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Lst>
  <p:notesMasterIdLst>
    <p:notesMasterId r:id="rId102"/>
  </p:notesMasterIdLst>
  <p:handoutMasterIdLst>
    <p:handoutMasterId r:id="rId103"/>
  </p:handoutMasterIdLst>
  <p:sldIdLst>
    <p:sldId id="256" r:id="rId2"/>
    <p:sldId id="441" r:id="rId3"/>
    <p:sldId id="257" r:id="rId4"/>
    <p:sldId id="424" r:id="rId5"/>
    <p:sldId id="442" r:id="rId6"/>
    <p:sldId id="425" r:id="rId7"/>
    <p:sldId id="314" r:id="rId8"/>
    <p:sldId id="435" r:id="rId9"/>
    <p:sldId id="378" r:id="rId10"/>
    <p:sldId id="372" r:id="rId11"/>
    <p:sldId id="373" r:id="rId12"/>
    <p:sldId id="259" r:id="rId13"/>
    <p:sldId id="352" r:id="rId14"/>
    <p:sldId id="355" r:id="rId15"/>
    <p:sldId id="417" r:id="rId16"/>
    <p:sldId id="379" r:id="rId17"/>
    <p:sldId id="440" r:id="rId18"/>
    <p:sldId id="426" r:id="rId19"/>
    <p:sldId id="264" r:id="rId20"/>
    <p:sldId id="266" r:id="rId21"/>
    <p:sldId id="410" r:id="rId22"/>
    <p:sldId id="411" r:id="rId23"/>
    <p:sldId id="267" r:id="rId24"/>
    <p:sldId id="427" r:id="rId25"/>
    <p:sldId id="268" r:id="rId26"/>
    <p:sldId id="436" r:id="rId27"/>
    <p:sldId id="338" r:id="rId28"/>
    <p:sldId id="339" r:id="rId29"/>
    <p:sldId id="340" r:id="rId30"/>
    <p:sldId id="365" r:id="rId31"/>
    <p:sldId id="341" r:id="rId32"/>
    <p:sldId id="384" r:id="rId33"/>
    <p:sldId id="428" r:id="rId34"/>
    <p:sldId id="323" r:id="rId35"/>
    <p:sldId id="324" r:id="rId36"/>
    <p:sldId id="357" r:id="rId37"/>
    <p:sldId id="423" r:id="rId38"/>
    <p:sldId id="325" r:id="rId39"/>
    <p:sldId id="326" r:id="rId40"/>
    <p:sldId id="359" r:id="rId41"/>
    <p:sldId id="327" r:id="rId42"/>
    <p:sldId id="328" r:id="rId43"/>
    <p:sldId id="329" r:id="rId44"/>
    <p:sldId id="330" r:id="rId45"/>
    <p:sldId id="361" r:id="rId46"/>
    <p:sldId id="362" r:id="rId47"/>
    <p:sldId id="363" r:id="rId48"/>
    <p:sldId id="412" r:id="rId49"/>
    <p:sldId id="414" r:id="rId50"/>
    <p:sldId id="413" r:id="rId51"/>
    <p:sldId id="331" r:id="rId52"/>
    <p:sldId id="332" r:id="rId53"/>
    <p:sldId id="429" r:id="rId54"/>
    <p:sldId id="342" r:id="rId55"/>
    <p:sldId id="343" r:id="rId56"/>
    <p:sldId id="344" r:id="rId57"/>
    <p:sldId id="345" r:id="rId58"/>
    <p:sldId id="346" r:id="rId59"/>
    <p:sldId id="347" r:id="rId60"/>
    <p:sldId id="383" r:id="rId61"/>
    <p:sldId id="370" r:id="rId62"/>
    <p:sldId id="348" r:id="rId63"/>
    <p:sldId id="349" r:id="rId64"/>
    <p:sldId id="430" r:id="rId65"/>
    <p:sldId id="385" r:id="rId66"/>
    <p:sldId id="386" r:id="rId67"/>
    <p:sldId id="387" r:id="rId68"/>
    <p:sldId id="388" r:id="rId69"/>
    <p:sldId id="389" r:id="rId70"/>
    <p:sldId id="431" r:id="rId71"/>
    <p:sldId id="390" r:id="rId72"/>
    <p:sldId id="399" r:id="rId73"/>
    <p:sldId id="391" r:id="rId74"/>
    <p:sldId id="394" r:id="rId75"/>
    <p:sldId id="395" r:id="rId76"/>
    <p:sldId id="392" r:id="rId77"/>
    <p:sldId id="432" r:id="rId78"/>
    <p:sldId id="402" r:id="rId79"/>
    <p:sldId id="403" r:id="rId80"/>
    <p:sldId id="404" r:id="rId81"/>
    <p:sldId id="405" r:id="rId82"/>
    <p:sldId id="433" r:id="rId83"/>
    <p:sldId id="367" r:id="rId84"/>
    <p:sldId id="351" r:id="rId85"/>
    <p:sldId id="374" r:id="rId86"/>
    <p:sldId id="369" r:id="rId87"/>
    <p:sldId id="279" r:id="rId88"/>
    <p:sldId id="437" r:id="rId89"/>
    <p:sldId id="418" r:id="rId90"/>
    <p:sldId id="381" r:id="rId91"/>
    <p:sldId id="322" r:id="rId92"/>
    <p:sldId id="289" r:id="rId93"/>
    <p:sldId id="290" r:id="rId94"/>
    <p:sldId id="321" r:id="rId95"/>
    <p:sldId id="291" r:id="rId96"/>
    <p:sldId id="292" r:id="rId97"/>
    <p:sldId id="382" r:id="rId98"/>
    <p:sldId id="438" r:id="rId99"/>
    <p:sldId id="439" r:id="rId100"/>
    <p:sldId id="409" r:id="rId101"/>
  </p:sldIdLst>
  <p:sldSz cx="12192000" cy="6858000"/>
  <p:notesSz cx="6797675" cy="9926638"/>
  <p:embeddedFontLst>
    <p:embeddedFont>
      <p:font typeface="Book Antiqua" panose="02040602050305030304" pitchFamily="18" charset="0"/>
      <p:regular r:id="rId104"/>
      <p:bold r:id="rId105"/>
      <p:italic r:id="rId106"/>
      <p:boldItalic r:id="rId107"/>
    </p:embeddedFont>
    <p:embeddedFont>
      <p:font typeface="華康正顏楷體W5" panose="03000509000000000000" pitchFamily="65" charset="-120"/>
      <p:regular r:id="rId108"/>
    </p:embeddedFont>
    <p:embeddedFont>
      <p:font typeface="華康新篆體" panose="030F0509000000000000" pitchFamily="65" charset="-120"/>
      <p:regular r:id="rId109"/>
    </p:embeddedFont>
    <p:embeddedFont>
      <p:font typeface="華康儷粗宋" panose="02020709000000000000" pitchFamily="49" charset="-120"/>
      <p:regular r:id="rId110"/>
    </p:embeddedFont>
    <p:embeddedFont>
      <p:font typeface="華康儷楷書" panose="03000509000000000000" pitchFamily="65" charset="-120"/>
      <p:regular r:id="rId111"/>
    </p:embeddedFont>
    <p:embeddedFont>
      <p:font typeface="微軟正黑體" panose="020B0604030504040204" pitchFamily="34" charset="-120"/>
      <p:regular r:id="rId112"/>
      <p:bold r:id="rId113"/>
    </p:embeddedFont>
    <p:embeddedFont>
      <p:font typeface="標楷體" panose="03000509000000000000" pitchFamily="65" charset="-120"/>
      <p:regular r:id="rId114"/>
    </p:embeddedFont>
  </p:embeddedFontLst>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預設章節" id="{AC02767B-D8B0-4F9F-9B09-B3E0BAE2C1E1}">
          <p14:sldIdLst>
            <p14:sldId id="256"/>
            <p14:sldId id="441"/>
            <p14:sldId id="257"/>
            <p14:sldId id="424"/>
            <p14:sldId id="442"/>
            <p14:sldId id="425"/>
            <p14:sldId id="314"/>
            <p14:sldId id="435"/>
            <p14:sldId id="378"/>
            <p14:sldId id="372"/>
            <p14:sldId id="373"/>
            <p14:sldId id="259"/>
            <p14:sldId id="352"/>
            <p14:sldId id="355"/>
            <p14:sldId id="417"/>
            <p14:sldId id="379"/>
            <p14:sldId id="440"/>
            <p14:sldId id="426"/>
            <p14:sldId id="264"/>
            <p14:sldId id="266"/>
            <p14:sldId id="410"/>
            <p14:sldId id="411"/>
            <p14:sldId id="267"/>
            <p14:sldId id="427"/>
            <p14:sldId id="268"/>
            <p14:sldId id="436"/>
            <p14:sldId id="338"/>
            <p14:sldId id="339"/>
            <p14:sldId id="340"/>
            <p14:sldId id="365"/>
            <p14:sldId id="341"/>
            <p14:sldId id="384"/>
            <p14:sldId id="428"/>
            <p14:sldId id="323"/>
            <p14:sldId id="324"/>
            <p14:sldId id="357"/>
            <p14:sldId id="423"/>
            <p14:sldId id="325"/>
            <p14:sldId id="326"/>
            <p14:sldId id="359"/>
            <p14:sldId id="327"/>
            <p14:sldId id="328"/>
            <p14:sldId id="329"/>
            <p14:sldId id="330"/>
            <p14:sldId id="361"/>
            <p14:sldId id="362"/>
            <p14:sldId id="363"/>
            <p14:sldId id="412"/>
            <p14:sldId id="414"/>
            <p14:sldId id="413"/>
            <p14:sldId id="331"/>
            <p14:sldId id="332"/>
            <p14:sldId id="429"/>
            <p14:sldId id="342"/>
            <p14:sldId id="343"/>
            <p14:sldId id="344"/>
            <p14:sldId id="345"/>
            <p14:sldId id="346"/>
            <p14:sldId id="347"/>
            <p14:sldId id="383"/>
            <p14:sldId id="370"/>
            <p14:sldId id="348"/>
            <p14:sldId id="349"/>
            <p14:sldId id="430"/>
            <p14:sldId id="385"/>
            <p14:sldId id="386"/>
            <p14:sldId id="387"/>
            <p14:sldId id="388"/>
            <p14:sldId id="389"/>
            <p14:sldId id="431"/>
            <p14:sldId id="390"/>
            <p14:sldId id="399"/>
            <p14:sldId id="391"/>
            <p14:sldId id="394"/>
            <p14:sldId id="395"/>
            <p14:sldId id="392"/>
            <p14:sldId id="432"/>
            <p14:sldId id="402"/>
            <p14:sldId id="403"/>
            <p14:sldId id="404"/>
            <p14:sldId id="405"/>
            <p14:sldId id="433"/>
            <p14:sldId id="367"/>
            <p14:sldId id="351"/>
            <p14:sldId id="374"/>
            <p14:sldId id="369"/>
            <p14:sldId id="279"/>
            <p14:sldId id="437"/>
            <p14:sldId id="418"/>
            <p14:sldId id="381"/>
            <p14:sldId id="322"/>
            <p14:sldId id="289"/>
            <p14:sldId id="290"/>
            <p14:sldId id="321"/>
            <p14:sldId id="291"/>
            <p14:sldId id="292"/>
            <p14:sldId id="382"/>
            <p14:sldId id="438"/>
            <p14:sldId id="439"/>
            <p14:sldId id="40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8D8"/>
    <a:srgbClr val="BFBFBF"/>
    <a:srgbClr val="F1F1F1"/>
    <a:srgbClr val="FFFFFF"/>
    <a:srgbClr val="0000FF"/>
    <a:srgbClr val="EFBE5B"/>
    <a:srgbClr val="FFFF99"/>
    <a:srgbClr val="F6E0AE"/>
    <a:srgbClr val="FD7794"/>
    <a:srgbClr val="FE9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6" autoAdjust="0"/>
    <p:restoredTop sz="94182" autoAdjust="0"/>
  </p:normalViewPr>
  <p:slideViewPr>
    <p:cSldViewPr>
      <p:cViewPr varScale="1">
        <p:scale>
          <a:sx n="100" d="100"/>
          <a:sy n="100" d="100"/>
        </p:scale>
        <p:origin x="91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5" d="100"/>
          <a:sy n="75" d="100"/>
        </p:scale>
        <p:origin x="402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83073-39CD-4DEA-850C-75B4ECD397BA}" type="doc">
      <dgm:prSet loTypeId="urn:microsoft.com/office/officeart/2005/8/layout/hProcess11" loCatId="process" qsTypeId="urn:microsoft.com/office/officeart/2005/8/quickstyle/simple1" qsCatId="simple" csTypeId="urn:microsoft.com/office/officeart/2005/8/colors/colorful4" csCatId="colorful" phldr="1"/>
      <dgm:spPr/>
    </dgm:pt>
    <dgm:pt modelId="{571A699A-3982-4607-BCC2-7F5B89D25C3C}">
      <dgm:prSet phldrT="[文字]" custT="1"/>
      <dgm:spPr/>
      <dgm:t>
        <a:bodyPr/>
        <a:lstStyle/>
        <a:p>
          <a:pPr algn="l">
            <a:lnSpc>
              <a:spcPct val="100000"/>
            </a:lnSpc>
            <a:spcAft>
              <a:spcPts val="0"/>
            </a:spcAft>
          </a:pPr>
          <a:r>
            <a:rPr lang="en-US" altLang="zh-TW" sz="1800" b="1" baseline="0" dirty="0">
              <a:latin typeface="Times New Roman" panose="02020603050405020304" pitchFamily="18" charset="0"/>
              <a:ea typeface="標楷體" panose="03000509000000000000" pitchFamily="65" charset="-120"/>
            </a:rPr>
            <a:t>5</a:t>
          </a:r>
          <a:r>
            <a:rPr lang="zh-TW" altLang="en-US" sz="1800" b="1" baseline="0" dirty="0">
              <a:latin typeface="Times New Roman" panose="02020603050405020304" pitchFamily="18" charset="0"/>
              <a:ea typeface="標楷體" panose="03000509000000000000" pitchFamily="65" charset="-120"/>
            </a:rPr>
            <a:t>月</a:t>
          </a:r>
        </a:p>
      </dgm:t>
    </dgm:pt>
    <dgm:pt modelId="{DFE7A099-8BFF-411E-AA87-68F47A9C0441}" type="parTrans" cxnId="{B26CD93A-6996-47D5-9742-7C15AC9D015E}">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481A7DCB-F4EC-475C-9C9B-CC015132412F}" type="sibTrans" cxnId="{B26CD93A-6996-47D5-9742-7C15AC9D015E}">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396DB560-7C49-44E6-B896-B4DBAC752550}">
      <dgm:prSet phldrT="[文字]" custT="1"/>
      <dgm:spPr/>
      <dgm:t>
        <a:bodyPr/>
        <a:lstStyle/>
        <a:p>
          <a:pPr algn="l">
            <a:lnSpc>
              <a:spcPct val="100000"/>
            </a:lnSpc>
            <a:spcAft>
              <a:spcPts val="0"/>
            </a:spcAft>
          </a:pPr>
          <a:r>
            <a:rPr lang="en-US" altLang="zh-TW" sz="1800" b="1" baseline="0" dirty="0">
              <a:latin typeface="Times New Roman" panose="02020603050405020304" pitchFamily="18" charset="0"/>
              <a:ea typeface="標楷體" panose="03000509000000000000" pitchFamily="65" charset="-120"/>
            </a:rPr>
            <a:t>6</a:t>
          </a:r>
          <a:r>
            <a:rPr lang="zh-TW" altLang="en-US" sz="1800" b="1" baseline="0" dirty="0">
              <a:latin typeface="Times New Roman" panose="02020603050405020304" pitchFamily="18" charset="0"/>
              <a:ea typeface="標楷體" panose="03000509000000000000" pitchFamily="65" charset="-120"/>
            </a:rPr>
            <a:t>月</a:t>
          </a:r>
        </a:p>
      </dgm:t>
    </dgm:pt>
    <dgm:pt modelId="{AAF482F1-C0EF-4FB9-91C2-E1DC46C50D9B}" type="parTrans" cxnId="{2D1F5256-11B7-4F8E-AABA-90BDAD6E556C}">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2AA8B624-BC27-4DA8-9A0F-F2D40D984F5B}" type="sibTrans" cxnId="{2D1F5256-11B7-4F8E-AABA-90BDAD6E556C}">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53BE90BE-11B0-4A8A-AD89-D56EC354FB36}">
      <dgm:prSet phldrT="[文字]" custT="1"/>
      <dgm:spPr/>
      <dgm:t>
        <a:bodyPr/>
        <a:lstStyle/>
        <a:p>
          <a:pPr algn="l">
            <a:lnSpc>
              <a:spcPct val="100000"/>
            </a:lnSpc>
            <a:spcAft>
              <a:spcPts val="0"/>
            </a:spcAft>
          </a:pPr>
          <a:r>
            <a:rPr lang="en-US" altLang="zh-TW" sz="1800" b="1" baseline="0" dirty="0">
              <a:latin typeface="Times New Roman" panose="02020603050405020304" pitchFamily="18" charset="0"/>
              <a:ea typeface="標楷體" panose="03000509000000000000" pitchFamily="65" charset="-120"/>
            </a:rPr>
            <a:t>7</a:t>
          </a:r>
          <a:r>
            <a:rPr lang="zh-TW" altLang="en-US" sz="1800" b="1" baseline="0" dirty="0">
              <a:latin typeface="Times New Roman" panose="02020603050405020304" pitchFamily="18" charset="0"/>
              <a:ea typeface="標楷體" panose="03000509000000000000" pitchFamily="65" charset="-120"/>
            </a:rPr>
            <a:t>月</a:t>
          </a:r>
        </a:p>
      </dgm:t>
    </dgm:pt>
    <dgm:pt modelId="{ADE23CD2-4AF7-44E8-BE4D-0665D049501B}" type="parTrans" cxnId="{85D3CA00-9B44-4C94-AEF9-C7EFCEE9FBE8}">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D9332C5F-446B-4231-A86F-F576BC303FD6}" type="sibTrans" cxnId="{85D3CA00-9B44-4C94-AEF9-C7EFCEE9FBE8}">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9F75B43B-1DD8-4EA1-B031-8D2916E96446}">
      <dgm:prSet phldrT="[文字]" custT="1"/>
      <dgm:spPr/>
      <dgm:t>
        <a:bodyPr/>
        <a:lstStyle/>
        <a:p>
          <a:pPr algn="l">
            <a:lnSpc>
              <a:spcPct val="100000"/>
            </a:lnSpc>
            <a:spcAft>
              <a:spcPts val="0"/>
            </a:spcAft>
          </a:pPr>
          <a:r>
            <a:rPr lang="en-US" altLang="zh-TW" sz="1800" b="1" baseline="0" dirty="0">
              <a:latin typeface="Times New Roman" panose="02020603050405020304" pitchFamily="18" charset="0"/>
              <a:ea typeface="標楷體" panose="03000509000000000000" pitchFamily="65" charset="-120"/>
            </a:rPr>
            <a:t>8</a:t>
          </a:r>
          <a:r>
            <a:rPr lang="zh-TW" altLang="en-US" sz="1800" b="1" baseline="0" dirty="0">
              <a:latin typeface="Times New Roman" panose="02020603050405020304" pitchFamily="18" charset="0"/>
              <a:ea typeface="標楷體" panose="03000509000000000000" pitchFamily="65" charset="-120"/>
            </a:rPr>
            <a:t>月</a:t>
          </a:r>
        </a:p>
      </dgm:t>
    </dgm:pt>
    <dgm:pt modelId="{DAF5AAB9-F745-44BA-A088-6C6C415AA041}" type="parTrans" cxnId="{06A88C74-3263-4496-AC9D-1A6D855E7B94}">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9AE1DF10-BB6B-4B42-803E-544DB8E42287}" type="sibTrans" cxnId="{06A88C74-3263-4496-AC9D-1A6D855E7B94}">
      <dgm:prSet/>
      <dgm:spPr/>
      <dgm:t>
        <a:bodyPr/>
        <a:lstStyle/>
        <a:p>
          <a:pPr algn="ctr"/>
          <a:endParaRPr lang="zh-TW" altLang="en-US" sz="1800" b="1" baseline="0">
            <a:latin typeface="Times New Roman" panose="02020603050405020304" pitchFamily="18" charset="0"/>
            <a:ea typeface="標楷體" panose="03000509000000000000" pitchFamily="65" charset="-120"/>
          </a:endParaRPr>
        </a:p>
      </dgm:t>
    </dgm:pt>
    <dgm:pt modelId="{25F4A023-DB03-4D86-AB0F-AD21BCC4B0E1}" type="pres">
      <dgm:prSet presAssocID="{DA483073-39CD-4DEA-850C-75B4ECD397BA}" presName="Name0" presStyleCnt="0">
        <dgm:presLayoutVars>
          <dgm:dir/>
          <dgm:resizeHandles val="exact"/>
        </dgm:presLayoutVars>
      </dgm:prSet>
      <dgm:spPr/>
    </dgm:pt>
    <dgm:pt modelId="{01B8BD15-64BD-4248-A4FD-F50031868E30}" type="pres">
      <dgm:prSet presAssocID="{DA483073-39CD-4DEA-850C-75B4ECD397BA}" presName="arrow" presStyleLbl="bgShp" presStyleIdx="0" presStyleCnt="1"/>
      <dgm:spPr/>
    </dgm:pt>
    <dgm:pt modelId="{7B195F9C-6B1E-4B08-8E84-86F6EE2853A3}" type="pres">
      <dgm:prSet presAssocID="{DA483073-39CD-4DEA-850C-75B4ECD397BA}" presName="points" presStyleCnt="0"/>
      <dgm:spPr/>
    </dgm:pt>
    <dgm:pt modelId="{2CED15E9-531F-4D8B-B014-6637F9E4D542}" type="pres">
      <dgm:prSet presAssocID="{571A699A-3982-4607-BCC2-7F5B89D25C3C}" presName="compositeA" presStyleCnt="0"/>
      <dgm:spPr/>
    </dgm:pt>
    <dgm:pt modelId="{C9B964E6-02A8-4BE6-AABE-5A48BA2278F5}" type="pres">
      <dgm:prSet presAssocID="{571A699A-3982-4607-BCC2-7F5B89D25C3C}" presName="textA" presStyleLbl="revTx" presStyleIdx="0" presStyleCnt="4" custScaleY="100338" custLinFactNeighborX="5908" custLinFactNeighborY="42251">
        <dgm:presLayoutVars>
          <dgm:bulletEnabled val="1"/>
        </dgm:presLayoutVars>
      </dgm:prSet>
      <dgm:spPr/>
    </dgm:pt>
    <dgm:pt modelId="{BD7DE295-E609-463D-877F-F116F4B7958D}" type="pres">
      <dgm:prSet presAssocID="{571A699A-3982-4607-BCC2-7F5B89D25C3C}" presName="circleA" presStyleLbl="node1" presStyleIdx="0" presStyleCnt="4" custLinFactX="-300000" custLinFactNeighborX="-384792"/>
      <dgm:spPr/>
    </dgm:pt>
    <dgm:pt modelId="{86374AAD-FDA2-41CF-8B0A-757E0AF47BDB}" type="pres">
      <dgm:prSet presAssocID="{571A699A-3982-4607-BCC2-7F5B89D25C3C}" presName="spaceA" presStyleCnt="0"/>
      <dgm:spPr/>
    </dgm:pt>
    <dgm:pt modelId="{CEBB10C7-5849-4673-9DCF-54D2DC7B6F28}" type="pres">
      <dgm:prSet presAssocID="{481A7DCB-F4EC-475C-9C9B-CC015132412F}" presName="space" presStyleCnt="0"/>
      <dgm:spPr/>
    </dgm:pt>
    <dgm:pt modelId="{1FF48196-5A54-4085-AE7B-E0BA5A461B0F}" type="pres">
      <dgm:prSet presAssocID="{396DB560-7C49-44E6-B896-B4DBAC752550}" presName="compositeB" presStyleCnt="0"/>
      <dgm:spPr/>
    </dgm:pt>
    <dgm:pt modelId="{B30FACBA-5080-4D9C-B5CA-533BEE09843C}" type="pres">
      <dgm:prSet presAssocID="{396DB560-7C49-44E6-B896-B4DBAC752550}" presName="textB" presStyleLbl="revTx" presStyleIdx="1" presStyleCnt="4" custScaleY="100338" custLinFactNeighborX="7311" custLinFactNeighborY="-38523">
        <dgm:presLayoutVars>
          <dgm:bulletEnabled val="1"/>
        </dgm:presLayoutVars>
      </dgm:prSet>
      <dgm:spPr/>
    </dgm:pt>
    <dgm:pt modelId="{50597C6A-881F-47BC-BECC-365FCCE5D2F4}" type="pres">
      <dgm:prSet presAssocID="{396DB560-7C49-44E6-B896-B4DBAC752550}" presName="circleB" presStyleLbl="node1" presStyleIdx="1" presStyleCnt="4" custLinFactX="-300000" custLinFactNeighborX="-355930"/>
      <dgm:spPr/>
    </dgm:pt>
    <dgm:pt modelId="{ED8EE4F7-05FF-499F-9524-4B7031D4113F}" type="pres">
      <dgm:prSet presAssocID="{396DB560-7C49-44E6-B896-B4DBAC752550}" presName="spaceB" presStyleCnt="0"/>
      <dgm:spPr/>
    </dgm:pt>
    <dgm:pt modelId="{0015C5D9-713D-4B4F-A0E0-1A6181433AF5}" type="pres">
      <dgm:prSet presAssocID="{2AA8B624-BC27-4DA8-9A0F-F2D40D984F5B}" presName="space" presStyleCnt="0"/>
      <dgm:spPr/>
    </dgm:pt>
    <dgm:pt modelId="{790AD0B2-0C11-499B-9396-9A72EC2F72FC}" type="pres">
      <dgm:prSet presAssocID="{53BE90BE-11B0-4A8A-AD89-D56EC354FB36}" presName="compositeA" presStyleCnt="0"/>
      <dgm:spPr/>
    </dgm:pt>
    <dgm:pt modelId="{ED325BEC-2E24-4A96-B72D-EF1D4197D3B0}" type="pres">
      <dgm:prSet presAssocID="{53BE90BE-11B0-4A8A-AD89-D56EC354FB36}" presName="textA" presStyleLbl="revTx" presStyleIdx="2" presStyleCnt="4" custScaleY="100338" custLinFactNeighborX="6319" custLinFactNeighborY="42251">
        <dgm:presLayoutVars>
          <dgm:bulletEnabled val="1"/>
        </dgm:presLayoutVars>
      </dgm:prSet>
      <dgm:spPr/>
    </dgm:pt>
    <dgm:pt modelId="{5E26BF86-2559-4CD7-A622-F65749D3C266}" type="pres">
      <dgm:prSet presAssocID="{53BE90BE-11B0-4A8A-AD89-D56EC354FB36}" presName="circleA" presStyleLbl="node1" presStyleIdx="2" presStyleCnt="4" custLinFactX="-300000" custLinFactNeighborX="-355930"/>
      <dgm:spPr/>
    </dgm:pt>
    <dgm:pt modelId="{330046C9-814A-4FB5-8304-3A5DD35F249E}" type="pres">
      <dgm:prSet presAssocID="{53BE90BE-11B0-4A8A-AD89-D56EC354FB36}" presName="spaceA" presStyleCnt="0"/>
      <dgm:spPr/>
    </dgm:pt>
    <dgm:pt modelId="{7364CD38-D495-4990-A563-7213BEC58F01}" type="pres">
      <dgm:prSet presAssocID="{D9332C5F-446B-4231-A86F-F576BC303FD6}" presName="space" presStyleCnt="0"/>
      <dgm:spPr/>
    </dgm:pt>
    <dgm:pt modelId="{8802BDC9-5801-49AF-810E-E0DEAF794B45}" type="pres">
      <dgm:prSet presAssocID="{9F75B43B-1DD8-4EA1-B031-8D2916E96446}" presName="compositeB" presStyleCnt="0"/>
      <dgm:spPr/>
    </dgm:pt>
    <dgm:pt modelId="{C0564A30-43D4-4E61-BB22-E57AA4CAF330}" type="pres">
      <dgm:prSet presAssocID="{9F75B43B-1DD8-4EA1-B031-8D2916E96446}" presName="textB" presStyleLbl="revTx" presStyleIdx="3" presStyleCnt="4" custScaleY="100338" custLinFactNeighborX="7311" custLinFactNeighborY="-38523">
        <dgm:presLayoutVars>
          <dgm:bulletEnabled val="1"/>
        </dgm:presLayoutVars>
      </dgm:prSet>
      <dgm:spPr/>
    </dgm:pt>
    <dgm:pt modelId="{CE620095-8026-4FD3-AA3E-1D4C1C319EAD}" type="pres">
      <dgm:prSet presAssocID="{9F75B43B-1DD8-4EA1-B031-8D2916E96446}" presName="circleB" presStyleLbl="node1" presStyleIdx="3" presStyleCnt="4" custLinFactX="-300000" custLinFactNeighborX="-355930"/>
      <dgm:spPr/>
    </dgm:pt>
    <dgm:pt modelId="{5CA67914-C0F3-40E8-BA8D-5F64A6CFBA45}" type="pres">
      <dgm:prSet presAssocID="{9F75B43B-1DD8-4EA1-B031-8D2916E96446}" presName="spaceB" presStyleCnt="0"/>
      <dgm:spPr/>
    </dgm:pt>
  </dgm:ptLst>
  <dgm:cxnLst>
    <dgm:cxn modelId="{85D3CA00-9B44-4C94-AEF9-C7EFCEE9FBE8}" srcId="{DA483073-39CD-4DEA-850C-75B4ECD397BA}" destId="{53BE90BE-11B0-4A8A-AD89-D56EC354FB36}" srcOrd="2" destOrd="0" parTransId="{ADE23CD2-4AF7-44E8-BE4D-0665D049501B}" sibTransId="{D9332C5F-446B-4231-A86F-F576BC303FD6}"/>
    <dgm:cxn modelId="{53C24411-8806-45B2-BC49-2DDF981AF1F0}" type="presOf" srcId="{DA483073-39CD-4DEA-850C-75B4ECD397BA}" destId="{25F4A023-DB03-4D86-AB0F-AD21BCC4B0E1}" srcOrd="0" destOrd="0" presId="urn:microsoft.com/office/officeart/2005/8/layout/hProcess11"/>
    <dgm:cxn modelId="{B26CD93A-6996-47D5-9742-7C15AC9D015E}" srcId="{DA483073-39CD-4DEA-850C-75B4ECD397BA}" destId="{571A699A-3982-4607-BCC2-7F5B89D25C3C}" srcOrd="0" destOrd="0" parTransId="{DFE7A099-8BFF-411E-AA87-68F47A9C0441}" sibTransId="{481A7DCB-F4EC-475C-9C9B-CC015132412F}"/>
    <dgm:cxn modelId="{6E3DC13D-B4CE-4D5C-8C8C-072241F8BEED}" type="presOf" srcId="{9F75B43B-1DD8-4EA1-B031-8D2916E96446}" destId="{C0564A30-43D4-4E61-BB22-E57AA4CAF330}" srcOrd="0" destOrd="0" presId="urn:microsoft.com/office/officeart/2005/8/layout/hProcess11"/>
    <dgm:cxn modelId="{1F73146F-C902-4AB3-A919-028193092225}" type="presOf" srcId="{571A699A-3982-4607-BCC2-7F5B89D25C3C}" destId="{C9B964E6-02A8-4BE6-AABE-5A48BA2278F5}" srcOrd="0" destOrd="0" presId="urn:microsoft.com/office/officeart/2005/8/layout/hProcess11"/>
    <dgm:cxn modelId="{06A88C74-3263-4496-AC9D-1A6D855E7B94}" srcId="{DA483073-39CD-4DEA-850C-75B4ECD397BA}" destId="{9F75B43B-1DD8-4EA1-B031-8D2916E96446}" srcOrd="3" destOrd="0" parTransId="{DAF5AAB9-F745-44BA-A088-6C6C415AA041}" sibTransId="{9AE1DF10-BB6B-4B42-803E-544DB8E42287}"/>
    <dgm:cxn modelId="{2D1F5256-11B7-4F8E-AABA-90BDAD6E556C}" srcId="{DA483073-39CD-4DEA-850C-75B4ECD397BA}" destId="{396DB560-7C49-44E6-B896-B4DBAC752550}" srcOrd="1" destOrd="0" parTransId="{AAF482F1-C0EF-4FB9-91C2-E1DC46C50D9B}" sibTransId="{2AA8B624-BC27-4DA8-9A0F-F2D40D984F5B}"/>
    <dgm:cxn modelId="{F3B60677-102E-4CDB-8B70-2F572F02A9A5}" type="presOf" srcId="{53BE90BE-11B0-4A8A-AD89-D56EC354FB36}" destId="{ED325BEC-2E24-4A96-B72D-EF1D4197D3B0}" srcOrd="0" destOrd="0" presId="urn:microsoft.com/office/officeart/2005/8/layout/hProcess11"/>
    <dgm:cxn modelId="{C96C77B1-ABE8-45A4-8D75-D2392B477C3D}" type="presOf" srcId="{396DB560-7C49-44E6-B896-B4DBAC752550}" destId="{B30FACBA-5080-4D9C-B5CA-533BEE09843C}" srcOrd="0" destOrd="0" presId="urn:microsoft.com/office/officeart/2005/8/layout/hProcess11"/>
    <dgm:cxn modelId="{DD0459E3-3A9D-4B0C-A79F-09C04AEE26B6}" type="presParOf" srcId="{25F4A023-DB03-4D86-AB0F-AD21BCC4B0E1}" destId="{01B8BD15-64BD-4248-A4FD-F50031868E30}" srcOrd="0" destOrd="0" presId="urn:microsoft.com/office/officeart/2005/8/layout/hProcess11"/>
    <dgm:cxn modelId="{969B262B-D2D9-4F38-8CD0-36FB12196CBA}" type="presParOf" srcId="{25F4A023-DB03-4D86-AB0F-AD21BCC4B0E1}" destId="{7B195F9C-6B1E-4B08-8E84-86F6EE2853A3}" srcOrd="1" destOrd="0" presId="urn:microsoft.com/office/officeart/2005/8/layout/hProcess11"/>
    <dgm:cxn modelId="{E0A43172-BB18-4D57-85BA-0F65A40B2E95}" type="presParOf" srcId="{7B195F9C-6B1E-4B08-8E84-86F6EE2853A3}" destId="{2CED15E9-531F-4D8B-B014-6637F9E4D542}" srcOrd="0" destOrd="0" presId="urn:microsoft.com/office/officeart/2005/8/layout/hProcess11"/>
    <dgm:cxn modelId="{DB686383-5802-444C-A67C-C0C07CC8EA1D}" type="presParOf" srcId="{2CED15E9-531F-4D8B-B014-6637F9E4D542}" destId="{C9B964E6-02A8-4BE6-AABE-5A48BA2278F5}" srcOrd="0" destOrd="0" presId="urn:microsoft.com/office/officeart/2005/8/layout/hProcess11"/>
    <dgm:cxn modelId="{38E88B4A-C901-4F98-AB95-6C1B697F80CC}" type="presParOf" srcId="{2CED15E9-531F-4D8B-B014-6637F9E4D542}" destId="{BD7DE295-E609-463D-877F-F116F4B7958D}" srcOrd="1" destOrd="0" presId="urn:microsoft.com/office/officeart/2005/8/layout/hProcess11"/>
    <dgm:cxn modelId="{1FF3F718-C786-44B1-B7CA-9D095DBA0F96}" type="presParOf" srcId="{2CED15E9-531F-4D8B-B014-6637F9E4D542}" destId="{86374AAD-FDA2-41CF-8B0A-757E0AF47BDB}" srcOrd="2" destOrd="0" presId="urn:microsoft.com/office/officeart/2005/8/layout/hProcess11"/>
    <dgm:cxn modelId="{D5D5C899-161C-4155-AB4F-82CF41FCD8C5}" type="presParOf" srcId="{7B195F9C-6B1E-4B08-8E84-86F6EE2853A3}" destId="{CEBB10C7-5849-4673-9DCF-54D2DC7B6F28}" srcOrd="1" destOrd="0" presId="urn:microsoft.com/office/officeart/2005/8/layout/hProcess11"/>
    <dgm:cxn modelId="{315C7CCE-88BD-4FEE-B112-CBE3D7A14040}" type="presParOf" srcId="{7B195F9C-6B1E-4B08-8E84-86F6EE2853A3}" destId="{1FF48196-5A54-4085-AE7B-E0BA5A461B0F}" srcOrd="2" destOrd="0" presId="urn:microsoft.com/office/officeart/2005/8/layout/hProcess11"/>
    <dgm:cxn modelId="{5A0FC25C-2F0A-4551-B18A-3B5BE99AD18A}" type="presParOf" srcId="{1FF48196-5A54-4085-AE7B-E0BA5A461B0F}" destId="{B30FACBA-5080-4D9C-B5CA-533BEE09843C}" srcOrd="0" destOrd="0" presId="urn:microsoft.com/office/officeart/2005/8/layout/hProcess11"/>
    <dgm:cxn modelId="{316AD4B4-4F59-4E24-9433-4EA2FB2DDDEB}" type="presParOf" srcId="{1FF48196-5A54-4085-AE7B-E0BA5A461B0F}" destId="{50597C6A-881F-47BC-BECC-365FCCE5D2F4}" srcOrd="1" destOrd="0" presId="urn:microsoft.com/office/officeart/2005/8/layout/hProcess11"/>
    <dgm:cxn modelId="{DA5588CC-C137-4FF3-989B-DDD1C6DE2631}" type="presParOf" srcId="{1FF48196-5A54-4085-AE7B-E0BA5A461B0F}" destId="{ED8EE4F7-05FF-499F-9524-4B7031D4113F}" srcOrd="2" destOrd="0" presId="urn:microsoft.com/office/officeart/2005/8/layout/hProcess11"/>
    <dgm:cxn modelId="{9B0C272E-5D88-43B5-9CD1-5E01EA2ED07D}" type="presParOf" srcId="{7B195F9C-6B1E-4B08-8E84-86F6EE2853A3}" destId="{0015C5D9-713D-4B4F-A0E0-1A6181433AF5}" srcOrd="3" destOrd="0" presId="urn:microsoft.com/office/officeart/2005/8/layout/hProcess11"/>
    <dgm:cxn modelId="{C046458F-3839-47D1-AD89-CC35E8DB8D8C}" type="presParOf" srcId="{7B195F9C-6B1E-4B08-8E84-86F6EE2853A3}" destId="{790AD0B2-0C11-499B-9396-9A72EC2F72FC}" srcOrd="4" destOrd="0" presId="urn:microsoft.com/office/officeart/2005/8/layout/hProcess11"/>
    <dgm:cxn modelId="{BFEB76F3-E64B-49CF-84B9-941D85ED5E08}" type="presParOf" srcId="{790AD0B2-0C11-499B-9396-9A72EC2F72FC}" destId="{ED325BEC-2E24-4A96-B72D-EF1D4197D3B0}" srcOrd="0" destOrd="0" presId="urn:microsoft.com/office/officeart/2005/8/layout/hProcess11"/>
    <dgm:cxn modelId="{C03A314D-7C17-4074-B239-FB606139C953}" type="presParOf" srcId="{790AD0B2-0C11-499B-9396-9A72EC2F72FC}" destId="{5E26BF86-2559-4CD7-A622-F65749D3C266}" srcOrd="1" destOrd="0" presId="urn:microsoft.com/office/officeart/2005/8/layout/hProcess11"/>
    <dgm:cxn modelId="{B4AA6DB5-0F23-4EA3-AC40-15139E005688}" type="presParOf" srcId="{790AD0B2-0C11-499B-9396-9A72EC2F72FC}" destId="{330046C9-814A-4FB5-8304-3A5DD35F249E}" srcOrd="2" destOrd="0" presId="urn:microsoft.com/office/officeart/2005/8/layout/hProcess11"/>
    <dgm:cxn modelId="{C7D079B5-79D6-4323-9305-8EA9DB9E536C}" type="presParOf" srcId="{7B195F9C-6B1E-4B08-8E84-86F6EE2853A3}" destId="{7364CD38-D495-4990-A563-7213BEC58F01}" srcOrd="5" destOrd="0" presId="urn:microsoft.com/office/officeart/2005/8/layout/hProcess11"/>
    <dgm:cxn modelId="{E8087E14-8C8A-4681-84D0-03FE4F9A97B9}" type="presParOf" srcId="{7B195F9C-6B1E-4B08-8E84-86F6EE2853A3}" destId="{8802BDC9-5801-49AF-810E-E0DEAF794B45}" srcOrd="6" destOrd="0" presId="urn:microsoft.com/office/officeart/2005/8/layout/hProcess11"/>
    <dgm:cxn modelId="{CC913DA7-51FD-49C8-BA40-15B9C05F2836}" type="presParOf" srcId="{8802BDC9-5801-49AF-810E-E0DEAF794B45}" destId="{C0564A30-43D4-4E61-BB22-E57AA4CAF330}" srcOrd="0" destOrd="0" presId="urn:microsoft.com/office/officeart/2005/8/layout/hProcess11"/>
    <dgm:cxn modelId="{AF6679BD-241C-4C48-AF47-FE864EB76F48}" type="presParOf" srcId="{8802BDC9-5801-49AF-810E-E0DEAF794B45}" destId="{CE620095-8026-4FD3-AA3E-1D4C1C319EAD}" srcOrd="1" destOrd="0" presId="urn:microsoft.com/office/officeart/2005/8/layout/hProcess11"/>
    <dgm:cxn modelId="{626853C9-6094-4056-8113-BADE0CA593FF}" type="presParOf" srcId="{8802BDC9-5801-49AF-810E-E0DEAF794B45}" destId="{5CA67914-C0F3-40E8-BA8D-5F64A6CFBA4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8BD15-64BD-4248-A4FD-F50031868E30}">
      <dsp:nvSpPr>
        <dsp:cNvPr id="0" name=""/>
        <dsp:cNvSpPr/>
      </dsp:nvSpPr>
      <dsp:spPr>
        <a:xfrm>
          <a:off x="0" y="323165"/>
          <a:ext cx="10549000" cy="430887"/>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B964E6-02A8-4BE6-AABE-5A48BA2278F5}">
      <dsp:nvSpPr>
        <dsp:cNvPr id="0" name=""/>
        <dsp:cNvSpPr/>
      </dsp:nvSpPr>
      <dsp:spPr>
        <a:xfrm>
          <a:off x="144275" y="181690"/>
          <a:ext cx="2283213" cy="43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l" defTabSz="800100">
            <a:lnSpc>
              <a:spcPct val="100000"/>
            </a:lnSpc>
            <a:spcBef>
              <a:spcPct val="0"/>
            </a:spcBef>
            <a:spcAft>
              <a:spcPts val="0"/>
            </a:spcAft>
            <a:buNone/>
          </a:pPr>
          <a:r>
            <a:rPr lang="en-US" altLang="zh-TW" sz="1800" b="1" kern="1200" baseline="0" dirty="0">
              <a:latin typeface="Times New Roman" panose="02020603050405020304" pitchFamily="18" charset="0"/>
              <a:ea typeface="標楷體" panose="03000509000000000000" pitchFamily="65" charset="-120"/>
            </a:rPr>
            <a:t>5</a:t>
          </a:r>
          <a:r>
            <a:rPr lang="zh-TW" altLang="en-US" sz="1800" b="1" kern="1200" baseline="0" dirty="0">
              <a:latin typeface="Times New Roman" panose="02020603050405020304" pitchFamily="18" charset="0"/>
              <a:ea typeface="標楷體" panose="03000509000000000000" pitchFamily="65" charset="-120"/>
            </a:rPr>
            <a:t>月</a:t>
          </a:r>
        </a:p>
      </dsp:txBody>
      <dsp:txXfrm>
        <a:off x="144275" y="181690"/>
        <a:ext cx="2283213" cy="432343"/>
      </dsp:txXfrm>
    </dsp:sp>
    <dsp:sp modelId="{BD7DE295-E609-463D-877F-F116F4B7958D}">
      <dsp:nvSpPr>
        <dsp:cNvPr id="0" name=""/>
        <dsp:cNvSpPr/>
      </dsp:nvSpPr>
      <dsp:spPr>
        <a:xfrm>
          <a:off x="359458" y="485112"/>
          <a:ext cx="107721" cy="10772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FACBA-5080-4D9C-B5CA-533BEE09843C}">
      <dsp:nvSpPr>
        <dsp:cNvPr id="0" name=""/>
        <dsp:cNvSpPr/>
      </dsp:nvSpPr>
      <dsp:spPr>
        <a:xfrm>
          <a:off x="2573682" y="479247"/>
          <a:ext cx="2283213" cy="43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l" defTabSz="800100">
            <a:lnSpc>
              <a:spcPct val="100000"/>
            </a:lnSpc>
            <a:spcBef>
              <a:spcPct val="0"/>
            </a:spcBef>
            <a:spcAft>
              <a:spcPts val="0"/>
            </a:spcAft>
            <a:buNone/>
          </a:pPr>
          <a:r>
            <a:rPr lang="en-US" altLang="zh-TW" sz="1800" b="1" kern="1200" baseline="0" dirty="0">
              <a:latin typeface="Times New Roman" panose="02020603050405020304" pitchFamily="18" charset="0"/>
              <a:ea typeface="標楷體" panose="03000509000000000000" pitchFamily="65" charset="-120"/>
            </a:rPr>
            <a:t>6</a:t>
          </a:r>
          <a:r>
            <a:rPr lang="zh-TW" altLang="en-US" sz="1800" b="1" kern="1200" baseline="0" dirty="0">
              <a:latin typeface="Times New Roman" panose="02020603050405020304" pitchFamily="18" charset="0"/>
              <a:ea typeface="標楷體" panose="03000509000000000000" pitchFamily="65" charset="-120"/>
            </a:rPr>
            <a:t>月</a:t>
          </a:r>
        </a:p>
      </dsp:txBody>
      <dsp:txXfrm>
        <a:off x="2573682" y="479247"/>
        <a:ext cx="2283213" cy="432343"/>
      </dsp:txXfrm>
    </dsp:sp>
    <dsp:sp modelId="{50597C6A-881F-47BC-BECC-365FCCE5D2F4}">
      <dsp:nvSpPr>
        <dsp:cNvPr id="0" name=""/>
        <dsp:cNvSpPr/>
      </dsp:nvSpPr>
      <dsp:spPr>
        <a:xfrm>
          <a:off x="2787922" y="484384"/>
          <a:ext cx="107721" cy="107721"/>
        </a:xfrm>
        <a:prstGeom prst="ellipse">
          <a:avLst/>
        </a:prstGeom>
        <a:solidFill>
          <a:schemeClr val="accent4">
            <a:hueOff val="3714325"/>
            <a:satOff val="13208"/>
            <a:lumOff val="298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325BEC-2E24-4A96-B72D-EF1D4197D3B0}">
      <dsp:nvSpPr>
        <dsp:cNvPr id="0" name=""/>
        <dsp:cNvSpPr/>
      </dsp:nvSpPr>
      <dsp:spPr>
        <a:xfrm>
          <a:off x="4948406" y="181690"/>
          <a:ext cx="2283213" cy="43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l" defTabSz="800100">
            <a:lnSpc>
              <a:spcPct val="100000"/>
            </a:lnSpc>
            <a:spcBef>
              <a:spcPct val="0"/>
            </a:spcBef>
            <a:spcAft>
              <a:spcPts val="0"/>
            </a:spcAft>
            <a:buNone/>
          </a:pPr>
          <a:r>
            <a:rPr lang="en-US" altLang="zh-TW" sz="1800" b="1" kern="1200" baseline="0" dirty="0">
              <a:latin typeface="Times New Roman" panose="02020603050405020304" pitchFamily="18" charset="0"/>
              <a:ea typeface="標楷體" panose="03000509000000000000" pitchFamily="65" charset="-120"/>
            </a:rPr>
            <a:t>7</a:t>
          </a:r>
          <a:r>
            <a:rPr lang="zh-TW" altLang="en-US" sz="1800" b="1" kern="1200" baseline="0" dirty="0">
              <a:latin typeface="Times New Roman" panose="02020603050405020304" pitchFamily="18" charset="0"/>
              <a:ea typeface="標楷體" panose="03000509000000000000" pitchFamily="65" charset="-120"/>
            </a:rPr>
            <a:t>月</a:t>
          </a:r>
        </a:p>
      </dsp:txBody>
      <dsp:txXfrm>
        <a:off x="4948406" y="181690"/>
        <a:ext cx="2283213" cy="432343"/>
      </dsp:txXfrm>
    </dsp:sp>
    <dsp:sp modelId="{5E26BF86-2559-4CD7-A622-F65749D3C266}">
      <dsp:nvSpPr>
        <dsp:cNvPr id="0" name=""/>
        <dsp:cNvSpPr/>
      </dsp:nvSpPr>
      <dsp:spPr>
        <a:xfrm>
          <a:off x="5185296" y="485112"/>
          <a:ext cx="107721" cy="107721"/>
        </a:xfrm>
        <a:prstGeom prst="ellipse">
          <a:avLst/>
        </a:prstGeom>
        <a:solidFill>
          <a:schemeClr val="accent4">
            <a:hueOff val="7428649"/>
            <a:satOff val="26416"/>
            <a:lumOff val="597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64A30-43D4-4E61-BB22-E57AA4CAF330}">
      <dsp:nvSpPr>
        <dsp:cNvPr id="0" name=""/>
        <dsp:cNvSpPr/>
      </dsp:nvSpPr>
      <dsp:spPr>
        <a:xfrm>
          <a:off x="7368429" y="479247"/>
          <a:ext cx="2283213" cy="43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l" defTabSz="800100">
            <a:lnSpc>
              <a:spcPct val="100000"/>
            </a:lnSpc>
            <a:spcBef>
              <a:spcPct val="0"/>
            </a:spcBef>
            <a:spcAft>
              <a:spcPts val="0"/>
            </a:spcAft>
            <a:buNone/>
          </a:pPr>
          <a:r>
            <a:rPr lang="en-US" altLang="zh-TW" sz="1800" b="1" kern="1200" baseline="0" dirty="0">
              <a:latin typeface="Times New Roman" panose="02020603050405020304" pitchFamily="18" charset="0"/>
              <a:ea typeface="標楷體" panose="03000509000000000000" pitchFamily="65" charset="-120"/>
            </a:rPr>
            <a:t>8</a:t>
          </a:r>
          <a:r>
            <a:rPr lang="zh-TW" altLang="en-US" sz="1800" b="1" kern="1200" baseline="0" dirty="0">
              <a:latin typeface="Times New Roman" panose="02020603050405020304" pitchFamily="18" charset="0"/>
              <a:ea typeface="標楷體" panose="03000509000000000000" pitchFamily="65" charset="-120"/>
            </a:rPr>
            <a:t>月</a:t>
          </a:r>
        </a:p>
      </dsp:txBody>
      <dsp:txXfrm>
        <a:off x="7368429" y="479247"/>
        <a:ext cx="2283213" cy="432343"/>
      </dsp:txXfrm>
    </dsp:sp>
    <dsp:sp modelId="{CE620095-8026-4FD3-AA3E-1D4C1C319EAD}">
      <dsp:nvSpPr>
        <dsp:cNvPr id="0" name=""/>
        <dsp:cNvSpPr/>
      </dsp:nvSpPr>
      <dsp:spPr>
        <a:xfrm>
          <a:off x="7582670" y="484384"/>
          <a:ext cx="107721" cy="107721"/>
        </a:xfrm>
        <a:prstGeom prst="ellipse">
          <a:avLst/>
        </a:prstGeom>
        <a:solidFill>
          <a:schemeClr val="accent4">
            <a:hueOff val="11142974"/>
            <a:satOff val="39624"/>
            <a:lumOff val="8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62242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7"/>
            <a:ext cx="2946400" cy="496889"/>
          </a:xfrm>
          <a:prstGeom prst="rect">
            <a:avLst/>
          </a:prstGeom>
        </p:spPr>
        <p:txBody>
          <a:bodyPr vert="horz" lIns="91458" tIns="45729" rIns="91458" bIns="45729"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idx="1"/>
          </p:nvPr>
        </p:nvSpPr>
        <p:spPr>
          <a:xfrm>
            <a:off x="3849692" y="7"/>
            <a:ext cx="2946400" cy="496889"/>
          </a:xfrm>
          <a:prstGeom prst="rect">
            <a:avLst/>
          </a:prstGeom>
        </p:spPr>
        <p:txBody>
          <a:bodyPr vert="horz" lIns="91458" tIns="45729" rIns="91458" bIns="45729" rtlCol="0"/>
          <a:lstStyle>
            <a:lvl1pPr algn="r">
              <a:defRPr sz="1200">
                <a:ea typeface="新細明體" charset="-120"/>
              </a:defRPr>
            </a:lvl1pPr>
          </a:lstStyle>
          <a:p>
            <a:pPr>
              <a:defRPr/>
            </a:pPr>
            <a:endParaRPr lang="zh-TW" altLang="en-US"/>
          </a:p>
        </p:txBody>
      </p:sp>
      <p:sp>
        <p:nvSpPr>
          <p:cNvPr id="4" name="投影片圖像版面配置區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458" tIns="45729" rIns="91458" bIns="45729" rtlCol="0" anchor="ctr"/>
          <a:lstStyle/>
          <a:p>
            <a:pPr lvl="0"/>
            <a:endParaRPr lang="zh-TW" altLang="en-US" noProof="0"/>
          </a:p>
        </p:txBody>
      </p:sp>
      <p:sp>
        <p:nvSpPr>
          <p:cNvPr id="5" name="備忘稿版面配置區 4"/>
          <p:cNvSpPr>
            <a:spLocks noGrp="1"/>
          </p:cNvSpPr>
          <p:nvPr>
            <p:ph type="body" sz="quarter" idx="3"/>
          </p:nvPr>
        </p:nvSpPr>
        <p:spPr>
          <a:xfrm>
            <a:off x="679453" y="4714882"/>
            <a:ext cx="5438775" cy="4467225"/>
          </a:xfrm>
          <a:prstGeom prst="rect">
            <a:avLst/>
          </a:prstGeom>
        </p:spPr>
        <p:txBody>
          <a:bodyPr vert="horz" lIns="91458" tIns="45729" rIns="91458" bIns="45729"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3" y="9428171"/>
            <a:ext cx="2946400" cy="496887"/>
          </a:xfrm>
          <a:prstGeom prst="rect">
            <a:avLst/>
          </a:prstGeom>
        </p:spPr>
        <p:txBody>
          <a:bodyPr vert="horz" lIns="91458" tIns="45729" rIns="91458" bIns="45729" rtlCol="0" anchor="b"/>
          <a:lstStyle>
            <a:lvl1pPr algn="l">
              <a:defRPr sz="120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2" y="9428171"/>
            <a:ext cx="2946400" cy="496887"/>
          </a:xfrm>
          <a:prstGeom prst="rect">
            <a:avLst/>
          </a:prstGeom>
        </p:spPr>
        <p:txBody>
          <a:bodyPr vert="horz" lIns="91458" tIns="45729" rIns="91458" bIns="45729" rtlCol="0" anchor="b"/>
          <a:lstStyle>
            <a:lvl1pPr algn="r">
              <a:defRPr sz="1200">
                <a:ea typeface="新細明體" charset="-120"/>
              </a:defRPr>
            </a:lvl1pPr>
          </a:lstStyle>
          <a:p>
            <a:pPr>
              <a:defRPr/>
            </a:pPr>
            <a:fld id="{E6A19104-4C82-4A23-AD3C-D07E427ED4C1}" type="slidenum">
              <a:rPr lang="zh-TW" altLang="en-US"/>
              <a:pPr>
                <a:defRPr/>
              </a:pPr>
              <a:t>‹#›</a:t>
            </a:fld>
            <a:endParaRPr lang="zh-TW" altLang="en-US"/>
          </a:p>
        </p:txBody>
      </p:sp>
    </p:spTree>
    <p:extLst>
      <p:ext uri="{BB962C8B-B14F-4D97-AF65-F5344CB8AC3E}">
        <p14:creationId xmlns:p14="http://schemas.microsoft.com/office/powerpoint/2010/main" val="2680327832"/>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15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5EE9A444-56CE-493B-92D8-BF4FFEE09E5B}"/>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11650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D83ACAB-5E26-4245-BDFD-C016AAA100F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50232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36EA0999-AD0B-4900-BE80-3C61CE99EDB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7558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35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E4C5C640-D98C-4640-BD1E-5BF4DB0ADCB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24457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56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60040BCF-F8B8-4FE4-ABD7-3D4FDB3F4DA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6946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3DFF39A-FDD0-4E33-AA58-86BAAF7067D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8819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59F03B01-228C-43CF-9BF2-511135986A82}"/>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39889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76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7F25BC73-4CC8-4212-BD19-4AD2A5FD4280}"/>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896415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xfrm>
            <a:off x="-260350" y="769938"/>
            <a:ext cx="6837363" cy="3846512"/>
          </a:xfrm>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F4A51E5C-E2C0-4C8F-9CA6-E0E229690E0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584375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5809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3174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719B7A4-03E7-4E04-B156-9089FC98197B}"/>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6697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 y="744538"/>
            <a:ext cx="6613525" cy="3721100"/>
          </a:xfrm>
        </p:spPr>
      </p:sp>
      <p:sp>
        <p:nvSpPr>
          <p:cNvPr id="3" name="備忘稿版面配置區 2"/>
          <p:cNvSpPr>
            <a:spLocks noGrp="1"/>
          </p:cNvSpPr>
          <p:nvPr>
            <p:ph type="body" idx="1"/>
          </p:nvPr>
        </p:nvSpPr>
        <p:spPr/>
        <p:txBody>
          <a:bodyPr>
            <a:normAutofit/>
          </a:bodyPr>
          <a:lstStyle/>
          <a:p>
            <a:endParaRPr lang="zh-TW" altLang="en-US"/>
          </a:p>
        </p:txBody>
      </p:sp>
      <p:sp>
        <p:nvSpPr>
          <p:cNvPr id="5" name="日期版面配置區 4">
            <a:extLst>
              <a:ext uri="{FF2B5EF4-FFF2-40B4-BE49-F238E27FC236}">
                <a16:creationId xmlns:a16="http://schemas.microsoft.com/office/drawing/2014/main" id="{919405BB-0F31-4EDD-B075-B42D8CC6532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66463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337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35B44FEE-379D-4741-B817-91585568176B}"/>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07756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ED633AE-3A58-4F92-987D-A76F519F6CFB}"/>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87945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2D192FF-27EE-427A-AF13-8B223FB18A78}"/>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274977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B6C41B2-68CE-466F-AC9F-EB344405CB64}"/>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75906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5250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378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D7AFEAFC-B80F-45F2-914F-EF3AF254E75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074415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399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9AFD103B-DF2B-4884-B72D-2DAFEFE641DB}"/>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39293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419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DCC043CE-BA8B-4466-9456-C85F8034E6A8}"/>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84515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440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DB07EE81-A8A2-4EF6-A0F2-385DCD894C2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96380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460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FAFB733D-53BA-4097-A67E-37847C69B30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8660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1741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18FD613-8CED-4F2C-BE07-2DC2C3BE1CE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96857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460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569FB74-471F-40CA-90BE-BAAE2247E19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523640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9C948078-DA93-4D93-ACBD-5861004BD28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612633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481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1A2051A4-8B1B-4D69-82CC-DD0F20B4912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013878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726472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01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2B084673-66FC-4CE8-9A80-5FB5665DBF8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307160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71D8149F-0A0A-441E-A267-8CEB08B4D10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359868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595210D-27D0-4CD2-A22D-C132FE4DCC3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237679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BF68185A-02E4-433F-8FC1-4FA4FAE1E715}"/>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69633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42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FBBFA082-82F4-48E0-AA73-1EC8301CE5AA}"/>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5930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63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CC869BB4-0307-402B-A070-59F4109C38C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21603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00634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63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AF07521-5D2B-4826-8642-370EC235794E}"/>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87529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583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39196CC6-5D5E-4052-9EF4-AF7C6D7DC40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754966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04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145FAE66-74E5-408F-87ED-7D0BBD57A7B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81248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24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31E0CFA-A15A-488D-AE7D-3B0DBBD0F87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519991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126F141-20FA-4A94-B573-E3237276EB75}"/>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89328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6DFF6747-33A9-41C1-BF08-13A80744FF6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153208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2D547F60-67FC-4081-A218-2FC6E64CE76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08671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AC9FE58E-56CC-4BEF-A839-185DA0C912B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79833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41901D50-2D9C-41B7-802A-F2D640F65754}"/>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69495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DA0B6D22-CF15-4B07-BEE3-0E04773EE295}"/>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22141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1945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48A54EA-3457-4210-AD7A-E8B2CAB2728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0728359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861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03E2313-F6B4-4CC6-B03B-6A58B4D9E38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099857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65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B1DB144C-D430-4FA2-BB19-5DD810080BD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626577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6861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B331CD0E-3B76-4DD3-8A07-BB90C5AE206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737900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125981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747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CF13EDC5-11FA-4A3C-822F-FA83865DC01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03762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768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6D4097B-D753-44F4-83C7-2D0AE9B0CD2E}"/>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327985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788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34BD07ED-27C2-44B5-A2A3-FC45A8F8B76A}"/>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8723330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089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6A3C0B4F-7286-4BBA-9B58-46CE867BB8E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081361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294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F4F02E5E-F49C-4EE9-8920-832BE1138B1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1043878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7D639A8-0D8A-4D29-BBC2-29F7BF718DE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2937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52178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455AEC9-44D9-43D7-A3AE-565EF51B187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151779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8C4785D-9E63-477A-B1AA-018E56846DD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060274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70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DFB2CF39-282C-4BBC-A9D9-55D7D755EC9A}"/>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798002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890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F21B24FE-35D7-4C92-B213-4C7C1472307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971103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223748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352CDCE-D67C-4DD1-9FB6-00002D0409A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757377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6ABF97D1-1051-4C52-82E8-385ADADC9968}"/>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250062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C4B2D9A4-B575-4BAA-B3BD-9F6E1FEAE72E}"/>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215899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8899977-412A-4DCF-B66F-D6F48E77BB2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556812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829F4F7-3557-40C6-B9E0-5E590E54166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14087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 y="744538"/>
            <a:ext cx="6613525" cy="3721100"/>
          </a:xfrm>
        </p:spPr>
      </p:sp>
      <p:sp>
        <p:nvSpPr>
          <p:cNvPr id="3" name="備忘稿版面配置區 2"/>
          <p:cNvSpPr>
            <a:spLocks noGrp="1"/>
          </p:cNvSpPr>
          <p:nvPr>
            <p:ph type="body" idx="1"/>
          </p:nvPr>
        </p:nvSpPr>
        <p:spPr/>
        <p:txBody>
          <a:bodyPr>
            <a:normAutofit/>
          </a:bodyPr>
          <a:lstStyle/>
          <a:p>
            <a:endParaRPr lang="zh-TW" altLang="en-US"/>
          </a:p>
        </p:txBody>
      </p:sp>
      <p:sp>
        <p:nvSpPr>
          <p:cNvPr id="5" name="日期版面配置區 4">
            <a:extLst>
              <a:ext uri="{FF2B5EF4-FFF2-40B4-BE49-F238E27FC236}">
                <a16:creationId xmlns:a16="http://schemas.microsoft.com/office/drawing/2014/main" id="{919405BB-0F31-4EDD-B075-B42D8CC6532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90895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9878640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74EBE245-CEF4-44F4-9431-5C522CD3CE54}"/>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479135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890B4B3-53FB-4A02-9B41-167943FDBC4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8711632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CB42A72-342C-4280-B3C8-0B6C25F8BFB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764901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34A68A0E-CDDD-486E-AFD7-976F6399A0D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1045549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984173A3-9AE9-48E1-9CE6-645033FB8BA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764716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A1EC9D5-D4D9-4319-AF0E-3E120D26231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6767314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284825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CF7F0EEE-1D64-4167-AE67-A0B90E653330}"/>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3776400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96DDD47F-5BBE-467F-9239-1C4A9734781A}"/>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30728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C4C8218A-BC9C-4AE1-8AB8-D1851919ACD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8220507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2C2D39B-CBFF-4067-9483-11D7A6F81C6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26663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11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E0280703-1AAC-466C-80F7-7EE8A8BADEE9}"/>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2718457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892429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05E9BFE-D074-4939-BBE2-AC1FC31465D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55713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24A29B52-81C8-4C48-842D-8077CA53CFD7}"/>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211884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FBB0413-793A-4618-9A63-7C1BB73AD90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9528901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31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A8E55168-8B78-4BB9-AAC3-D0E24957A5C6}"/>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5925872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52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005BF20B-5D54-4AD1-804F-7ACDD306A62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0757859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72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9B00C19-B6DA-442C-9379-3E239AFB127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0824658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972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F7D783F9-0663-40E6-A9EF-682D7EE1618F}"/>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7745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p:cNvSpPr>
          <p:nvPr>
            <p:ph type="sldImg"/>
          </p:nvPr>
        </p:nvSpPr>
        <p:spPr bwMode="auto">
          <a:xfrm>
            <a:off x="92075" y="744538"/>
            <a:ext cx="6613525" cy="3721100"/>
          </a:xfrm>
          <a:noFill/>
          <a:ln>
            <a:solidFill>
              <a:srgbClr val="000000"/>
            </a:solidFill>
            <a:miter lim="800000"/>
            <a:headEnd/>
            <a:tailEnd/>
          </a:ln>
        </p:spPr>
      </p:sp>
      <p:sp>
        <p:nvSpPr>
          <p:cNvPr id="215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9CB491E1-3BB3-4CCC-ABEA-66264ABE375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60959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B8A2206-351E-471E-952A-0EDBE4C3C82D}"/>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2319277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13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E6791501-7CF4-404D-8965-D5AAC7E92FAC}"/>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0047455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DCDB4C06-6114-4017-8627-B4AE90B0C89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080184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428B4D67-ED9D-4912-BADB-838B9C65078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34409683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C5DE8A80-D2C2-4281-A756-88920B6D7233}"/>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1527078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116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8DB4581B-8723-4D41-8939-4AA4BA081F22}"/>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8852764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A0314557-9025-42A1-A17F-64AB4EBDEC51}"/>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1598915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016CF09D-BBDB-4E6A-8995-E70576890444}"/>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4879168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
        <p:nvSpPr>
          <p:cNvPr id="2" name="日期版面配置區 1">
            <a:extLst>
              <a:ext uri="{FF2B5EF4-FFF2-40B4-BE49-F238E27FC236}">
                <a16:creationId xmlns:a16="http://schemas.microsoft.com/office/drawing/2014/main" id="{665FB9EB-6461-4EB0-B388-011C34B9F01E}"/>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26614700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投影片圖像版面配置區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993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2" name="日期版面配置區 1">
            <a:extLst>
              <a:ext uri="{FF2B5EF4-FFF2-40B4-BE49-F238E27FC236}">
                <a16:creationId xmlns:a16="http://schemas.microsoft.com/office/drawing/2014/main" id="{10246D23-D927-4092-9957-2BCA824CA325}"/>
              </a:ext>
            </a:extLst>
          </p:cNvPr>
          <p:cNvSpPr>
            <a:spLocks noGrp="1"/>
          </p:cNvSpPr>
          <p:nvPr>
            <p:ph type="dt" idx="1"/>
          </p:nvPr>
        </p:nvSpPr>
        <p:spPr/>
        <p:txBody>
          <a:bodyPr/>
          <a:lstStyle/>
          <a:p>
            <a:pPr>
              <a:defRPr/>
            </a:pPr>
            <a:endParaRPr lang="zh-TW" altLang="en-US"/>
          </a:p>
        </p:txBody>
      </p:sp>
    </p:spTree>
    <p:extLst>
      <p:ext uri="{BB962C8B-B14F-4D97-AF65-F5344CB8AC3E}">
        <p14:creationId xmlns:p14="http://schemas.microsoft.com/office/powerpoint/2010/main" val="607922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sp>
        <p:nvSpPr>
          <p:cNvPr id="7" name="Rectangle 6"/>
          <p:cNvSpPr>
            <a:spLocks noGrp="1" noChangeArrowheads="1"/>
          </p:cNvSpPr>
          <p:nvPr>
            <p:ph type="dt" sz="half" idx="10"/>
          </p:nvPr>
        </p:nvSpPr>
        <p:spPr>
          <a:xfrm>
            <a:off x="609600" y="6245225"/>
            <a:ext cx="2844800" cy="476250"/>
          </a:xfrm>
          <a:prstGeom prst="rect">
            <a:avLst/>
          </a:prstGeom>
        </p:spPr>
        <p:txBody>
          <a:bodyPr/>
          <a:lstStyle>
            <a:lvl1pPr>
              <a:defRPr smtClean="0">
                <a:ea typeface="新細明體" charset="-120"/>
              </a:defRPr>
            </a:lvl1pPr>
          </a:lstStyle>
          <a:p>
            <a:pPr>
              <a:defRPr/>
            </a:pPr>
            <a:endParaRPr lang="en-US" altLang="zh-TW" dirty="0"/>
          </a:p>
        </p:txBody>
      </p:sp>
      <p:sp>
        <p:nvSpPr>
          <p:cNvPr id="8"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8"/>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A1297BAF-E677-45CB-9475-4CFDE0F857E5}" type="slidenum">
              <a:rPr lang="en-US" altLang="zh-TW" smtClean="0"/>
              <a:pPr/>
              <a:t>‹#›</a:t>
            </a:fld>
            <a:endParaRPr lang="zh-TW" altLang="en-US" dirty="0"/>
          </a:p>
        </p:txBody>
      </p:sp>
      <p:sp>
        <p:nvSpPr>
          <p:cNvPr id="11" name="文字方塊 10">
            <a:extLst>
              <a:ext uri="{FF2B5EF4-FFF2-40B4-BE49-F238E27FC236}">
                <a16:creationId xmlns:a16="http://schemas.microsoft.com/office/drawing/2014/main" id="{20A616B9-6320-4538-8E1B-A29BA732E11C}"/>
              </a:ext>
            </a:extLst>
          </p:cNvPr>
          <p:cNvSpPr txBox="1"/>
          <p:nvPr userDrawn="1"/>
        </p:nvSpPr>
        <p:spPr>
          <a:xfrm>
            <a:off x="191344" y="3717032"/>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99E32F52-33C3-461C-B336-61E0BF74D67A}" type="slidenum">
              <a:rPr lang="en-US" altLang="zh-TW" smtClean="0"/>
              <a:pPr/>
              <a:t>‹#›</a:t>
            </a:fld>
            <a:endParaRPr lang="zh-TW"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686800" y="260351"/>
            <a:ext cx="2895600" cy="5865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0" y="260351"/>
            <a:ext cx="8483600" cy="5865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B75235E7-D0ED-4E10-8B98-E84FA2BBBCE9}" type="slidenum">
              <a:rPr lang="en-US" altLang="zh-TW" smtClean="0"/>
              <a:pPr/>
              <a:t>‹#›</a:t>
            </a:fld>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a:xfrm>
            <a:off x="609600" y="1124745"/>
            <a:ext cx="10972800" cy="500062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6696D582-221A-4A7A-9495-2A3992126361}" type="slidenum">
              <a:rPr lang="en-US" altLang="zh-TW" smtClean="0"/>
              <a:pPr/>
              <a:t>‹#›</a:t>
            </a:fld>
            <a:endParaRPr lang="zh-TW"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C951B5E9-C946-4F22-B681-ACB48077753E}" type="slidenum">
              <a:rPr lang="en-US" altLang="zh-TW" smtClean="0"/>
              <a:pPr/>
              <a:t>‹#›</a:t>
            </a:fld>
            <a:endParaRPr lang="zh-TW"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125538"/>
            <a:ext cx="53848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125538"/>
            <a:ext cx="53848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3FDFFA9C-9757-48D0-AB97-3B4D606A3E47}" type="slidenum">
              <a:rPr lang="en-US" altLang="zh-TW" smtClean="0"/>
              <a:pPr/>
              <a:t>‹#›</a:t>
            </a:fld>
            <a:endParaRPr lang="zh-TW"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7DCD64D3-6625-4CCA-A9E3-D8FC187CD0D9}" type="slidenum">
              <a:rPr lang="en-US" altLang="zh-TW" smtClean="0"/>
              <a:pPr/>
              <a:t>‹#›</a:t>
            </a:fld>
            <a:endParaRPr lang="zh-TW"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5"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A3E93427-5144-4932-A5B0-109E2D6DE417}" type="slidenum">
              <a:rPr lang="en-US" altLang="zh-TW" smtClean="0"/>
              <a:pPr/>
              <a:t>‹#›</a:t>
            </a:fld>
            <a:endParaRPr lang="zh-TW"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smtClean="0">
                <a:ea typeface="新細明體" charset="-120"/>
              </a:defRPr>
            </a:lvl1pPr>
          </a:lstStyle>
          <a:p>
            <a:pPr>
              <a:defRPr/>
            </a:pPr>
            <a:endParaRPr lang="en-US" altLang="zh-TW" dirty="0"/>
          </a:p>
        </p:txBody>
      </p:sp>
      <p:sp>
        <p:nvSpPr>
          <p:cNvPr id="3"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2D638750-B979-4FD8-9265-21A68E55B35D}" type="slidenum">
              <a:rPr lang="en-US" altLang="zh-TW" smtClean="0"/>
              <a:pPr/>
              <a:t>‹#›</a:t>
            </a:fld>
            <a:endParaRPr lang="zh-TW"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586A0F7F-9C52-4983-991A-70C8FE7A9572}" type="slidenum">
              <a:rPr lang="en-US" altLang="zh-TW" smtClean="0"/>
              <a:pPr/>
              <a:t>‹#›</a:t>
            </a:fld>
            <a:endParaRPr lang="zh-TW"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lang="en-US" altLang="zh-TW" smtClean="0"/>
            </a:lvl1pPr>
          </a:lstStyle>
          <a:p>
            <a:fld id="{6D024676-07F5-4095-8965-06479221E699}" type="slidenum">
              <a:rPr lang="en-US" altLang="zh-TW" smtClean="0"/>
              <a:pPr/>
              <a:t>‹#›</a:t>
            </a:fld>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FFF55106-C0FD-4169-8180-198B6246E9CE}"/>
              </a:ext>
            </a:extLst>
          </p:cNvPr>
          <p:cNvGrpSpPr/>
          <p:nvPr userDrawn="1"/>
        </p:nvGrpSpPr>
        <p:grpSpPr>
          <a:xfrm>
            <a:off x="0" y="297321"/>
            <a:ext cx="12192000" cy="631371"/>
            <a:chOff x="0" y="76202"/>
            <a:chExt cx="12192000" cy="631371"/>
          </a:xfrm>
        </p:grpSpPr>
        <p:sp>
          <p:nvSpPr>
            <p:cNvPr id="11" name="矩形 10">
              <a:extLst>
                <a:ext uri="{FF2B5EF4-FFF2-40B4-BE49-F238E27FC236}">
                  <a16:creationId xmlns:a16="http://schemas.microsoft.com/office/drawing/2014/main" id="{A0E3B4D2-028B-4FC8-946C-3771134D5BC4}"/>
                </a:ext>
              </a:extLst>
            </p:cNvPr>
            <p:cNvSpPr/>
            <p:nvPr userDrawn="1"/>
          </p:nvSpPr>
          <p:spPr>
            <a:xfrm>
              <a:off x="0" y="76202"/>
              <a:ext cx="12192000" cy="631371"/>
            </a:xfrm>
            <a:prstGeom prst="rect">
              <a:avLst/>
            </a:prstGeom>
            <a:solidFill>
              <a:srgbClr val="EE7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41F936D3-E919-4506-B675-8D230685D9DA}"/>
                </a:ext>
              </a:extLst>
            </p:cNvPr>
            <p:cNvSpPr/>
            <p:nvPr userDrawn="1"/>
          </p:nvSpPr>
          <p:spPr>
            <a:xfrm>
              <a:off x="24667" y="239879"/>
              <a:ext cx="1056839" cy="323165"/>
            </a:xfrm>
            <a:prstGeom prst="rect">
              <a:avLst/>
            </a:prstGeom>
          </p:spPr>
          <p:txBody>
            <a:bodyPr wrap="square">
              <a:spAutoFit/>
            </a:bodyPr>
            <a:lstStyle/>
            <a:p>
              <a:endParaRPr lang="zh-TW" altLang="en-US" sz="1500" b="1" dirty="0">
                <a:solidFill>
                  <a:schemeClr val="bg1"/>
                </a:solidFill>
              </a:endParaRPr>
            </a:p>
          </p:txBody>
        </p:sp>
      </p:grpSp>
      <p:sp>
        <p:nvSpPr>
          <p:cNvPr id="1027" name="Rectangle 2"/>
          <p:cNvSpPr>
            <a:spLocks noGrp="1" noChangeArrowheads="1"/>
          </p:cNvSpPr>
          <p:nvPr>
            <p:ph type="title"/>
          </p:nvPr>
        </p:nvSpPr>
        <p:spPr bwMode="auto">
          <a:xfrm>
            <a:off x="0" y="260351"/>
            <a:ext cx="109728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8" name="Rectangle 3"/>
          <p:cNvSpPr>
            <a:spLocks noGrp="1" noChangeArrowheads="1"/>
          </p:cNvSpPr>
          <p:nvPr>
            <p:ph type="body" idx="1"/>
          </p:nvPr>
        </p:nvSpPr>
        <p:spPr bwMode="auto">
          <a:xfrm>
            <a:off x="609600" y="1125538"/>
            <a:ext cx="109728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56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新細明體" charset="-120"/>
              </a:defRPr>
            </a:lvl1pPr>
          </a:lstStyle>
          <a:p>
            <a:pPr>
              <a:defRPr/>
            </a:pPr>
            <a:endParaRPr lang="en-US" altLang="zh-TW" dirty="0"/>
          </a:p>
        </p:txBody>
      </p:sp>
      <p:sp>
        <p:nvSpPr>
          <p:cNvPr id="2560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lang="zh-TW" altLang="en-US" sz="2200" b="1" u="sng" kern="1200" baseline="0">
                <a:solidFill>
                  <a:schemeClr val="tx1">
                    <a:lumMod val="75000"/>
                    <a:lumOff val="25000"/>
                  </a:schemeClr>
                </a:solidFill>
                <a:latin typeface="Times New Roman" panose="02020603050405020304" pitchFamily="18" charset="0"/>
                <a:ea typeface="標楷體" panose="03000509000000000000" pitchFamily="65" charset="-120"/>
                <a:cs typeface="+mn-cs"/>
              </a:defRPr>
            </a:lvl1pPr>
          </a:lstStyle>
          <a:p>
            <a:pPr>
              <a:defRPr/>
            </a:pPr>
            <a:fld id="{E9467992-FEA1-4D5D-A598-5C6FD2318A87}" type="slidenum">
              <a:rPr lang="en-US" altLang="zh-TW" smtClean="0"/>
              <a:pPr>
                <a:defRPr/>
              </a:pPr>
              <a:t>‹#›</a:t>
            </a:fld>
            <a:endParaRPr lang="en-US" dirty="0"/>
          </a:p>
        </p:txBody>
      </p:sp>
      <p:sp>
        <p:nvSpPr>
          <p:cNvPr id="13" name="文字方塊 12">
            <a:extLst>
              <a:ext uri="{FF2B5EF4-FFF2-40B4-BE49-F238E27FC236}">
                <a16:creationId xmlns:a16="http://schemas.microsoft.com/office/drawing/2014/main" id="{EFD947D4-DF17-4C56-AC93-E2B5D32CDC2F}"/>
              </a:ext>
            </a:extLst>
          </p:cNvPr>
          <p:cNvSpPr txBox="1"/>
          <p:nvPr userDrawn="1"/>
        </p:nvSpPr>
        <p:spPr>
          <a:xfrm>
            <a:off x="11523658" y="260353"/>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聯登</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分發</a:t>
            </a:r>
          </a:p>
        </p:txBody>
      </p:sp>
      <p:pic>
        <p:nvPicPr>
          <p:cNvPr id="14" name="Picture 2" descr="https://caac.jctv.ntut.edu.tw/105generalquery/image/applyLogo.gif">
            <a:extLst>
              <a:ext uri="{FF2B5EF4-FFF2-40B4-BE49-F238E27FC236}">
                <a16:creationId xmlns:a16="http://schemas.microsoft.com/office/drawing/2014/main" id="{5B5EFF53-B5E6-4AFE-9C9A-00BB59D29E13}"/>
              </a:ext>
            </a:extLst>
          </p:cNvPr>
          <p:cNvPicPr>
            <a:picLocks noChangeAspect="1" noChangeArrowheads="1"/>
          </p:cNvPicPr>
          <p:nvPr userDrawn="1"/>
        </p:nvPicPr>
        <p:blipFill>
          <a:blip r:embed="rId13" cstate="print"/>
          <a:srcRect/>
          <a:stretch>
            <a:fillRect/>
          </a:stretch>
        </p:blipFill>
        <p:spPr bwMode="auto">
          <a:xfrm>
            <a:off x="191344" y="6066939"/>
            <a:ext cx="649419" cy="660125"/>
          </a:xfrm>
          <a:prstGeom prst="rect">
            <a:avLst/>
          </a:prstGeom>
          <a:noFill/>
          <a:effectLst>
            <a:outerShdw blurRad="50800" dist="38100" dir="2700000" algn="tl" rotWithShape="0">
              <a:prstClr val="black">
                <a:alpha val="40000"/>
              </a:prstClr>
            </a:outerShdw>
          </a:effectLst>
        </p:spPr>
      </p:pic>
      <p:sp>
        <p:nvSpPr>
          <p:cNvPr id="15" name="文字方塊 14">
            <a:extLst>
              <a:ext uri="{FF2B5EF4-FFF2-40B4-BE49-F238E27FC236}">
                <a16:creationId xmlns:a16="http://schemas.microsoft.com/office/drawing/2014/main" id="{0E9B3A23-8BCB-4B03-BBC7-9693481BED05}"/>
              </a:ext>
            </a:extLst>
          </p:cNvPr>
          <p:cNvSpPr txBox="1"/>
          <p:nvPr userDrawn="1"/>
        </p:nvSpPr>
        <p:spPr>
          <a:xfrm>
            <a:off x="304472" y="40666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6" name="文字方塊 15">
            <a:extLst>
              <a:ext uri="{FF2B5EF4-FFF2-40B4-BE49-F238E27FC236}">
                <a16:creationId xmlns:a16="http://schemas.microsoft.com/office/drawing/2014/main" id="{11C55D25-EA48-4D96-824A-EB1464F942CF}"/>
              </a:ext>
            </a:extLst>
          </p:cNvPr>
          <p:cNvSpPr txBox="1"/>
          <p:nvPr userDrawn="1"/>
        </p:nvSpPr>
        <p:spPr>
          <a:xfrm>
            <a:off x="-22011" y="871449"/>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聯登分發</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p:txStyles>
    <p:title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Arial" charset="0"/>
          <a:ea typeface="新細明體" charset="-120"/>
        </a:defRPr>
      </a:lvl2pPr>
      <a:lvl3pPr algn="l" rtl="0" fontAlgn="base">
        <a:spcBef>
          <a:spcPct val="0"/>
        </a:spcBef>
        <a:spcAft>
          <a:spcPct val="0"/>
        </a:spcAft>
        <a:defRPr kumimoji="1" sz="2800">
          <a:solidFill>
            <a:schemeClr val="tx2"/>
          </a:solidFill>
          <a:latin typeface="Arial" charset="0"/>
          <a:ea typeface="新細明體" charset="-120"/>
        </a:defRPr>
      </a:lvl3pPr>
      <a:lvl4pPr algn="l" rtl="0" fontAlgn="base">
        <a:spcBef>
          <a:spcPct val="0"/>
        </a:spcBef>
        <a:spcAft>
          <a:spcPct val="0"/>
        </a:spcAft>
        <a:defRPr kumimoji="1" sz="2800">
          <a:solidFill>
            <a:schemeClr val="tx2"/>
          </a:solidFill>
          <a:latin typeface="Arial" charset="0"/>
          <a:ea typeface="新細明體" charset="-120"/>
        </a:defRPr>
      </a:lvl4pPr>
      <a:lvl5pPr algn="l" rtl="0" fontAlgn="base">
        <a:spcBef>
          <a:spcPct val="0"/>
        </a:spcBef>
        <a:spcAft>
          <a:spcPct val="0"/>
        </a:spcAft>
        <a:defRPr kumimoji="1" sz="2800">
          <a:solidFill>
            <a:schemeClr val="tx2"/>
          </a:solidFill>
          <a:latin typeface="Arial" charset="0"/>
          <a:ea typeface="新細明體" charset="-120"/>
        </a:defRPr>
      </a:lvl5pPr>
      <a:lvl6pPr marL="457200" algn="l" rtl="0" eaLnBrk="1" fontAlgn="base" hangingPunct="1">
        <a:spcBef>
          <a:spcPct val="0"/>
        </a:spcBef>
        <a:spcAft>
          <a:spcPct val="0"/>
        </a:spcAft>
        <a:defRPr kumimoji="1" sz="2800">
          <a:solidFill>
            <a:schemeClr val="tx2"/>
          </a:solidFill>
          <a:latin typeface="Arial" charset="0"/>
          <a:ea typeface="新細明體" charset="-120"/>
        </a:defRPr>
      </a:lvl6pPr>
      <a:lvl7pPr marL="914400" algn="l" rtl="0" eaLnBrk="1" fontAlgn="base" hangingPunct="1">
        <a:spcBef>
          <a:spcPct val="0"/>
        </a:spcBef>
        <a:spcAft>
          <a:spcPct val="0"/>
        </a:spcAft>
        <a:defRPr kumimoji="1" sz="2800">
          <a:solidFill>
            <a:schemeClr val="tx2"/>
          </a:solidFill>
          <a:latin typeface="Arial" charset="0"/>
          <a:ea typeface="新細明體" charset="-120"/>
        </a:defRPr>
      </a:lvl7pPr>
      <a:lvl8pPr marL="1371600" algn="l" rtl="0" eaLnBrk="1" fontAlgn="base" hangingPunct="1">
        <a:spcBef>
          <a:spcPct val="0"/>
        </a:spcBef>
        <a:spcAft>
          <a:spcPct val="0"/>
        </a:spcAft>
        <a:defRPr kumimoji="1" sz="2800">
          <a:solidFill>
            <a:schemeClr val="tx2"/>
          </a:solidFill>
          <a:latin typeface="Arial" charset="0"/>
          <a:ea typeface="新細明體" charset="-120"/>
        </a:defRPr>
      </a:lvl8pPr>
      <a:lvl9pPr marL="1828800" algn="l" rtl="0" eaLnBrk="1" fontAlgn="base" hangingPunct="1">
        <a:spcBef>
          <a:spcPct val="0"/>
        </a:spcBef>
        <a:spcAft>
          <a:spcPct val="0"/>
        </a:spcAft>
        <a:defRPr kumimoji="1" sz="2800">
          <a:solidFill>
            <a:schemeClr val="tx2"/>
          </a:solidFill>
          <a:latin typeface="Arial" charset="0"/>
          <a:ea typeface="新細明體"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qry1.jctv.ntut.edu.tw/ubriefQuer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928" y="146090"/>
            <a:ext cx="3294434" cy="658277"/>
          </a:xfrm>
          <a:prstGeom prst="rect">
            <a:avLst/>
          </a:prstGeom>
        </p:spPr>
      </p:pic>
      <p:sp>
        <p:nvSpPr>
          <p:cNvPr id="3" name="投影片編號版面配置區 2">
            <a:extLst>
              <a:ext uri="{FF2B5EF4-FFF2-40B4-BE49-F238E27FC236}">
                <a16:creationId xmlns:a16="http://schemas.microsoft.com/office/drawing/2014/main" id="{51810F4A-62D6-4508-A8E8-F346C454040D}"/>
              </a:ext>
            </a:extLst>
          </p:cNvPr>
          <p:cNvSpPr>
            <a:spLocks noGrp="1"/>
          </p:cNvSpPr>
          <p:nvPr>
            <p:ph type="sldNum" sz="quarter" idx="12"/>
          </p:nvPr>
        </p:nvSpPr>
        <p:spPr>
          <a:xfrm>
            <a:off x="8737600" y="6245225"/>
            <a:ext cx="2844800" cy="476250"/>
          </a:xfrm>
        </p:spPr>
        <p:txBody>
          <a:bodyPr/>
          <a:lstStyle/>
          <a:p>
            <a:fld id="{A1297BAF-E677-45CB-9475-4CFDE0F857E5}" type="slidenum">
              <a:rPr lang="zh-TW" altLang="en-US" smtClean="0"/>
              <a:pPr/>
              <a:t>1</a:t>
            </a:fld>
            <a:endParaRPr lang="en-US" altLang="zh-TW" dirty="0"/>
          </a:p>
        </p:txBody>
      </p:sp>
      <p:pic>
        <p:nvPicPr>
          <p:cNvPr id="12" name="圖片 11">
            <a:extLst>
              <a:ext uri="{FF2B5EF4-FFF2-40B4-BE49-F238E27FC236}">
                <a16:creationId xmlns:a16="http://schemas.microsoft.com/office/drawing/2014/main" id="{C38A6249-3D38-4505-A93C-037A53DB3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2035" y="4158737"/>
            <a:ext cx="1295930" cy="1238534"/>
          </a:xfrm>
          <a:prstGeom prst="rect">
            <a:avLst/>
          </a:prstGeom>
        </p:spPr>
      </p:pic>
      <p:sp>
        <p:nvSpPr>
          <p:cNvPr id="13" name="矩形 12">
            <a:extLst>
              <a:ext uri="{FF2B5EF4-FFF2-40B4-BE49-F238E27FC236}">
                <a16:creationId xmlns:a16="http://schemas.microsoft.com/office/drawing/2014/main" id="{AB08E605-1C46-49EC-A9AB-59B1A7CBC2DE}"/>
              </a:ext>
            </a:extLst>
          </p:cNvPr>
          <p:cNvSpPr/>
          <p:nvPr/>
        </p:nvSpPr>
        <p:spPr>
          <a:xfrm>
            <a:off x="-2855" y="1176658"/>
            <a:ext cx="12192000" cy="2203104"/>
          </a:xfrm>
          <a:prstGeom prst="rect">
            <a:avLst/>
          </a:prstGeom>
          <a:solidFill>
            <a:srgbClr val="FD95AB"/>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rPr>
              <a:t>115</a:t>
            </a:r>
            <a:r>
              <a:rPr lang="zh-TW" altLang="en-US"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rPr>
              <a:t>學年度</a:t>
            </a:r>
            <a:endParaRPr lang="en-US" altLang="zh-TW"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聯合登記分發入學</a:t>
            </a:r>
            <a:r>
              <a:rPr lang="zh-TW" altLang="en-US"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rPr>
              <a:t>招生</a:t>
            </a:r>
            <a:endParaRPr lang="en-US" altLang="zh-TW" sz="4000" b="1" dirty="0">
              <a:solidFill>
                <a:srgbClr val="0000FF"/>
              </a:solidFill>
              <a:effectLst>
                <a:glow rad="127000">
                  <a:schemeClr val="bg1">
                    <a:alpha val="80000"/>
                  </a:schemeClr>
                </a:glow>
              </a:effectLst>
              <a:latin typeface="Times New Roman" panose="02020603050405020304" pitchFamily="18" charset="0"/>
              <a:ea typeface="標楷體" panose="03000509000000000000" pitchFamily="65" charset="-120"/>
            </a:endParaRPr>
          </a:p>
          <a:p>
            <a:pPr algn="ctr">
              <a:lnSpc>
                <a:spcPct val="110000"/>
              </a:lnSpc>
            </a:pPr>
            <a:r>
              <a:rPr lang="zh-TW" altLang="en-US" sz="48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報名系統操作說明會</a:t>
            </a:r>
            <a:endParaRPr lang="en-US" altLang="zh-TW" sz="48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endParaRPr>
          </a:p>
        </p:txBody>
      </p:sp>
      <p:sp>
        <p:nvSpPr>
          <p:cNvPr id="14" name="矩形 13">
            <a:extLst>
              <a:ext uri="{FF2B5EF4-FFF2-40B4-BE49-F238E27FC236}">
                <a16:creationId xmlns:a16="http://schemas.microsoft.com/office/drawing/2014/main" id="{F68CAF27-E45A-4DBA-9A50-A06A6D17C220}"/>
              </a:ext>
            </a:extLst>
          </p:cNvPr>
          <p:cNvSpPr/>
          <p:nvPr/>
        </p:nvSpPr>
        <p:spPr>
          <a:xfrm>
            <a:off x="-2855" y="981871"/>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5" name="矩形 14">
            <a:extLst>
              <a:ext uri="{FF2B5EF4-FFF2-40B4-BE49-F238E27FC236}">
                <a16:creationId xmlns:a16="http://schemas.microsoft.com/office/drawing/2014/main" id="{1A565308-228D-44AB-8F59-6BC10F11D424}"/>
              </a:ext>
            </a:extLst>
          </p:cNvPr>
          <p:cNvSpPr/>
          <p:nvPr/>
        </p:nvSpPr>
        <p:spPr>
          <a:xfrm>
            <a:off x="0" y="3442954"/>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6" name="Rectangle 6">
            <a:extLst>
              <a:ext uri="{FF2B5EF4-FFF2-40B4-BE49-F238E27FC236}">
                <a16:creationId xmlns:a16="http://schemas.microsoft.com/office/drawing/2014/main" id="{BB8D6055-3BCF-47D0-A05F-B5C4BF913505}"/>
              </a:ext>
            </a:extLst>
          </p:cNvPr>
          <p:cNvSpPr txBox="1">
            <a:spLocks noChangeArrowheads="1"/>
          </p:cNvSpPr>
          <p:nvPr/>
        </p:nvSpPr>
        <p:spPr bwMode="auto">
          <a:xfrm>
            <a:off x="3478" y="4513744"/>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115</a:t>
            </a:r>
            <a:r>
              <a:rPr lang="zh-TW" altLang="en-US" sz="2800" b="1" dirty="0">
                <a:solidFill>
                  <a:schemeClr val="tx1">
                    <a:lumMod val="85000"/>
                    <a:lumOff val="15000"/>
                  </a:schemeClr>
                </a:solidFill>
                <a:latin typeface="Times New Roman" panose="02020603050405020304" pitchFamily="18" charset="0"/>
                <a:ea typeface="標楷體" panose="03000509000000000000" pitchFamily="65" charset="-120"/>
              </a:rPr>
              <a:t>年</a:t>
            </a:r>
            <a:r>
              <a:rPr lang="zh-TW" altLang="en-US" sz="33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4</a:t>
            </a:r>
            <a:r>
              <a:rPr lang="zh-TW" altLang="en-US" sz="33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 </a:t>
            </a:r>
            <a:r>
              <a:rPr lang="en-US" altLang="zh-TW" sz="3300" b="1" dirty="0">
                <a:effectLst>
                  <a:glow rad="127000">
                    <a:schemeClr val="bg1">
                      <a:alpha val="80000"/>
                    </a:schemeClr>
                  </a:glow>
                </a:effectLst>
                <a:latin typeface="Times New Roman" panose="02020603050405020304" pitchFamily="18" charset="0"/>
                <a:ea typeface="標楷體" panose="03000509000000000000" pitchFamily="65" charset="-120"/>
                <a:cs typeface="華康儷楷書" panose="03000509000000000000" pitchFamily="65" charset="-120"/>
              </a:rPr>
              <a:t> </a:t>
            </a:r>
            <a:r>
              <a:rPr lang="zh-TW" altLang="en-US" sz="2800" b="1" dirty="0">
                <a:solidFill>
                  <a:schemeClr val="tx1">
                    <a:lumMod val="85000"/>
                    <a:lumOff val="15000"/>
                  </a:schemeClr>
                </a:solidFill>
                <a:latin typeface="Times New Roman" panose="02020603050405020304" pitchFamily="18" charset="0"/>
                <a:ea typeface="標楷體" panose="03000509000000000000" pitchFamily="65" charset="-120"/>
              </a:rPr>
              <a:t>月</a:t>
            </a:r>
          </a:p>
        </p:txBody>
      </p:sp>
      <p:pic>
        <p:nvPicPr>
          <p:cNvPr id="17" name="圖片 16">
            <a:extLst>
              <a:ext uri="{FF2B5EF4-FFF2-40B4-BE49-F238E27FC236}">
                <a16:creationId xmlns:a16="http://schemas.microsoft.com/office/drawing/2014/main" id="{D63E5483-CC31-4D43-A056-62EC6DFB9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572" y="5817620"/>
            <a:ext cx="9144000" cy="8070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191344" y="333376"/>
            <a:ext cx="10414744"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3/10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253456" y="1591951"/>
            <a:ext cx="10328944" cy="4868329"/>
          </a:xfrm>
          <a:prstGeom prst="rect">
            <a:avLst/>
          </a:prstGeom>
          <a:noFill/>
          <a:ln w="9525">
            <a:noFill/>
            <a:miter lim="800000"/>
            <a:headEnd/>
            <a:tailEnd/>
          </a:ln>
        </p:spPr>
        <p:txBody>
          <a:bodyPr/>
          <a:lstStyle/>
          <a:p>
            <a:pPr marL="342900" indent="-342900" algn="just">
              <a:lnSpc>
                <a:spcPct val="114000"/>
              </a:lnSpc>
              <a:spcBef>
                <a:spcPts val="600"/>
              </a:spcBef>
              <a:spcAft>
                <a:spcPts val="600"/>
              </a:spcAft>
              <a:buClr>
                <a:schemeClr val="tx1"/>
              </a:buClr>
              <a:buFont typeface="Wingdings" panose="05000000000000000000" pitchFamily="2" charset="2"/>
              <a:buChar char="Ø"/>
            </a:pPr>
            <a:r>
              <a:rPr lang="zh-TW" altLang="en-US" sz="2400" dirty="0">
                <a:latin typeface="Times New Roman" pitchFamily="18" charset="0"/>
                <a:ea typeface="標楷體" pitchFamily="65" charset="-120"/>
              </a:rPr>
              <a:t>以</a:t>
            </a:r>
            <a:r>
              <a:rPr lang="zh-TW" altLang="en-US" sz="2400" b="1" u="sng" dirty="0">
                <a:latin typeface="Times New Roman" pitchFamily="18" charset="0"/>
                <a:ea typeface="標楷體" pitchFamily="65" charset="-120"/>
              </a:rPr>
              <a:t>原住民</a:t>
            </a:r>
            <a:r>
              <a:rPr lang="zh-TW" altLang="en-US" sz="2400" dirty="0">
                <a:latin typeface="Times New Roman" pitchFamily="18" charset="0"/>
                <a:ea typeface="標楷體" pitchFamily="65" charset="-120"/>
              </a:rPr>
              <a:t>之特種生身分參加本招生者，</a:t>
            </a:r>
            <a:r>
              <a:rPr lang="zh-TW" altLang="en-US" sz="2400" u="sng" dirty="0">
                <a:latin typeface="Times New Roman" pitchFamily="18" charset="0"/>
                <a:ea typeface="標楷體" pitchFamily="65" charset="-120"/>
              </a:rPr>
              <a:t>僅須於資格審查期間至本委員會網站「資格審查系統」登錄「原住民身分」與「文化及語言能力合格證明」等資料</a:t>
            </a:r>
            <a:r>
              <a:rPr lang="zh-TW" altLang="en-US" sz="2400" dirty="0">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無須繳寄</a:t>
            </a:r>
            <a:r>
              <a:rPr lang="zh-TW" altLang="en-US" sz="2400" dirty="0">
                <a:solidFill>
                  <a:srgbClr val="FF0000"/>
                </a:solidFill>
                <a:latin typeface="Times New Roman" pitchFamily="18" charset="0"/>
                <a:ea typeface="標楷體" pitchFamily="65" charset="-120"/>
              </a:rPr>
              <a:t>「戶籍資料證明文件」與「文化及語言能力合格證明書」</a:t>
            </a:r>
            <a:r>
              <a:rPr lang="zh-TW" altLang="en-US" sz="2400" dirty="0">
                <a:latin typeface="Times New Roman" pitchFamily="18" charset="0"/>
                <a:ea typeface="標楷體" pitchFamily="65" charset="-120"/>
              </a:rPr>
              <a:t>，本委員會將透過「內政部電子查驗機制系統」及「行政院原住民族委員會文化及語言能力證明資料庫平台」，取得考生戶籍資料及文化及語言能力合格證明，以作為辨識、審查之依據。</a:t>
            </a:r>
            <a:r>
              <a:rPr lang="zh-TW" altLang="en-US" sz="2400" b="1" dirty="0">
                <a:solidFill>
                  <a:srgbClr val="FF0000"/>
                </a:solidFill>
                <a:latin typeface="Times New Roman" pitchFamily="18" charset="0"/>
                <a:ea typeface="標楷體" pitchFamily="65" charset="-120"/>
              </a:rPr>
              <a:t>請考生務必以上述方式辦理審查，審查通過後始具原住民特種生加分優待資格，逾期不予受理。</a:t>
            </a:r>
            <a:endParaRPr lang="en-US" altLang="zh-TW" sz="2400" b="1" dirty="0">
              <a:solidFill>
                <a:srgbClr val="FF0000"/>
              </a:solidFill>
              <a:latin typeface="Times New Roman" pitchFamily="18" charset="0"/>
              <a:ea typeface="標楷體" pitchFamily="65" charset="-120"/>
            </a:endParaRPr>
          </a:p>
          <a:p>
            <a:pPr marL="342900" indent="-342900" algn="just">
              <a:lnSpc>
                <a:spcPct val="114000"/>
              </a:lnSpc>
              <a:spcBef>
                <a:spcPts val="600"/>
              </a:spcBef>
              <a:spcAft>
                <a:spcPts val="600"/>
              </a:spcAft>
              <a:buClr>
                <a:schemeClr val="tx1"/>
              </a:buClr>
              <a:buFont typeface="Wingdings" panose="05000000000000000000" pitchFamily="2" charset="2"/>
              <a:buChar char="Ø"/>
            </a:pPr>
            <a:r>
              <a:rPr lang="zh-TW" altLang="en-US" sz="2400" dirty="0">
                <a:latin typeface="Times New Roman" pitchFamily="18" charset="0"/>
                <a:ea typeface="標楷體" pitchFamily="65" charset="-120"/>
              </a:rPr>
              <a:t>所有申請特種生身分考生均須於</a:t>
            </a: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年</a:t>
            </a:r>
            <a:r>
              <a:rPr lang="en-US" altLang="zh-TW" sz="2400" dirty="0">
                <a:latin typeface="Times New Roman" pitchFamily="18" charset="0"/>
                <a:ea typeface="標楷體" pitchFamily="65" charset="-120"/>
              </a:rPr>
              <a:t>6</a:t>
            </a:r>
            <a:r>
              <a:rPr lang="zh-TW" altLang="en-US" sz="2400" dirty="0">
                <a:latin typeface="Times New Roman" pitchFamily="18" charset="0"/>
                <a:ea typeface="標楷體" pitchFamily="65" charset="-120"/>
              </a:rPr>
              <a:t>月</a:t>
            </a:r>
            <a:r>
              <a:rPr lang="en-US" altLang="zh-TW" sz="2400" dirty="0">
                <a:latin typeface="Times New Roman" pitchFamily="18" charset="0"/>
                <a:ea typeface="標楷體" pitchFamily="65" charset="-120"/>
              </a:rPr>
              <a:t>23</a:t>
            </a:r>
            <a:r>
              <a:rPr lang="zh-TW" altLang="en-US" sz="2400" dirty="0">
                <a:latin typeface="Times New Roman" pitchFamily="18" charset="0"/>
                <a:ea typeface="標楷體" pitchFamily="65" charset="-120"/>
              </a:rPr>
              <a:t>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星期二</a:t>
            </a:r>
            <a:r>
              <a:rPr lang="en-US" altLang="zh-TW" sz="2400" dirty="0">
                <a:latin typeface="Times New Roman" pitchFamily="18" charset="0"/>
                <a:ea typeface="標楷體" pitchFamily="65" charset="-120"/>
              </a:rPr>
              <a:t>)10:00</a:t>
            </a:r>
            <a:r>
              <a:rPr lang="zh-TW" altLang="en-US" sz="2400" dirty="0">
                <a:latin typeface="Times New Roman" pitchFamily="18" charset="0"/>
                <a:ea typeface="標楷體" pitchFamily="65" charset="-120"/>
              </a:rPr>
              <a:t>起，至本委員會網站「資格審查結果公告系統」，確認特種生身分之優待加分比例審查結果，未確認而致影響自身權益者，其後果由報名考生自行負責。</a:t>
            </a:r>
          </a:p>
          <a:p>
            <a:pPr marL="342900" indent="-342900" algn="just">
              <a:buClr>
                <a:schemeClr val="tx1"/>
              </a:buClr>
              <a:buFont typeface="Wingdings" panose="05000000000000000000" pitchFamily="2" charset="2"/>
              <a:buChar char="Ø"/>
            </a:pPr>
            <a:endParaRPr lang="en-US" altLang="zh-TW" sz="2400" dirty="0">
              <a:latin typeface="Times New Roman" pitchFamily="18" charset="0"/>
              <a:ea typeface="標楷體" pitchFamily="65" charset="-120"/>
            </a:endParaRPr>
          </a:p>
          <a:p>
            <a:pPr marL="342900" indent="-342900" algn="just">
              <a:buClr>
                <a:schemeClr val="tx1"/>
              </a:buClr>
              <a:buFont typeface="Wingdings" panose="05000000000000000000" pitchFamily="2" charset="2"/>
              <a:buChar char="Ø"/>
            </a:pPr>
            <a:endParaRPr lang="zh-TW" altLang="en-US" sz="2400" dirty="0">
              <a:latin typeface="Times New Roman" pitchFamily="18" charset="0"/>
              <a:ea typeface="標楷體" pitchFamily="65" charset="-120"/>
            </a:endParaRPr>
          </a:p>
          <a:p>
            <a:pPr algn="just">
              <a:buClr>
                <a:schemeClr val="tx1"/>
              </a:buClr>
            </a:pPr>
            <a:endParaRPr lang="zh-TW" altLang="en-US" sz="2400" dirty="0">
              <a:solidFill>
                <a:srgbClr val="0000FF"/>
              </a:solidFill>
              <a:latin typeface="Times New Roman" pitchFamily="18" charset="0"/>
              <a:ea typeface="標楷體" pitchFamily="65" charset="-120"/>
            </a:endParaRPr>
          </a:p>
        </p:txBody>
      </p:sp>
      <p:sp>
        <p:nvSpPr>
          <p:cNvPr id="3" name="投影片編號版面配置區 2">
            <a:extLst>
              <a:ext uri="{FF2B5EF4-FFF2-40B4-BE49-F238E27FC236}">
                <a16:creationId xmlns:a16="http://schemas.microsoft.com/office/drawing/2014/main" id="{6DC0CC78-F29D-4111-943C-B6829AB9D0BF}"/>
              </a:ext>
            </a:extLst>
          </p:cNvPr>
          <p:cNvSpPr>
            <a:spLocks noGrp="1"/>
          </p:cNvSpPr>
          <p:nvPr>
            <p:ph type="sldNum" sz="quarter" idx="12"/>
          </p:nvPr>
        </p:nvSpPr>
        <p:spPr/>
        <p:txBody>
          <a:bodyPr/>
          <a:lstStyle/>
          <a:p>
            <a:pPr>
              <a:defRPr/>
            </a:pPr>
            <a:fld id="{6696D582-221A-4A7A-9495-2A3992126361}" type="slidenum">
              <a:rPr lang="zh-TW" altLang="en-US" smtClean="0"/>
              <a:pPr>
                <a:defRPr/>
              </a:pPr>
              <a:t>10</a:t>
            </a:fld>
            <a:endParaRPr lang="en-US" altLang="zh-TW" dirty="0"/>
          </a:p>
        </p:txBody>
      </p:sp>
      <p:grpSp>
        <p:nvGrpSpPr>
          <p:cNvPr id="13" name="群組 12">
            <a:extLst>
              <a:ext uri="{FF2B5EF4-FFF2-40B4-BE49-F238E27FC236}">
                <a16:creationId xmlns:a16="http://schemas.microsoft.com/office/drawing/2014/main" id="{B4155F79-6C4C-CF36-F52B-8003300AD44B}"/>
              </a:ext>
            </a:extLst>
          </p:cNvPr>
          <p:cNvGrpSpPr/>
          <p:nvPr/>
        </p:nvGrpSpPr>
        <p:grpSpPr>
          <a:xfrm>
            <a:off x="7032104" y="136525"/>
            <a:ext cx="4330991" cy="1080000"/>
            <a:chOff x="8438302" y="125702"/>
            <a:chExt cx="2732803" cy="1118482"/>
          </a:xfrm>
        </p:grpSpPr>
        <p:sp>
          <p:nvSpPr>
            <p:cNvPr id="15" name="圓角矩形 13">
              <a:extLst>
                <a:ext uri="{FF2B5EF4-FFF2-40B4-BE49-F238E27FC236}">
                  <a16:creationId xmlns:a16="http://schemas.microsoft.com/office/drawing/2014/main" id="{2AB380B9-2ED3-0952-EB5A-CE16AFA7F9B1}"/>
                </a:ext>
              </a:extLst>
            </p:cNvPr>
            <p:cNvSpPr/>
            <p:nvPr/>
          </p:nvSpPr>
          <p:spPr>
            <a:xfrm>
              <a:off x="8438302" y="125702"/>
              <a:ext cx="249871" cy="1118482"/>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7" name="圓角矩形 15">
              <a:extLst>
                <a:ext uri="{FF2B5EF4-FFF2-40B4-BE49-F238E27FC236}">
                  <a16:creationId xmlns:a16="http://schemas.microsoft.com/office/drawing/2014/main" id="{96F5193B-255C-5BD4-7E84-6F35831CB822}"/>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25" name="圓角矩形 17">
              <a:extLst>
                <a:ext uri="{FF2B5EF4-FFF2-40B4-BE49-F238E27FC236}">
                  <a16:creationId xmlns:a16="http://schemas.microsoft.com/office/drawing/2014/main" id="{9FDDBF45-FF01-4CE1-669F-A78B794B30FA}"/>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26" name="圓角矩形 18">
              <a:extLst>
                <a:ext uri="{FF2B5EF4-FFF2-40B4-BE49-F238E27FC236}">
                  <a16:creationId xmlns:a16="http://schemas.microsoft.com/office/drawing/2014/main" id="{85101E6E-C5A5-55CB-9860-616578D8F7DB}"/>
                </a:ext>
              </a:extLst>
            </p:cNvPr>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7" name="圓角矩形 19">
              <a:extLst>
                <a:ext uri="{FF2B5EF4-FFF2-40B4-BE49-F238E27FC236}">
                  <a16:creationId xmlns:a16="http://schemas.microsoft.com/office/drawing/2014/main" id="{82F00BB7-B158-B90C-D2B2-6CAE6DC12929}"/>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8" name="直線單箭頭接點 27">
              <a:extLst>
                <a:ext uri="{FF2B5EF4-FFF2-40B4-BE49-F238E27FC236}">
                  <a16:creationId xmlns:a16="http://schemas.microsoft.com/office/drawing/2014/main" id="{DD37F884-8084-E4CE-32C4-516AEADA81DA}"/>
                </a:ext>
              </a:extLst>
            </p:cNvPr>
            <p:cNvCxnSpPr>
              <a:cxnSpLocks/>
              <a:stCxn id="15" idx="3"/>
              <a:endCxn id="17"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96FE0107-434C-60A4-5884-88E6C8456A8B}"/>
                </a:ext>
              </a:extLst>
            </p:cNvPr>
            <p:cNvCxnSpPr>
              <a:cxnSpLocks/>
              <a:stCxn id="17" idx="3"/>
              <a:endCxn id="25"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481B45A6-3CBE-9FB2-6904-5AD354DAD2B3}"/>
                </a:ext>
              </a:extLst>
            </p:cNvPr>
            <p:cNvCxnSpPr>
              <a:cxnSpLocks/>
              <a:stCxn id="25" idx="3"/>
              <a:endCxn id="26"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B89B1E84-E23C-DD7D-77B0-D855971FABE8}"/>
                </a:ext>
              </a:extLst>
            </p:cNvPr>
            <p:cNvCxnSpPr>
              <a:cxnSpLocks/>
              <a:stCxn id="26" idx="3"/>
              <a:endCxn id="27"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9032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09188AC-3558-43D1-AC20-29B12DA724CB}"/>
              </a:ext>
            </a:extLst>
          </p:cNvPr>
          <p:cNvSpPr>
            <a:spLocks noGrp="1"/>
          </p:cNvSpPr>
          <p:nvPr>
            <p:ph type="sldNum" sz="quarter" idx="12"/>
          </p:nvPr>
        </p:nvSpPr>
        <p:spPr/>
        <p:txBody>
          <a:bodyPr/>
          <a:lstStyle/>
          <a:p>
            <a:pPr>
              <a:defRPr/>
            </a:pPr>
            <a:fld id="{A1297BAF-E677-45CB-9475-4CFDE0F857E5}" type="slidenum">
              <a:rPr lang="zh-TW" altLang="en-US" smtClean="0"/>
              <a:pPr>
                <a:defRPr/>
              </a:pPr>
              <a:t>100</a:t>
            </a:fld>
            <a:endParaRPr lang="en-US" altLang="zh-TW" dirty="0"/>
          </a:p>
        </p:txBody>
      </p:sp>
      <p:sp>
        <p:nvSpPr>
          <p:cNvPr id="8" name="矩形 7">
            <a:extLst>
              <a:ext uri="{FF2B5EF4-FFF2-40B4-BE49-F238E27FC236}">
                <a16:creationId xmlns:a16="http://schemas.microsoft.com/office/drawing/2014/main" id="{53136A57-5F63-440F-BF37-C221401BE396}"/>
              </a:ext>
            </a:extLst>
          </p:cNvPr>
          <p:cNvSpPr/>
          <p:nvPr/>
        </p:nvSpPr>
        <p:spPr>
          <a:xfrm>
            <a:off x="-2855" y="1748545"/>
            <a:ext cx="12192000" cy="1857560"/>
          </a:xfrm>
          <a:prstGeom prst="rect">
            <a:avLst/>
          </a:prstGeom>
          <a:solidFill>
            <a:srgbClr val="FD95AB"/>
          </a:solidFill>
        </p:spPr>
        <p:txBody>
          <a:bodyPr wrap="square" anchor="ctr">
            <a:spAutoFit/>
          </a:bodyPr>
          <a:lstStyle/>
          <a:p>
            <a:pPr algn="ctr">
              <a:lnSpc>
                <a:spcPct val="110000"/>
              </a:lnSpc>
            </a:pPr>
            <a:r>
              <a:rPr kumimoji="0" lang="zh-TW" altLang="en-US" sz="5400" spc="1500" dirty="0">
                <a:effectLst>
                  <a:glow rad="127000">
                    <a:schemeClr val="bg1"/>
                  </a:glow>
                </a:effectLst>
                <a:latin typeface="華康儷楷書" panose="03000509000000000000" pitchFamily="65" charset="-120"/>
                <a:ea typeface="華康儷楷書" panose="03000509000000000000" pitchFamily="65" charset="-120"/>
              </a:rPr>
              <a:t>意見與交流</a:t>
            </a:r>
          </a:p>
          <a:p>
            <a:pPr algn="ctr">
              <a:lnSpc>
                <a:spcPct val="110000"/>
              </a:lnSpc>
            </a:pPr>
            <a:r>
              <a:rPr kumimoji="0" lang="zh-TW" altLang="en-US" sz="5400" spc="1500" dirty="0">
                <a:effectLst>
                  <a:glow rad="127000">
                    <a:schemeClr val="bg1"/>
                  </a:glow>
                </a:effectLst>
                <a:latin typeface="華康儷楷書" panose="03000509000000000000" pitchFamily="65" charset="-120"/>
                <a:ea typeface="華康儷楷書" panose="03000509000000000000" pitchFamily="65" charset="-120"/>
              </a:rPr>
              <a:t>簡報完畢　敬請指教</a:t>
            </a:r>
            <a:endParaRPr kumimoji="0" lang="en-US" altLang="zh-TW" sz="5400" spc="1500" dirty="0">
              <a:effectLst>
                <a:glow rad="127000">
                  <a:schemeClr val="bg1"/>
                </a:glow>
              </a:effectLst>
              <a:latin typeface="華康儷楷書" panose="03000509000000000000" pitchFamily="65" charset="-120"/>
              <a:ea typeface="華康儷楷書" panose="03000509000000000000" pitchFamily="65" charset="-120"/>
            </a:endParaRPr>
          </a:p>
        </p:txBody>
      </p:sp>
      <p:sp>
        <p:nvSpPr>
          <p:cNvPr id="9" name="矩形 8">
            <a:extLst>
              <a:ext uri="{FF2B5EF4-FFF2-40B4-BE49-F238E27FC236}">
                <a16:creationId xmlns:a16="http://schemas.microsoft.com/office/drawing/2014/main" id="{1EC26661-8B71-476D-8CEF-E46349043EFA}"/>
              </a:ext>
            </a:extLst>
          </p:cNvPr>
          <p:cNvSpPr/>
          <p:nvPr/>
        </p:nvSpPr>
        <p:spPr>
          <a:xfrm>
            <a:off x="0" y="1556697"/>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a:extLst>
              <a:ext uri="{FF2B5EF4-FFF2-40B4-BE49-F238E27FC236}">
                <a16:creationId xmlns:a16="http://schemas.microsoft.com/office/drawing/2014/main" id="{2BD0D333-D4F5-4414-9F56-E349295E0A92}"/>
              </a:ext>
            </a:extLst>
          </p:cNvPr>
          <p:cNvSpPr/>
          <p:nvPr/>
        </p:nvSpPr>
        <p:spPr>
          <a:xfrm>
            <a:off x="-27083" y="3673945"/>
            <a:ext cx="12194855" cy="124008"/>
          </a:xfrm>
          <a:prstGeom prst="rect">
            <a:avLst/>
          </a:prstGeom>
          <a:solidFill>
            <a:srgbClr val="FD95AB"/>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6" name="橢圓 15">
            <a:extLst>
              <a:ext uri="{FF2B5EF4-FFF2-40B4-BE49-F238E27FC236}">
                <a16:creationId xmlns:a16="http://schemas.microsoft.com/office/drawing/2014/main" id="{00F88F35-2E7D-41D9-B540-C582D3454681}"/>
              </a:ext>
            </a:extLst>
          </p:cNvPr>
          <p:cNvSpPr/>
          <p:nvPr/>
        </p:nvSpPr>
        <p:spPr>
          <a:xfrm>
            <a:off x="10166502" y="2184719"/>
            <a:ext cx="1209717" cy="1136522"/>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2" descr="https://caac.jctv.ntut.edu.tw/105generalquery/image/applyLogo.gif">
            <a:extLst>
              <a:ext uri="{FF2B5EF4-FFF2-40B4-BE49-F238E27FC236}">
                <a16:creationId xmlns:a16="http://schemas.microsoft.com/office/drawing/2014/main" id="{ABFF8571-D89C-477C-A665-6398E449F57A}"/>
              </a:ext>
            </a:extLst>
          </p:cNvPr>
          <p:cNvPicPr>
            <a:picLocks noChangeAspect="1" noChangeArrowheads="1"/>
          </p:cNvPicPr>
          <p:nvPr/>
        </p:nvPicPr>
        <p:blipFill>
          <a:blip r:embed="rId2" cstate="print"/>
          <a:srcRect/>
          <a:stretch>
            <a:fillRect/>
          </a:stretch>
        </p:blipFill>
        <p:spPr bwMode="auto">
          <a:xfrm>
            <a:off x="10272464" y="2296709"/>
            <a:ext cx="1085380" cy="1103274"/>
          </a:xfrm>
          <a:prstGeom prst="rect">
            <a:avLst/>
          </a:prstGeom>
          <a:noFill/>
          <a:effectLst>
            <a:outerShdw blurRad="50800" dist="38100" dir="2700000" algn="tl" rotWithShape="0">
              <a:prstClr val="black">
                <a:alpha val="40000"/>
              </a:prstClr>
            </a:outerShdw>
          </a:effectLst>
        </p:spPr>
      </p:pic>
      <p:pic>
        <p:nvPicPr>
          <p:cNvPr id="18" name="圖片 1" descr="聯合會logo">
            <a:extLst>
              <a:ext uri="{FF2B5EF4-FFF2-40B4-BE49-F238E27FC236}">
                <a16:creationId xmlns:a16="http://schemas.microsoft.com/office/drawing/2014/main" id="{B719B968-6BF6-45A1-B332-EB50AB914D7E}"/>
              </a:ext>
            </a:extLst>
          </p:cNvPr>
          <p:cNvPicPr>
            <a:picLocks noChangeAspect="1" noChangeArrowheads="1"/>
          </p:cNvPicPr>
          <p:nvPr/>
        </p:nvPicPr>
        <p:blipFill>
          <a:blip r:embed="rId3" cstate="print"/>
          <a:srcRect/>
          <a:stretch>
            <a:fillRect/>
          </a:stretch>
        </p:blipFill>
        <p:spPr bwMode="auto">
          <a:xfrm>
            <a:off x="4797001" y="5186523"/>
            <a:ext cx="2592288" cy="465546"/>
          </a:xfrm>
          <a:prstGeom prst="rect">
            <a:avLst/>
          </a:prstGeom>
          <a:noFill/>
          <a:ln w="9525">
            <a:noFill/>
            <a:miter lim="800000"/>
            <a:headEnd/>
            <a:tailEnd/>
          </a:ln>
        </p:spPr>
      </p:pic>
      <p:pic>
        <p:nvPicPr>
          <p:cNvPr id="19" name="圖片 18">
            <a:extLst>
              <a:ext uri="{FF2B5EF4-FFF2-40B4-BE49-F238E27FC236}">
                <a16:creationId xmlns:a16="http://schemas.microsoft.com/office/drawing/2014/main" id="{59DAD3DE-840A-448A-BFC3-2918A1A483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180" y="4007413"/>
            <a:ext cx="1295930" cy="1238534"/>
          </a:xfrm>
          <a:prstGeom prst="rect">
            <a:avLst/>
          </a:prstGeom>
        </p:spPr>
      </p:pic>
      <p:pic>
        <p:nvPicPr>
          <p:cNvPr id="20" name="圖片 19">
            <a:extLst>
              <a:ext uri="{FF2B5EF4-FFF2-40B4-BE49-F238E27FC236}">
                <a16:creationId xmlns:a16="http://schemas.microsoft.com/office/drawing/2014/main" id="{0267F7B7-4F84-4FDC-9C97-13BC7A00A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145" y="5896131"/>
            <a:ext cx="9144000" cy="807076"/>
          </a:xfrm>
          <a:prstGeom prst="rect">
            <a:avLst/>
          </a:prstGeom>
        </p:spPr>
      </p:pic>
    </p:spTree>
    <p:extLst>
      <p:ext uri="{BB962C8B-B14F-4D97-AF65-F5344CB8AC3E}">
        <p14:creationId xmlns:p14="http://schemas.microsoft.com/office/powerpoint/2010/main" val="69794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2)">
                                      <p:cBhvr>
                                        <p:cTn id="24" dur="3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161517" y="328600"/>
            <a:ext cx="10369152"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4/10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212826" y="1294618"/>
            <a:ext cx="10369152" cy="5159375"/>
          </a:xfrm>
          <a:prstGeom prst="rect">
            <a:avLst/>
          </a:prstGeom>
          <a:noFill/>
          <a:ln w="9525">
            <a:noFill/>
            <a:miter lim="800000"/>
            <a:headEnd/>
            <a:tailEnd/>
          </a:ln>
        </p:spPr>
        <p:txBody>
          <a:bodyPr/>
          <a:lstStyle/>
          <a:p>
            <a:pPr marL="266700" indent="-266700" algn="just">
              <a:lnSpc>
                <a:spcPct val="110000"/>
              </a:lnSpc>
              <a:spcAft>
                <a:spcPts val="1200"/>
              </a:spcAft>
              <a:buClr>
                <a:schemeClr val="tx1"/>
              </a:buClr>
              <a:buFont typeface="+mj-lt"/>
              <a:buAutoNum type="arabicPeriod" startAt="3"/>
            </a:pPr>
            <a:r>
              <a:rPr lang="zh-TW" altLang="en-US" sz="2400" b="1" u="sng" dirty="0">
                <a:latin typeface="Times New Roman" pitchFamily="18" charset="0"/>
                <a:ea typeface="標楷體" pitchFamily="65" charset="-120"/>
              </a:rPr>
              <a:t>低收入戶及中低收入戶</a:t>
            </a:r>
            <a:r>
              <a:rPr lang="zh-TW" altLang="en-US" sz="2400" dirty="0">
                <a:latin typeface="Times New Roman" pitchFamily="18" charset="0"/>
                <a:ea typeface="標楷體" pitchFamily="65" charset="-120"/>
              </a:rPr>
              <a:t>考生身分審查</a:t>
            </a:r>
            <a:r>
              <a:rPr lang="en-US" altLang="zh-TW" sz="2400" dirty="0">
                <a:latin typeface="Times New Roman" pitchFamily="18" charset="0"/>
                <a:ea typeface="標楷體" pitchFamily="65" charset="-120"/>
              </a:rPr>
              <a:t>:</a:t>
            </a:r>
          </a:p>
          <a:p>
            <a:pPr marL="342900" indent="-342900" algn="just">
              <a:lnSpc>
                <a:spcPct val="110000"/>
              </a:lnSpc>
              <a:spcAft>
                <a:spcPts val="1200"/>
              </a:spcAft>
              <a:buClr>
                <a:schemeClr val="tx1"/>
              </a:buClr>
              <a:buFont typeface="Wingdings" panose="05000000000000000000" pitchFamily="2" charset="2"/>
              <a:buChar char="Ø"/>
            </a:pPr>
            <a:r>
              <a:rPr lang="zh-TW" altLang="en-US" sz="2400" dirty="0">
                <a:latin typeface="Times New Roman" pitchFamily="18" charset="0"/>
                <a:ea typeface="標楷體" pitchFamily="65" charset="-120"/>
              </a:rPr>
              <a:t>報名「</a:t>
            </a: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學年度四技二專統一入學測驗」或「</a:t>
            </a: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學年度四技二專甄選入學招生」，已出具證明且通過審查並登錄列冊之低收入戶或中低收入戶考生，即享有登記費免繳或減免</a:t>
            </a:r>
            <a:r>
              <a:rPr lang="en-US" altLang="zh-TW" sz="2400" dirty="0">
                <a:latin typeface="Times New Roman" pitchFamily="18" charset="0"/>
                <a:ea typeface="標楷體" pitchFamily="65" charset="-120"/>
              </a:rPr>
              <a:t>60%</a:t>
            </a:r>
            <a:r>
              <a:rPr lang="zh-TW" altLang="en-US" sz="2400" dirty="0">
                <a:latin typeface="Times New Roman" pitchFamily="18" charset="0"/>
                <a:ea typeface="標楷體" pitchFamily="65" charset="-120"/>
              </a:rPr>
              <a:t>，無須繳寄證明文件至本委員會審查。</a:t>
            </a:r>
            <a:endParaRPr lang="en-US" altLang="zh-TW" sz="2400" dirty="0">
              <a:latin typeface="Times New Roman" pitchFamily="18" charset="0"/>
              <a:ea typeface="標楷體" pitchFamily="65" charset="-120"/>
            </a:endParaRPr>
          </a:p>
          <a:p>
            <a:pPr marL="342900" indent="-342900" algn="just">
              <a:lnSpc>
                <a:spcPct val="110000"/>
              </a:lnSpc>
              <a:spcAft>
                <a:spcPts val="1200"/>
              </a:spcAft>
              <a:buClr>
                <a:schemeClr val="tx1"/>
              </a:buClr>
              <a:buFont typeface="Wingdings" panose="05000000000000000000" pitchFamily="2" charset="2"/>
              <a:buChar char="Ø"/>
            </a:pPr>
            <a:r>
              <a:rPr lang="zh-TW" altLang="en-US" sz="2400" dirty="0">
                <a:solidFill>
                  <a:srgbClr val="0000FF"/>
                </a:solidFill>
                <a:latin typeface="Times New Roman" pitchFamily="18" charset="0"/>
                <a:ea typeface="標楷體" pitchFamily="65" charset="-120"/>
              </a:rPr>
              <a:t>未於報名「</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學年度四技二專統一入學測驗」或「</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學年度四技二專甄選入學招生」時，取得低收入戶或中低收入戶身分資格考生，須於資格審查期間內上網登錄並繳寄相關證明文件至本委員會，經本委員會審查通過者，本招生登記費，低收入戶考生可免繳、中低收入戶考生減免</a:t>
            </a:r>
            <a:r>
              <a:rPr lang="en-US" altLang="zh-TW" sz="2400" dirty="0">
                <a:solidFill>
                  <a:srgbClr val="0000FF"/>
                </a:solidFill>
                <a:latin typeface="Times New Roman" pitchFamily="18" charset="0"/>
                <a:ea typeface="標楷體" pitchFamily="65" charset="-120"/>
              </a:rPr>
              <a:t>60%</a:t>
            </a:r>
            <a:r>
              <a:rPr lang="zh-TW" altLang="en-US" sz="2400" dirty="0">
                <a:solidFill>
                  <a:srgbClr val="0000FF"/>
                </a:solidFill>
                <a:latin typeface="Times New Roman" pitchFamily="18" charset="0"/>
                <a:ea typeface="標楷體" pitchFamily="65" charset="-120"/>
              </a:rPr>
              <a:t>。</a:t>
            </a:r>
            <a:endParaRPr lang="en-US" altLang="zh-TW" sz="2400" dirty="0">
              <a:solidFill>
                <a:srgbClr val="0000FF"/>
              </a:solidFill>
              <a:latin typeface="Times New Roman" pitchFamily="18" charset="0"/>
              <a:ea typeface="標楷體" pitchFamily="65" charset="-120"/>
            </a:endParaRPr>
          </a:p>
          <a:p>
            <a:pPr marL="342900" indent="-342900" algn="just">
              <a:lnSpc>
                <a:spcPct val="110000"/>
              </a:lnSpc>
              <a:spcAft>
                <a:spcPts val="1200"/>
              </a:spcAft>
              <a:buClr>
                <a:schemeClr val="tx1"/>
              </a:buClr>
              <a:buFont typeface="Wingdings" panose="05000000000000000000" pitchFamily="2" charset="2"/>
              <a:buChar char="Ø"/>
            </a:pPr>
            <a:r>
              <a:rPr lang="zh-TW" altLang="en-US" sz="2400" dirty="0">
                <a:latin typeface="Times New Roman" pitchFamily="18" charset="0"/>
                <a:ea typeface="標楷體" pitchFamily="65" charset="-120"/>
              </a:rPr>
              <a:t>所有低收入戶及中低收入戶考生均須於</a:t>
            </a: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年</a:t>
            </a:r>
            <a:r>
              <a:rPr lang="en-US" altLang="zh-TW" sz="2400" dirty="0">
                <a:latin typeface="Times New Roman" pitchFamily="18" charset="0"/>
                <a:ea typeface="標楷體" pitchFamily="65" charset="-120"/>
              </a:rPr>
              <a:t>6</a:t>
            </a:r>
            <a:r>
              <a:rPr lang="zh-TW" altLang="en-US" sz="2400" dirty="0">
                <a:latin typeface="Times New Roman" pitchFamily="18" charset="0"/>
                <a:ea typeface="標楷體" pitchFamily="65" charset="-120"/>
              </a:rPr>
              <a:t>月</a:t>
            </a:r>
            <a:r>
              <a:rPr lang="en-US" altLang="zh-TW" sz="2400" dirty="0">
                <a:latin typeface="Times New Roman" pitchFamily="18" charset="0"/>
                <a:ea typeface="標楷體" pitchFamily="65" charset="-120"/>
              </a:rPr>
              <a:t>23</a:t>
            </a:r>
            <a:r>
              <a:rPr lang="zh-TW" altLang="en-US" sz="2400" dirty="0">
                <a:latin typeface="Times New Roman" pitchFamily="18" charset="0"/>
                <a:ea typeface="標楷體" pitchFamily="65" charset="-120"/>
              </a:rPr>
              <a:t>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星期二</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 </a:t>
            </a:r>
            <a:r>
              <a:rPr lang="en-US" altLang="zh-TW" sz="2400" dirty="0">
                <a:latin typeface="Times New Roman" pitchFamily="18" charset="0"/>
                <a:ea typeface="標楷體" pitchFamily="65" charset="-120"/>
              </a:rPr>
              <a:t>10:00</a:t>
            </a:r>
            <a:r>
              <a:rPr lang="zh-TW" altLang="en-US" sz="2400" dirty="0">
                <a:latin typeface="Times New Roman" pitchFamily="18" charset="0"/>
                <a:ea typeface="標楷體" pitchFamily="65" charset="-120"/>
              </a:rPr>
              <a:t>起，至本委員會網站「資格審查結果公告系統」，確認低收入戶或中低收入戶身分，未確認而致影響自身權益者，其後果由報名考生自行負責。</a:t>
            </a:r>
          </a:p>
          <a:p>
            <a:pPr algn="just">
              <a:lnSpc>
                <a:spcPct val="110000"/>
              </a:lnSpc>
              <a:spcAft>
                <a:spcPts val="1200"/>
              </a:spcAft>
              <a:buClr>
                <a:schemeClr val="tx1"/>
              </a:buClr>
            </a:pPr>
            <a:endParaRPr lang="zh-TW" altLang="en-US" sz="2400" dirty="0">
              <a:solidFill>
                <a:srgbClr val="0000FF"/>
              </a:solidFill>
              <a:latin typeface="Times New Roman" pitchFamily="18" charset="0"/>
              <a:ea typeface="標楷體" pitchFamily="65" charset="-120"/>
            </a:endParaRPr>
          </a:p>
          <a:p>
            <a:pPr algn="just">
              <a:lnSpc>
                <a:spcPct val="110000"/>
              </a:lnSpc>
              <a:spcAft>
                <a:spcPts val="1200"/>
              </a:spcAft>
              <a:buClr>
                <a:schemeClr val="tx1"/>
              </a:buClr>
            </a:pPr>
            <a:endParaRPr lang="zh-TW" altLang="en-US" sz="2400" dirty="0">
              <a:solidFill>
                <a:srgbClr val="0000FF"/>
              </a:solidFill>
              <a:latin typeface="Times New Roman" pitchFamily="18" charset="0"/>
              <a:ea typeface="標楷體" pitchFamily="65" charset="-120"/>
            </a:endParaRPr>
          </a:p>
        </p:txBody>
      </p:sp>
      <p:sp>
        <p:nvSpPr>
          <p:cNvPr id="3" name="投影片編號版面配置區 2">
            <a:extLst>
              <a:ext uri="{FF2B5EF4-FFF2-40B4-BE49-F238E27FC236}">
                <a16:creationId xmlns:a16="http://schemas.microsoft.com/office/drawing/2014/main" id="{D2A83885-DA24-47AD-A2E9-DF567C50D351}"/>
              </a:ext>
            </a:extLst>
          </p:cNvPr>
          <p:cNvSpPr>
            <a:spLocks noGrp="1"/>
          </p:cNvSpPr>
          <p:nvPr>
            <p:ph type="sldNum" sz="quarter" idx="12"/>
          </p:nvPr>
        </p:nvSpPr>
        <p:spPr/>
        <p:txBody>
          <a:bodyPr/>
          <a:lstStyle/>
          <a:p>
            <a:pPr>
              <a:defRPr/>
            </a:pPr>
            <a:fld id="{6696D582-221A-4A7A-9495-2A3992126361}" type="slidenum">
              <a:rPr lang="zh-TW" altLang="en-US" smtClean="0"/>
              <a:pPr>
                <a:defRPr/>
              </a:pPr>
              <a:t>11</a:t>
            </a:fld>
            <a:endParaRPr lang="en-US" altLang="zh-TW" dirty="0"/>
          </a:p>
        </p:txBody>
      </p:sp>
      <p:grpSp>
        <p:nvGrpSpPr>
          <p:cNvPr id="13" name="群組 12">
            <a:extLst>
              <a:ext uri="{FF2B5EF4-FFF2-40B4-BE49-F238E27FC236}">
                <a16:creationId xmlns:a16="http://schemas.microsoft.com/office/drawing/2014/main" id="{8B5B580A-B947-20E4-5B4B-FB1150EE33BB}"/>
              </a:ext>
            </a:extLst>
          </p:cNvPr>
          <p:cNvGrpSpPr/>
          <p:nvPr/>
        </p:nvGrpSpPr>
        <p:grpSpPr>
          <a:xfrm>
            <a:off x="7032104" y="136525"/>
            <a:ext cx="4330991" cy="1080000"/>
            <a:chOff x="8438302" y="125702"/>
            <a:chExt cx="2732803" cy="1118482"/>
          </a:xfrm>
        </p:grpSpPr>
        <p:sp>
          <p:nvSpPr>
            <p:cNvPr id="15" name="圓角矩形 13">
              <a:extLst>
                <a:ext uri="{FF2B5EF4-FFF2-40B4-BE49-F238E27FC236}">
                  <a16:creationId xmlns:a16="http://schemas.microsoft.com/office/drawing/2014/main" id="{906A9D88-F430-EB3C-E937-F735A77BB625}"/>
                </a:ext>
              </a:extLst>
            </p:cNvPr>
            <p:cNvSpPr/>
            <p:nvPr/>
          </p:nvSpPr>
          <p:spPr>
            <a:xfrm>
              <a:off x="8438302" y="125702"/>
              <a:ext cx="249871" cy="1118482"/>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7" name="圓角矩形 15">
              <a:extLst>
                <a:ext uri="{FF2B5EF4-FFF2-40B4-BE49-F238E27FC236}">
                  <a16:creationId xmlns:a16="http://schemas.microsoft.com/office/drawing/2014/main" id="{D215FA3C-091B-ED2D-95A0-36117F7DAD37}"/>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25" name="圓角矩形 17">
              <a:extLst>
                <a:ext uri="{FF2B5EF4-FFF2-40B4-BE49-F238E27FC236}">
                  <a16:creationId xmlns:a16="http://schemas.microsoft.com/office/drawing/2014/main" id="{99261053-AC2E-E94A-B6F0-55C094405CEC}"/>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26" name="圓角矩形 18">
              <a:extLst>
                <a:ext uri="{FF2B5EF4-FFF2-40B4-BE49-F238E27FC236}">
                  <a16:creationId xmlns:a16="http://schemas.microsoft.com/office/drawing/2014/main" id="{D45BD75E-BCAA-589B-8AC5-7A06CD6001CE}"/>
                </a:ext>
              </a:extLst>
            </p:cNvPr>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7" name="圓角矩形 19">
              <a:extLst>
                <a:ext uri="{FF2B5EF4-FFF2-40B4-BE49-F238E27FC236}">
                  <a16:creationId xmlns:a16="http://schemas.microsoft.com/office/drawing/2014/main" id="{777E45E6-99A6-3A30-96AD-001FA807ED05}"/>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8" name="直線單箭頭接點 27">
              <a:extLst>
                <a:ext uri="{FF2B5EF4-FFF2-40B4-BE49-F238E27FC236}">
                  <a16:creationId xmlns:a16="http://schemas.microsoft.com/office/drawing/2014/main" id="{360B80D6-FCE1-7BF2-F102-F1FCF15C8721}"/>
                </a:ext>
              </a:extLst>
            </p:cNvPr>
            <p:cNvCxnSpPr>
              <a:cxnSpLocks/>
              <a:stCxn id="15" idx="3"/>
              <a:endCxn id="17"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C3ED237D-DE58-C077-789D-D487CD7E3EF5}"/>
                </a:ext>
              </a:extLst>
            </p:cNvPr>
            <p:cNvCxnSpPr>
              <a:cxnSpLocks/>
              <a:stCxn id="17" idx="3"/>
              <a:endCxn id="25"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FDAC7C02-D62A-C302-8C79-4FCAF9768AED}"/>
                </a:ext>
              </a:extLst>
            </p:cNvPr>
            <p:cNvCxnSpPr>
              <a:cxnSpLocks/>
              <a:stCxn id="25" idx="3"/>
              <a:endCxn id="26"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40FB2DC8-A35A-AACC-9573-FA51321AA0CA}"/>
                </a:ext>
              </a:extLst>
            </p:cNvPr>
            <p:cNvCxnSpPr>
              <a:cxnSpLocks/>
              <a:stCxn id="26" idx="3"/>
              <a:endCxn id="27"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205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ChangeArrowheads="1"/>
          </p:cNvSpPr>
          <p:nvPr/>
        </p:nvSpPr>
        <p:spPr bwMode="auto">
          <a:xfrm>
            <a:off x="222123" y="332656"/>
            <a:ext cx="10271298"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5/10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46" name="內容版面配置區 2"/>
          <p:cNvSpPr>
            <a:spLocks noGrp="1"/>
          </p:cNvSpPr>
          <p:nvPr>
            <p:ph idx="1"/>
          </p:nvPr>
        </p:nvSpPr>
        <p:spPr>
          <a:xfrm>
            <a:off x="1127448" y="1299434"/>
            <a:ext cx="10585176" cy="5183187"/>
          </a:xfrm>
        </p:spPr>
        <p:txBody>
          <a:bodyPr/>
          <a:lstStyle/>
          <a:p>
            <a:pPr marL="266400" indent="-266400" algn="just">
              <a:spcBef>
                <a:spcPts val="0"/>
              </a:spcBef>
              <a:spcAft>
                <a:spcPts val="600"/>
              </a:spcAft>
              <a:buClr>
                <a:schemeClr val="tx1"/>
              </a:buClr>
              <a:buFont typeface="+mj-lt"/>
              <a:buAutoNum type="arabicPeriod" startAt="4"/>
              <a:defRPr/>
            </a:pPr>
            <a:r>
              <a:rPr lang="zh-TW" altLang="en-US" sz="2400" b="1" u="sng" dirty="0">
                <a:latin typeface="Times New Roman" pitchFamily="18" charset="0"/>
                <a:ea typeface="標楷體" pitchFamily="65" charset="-120"/>
              </a:rPr>
              <a:t>集體繳費</a:t>
            </a:r>
            <a:r>
              <a:rPr lang="zh-TW" altLang="en-US" sz="2400" dirty="0">
                <a:latin typeface="Times New Roman" pitchFamily="18" charset="0"/>
                <a:ea typeface="標楷體" pitchFamily="65" charset="-120"/>
              </a:rPr>
              <a:t>由原統測集體報名單位辦理，請於</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14</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星期二</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16</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星期四</a:t>
            </a:r>
            <a:r>
              <a:rPr lang="en-US" altLang="zh-TW" sz="2400" dirty="0">
                <a:solidFill>
                  <a:srgbClr val="FF0000"/>
                </a:solidFill>
                <a:latin typeface="Times New Roman" pitchFamily="18" charset="0"/>
                <a:ea typeface="標楷體" pitchFamily="65" charset="-120"/>
              </a:rPr>
              <a:t>)17:00</a:t>
            </a:r>
            <a:r>
              <a:rPr lang="zh-TW" altLang="en-US" sz="2400" dirty="0">
                <a:solidFill>
                  <a:srgbClr val="FF0000"/>
                </a:solidFill>
                <a:latin typeface="Times New Roman" pitchFamily="18" charset="0"/>
                <a:ea typeface="標楷體" pitchFamily="65" charset="-120"/>
              </a:rPr>
              <a:t>止，</a:t>
            </a:r>
            <a:r>
              <a:rPr lang="zh-TW" altLang="en-US" sz="2400" dirty="0">
                <a:latin typeface="標楷體" pitchFamily="65" charset="-120"/>
                <a:ea typeface="標楷體" pitchFamily="65" charset="-120"/>
              </a:rPr>
              <a:t>上網登錄集繳意願；若有意願辦理集繳，請於上述時間內完成繳費名單勾選及繳費。</a:t>
            </a:r>
            <a:endParaRPr lang="en-US" altLang="zh-TW" sz="2400" dirty="0">
              <a:latin typeface="標楷體" pitchFamily="65" charset="-120"/>
              <a:ea typeface="標楷體" pitchFamily="65" charset="-120"/>
            </a:endParaRPr>
          </a:p>
          <a:p>
            <a:pPr marL="628650" lvl="1" indent="-361950" algn="just">
              <a:spcBef>
                <a:spcPts val="0"/>
              </a:spcBef>
              <a:spcAft>
                <a:spcPts val="600"/>
              </a:spcAft>
              <a:buClr>
                <a:schemeClr val="tx1"/>
              </a:buClr>
              <a:buFont typeface="Wingdings" panose="05000000000000000000" pitchFamily="2" charset="2"/>
              <a:buChar char="u"/>
              <a:defRPr/>
            </a:pPr>
            <a:r>
              <a:rPr lang="zh-TW" altLang="en-US" sz="2400" spc="-30" dirty="0">
                <a:solidFill>
                  <a:srgbClr val="0000FF"/>
                </a:solidFill>
                <a:latin typeface="Times New Roman" pitchFamily="18" charset="0"/>
                <a:ea typeface="標楷體" pitchFamily="65" charset="-120"/>
              </a:rPr>
              <a:t>限透過金融單位匯款，本委員會提供每位考生</a:t>
            </a:r>
            <a:r>
              <a:rPr lang="en-US" altLang="zh-TW" sz="2400" spc="-30" dirty="0">
                <a:solidFill>
                  <a:srgbClr val="0000FF"/>
                </a:solidFill>
                <a:latin typeface="Times New Roman" pitchFamily="18" charset="0"/>
                <a:ea typeface="標楷體" pitchFamily="65" charset="-120"/>
              </a:rPr>
              <a:t>5</a:t>
            </a:r>
            <a:r>
              <a:rPr lang="zh-TW" altLang="en-US" sz="2400" spc="-30" dirty="0">
                <a:solidFill>
                  <a:srgbClr val="0000FF"/>
                </a:solidFill>
                <a:latin typeface="Times New Roman" pitchFamily="18" charset="0"/>
                <a:ea typeface="標楷體" pitchFamily="65" charset="-120"/>
              </a:rPr>
              <a:t>元之作業費給集繳單位</a:t>
            </a:r>
            <a:endParaRPr lang="en-US" altLang="zh-TW" sz="2400" spc="-30" dirty="0">
              <a:solidFill>
                <a:srgbClr val="0000FF"/>
              </a:solidFill>
              <a:latin typeface="Times New Roman" pitchFamily="18" charset="0"/>
              <a:ea typeface="標楷體" pitchFamily="65" charset="-120"/>
            </a:endParaRPr>
          </a:p>
          <a:p>
            <a:pPr marL="628650" lvl="1" indent="-361950" algn="just">
              <a:spcBef>
                <a:spcPts val="0"/>
              </a:spcBef>
              <a:spcAft>
                <a:spcPts val="600"/>
              </a:spcAft>
              <a:buClr>
                <a:schemeClr val="tx1"/>
              </a:buClr>
              <a:buFont typeface="Wingdings" panose="05000000000000000000" pitchFamily="2" charset="2"/>
              <a:buChar char="u"/>
              <a:defRPr/>
            </a:pPr>
            <a:r>
              <a:rPr lang="zh-TW" altLang="en-US" sz="2400" dirty="0">
                <a:latin typeface="Times New Roman" pitchFamily="18" charset="0"/>
                <a:ea typeface="標楷體" pitchFamily="65" charset="-120"/>
              </a:rPr>
              <a:t>集繳名單勾選作業，確定送出後即不得更改，即使金額相同亦不能更改名單，務必確認資料正確後再送出。</a:t>
            </a:r>
            <a:endParaRPr lang="en-US" altLang="zh-TW" sz="2400" dirty="0">
              <a:latin typeface="Times New Roman" pitchFamily="18" charset="0"/>
              <a:ea typeface="標楷體" pitchFamily="65" charset="-120"/>
            </a:endParaRPr>
          </a:p>
          <a:p>
            <a:pPr marL="628650" lvl="1" indent="-361950" algn="just">
              <a:spcBef>
                <a:spcPts val="0"/>
              </a:spcBef>
              <a:spcAft>
                <a:spcPts val="600"/>
              </a:spcAft>
              <a:buClr>
                <a:schemeClr val="tx1"/>
              </a:buClr>
              <a:buFont typeface="Wingdings" panose="05000000000000000000" pitchFamily="2" charset="2"/>
              <a:buChar char="u"/>
              <a:defRPr/>
            </a:pPr>
            <a:r>
              <a:rPr lang="zh-TW" altLang="en-US" sz="2400" b="1" u="sng" spc="-30" dirty="0">
                <a:solidFill>
                  <a:srgbClr val="FF0000"/>
                </a:solidFill>
                <a:latin typeface="Times New Roman" pitchFamily="18" charset="0"/>
                <a:ea typeface="標楷體" pitchFamily="65" charset="-120"/>
              </a:rPr>
              <a:t>不辦理集繳之學校</a:t>
            </a:r>
            <a:r>
              <a:rPr lang="en-US" altLang="zh-TW" sz="2400" b="1" u="sng" spc="-30" dirty="0">
                <a:solidFill>
                  <a:srgbClr val="0000FF"/>
                </a:solidFill>
                <a:latin typeface="Times New Roman" pitchFamily="18" charset="0"/>
                <a:ea typeface="標楷體" pitchFamily="65" charset="-120"/>
              </a:rPr>
              <a:t>(</a:t>
            </a:r>
            <a:r>
              <a:rPr lang="zh-TW" altLang="en-US" sz="2400" b="1" u="sng" spc="-30" dirty="0">
                <a:solidFill>
                  <a:srgbClr val="0000FF"/>
                </a:solidFill>
                <a:latin typeface="Times New Roman" pitchFamily="18" charset="0"/>
                <a:ea typeface="標楷體" pitchFamily="65" charset="-120"/>
              </a:rPr>
              <a:t>或未參加所屬學校集體繳費之考生</a:t>
            </a:r>
            <a:r>
              <a:rPr lang="en-US" altLang="zh-TW" sz="2400" b="1" u="sng" spc="-30" dirty="0">
                <a:solidFill>
                  <a:srgbClr val="0000FF"/>
                </a:solidFill>
                <a:latin typeface="Times New Roman" pitchFamily="18" charset="0"/>
                <a:ea typeface="標楷體" pitchFamily="65" charset="-120"/>
              </a:rPr>
              <a:t>)</a:t>
            </a:r>
            <a:r>
              <a:rPr lang="zh-TW" altLang="en-US" sz="2400" b="1" u="sng" spc="-30" dirty="0">
                <a:solidFill>
                  <a:srgbClr val="0000FF"/>
                </a:solidFill>
                <a:latin typeface="Times New Roman" pitchFamily="18" charset="0"/>
                <a:ea typeface="標楷體" pitchFamily="65" charset="-120"/>
              </a:rPr>
              <a:t>，請提醒並輔導考生務必於</a:t>
            </a:r>
            <a:r>
              <a:rPr lang="zh-TW" altLang="en-US" sz="2400" b="1" u="sng" spc="-30" dirty="0">
                <a:solidFill>
                  <a:srgbClr val="FF0000"/>
                </a:solidFill>
                <a:latin typeface="Times New Roman" pitchFamily="18" charset="0"/>
                <a:ea typeface="標楷體" pitchFamily="65" charset="-120"/>
              </a:rPr>
              <a:t>個別繳費規定期間內進行繳費。</a:t>
            </a:r>
            <a:endParaRPr lang="en-US" altLang="zh-TW" sz="2400" dirty="0">
              <a:solidFill>
                <a:srgbClr val="FF0000"/>
              </a:solidFill>
              <a:latin typeface="Times New Roman" pitchFamily="18" charset="0"/>
              <a:ea typeface="標楷體" pitchFamily="65" charset="-120"/>
            </a:endParaRPr>
          </a:p>
          <a:p>
            <a:pPr marL="266700" indent="-266700" algn="just">
              <a:spcBef>
                <a:spcPts val="0"/>
              </a:spcBef>
              <a:spcAft>
                <a:spcPts val="600"/>
              </a:spcAft>
              <a:buClr>
                <a:schemeClr val="tx1"/>
              </a:buClr>
              <a:buFont typeface="+mj-lt"/>
              <a:buAutoNum type="arabicPeriod" startAt="4"/>
              <a:defRPr/>
            </a:pPr>
            <a:r>
              <a:rPr lang="zh-TW" altLang="en-US" sz="2400" b="1" u="sng" dirty="0">
                <a:latin typeface="Times New Roman" pitchFamily="18" charset="0"/>
                <a:ea typeface="標楷體" pitchFamily="65" charset="-120"/>
              </a:rPr>
              <a:t>個別繳費</a:t>
            </a:r>
            <a:r>
              <a:rPr lang="zh-TW" altLang="en-US" sz="2400" dirty="0">
                <a:latin typeface="Times New Roman" pitchFamily="18" charset="0"/>
                <a:ea typeface="標楷體" pitchFamily="65" charset="-120"/>
              </a:rPr>
              <a:t>之考生，請於</a:t>
            </a:r>
            <a:r>
              <a:rPr lang="en-US" altLang="zh-TW" sz="2400" dirty="0">
                <a:solidFill>
                  <a:srgbClr val="FF0000"/>
                </a:solidFill>
                <a:latin typeface="Times New Roman" pitchFamily="18" charset="0"/>
                <a:ea typeface="標楷體" pitchFamily="65" charset="-120"/>
              </a:rPr>
              <a:t> 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17</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星期五</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22</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星期三</a:t>
            </a:r>
            <a:r>
              <a:rPr lang="en-US" altLang="zh-TW" sz="2400" dirty="0">
                <a:solidFill>
                  <a:srgbClr val="FF0000"/>
                </a:solidFill>
                <a:latin typeface="Times New Roman" pitchFamily="18" charset="0"/>
                <a:ea typeface="標楷體" pitchFamily="65" charset="-120"/>
              </a:rPr>
              <a:t>)24:00</a:t>
            </a:r>
            <a:r>
              <a:rPr lang="zh-TW" altLang="en-US" sz="2400" dirty="0">
                <a:solidFill>
                  <a:srgbClr val="FF0000"/>
                </a:solidFill>
                <a:latin typeface="Times New Roman" pitchFamily="18" charset="0"/>
                <a:ea typeface="標楷體" pitchFamily="65" charset="-120"/>
              </a:rPr>
              <a:t>止</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便利商店繳費僅至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18</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星期六</a:t>
            </a:r>
            <a:r>
              <a:rPr lang="en-US" altLang="zh-TW" sz="2400" dirty="0">
                <a:solidFill>
                  <a:srgbClr val="FF0000"/>
                </a:solidFill>
                <a:latin typeface="Times New Roman" pitchFamily="18" charset="0"/>
                <a:ea typeface="標楷體" pitchFamily="65" charset="-120"/>
              </a:rPr>
              <a:t>)24:00】</a:t>
            </a:r>
            <a:r>
              <a:rPr lang="zh-TW" altLang="en-US" sz="2400" dirty="0">
                <a:latin typeface="Times New Roman" pitchFamily="18" charset="0"/>
                <a:ea typeface="標楷體" pitchFamily="65" charset="-120"/>
              </a:rPr>
              <a:t>，至本委員會網站登入「繳款單列印及繳款帳號查詢系統」取得繳款帳號或下載繳款單進行繳費，完成繳費</a:t>
            </a:r>
            <a:r>
              <a:rPr lang="en-US" altLang="zh-TW" sz="2400" dirty="0">
                <a:latin typeface="Times New Roman" pitchFamily="18" charset="0"/>
                <a:ea typeface="標楷體" pitchFamily="65" charset="-120"/>
              </a:rPr>
              <a:t>2</a:t>
            </a:r>
            <a:r>
              <a:rPr lang="zh-TW" altLang="en-US" sz="2400" dirty="0">
                <a:latin typeface="Times New Roman" pitchFamily="18" charset="0"/>
                <a:ea typeface="標楷體" pitchFamily="65" charset="-120"/>
              </a:rPr>
              <a:t>小時後，即可上網查詢繳費狀態</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便利商店繳費約須</a:t>
            </a:r>
            <a:r>
              <a:rPr lang="en-US" altLang="zh-TW" sz="2400" dirty="0">
                <a:latin typeface="Times New Roman" pitchFamily="18" charset="0"/>
                <a:ea typeface="標楷體" pitchFamily="65" charset="-120"/>
              </a:rPr>
              <a:t>3</a:t>
            </a:r>
            <a:r>
              <a:rPr lang="zh-TW" altLang="en-US" sz="2400" dirty="0">
                <a:latin typeface="Times New Roman" pitchFamily="18" charset="0"/>
                <a:ea typeface="標楷體" pitchFamily="65" charset="-120"/>
              </a:rPr>
              <a:t>個工作天，不含例假日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a:t>
            </a:r>
          </a:p>
          <a:p>
            <a:pPr marL="0" indent="0" algn="just">
              <a:spcBef>
                <a:spcPts val="0"/>
              </a:spcBef>
              <a:spcAft>
                <a:spcPts val="600"/>
              </a:spcAft>
              <a:buClr>
                <a:schemeClr val="tx1"/>
              </a:buClr>
              <a:buNone/>
              <a:defRPr/>
            </a:pPr>
            <a:endParaRPr lang="en-US" altLang="zh-TW" sz="2400" dirty="0">
              <a:latin typeface="Times New Roman" pitchFamily="18" charset="0"/>
              <a:ea typeface="標楷體" pitchFamily="65" charset="-120"/>
            </a:endParaRPr>
          </a:p>
          <a:p>
            <a:pPr marL="457200" indent="-457200" algn="just">
              <a:spcBef>
                <a:spcPts val="0"/>
              </a:spcBef>
              <a:spcAft>
                <a:spcPts val="600"/>
              </a:spcAft>
              <a:buClr>
                <a:schemeClr val="tx1"/>
              </a:buClr>
              <a:buNone/>
              <a:defRPr/>
            </a:pPr>
            <a:endParaRPr lang="zh-TW" altLang="en-US" sz="2400" dirty="0">
              <a:latin typeface="Times New Roman" pitchFamily="18" charset="0"/>
              <a:ea typeface="標楷體" pitchFamily="65" charset="-120"/>
            </a:endParaRPr>
          </a:p>
        </p:txBody>
      </p:sp>
      <p:sp>
        <p:nvSpPr>
          <p:cNvPr id="3" name="投影片編號版面配置區 2">
            <a:extLst>
              <a:ext uri="{FF2B5EF4-FFF2-40B4-BE49-F238E27FC236}">
                <a16:creationId xmlns:a16="http://schemas.microsoft.com/office/drawing/2014/main" id="{59B4BB37-1D11-4376-AC0E-BD59AEE7F28B}"/>
              </a:ext>
            </a:extLst>
          </p:cNvPr>
          <p:cNvSpPr>
            <a:spLocks noGrp="1"/>
          </p:cNvSpPr>
          <p:nvPr>
            <p:ph type="sldNum" sz="quarter" idx="12"/>
          </p:nvPr>
        </p:nvSpPr>
        <p:spPr/>
        <p:txBody>
          <a:bodyPr/>
          <a:lstStyle/>
          <a:p>
            <a:pPr>
              <a:defRPr/>
            </a:pPr>
            <a:fld id="{6696D582-221A-4A7A-9495-2A3992126361}" type="slidenum">
              <a:rPr lang="zh-TW" altLang="en-US" smtClean="0"/>
              <a:pPr>
                <a:defRPr/>
              </a:pPr>
              <a:t>12</a:t>
            </a:fld>
            <a:endParaRPr lang="en-US" altLang="zh-TW" dirty="0"/>
          </a:p>
        </p:txBody>
      </p:sp>
      <p:grpSp>
        <p:nvGrpSpPr>
          <p:cNvPr id="13" name="群組 12">
            <a:extLst>
              <a:ext uri="{FF2B5EF4-FFF2-40B4-BE49-F238E27FC236}">
                <a16:creationId xmlns:a16="http://schemas.microsoft.com/office/drawing/2014/main" id="{EDEB1714-3FF9-A774-A587-A734E8218425}"/>
              </a:ext>
            </a:extLst>
          </p:cNvPr>
          <p:cNvGrpSpPr/>
          <p:nvPr/>
        </p:nvGrpSpPr>
        <p:grpSpPr>
          <a:xfrm>
            <a:off x="7032104" y="136525"/>
            <a:ext cx="4330991" cy="1080000"/>
            <a:chOff x="8438302" y="125702"/>
            <a:chExt cx="2732803" cy="1118482"/>
          </a:xfrm>
        </p:grpSpPr>
        <p:sp>
          <p:nvSpPr>
            <p:cNvPr id="23" name="圓角矩形 13">
              <a:extLst>
                <a:ext uri="{FF2B5EF4-FFF2-40B4-BE49-F238E27FC236}">
                  <a16:creationId xmlns:a16="http://schemas.microsoft.com/office/drawing/2014/main" id="{5A0D3853-9EA0-89E9-C9E8-8CCCDDF5200C}"/>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24" name="圓角矩形 15">
              <a:extLst>
                <a:ext uri="{FF2B5EF4-FFF2-40B4-BE49-F238E27FC236}">
                  <a16:creationId xmlns:a16="http://schemas.microsoft.com/office/drawing/2014/main" id="{52E8DA25-4C55-7B5B-35FC-8DA7B1EC6F89}"/>
                </a:ext>
              </a:extLst>
            </p:cNvPr>
            <p:cNvSpPr/>
            <p:nvPr/>
          </p:nvSpPr>
          <p:spPr>
            <a:xfrm>
              <a:off x="8843079" y="125702"/>
              <a:ext cx="249871"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25" name="圓角矩形 17">
              <a:extLst>
                <a:ext uri="{FF2B5EF4-FFF2-40B4-BE49-F238E27FC236}">
                  <a16:creationId xmlns:a16="http://schemas.microsoft.com/office/drawing/2014/main" id="{C3CBA861-0C0A-5A8B-EAED-448247D7DEF8}"/>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26" name="圓角矩形 18">
              <a:extLst>
                <a:ext uri="{FF2B5EF4-FFF2-40B4-BE49-F238E27FC236}">
                  <a16:creationId xmlns:a16="http://schemas.microsoft.com/office/drawing/2014/main" id="{B0F8706B-DCA6-7B18-EB2D-2ACAA9289AC0}"/>
                </a:ext>
              </a:extLst>
            </p:cNvPr>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7" name="圓角矩形 19">
              <a:extLst>
                <a:ext uri="{FF2B5EF4-FFF2-40B4-BE49-F238E27FC236}">
                  <a16:creationId xmlns:a16="http://schemas.microsoft.com/office/drawing/2014/main" id="{CE01B779-293F-252C-9E2B-C3FB4FD70B8C}"/>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8" name="直線單箭頭接點 27">
              <a:extLst>
                <a:ext uri="{FF2B5EF4-FFF2-40B4-BE49-F238E27FC236}">
                  <a16:creationId xmlns:a16="http://schemas.microsoft.com/office/drawing/2014/main" id="{547BD14D-C7EF-B600-491A-AEB5E48B0FD3}"/>
                </a:ext>
              </a:extLst>
            </p:cNvPr>
            <p:cNvCxnSpPr>
              <a:cxnSpLocks/>
              <a:stCxn id="23" idx="3"/>
              <a:endCxn id="24"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91AB508-7827-205E-3B4E-27321C1E88D3}"/>
                </a:ext>
              </a:extLst>
            </p:cNvPr>
            <p:cNvCxnSpPr>
              <a:cxnSpLocks/>
              <a:stCxn id="24" idx="3"/>
              <a:endCxn id="25"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993525BC-D304-FA98-2750-06EDEC433901}"/>
                </a:ext>
              </a:extLst>
            </p:cNvPr>
            <p:cNvCxnSpPr>
              <a:cxnSpLocks/>
              <a:stCxn id="25" idx="3"/>
              <a:endCxn id="26"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C7D90D44-3729-B711-CA79-24A9695BF288}"/>
                </a:ext>
              </a:extLst>
            </p:cNvPr>
            <p:cNvCxnSpPr>
              <a:cxnSpLocks/>
              <a:stCxn id="26" idx="3"/>
              <a:endCxn id="27"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txBox="1">
            <a:spLocks noChangeArrowheads="1"/>
          </p:cNvSpPr>
          <p:nvPr/>
        </p:nvSpPr>
        <p:spPr bwMode="auto">
          <a:xfrm>
            <a:off x="263352" y="321049"/>
            <a:ext cx="10414992"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6/10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4578" name="矩形 3"/>
          <p:cNvSpPr>
            <a:spLocks noChangeArrowheads="1"/>
          </p:cNvSpPr>
          <p:nvPr/>
        </p:nvSpPr>
        <p:spPr bwMode="auto">
          <a:xfrm>
            <a:off x="1099220" y="1429999"/>
            <a:ext cx="10483180" cy="4896725"/>
          </a:xfrm>
          <a:prstGeom prst="rect">
            <a:avLst/>
          </a:prstGeom>
          <a:noFill/>
          <a:ln w="9525">
            <a:noFill/>
            <a:miter lim="800000"/>
            <a:headEnd/>
            <a:tailEnd/>
          </a:ln>
        </p:spPr>
        <p:txBody>
          <a:bodyPr wrap="square">
            <a:spAutoFit/>
          </a:bodyPr>
          <a:lstStyle/>
          <a:p>
            <a:pPr marL="266700" indent="-266700" algn="just">
              <a:lnSpc>
                <a:spcPct val="114000"/>
              </a:lnSpc>
              <a:spcBef>
                <a:spcPts val="0"/>
              </a:spcBef>
              <a:spcAft>
                <a:spcPts val="800"/>
              </a:spcAft>
              <a:buClr>
                <a:schemeClr val="tx1"/>
              </a:buClr>
              <a:buFont typeface="+mj-lt"/>
              <a:buAutoNum type="arabicPeriod" startAt="6"/>
              <a:tabLst>
                <a:tab pos="266700" algn="l"/>
              </a:tabLst>
            </a:pPr>
            <a:r>
              <a:rPr lang="zh-TW" altLang="en-US" sz="2400" dirty="0">
                <a:solidFill>
                  <a:srgbClr val="FF0000"/>
                </a:solidFill>
                <a:latin typeface="Times New Roman" pitchFamily="18" charset="0"/>
                <a:ea typeface="標楷體" pitchFamily="65" charset="-120"/>
              </a:rPr>
              <a:t>參加集體或個別繳費考生，均務必於繳費規定期限內上網查詢繳費狀態，如獲系統回應「繳費成功」者，即表示已完成繳費，及參加本招生之登記分發；如達最低登記標準者，即具有上網選填登記志願資格。</a:t>
            </a:r>
            <a:endParaRPr lang="en-US" altLang="zh-TW" sz="2400" dirty="0">
              <a:solidFill>
                <a:srgbClr val="FF0000"/>
              </a:solidFill>
              <a:latin typeface="Times New Roman" pitchFamily="18" charset="0"/>
              <a:ea typeface="標楷體" pitchFamily="65" charset="-120"/>
            </a:endParaRPr>
          </a:p>
          <a:p>
            <a:pPr marL="266700" indent="-266700" algn="just">
              <a:lnSpc>
                <a:spcPct val="114000"/>
              </a:lnSpc>
              <a:spcBef>
                <a:spcPts val="0"/>
              </a:spcBef>
              <a:spcAft>
                <a:spcPts val="800"/>
              </a:spcAft>
              <a:buClr>
                <a:schemeClr val="tx1"/>
              </a:buClr>
              <a:buFont typeface="+mj-lt"/>
              <a:buAutoNum type="arabicPeriod" startAt="6"/>
              <a:tabLst>
                <a:tab pos="266700" algn="l"/>
              </a:tabLst>
            </a:pPr>
            <a:r>
              <a:rPr lang="zh-TW" altLang="en-US" sz="2400" dirty="0">
                <a:latin typeface="Times New Roman" pitchFamily="18" charset="0"/>
                <a:ea typeface="標楷體" pitchFamily="65" charset="-120"/>
              </a:rPr>
              <a:t>繳費成功之考生應於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28</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星期二</a:t>
            </a:r>
            <a:r>
              <a:rPr lang="en-US" altLang="zh-TW" sz="2400" dirty="0">
                <a:solidFill>
                  <a:srgbClr val="0000FF"/>
                </a:solidFill>
                <a:latin typeface="Times New Roman" pitchFamily="18" charset="0"/>
                <a:ea typeface="標楷體" pitchFamily="65" charset="-120"/>
              </a:rPr>
              <a:t>)10:00</a:t>
            </a:r>
            <a:r>
              <a:rPr lang="zh-TW" altLang="en-US" sz="2400" dirty="0">
                <a:solidFill>
                  <a:srgbClr val="0000FF"/>
                </a:solidFill>
                <a:latin typeface="Times New Roman" pitchFamily="18" charset="0"/>
                <a:ea typeface="標楷體" pitchFamily="65" charset="-120"/>
              </a:rPr>
              <a:t>起</a:t>
            </a:r>
            <a:r>
              <a:rPr lang="zh-TW" altLang="en-US" sz="2400" dirty="0">
                <a:latin typeface="Times New Roman" pitchFamily="18" charset="0"/>
                <a:ea typeface="標楷體" pitchFamily="65" charset="-120"/>
              </a:rPr>
              <a:t>，至本委員會網站登入「個人總成績查詢系統」查詢個人總成績</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依身分別、招生群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類</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別之校系科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、學程考科成績權重組合</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，本委員會不另寄發總成績單；對個人總成績如有疑義者</a:t>
            </a:r>
            <a:r>
              <a:rPr lang="zh-TW" altLang="en-US" sz="2400" dirty="0"/>
              <a:t>，</a:t>
            </a:r>
            <a:r>
              <a:rPr lang="zh-TW" altLang="en-US" sz="2400" dirty="0">
                <a:latin typeface="Times New Roman" pitchFamily="18" charset="0"/>
                <a:ea typeface="標楷體" pitchFamily="65" charset="-120"/>
              </a:rPr>
              <a:t>須於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29</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星期三</a:t>
            </a:r>
            <a:r>
              <a:rPr lang="en-US" altLang="zh-TW" sz="2400" dirty="0">
                <a:solidFill>
                  <a:srgbClr val="0000FF"/>
                </a:solidFill>
                <a:latin typeface="Times New Roman" pitchFamily="18" charset="0"/>
                <a:ea typeface="標楷體" pitchFamily="65" charset="-120"/>
              </a:rPr>
              <a:t>)12:00</a:t>
            </a:r>
            <a:r>
              <a:rPr lang="zh-TW" altLang="en-US" sz="2400" dirty="0">
                <a:solidFill>
                  <a:srgbClr val="0000FF"/>
                </a:solidFill>
                <a:latin typeface="Times New Roman" pitchFamily="18" charset="0"/>
                <a:ea typeface="標楷體" pitchFamily="65" charset="-120"/>
              </a:rPr>
              <a:t>前</a:t>
            </a:r>
            <a:r>
              <a:rPr lang="zh-TW" altLang="en-US" sz="2400" dirty="0">
                <a:latin typeface="Times New Roman" pitchFamily="18" charset="0"/>
                <a:ea typeface="標楷體" pitchFamily="65" charset="-120"/>
              </a:rPr>
              <a:t>申請複查</a:t>
            </a:r>
            <a:r>
              <a:rPr lang="zh-TW" altLang="en-US" sz="2400" dirty="0">
                <a:solidFill>
                  <a:srgbClr val="0000FF"/>
                </a:solidFill>
                <a:latin typeface="Times New Roman" pitchFamily="18" charset="0"/>
                <a:ea typeface="標楷體" pitchFamily="65" charset="-120"/>
              </a:rPr>
              <a:t>。</a:t>
            </a:r>
            <a:r>
              <a:rPr lang="en-US" altLang="zh-TW" sz="2400" u="sng" dirty="0">
                <a:solidFill>
                  <a:srgbClr val="0000FF"/>
                </a:solidFill>
                <a:latin typeface="Times New Roman" pitchFamily="18" charset="0"/>
                <a:ea typeface="標楷體" pitchFamily="65" charset="-120"/>
              </a:rPr>
              <a:t>※</a:t>
            </a:r>
            <a:r>
              <a:rPr lang="zh-TW" altLang="en-US" sz="2400" u="sng" dirty="0">
                <a:solidFill>
                  <a:srgbClr val="0000FF"/>
                </a:solidFill>
                <a:latin typeface="Times New Roman" pitchFamily="18" charset="0"/>
                <a:ea typeface="標楷體" pitchFamily="65" charset="-120"/>
              </a:rPr>
              <a:t>本系統僅做為網路選填登記志願輔助參考之用，不具任何落點模擬功能。</a:t>
            </a:r>
            <a:endParaRPr lang="en-US" altLang="zh-TW" sz="2400" u="sng" dirty="0">
              <a:solidFill>
                <a:srgbClr val="0000FF"/>
              </a:solidFill>
              <a:latin typeface="Times New Roman" pitchFamily="18" charset="0"/>
              <a:ea typeface="標楷體" pitchFamily="65" charset="-120"/>
            </a:endParaRPr>
          </a:p>
          <a:p>
            <a:pPr marL="266700" indent="-266700" algn="just">
              <a:lnSpc>
                <a:spcPct val="114000"/>
              </a:lnSpc>
              <a:spcBef>
                <a:spcPts val="0"/>
              </a:spcBef>
              <a:spcAft>
                <a:spcPts val="800"/>
              </a:spcAft>
              <a:buClr>
                <a:schemeClr val="tx1"/>
              </a:buClr>
              <a:buFont typeface="+mj-lt"/>
              <a:buAutoNum type="arabicPeriod" startAt="6"/>
              <a:tabLst>
                <a:tab pos="266700" algn="l"/>
              </a:tabLst>
            </a:pPr>
            <a:r>
              <a:rPr lang="zh-TW" altLang="en-US" sz="2400" dirty="0">
                <a:latin typeface="Times New Roman" pitchFamily="18" charset="0"/>
                <a:ea typeface="標楷體" pitchFamily="65" charset="-120"/>
              </a:rPr>
              <a:t>各招生群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別之校系科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、學程考科成績權重組合人數累計表，於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28</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星期二</a:t>
            </a:r>
            <a:r>
              <a:rPr lang="en-US" altLang="zh-TW" sz="2400" dirty="0">
                <a:solidFill>
                  <a:srgbClr val="0000FF"/>
                </a:solidFill>
                <a:latin typeface="Times New Roman" pitchFamily="18" charset="0"/>
                <a:ea typeface="標楷體" pitchFamily="65" charset="-120"/>
              </a:rPr>
              <a:t>)10:00</a:t>
            </a:r>
            <a:r>
              <a:rPr lang="zh-TW" altLang="en-US" sz="2400" dirty="0">
                <a:solidFill>
                  <a:srgbClr val="0000FF"/>
                </a:solidFill>
                <a:latin typeface="Times New Roman" pitchFamily="18" charset="0"/>
                <a:ea typeface="標楷體" pitchFamily="65" charset="-120"/>
              </a:rPr>
              <a:t>起</a:t>
            </a:r>
            <a:r>
              <a:rPr lang="zh-TW" altLang="en-US" sz="2400" dirty="0">
                <a:latin typeface="Times New Roman" pitchFamily="18" charset="0"/>
                <a:ea typeface="標楷體" pitchFamily="65" charset="-120"/>
              </a:rPr>
              <a:t>於本委員會網站公告，作為考生選填登記志願之參考。</a:t>
            </a:r>
          </a:p>
        </p:txBody>
      </p:sp>
      <p:sp>
        <p:nvSpPr>
          <p:cNvPr id="3" name="投影片編號版面配置區 2">
            <a:extLst>
              <a:ext uri="{FF2B5EF4-FFF2-40B4-BE49-F238E27FC236}">
                <a16:creationId xmlns:a16="http://schemas.microsoft.com/office/drawing/2014/main" id="{32C722EC-ED85-403F-9994-622F2FD8A689}"/>
              </a:ext>
            </a:extLst>
          </p:cNvPr>
          <p:cNvSpPr>
            <a:spLocks noGrp="1"/>
          </p:cNvSpPr>
          <p:nvPr>
            <p:ph type="sldNum" sz="quarter" idx="12"/>
          </p:nvPr>
        </p:nvSpPr>
        <p:spPr/>
        <p:txBody>
          <a:bodyPr/>
          <a:lstStyle/>
          <a:p>
            <a:pPr>
              <a:defRPr/>
            </a:pPr>
            <a:fld id="{6696D582-221A-4A7A-9495-2A3992126361}" type="slidenum">
              <a:rPr lang="zh-TW" altLang="en-US" smtClean="0"/>
              <a:pPr>
                <a:defRPr/>
              </a:pPr>
              <a:t>13</a:t>
            </a:fld>
            <a:endParaRPr lang="en-US" altLang="zh-TW" dirty="0"/>
          </a:p>
        </p:txBody>
      </p:sp>
      <p:grpSp>
        <p:nvGrpSpPr>
          <p:cNvPr id="2" name="群組 1">
            <a:extLst>
              <a:ext uri="{FF2B5EF4-FFF2-40B4-BE49-F238E27FC236}">
                <a16:creationId xmlns:a16="http://schemas.microsoft.com/office/drawing/2014/main" id="{2BC6F17C-F1B0-67A7-250D-095B0D801E33}"/>
              </a:ext>
            </a:extLst>
          </p:cNvPr>
          <p:cNvGrpSpPr/>
          <p:nvPr/>
        </p:nvGrpSpPr>
        <p:grpSpPr>
          <a:xfrm>
            <a:off x="7032104" y="136525"/>
            <a:ext cx="4330991" cy="1080000"/>
            <a:chOff x="8438302" y="125702"/>
            <a:chExt cx="2732803" cy="1118482"/>
          </a:xfrm>
        </p:grpSpPr>
        <p:sp>
          <p:nvSpPr>
            <p:cNvPr id="13" name="圓角矩形 13">
              <a:extLst>
                <a:ext uri="{FF2B5EF4-FFF2-40B4-BE49-F238E27FC236}">
                  <a16:creationId xmlns:a16="http://schemas.microsoft.com/office/drawing/2014/main" id="{1F0DE0FB-3C15-B712-59D8-838561653B4B}"/>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4" name="圓角矩形 15">
              <a:extLst>
                <a:ext uri="{FF2B5EF4-FFF2-40B4-BE49-F238E27FC236}">
                  <a16:creationId xmlns:a16="http://schemas.microsoft.com/office/drawing/2014/main" id="{DA82C652-53A9-C0AA-F002-A98724C08597}"/>
                </a:ext>
              </a:extLst>
            </p:cNvPr>
            <p:cNvSpPr/>
            <p:nvPr/>
          </p:nvSpPr>
          <p:spPr>
            <a:xfrm>
              <a:off x="8843079" y="125702"/>
              <a:ext cx="249871"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5" name="圓角矩形 17">
              <a:extLst>
                <a:ext uri="{FF2B5EF4-FFF2-40B4-BE49-F238E27FC236}">
                  <a16:creationId xmlns:a16="http://schemas.microsoft.com/office/drawing/2014/main" id="{890D6BB5-A756-49D4-FE83-905920B0C628}"/>
                </a:ext>
              </a:extLst>
            </p:cNvPr>
            <p:cNvSpPr/>
            <p:nvPr/>
          </p:nvSpPr>
          <p:spPr>
            <a:xfrm>
              <a:off x="9247856" y="125702"/>
              <a:ext cx="895451"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16" name="圓角矩形 18">
              <a:extLst>
                <a:ext uri="{FF2B5EF4-FFF2-40B4-BE49-F238E27FC236}">
                  <a16:creationId xmlns:a16="http://schemas.microsoft.com/office/drawing/2014/main" id="{0208A57A-D497-1F2C-A7E7-830C28DF2DDE}"/>
                </a:ext>
              </a:extLst>
            </p:cNvPr>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17" name="圓角矩形 19">
              <a:extLst>
                <a:ext uri="{FF2B5EF4-FFF2-40B4-BE49-F238E27FC236}">
                  <a16:creationId xmlns:a16="http://schemas.microsoft.com/office/drawing/2014/main" id="{DD17AD5E-E5EC-0DD2-2484-F38E30B25BAC}"/>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18" name="直線單箭頭接點 17">
              <a:extLst>
                <a:ext uri="{FF2B5EF4-FFF2-40B4-BE49-F238E27FC236}">
                  <a16:creationId xmlns:a16="http://schemas.microsoft.com/office/drawing/2014/main" id="{37B5C765-2F7B-B1BF-FF92-F9DF2EF69079}"/>
                </a:ext>
              </a:extLst>
            </p:cNvPr>
            <p:cNvCxnSpPr>
              <a:cxnSpLocks/>
              <a:stCxn id="13" idx="3"/>
              <a:endCxn id="14"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79F73FD-E31E-D529-FE3E-654079236A26}"/>
                </a:ext>
              </a:extLst>
            </p:cNvPr>
            <p:cNvCxnSpPr>
              <a:cxnSpLocks/>
              <a:stCxn id="14" idx="3"/>
              <a:endCxn id="15"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83D63A9C-7B56-E1EA-5C1B-AE5D5F31B44C}"/>
                </a:ext>
              </a:extLst>
            </p:cNvPr>
            <p:cNvCxnSpPr>
              <a:cxnSpLocks/>
              <a:stCxn id="15" idx="3"/>
              <a:endCxn id="16"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6A848E22-F036-BF89-EF48-F8A502091D90}"/>
                </a:ext>
              </a:extLst>
            </p:cNvPr>
            <p:cNvCxnSpPr>
              <a:cxnSpLocks/>
              <a:stCxn id="16" idx="3"/>
              <a:endCxn id="17"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7628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289272" y="265582"/>
            <a:ext cx="10238928" cy="643138"/>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7/10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1055440" y="1184327"/>
            <a:ext cx="10657184" cy="5400902"/>
          </a:xfrm>
          <a:prstGeom prst="rect">
            <a:avLst/>
          </a:prstGeom>
          <a:noFill/>
          <a:ln w="9525">
            <a:noFill/>
            <a:miter lim="800000"/>
            <a:headEnd/>
            <a:tailEnd/>
          </a:ln>
        </p:spPr>
        <p:txBody>
          <a:bodyPr wrap="square">
            <a:spAutoFit/>
          </a:bodyPr>
          <a:lstStyle/>
          <a:p>
            <a:pPr algn="just" hangingPunct="0">
              <a:lnSpc>
                <a:spcPct val="110000"/>
              </a:lnSpc>
              <a:spcAft>
                <a:spcPts val="600"/>
              </a:spcAft>
              <a:buClr>
                <a:schemeClr val="tx1"/>
              </a:buClr>
              <a:tabLst>
                <a:tab pos="266700" algn="l"/>
              </a:tabLst>
            </a:pPr>
            <a:r>
              <a:rPr lang="en-US" altLang="zh-TW" sz="2400" dirty="0">
                <a:latin typeface="Times New Roman" pitchFamily="18" charset="0"/>
                <a:ea typeface="標楷體" pitchFamily="65" charset="-120"/>
              </a:rPr>
              <a:t>9.</a:t>
            </a:r>
            <a:r>
              <a:rPr lang="zh-TW" altLang="en-US" sz="2400" dirty="0">
                <a:latin typeface="Times New Roman" pitchFamily="18" charset="0"/>
                <a:ea typeface="標楷體" pitchFamily="65" charset="-120"/>
              </a:rPr>
              <a:t> 網路選填登記志願</a:t>
            </a:r>
            <a:r>
              <a:rPr lang="en-US" altLang="zh-TW" sz="2400" dirty="0">
                <a:latin typeface="Times New Roman" pitchFamily="18" charset="0"/>
                <a:ea typeface="標楷體" pitchFamily="65" charset="-120"/>
              </a:rPr>
              <a:t>:</a:t>
            </a:r>
          </a:p>
          <a:p>
            <a:pPr algn="just" hangingPunct="0">
              <a:lnSpc>
                <a:spcPct val="110000"/>
              </a:lnSpc>
              <a:spcAft>
                <a:spcPts val="600"/>
              </a:spcAft>
              <a:buClr>
                <a:schemeClr val="tx1"/>
              </a:buClr>
              <a:tabLst>
                <a:tab pos="266700" algn="l"/>
              </a:tabLst>
            </a:pPr>
            <a:r>
              <a:rPr lang="zh-TW" altLang="en-US" sz="2400" dirty="0">
                <a:solidFill>
                  <a:srgbClr val="FF0000"/>
                </a:solidFill>
                <a:latin typeface="Times New Roman" pitchFamily="18" charset="0"/>
                <a:ea typeface="標楷體" pitchFamily="65" charset="-120"/>
              </a:rPr>
              <a:t>    </a:t>
            </a:r>
            <a:r>
              <a:rPr lang="zh-TW" altLang="en-US" sz="2400" dirty="0">
                <a:latin typeface="Times New Roman" pitchFamily="18" charset="0"/>
                <a:ea typeface="標楷體" pitchFamily="65" charset="-120"/>
              </a:rPr>
              <a:t>時間</a:t>
            </a:r>
            <a:r>
              <a:rPr lang="en-US" altLang="zh-TW" sz="2400" dirty="0">
                <a:latin typeface="Times New Roman" pitchFamily="18" charset="0"/>
                <a:ea typeface="標楷體" pitchFamily="65" charset="-120"/>
              </a:rPr>
              <a:t>:</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28</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星期二</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7</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31</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星期五</a:t>
            </a:r>
            <a:r>
              <a:rPr lang="en-US" altLang="zh-TW" sz="2400" dirty="0">
                <a:solidFill>
                  <a:srgbClr val="FF0000"/>
                </a:solidFill>
                <a:latin typeface="Times New Roman" pitchFamily="18" charset="0"/>
                <a:ea typeface="標楷體" pitchFamily="65" charset="-120"/>
              </a:rPr>
              <a:t>)17:00</a:t>
            </a:r>
            <a:r>
              <a:rPr lang="zh-TW" altLang="en-US" sz="2400" dirty="0">
                <a:solidFill>
                  <a:srgbClr val="FF0000"/>
                </a:solidFill>
                <a:latin typeface="Times New Roman" pitchFamily="18" charset="0"/>
                <a:ea typeface="標楷體" pitchFamily="65" charset="-120"/>
              </a:rPr>
              <a:t>止。</a:t>
            </a:r>
            <a:endParaRPr lang="en-US" altLang="zh-TW" sz="2400" dirty="0">
              <a:solidFill>
                <a:srgbClr val="FF0000"/>
              </a:solidFill>
              <a:latin typeface="Times New Roman" pitchFamily="18" charset="0"/>
              <a:ea typeface="標楷體" pitchFamily="65" charset="-120"/>
            </a:endParaRPr>
          </a:p>
          <a:p>
            <a:pPr marL="342900" indent="-257175" algn="just" hangingPunct="0">
              <a:lnSpc>
                <a:spcPct val="110000"/>
              </a:lnSpc>
              <a:spcAft>
                <a:spcPts val="600"/>
              </a:spcAft>
              <a:buClr>
                <a:schemeClr val="tx1"/>
              </a:buClr>
              <a:buFont typeface="Wingdings" panose="05000000000000000000" pitchFamily="2" charset="2"/>
              <a:buChar char="Ø"/>
            </a:pP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登記志願資格：通過本招生登記資格且繳費成功</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含免繳費考生</a:t>
            </a:r>
            <a:r>
              <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spc="-30" dirty="0">
                <a:solidFill>
                  <a:srgbClr val="FF0000"/>
                </a:solidFill>
                <a:latin typeface="Times New Roman" panose="02020603050405020304" pitchFamily="18" charset="0"/>
                <a:ea typeface="標楷體" pitchFamily="65" charset="-120"/>
                <a:cs typeface="Times New Roman" panose="02020603050405020304" pitchFamily="18" charset="0"/>
              </a:rPr>
              <a:t>，及未在其他招生管道錄取報到。</a:t>
            </a:r>
            <a:endParaRPr lang="en-US" altLang="zh-TW" sz="2400" b="1" spc="-30" dirty="0">
              <a:solidFill>
                <a:srgbClr val="FF0000"/>
              </a:solidFill>
              <a:latin typeface="Times New Roman" panose="02020603050405020304" pitchFamily="18" charset="0"/>
              <a:ea typeface="標楷體" pitchFamily="65" charset="-120"/>
              <a:cs typeface="Times New Roman" panose="02020603050405020304" pitchFamily="18" charset="0"/>
            </a:endParaRPr>
          </a:p>
          <a:p>
            <a:pPr marL="342900" indent="-257175" algn="just" hangingPunct="0">
              <a:lnSpc>
                <a:spcPct val="110000"/>
              </a:lnSpc>
              <a:spcBef>
                <a:spcPts val="600"/>
              </a:spcBef>
              <a:spcAft>
                <a:spcPts val="600"/>
              </a:spcAft>
              <a:buClr>
                <a:schemeClr val="tx1"/>
              </a:buClr>
              <a:buFont typeface="Wingdings" panose="05000000000000000000" pitchFamily="2" charset="2"/>
              <a:buChar char="Ø"/>
            </a:pPr>
            <a:r>
              <a:rPr lang="zh-TW" altLang="en-US" sz="2400" b="1" spc="-30" dirty="0">
                <a:solidFill>
                  <a:srgbClr val="008000"/>
                </a:solidFill>
                <a:latin typeface="Times New Roman" panose="02020603050405020304" pitchFamily="18" charset="0"/>
                <a:ea typeface="標楷體" pitchFamily="65" charset="-120"/>
                <a:cs typeface="Times New Roman" panose="02020603050405020304" pitchFamily="18" charset="0"/>
              </a:rPr>
              <a:t>最低登記標準</a:t>
            </a:r>
            <a:r>
              <a:rPr lang="zh-TW" altLang="en-US" sz="2400" b="1" spc="-30" dirty="0">
                <a:latin typeface="Times New Roman" panose="02020603050405020304" pitchFamily="18" charset="0"/>
                <a:ea typeface="標楷體" pitchFamily="65" charset="-120"/>
                <a:cs typeface="Times New Roman" panose="02020603050405020304" pitchFamily="18" charset="0"/>
              </a:rPr>
              <a:t>：考生之</a:t>
            </a:r>
            <a:r>
              <a:rPr lang="en-US" altLang="zh-TW" sz="2400" b="1" spc="-30" dirty="0">
                <a:latin typeface="Times New Roman" panose="02020603050405020304" pitchFamily="18" charset="0"/>
                <a:ea typeface="標楷體" pitchFamily="65" charset="-120"/>
                <a:cs typeface="Times New Roman" panose="02020603050405020304" pitchFamily="18" charset="0"/>
              </a:rPr>
              <a:t>115</a:t>
            </a:r>
            <a:r>
              <a:rPr lang="zh-TW" altLang="en-US" sz="2400" b="1" spc="-30" dirty="0">
                <a:latin typeface="Times New Roman" panose="02020603050405020304" pitchFamily="18" charset="0"/>
                <a:ea typeface="標楷體" pitchFamily="65" charset="-120"/>
                <a:cs typeface="Times New Roman" panose="02020603050405020304" pitchFamily="18" charset="0"/>
              </a:rPr>
              <a:t>學年度四技二專統一入學測驗之各科目原始成績有</a:t>
            </a:r>
            <a:r>
              <a:rPr lang="en-US" altLang="zh-TW" sz="2400" b="1" spc="-30" dirty="0">
                <a:latin typeface="Times New Roman" panose="02020603050405020304" pitchFamily="18" charset="0"/>
                <a:ea typeface="標楷體" pitchFamily="65" charset="-120"/>
                <a:cs typeface="Times New Roman" panose="02020603050405020304" pitchFamily="18" charset="0"/>
              </a:rPr>
              <a:t>2</a:t>
            </a:r>
            <a:r>
              <a:rPr lang="zh-TW" altLang="en-US" sz="2400" b="1" spc="-30" dirty="0">
                <a:latin typeface="Times New Roman" panose="02020603050405020304" pitchFamily="18" charset="0"/>
                <a:ea typeface="標楷體" pitchFamily="65" charset="-120"/>
                <a:cs typeface="Times New Roman" panose="02020603050405020304" pitchFamily="18" charset="0"/>
              </a:rPr>
              <a:t>科目</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含</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以上</a:t>
            </a:r>
            <a:r>
              <a:rPr lang="en-US" altLang="zh-TW" sz="2400" b="1" spc="-30" dirty="0">
                <a:latin typeface="Times New Roman" panose="02020603050405020304" pitchFamily="18" charset="0"/>
                <a:ea typeface="標楷體" pitchFamily="65" charset="-120"/>
                <a:cs typeface="Times New Roman" panose="02020603050405020304" pitchFamily="18" charset="0"/>
              </a:rPr>
              <a:t>0</a:t>
            </a:r>
            <a:r>
              <a:rPr lang="zh-TW" altLang="en-US" sz="2400" b="1" spc="-30" dirty="0">
                <a:latin typeface="Times New Roman" panose="02020603050405020304" pitchFamily="18" charset="0"/>
                <a:ea typeface="標楷體" pitchFamily="65" charset="-120"/>
                <a:cs typeface="Times New Roman" panose="02020603050405020304" pitchFamily="18" charset="0"/>
              </a:rPr>
              <a:t>分</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含因違反統一入學測驗試場規則應扣減分數後合計為</a:t>
            </a:r>
            <a:r>
              <a:rPr lang="en-US" altLang="zh-TW" sz="2400" b="1" spc="-30" dirty="0">
                <a:latin typeface="Times New Roman" panose="02020603050405020304" pitchFamily="18" charset="0"/>
                <a:ea typeface="標楷體" pitchFamily="65" charset="-120"/>
                <a:cs typeface="Times New Roman" panose="02020603050405020304" pitchFamily="18" charset="0"/>
              </a:rPr>
              <a:t>0</a:t>
            </a:r>
            <a:r>
              <a:rPr lang="zh-TW" altLang="en-US" sz="2400" b="1" spc="-30" dirty="0">
                <a:latin typeface="Times New Roman" panose="02020603050405020304" pitchFamily="18" charset="0"/>
                <a:ea typeface="標楷體" pitchFamily="65" charset="-120"/>
                <a:cs typeface="Times New Roman" panose="02020603050405020304" pitchFamily="18" charset="0"/>
              </a:rPr>
              <a:t>分</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者，不得登記參加有提供一般生名額之校系科</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組</a:t>
            </a:r>
            <a:r>
              <a:rPr lang="en-US" altLang="zh-TW" sz="2400" b="1" spc="-30" dirty="0">
                <a:latin typeface="Times New Roman" panose="02020603050405020304" pitchFamily="18" charset="0"/>
                <a:ea typeface="標楷體" pitchFamily="65" charset="-120"/>
                <a:cs typeface="Times New Roman" panose="02020603050405020304" pitchFamily="18" charset="0"/>
              </a:rPr>
              <a:t>)</a:t>
            </a:r>
            <a:r>
              <a:rPr lang="zh-TW" altLang="en-US" sz="2400" b="1" spc="-30" dirty="0">
                <a:latin typeface="Times New Roman" panose="02020603050405020304" pitchFamily="18" charset="0"/>
                <a:ea typeface="標楷體" pitchFamily="65" charset="-120"/>
                <a:cs typeface="Times New Roman" panose="02020603050405020304" pitchFamily="18" charset="0"/>
              </a:rPr>
              <a:t>、學程分發；</a:t>
            </a:r>
            <a:r>
              <a:rPr lang="zh-TW" altLang="en-US" sz="2400" spc="-30" dirty="0">
                <a:latin typeface="Times New Roman" panose="02020603050405020304" pitchFamily="18" charset="0"/>
                <a:ea typeface="標楷體" pitchFamily="65" charset="-120"/>
                <a:cs typeface="Times New Roman" panose="02020603050405020304" pitchFamily="18" charset="0"/>
              </a:rPr>
              <a:t>惟符合特種生身分，登記參加有提供所具特種生身分招生名額之校系科</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組</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、學程分發者，不受此限；跨群</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類</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考生採計之科目為就其所選填登記志願所屬招生群</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類</a:t>
            </a:r>
            <a:r>
              <a:rPr lang="en-US" altLang="zh-TW" sz="2400" spc="-30" dirty="0">
                <a:latin typeface="Times New Roman" panose="02020603050405020304" pitchFamily="18" charset="0"/>
                <a:ea typeface="標楷體" pitchFamily="65" charset="-120"/>
                <a:cs typeface="Times New Roman" panose="02020603050405020304" pitchFamily="18" charset="0"/>
              </a:rPr>
              <a:t>)</a:t>
            </a:r>
            <a:r>
              <a:rPr lang="zh-TW" altLang="en-US" sz="2400" spc="-30" dirty="0">
                <a:latin typeface="Times New Roman" panose="02020603050405020304" pitchFamily="18" charset="0"/>
                <a:ea typeface="標楷體" pitchFamily="65" charset="-120"/>
                <a:cs typeface="Times New Roman" panose="02020603050405020304" pitchFamily="18" charset="0"/>
              </a:rPr>
              <a:t>別採計科目。</a:t>
            </a:r>
            <a:endParaRPr lang="en-US" altLang="zh-TW" sz="2400" spc="-30" dirty="0">
              <a:latin typeface="Times New Roman" panose="02020603050405020304" pitchFamily="18" charset="0"/>
              <a:ea typeface="標楷體" pitchFamily="65" charset="-120"/>
              <a:cs typeface="Times New Roman" panose="02020603050405020304" pitchFamily="18" charset="0"/>
            </a:endParaRPr>
          </a:p>
          <a:p>
            <a:pPr marL="342900" indent="-257175" algn="just" hangingPunct="0">
              <a:lnSpc>
                <a:spcPct val="110000"/>
              </a:lnSpc>
              <a:spcBef>
                <a:spcPts val="600"/>
              </a:spcBef>
              <a:spcAft>
                <a:spcPts val="600"/>
              </a:spcAft>
              <a:buClr>
                <a:schemeClr val="tx1"/>
              </a:buClr>
              <a:buFont typeface="Wingdings" panose="05000000000000000000" pitchFamily="2" charset="2"/>
              <a:buChar char="Ø"/>
            </a:pPr>
            <a:r>
              <a:rPr lang="zh-TW" altLang="en-US" sz="2400" b="1" spc="-30" dirty="0">
                <a:solidFill>
                  <a:srgbClr val="0000FF"/>
                </a:solidFill>
                <a:latin typeface="Times New Roman" panose="02020603050405020304" pitchFamily="18" charset="0"/>
                <a:ea typeface="標楷體" pitchFamily="65" charset="-120"/>
                <a:cs typeface="Times New Roman" panose="02020603050405020304" pitchFamily="18" charset="0"/>
              </a:rPr>
              <a:t>考生須符合登記志願資格並達到最低登記標準，始能進行本招生網路選填</a:t>
            </a:r>
            <a:br>
              <a:rPr lang="en-US" altLang="zh-TW" sz="2400" b="1" spc="-30" dirty="0">
                <a:solidFill>
                  <a:srgbClr val="0000FF"/>
                </a:solidFill>
                <a:latin typeface="Times New Roman" panose="02020603050405020304" pitchFamily="18" charset="0"/>
                <a:ea typeface="標楷體" pitchFamily="65" charset="-120"/>
                <a:cs typeface="Times New Roman" panose="02020603050405020304" pitchFamily="18" charset="0"/>
              </a:rPr>
            </a:br>
            <a:r>
              <a:rPr lang="zh-TW" altLang="en-US" sz="2400" b="1" spc="-30" dirty="0">
                <a:solidFill>
                  <a:srgbClr val="0000FF"/>
                </a:solidFill>
                <a:latin typeface="Times New Roman" panose="02020603050405020304" pitchFamily="18" charset="0"/>
                <a:ea typeface="標楷體" pitchFamily="65" charset="-120"/>
                <a:cs typeface="Times New Roman" panose="02020603050405020304" pitchFamily="18" charset="0"/>
              </a:rPr>
              <a:t>登記志願。</a:t>
            </a:r>
            <a:endParaRPr lang="en-US" altLang="zh-TW" sz="2400" b="1" spc="-30"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FECBECCE-300D-48C7-B4BD-DD7CFD440F00}"/>
              </a:ext>
            </a:extLst>
          </p:cNvPr>
          <p:cNvSpPr>
            <a:spLocks noGrp="1"/>
          </p:cNvSpPr>
          <p:nvPr>
            <p:ph type="sldNum" sz="quarter" idx="12"/>
          </p:nvPr>
        </p:nvSpPr>
        <p:spPr/>
        <p:txBody>
          <a:bodyPr/>
          <a:lstStyle/>
          <a:p>
            <a:pPr>
              <a:defRPr/>
            </a:pPr>
            <a:fld id="{6696D582-221A-4A7A-9495-2A3992126361}" type="slidenum">
              <a:rPr lang="zh-TW" altLang="en-US" smtClean="0"/>
              <a:pPr>
                <a:defRPr/>
              </a:pPr>
              <a:t>14</a:t>
            </a:fld>
            <a:endParaRPr lang="en-US" altLang="zh-TW" dirty="0"/>
          </a:p>
        </p:txBody>
      </p:sp>
      <p:grpSp>
        <p:nvGrpSpPr>
          <p:cNvPr id="2" name="群組 1">
            <a:extLst>
              <a:ext uri="{FF2B5EF4-FFF2-40B4-BE49-F238E27FC236}">
                <a16:creationId xmlns:a16="http://schemas.microsoft.com/office/drawing/2014/main" id="{A787418A-29AA-6D61-8AE2-6E0605C91F1C}"/>
              </a:ext>
            </a:extLst>
          </p:cNvPr>
          <p:cNvGrpSpPr/>
          <p:nvPr/>
        </p:nvGrpSpPr>
        <p:grpSpPr>
          <a:xfrm>
            <a:off x="7032104" y="136525"/>
            <a:ext cx="4330991" cy="1080000"/>
            <a:chOff x="8438302" y="125702"/>
            <a:chExt cx="2732803" cy="1118482"/>
          </a:xfrm>
        </p:grpSpPr>
        <p:sp>
          <p:nvSpPr>
            <p:cNvPr id="4" name="圓角矩形 13">
              <a:extLst>
                <a:ext uri="{FF2B5EF4-FFF2-40B4-BE49-F238E27FC236}">
                  <a16:creationId xmlns:a16="http://schemas.microsoft.com/office/drawing/2014/main" id="{D73BDF21-AAF2-BB0C-3D7C-41061C701BE4}"/>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15">
              <a:extLst>
                <a:ext uri="{FF2B5EF4-FFF2-40B4-BE49-F238E27FC236}">
                  <a16:creationId xmlns:a16="http://schemas.microsoft.com/office/drawing/2014/main" id="{D301F7FC-CAFE-4F3F-AC39-899E5C823647}"/>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17">
              <a:extLst>
                <a:ext uri="{FF2B5EF4-FFF2-40B4-BE49-F238E27FC236}">
                  <a16:creationId xmlns:a16="http://schemas.microsoft.com/office/drawing/2014/main" id="{E01D747F-28D0-7336-6A42-2B9EE739AD0D}"/>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7" name="圓角矩形 18">
              <a:extLst>
                <a:ext uri="{FF2B5EF4-FFF2-40B4-BE49-F238E27FC236}">
                  <a16:creationId xmlns:a16="http://schemas.microsoft.com/office/drawing/2014/main" id="{5ECF756F-E1AB-619C-29D1-B8B1FC040FD9}"/>
                </a:ext>
              </a:extLst>
            </p:cNvPr>
            <p:cNvSpPr/>
            <p:nvPr/>
          </p:nvSpPr>
          <p:spPr>
            <a:xfrm>
              <a:off x="10298212" y="125702"/>
              <a:ext cx="468117"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19">
              <a:extLst>
                <a:ext uri="{FF2B5EF4-FFF2-40B4-BE49-F238E27FC236}">
                  <a16:creationId xmlns:a16="http://schemas.microsoft.com/office/drawing/2014/main" id="{0596A1FA-41F6-C425-C3D4-BC924863A0E5}"/>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a:extLst>
                <a:ext uri="{FF2B5EF4-FFF2-40B4-BE49-F238E27FC236}">
                  <a16:creationId xmlns:a16="http://schemas.microsoft.com/office/drawing/2014/main" id="{B1B6D817-4EFC-5015-BB07-0FA2A61EDED9}"/>
                </a:ext>
              </a:extLst>
            </p:cNvPr>
            <p:cNvCxnSpPr>
              <a:cxnSpLocks/>
              <a:stCxn id="4" idx="3"/>
              <a:endCxn id="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B943B43A-AB4B-294D-5C2C-97DC1D0D1F86}"/>
                </a:ext>
              </a:extLst>
            </p:cNvPr>
            <p:cNvCxnSpPr>
              <a:cxnSpLocks/>
              <a:stCxn id="5" idx="3"/>
              <a:endCxn id="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7D089CB0-D4A9-F191-0C9A-853E188C707F}"/>
                </a:ext>
              </a:extLst>
            </p:cNvPr>
            <p:cNvCxnSpPr>
              <a:cxnSpLocks/>
              <a:stCxn id="6" idx="3"/>
              <a:endCxn id="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A016611E-5E25-90C8-579B-AB3A29BFEBD8}"/>
                </a:ext>
              </a:extLst>
            </p:cNvPr>
            <p:cNvCxnSpPr>
              <a:cxnSpLocks/>
              <a:stCxn id="7" idx="3"/>
              <a:endCxn id="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8906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237184" y="301831"/>
            <a:ext cx="10297144"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8/10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983432" y="1287914"/>
            <a:ext cx="10801200" cy="5355312"/>
          </a:xfrm>
          <a:prstGeom prst="rect">
            <a:avLst/>
          </a:prstGeom>
          <a:noFill/>
          <a:ln w="9525">
            <a:noFill/>
            <a:miter lim="800000"/>
            <a:headEnd/>
            <a:tailEnd/>
          </a:ln>
        </p:spPr>
        <p:txBody>
          <a:bodyPr wrap="square">
            <a:spAutoFit/>
          </a:bodyPr>
          <a:lstStyle/>
          <a:p>
            <a:pPr marL="342900" indent="-342900" algn="just">
              <a:spcAft>
                <a:spcPts val="600"/>
              </a:spcAft>
              <a:buClr>
                <a:schemeClr val="tx1"/>
              </a:buClr>
              <a:buFont typeface="Wingdings" panose="05000000000000000000" pitchFamily="2" charset="2"/>
              <a:buChar char="Ø"/>
              <a:tabLst>
                <a:tab pos="266700" algn="l"/>
              </a:tabLst>
            </a:pPr>
            <a:r>
              <a:rPr lang="zh-TW" altLang="en-US" sz="2400" dirty="0">
                <a:latin typeface="Times New Roman" pitchFamily="18" charset="0"/>
                <a:ea typeface="標楷體" pitchFamily="65" charset="-120"/>
              </a:rPr>
              <a:t>本委員會將於</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9</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星期四</a:t>
            </a:r>
            <a:r>
              <a:rPr lang="en-US" altLang="zh-TW" sz="2400" dirty="0">
                <a:solidFill>
                  <a:srgbClr val="0000FF"/>
                </a:solidFill>
                <a:latin typeface="Times New Roman" pitchFamily="18" charset="0"/>
                <a:ea typeface="標楷體" pitchFamily="65" charset="-120"/>
              </a:rPr>
              <a:t>)10:00</a:t>
            </a:r>
            <a:r>
              <a:rPr lang="zh-TW" altLang="en-US" sz="2400" dirty="0">
                <a:solidFill>
                  <a:srgbClr val="0000FF"/>
                </a:solidFill>
                <a:latin typeface="Times New Roman" pitchFamily="18" charset="0"/>
                <a:ea typeface="標楷體" pitchFamily="65" charset="-120"/>
              </a:rPr>
              <a:t>起至</a:t>
            </a:r>
            <a:r>
              <a:rPr lang="en-US" altLang="zh-TW" sz="2400" dirty="0">
                <a:solidFill>
                  <a:srgbClr val="0000FF"/>
                </a:solidFill>
                <a:latin typeface="Times New Roman" pitchFamily="18" charset="0"/>
                <a:ea typeface="標楷體" pitchFamily="65" charset="-120"/>
              </a:rPr>
              <a:t>115</a:t>
            </a:r>
            <a:r>
              <a:rPr lang="zh-TW" altLang="en-US" sz="2400" dirty="0">
                <a:solidFill>
                  <a:srgbClr val="0000FF"/>
                </a:solidFill>
                <a:latin typeface="Times New Roman" pitchFamily="18" charset="0"/>
                <a:ea typeface="標楷體" pitchFamily="65" charset="-120"/>
              </a:rPr>
              <a:t>年</a:t>
            </a:r>
            <a:r>
              <a:rPr lang="en-US" altLang="zh-TW" sz="2400" dirty="0">
                <a:solidFill>
                  <a:srgbClr val="0000FF"/>
                </a:solidFill>
                <a:latin typeface="Times New Roman" pitchFamily="18" charset="0"/>
                <a:ea typeface="標楷體" pitchFamily="65" charset="-120"/>
              </a:rPr>
              <a:t>7</a:t>
            </a:r>
            <a:r>
              <a:rPr lang="zh-TW" altLang="en-US" sz="2400" dirty="0">
                <a:solidFill>
                  <a:srgbClr val="0000FF"/>
                </a:solidFill>
                <a:latin typeface="Times New Roman" pitchFamily="18" charset="0"/>
                <a:ea typeface="標楷體" pitchFamily="65" charset="-120"/>
              </a:rPr>
              <a:t>月</a:t>
            </a:r>
            <a:r>
              <a:rPr lang="en-US" altLang="zh-TW" sz="2400" dirty="0">
                <a:solidFill>
                  <a:srgbClr val="0000FF"/>
                </a:solidFill>
                <a:latin typeface="Times New Roman" pitchFamily="18" charset="0"/>
                <a:ea typeface="標楷體" pitchFamily="65" charset="-120"/>
              </a:rPr>
              <a:t>20</a:t>
            </a:r>
            <a:r>
              <a:rPr lang="zh-TW" altLang="en-US" sz="2400" dirty="0">
                <a:solidFill>
                  <a:srgbClr val="0000FF"/>
                </a:solidFill>
                <a:latin typeface="Times New Roman" pitchFamily="18" charset="0"/>
                <a:ea typeface="標楷體" pitchFamily="65" charset="-120"/>
              </a:rPr>
              <a:t>日</a:t>
            </a:r>
            <a:r>
              <a:rPr lang="en-US" altLang="zh-TW" sz="2400" dirty="0">
                <a:solidFill>
                  <a:srgbClr val="0000FF"/>
                </a:solidFill>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星期一</a:t>
            </a:r>
            <a:r>
              <a:rPr lang="en-US" altLang="zh-TW" sz="2400" dirty="0">
                <a:solidFill>
                  <a:srgbClr val="0000FF"/>
                </a:solidFill>
                <a:latin typeface="Times New Roman" pitchFamily="18" charset="0"/>
                <a:ea typeface="標楷體" pitchFamily="65" charset="-120"/>
              </a:rPr>
              <a:t>)17:00</a:t>
            </a:r>
            <a:r>
              <a:rPr lang="zh-TW" altLang="en-US" sz="2400" dirty="0">
                <a:solidFill>
                  <a:srgbClr val="0000FF"/>
                </a:solidFill>
                <a:latin typeface="Times New Roman" pitchFamily="18" charset="0"/>
                <a:ea typeface="標楷體" pitchFamily="65" charset="-120"/>
              </a:rPr>
              <a:t>止</a:t>
            </a:r>
            <a:r>
              <a:rPr lang="zh-TW" altLang="en-US" sz="2400" dirty="0">
                <a:latin typeface="Times New Roman" pitchFamily="18" charset="0"/>
                <a:ea typeface="標楷體" pitchFamily="65" charset="-120"/>
              </a:rPr>
              <a:t>，開放網路選填登記志願系統「</a:t>
            </a:r>
            <a:r>
              <a:rPr lang="zh-TW" altLang="en-US" sz="2400" b="1" dirty="0">
                <a:latin typeface="Times New Roman" pitchFamily="18" charset="0"/>
                <a:ea typeface="標楷體" pitchFamily="65" charset="-120"/>
              </a:rPr>
              <a:t>練習版</a:t>
            </a:r>
            <a:r>
              <a:rPr lang="zh-TW" altLang="en-US" sz="2400" dirty="0">
                <a:latin typeface="Times New Roman" pitchFamily="18" charset="0"/>
                <a:ea typeface="標楷體" pitchFamily="65" charset="-120"/>
              </a:rPr>
              <a:t>」，考生可至本委員會網站登入練習熟悉介面流程或試填志願順序。惟本項服務僅作為網路選填登記志願之參考，並非志願落點模擬，亦不作為分發之依據。</a:t>
            </a:r>
            <a:endParaRPr lang="en-US" altLang="zh-TW" sz="2400" dirty="0">
              <a:latin typeface="Times New Roman" pitchFamily="18" charset="0"/>
              <a:ea typeface="標楷體" pitchFamily="65" charset="-120"/>
            </a:endParaRPr>
          </a:p>
          <a:p>
            <a:pPr marL="266700" indent="-266700" algn="just">
              <a:spcBef>
                <a:spcPts val="600"/>
              </a:spcBef>
              <a:spcAft>
                <a:spcPts val="600"/>
              </a:spcAft>
              <a:buClr>
                <a:schemeClr val="tx1"/>
              </a:buClr>
              <a:buFont typeface="Wingdings" pitchFamily="2" charset="2"/>
              <a:buChar char="Ø"/>
            </a:pPr>
            <a:r>
              <a:rPr lang="zh-TW" altLang="en-US" sz="2400" dirty="0">
                <a:latin typeface="Times New Roman" pitchFamily="18" charset="0"/>
                <a:ea typeface="標楷體" pitchFamily="65" charset="-120"/>
              </a:rPr>
              <a:t>考生須輸入</a:t>
            </a:r>
            <a:r>
              <a:rPr lang="zh-TW" altLang="en-US" sz="2400" dirty="0">
                <a:solidFill>
                  <a:srgbClr val="0000FF"/>
                </a:solidFill>
                <a:latin typeface="Times New Roman" pitchFamily="18" charset="0"/>
                <a:ea typeface="標楷體" pitchFamily="65" charset="-120"/>
              </a:rPr>
              <a:t>身分證統一編號</a:t>
            </a:r>
            <a:r>
              <a:rPr lang="zh-TW" altLang="en-US" sz="2400" dirty="0">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出生年月日</a:t>
            </a:r>
            <a:r>
              <a:rPr lang="zh-TW" altLang="en-US" sz="2400" dirty="0">
                <a:latin typeface="Times New Roman" pitchFamily="18" charset="0"/>
                <a:ea typeface="標楷體" pitchFamily="65" charset="-120"/>
              </a:rPr>
              <a:t>、</a:t>
            </a:r>
            <a:r>
              <a:rPr lang="zh-TW" altLang="en-US" sz="2400" dirty="0">
                <a:solidFill>
                  <a:srgbClr val="0000FF"/>
                </a:solidFill>
                <a:latin typeface="Times New Roman" pitchFamily="18" charset="0"/>
                <a:ea typeface="標楷體" pitchFamily="65" charset="-120"/>
              </a:rPr>
              <a:t>統一入學測驗准考證號碼</a:t>
            </a:r>
            <a:r>
              <a:rPr lang="zh-TW" altLang="en-US" sz="2400" dirty="0">
                <a:latin typeface="Times New Roman" pitchFamily="18" charset="0"/>
                <a:ea typeface="標楷體" pitchFamily="65" charset="-120"/>
              </a:rPr>
              <a:t>及</a:t>
            </a:r>
            <a:r>
              <a:rPr lang="zh-TW" altLang="en-US" sz="2400" dirty="0">
                <a:solidFill>
                  <a:srgbClr val="0000FF"/>
                </a:solidFill>
                <a:latin typeface="Times New Roman" pitchFamily="18" charset="0"/>
                <a:ea typeface="標楷體" pitchFamily="65" charset="-120"/>
              </a:rPr>
              <a:t>自行設定通之行碼</a:t>
            </a:r>
            <a:r>
              <a:rPr lang="zh-TW" altLang="en-US" sz="2400" dirty="0">
                <a:latin typeface="Times New Roman" pitchFamily="18" charset="0"/>
                <a:ea typeface="標楷體" pitchFamily="65" charset="-120"/>
              </a:rPr>
              <a:t>後，即可登入網路選填登記志願系統；選填登記志願確定送出後，即不得以任何理由要求修改。</a:t>
            </a:r>
            <a:endParaRPr lang="en-US" altLang="zh-TW" sz="2400" dirty="0">
              <a:latin typeface="Times New Roman" pitchFamily="18" charset="0"/>
              <a:ea typeface="標楷體" pitchFamily="65" charset="-120"/>
            </a:endParaRPr>
          </a:p>
          <a:p>
            <a:pPr marL="266700" indent="-266700" algn="just">
              <a:spcBef>
                <a:spcPts val="600"/>
              </a:spcBef>
              <a:spcAft>
                <a:spcPts val="600"/>
              </a:spcAft>
              <a:buClr>
                <a:schemeClr val="tx1"/>
              </a:buClr>
              <a:buFont typeface="Wingdings" pitchFamily="2" charset="2"/>
              <a:buChar char="Ø"/>
            </a:pPr>
            <a:r>
              <a:rPr lang="zh-TW" altLang="en-US" sz="2400" dirty="0">
                <a:latin typeface="Times New Roman" pitchFamily="18" charset="0"/>
                <a:ea typeface="標楷體" pitchFamily="65" charset="-120"/>
              </a:rPr>
              <a:t>考生於其所參加之各群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內</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含單群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及跨群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 】</a:t>
            </a:r>
            <a:r>
              <a:rPr lang="zh-TW" altLang="en-US" sz="2400" dirty="0">
                <a:latin typeface="Times New Roman" pitchFamily="18" charset="0"/>
                <a:ea typeface="標楷體" pitchFamily="65" charset="-120"/>
              </a:rPr>
              <a:t>，可選填登記校系科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組）、學程之志願總數最多以</a:t>
            </a:r>
            <a:r>
              <a:rPr lang="en-US" altLang="zh-TW" sz="2400" b="1" dirty="0">
                <a:solidFill>
                  <a:srgbClr val="FF0000"/>
                </a:solidFill>
                <a:latin typeface="Times New Roman" pitchFamily="18" charset="0"/>
                <a:ea typeface="標楷體" pitchFamily="65" charset="-120"/>
              </a:rPr>
              <a:t>199</a:t>
            </a:r>
            <a:r>
              <a:rPr lang="zh-TW" altLang="en-US" sz="2400" dirty="0">
                <a:latin typeface="Times New Roman" pitchFamily="18" charset="0"/>
                <a:ea typeface="標楷體" pitchFamily="65" charset="-120"/>
              </a:rPr>
              <a:t>個為限。</a:t>
            </a:r>
            <a:endParaRPr lang="en-US" altLang="zh-TW" sz="2400" dirty="0">
              <a:latin typeface="Times New Roman" pitchFamily="18" charset="0"/>
              <a:ea typeface="標楷體" pitchFamily="65" charset="-120"/>
            </a:endParaRPr>
          </a:p>
          <a:p>
            <a:pPr marL="266700" indent="-266700" algn="just">
              <a:spcBef>
                <a:spcPts val="600"/>
              </a:spcBef>
              <a:spcAft>
                <a:spcPts val="600"/>
              </a:spcAft>
              <a:buClr>
                <a:schemeClr val="tx1"/>
              </a:buClr>
              <a:buFont typeface="Wingdings" pitchFamily="2" charset="2"/>
              <a:buChar char="Ø"/>
            </a:pPr>
            <a:r>
              <a:rPr lang="zh-TW" altLang="en-US" sz="2400" dirty="0">
                <a:latin typeface="Times New Roman" pitchFamily="18" charset="0"/>
                <a:ea typeface="標楷體" pitchFamily="65" charset="-120"/>
              </a:rPr>
              <a:t>考生必須看到系統畫面顯示「</a:t>
            </a:r>
            <a:r>
              <a:rPr lang="zh-TW" altLang="en-US" sz="2400" dirty="0">
                <a:solidFill>
                  <a:srgbClr val="FF0000"/>
                </a:solidFill>
                <a:latin typeface="Times New Roman" pitchFamily="18" charset="0"/>
                <a:ea typeface="標楷體" pitchFamily="65" charset="-120"/>
              </a:rPr>
              <a:t>您已完成網路選填登記志願</a:t>
            </a:r>
            <a:r>
              <a:rPr lang="zh-TW" altLang="en-US" sz="2400" dirty="0">
                <a:latin typeface="Times New Roman" pitchFamily="18" charset="0"/>
                <a:ea typeface="標楷體" pitchFamily="65" charset="-120"/>
              </a:rPr>
              <a:t>」之訊息並產生 「</a:t>
            </a:r>
            <a:r>
              <a:rPr lang="zh-TW" altLang="en-US" sz="2400" dirty="0">
                <a:solidFill>
                  <a:srgbClr val="FF0000"/>
                </a:solidFill>
                <a:latin typeface="Times New Roman" pitchFamily="18" charset="0"/>
                <a:ea typeface="標楷體" pitchFamily="65" charset="-120"/>
              </a:rPr>
              <a:t>志願表</a:t>
            </a:r>
            <a:r>
              <a:rPr lang="zh-TW" altLang="en-US" sz="2400" dirty="0">
                <a:latin typeface="Times New Roman" pitchFamily="18" charset="0"/>
                <a:ea typeface="標楷體" pitchFamily="65" charset="-120"/>
              </a:rPr>
              <a:t>」才算完成網路選填登記志願。</a:t>
            </a:r>
            <a:r>
              <a:rPr lang="zh-TW" altLang="en-US" sz="2400" b="1" dirty="0">
                <a:solidFill>
                  <a:srgbClr val="FF0000"/>
                </a:solidFill>
                <a:latin typeface="Times New Roman" pitchFamily="18" charset="0"/>
                <a:ea typeface="標楷體" pitchFamily="65" charset="-120"/>
              </a:rPr>
              <a:t>「志願表」為考生完成網路選填登記志願之重要憑證，請考生務必下載儲存至電腦或列印並妥善保存，以免影響自身權益。</a:t>
            </a:r>
          </a:p>
        </p:txBody>
      </p:sp>
      <p:sp>
        <p:nvSpPr>
          <p:cNvPr id="3" name="投影片編號版面配置區 2">
            <a:extLst>
              <a:ext uri="{FF2B5EF4-FFF2-40B4-BE49-F238E27FC236}">
                <a16:creationId xmlns:a16="http://schemas.microsoft.com/office/drawing/2014/main" id="{E3F126D9-98B1-40F4-8408-8767AC8BCBAB}"/>
              </a:ext>
            </a:extLst>
          </p:cNvPr>
          <p:cNvSpPr>
            <a:spLocks noGrp="1"/>
          </p:cNvSpPr>
          <p:nvPr>
            <p:ph type="sldNum" sz="quarter" idx="12"/>
          </p:nvPr>
        </p:nvSpPr>
        <p:spPr/>
        <p:txBody>
          <a:bodyPr/>
          <a:lstStyle/>
          <a:p>
            <a:pPr>
              <a:defRPr/>
            </a:pPr>
            <a:fld id="{6696D582-221A-4A7A-9495-2A3992126361}" type="slidenum">
              <a:rPr lang="zh-TW" altLang="en-US" smtClean="0"/>
              <a:pPr>
                <a:defRPr/>
              </a:pPr>
              <a:t>15</a:t>
            </a:fld>
            <a:endParaRPr lang="en-US" altLang="zh-TW" dirty="0"/>
          </a:p>
        </p:txBody>
      </p:sp>
      <p:grpSp>
        <p:nvGrpSpPr>
          <p:cNvPr id="2" name="群組 1">
            <a:extLst>
              <a:ext uri="{FF2B5EF4-FFF2-40B4-BE49-F238E27FC236}">
                <a16:creationId xmlns:a16="http://schemas.microsoft.com/office/drawing/2014/main" id="{5C8FB8A5-3413-0536-F464-28EDA29C5CCE}"/>
              </a:ext>
            </a:extLst>
          </p:cNvPr>
          <p:cNvGrpSpPr/>
          <p:nvPr/>
        </p:nvGrpSpPr>
        <p:grpSpPr>
          <a:xfrm>
            <a:off x="7032104" y="136525"/>
            <a:ext cx="4330991" cy="1080000"/>
            <a:chOff x="8438302" y="125702"/>
            <a:chExt cx="2732803" cy="1118482"/>
          </a:xfrm>
        </p:grpSpPr>
        <p:sp>
          <p:nvSpPr>
            <p:cNvPr id="4" name="圓角矩形 13">
              <a:extLst>
                <a:ext uri="{FF2B5EF4-FFF2-40B4-BE49-F238E27FC236}">
                  <a16:creationId xmlns:a16="http://schemas.microsoft.com/office/drawing/2014/main" id="{5AB644AC-3910-F1ED-51A0-A96889258921}"/>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15">
              <a:extLst>
                <a:ext uri="{FF2B5EF4-FFF2-40B4-BE49-F238E27FC236}">
                  <a16:creationId xmlns:a16="http://schemas.microsoft.com/office/drawing/2014/main" id="{10B76BA9-6B63-98BB-A24A-E694851F82A8}"/>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17">
              <a:extLst>
                <a:ext uri="{FF2B5EF4-FFF2-40B4-BE49-F238E27FC236}">
                  <a16:creationId xmlns:a16="http://schemas.microsoft.com/office/drawing/2014/main" id="{48CE823C-CEC9-E83A-A23D-47615DD3FDEA}"/>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7" name="圓角矩形 18">
              <a:extLst>
                <a:ext uri="{FF2B5EF4-FFF2-40B4-BE49-F238E27FC236}">
                  <a16:creationId xmlns:a16="http://schemas.microsoft.com/office/drawing/2014/main" id="{A4FCB455-7FC4-0106-FECF-4DBE6B4E458A}"/>
                </a:ext>
              </a:extLst>
            </p:cNvPr>
            <p:cNvSpPr/>
            <p:nvPr/>
          </p:nvSpPr>
          <p:spPr>
            <a:xfrm>
              <a:off x="10298212" y="125702"/>
              <a:ext cx="468117"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19">
              <a:extLst>
                <a:ext uri="{FF2B5EF4-FFF2-40B4-BE49-F238E27FC236}">
                  <a16:creationId xmlns:a16="http://schemas.microsoft.com/office/drawing/2014/main" id="{30A916C9-6A21-7443-C2EE-E71627A93B36}"/>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a:extLst>
                <a:ext uri="{FF2B5EF4-FFF2-40B4-BE49-F238E27FC236}">
                  <a16:creationId xmlns:a16="http://schemas.microsoft.com/office/drawing/2014/main" id="{83FE556D-0606-C020-6A58-EC3C3F7445BC}"/>
                </a:ext>
              </a:extLst>
            </p:cNvPr>
            <p:cNvCxnSpPr>
              <a:cxnSpLocks/>
              <a:stCxn id="4" idx="3"/>
              <a:endCxn id="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05D3796A-6DD7-CAD0-1FA5-24951D7BCD13}"/>
                </a:ext>
              </a:extLst>
            </p:cNvPr>
            <p:cNvCxnSpPr>
              <a:cxnSpLocks/>
              <a:stCxn id="5" idx="3"/>
              <a:endCxn id="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218560B-09AB-CCB0-9BE3-3722B7B1724D}"/>
                </a:ext>
              </a:extLst>
            </p:cNvPr>
            <p:cNvCxnSpPr>
              <a:cxnSpLocks/>
              <a:stCxn id="6" idx="3"/>
              <a:endCxn id="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2563B6C7-2C77-D21D-9311-588BF51421B8}"/>
                </a:ext>
              </a:extLst>
            </p:cNvPr>
            <p:cNvCxnSpPr>
              <a:cxnSpLocks/>
              <a:stCxn id="7" idx="3"/>
              <a:endCxn id="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86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263352" y="322781"/>
            <a:ext cx="10176048" cy="563562"/>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9/10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6627" name="矩形 3"/>
          <p:cNvSpPr>
            <a:spLocks noChangeArrowheads="1"/>
          </p:cNvSpPr>
          <p:nvPr/>
        </p:nvSpPr>
        <p:spPr bwMode="auto">
          <a:xfrm>
            <a:off x="1038183" y="1395511"/>
            <a:ext cx="10324912" cy="4886081"/>
          </a:xfrm>
          <a:prstGeom prst="rect">
            <a:avLst/>
          </a:prstGeom>
          <a:noFill/>
          <a:ln w="9525">
            <a:noFill/>
            <a:miter lim="800000"/>
            <a:headEnd/>
            <a:tailEnd/>
          </a:ln>
        </p:spPr>
        <p:txBody>
          <a:bodyPr wrap="square">
            <a:spAutoFit/>
          </a:bodyPr>
          <a:lstStyle/>
          <a:p>
            <a:pPr marL="342900" indent="-342900" algn="just" hangingPunct="0">
              <a:lnSpc>
                <a:spcPct val="114000"/>
              </a:lnSpc>
              <a:spcBef>
                <a:spcPts val="400"/>
              </a:spcBef>
              <a:spcAft>
                <a:spcPts val="1200"/>
              </a:spcAft>
              <a:buClr>
                <a:schemeClr val="tx1"/>
              </a:buClr>
              <a:buFont typeface="Wingdings" panose="05000000000000000000" pitchFamily="2" charset="2"/>
              <a:buChar char="Ø"/>
            </a:pPr>
            <a:r>
              <a:rPr lang="zh-TW" altLang="en-US" sz="2400" dirty="0">
                <a:solidFill>
                  <a:srgbClr val="0000FF"/>
                </a:solidFill>
                <a:latin typeface="Times New Roman" pitchFamily="18" charset="0"/>
                <a:ea typeface="標楷體" pitchFamily="65" charset="-120"/>
              </a:rPr>
              <a:t>考生若已上網選填登記但僅暫存志願，卻未於規定時間內將志願確定送出，本委員會將以考生最後暫存於網路選填登記志願系統內之志願選填資料作為最後分發之依據。</a:t>
            </a:r>
            <a:endParaRPr lang="en-US" altLang="zh-TW" sz="2400" b="1" dirty="0">
              <a:latin typeface="Times New Roman" pitchFamily="18" charset="0"/>
              <a:ea typeface="標楷體" pitchFamily="65" charset="-120"/>
            </a:endParaRPr>
          </a:p>
          <a:p>
            <a:pPr marL="361950" indent="-361950" algn="just" hangingPunct="0">
              <a:lnSpc>
                <a:spcPct val="114000"/>
              </a:lnSpc>
              <a:spcBef>
                <a:spcPts val="400"/>
              </a:spcBef>
              <a:spcAft>
                <a:spcPts val="1200"/>
              </a:spcAft>
              <a:buClr>
                <a:schemeClr val="tx1"/>
              </a:buClr>
              <a:buFont typeface="+mj-lt"/>
              <a:buAutoNum type="arabicPeriod" startAt="10"/>
            </a:pPr>
            <a:r>
              <a:rPr lang="zh-TW" altLang="en-US" sz="2400" b="1" dirty="0">
                <a:latin typeface="Times New Roman" pitchFamily="18" charset="0"/>
                <a:ea typeface="標楷體" pitchFamily="65" charset="-120"/>
              </a:rPr>
              <a:t>已在先前招生管道錄取報到者，不得再參加本招生；若已繳登記費者，則不予退費，且不得參加網路選填登記志願。</a:t>
            </a:r>
            <a:endParaRPr lang="en-US" altLang="zh-TW" sz="2400" b="1" dirty="0">
              <a:latin typeface="Times New Roman" pitchFamily="18" charset="0"/>
              <a:ea typeface="標楷體" pitchFamily="65" charset="-120"/>
            </a:endParaRPr>
          </a:p>
          <a:p>
            <a:pPr marL="361950" indent="-361950" algn="just" hangingPunct="0">
              <a:lnSpc>
                <a:spcPct val="114000"/>
              </a:lnSpc>
              <a:spcBef>
                <a:spcPts val="400"/>
              </a:spcBef>
              <a:spcAft>
                <a:spcPts val="1200"/>
              </a:spcAft>
              <a:buClr>
                <a:schemeClr val="tx1"/>
              </a:buClr>
              <a:buFont typeface="+mj-lt"/>
              <a:buAutoNum type="arabicPeriod" startAt="10"/>
            </a:pP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年</a:t>
            </a:r>
            <a:r>
              <a:rPr lang="en-US" altLang="zh-TW" sz="2400" dirty="0">
                <a:latin typeface="Times New Roman" pitchFamily="18" charset="0"/>
                <a:ea typeface="標楷體" pitchFamily="65" charset="-120"/>
              </a:rPr>
              <a:t>8</a:t>
            </a:r>
            <a:r>
              <a:rPr lang="zh-TW" altLang="en-US" sz="2400" dirty="0">
                <a:latin typeface="Times New Roman" pitchFamily="18" charset="0"/>
                <a:ea typeface="標楷體" pitchFamily="65" charset="-120"/>
              </a:rPr>
              <a:t>月</a:t>
            </a:r>
            <a:r>
              <a:rPr lang="en-US" altLang="zh-TW" sz="2400" dirty="0">
                <a:latin typeface="Times New Roman" pitchFamily="18" charset="0"/>
                <a:ea typeface="標楷體" pitchFamily="65" charset="-120"/>
              </a:rPr>
              <a:t>6</a:t>
            </a:r>
            <a:r>
              <a:rPr lang="zh-TW" altLang="en-US" sz="2400" dirty="0">
                <a:latin typeface="Times New Roman" pitchFamily="18" charset="0"/>
                <a:ea typeface="標楷體" pitchFamily="65" charset="-120"/>
              </a:rPr>
              <a:t>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星期四</a:t>
            </a:r>
            <a:r>
              <a:rPr lang="en-US" altLang="zh-TW" sz="2400" dirty="0">
                <a:latin typeface="Times New Roman" pitchFamily="18" charset="0"/>
                <a:ea typeface="標楷體" pitchFamily="65" charset="-120"/>
              </a:rPr>
              <a:t>)10:00</a:t>
            </a:r>
            <a:r>
              <a:rPr lang="zh-TW" altLang="en-US" sz="2400" dirty="0">
                <a:latin typeface="Times New Roman" pitchFamily="18" charset="0"/>
                <a:ea typeface="標楷體" pitchFamily="65" charset="-120"/>
              </a:rPr>
              <a:t>起，考生可至本委員會網站「分發結果查詢系統」查詢分發結果，統測集報之高中職學校可至系統下載考生之分發名單。</a:t>
            </a:r>
            <a:endParaRPr lang="en-US" altLang="zh-TW" sz="2400" dirty="0">
              <a:latin typeface="Times New Roman" pitchFamily="18" charset="0"/>
              <a:ea typeface="標楷體" pitchFamily="65" charset="-120"/>
            </a:endParaRPr>
          </a:p>
          <a:p>
            <a:pPr marL="361950" indent="-361950" algn="just" hangingPunct="0">
              <a:lnSpc>
                <a:spcPct val="114000"/>
              </a:lnSpc>
              <a:spcBef>
                <a:spcPts val="400"/>
              </a:spcBef>
              <a:spcAft>
                <a:spcPts val="1200"/>
              </a:spcAft>
              <a:buClr>
                <a:schemeClr val="tx1"/>
              </a:buClr>
              <a:buFont typeface="+mj-lt"/>
              <a:buAutoNum type="arabicPeriod" startAt="10"/>
            </a:pPr>
            <a:r>
              <a:rPr lang="zh-TW" altLang="en-US" sz="2400" b="1" dirty="0">
                <a:solidFill>
                  <a:srgbClr val="FF0000"/>
                </a:solidFill>
                <a:latin typeface="Times New Roman" pitchFamily="18" charset="0"/>
                <a:ea typeface="標楷體" pitchFamily="65" charset="-120"/>
                <a:cs typeface="Times New Roman" panose="02020603050405020304" pitchFamily="18" charset="0"/>
              </a:rPr>
              <a:t>建議考生以電腦開啟</a:t>
            </a:r>
            <a:r>
              <a:rPr lang="en-US" altLang="zh-TW" sz="2400" b="1" dirty="0">
                <a:solidFill>
                  <a:srgbClr val="FF0000"/>
                </a:solidFill>
                <a:latin typeface="Times New Roman" pitchFamily="18" charset="0"/>
                <a:ea typeface="標楷體" pitchFamily="65" charset="-120"/>
                <a:cs typeface="Times New Roman" panose="02020603050405020304" pitchFamily="18" charset="0"/>
              </a:rPr>
              <a:t>Google Chrome</a:t>
            </a:r>
            <a:r>
              <a:rPr lang="zh-TW" altLang="en-US" sz="2400" b="1" dirty="0">
                <a:solidFill>
                  <a:srgbClr val="FF0000"/>
                </a:solidFill>
                <a:latin typeface="Times New Roman" pitchFamily="18" charset="0"/>
                <a:ea typeface="標楷體" pitchFamily="65" charset="-120"/>
                <a:cs typeface="Times New Roman" panose="02020603050405020304" pitchFamily="18" charset="0"/>
              </a:rPr>
              <a:t>瀏覽器操作使用本招生各系統，請勿使用手機或平版電腦，避免畫面資訊閱覽不完全，漏登資料而影響權益。</a:t>
            </a:r>
            <a:endParaRPr lang="en-US" altLang="zh-TW" sz="2400" b="1" dirty="0">
              <a:solidFill>
                <a:srgbClr val="FF0000"/>
              </a:solidFill>
              <a:latin typeface="Times New Roman" pitchFamily="18" charset="0"/>
              <a:ea typeface="標楷體" pitchFamily="65"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13AF24AE-38FB-4BDB-9AAC-725C1E0F6927}"/>
              </a:ext>
            </a:extLst>
          </p:cNvPr>
          <p:cNvSpPr>
            <a:spLocks noGrp="1"/>
          </p:cNvSpPr>
          <p:nvPr>
            <p:ph type="sldNum" sz="quarter" idx="12"/>
          </p:nvPr>
        </p:nvSpPr>
        <p:spPr/>
        <p:txBody>
          <a:bodyPr/>
          <a:lstStyle/>
          <a:p>
            <a:pPr>
              <a:defRPr/>
            </a:pPr>
            <a:fld id="{6696D582-221A-4A7A-9495-2A3992126361}" type="slidenum">
              <a:rPr lang="zh-TW" altLang="en-US" smtClean="0"/>
              <a:pPr>
                <a:defRPr/>
              </a:pPr>
              <a:t>16</a:t>
            </a:fld>
            <a:endParaRPr lang="en-US" altLang="zh-TW" dirty="0"/>
          </a:p>
        </p:txBody>
      </p:sp>
      <p:grpSp>
        <p:nvGrpSpPr>
          <p:cNvPr id="2" name="群組 1">
            <a:extLst>
              <a:ext uri="{FF2B5EF4-FFF2-40B4-BE49-F238E27FC236}">
                <a16:creationId xmlns:a16="http://schemas.microsoft.com/office/drawing/2014/main" id="{D4ED06F2-AA81-6C45-6F6C-C096C15C35CC}"/>
              </a:ext>
            </a:extLst>
          </p:cNvPr>
          <p:cNvGrpSpPr/>
          <p:nvPr/>
        </p:nvGrpSpPr>
        <p:grpSpPr>
          <a:xfrm>
            <a:off x="7032104" y="136525"/>
            <a:ext cx="4330991" cy="1080000"/>
            <a:chOff x="8438302" y="125702"/>
            <a:chExt cx="2732803" cy="1118482"/>
          </a:xfrm>
        </p:grpSpPr>
        <p:sp>
          <p:nvSpPr>
            <p:cNvPr id="4" name="圓角矩形 13">
              <a:extLst>
                <a:ext uri="{FF2B5EF4-FFF2-40B4-BE49-F238E27FC236}">
                  <a16:creationId xmlns:a16="http://schemas.microsoft.com/office/drawing/2014/main" id="{2D9E2428-A036-EE63-178B-AEC5B80FD640}"/>
                </a:ext>
              </a:extLst>
            </p:cNvPr>
            <p:cNvSpPr/>
            <p:nvPr/>
          </p:nvSpPr>
          <p:spPr>
            <a:xfrm>
              <a:off x="8438302"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5" name="圓角矩形 15">
              <a:extLst>
                <a:ext uri="{FF2B5EF4-FFF2-40B4-BE49-F238E27FC236}">
                  <a16:creationId xmlns:a16="http://schemas.microsoft.com/office/drawing/2014/main" id="{853F51E5-BA99-BC36-23CA-AAE2179B8E71}"/>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6" name="圓角矩形 17">
              <a:extLst>
                <a:ext uri="{FF2B5EF4-FFF2-40B4-BE49-F238E27FC236}">
                  <a16:creationId xmlns:a16="http://schemas.microsoft.com/office/drawing/2014/main" id="{32CB5AF2-990B-74DF-8585-B7D8BBD76413}"/>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7" name="圓角矩形 18">
              <a:extLst>
                <a:ext uri="{FF2B5EF4-FFF2-40B4-BE49-F238E27FC236}">
                  <a16:creationId xmlns:a16="http://schemas.microsoft.com/office/drawing/2014/main" id="{2CA8CECC-ED32-D41D-3310-32B35D9F492F}"/>
                </a:ext>
              </a:extLst>
            </p:cNvPr>
            <p:cNvSpPr/>
            <p:nvPr/>
          </p:nvSpPr>
          <p:spPr>
            <a:xfrm>
              <a:off x="10298212" y="125702"/>
              <a:ext cx="468117"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8" name="圓角矩形 19">
              <a:extLst>
                <a:ext uri="{FF2B5EF4-FFF2-40B4-BE49-F238E27FC236}">
                  <a16:creationId xmlns:a16="http://schemas.microsoft.com/office/drawing/2014/main" id="{BD2B96ED-4497-0B03-4E34-5E243302D3D7}"/>
                </a:ext>
              </a:extLst>
            </p:cNvPr>
            <p:cNvSpPr/>
            <p:nvPr/>
          </p:nvSpPr>
          <p:spPr>
            <a:xfrm>
              <a:off x="10921234" y="125702"/>
              <a:ext cx="249871" cy="1118482"/>
            </a:xfrm>
            <a:prstGeom prst="roundRect">
              <a:avLst/>
            </a:prstGeom>
            <a:solidFill>
              <a:srgbClr val="EFBE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9" name="直線單箭頭接點 8">
              <a:extLst>
                <a:ext uri="{FF2B5EF4-FFF2-40B4-BE49-F238E27FC236}">
                  <a16:creationId xmlns:a16="http://schemas.microsoft.com/office/drawing/2014/main" id="{777D3583-F507-1ED8-7B93-421419431044}"/>
                </a:ext>
              </a:extLst>
            </p:cNvPr>
            <p:cNvCxnSpPr>
              <a:cxnSpLocks/>
              <a:stCxn id="4" idx="3"/>
              <a:endCxn id="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8713DD1E-D649-C81C-86CC-9A9669664079}"/>
                </a:ext>
              </a:extLst>
            </p:cNvPr>
            <p:cNvCxnSpPr>
              <a:cxnSpLocks/>
              <a:stCxn id="5" idx="3"/>
              <a:endCxn id="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9E6E569-CFBF-08B7-F622-40FC6319B8C4}"/>
                </a:ext>
              </a:extLst>
            </p:cNvPr>
            <p:cNvCxnSpPr>
              <a:cxnSpLocks/>
              <a:stCxn id="6" idx="3"/>
              <a:endCxn id="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BA1BB300-389D-E5E7-395B-5E0B9664EEB9}"/>
                </a:ext>
              </a:extLst>
            </p:cNvPr>
            <p:cNvCxnSpPr>
              <a:cxnSpLocks/>
              <a:stCxn id="7" idx="3"/>
              <a:endCxn id="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962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383B34E1-24BD-371E-8448-0D6E351276BF}"/>
              </a:ext>
            </a:extLst>
          </p:cNvPr>
          <p:cNvGrpSpPr/>
          <p:nvPr/>
        </p:nvGrpSpPr>
        <p:grpSpPr>
          <a:xfrm>
            <a:off x="1313855" y="1504986"/>
            <a:ext cx="9002288" cy="5052349"/>
            <a:chOff x="1748058" y="1621357"/>
            <a:chExt cx="8384852" cy="4705826"/>
          </a:xfrm>
        </p:grpSpPr>
        <p:pic>
          <p:nvPicPr>
            <p:cNvPr id="2" name="圖片 1">
              <a:extLst>
                <a:ext uri="{FF2B5EF4-FFF2-40B4-BE49-F238E27FC236}">
                  <a16:creationId xmlns:a16="http://schemas.microsoft.com/office/drawing/2014/main" id="{C83E0BA7-9DDD-49F7-B4ED-0D01BB07C7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8058" y="1621357"/>
              <a:ext cx="8384852" cy="4705826"/>
            </a:xfrm>
            <a:prstGeom prst="rect">
              <a:avLst/>
            </a:prstGeom>
            <a:ln>
              <a:solidFill>
                <a:schemeClr val="tx1"/>
              </a:solidFill>
            </a:ln>
          </p:spPr>
        </p:pic>
        <p:sp>
          <p:nvSpPr>
            <p:cNvPr id="10" name="矩形 9">
              <a:extLst>
                <a:ext uri="{FF2B5EF4-FFF2-40B4-BE49-F238E27FC236}">
                  <a16:creationId xmlns:a16="http://schemas.microsoft.com/office/drawing/2014/main" id="{4FE12DF2-30ED-4503-ABA3-19118CD92928}"/>
                </a:ext>
              </a:extLst>
            </p:cNvPr>
            <p:cNvSpPr/>
            <p:nvPr/>
          </p:nvSpPr>
          <p:spPr>
            <a:xfrm>
              <a:off x="5268850" y="5953904"/>
              <a:ext cx="1296144" cy="211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6B15D8ED-968E-F291-BF97-4710F7F1484B}"/>
                </a:ext>
              </a:extLst>
            </p:cNvPr>
            <p:cNvSpPr txBox="1"/>
            <p:nvPr/>
          </p:nvSpPr>
          <p:spPr>
            <a:xfrm>
              <a:off x="1943572" y="5676905"/>
              <a:ext cx="304892" cy="276999"/>
            </a:xfrm>
            <a:prstGeom prst="rect">
              <a:avLst/>
            </a:prstGeom>
            <a:noFill/>
          </p:spPr>
          <p:txBody>
            <a:bodyPr wrap="none" rtlCol="0">
              <a:spAutoFit/>
            </a:bodyPr>
            <a:lstStyle/>
            <a:p>
              <a:r>
                <a:rPr lang="zh-TW" altLang="en-US" sz="1200" dirty="0">
                  <a:solidFill>
                    <a:srgbClr val="FF0000"/>
                  </a:solidFill>
                  <a:sym typeface="Wingdings" panose="05000000000000000000" pitchFamily="2" charset="2"/>
                </a:rPr>
                <a:t></a:t>
              </a:r>
              <a:endParaRPr lang="zh-TW" altLang="en-US" sz="1200" dirty="0">
                <a:solidFill>
                  <a:srgbClr val="FF0000"/>
                </a:solidFill>
              </a:endParaRPr>
            </a:p>
          </p:txBody>
        </p:sp>
      </p:grpSp>
      <p:pic>
        <p:nvPicPr>
          <p:cNvPr id="11" name="圖片 10">
            <a:extLst>
              <a:ext uri="{FF2B5EF4-FFF2-40B4-BE49-F238E27FC236}">
                <a16:creationId xmlns:a16="http://schemas.microsoft.com/office/drawing/2014/main" id="{273E7082-EF33-44AA-A32F-1CC2B64B2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04391" y="6055811"/>
            <a:ext cx="434568" cy="434568"/>
          </a:xfrm>
          <a:prstGeom prst="rect">
            <a:avLst/>
          </a:prstGeom>
        </p:spPr>
      </p:pic>
      <p:sp>
        <p:nvSpPr>
          <p:cNvPr id="51202" name="標題 1"/>
          <p:cNvSpPr txBox="1">
            <a:spLocks/>
          </p:cNvSpPr>
          <p:nvPr/>
        </p:nvSpPr>
        <p:spPr bwMode="auto">
          <a:xfrm>
            <a:off x="263352" y="300664"/>
            <a:ext cx="9813776" cy="62422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10/10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8" name="AutoShape 4">
            <a:extLst>
              <a:ext uri="{FF2B5EF4-FFF2-40B4-BE49-F238E27FC236}">
                <a16:creationId xmlns:a16="http://schemas.microsoft.com/office/drawing/2014/main" id="{E926D99B-180E-42FA-9F58-EE5545D47A1D}"/>
              </a:ext>
            </a:extLst>
          </p:cNvPr>
          <p:cNvSpPr>
            <a:spLocks noChangeArrowheads="1"/>
          </p:cNvSpPr>
          <p:nvPr/>
        </p:nvSpPr>
        <p:spPr bwMode="auto">
          <a:xfrm>
            <a:off x="7038959" y="2619841"/>
            <a:ext cx="4144136" cy="2520452"/>
          </a:xfrm>
          <a:prstGeom prst="wedgeRoundRectCallout">
            <a:avLst>
              <a:gd name="adj1" fmla="val -47544"/>
              <a:gd name="adj2" fmla="val 90016"/>
              <a:gd name="adj3" fmla="val 16667"/>
            </a:avLst>
          </a:prstGeom>
          <a:solidFill>
            <a:srgbClr val="FFFEA8"/>
          </a:solidFill>
          <a:ln w="19050" algn="ctr">
            <a:solidFill>
              <a:schemeClr val="tx1"/>
            </a:solidFill>
            <a:miter lim="800000"/>
            <a:headEnd/>
            <a:tailEnd/>
          </a:ln>
        </p:spPr>
        <p:txBody>
          <a:bodyPr/>
          <a:lstStyle/>
          <a:p>
            <a:r>
              <a:rPr lang="zh-TW" altLang="en-US" sz="2800" b="1" dirty="0">
                <a:solidFill>
                  <a:srgbClr val="0000FF"/>
                </a:solidFill>
                <a:latin typeface="標楷體" pitchFamily="65" charset="-120"/>
                <a:ea typeface="標楷體" pitchFamily="65" charset="-120"/>
              </a:rPr>
              <a:t>考生首次登入本招生系統請閱讀「隱私權保護政策聲明」內容，並勾選核取方塊，勾選後進行系統操作。</a:t>
            </a:r>
            <a:endParaRPr lang="zh-TW" altLang="zh-TW" sz="2800" b="1" dirty="0">
              <a:solidFill>
                <a:srgbClr val="0000FF"/>
              </a:solidFill>
              <a:latin typeface="標楷體" pitchFamily="65" charset="-120"/>
              <a:ea typeface="標楷體" pitchFamily="65" charset="-120"/>
            </a:endParaRPr>
          </a:p>
        </p:txBody>
      </p:sp>
      <p:sp>
        <p:nvSpPr>
          <p:cNvPr id="7" name="標題 1">
            <a:extLst>
              <a:ext uri="{FF2B5EF4-FFF2-40B4-BE49-F238E27FC236}">
                <a16:creationId xmlns:a16="http://schemas.microsoft.com/office/drawing/2014/main" id="{84F0D5FE-747C-4388-B0B2-65AECC80C325}"/>
              </a:ext>
            </a:extLst>
          </p:cNvPr>
          <p:cNvSpPr txBox="1">
            <a:spLocks/>
          </p:cNvSpPr>
          <p:nvPr/>
        </p:nvSpPr>
        <p:spPr bwMode="auto">
          <a:xfrm>
            <a:off x="1055440" y="880764"/>
            <a:ext cx="8229600" cy="614984"/>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考生端登入系統</a:t>
            </a:r>
            <a:r>
              <a:rPr lang="en-US" altLang="zh-TW" sz="2800" dirty="0">
                <a:solidFill>
                  <a:schemeClr val="tx2"/>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隱私權保護政策聲明</a:t>
            </a:r>
            <a:endParaRPr lang="zh-TW" altLang="en-US" sz="2800" dirty="0">
              <a:solidFill>
                <a:srgbClr val="FF0000"/>
              </a:solidFill>
            </a:endParaRPr>
          </a:p>
        </p:txBody>
      </p:sp>
      <p:sp>
        <p:nvSpPr>
          <p:cNvPr id="3" name="投影片編號版面配置區 2">
            <a:extLst>
              <a:ext uri="{FF2B5EF4-FFF2-40B4-BE49-F238E27FC236}">
                <a16:creationId xmlns:a16="http://schemas.microsoft.com/office/drawing/2014/main" id="{CE1C1208-17E8-41D6-A54D-30BD953E9EE7}"/>
              </a:ext>
            </a:extLst>
          </p:cNvPr>
          <p:cNvSpPr>
            <a:spLocks noGrp="1"/>
          </p:cNvSpPr>
          <p:nvPr>
            <p:ph type="sldNum" sz="quarter" idx="12"/>
          </p:nvPr>
        </p:nvSpPr>
        <p:spPr/>
        <p:txBody>
          <a:bodyPr/>
          <a:lstStyle/>
          <a:p>
            <a:pPr>
              <a:defRPr/>
            </a:pPr>
            <a:fld id="{6696D582-221A-4A7A-9495-2A3992126361}" type="slidenum">
              <a:rPr lang="zh-TW" altLang="en-US" smtClean="0"/>
              <a:pPr>
                <a:defRPr/>
              </a:pPr>
              <a:t>17</a:t>
            </a:fld>
            <a:endParaRPr lang="en-US" altLang="zh-TW" dirty="0"/>
          </a:p>
        </p:txBody>
      </p:sp>
    </p:spTree>
    <p:extLst>
      <p:ext uri="{BB962C8B-B14F-4D97-AF65-F5344CB8AC3E}">
        <p14:creationId xmlns:p14="http://schemas.microsoft.com/office/powerpoint/2010/main" val="3657539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18</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招生學校資料查詢系統</a:t>
            </a:r>
            <a:endParaRPr lang="en-US" altLang="zh-TW" sz="4800" dirty="0">
              <a:latin typeface="Times New Roman" pitchFamily="18" charset="0"/>
              <a:ea typeface="標楷體" pitchFamily="65" charset="-120"/>
            </a:endParaRPr>
          </a:p>
        </p:txBody>
      </p:sp>
      <p:cxnSp>
        <p:nvCxnSpPr>
          <p:cNvPr id="6" name="直線接點 5">
            <a:extLst>
              <a:ext uri="{FF2B5EF4-FFF2-40B4-BE49-F238E27FC236}">
                <a16:creationId xmlns:a16="http://schemas.microsoft.com/office/drawing/2014/main" id="{B1421C80-9DFB-5D12-BBFC-53F2EE29338A}"/>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98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263352" y="271488"/>
            <a:ext cx="9741768" cy="633413"/>
          </a:xfrm>
        </p:spPr>
        <p:txBody>
          <a:bodyPr/>
          <a:lstStyle/>
          <a:p>
            <a:r>
              <a:rPr lang="zh-TW" altLang="en-US" sz="3000" dirty="0">
                <a:latin typeface="標楷體" pitchFamily="65" charset="-120"/>
                <a:ea typeface="標楷體" pitchFamily="65" charset="-120"/>
              </a:rPr>
              <a:t>三、招生學校資料查詢系統</a:t>
            </a:r>
            <a:endParaRPr lang="zh-TW" altLang="en-US" sz="3000" dirty="0"/>
          </a:p>
        </p:txBody>
      </p:sp>
      <p:sp>
        <p:nvSpPr>
          <p:cNvPr id="11" name="文字方塊 10"/>
          <p:cNvSpPr txBox="1"/>
          <p:nvPr/>
        </p:nvSpPr>
        <p:spPr>
          <a:xfrm>
            <a:off x="1055440" y="977422"/>
            <a:ext cx="10598968" cy="1323439"/>
          </a:xfrm>
          <a:prstGeom prst="rect">
            <a:avLst/>
          </a:prstGeom>
          <a:noFill/>
        </p:spPr>
        <p:txBody>
          <a:bodyPr wrap="square">
            <a:spAutoFit/>
          </a:bodyPr>
          <a:lstStyle/>
          <a:p>
            <a:pPr marL="285750" lvl="1" indent="-285750" algn="just" hangingPunct="0">
              <a:buFont typeface="Wingdings" panose="05000000000000000000" pitchFamily="2" charset="2"/>
              <a:buChar char="ü"/>
              <a:defRPr/>
            </a:pPr>
            <a:r>
              <a:rPr lang="zh-TW" altLang="en-US" sz="2000" b="1" dirty="0">
                <a:latin typeface="Times New Roman" pitchFamily="18" charset="0"/>
                <a:ea typeface="標楷體" pitchFamily="65" charset="-120"/>
                <a:cs typeface="Times New Roman" panose="02020603050405020304" pitchFamily="18" charset="0"/>
              </a:rPr>
              <a:t>系統簡介：提供各項查詢條件，讓考生依個人之選擇，查詢出符合條件之相關校系科</a:t>
            </a:r>
            <a:r>
              <a:rPr lang="en-US" altLang="zh-TW" sz="2000" b="1" dirty="0">
                <a:latin typeface="Times New Roman" pitchFamily="18" charset="0"/>
                <a:ea typeface="標楷體" pitchFamily="65" charset="-120"/>
                <a:cs typeface="Times New Roman" panose="02020603050405020304" pitchFamily="18" charset="0"/>
              </a:rPr>
              <a:t>(</a:t>
            </a:r>
            <a:r>
              <a:rPr lang="zh-TW" altLang="en-US" sz="2000" b="1" dirty="0">
                <a:latin typeface="Times New Roman" pitchFamily="18" charset="0"/>
                <a:ea typeface="標楷體" pitchFamily="65" charset="-120"/>
                <a:cs typeface="Times New Roman" panose="02020603050405020304" pitchFamily="18" charset="0"/>
              </a:rPr>
              <a:t>組</a:t>
            </a:r>
            <a:r>
              <a:rPr lang="en-US" altLang="zh-TW" sz="2000" b="1" dirty="0">
                <a:latin typeface="Times New Roman" pitchFamily="18" charset="0"/>
                <a:ea typeface="標楷體" pitchFamily="65" charset="-120"/>
                <a:cs typeface="Times New Roman" panose="02020603050405020304" pitchFamily="18" charset="0"/>
              </a:rPr>
              <a:t>)</a:t>
            </a:r>
            <a:r>
              <a:rPr lang="zh-TW" altLang="en-US" sz="2000" b="1" dirty="0">
                <a:latin typeface="Times New Roman" pitchFamily="18" charset="0"/>
                <a:ea typeface="標楷體" pitchFamily="65" charset="-120"/>
                <a:cs typeface="Times New Roman" panose="02020603050405020304" pitchFamily="18" charset="0"/>
              </a:rPr>
              <a:t>、學程，以達方便有效的查詢方式。</a:t>
            </a:r>
            <a:endParaRPr lang="en-US" altLang="zh-TW" sz="2000" b="1" dirty="0">
              <a:latin typeface="Times New Roman" pitchFamily="18" charset="0"/>
              <a:ea typeface="標楷體" pitchFamily="65" charset="-120"/>
              <a:cs typeface="Times New Roman" panose="02020603050405020304" pitchFamily="18" charset="0"/>
            </a:endParaRPr>
          </a:p>
          <a:p>
            <a:pPr marL="285750" lvl="1" indent="-285750" algn="just" hangingPunct="0">
              <a:buFont typeface="Wingdings" panose="05000000000000000000" pitchFamily="2" charset="2"/>
              <a:buChar char="ü"/>
              <a:defRPr/>
            </a:pPr>
            <a:r>
              <a:rPr lang="zh-TW" altLang="en-US" sz="2000" b="1" dirty="0">
                <a:latin typeface="Times New Roman" pitchFamily="18" charset="0"/>
                <a:ea typeface="標楷體" pitchFamily="65" charset="-120"/>
                <a:cs typeface="Times New Roman" panose="02020603050405020304" pitchFamily="18" charset="0"/>
              </a:rPr>
              <a:t>查詢網址：從本委員會首頁</a:t>
            </a:r>
            <a:r>
              <a:rPr lang="en-US" altLang="zh-TW" sz="2000" b="1" dirty="0">
                <a:latin typeface="Times New Roman" pitchFamily="18" charset="0"/>
                <a:ea typeface="標楷體" pitchFamily="65" charset="-120"/>
                <a:cs typeface="Times New Roman" panose="02020603050405020304" pitchFamily="18" charset="0"/>
              </a:rPr>
              <a:t>(</a:t>
            </a:r>
            <a:r>
              <a:rPr lang="en-US" altLang="zh-TW" sz="2000" b="1" dirty="0">
                <a:solidFill>
                  <a:srgbClr val="0000CC"/>
                </a:solidFill>
                <a:latin typeface="Times New Roman" pitchFamily="18" charset="0"/>
                <a:ea typeface="標楷體" pitchFamily="65" charset="-120"/>
                <a:cs typeface="Times New Roman" panose="02020603050405020304" pitchFamily="18" charset="0"/>
              </a:rPr>
              <a:t>https://www.jctv.ntut.edu.tw/union42/</a:t>
            </a:r>
            <a:r>
              <a:rPr lang="en-US" altLang="zh-TW" sz="2000" b="1" dirty="0">
                <a:latin typeface="Times New Roman" pitchFamily="18" charset="0"/>
                <a:ea typeface="標楷體" pitchFamily="65" charset="-120"/>
                <a:cs typeface="Times New Roman" panose="02020603050405020304" pitchFamily="18" charset="0"/>
              </a:rPr>
              <a:t>)</a:t>
            </a:r>
            <a:r>
              <a:rPr lang="zh-TW" altLang="en-US" sz="2000" b="1" dirty="0">
                <a:latin typeface="Times New Roman" pitchFamily="18" charset="0"/>
                <a:ea typeface="標楷體" pitchFamily="65" charset="-120"/>
                <a:cs typeface="Times New Roman" panose="02020603050405020304" pitchFamily="18" charset="0"/>
              </a:rPr>
              <a:t>點選左側「</a:t>
            </a:r>
            <a:r>
              <a:rPr lang="en-US" altLang="zh-TW" sz="2000" b="1" dirty="0">
                <a:latin typeface="Times New Roman" pitchFamily="18" charset="0"/>
                <a:ea typeface="標楷體" pitchFamily="65" charset="-120"/>
                <a:cs typeface="Times New Roman" panose="02020603050405020304" pitchFamily="18" charset="0"/>
              </a:rPr>
              <a:t>6.</a:t>
            </a:r>
            <a:r>
              <a:rPr lang="zh-TW" altLang="en-US" sz="2000" b="1" dirty="0">
                <a:latin typeface="Times New Roman" pitchFamily="18" charset="0"/>
                <a:ea typeface="標楷體" pitchFamily="65" charset="-120"/>
                <a:cs typeface="Times New Roman" panose="02020603050405020304" pitchFamily="18" charset="0"/>
              </a:rPr>
              <a:t>簡章查詢與下載」內「</a:t>
            </a:r>
            <a:r>
              <a:rPr lang="en-US" altLang="zh-TW" sz="2000" b="1" dirty="0">
                <a:latin typeface="Times New Roman" panose="02020603050405020304" pitchFamily="18" charset="0"/>
                <a:ea typeface="標楷體" pitchFamily="65" charset="-120"/>
                <a:cs typeface="Times New Roman" panose="02020603050405020304" pitchFamily="18" charset="0"/>
              </a:rPr>
              <a:t>115</a:t>
            </a:r>
            <a:r>
              <a:rPr lang="zh-TW" altLang="en-US" sz="2000" b="1" dirty="0">
                <a:latin typeface="Times New Roman" panose="02020603050405020304" pitchFamily="18" charset="0"/>
                <a:ea typeface="標楷體" pitchFamily="65" charset="-120"/>
                <a:cs typeface="Times New Roman" panose="02020603050405020304" pitchFamily="18" charset="0"/>
              </a:rPr>
              <a:t>學年度</a:t>
            </a:r>
            <a:r>
              <a:rPr lang="zh-TW" altLang="en-US" sz="2000" b="1" spc="-150" dirty="0">
                <a:latin typeface="Times New Roman" panose="02020603050405020304" pitchFamily="18" charset="0"/>
                <a:ea typeface="標楷體" pitchFamily="65" charset="-120"/>
                <a:cs typeface="Times New Roman" panose="02020603050405020304" pitchFamily="18" charset="0"/>
              </a:rPr>
              <a:t>學校資料查詢系統</a:t>
            </a:r>
            <a:r>
              <a:rPr lang="zh-TW" altLang="en-US" sz="2000" b="1" spc="-150" dirty="0">
                <a:latin typeface="Times New Roman" panose="02020603050405020304" pitchFamily="18" charset="0"/>
                <a:ea typeface="標楷體" pitchFamily="65" charset="-120"/>
                <a:cs typeface="Times New Roman" panose="02020603050405020304" pitchFamily="18" charset="0"/>
                <a:hlinkClick r:id="rId3"/>
              </a:rPr>
              <a:t> </a:t>
            </a:r>
            <a:r>
              <a:rPr lang="zh-TW" altLang="en-US" sz="2000" b="1" spc="-150" dirty="0">
                <a:latin typeface="Times New Roman" pitchFamily="18" charset="0"/>
                <a:ea typeface="標楷體" pitchFamily="65" charset="-120"/>
                <a:cs typeface="Times New Roman" panose="02020603050405020304" pitchFamily="18" charset="0"/>
              </a:rPr>
              <a:t>」</a:t>
            </a:r>
            <a:r>
              <a:rPr lang="zh-TW" altLang="en-US" sz="2000" b="1" spc="-150" dirty="0">
                <a:latin typeface="Times New Roman" pitchFamily="18" charset="0"/>
                <a:ea typeface="標楷體" pitchFamily="65" charset="-120"/>
              </a:rPr>
              <a:t>。</a:t>
            </a:r>
          </a:p>
        </p:txBody>
      </p:sp>
      <p:sp>
        <p:nvSpPr>
          <p:cNvPr id="3" name="投影片編號版面配置區 2">
            <a:extLst>
              <a:ext uri="{FF2B5EF4-FFF2-40B4-BE49-F238E27FC236}">
                <a16:creationId xmlns:a16="http://schemas.microsoft.com/office/drawing/2014/main" id="{F94B6835-A56E-41F5-8C7C-CADE6D9F5004}"/>
              </a:ext>
            </a:extLst>
          </p:cNvPr>
          <p:cNvSpPr>
            <a:spLocks noGrp="1"/>
          </p:cNvSpPr>
          <p:nvPr>
            <p:ph type="sldNum" sz="quarter" idx="12"/>
          </p:nvPr>
        </p:nvSpPr>
        <p:spPr/>
        <p:txBody>
          <a:bodyPr/>
          <a:lstStyle/>
          <a:p>
            <a:pPr>
              <a:defRPr/>
            </a:pPr>
            <a:fld id="{6696D582-221A-4A7A-9495-2A3992126361}" type="slidenum">
              <a:rPr lang="zh-TW" altLang="en-US" smtClean="0"/>
              <a:pPr>
                <a:defRPr/>
              </a:pPr>
              <a:t>19</a:t>
            </a:fld>
            <a:endParaRPr lang="en-US" altLang="zh-TW" dirty="0"/>
          </a:p>
        </p:txBody>
      </p:sp>
      <p:grpSp>
        <p:nvGrpSpPr>
          <p:cNvPr id="14" name="群組 13">
            <a:extLst>
              <a:ext uri="{FF2B5EF4-FFF2-40B4-BE49-F238E27FC236}">
                <a16:creationId xmlns:a16="http://schemas.microsoft.com/office/drawing/2014/main" id="{CD9E3220-9BFF-4F1A-ADDD-0A462C5A6149}"/>
              </a:ext>
            </a:extLst>
          </p:cNvPr>
          <p:cNvGrpSpPr/>
          <p:nvPr/>
        </p:nvGrpSpPr>
        <p:grpSpPr>
          <a:xfrm>
            <a:off x="2423592" y="2373382"/>
            <a:ext cx="6840760" cy="4348093"/>
            <a:chOff x="1157768" y="375407"/>
            <a:chExt cx="10164738" cy="6157519"/>
          </a:xfrm>
        </p:grpSpPr>
        <p:pic>
          <p:nvPicPr>
            <p:cNvPr id="15" name="圖片 14">
              <a:extLst>
                <a:ext uri="{FF2B5EF4-FFF2-40B4-BE49-F238E27FC236}">
                  <a16:creationId xmlns:a16="http://schemas.microsoft.com/office/drawing/2014/main" id="{305B1171-B728-4EDA-9184-322826029EB0}"/>
                </a:ext>
              </a:extLst>
            </p:cNvPr>
            <p:cNvPicPr>
              <a:picLocks noChangeAspect="1"/>
            </p:cNvPicPr>
            <p:nvPr/>
          </p:nvPicPr>
          <p:blipFill>
            <a:blip r:embed="rId4">
              <a:extLst>
                <a:ext uri="{28A0092B-C50C-407E-A947-70E740481C1C}">
                  <a14:useLocalDpi xmlns:a14="http://schemas.microsoft.com/office/drawing/2010/main" val="0"/>
                </a:ext>
              </a:extLst>
            </a:blip>
            <a:srcRect l="1017" r="2016"/>
            <a:stretch/>
          </p:blipFill>
          <p:spPr>
            <a:xfrm>
              <a:off x="1261490" y="375407"/>
              <a:ext cx="10061016" cy="6157519"/>
            </a:xfrm>
            <a:prstGeom prst="rect">
              <a:avLst/>
            </a:prstGeom>
            <a:ln>
              <a:solidFill>
                <a:schemeClr val="tx1"/>
              </a:solidFill>
            </a:ln>
          </p:spPr>
        </p:pic>
        <p:sp>
          <p:nvSpPr>
            <p:cNvPr id="16" name="矩形 15">
              <a:extLst>
                <a:ext uri="{FF2B5EF4-FFF2-40B4-BE49-F238E27FC236}">
                  <a16:creationId xmlns:a16="http://schemas.microsoft.com/office/drawing/2014/main" id="{BB68B4E4-8EB1-4CAC-9459-A16132139558}"/>
                </a:ext>
              </a:extLst>
            </p:cNvPr>
            <p:cNvSpPr/>
            <p:nvPr/>
          </p:nvSpPr>
          <p:spPr>
            <a:xfrm>
              <a:off x="1157768" y="5315174"/>
              <a:ext cx="2489324" cy="481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8900F55B-A276-47A5-AEF5-025134FDE958}"/>
                </a:ext>
              </a:extLst>
            </p:cNvPr>
            <p:cNvSpPr/>
            <p:nvPr/>
          </p:nvSpPr>
          <p:spPr>
            <a:xfrm>
              <a:off x="3854535" y="2872316"/>
              <a:ext cx="2754907" cy="279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51384" y="303113"/>
            <a:ext cx="10297144" cy="633413"/>
          </a:xfrm>
        </p:spPr>
        <p:txBody>
          <a:bodyPr/>
          <a:lstStyle/>
          <a:p>
            <a:pPr algn="ctr"/>
            <a:r>
              <a:rPr lang="zh-TW" altLang="en-US" sz="2800" b="1"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招生簡章修訂事項</a:t>
            </a:r>
            <a:endParaRPr lang="zh-TW" altLang="en-US" b="1" dirty="0">
              <a:solidFill>
                <a:schemeClr val="tx1"/>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1AC62FAA-D470-4DEB-9527-A237C3F10F94}"/>
              </a:ext>
            </a:extLst>
          </p:cNvPr>
          <p:cNvSpPr>
            <a:spLocks noGrp="1"/>
          </p:cNvSpPr>
          <p:nvPr>
            <p:ph type="sldNum" sz="quarter" idx="12"/>
          </p:nvPr>
        </p:nvSpPr>
        <p:spPr/>
        <p:txBody>
          <a:bodyPr/>
          <a:lstStyle/>
          <a:p>
            <a:pPr>
              <a:defRPr/>
            </a:pPr>
            <a:fld id="{6696D582-221A-4A7A-9495-2A3992126361}" type="slidenum">
              <a:rPr lang="zh-TW" altLang="en-US" smtClean="0"/>
              <a:pPr>
                <a:defRPr/>
              </a:pPr>
              <a:t>2</a:t>
            </a:fld>
            <a:endParaRPr lang="en-US" altLang="zh-TW" dirty="0"/>
          </a:p>
        </p:txBody>
      </p:sp>
      <p:sp>
        <p:nvSpPr>
          <p:cNvPr id="6" name="Rectangle 3"/>
          <p:cNvSpPr txBox="1">
            <a:spLocks noChangeArrowheads="1"/>
          </p:cNvSpPr>
          <p:nvPr/>
        </p:nvSpPr>
        <p:spPr bwMode="auto">
          <a:xfrm>
            <a:off x="1099767" y="1362869"/>
            <a:ext cx="10513168" cy="5120481"/>
          </a:xfrm>
          <a:prstGeom prst="rect">
            <a:avLst/>
          </a:prstGeom>
          <a:no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indent="-342900" algn="just">
              <a:lnSpc>
                <a:spcPct val="150000"/>
              </a:lnSpc>
              <a:spcBef>
                <a:spcPts val="600"/>
              </a:spcBef>
              <a:spcAft>
                <a:spcPts val="1800"/>
              </a:spcAft>
              <a:buFont typeface="Wingdings" panose="05000000000000000000" pitchFamily="2" charset="2"/>
              <a:buChar char="Ø"/>
            </a:pPr>
            <a:r>
              <a:rPr lang="zh-TW" altLang="en-US" sz="2400" dirty="0">
                <a:latin typeface="Times New Roman" pitchFamily="18" charset="0"/>
                <a:ea typeface="標楷體" pitchFamily="65" charset="-120"/>
              </a:rPr>
              <a:t>依據教育部</a:t>
            </a: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年</a:t>
            </a:r>
            <a:r>
              <a:rPr lang="en-US" altLang="zh-TW" sz="2400" dirty="0">
                <a:latin typeface="Times New Roman" pitchFamily="18" charset="0"/>
                <a:ea typeface="標楷體" pitchFamily="65" charset="-120"/>
              </a:rPr>
              <a:t>3</a:t>
            </a:r>
            <a:r>
              <a:rPr lang="zh-TW" altLang="en-US" sz="2400" dirty="0">
                <a:latin typeface="Times New Roman" pitchFamily="18" charset="0"/>
                <a:ea typeface="標楷體" pitchFamily="65" charset="-120"/>
              </a:rPr>
              <a:t>月</a:t>
            </a:r>
            <a:r>
              <a:rPr lang="en-US" altLang="zh-TW" sz="2400" dirty="0">
                <a:latin typeface="Times New Roman" pitchFamily="18" charset="0"/>
                <a:ea typeface="標楷體" pitchFamily="65" charset="-120"/>
              </a:rPr>
              <a:t>11</a:t>
            </a:r>
            <a:r>
              <a:rPr lang="zh-TW" altLang="en-US" sz="2400" dirty="0">
                <a:latin typeface="Times New Roman" pitchFamily="18" charset="0"/>
                <a:ea typeface="標楷體" pitchFamily="65" charset="-120"/>
              </a:rPr>
              <a:t>日臺教技</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一</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字第</a:t>
            </a:r>
            <a:r>
              <a:rPr lang="en-US" altLang="zh-TW" sz="2400" dirty="0">
                <a:latin typeface="Times New Roman" pitchFamily="18" charset="0"/>
                <a:ea typeface="標楷體" pitchFamily="65" charset="-120"/>
              </a:rPr>
              <a:t>1150025558</a:t>
            </a:r>
            <a:r>
              <a:rPr lang="zh-TW" altLang="en-US" sz="2400" dirty="0">
                <a:latin typeface="Times New Roman" pitchFamily="18" charset="0"/>
                <a:ea typeface="標楷體" pitchFamily="65" charset="-120"/>
              </a:rPr>
              <a:t>號函核定，</a:t>
            </a: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學年度四技二專日間部聯合登記分發入學招生，</a:t>
            </a:r>
            <a:r>
              <a:rPr lang="zh-TW" altLang="zh-TW" sz="24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修平</a:t>
            </a:r>
            <a:r>
              <a:rPr lang="zh-TW" altLang="zh-TW" sz="2400" b="1"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科技大學</a:t>
            </a:r>
            <a:r>
              <a:rPr lang="zh-TW" altLang="zh-TW" sz="24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停止</a:t>
            </a:r>
            <a:r>
              <a:rPr lang="zh-TW" altLang="zh-TW" sz="24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招生</a:t>
            </a:r>
            <a:r>
              <a:rPr lang="zh-TW" altLang="en-US" sz="2400" dirty="0">
                <a:latin typeface="Times New Roman" pitchFamily="18" charset="0"/>
                <a:ea typeface="標楷體" pitchFamily="65" charset="-120"/>
              </a:rPr>
              <a:t>。</a:t>
            </a:r>
            <a:endParaRPr lang="en-US" altLang="zh-TW" sz="1800" dirty="0">
              <a:latin typeface="Times New Roman" pitchFamily="18" charset="0"/>
              <a:ea typeface="標楷體" pitchFamily="65" charset="-120"/>
            </a:endParaRPr>
          </a:p>
          <a:p>
            <a:pPr marL="342900" indent="-342900">
              <a:lnSpc>
                <a:spcPct val="150000"/>
              </a:lnSpc>
              <a:spcBef>
                <a:spcPts val="600"/>
              </a:spcBef>
              <a:spcAft>
                <a:spcPts val="600"/>
              </a:spcAft>
              <a:buFont typeface="Wingdings" panose="05000000000000000000" pitchFamily="2" charset="2"/>
              <a:buChar char="Ø"/>
            </a:pPr>
            <a:r>
              <a:rPr lang="zh-TW" altLang="en-US" sz="2400" dirty="0">
                <a:latin typeface="Times New Roman" pitchFamily="18" charset="0"/>
                <a:ea typeface="標楷體" pitchFamily="65" charset="-120"/>
              </a:rPr>
              <a:t>招生簡章修訂內容，可至本招生官網「</a:t>
            </a:r>
            <a:r>
              <a:rPr lang="en-US" altLang="zh-TW" sz="2400" dirty="0">
                <a:latin typeface="Times New Roman" pitchFamily="18" charset="0"/>
                <a:ea typeface="標楷體" pitchFamily="65" charset="-120"/>
              </a:rPr>
              <a:t>6.</a:t>
            </a:r>
            <a:r>
              <a:rPr lang="zh-TW" altLang="en-US" sz="2400" dirty="0">
                <a:latin typeface="Times New Roman" pitchFamily="18" charset="0"/>
                <a:ea typeface="標楷體" pitchFamily="65" charset="-120"/>
              </a:rPr>
              <a:t>簡章查詢與下載」 </a:t>
            </a:r>
            <a:r>
              <a:rPr lang="en-US" altLang="zh-TW" sz="2400" dirty="0">
                <a:latin typeface="Times New Roman" pitchFamily="18" charset="0"/>
                <a:ea typeface="標楷體" pitchFamily="65" charset="-120"/>
              </a:rPr>
              <a:t>(https://www.jctv.ntut.edu.tw/union42/)</a:t>
            </a:r>
            <a:r>
              <a:rPr lang="zh-TW" altLang="en-US" sz="2400" dirty="0">
                <a:latin typeface="Times New Roman" pitchFamily="18" charset="0"/>
                <a:ea typeface="標楷體" pitchFamily="65" charset="-120"/>
              </a:rPr>
              <a:t>查詢與下載。</a:t>
            </a:r>
            <a:endParaRPr lang="en-US" altLang="zh-TW" sz="2400" dirty="0">
              <a:latin typeface="Times New Roman" pitchFamily="18" charset="0"/>
              <a:ea typeface="標楷體" pitchFamily="65" charset="-120"/>
            </a:endParaRPr>
          </a:p>
        </p:txBody>
      </p:sp>
    </p:spTree>
    <p:extLst>
      <p:ext uri="{BB962C8B-B14F-4D97-AF65-F5344CB8AC3E}">
        <p14:creationId xmlns:p14="http://schemas.microsoft.com/office/powerpoint/2010/main" val="94248920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txBox="1">
            <a:spLocks/>
          </p:cNvSpPr>
          <p:nvPr/>
        </p:nvSpPr>
        <p:spPr bwMode="auto">
          <a:xfrm>
            <a:off x="191344" y="260648"/>
            <a:ext cx="9813776"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操作介面</a:t>
            </a:r>
            <a:endParaRPr lang="zh-TW" altLang="en-US" sz="30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93967612-6922-474E-BAA3-5059B2C28FAA}"/>
              </a:ext>
            </a:extLst>
          </p:cNvPr>
          <p:cNvSpPr>
            <a:spLocks noGrp="1"/>
          </p:cNvSpPr>
          <p:nvPr>
            <p:ph type="sldNum" sz="quarter" idx="12"/>
          </p:nvPr>
        </p:nvSpPr>
        <p:spPr/>
        <p:txBody>
          <a:bodyPr/>
          <a:lstStyle/>
          <a:p>
            <a:pPr>
              <a:defRPr/>
            </a:pPr>
            <a:fld id="{6696D582-221A-4A7A-9495-2A3992126361}" type="slidenum">
              <a:rPr lang="zh-TW" altLang="en-US" smtClean="0"/>
              <a:pPr>
                <a:defRPr/>
              </a:pPr>
              <a:t>20</a:t>
            </a:fld>
            <a:endParaRPr lang="en-US" altLang="zh-TW" dirty="0"/>
          </a:p>
        </p:txBody>
      </p:sp>
      <p:pic>
        <p:nvPicPr>
          <p:cNvPr id="6" name="圖片 5">
            <a:extLst>
              <a:ext uri="{FF2B5EF4-FFF2-40B4-BE49-F238E27FC236}">
                <a16:creationId xmlns:a16="http://schemas.microsoft.com/office/drawing/2014/main" id="{49E7C570-399E-4A74-A2F1-4208D368CC0F}"/>
              </a:ext>
            </a:extLst>
          </p:cNvPr>
          <p:cNvPicPr>
            <a:picLocks noChangeAspect="1"/>
          </p:cNvPicPr>
          <p:nvPr/>
        </p:nvPicPr>
        <p:blipFill>
          <a:blip r:embed="rId3">
            <a:extLst>
              <a:ext uri="{28A0092B-C50C-407E-A947-70E740481C1C}">
                <a14:useLocalDpi xmlns:a14="http://schemas.microsoft.com/office/drawing/2010/main" val="0"/>
              </a:ext>
            </a:extLst>
          </a:blip>
          <a:srcRect l="741" r="3029" b="10562"/>
          <a:stretch/>
        </p:blipFill>
        <p:spPr>
          <a:xfrm>
            <a:off x="1436168" y="1268662"/>
            <a:ext cx="9937103" cy="4968551"/>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標題 1"/>
          <p:cNvSpPr txBox="1">
            <a:spLocks/>
          </p:cNvSpPr>
          <p:nvPr/>
        </p:nvSpPr>
        <p:spPr bwMode="auto">
          <a:xfrm>
            <a:off x="229588" y="281507"/>
            <a:ext cx="10215164"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權重組合查詢結果頁面</a:t>
            </a:r>
            <a:endParaRPr lang="zh-TW" altLang="en-US" sz="2800" b="1" dirty="0">
              <a:effectLst>
                <a:outerShdw blurRad="38100" dist="38100" dir="2700000" algn="tl">
                  <a:srgbClr val="000000">
                    <a:alpha val="43137"/>
                  </a:srgbClr>
                </a:outerShdw>
              </a:effectLst>
            </a:endParaRPr>
          </a:p>
        </p:txBody>
      </p:sp>
      <p:sp>
        <p:nvSpPr>
          <p:cNvPr id="6" name="矩形 5"/>
          <p:cNvSpPr/>
          <p:nvPr/>
        </p:nvSpPr>
        <p:spPr>
          <a:xfrm>
            <a:off x="8086730" y="1195939"/>
            <a:ext cx="3669729" cy="1569660"/>
          </a:xfrm>
          <a:prstGeom prst="rect">
            <a:avLst/>
          </a:prstGeom>
        </p:spPr>
        <p:txBody>
          <a:bodyPr wrap="square">
            <a:spAutoFit/>
          </a:bodyPr>
          <a:lstStyle/>
          <a:p>
            <a:pPr algn="just" hangingPunct="0"/>
            <a:r>
              <a:rPr lang="zh-TW" altLang="en-US" sz="2400" dirty="0">
                <a:latin typeface="標楷體" panose="03000509000000000000" pitchFamily="65" charset="-120"/>
                <a:ea typeface="標楷體" panose="03000509000000000000" pitchFamily="65" charset="-120"/>
              </a:rPr>
              <a:t>考生可查詢統測各科目成績採計權重相同之校系科</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組</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、學程組合，作為後續選填志願參考。</a:t>
            </a:r>
          </a:p>
        </p:txBody>
      </p:sp>
      <p:sp>
        <p:nvSpPr>
          <p:cNvPr id="5" name="投影片編號版面配置區 4">
            <a:extLst>
              <a:ext uri="{FF2B5EF4-FFF2-40B4-BE49-F238E27FC236}">
                <a16:creationId xmlns:a16="http://schemas.microsoft.com/office/drawing/2014/main" id="{7155710E-05CF-4275-B893-D8372614B671}"/>
              </a:ext>
            </a:extLst>
          </p:cNvPr>
          <p:cNvSpPr>
            <a:spLocks noGrp="1"/>
          </p:cNvSpPr>
          <p:nvPr>
            <p:ph type="sldNum" sz="quarter" idx="12"/>
          </p:nvPr>
        </p:nvSpPr>
        <p:spPr/>
        <p:txBody>
          <a:bodyPr/>
          <a:lstStyle/>
          <a:p>
            <a:pPr>
              <a:defRPr/>
            </a:pPr>
            <a:fld id="{6696D582-221A-4A7A-9495-2A3992126361}" type="slidenum">
              <a:rPr lang="zh-TW" altLang="en-US" smtClean="0"/>
              <a:pPr>
                <a:defRPr/>
              </a:pPr>
              <a:t>21</a:t>
            </a:fld>
            <a:endParaRPr lang="en-US" altLang="zh-TW" dirty="0"/>
          </a:p>
        </p:txBody>
      </p:sp>
      <p:grpSp>
        <p:nvGrpSpPr>
          <p:cNvPr id="11" name="群組 10">
            <a:extLst>
              <a:ext uri="{FF2B5EF4-FFF2-40B4-BE49-F238E27FC236}">
                <a16:creationId xmlns:a16="http://schemas.microsoft.com/office/drawing/2014/main" id="{9CA455FA-659B-5DE9-DFEE-29BCFC9EEAE6}"/>
              </a:ext>
            </a:extLst>
          </p:cNvPr>
          <p:cNvGrpSpPr/>
          <p:nvPr/>
        </p:nvGrpSpPr>
        <p:grpSpPr>
          <a:xfrm>
            <a:off x="2600774" y="3500038"/>
            <a:ext cx="7958074" cy="3253968"/>
            <a:chOff x="1949390" y="3571076"/>
            <a:chExt cx="7819018" cy="3150399"/>
          </a:xfrm>
        </p:grpSpPr>
        <p:pic>
          <p:nvPicPr>
            <p:cNvPr id="14" name="圖片 13">
              <a:extLst>
                <a:ext uri="{FF2B5EF4-FFF2-40B4-BE49-F238E27FC236}">
                  <a16:creationId xmlns:a16="http://schemas.microsoft.com/office/drawing/2014/main" id="{4A83183E-2417-4BCE-9275-B67C020D3DF5}"/>
                </a:ext>
              </a:extLst>
            </p:cNvPr>
            <p:cNvPicPr>
              <a:picLocks noChangeAspect="1"/>
            </p:cNvPicPr>
            <p:nvPr/>
          </p:nvPicPr>
          <p:blipFill>
            <a:blip r:embed="rId3">
              <a:extLst>
                <a:ext uri="{28A0092B-C50C-407E-A947-70E740481C1C}">
                  <a14:useLocalDpi xmlns:a14="http://schemas.microsoft.com/office/drawing/2010/main" val="0"/>
                </a:ext>
              </a:extLst>
            </a:blip>
            <a:srcRect l="-542" t="312" b="-619"/>
            <a:stretch/>
          </p:blipFill>
          <p:spPr>
            <a:xfrm>
              <a:off x="1949390" y="3571076"/>
              <a:ext cx="7819018" cy="3150399"/>
            </a:xfrm>
            <a:prstGeom prst="rect">
              <a:avLst/>
            </a:prstGeom>
            <a:ln>
              <a:solidFill>
                <a:schemeClr val="tx1"/>
              </a:solidFill>
            </a:ln>
          </p:spPr>
        </p:pic>
        <p:sp>
          <p:nvSpPr>
            <p:cNvPr id="15" name="矩形 14">
              <a:extLst>
                <a:ext uri="{FF2B5EF4-FFF2-40B4-BE49-F238E27FC236}">
                  <a16:creationId xmlns:a16="http://schemas.microsoft.com/office/drawing/2014/main" id="{1D4FBE62-BB72-4BCE-BF16-07257C768060}"/>
                </a:ext>
              </a:extLst>
            </p:cNvPr>
            <p:cNvSpPr/>
            <p:nvPr/>
          </p:nvSpPr>
          <p:spPr>
            <a:xfrm>
              <a:off x="8112224" y="4437112"/>
              <a:ext cx="1656184" cy="2068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0000CC"/>
                  </a:solidFill>
                </a:ln>
                <a:solidFill>
                  <a:srgbClr val="FF0000"/>
                </a:solidFill>
              </a:endParaRPr>
            </a:p>
          </p:txBody>
        </p:sp>
      </p:grpSp>
      <p:grpSp>
        <p:nvGrpSpPr>
          <p:cNvPr id="12" name="群組 11">
            <a:extLst>
              <a:ext uri="{FF2B5EF4-FFF2-40B4-BE49-F238E27FC236}">
                <a16:creationId xmlns:a16="http://schemas.microsoft.com/office/drawing/2014/main" id="{8C77E31C-817D-9E83-E064-0EBEDD27E393}"/>
              </a:ext>
            </a:extLst>
          </p:cNvPr>
          <p:cNvGrpSpPr/>
          <p:nvPr/>
        </p:nvGrpSpPr>
        <p:grpSpPr>
          <a:xfrm>
            <a:off x="1055440" y="914919"/>
            <a:ext cx="6914089" cy="3025900"/>
            <a:chOff x="1949390" y="841511"/>
            <a:chExt cx="5832648" cy="2425285"/>
          </a:xfrm>
        </p:grpSpPr>
        <p:pic>
          <p:nvPicPr>
            <p:cNvPr id="3" name="圖片 2">
              <a:extLst>
                <a:ext uri="{FF2B5EF4-FFF2-40B4-BE49-F238E27FC236}">
                  <a16:creationId xmlns:a16="http://schemas.microsoft.com/office/drawing/2014/main" id="{94834A9E-A178-45A4-AFB6-D88D303B1B23}"/>
                </a:ext>
              </a:extLst>
            </p:cNvPr>
            <p:cNvPicPr>
              <a:picLocks noChangeAspect="1"/>
            </p:cNvPicPr>
            <p:nvPr/>
          </p:nvPicPr>
          <p:blipFill>
            <a:blip r:embed="rId4">
              <a:extLst>
                <a:ext uri="{28A0092B-C50C-407E-A947-70E740481C1C}">
                  <a14:useLocalDpi xmlns:a14="http://schemas.microsoft.com/office/drawing/2010/main" val="0"/>
                </a:ext>
              </a:extLst>
            </a:blip>
            <a:srcRect b="45435"/>
            <a:stretch/>
          </p:blipFill>
          <p:spPr>
            <a:xfrm>
              <a:off x="1949390" y="1056995"/>
              <a:ext cx="5832648" cy="2209801"/>
            </a:xfrm>
            <a:prstGeom prst="rect">
              <a:avLst/>
            </a:prstGeom>
            <a:ln>
              <a:solidFill>
                <a:schemeClr val="tx1"/>
              </a:solidFill>
            </a:ln>
          </p:spPr>
        </p:pic>
        <p:sp>
          <p:nvSpPr>
            <p:cNvPr id="2" name="矩形 1">
              <a:extLst>
                <a:ext uri="{FF2B5EF4-FFF2-40B4-BE49-F238E27FC236}">
                  <a16:creationId xmlns:a16="http://schemas.microsoft.com/office/drawing/2014/main" id="{7148F153-5E5C-A190-E25F-7806222DD613}"/>
                </a:ext>
              </a:extLst>
            </p:cNvPr>
            <p:cNvSpPr/>
            <p:nvPr/>
          </p:nvSpPr>
          <p:spPr>
            <a:xfrm>
              <a:off x="2721150" y="1196753"/>
              <a:ext cx="1079325" cy="1938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1A7DA4E7-2B7B-637E-2BD7-C8618075BA15}"/>
                </a:ext>
              </a:extLst>
            </p:cNvPr>
            <p:cNvSpPr/>
            <p:nvPr/>
          </p:nvSpPr>
          <p:spPr>
            <a:xfrm>
              <a:off x="2721150" y="841511"/>
              <a:ext cx="288032" cy="288032"/>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rgbClr val="FF0000"/>
                  </a:solidFill>
                </a:rPr>
                <a:t>1</a:t>
              </a:r>
              <a:endParaRPr lang="zh-TW" altLang="en-US" b="1" dirty="0">
                <a:solidFill>
                  <a:srgbClr val="FF0000"/>
                </a:solidFill>
              </a:endParaRPr>
            </a:p>
          </p:txBody>
        </p:sp>
        <p:sp>
          <p:nvSpPr>
            <p:cNvPr id="8" name="橢圓 7">
              <a:extLst>
                <a:ext uri="{FF2B5EF4-FFF2-40B4-BE49-F238E27FC236}">
                  <a16:creationId xmlns:a16="http://schemas.microsoft.com/office/drawing/2014/main" id="{C535050E-8192-D480-1B7B-63721AD66A06}"/>
                </a:ext>
              </a:extLst>
            </p:cNvPr>
            <p:cNvSpPr/>
            <p:nvPr/>
          </p:nvSpPr>
          <p:spPr>
            <a:xfrm>
              <a:off x="4200524" y="841511"/>
              <a:ext cx="288032" cy="288032"/>
            </a:xfrm>
            <a:prstGeom prst="ellipse">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rgbClr val="0000FF"/>
                  </a:solidFill>
                </a:rPr>
                <a:t>2</a:t>
              </a:r>
              <a:endParaRPr lang="zh-TW" altLang="en-US" b="1" dirty="0">
                <a:solidFill>
                  <a:srgbClr val="0000FF"/>
                </a:solidFill>
              </a:endParaRPr>
            </a:p>
          </p:txBody>
        </p:sp>
        <p:sp>
          <p:nvSpPr>
            <p:cNvPr id="9" name="矩形 8">
              <a:extLst>
                <a:ext uri="{FF2B5EF4-FFF2-40B4-BE49-F238E27FC236}">
                  <a16:creationId xmlns:a16="http://schemas.microsoft.com/office/drawing/2014/main" id="{4EAF8E80-22E9-8F3F-DFD7-FFF54AF0C50A}"/>
                </a:ext>
              </a:extLst>
            </p:cNvPr>
            <p:cNvSpPr/>
            <p:nvPr/>
          </p:nvSpPr>
          <p:spPr>
            <a:xfrm>
              <a:off x="4200524" y="1209675"/>
              <a:ext cx="723901" cy="2046734"/>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上彎箭號 9"/>
          <p:cNvSpPr/>
          <p:nvPr/>
        </p:nvSpPr>
        <p:spPr>
          <a:xfrm rot="10800000" flipH="1">
            <a:off x="8061903" y="2924944"/>
            <a:ext cx="1916453" cy="1376485"/>
          </a:xfrm>
          <a:prstGeom prst="bentUpArrow">
            <a:avLst>
              <a:gd name="adj1" fmla="val 25000"/>
              <a:gd name="adj2" fmla="val 22354"/>
              <a:gd name="adj3" fmla="val 295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mn-ea"/>
            </a:endParaRPr>
          </a:p>
        </p:txBody>
      </p:sp>
    </p:spTree>
    <p:extLst>
      <p:ext uri="{BB962C8B-B14F-4D97-AF65-F5344CB8AC3E}">
        <p14:creationId xmlns:p14="http://schemas.microsoft.com/office/powerpoint/2010/main" val="2599726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標題 1"/>
          <p:cNvSpPr txBox="1">
            <a:spLocks/>
          </p:cNvSpPr>
          <p:nvPr/>
        </p:nvSpPr>
        <p:spPr bwMode="auto">
          <a:xfrm>
            <a:off x="179723" y="301237"/>
            <a:ext cx="4980174"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endParaRPr lang="zh-TW" altLang="en-US" sz="2000" dirty="0">
              <a:solidFill>
                <a:srgbClr val="FF0000"/>
              </a:solidFill>
            </a:endParaRPr>
          </a:p>
        </p:txBody>
      </p:sp>
      <p:sp>
        <p:nvSpPr>
          <p:cNvPr id="4" name="投影片編號版面配置區 3">
            <a:extLst>
              <a:ext uri="{FF2B5EF4-FFF2-40B4-BE49-F238E27FC236}">
                <a16:creationId xmlns:a16="http://schemas.microsoft.com/office/drawing/2014/main" id="{D344F4C3-7ADA-48BF-A63C-ECED4A14558C}"/>
              </a:ext>
            </a:extLst>
          </p:cNvPr>
          <p:cNvSpPr>
            <a:spLocks noGrp="1"/>
          </p:cNvSpPr>
          <p:nvPr>
            <p:ph type="sldNum" sz="quarter" idx="12"/>
          </p:nvPr>
        </p:nvSpPr>
        <p:spPr/>
        <p:txBody>
          <a:bodyPr/>
          <a:lstStyle/>
          <a:p>
            <a:pPr>
              <a:defRPr/>
            </a:pPr>
            <a:fld id="{6696D582-221A-4A7A-9495-2A3992126361}" type="slidenum">
              <a:rPr lang="zh-TW" altLang="en-US" smtClean="0"/>
              <a:pPr>
                <a:defRPr/>
              </a:pPr>
              <a:t>22</a:t>
            </a:fld>
            <a:endParaRPr lang="en-US" altLang="zh-TW" dirty="0"/>
          </a:p>
        </p:txBody>
      </p:sp>
      <p:pic>
        <p:nvPicPr>
          <p:cNvPr id="3" name="圖片 2">
            <a:extLst>
              <a:ext uri="{FF2B5EF4-FFF2-40B4-BE49-F238E27FC236}">
                <a16:creationId xmlns:a16="http://schemas.microsoft.com/office/drawing/2014/main" id="{2C1963CD-74E8-4E54-BC2A-C4741FA044C3}"/>
              </a:ext>
            </a:extLst>
          </p:cNvPr>
          <p:cNvPicPr>
            <a:picLocks noChangeAspect="1"/>
          </p:cNvPicPr>
          <p:nvPr/>
        </p:nvPicPr>
        <p:blipFill>
          <a:blip r:embed="rId3">
            <a:extLst>
              <a:ext uri="{28A0092B-C50C-407E-A947-70E740481C1C}">
                <a14:useLocalDpi xmlns:a14="http://schemas.microsoft.com/office/drawing/2010/main" val="0"/>
              </a:ext>
            </a:extLst>
          </a:blip>
          <a:srcRect l="986" t="31289" r="1487" b="1"/>
          <a:stretch/>
        </p:blipFill>
        <p:spPr>
          <a:xfrm>
            <a:off x="983432" y="1212000"/>
            <a:ext cx="7177564" cy="2194115"/>
          </a:xfrm>
          <a:prstGeom prst="rect">
            <a:avLst/>
          </a:prstGeom>
          <a:ln>
            <a:solidFill>
              <a:schemeClr val="tx1">
                <a:lumMod val="50000"/>
                <a:lumOff val="50000"/>
              </a:schemeClr>
            </a:solidFill>
          </a:ln>
        </p:spPr>
      </p:pic>
      <p:sp>
        <p:nvSpPr>
          <p:cNvPr id="10" name="文字方塊 9">
            <a:extLst>
              <a:ext uri="{FF2B5EF4-FFF2-40B4-BE49-F238E27FC236}">
                <a16:creationId xmlns:a16="http://schemas.microsoft.com/office/drawing/2014/main" id="{82A5700D-9132-4913-9624-8BC3DAAD9CA4}"/>
              </a:ext>
            </a:extLst>
          </p:cNvPr>
          <p:cNvSpPr txBox="1"/>
          <p:nvPr/>
        </p:nvSpPr>
        <p:spPr>
          <a:xfrm>
            <a:off x="5015880" y="279842"/>
            <a:ext cx="3721720" cy="646331"/>
          </a:xfrm>
          <a:prstGeom prst="rect">
            <a:avLst/>
          </a:prstGeom>
          <a:noFill/>
        </p:spPr>
        <p:txBody>
          <a:bodyPr wrap="square">
            <a:spAutoFit/>
          </a:bodyPr>
          <a:lstStyle/>
          <a:p>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各招生群</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類</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別權重組合代碼對應統測各科目採計權重一覽表下載</a:t>
            </a:r>
            <a:endParaRPr lang="zh-TW" altLang="en-US" b="1" dirty="0">
              <a:effectLst>
                <a:outerShdw blurRad="38100" dist="38100" dir="2700000" algn="tl">
                  <a:srgbClr val="000000">
                    <a:alpha val="43137"/>
                  </a:srgbClr>
                </a:outerShdw>
              </a:effectLst>
            </a:endParaRPr>
          </a:p>
        </p:txBody>
      </p:sp>
      <p:grpSp>
        <p:nvGrpSpPr>
          <p:cNvPr id="2" name="群組 1">
            <a:extLst>
              <a:ext uri="{FF2B5EF4-FFF2-40B4-BE49-F238E27FC236}">
                <a16:creationId xmlns:a16="http://schemas.microsoft.com/office/drawing/2014/main" id="{A90CDD7E-8CB3-E456-BE65-525BA34A0B31}"/>
              </a:ext>
            </a:extLst>
          </p:cNvPr>
          <p:cNvGrpSpPr/>
          <p:nvPr/>
        </p:nvGrpSpPr>
        <p:grpSpPr>
          <a:xfrm>
            <a:off x="6023993" y="1701507"/>
            <a:ext cx="4911332" cy="5019968"/>
            <a:chOff x="6652003" y="2530874"/>
            <a:chExt cx="3838810" cy="3809028"/>
          </a:xfrm>
        </p:grpSpPr>
        <p:pic>
          <p:nvPicPr>
            <p:cNvPr id="11" name="圖片 10">
              <a:extLst>
                <a:ext uri="{FF2B5EF4-FFF2-40B4-BE49-F238E27FC236}">
                  <a16:creationId xmlns:a16="http://schemas.microsoft.com/office/drawing/2014/main" id="{D0F7C25B-EE02-4819-AC4C-4E0E57BA98CD}"/>
                </a:ext>
              </a:extLst>
            </p:cNvPr>
            <p:cNvPicPr>
              <a:picLocks noChangeAspect="1"/>
            </p:cNvPicPr>
            <p:nvPr/>
          </p:nvPicPr>
          <p:blipFill>
            <a:blip r:embed="rId4">
              <a:extLst>
                <a:ext uri="{28A0092B-C50C-407E-A947-70E740481C1C}">
                  <a14:useLocalDpi xmlns:a14="http://schemas.microsoft.com/office/drawing/2010/main" val="0"/>
                </a:ext>
              </a:extLst>
            </a:blip>
            <a:srcRect b="9764"/>
            <a:stretch/>
          </p:blipFill>
          <p:spPr>
            <a:xfrm>
              <a:off x="6652003" y="2530874"/>
              <a:ext cx="3838810" cy="3809028"/>
            </a:xfrm>
            <a:prstGeom prst="rect">
              <a:avLst/>
            </a:prstGeom>
            <a:ln>
              <a:solidFill>
                <a:schemeClr val="tx1"/>
              </a:solidFill>
            </a:ln>
          </p:spPr>
        </p:pic>
        <p:sp>
          <p:nvSpPr>
            <p:cNvPr id="5" name="文字方塊 4">
              <a:extLst>
                <a:ext uri="{FF2B5EF4-FFF2-40B4-BE49-F238E27FC236}">
                  <a16:creationId xmlns:a16="http://schemas.microsoft.com/office/drawing/2014/main" id="{419EFC3D-0E64-A65D-6310-163A61DA995C}"/>
                </a:ext>
              </a:extLst>
            </p:cNvPr>
            <p:cNvSpPr txBox="1"/>
            <p:nvPr/>
          </p:nvSpPr>
          <p:spPr>
            <a:xfrm rot="19875518">
              <a:off x="7034506" y="3775553"/>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
        <p:nvSpPr>
          <p:cNvPr id="9" name="上彎箭號 9">
            <a:extLst>
              <a:ext uri="{FF2B5EF4-FFF2-40B4-BE49-F238E27FC236}">
                <a16:creationId xmlns:a16="http://schemas.microsoft.com/office/drawing/2014/main" id="{E5B5E7BB-8966-4932-9E65-05A6F157B913}"/>
              </a:ext>
            </a:extLst>
          </p:cNvPr>
          <p:cNvSpPr/>
          <p:nvPr/>
        </p:nvSpPr>
        <p:spPr>
          <a:xfrm rot="10800000" flipH="1">
            <a:off x="8076577" y="1291173"/>
            <a:ext cx="661023" cy="769675"/>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mn-ea"/>
            </a:endParaRPr>
          </a:p>
        </p:txBody>
      </p:sp>
    </p:spTree>
    <p:extLst>
      <p:ext uri="{BB962C8B-B14F-4D97-AF65-F5344CB8AC3E}">
        <p14:creationId xmlns:p14="http://schemas.microsoft.com/office/powerpoint/2010/main" val="272224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標題 1"/>
          <p:cNvSpPr txBox="1">
            <a:spLocks/>
          </p:cNvSpPr>
          <p:nvPr/>
        </p:nvSpPr>
        <p:spPr bwMode="auto">
          <a:xfrm>
            <a:off x="232175" y="260648"/>
            <a:ext cx="9927825"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三、招生學校資料查詢系統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查詢結果頁面</a:t>
            </a:r>
            <a:endParaRPr lang="zh-TW" altLang="en-US" sz="30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B147D6CF-0BE9-4EC3-8832-FA92BF6C4035}"/>
              </a:ext>
            </a:extLst>
          </p:cNvPr>
          <p:cNvSpPr>
            <a:spLocks noGrp="1"/>
          </p:cNvSpPr>
          <p:nvPr>
            <p:ph type="sldNum" sz="quarter" idx="12"/>
          </p:nvPr>
        </p:nvSpPr>
        <p:spPr/>
        <p:txBody>
          <a:bodyPr/>
          <a:lstStyle/>
          <a:p>
            <a:pPr>
              <a:defRPr/>
            </a:pPr>
            <a:fld id="{6696D582-221A-4A7A-9495-2A3992126361}" type="slidenum">
              <a:rPr lang="zh-TW" altLang="en-US" smtClean="0"/>
              <a:pPr>
                <a:defRPr/>
              </a:pPr>
              <a:t>23</a:t>
            </a:fld>
            <a:endParaRPr lang="en-US" altLang="zh-TW" dirty="0"/>
          </a:p>
        </p:txBody>
      </p:sp>
      <p:pic>
        <p:nvPicPr>
          <p:cNvPr id="6" name="圖片 5">
            <a:extLst>
              <a:ext uri="{FF2B5EF4-FFF2-40B4-BE49-F238E27FC236}">
                <a16:creationId xmlns:a16="http://schemas.microsoft.com/office/drawing/2014/main" id="{74C8BA6C-3A33-4DB7-B907-55E083B519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7448" y="1384447"/>
            <a:ext cx="6474370" cy="4601970"/>
          </a:xfrm>
          <a:prstGeom prst="rect">
            <a:avLst/>
          </a:prstGeom>
          <a:ln>
            <a:solidFill>
              <a:schemeClr val="tx1">
                <a:lumMod val="50000"/>
                <a:lumOff val="50000"/>
              </a:schemeClr>
            </a:solidFill>
          </a:ln>
        </p:spPr>
      </p:pic>
      <p:sp>
        <p:nvSpPr>
          <p:cNvPr id="7" name="矩形 6"/>
          <p:cNvSpPr/>
          <p:nvPr/>
        </p:nvSpPr>
        <p:spPr>
          <a:xfrm>
            <a:off x="7601818" y="1582837"/>
            <a:ext cx="4104456" cy="4205190"/>
          </a:xfrm>
          <a:prstGeom prst="rect">
            <a:avLst/>
          </a:prstGeom>
        </p:spPr>
        <p:txBody>
          <a:bodyPr wrap="square">
            <a:spAutoFit/>
          </a:bodyPr>
          <a:lstStyle/>
          <a:p>
            <a:pPr marL="285750" indent="-285750" algn="just" hangingPunct="0">
              <a:lnSpc>
                <a:spcPct val="125000"/>
              </a:lnSpc>
              <a:buFont typeface="Wingdings" panose="05000000000000000000" pitchFamily="2" charset="2"/>
              <a:buChar char="Ø"/>
            </a:pPr>
            <a:r>
              <a:rPr lang="zh-TW" altLang="en-US" sz="2400" spc="30" dirty="0">
                <a:latin typeface="Times New Roman" panose="02020603050405020304" pitchFamily="18" charset="0"/>
                <a:ea typeface="標楷體" panose="03000509000000000000" pitchFamily="65" charset="-120"/>
                <a:cs typeface="Times New Roman" panose="02020603050405020304" pitchFamily="18" charset="0"/>
              </a:rPr>
              <a:t>本簡章公告之各校系科</a:t>
            </a:r>
            <a:r>
              <a:rPr lang="en-US" altLang="zh-TW" sz="2400" spc="3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30" dirty="0">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2400" spc="3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30" dirty="0">
                <a:latin typeface="Times New Roman" panose="02020603050405020304" pitchFamily="18" charset="0"/>
                <a:ea typeface="標楷體" panose="03000509000000000000" pitchFamily="65" charset="-120"/>
                <a:cs typeface="Times New Roman" panose="02020603050405020304" pitchFamily="18" charset="0"/>
              </a:rPr>
              <a:t>、學程預定招生名額，如因其他招生管道缺額或增額致使本招生之預定招生名額有所增減時，</a:t>
            </a:r>
            <a:r>
              <a:rPr lang="zh-TW" altLang="en-US" sz="2400"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將於</a:t>
            </a:r>
            <a:r>
              <a:rPr lang="en-US" altLang="zh-TW"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u="sng" spc="3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起在本委員會網站公告實際招生名額，並據以辦理分發。</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24</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免登記資格審查勾選系統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8D5F8C7F-EC75-0644-0DBA-CF670EC4CFF2}"/>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750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5468CF0-2328-4595-9693-3E41841A1E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3512" y="3246633"/>
            <a:ext cx="6336704" cy="3502183"/>
          </a:xfrm>
          <a:prstGeom prst="rect">
            <a:avLst/>
          </a:prstGeom>
          <a:ln>
            <a:solidFill>
              <a:schemeClr val="tx1">
                <a:lumMod val="50000"/>
                <a:lumOff val="50000"/>
              </a:schemeClr>
            </a:solidFill>
          </a:ln>
        </p:spPr>
      </p:pic>
      <p:sp>
        <p:nvSpPr>
          <p:cNvPr id="36866" name="標題 1"/>
          <p:cNvSpPr txBox="1">
            <a:spLocks/>
          </p:cNvSpPr>
          <p:nvPr/>
        </p:nvSpPr>
        <p:spPr bwMode="auto">
          <a:xfrm>
            <a:off x="263352" y="296863"/>
            <a:ext cx="9831561" cy="633412"/>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3000" b="1" dirty="0">
              <a:effectLst>
                <a:outerShdw blurRad="38100" dist="38100" dir="2700000" algn="tl">
                  <a:srgbClr val="000000">
                    <a:alpha val="43137"/>
                  </a:srgbClr>
                </a:outerShdw>
              </a:effectLst>
            </a:endParaRPr>
          </a:p>
        </p:txBody>
      </p:sp>
      <p:sp>
        <p:nvSpPr>
          <p:cNvPr id="36867" name="文字方塊 4"/>
          <p:cNvSpPr txBox="1">
            <a:spLocks noChangeArrowheads="1"/>
          </p:cNvSpPr>
          <p:nvPr/>
        </p:nvSpPr>
        <p:spPr bwMode="auto">
          <a:xfrm>
            <a:off x="973907" y="896516"/>
            <a:ext cx="10954741" cy="2308324"/>
          </a:xfrm>
          <a:prstGeom prst="rect">
            <a:avLst/>
          </a:prstGeom>
          <a:noFill/>
          <a:ln w="9525">
            <a:noFill/>
            <a:miter lim="800000"/>
            <a:headEnd/>
            <a:tailEnd/>
          </a:ln>
        </p:spPr>
        <p:txBody>
          <a:bodyPr wrap="square">
            <a:spAutoFit/>
          </a:bodyPr>
          <a:lstStyle/>
          <a:p>
            <a:pPr marL="1485900" lvl="1" indent="-1485900" algn="just">
              <a:spcBef>
                <a:spcPts val="0"/>
              </a:spcBef>
            </a:pPr>
            <a:r>
              <a:rPr lang="zh-TW" altLang="en-US" sz="2400" b="1" dirty="0">
                <a:latin typeface="Times New Roman" pitchFamily="18" charset="0"/>
                <a:ea typeface="標楷體" pitchFamily="65" charset="-120"/>
              </a:rPr>
              <a:t>注意事項：</a:t>
            </a:r>
            <a:endParaRPr lang="en-US" altLang="zh-TW" sz="2400" b="1" dirty="0">
              <a:latin typeface="Times New Roman" pitchFamily="18" charset="0"/>
              <a:ea typeface="標楷體" pitchFamily="65" charset="-120"/>
            </a:endParaRPr>
          </a:p>
          <a:p>
            <a:pPr marL="238125" lvl="1" indent="-238125" algn="just">
              <a:spcBef>
                <a:spcPts val="0"/>
              </a:spcBef>
            </a:pPr>
            <a:r>
              <a:rPr lang="en-US" altLang="zh-TW" sz="2400" b="1" dirty="0">
                <a:latin typeface="Times New Roman" pitchFamily="18" charset="0"/>
                <a:ea typeface="標楷體" pitchFamily="65" charset="-120"/>
              </a:rPr>
              <a:t>1.</a:t>
            </a:r>
            <a:r>
              <a:rPr lang="zh-TW" altLang="en-US" sz="2400" b="1" dirty="0">
                <a:latin typeface="Times New Roman" pitchFamily="18" charset="0"/>
                <a:ea typeface="標楷體" pitchFamily="65" charset="-120"/>
              </a:rPr>
              <a:t>請貴校於</a:t>
            </a:r>
            <a:r>
              <a:rPr lang="en-US" altLang="zh-TW" sz="2400" b="1" dirty="0">
                <a:solidFill>
                  <a:srgbClr val="FF0000"/>
                </a:solidFill>
                <a:latin typeface="Times New Roman" pitchFamily="18" charset="0"/>
                <a:ea typeface="標楷體" pitchFamily="65" charset="-120"/>
              </a:rPr>
              <a:t>115</a:t>
            </a:r>
            <a:r>
              <a:rPr lang="zh-TW" altLang="en-US" sz="2400" b="1" dirty="0">
                <a:solidFill>
                  <a:srgbClr val="FF0000"/>
                </a:solidFill>
                <a:latin typeface="Times New Roman" pitchFamily="18" charset="0"/>
                <a:ea typeface="標楷體" pitchFamily="65" charset="-120"/>
              </a:rPr>
              <a:t>年</a:t>
            </a:r>
            <a:r>
              <a:rPr lang="en-US" altLang="zh-TW" sz="2400" b="1" dirty="0">
                <a:solidFill>
                  <a:srgbClr val="FF0000"/>
                </a:solidFill>
                <a:latin typeface="Times New Roman" pitchFamily="18" charset="0"/>
                <a:ea typeface="標楷體" pitchFamily="65" charset="-120"/>
              </a:rPr>
              <a:t>5</a:t>
            </a:r>
            <a:r>
              <a:rPr lang="zh-TW" altLang="en-US" sz="2400" b="1" dirty="0">
                <a:solidFill>
                  <a:srgbClr val="FF0000"/>
                </a:solidFill>
                <a:latin typeface="Times New Roman" pitchFamily="18" charset="0"/>
                <a:ea typeface="標楷體" pitchFamily="65" charset="-120"/>
              </a:rPr>
              <a:t>月</a:t>
            </a:r>
            <a:r>
              <a:rPr lang="en-US" altLang="zh-TW" sz="2400" b="1" dirty="0">
                <a:solidFill>
                  <a:srgbClr val="FF0000"/>
                </a:solidFill>
                <a:latin typeface="Times New Roman" pitchFamily="18" charset="0"/>
                <a:ea typeface="標楷體" pitchFamily="65" charset="-120"/>
              </a:rPr>
              <a:t>4</a:t>
            </a:r>
            <a:r>
              <a:rPr lang="zh-TW" altLang="en-US" sz="2400" b="1" dirty="0">
                <a:solidFill>
                  <a:srgbClr val="FF0000"/>
                </a:solidFill>
                <a:latin typeface="Times New Roman" pitchFamily="18" charset="0"/>
                <a:ea typeface="標楷體" pitchFamily="65" charset="-120"/>
              </a:rPr>
              <a:t>日</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星期一</a:t>
            </a:r>
            <a:r>
              <a:rPr lang="en-US" altLang="zh-TW" sz="2400" b="1" dirty="0">
                <a:solidFill>
                  <a:srgbClr val="FF0000"/>
                </a:solidFill>
                <a:latin typeface="Times New Roman" pitchFamily="18" charset="0"/>
                <a:ea typeface="標楷體" pitchFamily="65" charset="-120"/>
              </a:rPr>
              <a:t>)10:00</a:t>
            </a:r>
            <a:r>
              <a:rPr lang="zh-TW" altLang="en-US" sz="2400" b="1" dirty="0">
                <a:solidFill>
                  <a:srgbClr val="FF0000"/>
                </a:solidFill>
                <a:latin typeface="Times New Roman" pitchFamily="18" charset="0"/>
                <a:ea typeface="標楷體" pitchFamily="65" charset="-120"/>
              </a:rPr>
              <a:t>起至</a:t>
            </a:r>
            <a:r>
              <a:rPr lang="en-US" altLang="zh-TW" sz="2400" b="1" dirty="0">
                <a:solidFill>
                  <a:srgbClr val="FF0000"/>
                </a:solidFill>
                <a:latin typeface="Times New Roman" pitchFamily="18" charset="0"/>
                <a:ea typeface="標楷體" pitchFamily="65" charset="-120"/>
              </a:rPr>
              <a:t>115</a:t>
            </a:r>
            <a:r>
              <a:rPr lang="zh-TW" altLang="en-US" sz="2400" b="1" dirty="0">
                <a:solidFill>
                  <a:srgbClr val="FF0000"/>
                </a:solidFill>
                <a:latin typeface="Times New Roman" pitchFamily="18" charset="0"/>
                <a:ea typeface="標楷體" pitchFamily="65" charset="-120"/>
              </a:rPr>
              <a:t>年</a:t>
            </a:r>
            <a:r>
              <a:rPr lang="en-US" altLang="zh-TW" sz="2400" b="1" dirty="0">
                <a:solidFill>
                  <a:srgbClr val="FF0000"/>
                </a:solidFill>
                <a:latin typeface="Times New Roman" pitchFamily="18" charset="0"/>
                <a:ea typeface="標楷體" pitchFamily="65" charset="-120"/>
              </a:rPr>
              <a:t>5</a:t>
            </a:r>
            <a:r>
              <a:rPr lang="zh-TW" altLang="en-US" sz="2400" b="1" dirty="0">
                <a:solidFill>
                  <a:srgbClr val="FF0000"/>
                </a:solidFill>
                <a:latin typeface="Times New Roman" pitchFamily="18" charset="0"/>
                <a:ea typeface="標楷體" pitchFamily="65" charset="-120"/>
              </a:rPr>
              <a:t>月</a:t>
            </a:r>
            <a:r>
              <a:rPr lang="en-US" altLang="zh-TW" sz="2400" b="1" dirty="0">
                <a:solidFill>
                  <a:srgbClr val="FF0000"/>
                </a:solidFill>
                <a:latin typeface="Times New Roman" pitchFamily="18" charset="0"/>
                <a:ea typeface="標楷體" pitchFamily="65" charset="-120"/>
              </a:rPr>
              <a:t>8</a:t>
            </a:r>
            <a:r>
              <a:rPr lang="zh-TW" altLang="en-US" sz="2400" b="1" dirty="0">
                <a:solidFill>
                  <a:srgbClr val="FF0000"/>
                </a:solidFill>
                <a:latin typeface="Times New Roman" pitchFamily="18" charset="0"/>
                <a:ea typeface="標楷體" pitchFamily="65" charset="-120"/>
              </a:rPr>
              <a:t>日</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星期五 </a:t>
            </a:r>
            <a:r>
              <a:rPr lang="en-US" altLang="zh-TW" sz="2400" b="1" dirty="0">
                <a:solidFill>
                  <a:srgbClr val="FF0000"/>
                </a:solidFill>
                <a:latin typeface="Times New Roman" pitchFamily="18" charset="0"/>
                <a:ea typeface="標楷體" pitchFamily="65" charset="-120"/>
              </a:rPr>
              <a:t>)17:00</a:t>
            </a:r>
            <a:r>
              <a:rPr lang="zh-TW" altLang="en-US" sz="2400" b="1" dirty="0">
                <a:solidFill>
                  <a:srgbClr val="FF0000"/>
                </a:solidFill>
                <a:latin typeface="Times New Roman" pitchFamily="18" charset="0"/>
                <a:ea typeface="標楷體" pitchFamily="65" charset="-120"/>
              </a:rPr>
              <a:t>止</a:t>
            </a:r>
            <a:r>
              <a:rPr lang="zh-TW" altLang="en-US" sz="2400" b="1" dirty="0">
                <a:latin typeface="Times New Roman" pitchFamily="18" charset="0"/>
                <a:ea typeface="標楷體" pitchFamily="65" charset="-120"/>
              </a:rPr>
              <a:t>，確認及勾選欲參加本招生之應屆畢業生並確定送出。</a:t>
            </a:r>
            <a:endParaRPr lang="en-US" altLang="zh-TW" sz="2400" b="1" dirty="0">
              <a:latin typeface="Times New Roman" pitchFamily="18" charset="0"/>
              <a:ea typeface="標楷體" pitchFamily="65" charset="-120"/>
            </a:endParaRPr>
          </a:p>
          <a:p>
            <a:pPr marL="238125" lvl="1" indent="-238125" algn="just">
              <a:spcBef>
                <a:spcPts val="0"/>
              </a:spcBef>
            </a:pPr>
            <a:r>
              <a:rPr lang="en-US" altLang="zh-TW" sz="2400" b="1" dirty="0">
                <a:latin typeface="Times New Roman" pitchFamily="18" charset="0"/>
                <a:ea typeface="標楷體" pitchFamily="65" charset="-120"/>
              </a:rPr>
              <a:t>2.</a:t>
            </a:r>
            <a:r>
              <a:rPr lang="zh-TW" altLang="en-US" sz="2400" b="1" dirty="0">
                <a:latin typeface="Times New Roman" pitchFamily="18" charset="0"/>
                <a:ea typeface="標楷體" pitchFamily="65" charset="-120"/>
              </a:rPr>
              <a:t>經本系統勾選之考生</a:t>
            </a:r>
            <a:r>
              <a:rPr lang="zh-TW" altLang="en-US" sz="2400" b="1" dirty="0">
                <a:solidFill>
                  <a:srgbClr val="0000FF"/>
                </a:solidFill>
                <a:latin typeface="Times New Roman" pitchFamily="18" charset="0"/>
                <a:ea typeface="標楷體" pitchFamily="65" charset="-120"/>
              </a:rPr>
              <a:t>僅免除登記資格審查</a:t>
            </a:r>
            <a:r>
              <a:rPr lang="zh-TW" altLang="en-US" sz="2400" b="1" dirty="0">
                <a:latin typeface="Times New Roman" pitchFamily="18" charset="0"/>
                <a:ea typeface="標楷體" pitchFamily="65" charset="-120"/>
              </a:rPr>
              <a:t>，考生若另具「特種生身分」 或「統測或四技二專甄選入學報名後新通過之低收或中低收入戶身分」，請貴校轉知考生務必於資格審查期間上網登錄資料並繳寄證件至本委員會審查。</a:t>
            </a:r>
          </a:p>
        </p:txBody>
      </p:sp>
      <p:sp>
        <p:nvSpPr>
          <p:cNvPr id="9" name="AutoShape 4">
            <a:extLst>
              <a:ext uri="{FF2B5EF4-FFF2-40B4-BE49-F238E27FC236}">
                <a16:creationId xmlns:a16="http://schemas.microsoft.com/office/drawing/2014/main" id="{0D9AF7B3-A038-464E-B811-DDCB38B4EDB3}"/>
              </a:ext>
            </a:extLst>
          </p:cNvPr>
          <p:cNvSpPr>
            <a:spLocks noChangeArrowheads="1"/>
          </p:cNvSpPr>
          <p:nvPr/>
        </p:nvSpPr>
        <p:spPr bwMode="auto">
          <a:xfrm>
            <a:off x="7032104" y="4437112"/>
            <a:ext cx="3312368" cy="1369467"/>
          </a:xfrm>
          <a:prstGeom prst="wedgeRoundRectCallout">
            <a:avLst>
              <a:gd name="adj1" fmla="val -71479"/>
              <a:gd name="adj2" fmla="val 30049"/>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請依「報名試務單位基本資料維護系統」之帳號密碼登入</a:t>
            </a:r>
          </a:p>
        </p:txBody>
      </p:sp>
      <p:sp>
        <p:nvSpPr>
          <p:cNvPr id="4" name="投影片編號版面配置區 3">
            <a:extLst>
              <a:ext uri="{FF2B5EF4-FFF2-40B4-BE49-F238E27FC236}">
                <a16:creationId xmlns:a16="http://schemas.microsoft.com/office/drawing/2014/main" id="{16FA0100-F67C-404A-98CB-595049D06E69}"/>
              </a:ext>
            </a:extLst>
          </p:cNvPr>
          <p:cNvSpPr>
            <a:spLocks noGrp="1"/>
          </p:cNvSpPr>
          <p:nvPr>
            <p:ph type="sldNum" sz="quarter" idx="12"/>
          </p:nvPr>
        </p:nvSpPr>
        <p:spPr/>
        <p:txBody>
          <a:bodyPr/>
          <a:lstStyle/>
          <a:p>
            <a:pPr>
              <a:defRPr/>
            </a:pPr>
            <a:fld id="{6696D582-221A-4A7A-9495-2A3992126361}" type="slidenum">
              <a:rPr lang="zh-TW" altLang="en-US" smtClean="0"/>
              <a:pPr>
                <a:defRPr/>
              </a:pPr>
              <a:t>25</a:t>
            </a:fld>
            <a:endParaRPr lang="en-US" altLang="zh-TW"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txBox="1">
            <a:spLocks/>
          </p:cNvSpPr>
          <p:nvPr/>
        </p:nvSpPr>
        <p:spPr bwMode="auto">
          <a:xfrm>
            <a:off x="191344" y="275307"/>
            <a:ext cx="9898806"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勾選考生名單</a:t>
            </a:r>
            <a:endParaRPr lang="zh-TW" altLang="en-US" sz="3000" b="1" dirty="0">
              <a:effectLst>
                <a:outerShdw blurRad="38100" dist="38100" dir="2700000" algn="tl">
                  <a:srgbClr val="000000">
                    <a:alpha val="43137"/>
                  </a:srgbClr>
                </a:outerShdw>
              </a:effectLst>
            </a:endParaRPr>
          </a:p>
        </p:txBody>
      </p:sp>
      <p:sp>
        <p:nvSpPr>
          <p:cNvPr id="18" name="文字方塊 3"/>
          <p:cNvSpPr txBox="1">
            <a:spLocks noChangeArrowheads="1"/>
          </p:cNvSpPr>
          <p:nvPr/>
        </p:nvSpPr>
        <p:spPr bwMode="auto">
          <a:xfrm>
            <a:off x="911424" y="954787"/>
            <a:ext cx="11219828" cy="1323439"/>
          </a:xfrm>
          <a:prstGeom prst="rect">
            <a:avLst/>
          </a:prstGeom>
          <a:noFill/>
          <a:ln w="9525">
            <a:noFill/>
            <a:miter lim="800000"/>
            <a:headEnd/>
            <a:tailEnd/>
          </a:ln>
        </p:spPr>
        <p:txBody>
          <a:bodyPr wrap="square">
            <a:spAutoFit/>
          </a:bodyPr>
          <a:lstStyle/>
          <a:p>
            <a:pPr marL="285750" indent="-285750" algn="just" eaLnBrk="0" hangingPunct="0">
              <a:buFont typeface="Wingdings" panose="05000000000000000000" pitchFamily="2" charset="2"/>
              <a:buChar char="ü"/>
            </a:pPr>
            <a:r>
              <a:rPr lang="zh-TW" altLang="en-US" sz="2000" dirty="0">
                <a:latin typeface="標楷體" pitchFamily="65" charset="-120"/>
                <a:ea typeface="標楷體" pitchFamily="65" charset="-120"/>
              </a:rPr>
              <a:t>系統已載入</a:t>
            </a:r>
            <a:r>
              <a:rPr lang="en-US" altLang="zh-TW" sz="2000" dirty="0">
                <a:latin typeface="Times New Roman" panose="02020603050405020304" pitchFamily="18" charset="0"/>
                <a:ea typeface="標楷體" pitchFamily="65" charset="-120"/>
                <a:cs typeface="Times New Roman" panose="02020603050405020304" pitchFamily="18" charset="0"/>
              </a:rPr>
              <a:t>115</a:t>
            </a:r>
            <a:r>
              <a:rPr lang="zh-TW" altLang="en-US" sz="2000" dirty="0">
                <a:latin typeface="標楷體" pitchFamily="65" charset="-120"/>
                <a:ea typeface="標楷體" pitchFamily="65" charset="-120"/>
              </a:rPr>
              <a:t>學年度四技二專甄選入學資格審查匯入之考生名單，若考生名單無須更動可直接點選「儲存」即可，</a:t>
            </a:r>
            <a:r>
              <a:rPr lang="zh-TW" altLang="en-US" sz="2000" b="1" dirty="0">
                <a:solidFill>
                  <a:srgbClr val="0000FF"/>
                </a:solidFill>
                <a:latin typeface="標楷體" pitchFamily="65" charset="-120"/>
                <a:ea typeface="標楷體" pitchFamily="65" charset="-120"/>
              </a:rPr>
              <a:t>每間班級都須儲存才可進行確定送出</a:t>
            </a:r>
            <a:r>
              <a:rPr lang="zh-TW" altLang="en-US" sz="2000" dirty="0">
                <a:latin typeface="標楷體" pitchFamily="65" charset="-120"/>
                <a:ea typeface="標楷體" pitchFamily="65" charset="-120"/>
              </a:rPr>
              <a:t>。</a:t>
            </a:r>
            <a:endParaRPr lang="en-US" altLang="zh-TW" sz="2000" dirty="0">
              <a:latin typeface="標楷體" pitchFamily="65" charset="-120"/>
              <a:ea typeface="標楷體" pitchFamily="65" charset="-120"/>
            </a:endParaRPr>
          </a:p>
          <a:p>
            <a:pPr marL="285750" indent="-285750" algn="just" eaLnBrk="0" hangingPunct="0">
              <a:buFont typeface="Wingdings" panose="05000000000000000000" pitchFamily="2" charset="2"/>
              <a:buChar char="ü"/>
            </a:pPr>
            <a:r>
              <a:rPr lang="zh-TW" altLang="en-US" sz="2000" b="1" dirty="0">
                <a:solidFill>
                  <a:srgbClr val="FF0000"/>
                </a:solidFill>
                <a:latin typeface="標楷體" pitchFamily="65" charset="-120"/>
                <a:ea typeface="標楷體" pitchFamily="65" charset="-120"/>
              </a:rPr>
              <a:t>除休學、退學、轉學生及應屆高級中等學校普通科高中生外，餘考生皆勾選進行免登記資格審查。</a:t>
            </a:r>
          </a:p>
        </p:txBody>
      </p:sp>
      <p:sp>
        <p:nvSpPr>
          <p:cNvPr id="4" name="投影片編號版面配置區 3">
            <a:extLst>
              <a:ext uri="{FF2B5EF4-FFF2-40B4-BE49-F238E27FC236}">
                <a16:creationId xmlns:a16="http://schemas.microsoft.com/office/drawing/2014/main" id="{4E513AF3-74FC-4769-BFA1-6E5B8AAD31D8}"/>
              </a:ext>
            </a:extLst>
          </p:cNvPr>
          <p:cNvSpPr>
            <a:spLocks noGrp="1"/>
          </p:cNvSpPr>
          <p:nvPr>
            <p:ph type="sldNum" sz="quarter" idx="12"/>
          </p:nvPr>
        </p:nvSpPr>
        <p:spPr/>
        <p:txBody>
          <a:bodyPr/>
          <a:lstStyle/>
          <a:p>
            <a:pPr>
              <a:defRPr/>
            </a:pPr>
            <a:fld id="{6696D582-221A-4A7A-9495-2A3992126361}" type="slidenum">
              <a:rPr lang="zh-TW" altLang="en-US" smtClean="0"/>
              <a:pPr>
                <a:defRPr/>
              </a:pPr>
              <a:t>26</a:t>
            </a:fld>
            <a:endParaRPr lang="en-US" altLang="zh-TW" dirty="0"/>
          </a:p>
        </p:txBody>
      </p:sp>
      <p:grpSp>
        <p:nvGrpSpPr>
          <p:cNvPr id="5" name="群組 4">
            <a:extLst>
              <a:ext uri="{FF2B5EF4-FFF2-40B4-BE49-F238E27FC236}">
                <a16:creationId xmlns:a16="http://schemas.microsoft.com/office/drawing/2014/main" id="{A968B573-28C9-9A44-15AB-4C263F87A8B3}"/>
              </a:ext>
            </a:extLst>
          </p:cNvPr>
          <p:cNvGrpSpPr/>
          <p:nvPr/>
        </p:nvGrpSpPr>
        <p:grpSpPr>
          <a:xfrm>
            <a:off x="1127451" y="1991147"/>
            <a:ext cx="10469086" cy="4761210"/>
            <a:chOff x="1880348" y="1993002"/>
            <a:chExt cx="8580549" cy="3623115"/>
          </a:xfrm>
        </p:grpSpPr>
        <p:pic>
          <p:nvPicPr>
            <p:cNvPr id="21" name="圖片 20">
              <a:extLst>
                <a:ext uri="{FF2B5EF4-FFF2-40B4-BE49-F238E27FC236}">
                  <a16:creationId xmlns:a16="http://schemas.microsoft.com/office/drawing/2014/main" id="{996A9C7F-4797-409E-9598-B12CB432D263}"/>
                </a:ext>
              </a:extLst>
            </p:cNvPr>
            <p:cNvPicPr>
              <a:picLocks noChangeAspect="1"/>
            </p:cNvPicPr>
            <p:nvPr/>
          </p:nvPicPr>
          <p:blipFill>
            <a:blip r:embed="rId3">
              <a:extLst>
                <a:ext uri="{28A0092B-C50C-407E-A947-70E740481C1C}">
                  <a14:useLocalDpi xmlns:a14="http://schemas.microsoft.com/office/drawing/2010/main" val="0"/>
                </a:ext>
              </a:extLst>
            </a:blip>
            <a:srcRect t="5424" b="23169"/>
            <a:stretch/>
          </p:blipFill>
          <p:spPr>
            <a:xfrm>
              <a:off x="2657796" y="1993002"/>
              <a:ext cx="7117207" cy="3623115"/>
            </a:xfrm>
            <a:prstGeom prst="rect">
              <a:avLst/>
            </a:prstGeom>
            <a:ln>
              <a:solidFill>
                <a:schemeClr val="tx1">
                  <a:lumMod val="50000"/>
                  <a:lumOff val="50000"/>
                </a:schemeClr>
              </a:solidFill>
            </a:ln>
          </p:spPr>
        </p:pic>
        <p:sp>
          <p:nvSpPr>
            <p:cNvPr id="16" name="語音泡泡: 圓角矩形 15">
              <a:extLst>
                <a:ext uri="{FF2B5EF4-FFF2-40B4-BE49-F238E27FC236}">
                  <a16:creationId xmlns:a16="http://schemas.microsoft.com/office/drawing/2014/main" id="{091B33CF-8906-450B-A315-80B7624C5DAE}"/>
                </a:ext>
              </a:extLst>
            </p:cNvPr>
            <p:cNvSpPr/>
            <p:nvPr/>
          </p:nvSpPr>
          <p:spPr>
            <a:xfrm>
              <a:off x="8638929" y="2407607"/>
              <a:ext cx="1821968" cy="679551"/>
            </a:xfrm>
            <a:prstGeom prst="wedgeRoundRectCallout">
              <a:avLst>
                <a:gd name="adj1" fmla="val -20781"/>
                <a:gd name="adj2" fmla="val 88814"/>
                <a:gd name="adj3" fmla="val 16667"/>
              </a:avLst>
            </a:prstGeom>
            <a:solidFill>
              <a:srgbClr val="FFFF5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solidFill>
                    <a:srgbClr val="0000FF"/>
                  </a:solidFill>
                  <a:latin typeface="標楷體" panose="03000509000000000000" pitchFamily="65" charset="-120"/>
                  <a:ea typeface="標楷體" panose="03000509000000000000" pitchFamily="65" charset="-120"/>
                </a:rPr>
                <a:t>勾選完畢請點「儲存」</a:t>
              </a:r>
            </a:p>
          </p:txBody>
        </p:sp>
        <p:sp>
          <p:nvSpPr>
            <p:cNvPr id="17" name="矩形 16">
              <a:extLst>
                <a:ext uri="{FF2B5EF4-FFF2-40B4-BE49-F238E27FC236}">
                  <a16:creationId xmlns:a16="http://schemas.microsoft.com/office/drawing/2014/main" id="{D074938A-67F2-4CB9-A0A9-3377A7064377}"/>
                </a:ext>
              </a:extLst>
            </p:cNvPr>
            <p:cNvSpPr/>
            <p:nvPr/>
          </p:nvSpPr>
          <p:spPr>
            <a:xfrm>
              <a:off x="8606756" y="3425564"/>
              <a:ext cx="615754" cy="1843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54D9F442-8FD4-C579-57D3-4E92867D8299}"/>
                </a:ext>
              </a:extLst>
            </p:cNvPr>
            <p:cNvSpPr/>
            <p:nvPr/>
          </p:nvSpPr>
          <p:spPr>
            <a:xfrm>
              <a:off x="2805504" y="3360775"/>
              <a:ext cx="1080120" cy="20916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語音泡泡: 圓角矩形 18">
              <a:extLst>
                <a:ext uri="{FF2B5EF4-FFF2-40B4-BE49-F238E27FC236}">
                  <a16:creationId xmlns:a16="http://schemas.microsoft.com/office/drawing/2014/main" id="{EBB83839-A4BA-411F-B864-23E8F1C521D9}"/>
                </a:ext>
              </a:extLst>
            </p:cNvPr>
            <p:cNvSpPr/>
            <p:nvPr/>
          </p:nvSpPr>
          <p:spPr>
            <a:xfrm>
              <a:off x="1880348" y="2617063"/>
              <a:ext cx="2005277" cy="486371"/>
            </a:xfrm>
            <a:prstGeom prst="wedgeRoundRectCallout">
              <a:avLst>
                <a:gd name="adj1" fmla="val 21856"/>
                <a:gd name="adj2" fmla="val 92335"/>
                <a:gd name="adj3" fmla="val 16667"/>
              </a:avLst>
            </a:prstGeom>
            <a:solidFill>
              <a:srgbClr val="FFFF5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請先選擇班級</a:t>
              </a:r>
              <a:endParaRPr lang="zh-TW" altLang="en-US" sz="2400" b="1" dirty="0">
                <a:solidFill>
                  <a:srgbClr val="0000FF"/>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08D1E411-9A39-742C-0F4E-B641664C110A}"/>
                </a:ext>
              </a:extLst>
            </p:cNvPr>
            <p:cNvSpPr/>
            <p:nvPr/>
          </p:nvSpPr>
          <p:spPr>
            <a:xfrm>
              <a:off x="8394886" y="3777003"/>
              <a:ext cx="1229506" cy="18391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語音泡泡: 圓角矩形 19">
              <a:extLst>
                <a:ext uri="{FF2B5EF4-FFF2-40B4-BE49-F238E27FC236}">
                  <a16:creationId xmlns:a16="http://schemas.microsoft.com/office/drawing/2014/main" id="{D28B9F21-3F6A-4B1C-8582-5C2D0C113577}"/>
                </a:ext>
              </a:extLst>
            </p:cNvPr>
            <p:cNvSpPr/>
            <p:nvPr/>
          </p:nvSpPr>
          <p:spPr>
            <a:xfrm>
              <a:off x="5690028" y="4065171"/>
              <a:ext cx="2280569" cy="682876"/>
            </a:xfrm>
            <a:prstGeom prst="wedgeRoundRectCallout">
              <a:avLst>
                <a:gd name="adj1" fmla="val 68231"/>
                <a:gd name="adj2" fmla="val -26701"/>
                <a:gd name="adj3" fmla="val 16667"/>
              </a:avLst>
            </a:prstGeom>
            <a:solidFill>
              <a:srgbClr val="FFFF5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請勾選免登記資格審查考生</a:t>
              </a:r>
              <a:endParaRPr lang="zh-TW" altLang="en-US" sz="2400" b="1" dirty="0">
                <a:solidFill>
                  <a:srgbClr val="0000FF"/>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325837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txBox="1">
            <a:spLocks/>
          </p:cNvSpPr>
          <p:nvPr/>
        </p:nvSpPr>
        <p:spPr bwMode="auto">
          <a:xfrm>
            <a:off x="191345" y="260648"/>
            <a:ext cx="9898806"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考生資料下載</a:t>
            </a:r>
            <a:endParaRPr lang="zh-TW" altLang="en-US" sz="3000" b="1" dirty="0">
              <a:effectLst>
                <a:outerShdw blurRad="38100" dist="38100" dir="2700000" algn="tl">
                  <a:srgbClr val="000000">
                    <a:alpha val="43137"/>
                  </a:srgbClr>
                </a:outerShdw>
              </a:effectLst>
            </a:endParaRPr>
          </a:p>
        </p:txBody>
      </p:sp>
      <p:sp>
        <p:nvSpPr>
          <p:cNvPr id="12" name="文字方塊 3"/>
          <p:cNvSpPr txBox="1">
            <a:spLocks noChangeArrowheads="1"/>
          </p:cNvSpPr>
          <p:nvPr/>
        </p:nvSpPr>
        <p:spPr bwMode="auto">
          <a:xfrm>
            <a:off x="1027383" y="1116771"/>
            <a:ext cx="10785786" cy="1815882"/>
          </a:xfrm>
          <a:prstGeom prst="rect">
            <a:avLst/>
          </a:prstGeom>
          <a:noFill/>
          <a:ln w="9525">
            <a:noFill/>
            <a:miter lim="800000"/>
            <a:headEnd/>
            <a:tailEnd/>
          </a:ln>
        </p:spPr>
        <p:txBody>
          <a:bodyPr wrap="square">
            <a:spAutoFit/>
          </a:bodyPr>
          <a:lstStyle/>
          <a:p>
            <a:pPr marL="285750" indent="-285750" algn="just" hangingPunct="0">
              <a:buFont typeface="Wingdings" panose="05000000000000000000" pitchFamily="2" charset="2"/>
              <a:buChar char="ü"/>
            </a:pPr>
            <a:r>
              <a:rPr lang="zh-TW" altLang="en-US" sz="2800" dirty="0">
                <a:latin typeface="Times New Roman" pitchFamily="18" charset="0"/>
                <a:ea typeface="標楷體" pitchFamily="65" charset="-120"/>
              </a:rPr>
              <a:t>勾選完畢後</a:t>
            </a:r>
            <a:r>
              <a:rPr lang="en-US" altLang="zh-TW" sz="2800" dirty="0">
                <a:latin typeface="Times New Roman" pitchFamily="18" charset="0"/>
                <a:ea typeface="標楷體" pitchFamily="65" charset="-120"/>
              </a:rPr>
              <a:t>(</a:t>
            </a:r>
            <a:r>
              <a:rPr lang="zh-TW" altLang="en-US" sz="2800" dirty="0">
                <a:latin typeface="Times New Roman" pitchFamily="18" charset="0"/>
                <a:ea typeface="標楷體" pitchFamily="65" charset="-120"/>
              </a:rPr>
              <a:t>每間班級都須儲存</a:t>
            </a:r>
            <a:r>
              <a:rPr lang="en-US" altLang="zh-TW" sz="2800" dirty="0">
                <a:latin typeface="Times New Roman" pitchFamily="18" charset="0"/>
                <a:ea typeface="標楷體" pitchFamily="65" charset="-120"/>
              </a:rPr>
              <a:t>)</a:t>
            </a:r>
            <a:r>
              <a:rPr lang="zh-TW" altLang="en-US" sz="2800" dirty="0">
                <a:latin typeface="Times New Roman" pitchFamily="18" charset="0"/>
                <a:ea typeface="標楷體" pitchFamily="65" charset="-120"/>
              </a:rPr>
              <a:t>，學校可匯出「須登記資格審查考生</a:t>
            </a:r>
            <a:r>
              <a:rPr lang="en-US" altLang="zh-TW" sz="2800" dirty="0">
                <a:latin typeface="Times New Roman" pitchFamily="18" charset="0"/>
                <a:ea typeface="標楷體" pitchFamily="65" charset="-120"/>
              </a:rPr>
              <a:t>(</a:t>
            </a:r>
            <a:r>
              <a:rPr lang="zh-TW" altLang="en-US" sz="2800" dirty="0">
                <a:latin typeface="Times New Roman" pitchFamily="18" charset="0"/>
                <a:ea typeface="標楷體" pitchFamily="65" charset="-120"/>
              </a:rPr>
              <a:t>未被勾選考生</a:t>
            </a:r>
            <a:r>
              <a:rPr lang="en-US" altLang="zh-TW" sz="2800" dirty="0">
                <a:latin typeface="Times New Roman" pitchFamily="18" charset="0"/>
                <a:ea typeface="標楷體" pitchFamily="65" charset="-120"/>
              </a:rPr>
              <a:t>)</a:t>
            </a:r>
            <a:r>
              <a:rPr lang="zh-TW" altLang="en-US" sz="2800" dirty="0">
                <a:latin typeface="Times New Roman" pitchFamily="18" charset="0"/>
                <a:ea typeface="標楷體" pitchFamily="65" charset="-120"/>
              </a:rPr>
              <a:t>」或「全校考生」名單，確認勾選資料是否有誤，</a:t>
            </a:r>
            <a:r>
              <a:rPr lang="zh-TW" altLang="en-US" sz="2800" b="1" dirty="0">
                <a:solidFill>
                  <a:srgbClr val="0000FF"/>
                </a:solidFill>
                <a:latin typeface="Times New Roman" pitchFamily="18" charset="0"/>
                <a:ea typeface="標楷體" pitchFamily="65" charset="-120"/>
              </a:rPr>
              <a:t>若須更動請再返回上一步驟進行修正，修正完畢請務必再點選「儲存」。</a:t>
            </a:r>
          </a:p>
        </p:txBody>
      </p:sp>
      <p:sp>
        <p:nvSpPr>
          <p:cNvPr id="3" name="投影片編號版面配置區 2">
            <a:extLst>
              <a:ext uri="{FF2B5EF4-FFF2-40B4-BE49-F238E27FC236}">
                <a16:creationId xmlns:a16="http://schemas.microsoft.com/office/drawing/2014/main" id="{C29981ED-0F3E-4BDF-9EA4-139A9CEB6329}"/>
              </a:ext>
            </a:extLst>
          </p:cNvPr>
          <p:cNvSpPr>
            <a:spLocks noGrp="1"/>
          </p:cNvSpPr>
          <p:nvPr>
            <p:ph type="sldNum" sz="quarter" idx="12"/>
          </p:nvPr>
        </p:nvSpPr>
        <p:spPr/>
        <p:txBody>
          <a:bodyPr/>
          <a:lstStyle/>
          <a:p>
            <a:pPr>
              <a:defRPr/>
            </a:pPr>
            <a:fld id="{6696D582-221A-4A7A-9495-2A3992126361}" type="slidenum">
              <a:rPr lang="zh-TW" altLang="en-US" smtClean="0"/>
              <a:pPr>
                <a:defRPr/>
              </a:pPr>
              <a:t>27</a:t>
            </a:fld>
            <a:endParaRPr lang="en-US" altLang="zh-TW" dirty="0"/>
          </a:p>
        </p:txBody>
      </p:sp>
      <p:grpSp>
        <p:nvGrpSpPr>
          <p:cNvPr id="4" name="群組 3">
            <a:extLst>
              <a:ext uri="{FF2B5EF4-FFF2-40B4-BE49-F238E27FC236}">
                <a16:creationId xmlns:a16="http://schemas.microsoft.com/office/drawing/2014/main" id="{16C63081-38F4-E3D9-753E-9E17CFF6BD05}"/>
              </a:ext>
            </a:extLst>
          </p:cNvPr>
          <p:cNvGrpSpPr/>
          <p:nvPr/>
        </p:nvGrpSpPr>
        <p:grpSpPr>
          <a:xfrm>
            <a:off x="1222236" y="3095535"/>
            <a:ext cx="10472281" cy="2972385"/>
            <a:chOff x="2076783" y="2315347"/>
            <a:chExt cx="8934416" cy="2535887"/>
          </a:xfrm>
        </p:grpSpPr>
        <p:pic>
          <p:nvPicPr>
            <p:cNvPr id="7" name="圖片 6">
              <a:extLst>
                <a:ext uri="{FF2B5EF4-FFF2-40B4-BE49-F238E27FC236}">
                  <a16:creationId xmlns:a16="http://schemas.microsoft.com/office/drawing/2014/main" id="{6DD0F3B2-B93D-4E41-9BB9-BE166D013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783" y="2315347"/>
              <a:ext cx="8934416" cy="2535887"/>
            </a:xfrm>
            <a:prstGeom prst="rect">
              <a:avLst/>
            </a:prstGeom>
            <a:ln>
              <a:solidFill>
                <a:schemeClr val="tx1">
                  <a:lumMod val="50000"/>
                  <a:lumOff val="50000"/>
                </a:schemeClr>
              </a:solidFill>
            </a:ln>
          </p:spPr>
        </p:pic>
        <p:sp>
          <p:nvSpPr>
            <p:cNvPr id="2" name="矩形 1">
              <a:extLst>
                <a:ext uri="{FF2B5EF4-FFF2-40B4-BE49-F238E27FC236}">
                  <a16:creationId xmlns:a16="http://schemas.microsoft.com/office/drawing/2014/main" id="{22F43EBB-CF20-D771-ACAB-D1353A22A27E}"/>
                </a:ext>
              </a:extLst>
            </p:cNvPr>
            <p:cNvSpPr/>
            <p:nvPr/>
          </p:nvSpPr>
          <p:spPr>
            <a:xfrm>
              <a:off x="5375920" y="4005064"/>
              <a:ext cx="720080" cy="615553"/>
            </a:xfrm>
            <a:prstGeom prst="rect">
              <a:avLst/>
            </a:prstGeom>
            <a:solidFill>
              <a:srgbClr val="D9D9D9"/>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資料確認送出</a:t>
            </a:r>
            <a:endParaRPr lang="zh-TW" altLang="en-US" sz="30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A814FD28-D29A-42AB-9E11-0F3D67488541}"/>
              </a:ext>
            </a:extLst>
          </p:cNvPr>
          <p:cNvSpPr>
            <a:spLocks noGrp="1"/>
          </p:cNvSpPr>
          <p:nvPr>
            <p:ph type="sldNum" sz="quarter" idx="12"/>
          </p:nvPr>
        </p:nvSpPr>
        <p:spPr/>
        <p:txBody>
          <a:bodyPr/>
          <a:lstStyle/>
          <a:p>
            <a:pPr>
              <a:defRPr/>
            </a:pPr>
            <a:fld id="{6696D582-221A-4A7A-9495-2A3992126361}" type="slidenum">
              <a:rPr lang="zh-TW" altLang="en-US" smtClean="0"/>
              <a:pPr>
                <a:defRPr/>
              </a:pPr>
              <a:t>28</a:t>
            </a:fld>
            <a:endParaRPr lang="en-US" altLang="zh-TW" dirty="0"/>
          </a:p>
        </p:txBody>
      </p:sp>
      <p:grpSp>
        <p:nvGrpSpPr>
          <p:cNvPr id="6" name="群組 5">
            <a:extLst>
              <a:ext uri="{FF2B5EF4-FFF2-40B4-BE49-F238E27FC236}">
                <a16:creationId xmlns:a16="http://schemas.microsoft.com/office/drawing/2014/main" id="{DB986A23-3E27-4523-B526-922F6376D0BC}"/>
              </a:ext>
            </a:extLst>
          </p:cNvPr>
          <p:cNvGrpSpPr/>
          <p:nvPr/>
        </p:nvGrpSpPr>
        <p:grpSpPr>
          <a:xfrm>
            <a:off x="1127448" y="1394025"/>
            <a:ext cx="10801200" cy="5055704"/>
            <a:chOff x="100989" y="1622882"/>
            <a:chExt cx="8942021" cy="4185569"/>
          </a:xfrm>
        </p:grpSpPr>
        <p:pic>
          <p:nvPicPr>
            <p:cNvPr id="4" name="圖片 3">
              <a:extLst>
                <a:ext uri="{FF2B5EF4-FFF2-40B4-BE49-F238E27FC236}">
                  <a16:creationId xmlns:a16="http://schemas.microsoft.com/office/drawing/2014/main" id="{159065E7-2FE2-4ECF-AA8B-BCE553AD738A}"/>
                </a:ext>
              </a:extLst>
            </p:cNvPr>
            <p:cNvPicPr>
              <a:picLocks noChangeAspect="1"/>
            </p:cNvPicPr>
            <p:nvPr/>
          </p:nvPicPr>
          <p:blipFill>
            <a:blip r:embed="rId3"/>
            <a:stretch>
              <a:fillRect/>
            </a:stretch>
          </p:blipFill>
          <p:spPr>
            <a:xfrm>
              <a:off x="100989" y="1622882"/>
              <a:ext cx="8942021" cy="2808312"/>
            </a:xfrm>
            <a:prstGeom prst="rect">
              <a:avLst/>
            </a:prstGeom>
            <a:ln>
              <a:solidFill>
                <a:schemeClr val="tx1">
                  <a:lumMod val="50000"/>
                  <a:lumOff val="50000"/>
                </a:schemeClr>
              </a:solidFill>
            </a:ln>
          </p:spPr>
        </p:pic>
        <p:sp>
          <p:nvSpPr>
            <p:cNvPr id="9" name="矩形 8">
              <a:extLst>
                <a:ext uri="{FF2B5EF4-FFF2-40B4-BE49-F238E27FC236}">
                  <a16:creationId xmlns:a16="http://schemas.microsoft.com/office/drawing/2014/main" id="{A7C3B140-3549-41E6-B8E6-92EA5EDA82E1}"/>
                </a:ext>
              </a:extLst>
            </p:cNvPr>
            <p:cNvSpPr/>
            <p:nvPr/>
          </p:nvSpPr>
          <p:spPr>
            <a:xfrm>
              <a:off x="5652120" y="1936934"/>
              <a:ext cx="1080120" cy="190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3CD94A94-EAEF-489A-8239-943B40855847}"/>
                </a:ext>
              </a:extLst>
            </p:cNvPr>
            <p:cNvSpPr/>
            <p:nvPr/>
          </p:nvSpPr>
          <p:spPr>
            <a:xfrm>
              <a:off x="3982373" y="3904405"/>
              <a:ext cx="1179251" cy="4320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AutoShape 4">
              <a:extLst>
                <a:ext uri="{FF2B5EF4-FFF2-40B4-BE49-F238E27FC236}">
                  <a16:creationId xmlns:a16="http://schemas.microsoft.com/office/drawing/2014/main" id="{4F4FD866-3596-4D76-BE09-7659752A9678}"/>
                </a:ext>
              </a:extLst>
            </p:cNvPr>
            <p:cNvSpPr>
              <a:spLocks noChangeArrowheads="1"/>
            </p:cNvSpPr>
            <p:nvPr/>
          </p:nvSpPr>
          <p:spPr bwMode="auto">
            <a:xfrm>
              <a:off x="816351" y="4619142"/>
              <a:ext cx="5441362" cy="1189309"/>
            </a:xfrm>
            <a:prstGeom prst="wedgeRoundRectCallout">
              <a:avLst>
                <a:gd name="adj1" fmla="val 21427"/>
                <a:gd name="adj2" fmla="val -71755"/>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ea typeface="標楷體" pitchFamily="65" charset="-120"/>
                </a:rPr>
                <a:t>考生名單勾選完成後，請仔細閱讀注意事項，並確定資料無誤後請點選「資料確定送出」，一旦送出即無法再修改任何資料。</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txBox="1">
            <a:spLocks/>
          </p:cNvSpPr>
          <p:nvPr/>
        </p:nvSpPr>
        <p:spPr bwMode="auto">
          <a:xfrm>
            <a:off x="191344" y="260648"/>
            <a:ext cx="9898806"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b="1" dirty="0">
                <a:effectLst>
                  <a:outerShdw blurRad="38100" dist="38100" dir="2700000" algn="tl">
                    <a:srgbClr val="000000">
                      <a:alpha val="43137"/>
                    </a:srgbClr>
                  </a:outerShdw>
                </a:effectLst>
                <a:latin typeface="標楷體" pitchFamily="65" charset="-120"/>
                <a:ea typeface="標楷體" pitchFamily="65" charset="-120"/>
              </a:rPr>
              <a:t>報表列印</a:t>
            </a:r>
          </a:p>
        </p:txBody>
      </p:sp>
      <p:sp>
        <p:nvSpPr>
          <p:cNvPr id="5" name="投影片編號版面配置區 4">
            <a:extLst>
              <a:ext uri="{FF2B5EF4-FFF2-40B4-BE49-F238E27FC236}">
                <a16:creationId xmlns:a16="http://schemas.microsoft.com/office/drawing/2014/main" id="{0BC0352A-C277-4B9B-A132-148FE6CB0C3A}"/>
              </a:ext>
            </a:extLst>
          </p:cNvPr>
          <p:cNvSpPr>
            <a:spLocks noGrp="1"/>
          </p:cNvSpPr>
          <p:nvPr>
            <p:ph type="sldNum" sz="quarter" idx="12"/>
          </p:nvPr>
        </p:nvSpPr>
        <p:spPr/>
        <p:txBody>
          <a:bodyPr/>
          <a:lstStyle/>
          <a:p>
            <a:pPr>
              <a:defRPr/>
            </a:pPr>
            <a:fld id="{6696D582-221A-4A7A-9495-2A3992126361}" type="slidenum">
              <a:rPr lang="zh-TW" altLang="en-US" smtClean="0"/>
              <a:pPr>
                <a:defRPr/>
              </a:pPr>
              <a:t>29</a:t>
            </a:fld>
            <a:endParaRPr lang="en-US" altLang="zh-TW" dirty="0"/>
          </a:p>
        </p:txBody>
      </p:sp>
      <p:grpSp>
        <p:nvGrpSpPr>
          <p:cNvPr id="6" name="群組 5">
            <a:extLst>
              <a:ext uri="{FF2B5EF4-FFF2-40B4-BE49-F238E27FC236}">
                <a16:creationId xmlns:a16="http://schemas.microsoft.com/office/drawing/2014/main" id="{5AA1F292-6932-475C-94C9-C12E0F0307B3}"/>
              </a:ext>
            </a:extLst>
          </p:cNvPr>
          <p:cNvGrpSpPr/>
          <p:nvPr/>
        </p:nvGrpSpPr>
        <p:grpSpPr>
          <a:xfrm>
            <a:off x="1055440" y="1142368"/>
            <a:ext cx="10819537" cy="5454984"/>
            <a:chOff x="809121" y="855144"/>
            <a:chExt cx="11651231" cy="5773466"/>
          </a:xfrm>
        </p:grpSpPr>
        <p:pic>
          <p:nvPicPr>
            <p:cNvPr id="7" name="圖片 6">
              <a:extLst>
                <a:ext uri="{FF2B5EF4-FFF2-40B4-BE49-F238E27FC236}">
                  <a16:creationId xmlns:a16="http://schemas.microsoft.com/office/drawing/2014/main" id="{1E4B092E-73B7-46CD-ACD3-6C6B55D22EF0}"/>
                </a:ext>
              </a:extLst>
            </p:cNvPr>
            <p:cNvPicPr>
              <a:picLocks noChangeAspect="1"/>
            </p:cNvPicPr>
            <p:nvPr/>
          </p:nvPicPr>
          <p:blipFill>
            <a:blip r:embed="rId3">
              <a:extLst>
                <a:ext uri="{28A0092B-C50C-407E-A947-70E740481C1C}">
                  <a14:useLocalDpi xmlns:a14="http://schemas.microsoft.com/office/drawing/2010/main" val="0"/>
                </a:ext>
              </a:extLst>
            </a:blip>
            <a:srcRect t="5047"/>
            <a:stretch/>
          </p:blipFill>
          <p:spPr>
            <a:xfrm>
              <a:off x="809121" y="855144"/>
              <a:ext cx="10533387" cy="5773466"/>
            </a:xfrm>
            <a:prstGeom prst="rect">
              <a:avLst/>
            </a:prstGeom>
          </p:spPr>
        </p:pic>
        <p:sp>
          <p:nvSpPr>
            <p:cNvPr id="8" name="矩形 7">
              <a:extLst>
                <a:ext uri="{FF2B5EF4-FFF2-40B4-BE49-F238E27FC236}">
                  <a16:creationId xmlns:a16="http://schemas.microsoft.com/office/drawing/2014/main" id="{A9C81BC6-23B8-4E07-BFE9-F55AF6B445F9}"/>
                </a:ext>
              </a:extLst>
            </p:cNvPr>
            <p:cNvSpPr/>
            <p:nvPr/>
          </p:nvSpPr>
          <p:spPr>
            <a:xfrm>
              <a:off x="3276600" y="3562350"/>
              <a:ext cx="4787901" cy="43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AutoShape 4">
              <a:extLst>
                <a:ext uri="{FF2B5EF4-FFF2-40B4-BE49-F238E27FC236}">
                  <a16:creationId xmlns:a16="http://schemas.microsoft.com/office/drawing/2014/main" id="{ECF51E27-3ED5-4385-8E9B-2DB1EFEBDE8C}"/>
                </a:ext>
              </a:extLst>
            </p:cNvPr>
            <p:cNvSpPr>
              <a:spLocks noChangeArrowheads="1"/>
            </p:cNvSpPr>
            <p:nvPr/>
          </p:nvSpPr>
          <p:spPr bwMode="auto">
            <a:xfrm>
              <a:off x="8419972" y="2150425"/>
              <a:ext cx="4040380" cy="1455118"/>
            </a:xfrm>
            <a:prstGeom prst="wedgeRoundRectCallout">
              <a:avLst>
                <a:gd name="adj1" fmla="val -58284"/>
                <a:gd name="adj2" fmla="val 44612"/>
                <a:gd name="adj3" fmla="val 16667"/>
              </a:avLst>
            </a:prstGeom>
            <a:solidFill>
              <a:srgbClr val="FFFF99"/>
            </a:solidFill>
            <a:ln w="19050" algn="ctr">
              <a:solidFill>
                <a:schemeClr val="tx1"/>
              </a:solidFill>
              <a:miter lim="800000"/>
              <a:headEnd/>
              <a:tailEnd/>
            </a:ln>
          </p:spPr>
          <p:txBody>
            <a:bodyPr/>
            <a:lstStyle/>
            <a:p>
              <a:r>
                <a:rPr lang="zh-TW" altLang="en-US" sz="2400" b="1" dirty="0">
                  <a:solidFill>
                    <a:srgbClr val="0000FF"/>
                  </a:solidFill>
                  <a:ea typeface="標楷體" pitchFamily="65" charset="-120"/>
                </a:rPr>
                <a:t>完成確定送出後，請下載表</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A1</a:t>
              </a:r>
              <a:r>
                <a:rPr lang="zh-TW" altLang="en-US" sz="2400" b="1" dirty="0">
                  <a:solidFill>
                    <a:srgbClr val="0000FF"/>
                  </a:solidFill>
                  <a:ea typeface="標楷體" pitchFamily="65" charset="-120"/>
                </a:rPr>
                <a:t>列印並核章後，以限時掛號寄送本委員會備查。</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9970" y="260648"/>
            <a:ext cx="9957792" cy="633413"/>
          </a:xfrm>
        </p:spPr>
        <p:txBody>
          <a:bodyPr/>
          <a:lstStyle/>
          <a:p>
            <a:r>
              <a:rPr lang="zh-TW" altLang="en-US" sz="3200" dirty="0">
                <a:latin typeface="標楷體" pitchFamily="65" charset="-120"/>
                <a:ea typeface="標楷體" pitchFamily="65" charset="-120"/>
              </a:rPr>
              <a:t>簡報大綱</a:t>
            </a:r>
          </a:p>
        </p:txBody>
      </p:sp>
      <p:sp>
        <p:nvSpPr>
          <p:cNvPr id="16387" name="Rectangle 3"/>
          <p:cNvSpPr txBox="1">
            <a:spLocks noChangeArrowheads="1"/>
          </p:cNvSpPr>
          <p:nvPr/>
        </p:nvSpPr>
        <p:spPr bwMode="auto">
          <a:xfrm>
            <a:off x="1703512" y="1121371"/>
            <a:ext cx="7344816" cy="4896544"/>
          </a:xfrm>
          <a:prstGeom prst="rect">
            <a:avLst/>
          </a:prstGeom>
          <a:noFill/>
          <a:ln w="9525">
            <a:noFill/>
            <a:miter lim="800000"/>
            <a:headEnd/>
            <a:tailEnd/>
          </a:ln>
        </p:spPr>
        <p:txBody>
          <a:bodyPr/>
          <a:lstStyle/>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一、重要日程</a:t>
            </a:r>
            <a:endParaRPr lang="en-US" altLang="zh-TW" sz="2800" dirty="0">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二、重要事項</a:t>
            </a:r>
            <a:endParaRPr lang="en-US" altLang="zh-TW" sz="2800" dirty="0">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三、招生學校資料查詢系統</a:t>
            </a:r>
            <a:endParaRPr lang="en-US" altLang="zh-TW" sz="1600" dirty="0">
              <a:solidFill>
                <a:srgbClr val="FF0000"/>
              </a:solidFill>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四、免登記資格審查勾選系統</a:t>
            </a:r>
            <a:endParaRPr lang="en-US" altLang="zh-TW" sz="1600" dirty="0">
              <a:solidFill>
                <a:srgbClr val="FF0000"/>
              </a:solidFill>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五、資格審查系統</a:t>
            </a:r>
            <a:endParaRPr lang="en-US" altLang="zh-TW" sz="1600" dirty="0">
              <a:solidFill>
                <a:srgbClr val="FF0000"/>
              </a:solidFill>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六、集體繳費名單勾選系統</a:t>
            </a:r>
            <a:endParaRPr lang="en-US" altLang="zh-TW" sz="2800" dirty="0">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七、繳款單列印及繳款帳號查詢系統</a:t>
            </a:r>
            <a:endParaRPr lang="en-US" altLang="zh-TW" sz="2800" dirty="0">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八、繳費狀態查詢系統</a:t>
            </a:r>
            <a:endParaRPr lang="en-US" altLang="zh-TW" sz="2800" dirty="0">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九、個人總成績查詢系統</a:t>
            </a:r>
            <a:endParaRPr lang="en-US" altLang="zh-TW" sz="1600" dirty="0">
              <a:latin typeface="Times New Roman" pitchFamily="18" charset="0"/>
              <a:ea typeface="標楷體" pitchFamily="65" charset="-120"/>
            </a:endParaRPr>
          </a:p>
          <a:p>
            <a:pPr defTabSz="0">
              <a:lnSpc>
                <a:spcPct val="110000"/>
              </a:lnSpc>
              <a:spcBef>
                <a:spcPct val="10000"/>
              </a:spcBef>
              <a:buClr>
                <a:schemeClr val="tx1"/>
              </a:buClr>
              <a:tabLst>
                <a:tab pos="0" algn="l"/>
              </a:tabLst>
            </a:pPr>
            <a:r>
              <a:rPr lang="zh-TW" altLang="en-US" sz="2800" dirty="0">
                <a:latin typeface="Times New Roman" pitchFamily="18" charset="0"/>
                <a:ea typeface="標楷體" pitchFamily="65" charset="-120"/>
              </a:rPr>
              <a:t>十、網路選填登記志願系統</a:t>
            </a:r>
            <a:endParaRPr lang="en-US" altLang="zh-TW" sz="2800" dirty="0">
              <a:latin typeface="Times New Roman" pitchFamily="18" charset="0"/>
              <a:ea typeface="標楷體" pitchFamily="65" charset="-120"/>
            </a:endParaRPr>
          </a:p>
        </p:txBody>
      </p:sp>
      <p:sp>
        <p:nvSpPr>
          <p:cNvPr id="3" name="投影片編號版面配置區 2">
            <a:extLst>
              <a:ext uri="{FF2B5EF4-FFF2-40B4-BE49-F238E27FC236}">
                <a16:creationId xmlns:a16="http://schemas.microsoft.com/office/drawing/2014/main" id="{905BBA4F-6B25-41B8-8A44-6D2A304F35CA}"/>
              </a:ext>
            </a:extLst>
          </p:cNvPr>
          <p:cNvSpPr>
            <a:spLocks noGrp="1"/>
          </p:cNvSpPr>
          <p:nvPr>
            <p:ph type="sldNum" sz="quarter" idx="12"/>
          </p:nvPr>
        </p:nvSpPr>
        <p:spPr/>
        <p:txBody>
          <a:bodyPr/>
          <a:lstStyle/>
          <a:p>
            <a:pPr>
              <a:defRPr/>
            </a:pPr>
            <a:fld id="{6696D582-221A-4A7A-9495-2A3992126361}" type="slidenum">
              <a:rPr lang="zh-TW" altLang="en-US" smtClean="0"/>
              <a:pPr>
                <a:defRPr/>
              </a:pPr>
              <a:t>3</a:t>
            </a:fld>
            <a:endParaRPr lang="en-US" altLang="zh-TW"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txBox="1">
            <a:spLocks/>
          </p:cNvSpPr>
          <p:nvPr/>
        </p:nvSpPr>
        <p:spPr bwMode="auto">
          <a:xfrm>
            <a:off x="191344" y="260648"/>
            <a:ext cx="10146617"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2000" b="1" dirty="0">
                <a:effectLst>
                  <a:outerShdw blurRad="38100" dist="38100" dir="2700000" algn="tl">
                    <a:srgbClr val="000000">
                      <a:alpha val="43137"/>
                    </a:srgbClr>
                  </a:outerShdw>
                </a:effectLst>
                <a:latin typeface="標楷體" pitchFamily="65" charset="-120"/>
                <a:ea typeface="標楷體" pitchFamily="65" charset="-120"/>
              </a:rPr>
              <a:t>查詢申請特種生學生名單</a:t>
            </a:r>
            <a:endParaRPr lang="zh-TW" altLang="en-US"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353CEAEC-318E-4939-94DF-45AC141ED389}"/>
              </a:ext>
            </a:extLst>
          </p:cNvPr>
          <p:cNvSpPr>
            <a:spLocks noGrp="1"/>
          </p:cNvSpPr>
          <p:nvPr>
            <p:ph type="sldNum" sz="quarter" idx="12"/>
          </p:nvPr>
        </p:nvSpPr>
        <p:spPr/>
        <p:txBody>
          <a:bodyPr/>
          <a:lstStyle/>
          <a:p>
            <a:pPr>
              <a:defRPr/>
            </a:pPr>
            <a:fld id="{6696D582-221A-4A7A-9495-2A3992126361}" type="slidenum">
              <a:rPr lang="zh-TW" altLang="en-US" smtClean="0"/>
              <a:pPr>
                <a:defRPr/>
              </a:pPr>
              <a:t>30</a:t>
            </a:fld>
            <a:endParaRPr lang="en-US" altLang="zh-TW" dirty="0"/>
          </a:p>
        </p:txBody>
      </p:sp>
      <p:grpSp>
        <p:nvGrpSpPr>
          <p:cNvPr id="5" name="群組 4">
            <a:extLst>
              <a:ext uri="{FF2B5EF4-FFF2-40B4-BE49-F238E27FC236}">
                <a16:creationId xmlns:a16="http://schemas.microsoft.com/office/drawing/2014/main" id="{29FA0003-96E2-4AF8-9044-67B10DA18A4E}"/>
              </a:ext>
            </a:extLst>
          </p:cNvPr>
          <p:cNvGrpSpPr/>
          <p:nvPr/>
        </p:nvGrpSpPr>
        <p:grpSpPr>
          <a:xfrm>
            <a:off x="911424" y="1082368"/>
            <a:ext cx="10670976" cy="5639107"/>
            <a:chOff x="958100" y="799946"/>
            <a:chExt cx="10418533" cy="5520659"/>
          </a:xfrm>
        </p:grpSpPr>
        <p:grpSp>
          <p:nvGrpSpPr>
            <p:cNvPr id="6" name="群組 5">
              <a:extLst>
                <a:ext uri="{FF2B5EF4-FFF2-40B4-BE49-F238E27FC236}">
                  <a16:creationId xmlns:a16="http://schemas.microsoft.com/office/drawing/2014/main" id="{EF8701E8-7D3F-4E1E-9687-2C9FA9BE8E11}"/>
                </a:ext>
              </a:extLst>
            </p:cNvPr>
            <p:cNvGrpSpPr/>
            <p:nvPr/>
          </p:nvGrpSpPr>
          <p:grpSpPr>
            <a:xfrm>
              <a:off x="958100" y="799946"/>
              <a:ext cx="9520406" cy="5520659"/>
              <a:chOff x="973188" y="819769"/>
              <a:chExt cx="10131807" cy="5901500"/>
            </a:xfrm>
          </p:grpSpPr>
          <p:pic>
            <p:nvPicPr>
              <p:cNvPr id="8" name="圖片 7">
                <a:extLst>
                  <a:ext uri="{FF2B5EF4-FFF2-40B4-BE49-F238E27FC236}">
                    <a16:creationId xmlns:a16="http://schemas.microsoft.com/office/drawing/2014/main" id="{4BBEEDC7-F055-4C53-AD34-3ED8A9E7DCD5}"/>
                  </a:ext>
                </a:extLst>
              </p:cNvPr>
              <p:cNvPicPr>
                <a:picLocks noChangeAspect="1"/>
              </p:cNvPicPr>
              <p:nvPr/>
            </p:nvPicPr>
            <p:blipFill>
              <a:blip r:embed="rId3">
                <a:extLst>
                  <a:ext uri="{28A0092B-C50C-407E-A947-70E740481C1C}">
                    <a14:useLocalDpi xmlns:a14="http://schemas.microsoft.com/office/drawing/2010/main" val="0"/>
                  </a:ext>
                </a:extLst>
              </a:blip>
              <a:srcRect t="4947"/>
              <a:stretch/>
            </p:blipFill>
            <p:spPr>
              <a:xfrm>
                <a:off x="973188" y="819769"/>
                <a:ext cx="10131807" cy="5901500"/>
              </a:xfrm>
              <a:prstGeom prst="rect">
                <a:avLst/>
              </a:prstGeom>
            </p:spPr>
          </p:pic>
          <p:sp>
            <p:nvSpPr>
              <p:cNvPr id="9" name="矩形 8">
                <a:extLst>
                  <a:ext uri="{FF2B5EF4-FFF2-40B4-BE49-F238E27FC236}">
                    <a16:creationId xmlns:a16="http://schemas.microsoft.com/office/drawing/2014/main" id="{E622842A-1B7C-488E-B3CD-F46E27C90CF8}"/>
                  </a:ext>
                </a:extLst>
              </p:cNvPr>
              <p:cNvSpPr/>
              <p:nvPr/>
            </p:nvSpPr>
            <p:spPr>
              <a:xfrm>
                <a:off x="4583214" y="5230764"/>
                <a:ext cx="2082800" cy="4080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AutoShape 4">
              <a:extLst>
                <a:ext uri="{FF2B5EF4-FFF2-40B4-BE49-F238E27FC236}">
                  <a16:creationId xmlns:a16="http://schemas.microsoft.com/office/drawing/2014/main" id="{540880D9-4A4D-4235-931B-832442178FD6}"/>
                </a:ext>
              </a:extLst>
            </p:cNvPr>
            <p:cNvSpPr>
              <a:spLocks noChangeArrowheads="1"/>
            </p:cNvSpPr>
            <p:nvPr/>
          </p:nvSpPr>
          <p:spPr bwMode="auto">
            <a:xfrm>
              <a:off x="6454177" y="2216307"/>
              <a:ext cx="4922456" cy="1761959"/>
            </a:xfrm>
            <a:prstGeom prst="wedgeRoundRectCallout">
              <a:avLst>
                <a:gd name="adj1" fmla="val -49950"/>
                <a:gd name="adj2" fmla="val 106638"/>
                <a:gd name="adj3" fmla="val 16667"/>
              </a:avLst>
            </a:prstGeom>
            <a:solidFill>
              <a:srgbClr val="FFFF99"/>
            </a:solidFill>
            <a:ln w="19050" algn="ctr">
              <a:solidFill>
                <a:schemeClr val="tx1"/>
              </a:solidFill>
              <a:miter lim="800000"/>
              <a:headEnd/>
              <a:tailEnd/>
            </a:ln>
          </p:spPr>
          <p:txBody>
            <a:bodyPr/>
            <a:lstStyle/>
            <a:p>
              <a:r>
                <a:rPr lang="zh-TW" altLang="en-US" sz="2400" b="1" dirty="0">
                  <a:solidFill>
                    <a:srgbClr val="0000FF"/>
                  </a:solidFill>
                  <a:ea typeface="標楷體" pitchFamily="65" charset="-120"/>
                </a:rPr>
                <a:t>學校可於考生資格審查期間，點選「已申請特種生審查學生名單」</a:t>
              </a:r>
              <a:r>
                <a:rPr lang="en-US" altLang="zh-TW" sz="2400" b="1" dirty="0">
                  <a:solidFill>
                    <a:srgbClr val="0000FF"/>
                  </a:solidFill>
                  <a:ea typeface="標楷體" pitchFamily="65" charset="-120"/>
                </a:rPr>
                <a:t>(Excel</a:t>
              </a:r>
              <a:r>
                <a:rPr lang="zh-TW" altLang="en-US" sz="2400" b="1" dirty="0">
                  <a:solidFill>
                    <a:srgbClr val="0000FF"/>
                  </a:solidFill>
                  <a:ea typeface="標楷體" pitchFamily="65" charset="-120"/>
                </a:rPr>
                <a:t>檔</a:t>
              </a:r>
              <a:r>
                <a:rPr lang="en-US" altLang="zh-TW" sz="2400" b="1" dirty="0">
                  <a:solidFill>
                    <a:srgbClr val="0000FF"/>
                  </a:solidFill>
                  <a:ea typeface="標楷體" pitchFamily="65" charset="-120"/>
                </a:rPr>
                <a:t>)</a:t>
              </a:r>
              <a:r>
                <a:rPr lang="zh-TW" altLang="en-US" sz="2400" b="1" dirty="0">
                  <a:solidFill>
                    <a:srgbClr val="0000FF"/>
                  </a:solidFill>
                  <a:ea typeface="標楷體" pitchFamily="65" charset="-120"/>
                </a:rPr>
                <a:t>，查詢目前已上網申請特種生之考生名單以利追蹤輔導。</a:t>
              </a:r>
            </a:p>
          </p:txBody>
        </p:sp>
      </p:grpSp>
    </p:spTree>
    <p:extLst>
      <p:ext uri="{BB962C8B-B14F-4D97-AF65-F5344CB8AC3E}">
        <p14:creationId xmlns:p14="http://schemas.microsoft.com/office/powerpoint/2010/main" val="302717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D8FFB11-D5A0-4D1C-9EAF-F80EFB66631A}"/>
              </a:ext>
            </a:extLst>
          </p:cNvPr>
          <p:cNvPicPr>
            <a:picLocks noChangeAspect="1"/>
          </p:cNvPicPr>
          <p:nvPr/>
        </p:nvPicPr>
        <p:blipFill>
          <a:blip r:embed="rId3">
            <a:extLst>
              <a:ext uri="{28A0092B-C50C-407E-A947-70E740481C1C}">
                <a14:useLocalDpi xmlns:a14="http://schemas.microsoft.com/office/drawing/2010/main" val="0"/>
              </a:ext>
            </a:extLst>
          </a:blip>
          <a:srcRect b="2443"/>
          <a:stretch/>
        </p:blipFill>
        <p:spPr>
          <a:xfrm>
            <a:off x="4151784" y="1077516"/>
            <a:ext cx="7430616" cy="5192489"/>
          </a:xfrm>
          <a:prstGeom prst="rect">
            <a:avLst/>
          </a:prstGeom>
          <a:ln>
            <a:solidFill>
              <a:schemeClr val="tx1">
                <a:lumMod val="50000"/>
                <a:lumOff val="50000"/>
              </a:schemeClr>
            </a:solidFill>
          </a:ln>
        </p:spPr>
      </p:pic>
      <p:sp>
        <p:nvSpPr>
          <p:cNvPr id="47107" name="標題 1"/>
          <p:cNvSpPr txBox="1">
            <a:spLocks/>
          </p:cNvSpPr>
          <p:nvPr/>
        </p:nvSpPr>
        <p:spPr bwMode="auto">
          <a:xfrm>
            <a:off x="191344" y="260648"/>
            <a:ext cx="9898806"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3000" dirty="0">
                <a:effectLst>
                  <a:outerShdw blurRad="38100" dist="38100" dir="2700000" algn="tl">
                    <a:srgbClr val="000000">
                      <a:alpha val="43137"/>
                    </a:srgbClr>
                  </a:outerShdw>
                </a:effectLst>
                <a:latin typeface="標楷體" pitchFamily="65" charset="-120"/>
                <a:ea typeface="標楷體" pitchFamily="65" charset="-120"/>
              </a:rPr>
              <a:t>報表</a:t>
            </a:r>
            <a:r>
              <a:rPr lang="en-US" altLang="zh-TW" sz="3000" dirty="0">
                <a:effectLst>
                  <a:outerShdw blurRad="38100" dist="38100" dir="2700000" algn="tl">
                    <a:srgbClr val="000000">
                      <a:alpha val="43137"/>
                    </a:srgbClr>
                  </a:outerShdw>
                </a:effectLst>
                <a:latin typeface="標楷體" pitchFamily="65" charset="-120"/>
                <a:ea typeface="標楷體" pitchFamily="65" charset="-120"/>
              </a:rPr>
              <a:t>A1(</a:t>
            </a:r>
            <a:r>
              <a:rPr lang="zh-TW" altLang="en-US" sz="30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30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3000"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B31B2B2D-C3DB-4743-B8B6-B03C4448FC6A}"/>
              </a:ext>
            </a:extLst>
          </p:cNvPr>
          <p:cNvSpPr>
            <a:spLocks noGrp="1"/>
          </p:cNvSpPr>
          <p:nvPr>
            <p:ph type="sldNum" sz="quarter" idx="12"/>
          </p:nvPr>
        </p:nvSpPr>
        <p:spPr/>
        <p:txBody>
          <a:bodyPr/>
          <a:lstStyle/>
          <a:p>
            <a:pPr>
              <a:defRPr/>
            </a:pPr>
            <a:fld id="{6696D582-221A-4A7A-9495-2A3992126361}" type="slidenum">
              <a:rPr lang="zh-TW" altLang="en-US" smtClean="0"/>
              <a:pPr>
                <a:defRPr/>
              </a:pPr>
              <a:t>31</a:t>
            </a:fld>
            <a:endParaRPr lang="en-US" altLang="zh-TW" dirty="0"/>
          </a:p>
        </p:txBody>
      </p:sp>
      <p:sp>
        <p:nvSpPr>
          <p:cNvPr id="8" name="AutoShape 8">
            <a:extLst>
              <a:ext uri="{FF2B5EF4-FFF2-40B4-BE49-F238E27FC236}">
                <a16:creationId xmlns:a16="http://schemas.microsoft.com/office/drawing/2014/main" id="{8BE8AE2D-785F-4A50-9C4B-4B29A3867043}"/>
              </a:ext>
            </a:extLst>
          </p:cNvPr>
          <p:cNvSpPr>
            <a:spLocks noChangeArrowheads="1"/>
          </p:cNvSpPr>
          <p:nvPr/>
        </p:nvSpPr>
        <p:spPr bwMode="auto">
          <a:xfrm>
            <a:off x="1271464" y="2593640"/>
            <a:ext cx="2664296" cy="2160240"/>
          </a:xfrm>
          <a:prstGeom prst="wedgeRoundRectCallout">
            <a:avLst>
              <a:gd name="adj1" fmla="val 59346"/>
              <a:gd name="adj2" fmla="val 99612"/>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Times New Roman" pitchFamily="18" charset="0"/>
                <a:ea typeface="標楷體" pitchFamily="65" charset="-120"/>
              </a:rPr>
              <a:t>請將此</a:t>
            </a:r>
            <a:r>
              <a:rPr lang="en-US" altLang="zh-TW" sz="2400" b="1" dirty="0">
                <a:solidFill>
                  <a:srgbClr val="0000FF"/>
                </a:solidFill>
                <a:latin typeface="Times New Roman" pitchFamily="18" charset="0"/>
                <a:ea typeface="標楷體" pitchFamily="65" charset="-120"/>
              </a:rPr>
              <a:t>A1</a:t>
            </a:r>
            <a:r>
              <a:rPr lang="zh-TW" altLang="en-US" sz="2400" b="1" dirty="0">
                <a:solidFill>
                  <a:srgbClr val="0000FF"/>
                </a:solidFill>
                <a:latin typeface="Times New Roman" pitchFamily="18" charset="0"/>
                <a:ea typeface="標楷體" pitchFamily="65" charset="-120"/>
              </a:rPr>
              <a:t>總表，經承辦人及教務主管核章後，於</a:t>
            </a:r>
            <a:r>
              <a:rPr lang="en-US" altLang="zh-TW" sz="2400" b="1" u="sng" dirty="0">
                <a:solidFill>
                  <a:srgbClr val="0000FF"/>
                </a:solidFill>
                <a:latin typeface="Times New Roman" pitchFamily="18" charset="0"/>
                <a:ea typeface="標楷體" pitchFamily="65" charset="-120"/>
              </a:rPr>
              <a:t>115.5.8</a:t>
            </a:r>
            <a:r>
              <a:rPr lang="zh-TW" altLang="en-US" sz="2400" b="1" dirty="0">
                <a:solidFill>
                  <a:srgbClr val="0000FF"/>
                </a:solidFill>
                <a:latin typeface="Times New Roman" pitchFamily="18" charset="0"/>
                <a:ea typeface="標楷體" pitchFamily="65" charset="-120"/>
              </a:rPr>
              <a:t>前郵寄至本委員會備查。</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標題 1"/>
          <p:cNvSpPr txBox="1">
            <a:spLocks/>
          </p:cNvSpPr>
          <p:nvPr/>
        </p:nvSpPr>
        <p:spPr bwMode="auto">
          <a:xfrm>
            <a:off x="191344" y="260648"/>
            <a:ext cx="9898806" cy="633413"/>
          </a:xfrm>
          <a:prstGeom prst="rect">
            <a:avLst/>
          </a:prstGeom>
          <a:noFill/>
          <a:ln w="9525">
            <a:noFill/>
            <a:miter lim="800000"/>
            <a:headEnd/>
            <a:tailEnd/>
          </a:ln>
        </p:spPr>
        <p:txBody>
          <a:bodyPr anchor="ctr"/>
          <a:lstStyle/>
          <a:p>
            <a:pPr eaLnBrk="0" hangingPunct="0"/>
            <a:r>
              <a:rPr lang="zh-TW" altLang="en-US" sz="3000" dirty="0">
                <a:solidFill>
                  <a:schemeClr val="tx2"/>
                </a:solidFill>
                <a:latin typeface="標楷體" pitchFamily="65" charset="-120"/>
                <a:ea typeface="標楷體" pitchFamily="65" charset="-120"/>
              </a:rPr>
              <a:t>四、免登記資格審查勾選系統</a:t>
            </a:r>
            <a:r>
              <a:rPr lang="en-US" altLang="zh-TW" sz="3000" dirty="0">
                <a:solidFill>
                  <a:schemeClr val="tx2"/>
                </a:solidFill>
                <a:latin typeface="標楷體" pitchFamily="65" charset="-120"/>
                <a:ea typeface="標楷體" pitchFamily="65" charset="-120"/>
              </a:rPr>
              <a:t>-</a:t>
            </a:r>
            <a:r>
              <a:rPr lang="zh-TW" altLang="en-US" sz="2200" b="1" dirty="0">
                <a:effectLst>
                  <a:outerShdw blurRad="38100" dist="38100" dir="2700000" algn="tl">
                    <a:srgbClr val="000000">
                      <a:alpha val="43137"/>
                    </a:srgbClr>
                  </a:outerShdw>
                </a:effectLst>
                <a:latin typeface="標楷體" pitchFamily="65" charset="-120"/>
                <a:ea typeface="標楷體" pitchFamily="65" charset="-120"/>
              </a:rPr>
              <a:t>新增名單申請表</a:t>
            </a:r>
            <a:endParaRPr lang="zh-TW" altLang="en-US" sz="22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7E14F692-17EC-4BB8-B580-5A4EFE5DCDFA}"/>
              </a:ext>
            </a:extLst>
          </p:cNvPr>
          <p:cNvSpPr>
            <a:spLocks noGrp="1"/>
          </p:cNvSpPr>
          <p:nvPr>
            <p:ph type="sldNum" sz="quarter" idx="12"/>
          </p:nvPr>
        </p:nvSpPr>
        <p:spPr/>
        <p:txBody>
          <a:bodyPr/>
          <a:lstStyle/>
          <a:p>
            <a:pPr>
              <a:defRPr/>
            </a:pPr>
            <a:fld id="{6696D582-221A-4A7A-9495-2A3992126361}" type="slidenum">
              <a:rPr lang="zh-TW" altLang="en-US" smtClean="0"/>
              <a:pPr>
                <a:defRPr/>
              </a:pPr>
              <a:t>32</a:t>
            </a:fld>
            <a:endParaRPr lang="en-US" altLang="zh-TW" dirty="0"/>
          </a:p>
        </p:txBody>
      </p:sp>
      <p:pic>
        <p:nvPicPr>
          <p:cNvPr id="3" name="圖片 2">
            <a:extLst>
              <a:ext uri="{FF2B5EF4-FFF2-40B4-BE49-F238E27FC236}">
                <a16:creationId xmlns:a16="http://schemas.microsoft.com/office/drawing/2014/main" id="{C01236D3-D7B0-42DF-9030-502B97F916BB}"/>
              </a:ext>
            </a:extLst>
          </p:cNvPr>
          <p:cNvPicPr>
            <a:picLocks noChangeAspect="1"/>
          </p:cNvPicPr>
          <p:nvPr/>
        </p:nvPicPr>
        <p:blipFill>
          <a:blip r:embed="rId3">
            <a:extLst>
              <a:ext uri="{28A0092B-C50C-407E-A947-70E740481C1C}">
                <a14:useLocalDpi xmlns:a14="http://schemas.microsoft.com/office/drawing/2010/main" val="0"/>
              </a:ext>
            </a:extLst>
          </a:blip>
          <a:srcRect t="3766" r="1371" b="3766"/>
          <a:stretch/>
        </p:blipFill>
        <p:spPr>
          <a:xfrm>
            <a:off x="3791743" y="1008013"/>
            <a:ext cx="4269211" cy="5713462"/>
          </a:xfrm>
          <a:prstGeom prst="rect">
            <a:avLst/>
          </a:prstGeom>
          <a:ln>
            <a:solidFill>
              <a:schemeClr val="tx1"/>
            </a:solidFill>
          </a:ln>
        </p:spPr>
      </p:pic>
    </p:spTree>
    <p:extLst>
      <p:ext uri="{BB962C8B-B14F-4D97-AF65-F5344CB8AC3E}">
        <p14:creationId xmlns:p14="http://schemas.microsoft.com/office/powerpoint/2010/main" val="2533158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33</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資格審查系統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7FECAEE4-F2BC-444F-1298-95A5F56EF065}"/>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8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273BD6C-B27A-44AC-91C4-C7CC439A093C}"/>
              </a:ext>
            </a:extLst>
          </p:cNvPr>
          <p:cNvPicPr>
            <a:picLocks noChangeAspect="1"/>
          </p:cNvPicPr>
          <p:nvPr/>
        </p:nvPicPr>
        <p:blipFill>
          <a:blip r:embed="rId3">
            <a:extLst>
              <a:ext uri="{28A0092B-C50C-407E-A947-70E740481C1C}">
                <a14:useLocalDpi xmlns:a14="http://schemas.microsoft.com/office/drawing/2010/main" val="0"/>
              </a:ext>
            </a:extLst>
          </a:blip>
          <a:srcRect l="2273" r="1137"/>
          <a:stretch/>
        </p:blipFill>
        <p:spPr>
          <a:xfrm>
            <a:off x="1074973" y="1250817"/>
            <a:ext cx="6120680" cy="5232533"/>
          </a:xfrm>
          <a:prstGeom prst="rect">
            <a:avLst/>
          </a:prstGeom>
          <a:ln>
            <a:solidFill>
              <a:schemeClr val="tx1">
                <a:lumMod val="50000"/>
                <a:lumOff val="50000"/>
              </a:schemeClr>
            </a:solidFill>
          </a:ln>
        </p:spPr>
      </p:pic>
      <p:sp>
        <p:nvSpPr>
          <p:cNvPr id="49154" name="標題 1"/>
          <p:cNvSpPr txBox="1">
            <a:spLocks/>
          </p:cNvSpPr>
          <p:nvPr/>
        </p:nvSpPr>
        <p:spPr bwMode="auto">
          <a:xfrm>
            <a:off x="263352" y="253375"/>
            <a:ext cx="9814098" cy="633412"/>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30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49156" name="文字方塊 3"/>
          <p:cNvSpPr txBox="1">
            <a:spLocks noChangeArrowheads="1"/>
          </p:cNvSpPr>
          <p:nvPr/>
        </p:nvSpPr>
        <p:spPr bwMode="auto">
          <a:xfrm>
            <a:off x="7195653" y="1844824"/>
            <a:ext cx="4752206" cy="3053144"/>
          </a:xfrm>
          <a:prstGeom prst="rect">
            <a:avLst/>
          </a:prstGeom>
          <a:noFill/>
          <a:ln w="9525">
            <a:noFill/>
            <a:miter lim="800000"/>
            <a:headEnd/>
            <a:tailEnd/>
          </a:ln>
        </p:spPr>
        <p:txBody>
          <a:bodyPr wrap="square">
            <a:spAutoFit/>
          </a:bodyPr>
          <a:lstStyle/>
          <a:p>
            <a:pPr marL="285750" indent="-285750" algn="just">
              <a:lnSpc>
                <a:spcPct val="90000"/>
              </a:lnSpc>
              <a:spcBef>
                <a:spcPts val="24"/>
              </a:spcBef>
              <a:buClr>
                <a:srgbClr val="000000"/>
              </a:buClr>
              <a:buFont typeface="Wingdings" panose="05000000000000000000" pitchFamily="2" charset="2"/>
              <a:buChar char="Ø"/>
            </a:pPr>
            <a:r>
              <a:rPr lang="zh-TW" altLang="en-US" sz="2400" b="1" dirty="0">
                <a:latin typeface="Times New Roman" pitchFamily="18" charset="0"/>
                <a:ea typeface="標楷體" pitchFamily="65" charset="-120"/>
              </a:rPr>
              <a:t>注意事項</a:t>
            </a:r>
            <a:r>
              <a:rPr lang="en-US" altLang="zh-TW" sz="2400" b="1" dirty="0">
                <a:latin typeface="Times New Roman" pitchFamily="18" charset="0"/>
                <a:ea typeface="標楷體" pitchFamily="65" charset="-120"/>
              </a:rPr>
              <a:t>:</a:t>
            </a:r>
          </a:p>
          <a:p>
            <a:pPr marL="304800" algn="just">
              <a:lnSpc>
                <a:spcPct val="90000"/>
              </a:lnSpc>
              <a:spcBef>
                <a:spcPts val="24"/>
              </a:spcBef>
              <a:buClr>
                <a:srgbClr val="000000"/>
              </a:buClr>
              <a:tabLst>
                <a:tab pos="295275" algn="l"/>
              </a:tabLst>
            </a:pPr>
            <a:r>
              <a:rPr lang="zh-TW" altLang="en-US" sz="2400" b="1" dirty="0">
                <a:solidFill>
                  <a:srgbClr val="0000FF"/>
                </a:solidFill>
                <a:latin typeface="Times New Roman" pitchFamily="18" charset="0"/>
                <a:ea typeface="標楷體" pitchFamily="65" charset="-120"/>
                <a:cs typeface="Times New Roman" panose="02020603050405020304" pitchFamily="18" charset="0"/>
              </a:rPr>
              <a:t>登錄時間</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p>
          <a:p>
            <a:pPr marL="304800" algn="just">
              <a:lnSpc>
                <a:spcPct val="90000"/>
              </a:lnSpc>
              <a:spcBef>
                <a:spcPts val="24"/>
              </a:spcBef>
              <a:spcAft>
                <a:spcPts val="600"/>
              </a:spcAft>
              <a:buClr>
                <a:srgbClr val="000000"/>
              </a:buClr>
              <a:tabLst>
                <a:tab pos="295275" algn="l"/>
              </a:tabLst>
            </a:pPr>
            <a:r>
              <a:rPr lang="en-US" altLang="zh-TW" sz="2400" b="1" dirty="0">
                <a:solidFill>
                  <a:srgbClr val="FF0000"/>
                </a:solidFill>
                <a:latin typeface="Times New Roman"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itchFamily="18" charset="0"/>
                <a:ea typeface="標楷體" pitchFamily="65" charset="-120"/>
                <a:cs typeface="Times New Roman" panose="02020603050405020304" pitchFamily="18" charset="0"/>
              </a:rPr>
              <a:t>5</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itchFamily="18" charset="0"/>
                <a:ea typeface="標楷體" pitchFamily="65" charset="-120"/>
                <a:cs typeface="Times New Roman" panose="02020603050405020304" pitchFamily="18" charset="0"/>
              </a:rPr>
              <a:t>14</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日</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星期四</a:t>
            </a:r>
            <a:r>
              <a:rPr lang="en-US" altLang="zh-TW" sz="2400" b="1" dirty="0">
                <a:solidFill>
                  <a:srgbClr val="FF0000"/>
                </a:solidFill>
                <a:latin typeface="Times New Roman" pitchFamily="18" charset="0"/>
                <a:ea typeface="標楷體" pitchFamily="65" charset="-120"/>
                <a:cs typeface="Times New Roman" panose="02020603050405020304" pitchFamily="18" charset="0"/>
              </a:rPr>
              <a:t>)10:00</a:t>
            </a:r>
            <a:r>
              <a:rPr lang="zh-TW" altLang="en-US" sz="2400" b="1" dirty="0">
                <a:solidFill>
                  <a:srgbClr val="FF0000"/>
                </a:solidFill>
                <a:latin typeface="Times New Roman" pitchFamily="18" charset="0"/>
                <a:ea typeface="標楷體" pitchFamily="65" charset="-120"/>
                <a:cs typeface="Times New Roman" panose="02020603050405020304" pitchFamily="18" charset="0"/>
              </a:rPr>
              <a:t>起至</a:t>
            </a:r>
            <a:r>
              <a:rPr lang="en-US" altLang="zh-TW" sz="2400" b="1" dirty="0">
                <a:solidFill>
                  <a:srgbClr val="FF0000"/>
                </a:solidFill>
                <a:latin typeface="Times New Roman"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itchFamily="18" charset="0"/>
                <a:ea typeface="標楷體" pitchFamily="65" charset="-120"/>
                <a:cs typeface="Times New Roman" panose="02020603050405020304" pitchFamily="18" charset="0"/>
              </a:rPr>
              <a:t>6</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itchFamily="18" charset="0"/>
                <a:ea typeface="標楷體" pitchFamily="65" charset="-120"/>
                <a:cs typeface="Times New Roman" panose="02020603050405020304" pitchFamily="18" charset="0"/>
              </a:rPr>
              <a:t>3</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日 </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星期三</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latin typeface="Times New Roman" pitchFamily="18" charset="0"/>
                <a:ea typeface="標楷體" pitchFamily="65" charset="-120"/>
                <a:cs typeface="Times New Roman" panose="02020603050405020304" pitchFamily="18" charset="0"/>
              </a:rPr>
              <a:t> </a:t>
            </a:r>
            <a:r>
              <a:rPr lang="en-US" altLang="zh-TW" sz="2400" b="1" dirty="0">
                <a:solidFill>
                  <a:srgbClr val="FF0000"/>
                </a:solidFill>
                <a:latin typeface="Times New Roman" pitchFamily="18" charset="0"/>
                <a:ea typeface="標楷體" pitchFamily="65" charset="-120"/>
                <a:cs typeface="Times New Roman" panose="02020603050405020304" pitchFamily="18" charset="0"/>
              </a:rPr>
              <a:t>17:00</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止</a:t>
            </a:r>
            <a:endParaRPr lang="en-US" altLang="zh-TW" sz="2400" b="1" dirty="0">
              <a:solidFill>
                <a:srgbClr val="FF0000"/>
              </a:solidFill>
              <a:latin typeface="Times New Roman" pitchFamily="18" charset="0"/>
              <a:ea typeface="標楷體" pitchFamily="65" charset="-120"/>
              <a:cs typeface="Times New Roman" panose="02020603050405020304" pitchFamily="18" charset="0"/>
            </a:endParaRPr>
          </a:p>
          <a:p>
            <a:pPr marL="628650" indent="-333375">
              <a:lnSpc>
                <a:spcPct val="90000"/>
              </a:lnSpc>
              <a:spcBef>
                <a:spcPct val="20000"/>
              </a:spcBef>
              <a:spcAft>
                <a:spcPts val="600"/>
              </a:spcAft>
              <a:buClr>
                <a:srgbClr val="000000"/>
              </a:buClr>
              <a:tabLst>
                <a:tab pos="1524000" algn="l"/>
              </a:tabLst>
            </a:pPr>
            <a:r>
              <a:rPr lang="en-US" altLang="zh-TW" sz="2400" b="1" dirty="0">
                <a:latin typeface="Times New Roman" pitchFamily="18" charset="0"/>
                <a:ea typeface="標楷體" pitchFamily="65" charset="-120"/>
                <a:cs typeface="Times New Roman" panose="02020603050405020304" pitchFamily="18" charset="0"/>
              </a:rPr>
              <a:t>(1)</a:t>
            </a:r>
            <a:r>
              <a:rPr lang="en-US" altLang="zh-TW" sz="2400" b="1" dirty="0">
                <a:solidFill>
                  <a:srgbClr val="FF0000"/>
                </a:solidFill>
                <a:latin typeface="Times New Roman"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itchFamily="18" charset="0"/>
                <a:ea typeface="標楷體" pitchFamily="65" charset="-120"/>
                <a:cs typeface="Times New Roman" panose="02020603050405020304" pitchFamily="18" charset="0"/>
              </a:rPr>
              <a:t>6</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itchFamily="18" charset="0"/>
                <a:ea typeface="標楷體" pitchFamily="65" charset="-120"/>
                <a:cs typeface="Times New Roman" panose="02020603050405020304" pitchFamily="18" charset="0"/>
              </a:rPr>
              <a:t>3</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日</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星期三</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itchFamily="18" charset="0"/>
                <a:ea typeface="標楷體" pitchFamily="65" charset="-120"/>
                <a:cs typeface="Times New Roman" panose="02020603050405020304" pitchFamily="18" charset="0"/>
              </a:rPr>
              <a:t>前</a:t>
            </a:r>
            <a:br>
              <a:rPr lang="en-US" altLang="zh-TW" sz="2400" b="1" dirty="0">
                <a:solidFill>
                  <a:srgbClr val="FF0000"/>
                </a:solidFill>
                <a:latin typeface="Times New Roman" pitchFamily="18" charset="0"/>
                <a:ea typeface="標楷體" pitchFamily="65" charset="-120"/>
                <a:cs typeface="Times New Roman" panose="02020603050405020304" pitchFamily="18" charset="0"/>
              </a:rPr>
            </a:br>
            <a:r>
              <a:rPr lang="zh-TW" altLang="en-US" sz="2400" b="1" dirty="0">
                <a:latin typeface="Times New Roman" pitchFamily="18" charset="0"/>
                <a:ea typeface="標楷體" pitchFamily="65" charset="-120"/>
                <a:cs typeface="Times New Roman" panose="02020603050405020304" pitchFamily="18" charset="0"/>
              </a:rPr>
              <a:t>繳寄審查資料</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itchFamily="18" charset="0"/>
                <a:ea typeface="標楷體" pitchFamily="65" charset="-120"/>
                <a:cs typeface="Times New Roman" panose="02020603050405020304" pitchFamily="18" charset="0"/>
              </a:rPr>
              <a:t>以郵戳為憑</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endParaRPr lang="zh-TW" altLang="en-US" sz="2400" b="1" dirty="0">
              <a:solidFill>
                <a:srgbClr val="FF0000"/>
              </a:solidFill>
              <a:latin typeface="Times New Roman" pitchFamily="18" charset="0"/>
              <a:ea typeface="標楷體" pitchFamily="65" charset="-120"/>
              <a:cs typeface="Times New Roman" panose="02020603050405020304" pitchFamily="18" charset="0"/>
            </a:endParaRPr>
          </a:p>
          <a:p>
            <a:pPr marL="628650" lvl="1" indent="-333375">
              <a:lnSpc>
                <a:spcPct val="90000"/>
              </a:lnSpc>
              <a:spcBef>
                <a:spcPct val="20000"/>
              </a:spcBef>
              <a:buClr>
                <a:srgbClr val="000000"/>
              </a:buClr>
              <a:tabLst>
                <a:tab pos="1524000" algn="l"/>
              </a:tabLst>
            </a:pPr>
            <a:r>
              <a:rPr lang="en-US" altLang="zh-TW" sz="2400" b="1" dirty="0">
                <a:latin typeface="Times New Roman" pitchFamily="18" charset="0"/>
                <a:ea typeface="標楷體" pitchFamily="65" charset="-120"/>
                <a:cs typeface="Times New Roman" panose="02020603050405020304" pitchFamily="18" charset="0"/>
              </a:rPr>
              <a:t>(2)</a:t>
            </a:r>
            <a:r>
              <a:rPr lang="en-US" altLang="zh-TW" sz="2400" b="1" dirty="0">
                <a:solidFill>
                  <a:srgbClr val="FF0000"/>
                </a:solidFill>
                <a:latin typeface="Times New Roman"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itchFamily="18" charset="0"/>
                <a:ea typeface="標楷體" pitchFamily="65" charset="-120"/>
                <a:cs typeface="Times New Roman" panose="02020603050405020304" pitchFamily="18" charset="0"/>
              </a:rPr>
              <a:t>6</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itchFamily="18" charset="0"/>
                <a:ea typeface="標楷體" pitchFamily="65" charset="-120"/>
                <a:cs typeface="Times New Roman" panose="02020603050405020304" pitchFamily="18" charset="0"/>
              </a:rPr>
              <a:t>23</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日</a:t>
            </a:r>
            <a:r>
              <a:rPr lang="en-US" altLang="zh-TW" sz="2400" b="1" dirty="0">
                <a:solidFill>
                  <a:srgbClr val="FF0000"/>
                </a:solidFill>
                <a:latin typeface="Times New Roman"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itchFamily="18" charset="0"/>
                <a:ea typeface="標楷體" pitchFamily="65" charset="-120"/>
                <a:cs typeface="Times New Roman" panose="02020603050405020304" pitchFamily="18" charset="0"/>
              </a:rPr>
              <a:t>星期二</a:t>
            </a:r>
            <a:r>
              <a:rPr lang="en-US" altLang="zh-TW" sz="2400" b="1" dirty="0">
                <a:solidFill>
                  <a:srgbClr val="FF0000"/>
                </a:solidFill>
                <a:latin typeface="Times New Roman" pitchFamily="18" charset="0"/>
                <a:ea typeface="標楷體" pitchFamily="65" charset="-120"/>
                <a:cs typeface="Times New Roman" panose="02020603050405020304" pitchFamily="18" charset="0"/>
              </a:rPr>
              <a:t>) 10:00</a:t>
            </a:r>
            <a:r>
              <a:rPr lang="zh-TW" altLang="en-US" sz="2400" b="1" dirty="0">
                <a:latin typeface="Times New Roman" pitchFamily="18" charset="0"/>
                <a:ea typeface="標楷體" pitchFamily="65" charset="-120"/>
                <a:cs typeface="Times New Roman" panose="02020603050405020304" pitchFamily="18" charset="0"/>
              </a:rPr>
              <a:t>公告資格審查結果</a:t>
            </a:r>
            <a:endParaRPr lang="en-US" altLang="zh-TW" sz="2400" b="1" dirty="0">
              <a:latin typeface="Times New Roman" pitchFamily="18" charset="0"/>
              <a:ea typeface="標楷體" pitchFamily="65" charset="-120"/>
              <a:cs typeface="Times New Roman" panose="02020603050405020304" pitchFamily="18" charset="0"/>
            </a:endParaRPr>
          </a:p>
        </p:txBody>
      </p:sp>
      <p:sp>
        <p:nvSpPr>
          <p:cNvPr id="9" name="AutoShape 4">
            <a:extLst>
              <a:ext uri="{FF2B5EF4-FFF2-40B4-BE49-F238E27FC236}">
                <a16:creationId xmlns:a16="http://schemas.microsoft.com/office/drawing/2014/main" id="{771A7211-997C-483F-A122-934149732815}"/>
              </a:ext>
            </a:extLst>
          </p:cNvPr>
          <p:cNvSpPr>
            <a:spLocks noChangeArrowheads="1"/>
          </p:cNvSpPr>
          <p:nvPr/>
        </p:nvSpPr>
        <p:spPr bwMode="auto">
          <a:xfrm>
            <a:off x="6260566" y="5130374"/>
            <a:ext cx="1870174" cy="495834"/>
          </a:xfrm>
          <a:prstGeom prst="wedgeRoundRectCallout">
            <a:avLst>
              <a:gd name="adj1" fmla="val -77648"/>
              <a:gd name="adj2" fmla="val -23370"/>
              <a:gd name="adj3" fmla="val 16667"/>
            </a:avLst>
          </a:prstGeom>
          <a:solidFill>
            <a:srgbClr val="FFFEA8"/>
          </a:solidFill>
          <a:ln w="19050" algn="ctr">
            <a:solidFill>
              <a:schemeClr val="tx1"/>
            </a:solidFill>
            <a:miter lim="800000"/>
            <a:headEnd/>
            <a:tailEnd/>
          </a:ln>
        </p:spPr>
        <p:txBody>
          <a:bodyPr/>
          <a:lstStyle/>
          <a:p>
            <a:pPr algn="ctr"/>
            <a:r>
              <a:rPr lang="zh-TW" altLang="en-US" sz="2000" b="1" dirty="0">
                <a:solidFill>
                  <a:srgbClr val="0000FF"/>
                </a:solidFill>
                <a:latin typeface="標楷體" pitchFamily="65" charset="-120"/>
                <a:ea typeface="標楷體" pitchFamily="65" charset="-120"/>
              </a:rPr>
              <a:t>考生輸入資料</a:t>
            </a:r>
            <a:endParaRPr lang="zh-TW" altLang="zh-TW" sz="20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4FFFE3F7-CEEE-4F3D-9ED3-DEAE0395BEDD}"/>
              </a:ext>
            </a:extLst>
          </p:cNvPr>
          <p:cNvSpPr>
            <a:spLocks noGrp="1"/>
          </p:cNvSpPr>
          <p:nvPr>
            <p:ph type="sldNum" sz="quarter" idx="12"/>
          </p:nvPr>
        </p:nvSpPr>
        <p:spPr/>
        <p:txBody>
          <a:bodyPr/>
          <a:lstStyle/>
          <a:p>
            <a:pPr>
              <a:defRPr/>
            </a:pPr>
            <a:fld id="{6696D582-221A-4A7A-9495-2A3992126361}" type="slidenum">
              <a:rPr lang="zh-TW" altLang="en-US" smtClean="0"/>
              <a:pPr>
                <a:defRPr/>
              </a:pPr>
              <a:t>34</a:t>
            </a:fld>
            <a:endParaRPr lang="en-US" altLang="zh-TW"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BE3164C-2AF0-4595-A0A9-607BD00185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7488" y="1094704"/>
            <a:ext cx="9000289" cy="5626771"/>
          </a:xfrm>
          <a:prstGeom prst="rect">
            <a:avLst/>
          </a:prstGeom>
          <a:ln>
            <a:solidFill>
              <a:schemeClr val="tx1">
                <a:lumMod val="50000"/>
                <a:lumOff val="50000"/>
              </a:schemeClr>
            </a:solidFill>
          </a:ln>
        </p:spPr>
      </p:pic>
      <p:sp>
        <p:nvSpPr>
          <p:cNvPr id="51202" name="標題 1"/>
          <p:cNvSpPr txBox="1">
            <a:spLocks/>
          </p:cNvSpPr>
          <p:nvPr/>
        </p:nvSpPr>
        <p:spPr bwMode="auto">
          <a:xfrm>
            <a:off x="299013" y="251039"/>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選擇登記資格</a:t>
            </a:r>
            <a:endParaRPr lang="zh-TW" altLang="en-US" sz="2800" b="1"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1B6C0F29-C1A2-4345-B135-A096906C1900}"/>
              </a:ext>
            </a:extLst>
          </p:cNvPr>
          <p:cNvSpPr>
            <a:spLocks noChangeArrowheads="1"/>
          </p:cNvSpPr>
          <p:nvPr/>
        </p:nvSpPr>
        <p:spPr bwMode="auto">
          <a:xfrm>
            <a:off x="7398685" y="3582860"/>
            <a:ext cx="3305827" cy="1728192"/>
          </a:xfrm>
          <a:prstGeom prst="wedgeRoundRectCallout">
            <a:avLst>
              <a:gd name="adj1" fmla="val -74490"/>
              <a:gd name="adj2" fmla="val -25975"/>
              <a:gd name="adj3" fmla="val 16667"/>
            </a:avLst>
          </a:prstGeom>
          <a:solidFill>
            <a:srgbClr val="FFFEA8"/>
          </a:solidFill>
          <a:ln w="19050" algn="ctr">
            <a:solidFill>
              <a:schemeClr val="tx1"/>
            </a:solidFill>
            <a:miter lim="800000"/>
            <a:headEnd/>
            <a:tailEnd/>
          </a:ln>
        </p:spPr>
        <p:txBody>
          <a:bodyPr/>
          <a:lstStyle/>
          <a:p>
            <a:pPr algn="just"/>
            <a:r>
              <a:rPr lang="zh-TW" altLang="zh-TW" sz="2400" b="1" dirty="0">
                <a:solidFill>
                  <a:srgbClr val="0000FF"/>
                </a:solidFill>
                <a:latin typeface="標楷體" pitchFamily="65" charset="-120"/>
                <a:ea typeface="標楷體" pitchFamily="65" charset="-120"/>
              </a:rPr>
              <a:t>請考生依據本身所具資格選取，若具備</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zh-TW" sz="2400" b="1" dirty="0">
                <a:solidFill>
                  <a:srgbClr val="0000FF"/>
                </a:solidFill>
                <a:latin typeface="標楷體" pitchFamily="65" charset="-120"/>
                <a:ea typeface="標楷體" pitchFamily="65" charset="-120"/>
              </a:rPr>
              <a:t>種以上資格，選擇一種資格登錄報名</a:t>
            </a:r>
            <a:r>
              <a:rPr lang="zh-TW" altLang="en-US" sz="2400" b="1" dirty="0">
                <a:solidFill>
                  <a:srgbClr val="0000FF"/>
                </a:solidFill>
                <a:latin typeface="標楷體" pitchFamily="65" charset="-120"/>
                <a:ea typeface="標楷體" pitchFamily="65" charset="-120"/>
              </a:rPr>
              <a:t>即可</a:t>
            </a:r>
            <a:r>
              <a:rPr lang="zh-TW" altLang="zh-TW" sz="2400" b="1" dirty="0">
                <a:solidFill>
                  <a:srgbClr val="0000FF"/>
                </a:solidFill>
                <a:latin typeface="標楷體" pitchFamily="65" charset="-120"/>
                <a:ea typeface="標楷體" pitchFamily="65" charset="-120"/>
              </a:rPr>
              <a:t>。</a:t>
            </a:r>
          </a:p>
        </p:txBody>
      </p:sp>
      <p:sp>
        <p:nvSpPr>
          <p:cNvPr id="3" name="投影片編號版面配置區 2">
            <a:extLst>
              <a:ext uri="{FF2B5EF4-FFF2-40B4-BE49-F238E27FC236}">
                <a16:creationId xmlns:a16="http://schemas.microsoft.com/office/drawing/2014/main" id="{7BBE7820-3E5E-4268-9224-C74B70CB7C59}"/>
              </a:ext>
            </a:extLst>
          </p:cNvPr>
          <p:cNvSpPr>
            <a:spLocks noGrp="1"/>
          </p:cNvSpPr>
          <p:nvPr>
            <p:ph type="sldNum" sz="quarter" idx="12"/>
          </p:nvPr>
        </p:nvSpPr>
        <p:spPr/>
        <p:txBody>
          <a:bodyPr/>
          <a:lstStyle/>
          <a:p>
            <a:pPr>
              <a:defRPr/>
            </a:pPr>
            <a:fld id="{6696D582-221A-4A7A-9495-2A3992126361}" type="slidenum">
              <a:rPr lang="zh-TW" altLang="en-US" smtClean="0"/>
              <a:pPr>
                <a:defRPr/>
              </a:pPr>
              <a:t>35</a:t>
            </a:fld>
            <a:endParaRPr lang="en-US" altLang="zh-TW"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D3D1C14-119F-4AE7-A4F7-0DD43CEBCE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2247" y="1055632"/>
            <a:ext cx="8847970" cy="5665843"/>
          </a:xfrm>
          <a:prstGeom prst="rect">
            <a:avLst/>
          </a:prstGeom>
          <a:solidFill>
            <a:schemeClr val="bg1">
              <a:lumMod val="75000"/>
            </a:schemeClr>
          </a:solidFill>
          <a:ln>
            <a:solidFill>
              <a:schemeClr val="tx1">
                <a:lumMod val="50000"/>
                <a:lumOff val="50000"/>
              </a:schemeClr>
            </a:solidFill>
          </a:ln>
        </p:spPr>
      </p:pic>
      <p:sp>
        <p:nvSpPr>
          <p:cNvPr id="51202" name="標題 1"/>
          <p:cNvSpPr txBox="1">
            <a:spLocks/>
          </p:cNvSpPr>
          <p:nvPr/>
        </p:nvSpPr>
        <p:spPr bwMode="auto">
          <a:xfrm>
            <a:off x="191344" y="265264"/>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登記資格條款</a:t>
            </a:r>
            <a:endParaRPr lang="zh-TW" altLang="en-US" sz="28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C8228384-2592-4779-A4B6-296849FE5D29}"/>
              </a:ext>
            </a:extLst>
          </p:cNvPr>
          <p:cNvSpPr>
            <a:spLocks noGrp="1"/>
          </p:cNvSpPr>
          <p:nvPr>
            <p:ph type="sldNum" sz="quarter" idx="12"/>
          </p:nvPr>
        </p:nvSpPr>
        <p:spPr/>
        <p:txBody>
          <a:bodyPr/>
          <a:lstStyle/>
          <a:p>
            <a:pPr>
              <a:defRPr/>
            </a:pPr>
            <a:fld id="{6696D582-221A-4A7A-9495-2A3992126361}" type="slidenum">
              <a:rPr lang="zh-TW" altLang="en-US" smtClean="0"/>
              <a:pPr>
                <a:defRPr/>
              </a:pPr>
              <a:t>36</a:t>
            </a:fld>
            <a:endParaRPr lang="en-US" altLang="zh-TW" dirty="0"/>
          </a:p>
        </p:txBody>
      </p:sp>
      <p:sp>
        <p:nvSpPr>
          <p:cNvPr id="5" name="語音泡泡: 圓角矩形 4">
            <a:extLst>
              <a:ext uri="{FF2B5EF4-FFF2-40B4-BE49-F238E27FC236}">
                <a16:creationId xmlns:a16="http://schemas.microsoft.com/office/drawing/2014/main" id="{245810A0-8352-4585-83AB-7789930BDBC2}"/>
              </a:ext>
            </a:extLst>
          </p:cNvPr>
          <p:cNvSpPr/>
          <p:nvPr/>
        </p:nvSpPr>
        <p:spPr>
          <a:xfrm>
            <a:off x="5087888" y="1412776"/>
            <a:ext cx="4696010" cy="936104"/>
          </a:xfrm>
          <a:prstGeom prst="wedgeRoundRectCallout">
            <a:avLst>
              <a:gd name="adj1" fmla="val -60566"/>
              <a:gd name="adj2" fmla="val 35421"/>
              <a:gd name="adj3" fmla="val 16667"/>
            </a:avLst>
          </a:prstGeom>
          <a:solidFill>
            <a:srgbClr val="FFFF99"/>
          </a:solidFill>
          <a:ln w="19050" algn="ctr">
            <a:solidFill>
              <a:schemeClr val="tx1"/>
            </a:solidFill>
            <a:miter lim="800000"/>
            <a:headEnd/>
            <a:tailEnd/>
          </a:ln>
        </p:spPr>
        <p:txBody>
          <a:bodyPr/>
          <a:lstStyle/>
          <a:p>
            <a:r>
              <a:rPr lang="zh-TW" altLang="en-US" sz="2400" b="1" dirty="0">
                <a:solidFill>
                  <a:srgbClr val="0000FF"/>
                </a:solidFill>
                <a:ea typeface="標楷體" pitchFamily="65" charset="-120"/>
              </a:rPr>
              <a:t>考生可點選下載「登記資格條款」（</a:t>
            </a:r>
            <a:r>
              <a:rPr lang="en-US" altLang="zh-TW" sz="2400" b="1" dirty="0">
                <a:solidFill>
                  <a:srgbClr val="0000FF"/>
                </a:solidFill>
                <a:ea typeface="標楷體" pitchFamily="65" charset="-120"/>
              </a:rPr>
              <a:t>PDF</a:t>
            </a:r>
            <a:r>
              <a:rPr lang="zh-TW" altLang="en-US" sz="2400" b="1" dirty="0">
                <a:solidFill>
                  <a:srgbClr val="0000FF"/>
                </a:solidFill>
                <a:ea typeface="標楷體" pitchFamily="65" charset="-120"/>
              </a:rPr>
              <a:t>檔）確認所具登記資格。</a:t>
            </a:r>
          </a:p>
        </p:txBody>
      </p:sp>
    </p:spTree>
    <p:extLst>
      <p:ext uri="{BB962C8B-B14F-4D97-AF65-F5344CB8AC3E}">
        <p14:creationId xmlns:p14="http://schemas.microsoft.com/office/powerpoint/2010/main" val="2311746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1F5B0CC-329D-434E-B5D1-DA83426613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4647" y="1114487"/>
            <a:ext cx="7646755" cy="5606988"/>
          </a:xfrm>
          <a:prstGeom prst="rect">
            <a:avLst/>
          </a:prstGeom>
          <a:noFill/>
          <a:ln>
            <a:solidFill>
              <a:schemeClr val="tx1">
                <a:lumMod val="50000"/>
                <a:lumOff val="50000"/>
              </a:schemeClr>
            </a:solidFill>
          </a:ln>
        </p:spPr>
      </p:pic>
      <p:sp>
        <p:nvSpPr>
          <p:cNvPr id="51202" name="標題 1"/>
          <p:cNvSpPr txBox="1">
            <a:spLocks/>
          </p:cNvSpPr>
          <p:nvPr/>
        </p:nvSpPr>
        <p:spPr bwMode="auto">
          <a:xfrm>
            <a:off x="263352" y="296067"/>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考生已具有登記資格</a:t>
            </a:r>
            <a:endParaRPr lang="zh-TW" altLang="en-US" sz="2800" b="1" dirty="0">
              <a:effectLst>
                <a:outerShdw blurRad="38100" dist="38100" dir="2700000" algn="tl">
                  <a:srgbClr val="000000">
                    <a:alpha val="43137"/>
                  </a:srgbClr>
                </a:outerShdw>
              </a:effectLst>
            </a:endParaRPr>
          </a:p>
        </p:txBody>
      </p:sp>
      <p:sp>
        <p:nvSpPr>
          <p:cNvPr id="8" name="AutoShape 4">
            <a:extLst>
              <a:ext uri="{FF2B5EF4-FFF2-40B4-BE49-F238E27FC236}">
                <a16:creationId xmlns:a16="http://schemas.microsoft.com/office/drawing/2014/main" id="{1F33021A-0C7D-4724-AD9F-7CFBF40D3998}"/>
              </a:ext>
            </a:extLst>
          </p:cNvPr>
          <p:cNvSpPr>
            <a:spLocks noChangeArrowheads="1"/>
          </p:cNvSpPr>
          <p:nvPr/>
        </p:nvSpPr>
        <p:spPr bwMode="auto">
          <a:xfrm>
            <a:off x="6672064" y="1851838"/>
            <a:ext cx="5184576" cy="3903507"/>
          </a:xfrm>
          <a:prstGeom prst="wedgeRoundRectCallout">
            <a:avLst>
              <a:gd name="adj1" fmla="val -59424"/>
              <a:gd name="adj2" fmla="val -21567"/>
              <a:gd name="adj3" fmla="val 16667"/>
            </a:avLst>
          </a:prstGeom>
          <a:solidFill>
            <a:srgbClr val="FFFEA8"/>
          </a:solidFill>
          <a:ln w="19050" algn="ctr">
            <a:solidFill>
              <a:schemeClr val="tx1"/>
            </a:solidFill>
            <a:miter lim="800000"/>
            <a:headEnd/>
            <a:tailEnd/>
          </a:ln>
        </p:spPr>
        <p:txBody>
          <a:bodyPr lIns="108000" tIns="108000" rIns="108000" bIns="108000"/>
          <a:lstStyle/>
          <a:p>
            <a:pPr marL="266700" indent="-266700" algn="just" hangingPunct="0">
              <a:spcAft>
                <a:spcPts val="600"/>
              </a:spcAft>
            </a:pP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1.</a:t>
            </a:r>
            <a:r>
              <a:rPr lang="zh-TW" altLang="en-US" sz="2400" b="1" dirty="0">
                <a:solidFill>
                  <a:srgbClr val="0000FF"/>
                </a:solidFill>
                <a:latin typeface="標楷體" pitchFamily="65" charset="-120"/>
                <a:ea typeface="標楷體" pitchFamily="65" charset="-120"/>
              </a:rPr>
              <a:t>若考生登入系統時顯示「您已具有本招生之一般生登記資格」訊息，即表示已通過登記資格審查，請詳閱相關注意事項後即可直接進行下一步驟。</a:t>
            </a:r>
            <a:endParaRPr lang="en-US" altLang="zh-TW" sz="2400" b="1" dirty="0">
              <a:solidFill>
                <a:srgbClr val="0000FF"/>
              </a:solidFill>
              <a:latin typeface="標楷體" pitchFamily="65" charset="-120"/>
              <a:ea typeface="標楷體" pitchFamily="65" charset="-120"/>
            </a:endParaRPr>
          </a:p>
          <a:p>
            <a:pPr marL="266700" indent="-266700" algn="just" hangingPunct="0">
              <a:spcAft>
                <a:spcPts val="600"/>
              </a:spcAft>
            </a:pP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2.</a:t>
            </a:r>
            <a:r>
              <a:rPr lang="zh-TW" altLang="en-US" sz="2400" b="1" dirty="0">
                <a:solidFill>
                  <a:srgbClr val="FF0000"/>
                </a:solidFill>
                <a:latin typeface="標楷體" pitchFamily="65" charset="-120"/>
                <a:ea typeface="標楷體" pitchFamily="65" charset="-120"/>
              </a:rPr>
              <a:t>若考生無須申請「特種生身分」或「低收入戶或中低收入戶身分」，則無須登錄及繳寄任何資料直接登出本系統即可。</a:t>
            </a:r>
          </a:p>
        </p:txBody>
      </p:sp>
      <p:sp>
        <p:nvSpPr>
          <p:cNvPr id="3" name="投影片編號版面配置區 2">
            <a:extLst>
              <a:ext uri="{FF2B5EF4-FFF2-40B4-BE49-F238E27FC236}">
                <a16:creationId xmlns:a16="http://schemas.microsoft.com/office/drawing/2014/main" id="{0AD9AFE6-B71B-4EF7-97BD-F4BEE6CCC244}"/>
              </a:ext>
            </a:extLst>
          </p:cNvPr>
          <p:cNvSpPr>
            <a:spLocks noGrp="1"/>
          </p:cNvSpPr>
          <p:nvPr>
            <p:ph type="sldNum" sz="quarter" idx="12"/>
          </p:nvPr>
        </p:nvSpPr>
        <p:spPr/>
        <p:txBody>
          <a:bodyPr/>
          <a:lstStyle/>
          <a:p>
            <a:pPr>
              <a:defRPr/>
            </a:pPr>
            <a:fld id="{6696D582-221A-4A7A-9495-2A3992126361}" type="slidenum">
              <a:rPr lang="zh-TW" altLang="en-US" smtClean="0"/>
              <a:pPr>
                <a:defRPr/>
              </a:pPr>
              <a:t>37</a:t>
            </a:fld>
            <a:endParaRPr lang="en-US" altLang="zh-TW" dirty="0"/>
          </a:p>
        </p:txBody>
      </p:sp>
    </p:spTree>
    <p:extLst>
      <p:ext uri="{BB962C8B-B14F-4D97-AF65-F5344CB8AC3E}">
        <p14:creationId xmlns:p14="http://schemas.microsoft.com/office/powerpoint/2010/main" val="3572998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67810BF-AB53-4B17-84D3-1588239B0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440" y="2708920"/>
            <a:ext cx="10848261" cy="2936701"/>
          </a:xfrm>
          <a:prstGeom prst="rect">
            <a:avLst/>
          </a:prstGeom>
        </p:spPr>
      </p:pic>
      <p:sp>
        <p:nvSpPr>
          <p:cNvPr id="53250" name="標題 1"/>
          <p:cNvSpPr txBox="1">
            <a:spLocks/>
          </p:cNvSpPr>
          <p:nvPr/>
        </p:nvSpPr>
        <p:spPr bwMode="auto">
          <a:xfrm>
            <a:off x="191344" y="260648"/>
            <a:ext cx="822960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選擇特種身分</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r>
              <a:rPr lang="en-US" altLang="zh-TW" sz="28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1/2</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800"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3452A5EE-D7CF-4722-84B7-5268B86617F8}"/>
              </a:ext>
            </a:extLst>
          </p:cNvPr>
          <p:cNvSpPr>
            <a:spLocks noChangeArrowheads="1"/>
          </p:cNvSpPr>
          <p:nvPr/>
        </p:nvSpPr>
        <p:spPr bwMode="auto">
          <a:xfrm>
            <a:off x="1281808" y="1700808"/>
            <a:ext cx="7139136" cy="633413"/>
          </a:xfrm>
          <a:prstGeom prst="wedgeRoundRectCallout">
            <a:avLst>
              <a:gd name="adj1" fmla="val -38116"/>
              <a:gd name="adj2" fmla="val 161106"/>
              <a:gd name="adj3" fmla="val 16667"/>
            </a:avLst>
          </a:prstGeom>
          <a:solidFill>
            <a:srgbClr val="FFFEA8"/>
          </a:solidFill>
          <a:ln w="19050" algn="ctr">
            <a:solidFill>
              <a:schemeClr val="tx1"/>
            </a:solidFill>
            <a:miter lim="800000"/>
            <a:headEnd/>
            <a:tailEnd/>
          </a:ln>
        </p:spPr>
        <p:txBody>
          <a:bodyPr/>
          <a:lstStyle/>
          <a:p>
            <a:r>
              <a:rPr lang="zh-TW" altLang="zh-TW" sz="2800" b="1" dirty="0">
                <a:solidFill>
                  <a:srgbClr val="0000FF"/>
                </a:solidFill>
                <a:latin typeface="標楷體" pitchFamily="65" charset="-120"/>
                <a:ea typeface="標楷體" pitchFamily="65" charset="-120"/>
              </a:rPr>
              <a:t>考生如不具備特種身分，請選擇不具備即可</a:t>
            </a:r>
          </a:p>
        </p:txBody>
      </p:sp>
      <p:sp>
        <p:nvSpPr>
          <p:cNvPr id="4" name="投影片編號版面配置區 3">
            <a:extLst>
              <a:ext uri="{FF2B5EF4-FFF2-40B4-BE49-F238E27FC236}">
                <a16:creationId xmlns:a16="http://schemas.microsoft.com/office/drawing/2014/main" id="{D1A0B0BC-681D-49BC-8718-95CDDF761283}"/>
              </a:ext>
            </a:extLst>
          </p:cNvPr>
          <p:cNvSpPr>
            <a:spLocks noGrp="1"/>
          </p:cNvSpPr>
          <p:nvPr>
            <p:ph type="sldNum" sz="quarter" idx="12"/>
          </p:nvPr>
        </p:nvSpPr>
        <p:spPr/>
        <p:txBody>
          <a:bodyPr/>
          <a:lstStyle/>
          <a:p>
            <a:pPr>
              <a:defRPr/>
            </a:pPr>
            <a:fld id="{6696D582-221A-4A7A-9495-2A3992126361}" type="slidenum">
              <a:rPr lang="zh-TW" altLang="en-US" smtClean="0"/>
              <a:pPr>
                <a:defRPr/>
              </a:pPr>
              <a:t>38</a:t>
            </a:fld>
            <a:endParaRPr lang="en-US" altLang="zh-TW"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140F50B-F245-4FD6-8940-36CAF30A3D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7448" y="1340768"/>
            <a:ext cx="10398783" cy="4752528"/>
          </a:xfrm>
          <a:prstGeom prst="rect">
            <a:avLst/>
          </a:prstGeom>
        </p:spPr>
      </p:pic>
      <p:sp>
        <p:nvSpPr>
          <p:cNvPr id="55298"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選擇特種身分</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r>
              <a:rPr lang="en-US" altLang="zh-TW" sz="28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2/2</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800"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5256861B-31FE-439D-94E3-9BD12BE05217}"/>
              </a:ext>
            </a:extLst>
          </p:cNvPr>
          <p:cNvSpPr>
            <a:spLocks noChangeArrowheads="1"/>
          </p:cNvSpPr>
          <p:nvPr/>
        </p:nvSpPr>
        <p:spPr bwMode="auto">
          <a:xfrm>
            <a:off x="7176120" y="3288941"/>
            <a:ext cx="4464496" cy="2880320"/>
          </a:xfrm>
          <a:prstGeom prst="wedgeRoundRectCallout">
            <a:avLst>
              <a:gd name="adj1" fmla="val -59190"/>
              <a:gd name="adj2" fmla="val -20951"/>
              <a:gd name="adj3" fmla="val 16667"/>
            </a:avLst>
          </a:prstGeom>
          <a:solidFill>
            <a:srgbClr val="FFFEA8"/>
          </a:solidFill>
          <a:ln w="19050" algn="ctr">
            <a:solidFill>
              <a:schemeClr val="tx1"/>
            </a:solidFill>
            <a:miter lim="800000"/>
            <a:headEnd/>
            <a:tailEnd/>
          </a:ln>
        </p:spPr>
        <p:txBody>
          <a:bodyPr/>
          <a:lstStyle/>
          <a:p>
            <a:r>
              <a:rPr lang="zh-TW" altLang="zh-TW" sz="2800" b="1" dirty="0">
                <a:solidFill>
                  <a:srgbClr val="0000FF"/>
                </a:solidFill>
                <a:latin typeface="標楷體" pitchFamily="65" charset="-120"/>
                <a:ea typeface="標楷體" pitchFamily="65" charset="-120"/>
              </a:rPr>
              <a:t>考生如具備特種身分，請選擇所具備之身分，並填寫或勾選相關特種身分之詳細資料</a:t>
            </a:r>
            <a:r>
              <a:rPr lang="zh-TW" altLang="en-US" sz="2800" b="1" dirty="0">
                <a:solidFill>
                  <a:srgbClr val="0000FF"/>
                </a:solidFill>
                <a:latin typeface="標楷體" pitchFamily="65" charset="-120"/>
                <a:ea typeface="標楷體" pitchFamily="65" charset="-120"/>
              </a:rPr>
              <a:t>，考生若同時具有兩種以上之特種生身分時，可多重勾選。</a:t>
            </a:r>
            <a:endParaRPr lang="zh-TW" altLang="zh-TW" sz="28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734FCA5B-BE56-4BF4-8E15-8532881A8E0A}"/>
              </a:ext>
            </a:extLst>
          </p:cNvPr>
          <p:cNvSpPr>
            <a:spLocks noGrp="1"/>
          </p:cNvSpPr>
          <p:nvPr>
            <p:ph type="sldNum" sz="quarter" idx="12"/>
          </p:nvPr>
        </p:nvSpPr>
        <p:spPr/>
        <p:txBody>
          <a:bodyPr/>
          <a:lstStyle/>
          <a:p>
            <a:pPr>
              <a:defRPr/>
            </a:pPr>
            <a:fld id="{6696D582-221A-4A7A-9495-2A3992126361}" type="slidenum">
              <a:rPr lang="zh-TW" altLang="en-US" smtClean="0"/>
              <a:pPr>
                <a:defRPr/>
              </a:pPr>
              <a:t>39</a:t>
            </a:fld>
            <a:endParaRPr lang="en-US" altLang="zh-TW"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4</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重要日程</a:t>
            </a:r>
            <a:endParaRPr lang="en-US" altLang="zh-TW" sz="4800" dirty="0">
              <a:latin typeface="Times New Roman" pitchFamily="18" charset="0"/>
              <a:ea typeface="標楷體" pitchFamily="65" charset="-120"/>
            </a:endParaRPr>
          </a:p>
        </p:txBody>
      </p:sp>
      <p:cxnSp>
        <p:nvCxnSpPr>
          <p:cNvPr id="8" name="直線接點 7">
            <a:extLst>
              <a:ext uri="{FF2B5EF4-FFF2-40B4-BE49-F238E27FC236}">
                <a16:creationId xmlns:a16="http://schemas.microsoft.com/office/drawing/2014/main" id="{9FA7805B-105E-5010-CDAB-57D380605576}"/>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622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551A794-6D5F-4235-AB33-EB9ECC0C5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263" y="5901893"/>
            <a:ext cx="9194175" cy="770841"/>
          </a:xfrm>
          <a:prstGeom prst="rect">
            <a:avLst/>
          </a:prstGeom>
          <a:ln>
            <a:solidFill>
              <a:schemeClr val="bg2"/>
            </a:solidFill>
          </a:ln>
        </p:spPr>
      </p:pic>
      <p:pic>
        <p:nvPicPr>
          <p:cNvPr id="4" name="圖片 3">
            <a:extLst>
              <a:ext uri="{FF2B5EF4-FFF2-40B4-BE49-F238E27FC236}">
                <a16:creationId xmlns:a16="http://schemas.microsoft.com/office/drawing/2014/main" id="{F185002D-59AA-42C2-A7B5-3F4DFF23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263" y="5074041"/>
            <a:ext cx="9194180" cy="719274"/>
          </a:xfrm>
          <a:prstGeom prst="rect">
            <a:avLst/>
          </a:prstGeom>
          <a:ln>
            <a:solidFill>
              <a:schemeClr val="bg2"/>
            </a:solidFill>
          </a:ln>
        </p:spPr>
      </p:pic>
      <p:sp>
        <p:nvSpPr>
          <p:cNvPr id="55298"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選擇繳費身分</a:t>
            </a:r>
            <a:endParaRPr lang="zh-TW" altLang="en-US" sz="2800" b="1" dirty="0">
              <a:effectLst>
                <a:outerShdw blurRad="38100" dist="38100" dir="2700000" algn="tl">
                  <a:srgbClr val="000000">
                    <a:alpha val="43137"/>
                  </a:srgbClr>
                </a:outerShdw>
              </a:effectLst>
            </a:endParaRPr>
          </a:p>
        </p:txBody>
      </p:sp>
      <p:sp>
        <p:nvSpPr>
          <p:cNvPr id="7" name="標題 1"/>
          <p:cNvSpPr txBox="1">
            <a:spLocks/>
          </p:cNvSpPr>
          <p:nvPr/>
        </p:nvSpPr>
        <p:spPr bwMode="auto">
          <a:xfrm>
            <a:off x="1142432" y="4077240"/>
            <a:ext cx="648072" cy="633413"/>
          </a:xfrm>
          <a:prstGeom prst="rect">
            <a:avLst/>
          </a:prstGeom>
          <a:noFill/>
          <a:ln w="9525">
            <a:noFill/>
            <a:miter lim="800000"/>
            <a:headEnd/>
            <a:tailEnd/>
          </a:ln>
        </p:spPr>
        <p:txBody>
          <a:bodyPr anchor="ctr"/>
          <a:lstStyle/>
          <a:p>
            <a:pPr eaLnBrk="0" hangingPunct="0"/>
            <a:r>
              <a:rPr lang="zh-TW" altLang="en-US" sz="2400" b="1" dirty="0">
                <a:latin typeface="標楷體" panose="03000509000000000000" pitchFamily="65" charset="-120"/>
                <a:ea typeface="標楷體" panose="03000509000000000000" pitchFamily="65" charset="-120"/>
              </a:rPr>
              <a:t>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bwMode="auto">
          <a:xfrm>
            <a:off x="1127449" y="5159272"/>
            <a:ext cx="648072" cy="529035"/>
          </a:xfrm>
          <a:prstGeom prst="rect">
            <a:avLst/>
          </a:prstGeom>
          <a:noFill/>
          <a:ln w="9525">
            <a:noFill/>
            <a:miter lim="800000"/>
            <a:headEnd/>
            <a:tailEnd/>
          </a:ln>
        </p:spPr>
        <p:txBody>
          <a:bodyPr anchor="ctr"/>
          <a:lstStyle/>
          <a:p>
            <a:pPr eaLnBrk="0" hangingPunct="0"/>
            <a:r>
              <a:rPr lang="zh-TW" altLang="en-US" sz="2400" b="1" dirty="0">
                <a:latin typeface="標楷體" panose="03000509000000000000" pitchFamily="65" charset="-120"/>
                <a:ea typeface="標楷體" panose="03000509000000000000" pitchFamily="65" charset="-120"/>
              </a:rPr>
              <a:t>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標題 1"/>
          <p:cNvSpPr txBox="1">
            <a:spLocks/>
          </p:cNvSpPr>
          <p:nvPr/>
        </p:nvSpPr>
        <p:spPr bwMode="auto">
          <a:xfrm>
            <a:off x="1120653" y="5980707"/>
            <a:ext cx="648072" cy="529035"/>
          </a:xfrm>
          <a:prstGeom prst="rect">
            <a:avLst/>
          </a:prstGeom>
          <a:noFill/>
          <a:ln w="9525">
            <a:noFill/>
            <a:miter lim="800000"/>
            <a:headEnd/>
            <a:tailEnd/>
          </a:ln>
        </p:spPr>
        <p:txBody>
          <a:bodyPr anchor="ctr"/>
          <a:lstStyle/>
          <a:p>
            <a:pPr eaLnBrk="0" hangingPunct="0"/>
            <a:r>
              <a:rPr lang="zh-TW" altLang="en-US" sz="2400" b="1" dirty="0">
                <a:latin typeface="標楷體" panose="03000509000000000000" pitchFamily="65" charset="-120"/>
                <a:ea typeface="標楷體" panose="03000509000000000000" pitchFamily="65" charset="-120"/>
              </a:rPr>
              <a:t>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圖片 12">
            <a:extLst>
              <a:ext uri="{FF2B5EF4-FFF2-40B4-BE49-F238E27FC236}">
                <a16:creationId xmlns:a16="http://schemas.microsoft.com/office/drawing/2014/main" id="{43E8861F-A045-4010-931F-5FB5F31F48CC}"/>
              </a:ext>
            </a:extLst>
          </p:cNvPr>
          <p:cNvPicPr>
            <a:picLocks noChangeAspect="1"/>
          </p:cNvPicPr>
          <p:nvPr/>
        </p:nvPicPr>
        <p:blipFill rotWithShape="1">
          <a:blip r:embed="rId5">
            <a:extLst>
              <a:ext uri="{28A0092B-C50C-407E-A947-70E740481C1C}">
                <a14:useLocalDpi xmlns:a14="http://schemas.microsoft.com/office/drawing/2010/main" val="0"/>
              </a:ext>
            </a:extLst>
          </a:blip>
          <a:srcRect r="2439"/>
          <a:stretch/>
        </p:blipFill>
        <p:spPr>
          <a:xfrm>
            <a:off x="1808263" y="3840059"/>
            <a:ext cx="9207198" cy="1125405"/>
          </a:xfrm>
          <a:prstGeom prst="rect">
            <a:avLst/>
          </a:prstGeom>
          <a:solidFill>
            <a:schemeClr val="bg1">
              <a:lumMod val="75000"/>
            </a:schemeClr>
          </a:solidFill>
          <a:ln>
            <a:solidFill>
              <a:schemeClr val="bg2"/>
            </a:solidFill>
          </a:ln>
        </p:spPr>
      </p:pic>
      <p:sp>
        <p:nvSpPr>
          <p:cNvPr id="3" name="投影片編號版面配置區 2">
            <a:extLst>
              <a:ext uri="{FF2B5EF4-FFF2-40B4-BE49-F238E27FC236}">
                <a16:creationId xmlns:a16="http://schemas.microsoft.com/office/drawing/2014/main" id="{F5157298-986B-47BA-990B-1ADB52BF385C}"/>
              </a:ext>
            </a:extLst>
          </p:cNvPr>
          <p:cNvSpPr>
            <a:spLocks noGrp="1"/>
          </p:cNvSpPr>
          <p:nvPr>
            <p:ph type="sldNum" sz="quarter" idx="12"/>
          </p:nvPr>
        </p:nvSpPr>
        <p:spPr/>
        <p:txBody>
          <a:bodyPr/>
          <a:lstStyle/>
          <a:p>
            <a:pPr>
              <a:defRPr/>
            </a:pPr>
            <a:fld id="{6696D582-221A-4A7A-9495-2A3992126361}" type="slidenum">
              <a:rPr lang="zh-TW" altLang="en-US" smtClean="0"/>
              <a:pPr>
                <a:defRPr/>
              </a:pPr>
              <a:t>40</a:t>
            </a:fld>
            <a:endParaRPr lang="en-US" altLang="zh-TW" dirty="0"/>
          </a:p>
        </p:txBody>
      </p:sp>
      <p:sp>
        <p:nvSpPr>
          <p:cNvPr id="8" name="AutoShape 4"/>
          <p:cNvSpPr>
            <a:spLocks noChangeArrowheads="1"/>
          </p:cNvSpPr>
          <p:nvPr/>
        </p:nvSpPr>
        <p:spPr bwMode="auto">
          <a:xfrm>
            <a:off x="1103488" y="1026148"/>
            <a:ext cx="10729192" cy="2592948"/>
          </a:xfrm>
          <a:prstGeom prst="wedgeRoundRectCallout">
            <a:avLst>
              <a:gd name="adj1" fmla="val -35098"/>
              <a:gd name="adj2" fmla="val 69533"/>
              <a:gd name="adj3" fmla="val 16667"/>
            </a:avLst>
          </a:prstGeom>
          <a:solidFill>
            <a:srgbClr val="FFFEA8"/>
          </a:solidFill>
          <a:ln w="19050" algn="ctr">
            <a:solidFill>
              <a:schemeClr val="tx1"/>
            </a:solidFill>
            <a:miter lim="800000"/>
            <a:headEnd/>
            <a:tailEnd/>
          </a:ln>
        </p:spPr>
        <p:txBody>
          <a:bodyPr/>
          <a:lstStyle/>
          <a:p>
            <a:pPr marL="323850" indent="-238125">
              <a:spcAft>
                <a:spcPts val="400"/>
              </a:spcAft>
            </a:pP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考生若為統測或四技二專甄選入學報名後新通過之低收入戶或中低收入戶身分，請於「繳費註記」欄位選擇所具備之繳費身分</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如圖</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a:t>
            </a:r>
          </a:p>
          <a:p>
            <a:pPr marL="266700" indent="-266700">
              <a:spcAft>
                <a:spcPts val="400"/>
              </a:spcAft>
            </a:pP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 </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若考生都不具備請於「繳費註記」欄位選擇</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一般生</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即可。</a:t>
            </a:r>
          </a:p>
          <a:p>
            <a:pPr marL="266700" indent="-266700">
              <a:spcAft>
                <a:spcPts val="400"/>
              </a:spcAft>
            </a:pP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 </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考生也可於此欄位確認是否已為低收入戶或中低收入戶身分，如已在統測或四技二專甄選入學報名時已認列為低收入戶或中低收入戶身分，登入後系統即於此欄位顯示考生目前已具備之繳費身分</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如圖</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a:t>
            </a:r>
          </a:p>
        </p:txBody>
      </p:sp>
    </p:spTree>
    <p:extLst>
      <p:ext uri="{BB962C8B-B14F-4D97-AF65-F5344CB8AC3E}">
        <p14:creationId xmlns:p14="http://schemas.microsoft.com/office/powerpoint/2010/main" val="3097710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填寫考生個人資料</a:t>
            </a:r>
            <a:endParaRPr lang="zh-TW" altLang="en-US" sz="28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F10B9C9D-1B8F-4068-899C-63D73D9FD718}"/>
              </a:ext>
            </a:extLst>
          </p:cNvPr>
          <p:cNvSpPr>
            <a:spLocks noGrp="1"/>
          </p:cNvSpPr>
          <p:nvPr>
            <p:ph type="sldNum" sz="quarter" idx="12"/>
          </p:nvPr>
        </p:nvSpPr>
        <p:spPr/>
        <p:txBody>
          <a:bodyPr/>
          <a:lstStyle/>
          <a:p>
            <a:pPr>
              <a:defRPr/>
            </a:pPr>
            <a:fld id="{6696D582-221A-4A7A-9495-2A3992126361}" type="slidenum">
              <a:rPr lang="zh-TW" altLang="en-US" smtClean="0"/>
              <a:pPr>
                <a:defRPr/>
              </a:pPr>
              <a:t>41</a:t>
            </a:fld>
            <a:endParaRPr lang="en-US" altLang="zh-TW" dirty="0"/>
          </a:p>
        </p:txBody>
      </p:sp>
      <p:grpSp>
        <p:nvGrpSpPr>
          <p:cNvPr id="4" name="群組 3">
            <a:extLst>
              <a:ext uri="{FF2B5EF4-FFF2-40B4-BE49-F238E27FC236}">
                <a16:creationId xmlns:a16="http://schemas.microsoft.com/office/drawing/2014/main" id="{64E1A93D-D7E8-C1CB-5F1A-7B04828D1176}"/>
              </a:ext>
            </a:extLst>
          </p:cNvPr>
          <p:cNvGrpSpPr/>
          <p:nvPr/>
        </p:nvGrpSpPr>
        <p:grpSpPr>
          <a:xfrm>
            <a:off x="1212670" y="2276872"/>
            <a:ext cx="10369730" cy="2699898"/>
            <a:chOff x="1875662" y="2133660"/>
            <a:chExt cx="8843978" cy="2302648"/>
          </a:xfrm>
        </p:grpSpPr>
        <p:pic>
          <p:nvPicPr>
            <p:cNvPr id="12" name="圖片 11">
              <a:extLst>
                <a:ext uri="{FF2B5EF4-FFF2-40B4-BE49-F238E27FC236}">
                  <a16:creationId xmlns:a16="http://schemas.microsoft.com/office/drawing/2014/main" id="{C595BB2D-590D-41A0-8240-6D3EE30E46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75662" y="2133660"/>
              <a:ext cx="8843978" cy="2302648"/>
            </a:xfrm>
            <a:prstGeom prst="rect">
              <a:avLst/>
            </a:prstGeom>
            <a:ln>
              <a:solidFill>
                <a:schemeClr val="bg2"/>
              </a:solidFill>
            </a:ln>
          </p:spPr>
        </p:pic>
        <p:sp>
          <p:nvSpPr>
            <p:cNvPr id="2" name="矩形 1">
              <a:extLst>
                <a:ext uri="{FF2B5EF4-FFF2-40B4-BE49-F238E27FC236}">
                  <a16:creationId xmlns:a16="http://schemas.microsoft.com/office/drawing/2014/main" id="{42E478B4-5E62-54A2-F6F8-C9E37820862B}"/>
                </a:ext>
              </a:extLst>
            </p:cNvPr>
            <p:cNvSpPr/>
            <p:nvPr/>
          </p:nvSpPr>
          <p:spPr>
            <a:xfrm>
              <a:off x="3426991" y="4103280"/>
              <a:ext cx="1447841" cy="181262"/>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txBox="1">
            <a:spLocks/>
          </p:cNvSpPr>
          <p:nvPr/>
        </p:nvSpPr>
        <p:spPr bwMode="auto">
          <a:xfrm>
            <a:off x="263352" y="257586"/>
            <a:ext cx="9754790"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資料填寫完成</a:t>
            </a:r>
            <a:endParaRPr lang="zh-TW" altLang="en-US" sz="28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DFDAE3FF-4576-4077-9407-AC717D7948B0}"/>
              </a:ext>
            </a:extLst>
          </p:cNvPr>
          <p:cNvSpPr>
            <a:spLocks noGrp="1"/>
          </p:cNvSpPr>
          <p:nvPr>
            <p:ph type="sldNum" sz="quarter" idx="12"/>
          </p:nvPr>
        </p:nvSpPr>
        <p:spPr/>
        <p:txBody>
          <a:bodyPr/>
          <a:lstStyle/>
          <a:p>
            <a:pPr>
              <a:defRPr/>
            </a:pPr>
            <a:fld id="{6696D582-221A-4A7A-9495-2A3992126361}" type="slidenum">
              <a:rPr lang="zh-TW" altLang="en-US" smtClean="0"/>
              <a:pPr>
                <a:defRPr/>
              </a:pPr>
              <a:t>42</a:t>
            </a:fld>
            <a:endParaRPr lang="en-US" altLang="zh-TW" dirty="0"/>
          </a:p>
        </p:txBody>
      </p:sp>
      <p:grpSp>
        <p:nvGrpSpPr>
          <p:cNvPr id="4" name="群組 3">
            <a:extLst>
              <a:ext uri="{FF2B5EF4-FFF2-40B4-BE49-F238E27FC236}">
                <a16:creationId xmlns:a16="http://schemas.microsoft.com/office/drawing/2014/main" id="{F6B16262-76A6-E022-7379-540412C0FED3}"/>
              </a:ext>
            </a:extLst>
          </p:cNvPr>
          <p:cNvGrpSpPr/>
          <p:nvPr/>
        </p:nvGrpSpPr>
        <p:grpSpPr>
          <a:xfrm>
            <a:off x="1991544" y="1134902"/>
            <a:ext cx="8856984" cy="5586573"/>
            <a:chOff x="2655217" y="1201394"/>
            <a:chExt cx="8517565" cy="5348448"/>
          </a:xfrm>
        </p:grpSpPr>
        <p:pic>
          <p:nvPicPr>
            <p:cNvPr id="6" name="圖片 5">
              <a:extLst>
                <a:ext uri="{FF2B5EF4-FFF2-40B4-BE49-F238E27FC236}">
                  <a16:creationId xmlns:a16="http://schemas.microsoft.com/office/drawing/2014/main" id="{70D4F737-30B2-4C0F-B86A-B14A0DD2F7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5217" y="1201394"/>
              <a:ext cx="6560631" cy="5348448"/>
            </a:xfrm>
            <a:prstGeom prst="rect">
              <a:avLst/>
            </a:prstGeom>
            <a:ln>
              <a:solidFill>
                <a:schemeClr val="bg2"/>
              </a:solidFill>
            </a:ln>
          </p:spPr>
        </p:pic>
        <p:sp>
          <p:nvSpPr>
            <p:cNvPr id="7" name="AutoShape 4">
              <a:extLst>
                <a:ext uri="{FF2B5EF4-FFF2-40B4-BE49-F238E27FC236}">
                  <a16:creationId xmlns:a16="http://schemas.microsoft.com/office/drawing/2014/main" id="{43A73B3B-C9E9-4898-9F28-E994EDF5BDF5}"/>
                </a:ext>
              </a:extLst>
            </p:cNvPr>
            <p:cNvSpPr>
              <a:spLocks noChangeArrowheads="1"/>
            </p:cNvSpPr>
            <p:nvPr/>
          </p:nvSpPr>
          <p:spPr bwMode="auto">
            <a:xfrm>
              <a:off x="7087120" y="2655900"/>
              <a:ext cx="4085662" cy="1913765"/>
            </a:xfrm>
            <a:prstGeom prst="wedgeRoundRectCallout">
              <a:avLst>
                <a:gd name="adj1" fmla="val -69393"/>
                <a:gd name="adj2" fmla="val 136332"/>
                <a:gd name="adj3" fmla="val 16667"/>
              </a:avLst>
            </a:prstGeom>
            <a:solidFill>
              <a:srgbClr val="FFFEA8"/>
            </a:solidFill>
            <a:ln w="19050" algn="ctr">
              <a:solidFill>
                <a:schemeClr val="tx1"/>
              </a:solidFill>
              <a:miter lim="800000"/>
              <a:headEnd/>
              <a:tailEnd/>
            </a:ln>
          </p:spPr>
          <p:txBody>
            <a:bodyPr/>
            <a:lstStyle/>
            <a:p>
              <a:pPr algn="just" hangingPunct="0"/>
              <a:r>
                <a:rPr lang="zh-TW" altLang="zh-TW" sz="2800" b="1" dirty="0">
                  <a:solidFill>
                    <a:srgbClr val="0000FF"/>
                  </a:solidFill>
                  <a:latin typeface="標楷體" pitchFamily="65" charset="-120"/>
                  <a:ea typeface="標楷體" pitchFamily="65" charset="-120"/>
                </a:rPr>
                <a:t>考生填寫完所有資料後，請點選「填寫完成」按鈕，進行資料確</a:t>
              </a:r>
              <a:r>
                <a:rPr lang="zh-TW" altLang="en-US" sz="2800" b="1" dirty="0">
                  <a:solidFill>
                    <a:srgbClr val="0000FF"/>
                  </a:solidFill>
                  <a:latin typeface="標楷體" pitchFamily="65" charset="-120"/>
                  <a:ea typeface="標楷體" pitchFamily="65" charset="-120"/>
                </a:rPr>
                <a:t>定送出</a:t>
              </a:r>
              <a:r>
                <a:rPr lang="zh-TW" altLang="zh-TW" sz="2800" b="1" dirty="0">
                  <a:solidFill>
                    <a:srgbClr val="0000FF"/>
                  </a:solidFill>
                  <a:latin typeface="標楷體" pitchFamily="65" charset="-120"/>
                  <a:ea typeface="標楷體" pitchFamily="65" charset="-120"/>
                </a:rPr>
                <a:t>。</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txBox="1">
            <a:spLocks/>
          </p:cNvSpPr>
          <p:nvPr/>
        </p:nvSpPr>
        <p:spPr bwMode="auto">
          <a:xfrm>
            <a:off x="261194" y="288214"/>
            <a:ext cx="9898806"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資料確定送出</a:t>
            </a:r>
            <a:endParaRPr lang="zh-TW" altLang="en-US" sz="2800" b="1" dirty="0">
              <a:effectLst>
                <a:outerShdw blurRad="38100" dist="38100" dir="2700000" algn="tl">
                  <a:srgbClr val="000000">
                    <a:alpha val="43137"/>
                  </a:srgbClr>
                </a:outerShdw>
              </a:effectLst>
            </a:endParaRPr>
          </a:p>
        </p:txBody>
      </p:sp>
      <p:sp>
        <p:nvSpPr>
          <p:cNvPr id="8" name="文字方塊 3"/>
          <p:cNvSpPr txBox="1">
            <a:spLocks noChangeArrowheads="1"/>
          </p:cNvSpPr>
          <p:nvPr/>
        </p:nvSpPr>
        <p:spPr bwMode="auto">
          <a:xfrm>
            <a:off x="7749081" y="1382286"/>
            <a:ext cx="4176464" cy="4093428"/>
          </a:xfrm>
          <a:prstGeom prst="rect">
            <a:avLst/>
          </a:prstGeom>
          <a:noFill/>
          <a:ln w="9525">
            <a:noFill/>
            <a:miter lim="800000"/>
            <a:headEnd/>
            <a:tailEnd/>
          </a:ln>
        </p:spPr>
        <p:txBody>
          <a:bodyPr wrap="square">
            <a:spAutoFit/>
          </a:bodyPr>
          <a:lstStyle/>
          <a:p>
            <a:pPr marL="285750" indent="-285750" algn="just" eaLnBrk="0" hangingPunct="0">
              <a:spcAft>
                <a:spcPts val="2400"/>
              </a:spcAft>
              <a:buFont typeface="Wingdings" panose="05000000000000000000" pitchFamily="2" charset="2"/>
              <a:buChar char="ü"/>
            </a:pPr>
            <a:r>
              <a:rPr lang="zh-TW" altLang="en-US" sz="2400" b="1" dirty="0">
                <a:latin typeface="標楷體" pitchFamily="65" charset="-120"/>
                <a:ea typeface="標楷體" pitchFamily="65" charset="-120"/>
              </a:rPr>
              <a:t>請考生詳細核對所填寫資料，如欲修改可點選「回上一頁修改」，系統將返回前一步驟。若考生確定資料無誤，請點選「確定送出」按鈕，此時系統會出現提示訊息，</a:t>
            </a:r>
            <a:r>
              <a:rPr lang="zh-TW" altLang="en-US" sz="2400" b="1" dirty="0">
                <a:solidFill>
                  <a:srgbClr val="FF0000"/>
                </a:solidFill>
                <a:latin typeface="標楷體" pitchFamily="65" charset="-120"/>
                <a:ea typeface="標楷體" pitchFamily="65" charset="-120"/>
              </a:rPr>
              <a:t>提醒考生資料一經確定送出即無法更改</a:t>
            </a:r>
            <a:r>
              <a:rPr lang="zh-TW" altLang="en-US" sz="2400" b="1" dirty="0">
                <a:latin typeface="標楷體" pitchFamily="65" charset="-120"/>
                <a:ea typeface="標楷體" pitchFamily="65" charset="-120"/>
              </a:rPr>
              <a:t>。</a:t>
            </a:r>
            <a:endParaRPr lang="en-US" altLang="zh-TW" sz="2400" b="1" dirty="0">
              <a:latin typeface="標楷體" pitchFamily="65" charset="-120"/>
              <a:ea typeface="標楷體" pitchFamily="65" charset="-120"/>
            </a:endParaRPr>
          </a:p>
          <a:p>
            <a:pPr marL="285750" indent="-285750" algn="just" eaLnBrk="0" hangingPunct="0">
              <a:spcAft>
                <a:spcPts val="2400"/>
              </a:spcAft>
              <a:buFont typeface="Wingdings" panose="05000000000000000000" pitchFamily="2" charset="2"/>
              <a:buChar char="ü"/>
            </a:pPr>
            <a:r>
              <a:rPr lang="zh-TW" altLang="en-US" sz="2400" b="1" dirty="0">
                <a:latin typeface="標楷體" pitchFamily="65" charset="-120"/>
                <a:ea typeface="標楷體" pitchFamily="65" charset="-120"/>
              </a:rPr>
              <a:t>若考生確定不再更改資料，請點選「確認」按鈕。</a:t>
            </a:r>
          </a:p>
        </p:txBody>
      </p:sp>
      <p:sp>
        <p:nvSpPr>
          <p:cNvPr id="3" name="投影片編號版面配置區 2">
            <a:extLst>
              <a:ext uri="{FF2B5EF4-FFF2-40B4-BE49-F238E27FC236}">
                <a16:creationId xmlns:a16="http://schemas.microsoft.com/office/drawing/2014/main" id="{21E681CC-19F3-4FA1-91AF-D781F128AFC0}"/>
              </a:ext>
            </a:extLst>
          </p:cNvPr>
          <p:cNvSpPr>
            <a:spLocks noGrp="1"/>
          </p:cNvSpPr>
          <p:nvPr>
            <p:ph type="sldNum" sz="quarter" idx="12"/>
          </p:nvPr>
        </p:nvSpPr>
        <p:spPr/>
        <p:txBody>
          <a:bodyPr/>
          <a:lstStyle/>
          <a:p>
            <a:pPr>
              <a:defRPr/>
            </a:pPr>
            <a:fld id="{6696D582-221A-4A7A-9495-2A3992126361}" type="slidenum">
              <a:rPr lang="zh-TW" altLang="en-US" smtClean="0"/>
              <a:pPr>
                <a:defRPr/>
              </a:pPr>
              <a:t>43</a:t>
            </a:fld>
            <a:endParaRPr lang="en-US" altLang="zh-TW" dirty="0"/>
          </a:p>
        </p:txBody>
      </p:sp>
      <p:pic>
        <p:nvPicPr>
          <p:cNvPr id="7" name="圖片 6">
            <a:extLst>
              <a:ext uri="{FF2B5EF4-FFF2-40B4-BE49-F238E27FC236}">
                <a16:creationId xmlns:a16="http://schemas.microsoft.com/office/drawing/2014/main" id="{E91CA7CF-A0FA-47AA-8242-584A45FB87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3432" y="1195001"/>
            <a:ext cx="6765649" cy="5509722"/>
          </a:xfrm>
          <a:prstGeom prst="rect">
            <a:avLst/>
          </a:prstGeom>
          <a:ln>
            <a:solidFill>
              <a:schemeClr val="bg2"/>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E70C2C7-5FAA-4761-9C02-3D23821FAF20}"/>
              </a:ext>
            </a:extLst>
          </p:cNvPr>
          <p:cNvPicPr>
            <a:picLocks noChangeAspect="1"/>
          </p:cNvPicPr>
          <p:nvPr/>
        </p:nvPicPr>
        <p:blipFill>
          <a:blip r:embed="rId3">
            <a:extLst>
              <a:ext uri="{28A0092B-C50C-407E-A947-70E740481C1C}">
                <a14:useLocalDpi xmlns:a14="http://schemas.microsoft.com/office/drawing/2010/main" val="0"/>
              </a:ext>
            </a:extLst>
          </a:blip>
          <a:srcRect b="2032"/>
          <a:stretch/>
        </p:blipFill>
        <p:spPr>
          <a:xfrm>
            <a:off x="1775520" y="1018887"/>
            <a:ext cx="6207546" cy="5702588"/>
          </a:xfrm>
          <a:prstGeom prst="rect">
            <a:avLst/>
          </a:prstGeom>
          <a:ln>
            <a:solidFill>
              <a:schemeClr val="bg2"/>
            </a:solidFill>
          </a:ln>
        </p:spPr>
      </p:pic>
      <p:sp>
        <p:nvSpPr>
          <p:cNvPr id="63490"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確定送出訊息</a:t>
            </a:r>
            <a:endParaRPr lang="zh-TW" altLang="en-US" sz="2800" b="1" dirty="0">
              <a:effectLst>
                <a:outerShdw blurRad="38100" dist="38100" dir="2700000" algn="tl">
                  <a:srgbClr val="000000">
                    <a:alpha val="43137"/>
                  </a:srgbClr>
                </a:outerShdw>
              </a:effectLst>
            </a:endParaRPr>
          </a:p>
        </p:txBody>
      </p:sp>
      <p:sp>
        <p:nvSpPr>
          <p:cNvPr id="8" name="AutoShape 4">
            <a:extLst>
              <a:ext uri="{FF2B5EF4-FFF2-40B4-BE49-F238E27FC236}">
                <a16:creationId xmlns:a16="http://schemas.microsoft.com/office/drawing/2014/main" id="{A5D8AC68-C088-48E5-8945-4B7BFAC9DE92}"/>
              </a:ext>
            </a:extLst>
          </p:cNvPr>
          <p:cNvSpPr>
            <a:spLocks noChangeArrowheads="1"/>
          </p:cNvSpPr>
          <p:nvPr/>
        </p:nvSpPr>
        <p:spPr bwMode="auto">
          <a:xfrm>
            <a:off x="7392144" y="2348880"/>
            <a:ext cx="4271168" cy="2880320"/>
          </a:xfrm>
          <a:prstGeom prst="wedgeRoundRectCallout">
            <a:avLst>
              <a:gd name="adj1" fmla="val -97867"/>
              <a:gd name="adj2" fmla="val -48419"/>
              <a:gd name="adj3" fmla="val 16667"/>
            </a:avLst>
          </a:prstGeom>
          <a:solidFill>
            <a:srgbClr val="FFFEA8"/>
          </a:solidFill>
          <a:ln w="19050" algn="ctr">
            <a:solidFill>
              <a:schemeClr val="tx1"/>
            </a:solidFill>
            <a:miter lim="800000"/>
            <a:headEnd/>
            <a:tailEnd/>
          </a:ln>
        </p:spPr>
        <p:txBody>
          <a:bodyPr/>
          <a:lstStyle/>
          <a:p>
            <a:pPr algn="just" hangingPunct="0"/>
            <a:r>
              <a:rPr lang="zh-TW" altLang="en-US" sz="2800" b="1" dirty="0">
                <a:solidFill>
                  <a:srgbClr val="0000FF"/>
                </a:solidFill>
                <a:latin typeface="標楷體" pitchFamily="65" charset="-120"/>
                <a:ea typeface="標楷體" pitchFamily="65" charset="-120"/>
              </a:rPr>
              <a:t>考生點選「確定送出」並確認後，系統會出現完成資格審查之訊息，此時資料已無法做任何更動請考生點選確認進行下一步驟。</a:t>
            </a:r>
          </a:p>
        </p:txBody>
      </p:sp>
      <p:sp>
        <p:nvSpPr>
          <p:cNvPr id="3" name="投影片編號版面配置區 2">
            <a:extLst>
              <a:ext uri="{FF2B5EF4-FFF2-40B4-BE49-F238E27FC236}">
                <a16:creationId xmlns:a16="http://schemas.microsoft.com/office/drawing/2014/main" id="{9A2E4327-DBA0-466B-B153-938BB4C1DC8C}"/>
              </a:ext>
            </a:extLst>
          </p:cNvPr>
          <p:cNvSpPr>
            <a:spLocks noGrp="1"/>
          </p:cNvSpPr>
          <p:nvPr>
            <p:ph type="sldNum" sz="quarter" idx="12"/>
          </p:nvPr>
        </p:nvSpPr>
        <p:spPr/>
        <p:txBody>
          <a:bodyPr/>
          <a:lstStyle/>
          <a:p>
            <a:pPr>
              <a:defRPr/>
            </a:pPr>
            <a:fld id="{6696D582-221A-4A7A-9495-2A3992126361}" type="slidenum">
              <a:rPr lang="zh-TW" altLang="en-US" smtClean="0"/>
              <a:pPr>
                <a:defRPr/>
              </a:pPr>
              <a:t>44</a:t>
            </a:fld>
            <a:endParaRPr lang="en-US" altLang="zh-TW"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D92B37D0-7A57-4B47-BE15-A0052D643C3C}"/>
              </a:ext>
            </a:extLst>
          </p:cNvPr>
          <p:cNvPicPr>
            <a:picLocks noChangeAspect="1"/>
          </p:cNvPicPr>
          <p:nvPr/>
        </p:nvPicPr>
        <p:blipFill>
          <a:blip r:embed="rId3">
            <a:extLst>
              <a:ext uri="{28A0092B-C50C-407E-A947-70E740481C1C}">
                <a14:useLocalDpi xmlns:a14="http://schemas.microsoft.com/office/drawing/2010/main" val="0"/>
              </a:ext>
            </a:extLst>
          </a:blip>
          <a:srcRect t="17611" b="1016"/>
          <a:stretch/>
        </p:blipFill>
        <p:spPr>
          <a:xfrm>
            <a:off x="1199456" y="1085081"/>
            <a:ext cx="7289504" cy="5636394"/>
          </a:xfrm>
          <a:prstGeom prst="rect">
            <a:avLst/>
          </a:prstGeom>
          <a:ln>
            <a:solidFill>
              <a:schemeClr val="bg2"/>
            </a:solidFill>
          </a:ln>
        </p:spPr>
      </p:pic>
      <p:sp>
        <p:nvSpPr>
          <p:cNvPr id="63490" name="標題 1"/>
          <p:cNvSpPr txBox="1">
            <a:spLocks/>
          </p:cNvSpPr>
          <p:nvPr/>
        </p:nvSpPr>
        <p:spPr bwMode="auto">
          <a:xfrm>
            <a:off x="261194" y="252735"/>
            <a:ext cx="9898806"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下載黏貼表單、信封封面</a:t>
            </a:r>
            <a:endParaRPr lang="zh-TW" altLang="en-US" sz="28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2735AE7F-9191-459E-B5EB-E1906837402E}"/>
              </a:ext>
            </a:extLst>
          </p:cNvPr>
          <p:cNvSpPr>
            <a:spLocks noGrp="1"/>
          </p:cNvSpPr>
          <p:nvPr>
            <p:ph type="sldNum" sz="quarter" idx="12"/>
          </p:nvPr>
        </p:nvSpPr>
        <p:spPr/>
        <p:txBody>
          <a:bodyPr/>
          <a:lstStyle/>
          <a:p>
            <a:pPr>
              <a:defRPr/>
            </a:pPr>
            <a:fld id="{6696D582-221A-4A7A-9495-2A3992126361}" type="slidenum">
              <a:rPr lang="zh-TW" altLang="en-US" smtClean="0"/>
              <a:pPr>
                <a:defRPr/>
              </a:pPr>
              <a:t>45</a:t>
            </a:fld>
            <a:endParaRPr lang="en-US" altLang="zh-TW" dirty="0"/>
          </a:p>
        </p:txBody>
      </p:sp>
      <p:sp>
        <p:nvSpPr>
          <p:cNvPr id="8" name="AutoShape 4">
            <a:extLst>
              <a:ext uri="{FF2B5EF4-FFF2-40B4-BE49-F238E27FC236}">
                <a16:creationId xmlns:a16="http://schemas.microsoft.com/office/drawing/2014/main" id="{7A64EEBB-7891-40AB-9D1F-9C75DA0FD680}"/>
              </a:ext>
            </a:extLst>
          </p:cNvPr>
          <p:cNvSpPr>
            <a:spLocks noChangeArrowheads="1"/>
          </p:cNvSpPr>
          <p:nvPr/>
        </p:nvSpPr>
        <p:spPr bwMode="auto">
          <a:xfrm>
            <a:off x="6960096" y="1873498"/>
            <a:ext cx="4734594" cy="3384376"/>
          </a:xfrm>
          <a:prstGeom prst="wedgeRoundRectCallout">
            <a:avLst>
              <a:gd name="adj1" fmla="val -109388"/>
              <a:gd name="adj2" fmla="val 32467"/>
              <a:gd name="adj3" fmla="val 16667"/>
            </a:avLst>
          </a:prstGeom>
          <a:solidFill>
            <a:srgbClr val="FFFEA8"/>
          </a:solidFill>
          <a:ln w="19050" algn="ctr">
            <a:solidFill>
              <a:schemeClr val="tx1"/>
            </a:solidFill>
            <a:miter lim="800000"/>
            <a:headEnd/>
            <a:tailEnd/>
          </a:ln>
        </p:spPr>
        <p:txBody>
          <a:bodyPr lIns="108000" tIns="72000" rIns="108000" bIns="72000"/>
          <a:lstStyle/>
          <a:p>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資料確定送出後，請點選「下載黏貼表單」及「下載資格審查專用信封封面」，再列印系統所產生之黏貼單，並貼妥或釘附應繳交審驗之相關證明後，於</a:t>
            </a:r>
            <a:r>
              <a:rPr lang="en-US" altLang="zh-TW" sz="2400" b="1" u="sng" dirty="0">
                <a:solidFill>
                  <a:srgbClr val="FF0000"/>
                </a:solidFill>
                <a:latin typeface="Times New Roman" panose="02020603050405020304" pitchFamily="18" charset="0"/>
                <a:ea typeface="標楷體" pitchFamily="65" charset="-120"/>
                <a:cs typeface="Times New Roman" panose="02020603050405020304" pitchFamily="18" charset="0"/>
              </a:rPr>
              <a:t>115</a:t>
            </a:r>
            <a:r>
              <a:rPr lang="zh-TW" altLang="en-US" sz="2400" b="1" u="sng"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sz="2400" b="1" u="sng" dirty="0">
                <a:solidFill>
                  <a:srgbClr val="FF0000"/>
                </a:solidFill>
                <a:latin typeface="Times New Roman" panose="02020603050405020304" pitchFamily="18" charset="0"/>
                <a:ea typeface="標楷體" pitchFamily="65" charset="-120"/>
                <a:cs typeface="Times New Roman" panose="02020603050405020304" pitchFamily="18" charset="0"/>
              </a:rPr>
              <a:t>6</a:t>
            </a:r>
            <a:r>
              <a:rPr lang="zh-TW" altLang="en-US" sz="2400" b="1" u="sng"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sz="2400" b="1" u="sng" dirty="0">
                <a:solidFill>
                  <a:srgbClr val="FF0000"/>
                </a:solidFill>
                <a:latin typeface="Times New Roman" panose="02020603050405020304" pitchFamily="18" charset="0"/>
                <a:ea typeface="標楷體" pitchFamily="65" charset="-120"/>
                <a:cs typeface="Times New Roman" panose="02020603050405020304" pitchFamily="18" charset="0"/>
              </a:rPr>
              <a:t>3</a:t>
            </a:r>
            <a:r>
              <a:rPr lang="zh-TW" altLang="en-US" sz="2400" b="1" u="sng" dirty="0">
                <a:solidFill>
                  <a:srgbClr val="FF0000"/>
                </a:solidFill>
                <a:latin typeface="Times New Roman" panose="02020603050405020304" pitchFamily="18" charset="0"/>
                <a:ea typeface="標楷體" pitchFamily="65" charset="-120"/>
                <a:cs typeface="Times New Roman" panose="02020603050405020304" pitchFamily="18" charset="0"/>
              </a:rPr>
              <a:t>日前</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，以限時掛號郵件寄至本委員會，逾期</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郵戳為憑</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恕不受理。</a:t>
            </a:r>
            <a:endParaRPr lang="zh-TW" altLang="zh-TW" sz="2400" b="1"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808836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AEA39871-75B8-4C0B-8CAC-962E5721418F}"/>
              </a:ext>
            </a:extLst>
          </p:cNvPr>
          <p:cNvGrpSpPr/>
          <p:nvPr/>
        </p:nvGrpSpPr>
        <p:grpSpPr>
          <a:xfrm>
            <a:off x="1271464" y="1036687"/>
            <a:ext cx="7037894" cy="5677892"/>
            <a:chOff x="2226456" y="595213"/>
            <a:chExt cx="7091387" cy="5705450"/>
          </a:xfrm>
        </p:grpSpPr>
        <p:pic>
          <p:nvPicPr>
            <p:cNvPr id="9" name="圖片 8">
              <a:extLst>
                <a:ext uri="{FF2B5EF4-FFF2-40B4-BE49-F238E27FC236}">
                  <a16:creationId xmlns:a16="http://schemas.microsoft.com/office/drawing/2014/main" id="{DDFD47DE-9F40-44BB-B729-B61691AD1F84}"/>
                </a:ext>
              </a:extLst>
            </p:cNvPr>
            <p:cNvPicPr>
              <a:picLocks noChangeAspect="1"/>
            </p:cNvPicPr>
            <p:nvPr/>
          </p:nvPicPr>
          <p:blipFill>
            <a:blip r:embed="rId3">
              <a:extLst>
                <a:ext uri="{28A0092B-C50C-407E-A947-70E740481C1C}">
                  <a14:useLocalDpi xmlns:a14="http://schemas.microsoft.com/office/drawing/2010/main" val="0"/>
                </a:ext>
              </a:extLst>
            </a:blip>
            <a:srcRect l="19" r="19"/>
            <a:stretch/>
          </p:blipFill>
          <p:spPr>
            <a:xfrm>
              <a:off x="2226456" y="595213"/>
              <a:ext cx="7091387" cy="5705450"/>
            </a:xfrm>
            <a:prstGeom prst="rect">
              <a:avLst/>
            </a:prstGeom>
            <a:ln>
              <a:solidFill>
                <a:schemeClr val="bg2"/>
              </a:solidFill>
            </a:ln>
          </p:spPr>
        </p:pic>
        <p:sp>
          <p:nvSpPr>
            <p:cNvPr id="10" name="矩形 9">
              <a:extLst>
                <a:ext uri="{FF2B5EF4-FFF2-40B4-BE49-F238E27FC236}">
                  <a16:creationId xmlns:a16="http://schemas.microsoft.com/office/drawing/2014/main" id="{91A479F6-6CCD-4CC5-9A68-BB2B824A70F8}"/>
                </a:ext>
              </a:extLst>
            </p:cNvPr>
            <p:cNvSpPr/>
            <p:nvPr/>
          </p:nvSpPr>
          <p:spPr>
            <a:xfrm>
              <a:off x="2425874" y="5581538"/>
              <a:ext cx="3000370" cy="700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3490"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繳寄文件</a:t>
            </a:r>
            <a:endParaRPr lang="zh-TW" altLang="en-US" sz="28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3E85FC0E-395A-4828-B2F8-AB08928F1A3E}"/>
              </a:ext>
            </a:extLst>
          </p:cNvPr>
          <p:cNvSpPr>
            <a:spLocks noGrp="1"/>
          </p:cNvSpPr>
          <p:nvPr>
            <p:ph type="sldNum" sz="quarter" idx="12"/>
          </p:nvPr>
        </p:nvSpPr>
        <p:spPr/>
        <p:txBody>
          <a:bodyPr/>
          <a:lstStyle/>
          <a:p>
            <a:pPr>
              <a:defRPr/>
            </a:pPr>
            <a:fld id="{6696D582-221A-4A7A-9495-2A3992126361}" type="slidenum">
              <a:rPr lang="zh-TW" altLang="en-US" smtClean="0"/>
              <a:pPr>
                <a:defRPr/>
              </a:pPr>
              <a:t>46</a:t>
            </a:fld>
            <a:endParaRPr lang="en-US" altLang="zh-TW" dirty="0"/>
          </a:p>
        </p:txBody>
      </p:sp>
      <p:sp>
        <p:nvSpPr>
          <p:cNvPr id="7" name="AutoShape 4">
            <a:extLst>
              <a:ext uri="{FF2B5EF4-FFF2-40B4-BE49-F238E27FC236}">
                <a16:creationId xmlns:a16="http://schemas.microsoft.com/office/drawing/2014/main" id="{79770578-F04B-43A2-A832-378A84DB1759}"/>
              </a:ext>
            </a:extLst>
          </p:cNvPr>
          <p:cNvSpPr>
            <a:spLocks noChangeArrowheads="1"/>
          </p:cNvSpPr>
          <p:nvPr/>
        </p:nvSpPr>
        <p:spPr bwMode="auto">
          <a:xfrm>
            <a:off x="5861086" y="2657723"/>
            <a:ext cx="4896544" cy="1763614"/>
          </a:xfrm>
          <a:prstGeom prst="wedgeRoundRectCallout">
            <a:avLst>
              <a:gd name="adj1" fmla="val -77788"/>
              <a:gd name="adj2" fmla="val 139739"/>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考生所須繳交之證件，依據考生所選取之登記資格、特種身分及低收入戶或中低收入戶身分顯示於「繳寄文件」。</a:t>
            </a:r>
            <a:endParaRPr lang="zh-TW" altLang="zh-TW" sz="2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623575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0405FF0-17B9-4572-B76B-59141780E385}"/>
              </a:ext>
            </a:extLst>
          </p:cNvPr>
          <p:cNvPicPr>
            <a:picLocks noChangeAspect="1"/>
          </p:cNvPicPr>
          <p:nvPr/>
        </p:nvPicPr>
        <p:blipFill>
          <a:blip r:embed="rId3">
            <a:extLst>
              <a:ext uri="{28A0092B-C50C-407E-A947-70E740481C1C}">
                <a14:useLocalDpi xmlns:a14="http://schemas.microsoft.com/office/drawing/2010/main" val="0"/>
              </a:ext>
            </a:extLst>
          </a:blip>
          <a:srcRect t="17560"/>
          <a:stretch/>
        </p:blipFill>
        <p:spPr>
          <a:xfrm>
            <a:off x="1847528" y="1182092"/>
            <a:ext cx="7063583" cy="5534649"/>
          </a:xfrm>
          <a:prstGeom prst="rect">
            <a:avLst/>
          </a:prstGeom>
          <a:ln>
            <a:solidFill>
              <a:schemeClr val="bg2"/>
            </a:solidFill>
          </a:ln>
        </p:spPr>
      </p:pic>
      <p:sp>
        <p:nvSpPr>
          <p:cNvPr id="63490"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查詢收件狀態</a:t>
            </a:r>
            <a:endParaRPr lang="zh-TW" altLang="en-US" sz="2800" b="1" dirty="0">
              <a:effectLst>
                <a:outerShdw blurRad="38100" dist="38100" dir="2700000" algn="tl">
                  <a:srgbClr val="000000">
                    <a:alpha val="43137"/>
                  </a:srgbClr>
                </a:outerShdw>
              </a:effectLst>
            </a:endParaRPr>
          </a:p>
        </p:txBody>
      </p:sp>
      <p:sp>
        <p:nvSpPr>
          <p:cNvPr id="10" name="AutoShape 4">
            <a:extLst>
              <a:ext uri="{FF2B5EF4-FFF2-40B4-BE49-F238E27FC236}">
                <a16:creationId xmlns:a16="http://schemas.microsoft.com/office/drawing/2014/main" id="{3C6712CF-C50F-4620-A40A-3B6AFAFD6935}"/>
              </a:ext>
            </a:extLst>
          </p:cNvPr>
          <p:cNvSpPr>
            <a:spLocks noChangeArrowheads="1"/>
          </p:cNvSpPr>
          <p:nvPr/>
        </p:nvSpPr>
        <p:spPr bwMode="auto">
          <a:xfrm>
            <a:off x="6456040" y="2941304"/>
            <a:ext cx="4381687" cy="1008112"/>
          </a:xfrm>
          <a:prstGeom prst="wedgeRoundRectCallout">
            <a:avLst>
              <a:gd name="adj1" fmla="val -59548"/>
              <a:gd name="adj2" fmla="val 215932"/>
              <a:gd name="adj3" fmla="val 16667"/>
            </a:avLst>
          </a:prstGeom>
          <a:solidFill>
            <a:srgbClr val="FFFEA8"/>
          </a:solidFill>
          <a:ln w="19050" algn="ctr">
            <a:solidFill>
              <a:schemeClr val="tx1"/>
            </a:solidFill>
            <a:miter lim="800000"/>
            <a:headEnd/>
            <a:tailEnd/>
          </a:ln>
        </p:spPr>
        <p:txBody>
          <a:bodyPr/>
          <a:lstStyle/>
          <a:p>
            <a:r>
              <a:rPr lang="zh-TW" altLang="en-US" sz="2800" b="1" dirty="0">
                <a:solidFill>
                  <a:srgbClr val="0000FF"/>
                </a:solidFill>
                <a:latin typeface="標楷體" pitchFamily="65" charset="-120"/>
                <a:ea typeface="標楷體" pitchFamily="65" charset="-120"/>
              </a:rPr>
              <a:t>考生可於繳寄文件後登入系統查詢收件狀態</a:t>
            </a:r>
            <a:endParaRPr lang="zh-TW" altLang="zh-TW" sz="28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03D8D0BA-3994-4340-B6E5-8450C3E6A99A}"/>
              </a:ext>
            </a:extLst>
          </p:cNvPr>
          <p:cNvSpPr>
            <a:spLocks noGrp="1"/>
          </p:cNvSpPr>
          <p:nvPr>
            <p:ph type="sldNum" sz="quarter" idx="12"/>
          </p:nvPr>
        </p:nvSpPr>
        <p:spPr/>
        <p:txBody>
          <a:bodyPr/>
          <a:lstStyle/>
          <a:p>
            <a:pPr>
              <a:defRPr/>
            </a:pPr>
            <a:fld id="{6696D582-221A-4A7A-9495-2A3992126361}" type="slidenum">
              <a:rPr lang="zh-TW" altLang="en-US" smtClean="0"/>
              <a:pPr>
                <a:defRPr/>
              </a:pPr>
              <a:t>47</a:t>
            </a:fld>
            <a:endParaRPr lang="en-US" altLang="zh-TW" dirty="0"/>
          </a:p>
        </p:txBody>
      </p:sp>
    </p:spTree>
    <p:extLst>
      <p:ext uri="{BB962C8B-B14F-4D97-AF65-F5344CB8AC3E}">
        <p14:creationId xmlns:p14="http://schemas.microsoft.com/office/powerpoint/2010/main" val="411721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E945035-8841-4F8E-B508-EB8763F28EE6}"/>
              </a:ext>
            </a:extLst>
          </p:cNvPr>
          <p:cNvPicPr>
            <a:picLocks noChangeAspect="1"/>
          </p:cNvPicPr>
          <p:nvPr/>
        </p:nvPicPr>
        <p:blipFill>
          <a:blip r:embed="rId3">
            <a:extLst>
              <a:ext uri="{28A0092B-C50C-407E-A947-70E740481C1C}">
                <a14:useLocalDpi xmlns:a14="http://schemas.microsoft.com/office/drawing/2010/main" val="0"/>
              </a:ext>
            </a:extLst>
          </a:blip>
          <a:srcRect l="16" r="16"/>
          <a:stretch/>
        </p:blipFill>
        <p:spPr>
          <a:xfrm>
            <a:off x="1378660" y="1083147"/>
            <a:ext cx="7357402" cy="5625777"/>
          </a:xfrm>
          <a:prstGeom prst="rect">
            <a:avLst/>
          </a:prstGeom>
          <a:ln>
            <a:solidFill>
              <a:schemeClr val="bg2"/>
            </a:solidFill>
          </a:ln>
        </p:spPr>
      </p:pic>
      <p:sp>
        <p:nvSpPr>
          <p:cNvPr id="63490" name="標題 1"/>
          <p:cNvSpPr txBox="1">
            <a:spLocks/>
          </p:cNvSpPr>
          <p:nvPr/>
        </p:nvSpPr>
        <p:spPr bwMode="auto">
          <a:xfrm>
            <a:off x="191344" y="260648"/>
            <a:ext cx="9898806"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000" b="1" dirty="0">
                <a:effectLst>
                  <a:outerShdw blurRad="38100" dist="38100" dir="2700000" algn="tl">
                    <a:srgbClr val="000000">
                      <a:alpha val="43137"/>
                    </a:srgbClr>
                  </a:outerShdw>
                </a:effectLst>
                <a:latin typeface="標楷體" pitchFamily="65" charset="-120"/>
                <a:ea typeface="標楷體" pitchFamily="65" charset="-120"/>
              </a:rPr>
              <a:t>下載留存完成資格審查系統資料登錄確認單</a:t>
            </a:r>
            <a:endParaRPr lang="zh-TW" altLang="en-US" sz="2000" b="1"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8A98C96E-000A-49B1-9873-8884DB921084}"/>
              </a:ext>
            </a:extLst>
          </p:cNvPr>
          <p:cNvSpPr>
            <a:spLocks noChangeArrowheads="1"/>
          </p:cNvSpPr>
          <p:nvPr/>
        </p:nvSpPr>
        <p:spPr bwMode="auto">
          <a:xfrm>
            <a:off x="6238100" y="2204864"/>
            <a:ext cx="5337032" cy="3312368"/>
          </a:xfrm>
          <a:prstGeom prst="wedgeRoundRectCallout">
            <a:avLst>
              <a:gd name="adj1" fmla="val -93462"/>
              <a:gd name="adj2" fmla="val 68633"/>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考生可點選下載留存「完成資格審查系統資料登錄確認單」，本確認單僅代表考生完成資格審查系統登錄確定送出作業，請考生務必於</a:t>
            </a:r>
            <a:r>
              <a:rPr lang="en-US" altLang="zh-TW" sz="2400" b="1" u="sng" dirty="0">
                <a:solidFill>
                  <a:srgbClr val="0000FF"/>
                </a:solidFill>
                <a:latin typeface="標楷體" pitchFamily="65" charset="-120"/>
                <a:ea typeface="標楷體" pitchFamily="65" charset="-120"/>
              </a:rPr>
              <a:t>115</a:t>
            </a:r>
            <a:r>
              <a:rPr lang="zh-TW" altLang="en-US" sz="2400" b="1" u="sng" dirty="0">
                <a:solidFill>
                  <a:srgbClr val="0000FF"/>
                </a:solidFill>
                <a:latin typeface="標楷體" pitchFamily="65" charset="-120"/>
                <a:ea typeface="標楷體" pitchFamily="65" charset="-120"/>
              </a:rPr>
              <a:t>年</a:t>
            </a:r>
            <a:r>
              <a:rPr lang="en-US" altLang="zh-TW" sz="2400" b="1" u="sng" dirty="0">
                <a:solidFill>
                  <a:srgbClr val="0000FF"/>
                </a:solidFill>
                <a:latin typeface="標楷體" pitchFamily="65" charset="-120"/>
                <a:ea typeface="標楷體" pitchFamily="65" charset="-120"/>
              </a:rPr>
              <a:t>6</a:t>
            </a:r>
            <a:r>
              <a:rPr lang="zh-TW" altLang="en-US" sz="2400" b="1" u="sng" dirty="0">
                <a:solidFill>
                  <a:srgbClr val="0000FF"/>
                </a:solidFill>
                <a:latin typeface="標楷體" pitchFamily="65" charset="-120"/>
                <a:ea typeface="標楷體" pitchFamily="65" charset="-120"/>
              </a:rPr>
              <a:t>月</a:t>
            </a:r>
            <a:r>
              <a:rPr lang="en-US" altLang="zh-TW" sz="2400" b="1" u="sng" dirty="0">
                <a:solidFill>
                  <a:srgbClr val="0000FF"/>
                </a:solidFill>
                <a:latin typeface="標楷體" pitchFamily="65" charset="-120"/>
                <a:ea typeface="標楷體" pitchFamily="65" charset="-120"/>
              </a:rPr>
              <a:t>3</a:t>
            </a:r>
            <a:r>
              <a:rPr lang="zh-TW" altLang="en-US" sz="2400" b="1" u="sng" dirty="0">
                <a:solidFill>
                  <a:srgbClr val="0000FF"/>
                </a:solidFill>
                <a:latin typeface="標楷體" pitchFamily="65" charset="-120"/>
                <a:ea typeface="標楷體" pitchFamily="65" charset="-120"/>
              </a:rPr>
              <a:t>日（星期三）</a:t>
            </a:r>
            <a:r>
              <a:rPr lang="zh-TW" altLang="en-US" sz="2400" b="1" dirty="0">
                <a:solidFill>
                  <a:srgbClr val="0000FF"/>
                </a:solidFill>
                <a:latin typeface="標楷體" pitchFamily="65" charset="-120"/>
                <a:ea typeface="標楷體" pitchFamily="65" charset="-120"/>
              </a:rPr>
              <a:t>前</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郵戳為憑</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，將相關證明文件郵寄至本委員會進行審查作業</a:t>
            </a:r>
            <a:r>
              <a:rPr lang="en-US" altLang="zh-TW" sz="2400" b="1" dirty="0">
                <a:solidFill>
                  <a:srgbClr val="FF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僅申請原住民特種身分考生無須繳寄證明文件</a:t>
            </a:r>
            <a:r>
              <a:rPr lang="en-US" altLang="zh-TW" sz="2400" b="1" dirty="0">
                <a:solidFill>
                  <a:srgbClr val="FF0000"/>
                </a:solidFill>
                <a:latin typeface="標楷體" pitchFamily="65" charset="-120"/>
                <a:ea typeface="標楷體" pitchFamily="65" charset="-120"/>
              </a:rPr>
              <a:t>)</a:t>
            </a:r>
          </a:p>
          <a:p>
            <a:endParaRPr lang="zh-TW" altLang="zh-TW" sz="24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3A68DC38-78C9-43FE-B72C-A65896D3B065}"/>
              </a:ext>
            </a:extLst>
          </p:cNvPr>
          <p:cNvSpPr>
            <a:spLocks noGrp="1"/>
          </p:cNvSpPr>
          <p:nvPr>
            <p:ph type="sldNum" sz="quarter" idx="12"/>
          </p:nvPr>
        </p:nvSpPr>
        <p:spPr/>
        <p:txBody>
          <a:bodyPr/>
          <a:lstStyle/>
          <a:p>
            <a:pPr>
              <a:defRPr/>
            </a:pPr>
            <a:fld id="{6696D582-221A-4A7A-9495-2A3992126361}" type="slidenum">
              <a:rPr lang="zh-TW" altLang="en-US" smtClean="0"/>
              <a:pPr>
                <a:defRPr/>
              </a:pPr>
              <a:t>48</a:t>
            </a:fld>
            <a:endParaRPr lang="en-US" altLang="zh-TW" dirty="0"/>
          </a:p>
        </p:txBody>
      </p:sp>
    </p:spTree>
    <p:extLst>
      <p:ext uri="{BB962C8B-B14F-4D97-AF65-F5344CB8AC3E}">
        <p14:creationId xmlns:p14="http://schemas.microsoft.com/office/powerpoint/2010/main" val="3546246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AEBA72B-F75D-4A0E-B4AF-BE070DC688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708" y="981705"/>
            <a:ext cx="7418892" cy="5739770"/>
          </a:xfrm>
          <a:prstGeom prst="rect">
            <a:avLst/>
          </a:prstGeom>
          <a:ln>
            <a:solidFill>
              <a:schemeClr val="bg2"/>
            </a:solidFill>
          </a:ln>
        </p:spPr>
      </p:pic>
      <p:sp>
        <p:nvSpPr>
          <p:cNvPr id="63490"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000" b="1" dirty="0">
                <a:effectLst>
                  <a:outerShdw blurRad="38100" dist="38100" dir="2700000" algn="tl">
                    <a:srgbClr val="000000">
                      <a:alpha val="43137"/>
                    </a:srgbClr>
                  </a:outerShdw>
                </a:effectLst>
                <a:latin typeface="標楷體" pitchFamily="65" charset="-120"/>
                <a:ea typeface="標楷體" pitchFamily="65" charset="-120"/>
              </a:rPr>
              <a:t>僅申請原住民特種生</a:t>
            </a:r>
            <a:endParaRPr lang="zh-TW" altLang="en-US" sz="2000" b="1"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FD30C708-3CBE-4F9B-BD02-46043A8E0CFE}"/>
              </a:ext>
            </a:extLst>
          </p:cNvPr>
          <p:cNvSpPr>
            <a:spLocks noChangeArrowheads="1"/>
          </p:cNvSpPr>
          <p:nvPr/>
        </p:nvSpPr>
        <p:spPr bwMode="auto">
          <a:xfrm>
            <a:off x="6240016" y="2348880"/>
            <a:ext cx="5354141" cy="2208736"/>
          </a:xfrm>
          <a:prstGeom prst="wedgeRoundRectCallout">
            <a:avLst>
              <a:gd name="adj1" fmla="val -21115"/>
              <a:gd name="adj2" fmla="val 61194"/>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u="sng" dirty="0">
                <a:solidFill>
                  <a:srgbClr val="FF0000"/>
                </a:solidFill>
                <a:latin typeface="Times New Roman" panose="02020603050405020304" pitchFamily="18" charset="0"/>
                <a:ea typeface="標楷體" pitchFamily="65" charset="-120"/>
                <a:cs typeface="Times New Roman" panose="02020603050405020304" pitchFamily="18" charset="0"/>
              </a:rPr>
              <a:t>僅申請原住民特種身分考生無須繳寄證明文件</a:t>
            </a:r>
            <a:r>
              <a:rPr lang="zh-TW" altLang="en-US" sz="2400" b="1" dirty="0">
                <a:solidFill>
                  <a:srgbClr val="0000FF"/>
                </a:solidFill>
                <a:latin typeface="Times New Roman" panose="02020603050405020304" pitchFamily="18" charset="0"/>
                <a:ea typeface="標楷體" pitchFamily="65" charset="-120"/>
                <a:cs typeface="Times New Roman" panose="02020603050405020304" pitchFamily="18" charset="0"/>
              </a:rPr>
              <a:t>，考生可點選下載留存「完成資格審查系統資料登錄確認單」，代表考生完成原住民特種生資料登錄確定送出作業。</a:t>
            </a:r>
            <a:endPar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algn="just" hangingPunct="0"/>
            <a:endParaRPr lang="zh-TW" altLang="zh-TW" sz="40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116641CD-7207-4FB5-B3EA-CBEC7C77AC71}"/>
              </a:ext>
            </a:extLst>
          </p:cNvPr>
          <p:cNvSpPr>
            <a:spLocks noGrp="1"/>
          </p:cNvSpPr>
          <p:nvPr>
            <p:ph type="sldNum" sz="quarter" idx="12"/>
          </p:nvPr>
        </p:nvSpPr>
        <p:spPr/>
        <p:txBody>
          <a:bodyPr/>
          <a:lstStyle/>
          <a:p>
            <a:pPr>
              <a:defRPr/>
            </a:pPr>
            <a:fld id="{6696D582-221A-4A7A-9495-2A3992126361}" type="slidenum">
              <a:rPr lang="zh-TW" altLang="en-US" smtClean="0"/>
              <a:pPr>
                <a:defRPr/>
              </a:pPr>
              <a:t>49</a:t>
            </a:fld>
            <a:endParaRPr lang="en-US" altLang="zh-TW" dirty="0"/>
          </a:p>
        </p:txBody>
      </p:sp>
    </p:spTree>
    <p:extLst>
      <p:ext uri="{BB962C8B-B14F-4D97-AF65-F5344CB8AC3E}">
        <p14:creationId xmlns:p14="http://schemas.microsoft.com/office/powerpoint/2010/main" val="248443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txBox="1">
            <a:spLocks noChangeArrowheads="1"/>
          </p:cNvSpPr>
          <p:nvPr/>
        </p:nvSpPr>
        <p:spPr bwMode="auto">
          <a:xfrm>
            <a:off x="191344" y="330994"/>
            <a:ext cx="10342984" cy="563562"/>
          </a:xfrm>
          <a:prstGeom prst="rect">
            <a:avLst/>
          </a:prstGeom>
          <a:noFill/>
          <a:ln w="9525">
            <a:noFill/>
            <a:miter lim="800000"/>
            <a:headEnd/>
            <a:tailEnd/>
          </a:ln>
        </p:spPr>
        <p:txBody>
          <a:bodyPr anchor="ctr"/>
          <a:lstStyle/>
          <a:p>
            <a:r>
              <a:rPr lang="zh-TW" altLang="en-US" sz="3200" dirty="0">
                <a:solidFill>
                  <a:schemeClr val="tx2"/>
                </a:solidFill>
                <a:latin typeface="標楷體" pitchFamily="65" charset="-120"/>
                <a:ea typeface="標楷體" pitchFamily="65" charset="-120"/>
              </a:rPr>
              <a:t>一、重要日程</a:t>
            </a:r>
          </a:p>
        </p:txBody>
      </p:sp>
      <p:sp>
        <p:nvSpPr>
          <p:cNvPr id="3" name="投影片編號版面配置區 2">
            <a:extLst>
              <a:ext uri="{FF2B5EF4-FFF2-40B4-BE49-F238E27FC236}">
                <a16:creationId xmlns:a16="http://schemas.microsoft.com/office/drawing/2014/main" id="{9A0B1C98-BE94-44D2-8424-99EC60DFA267}"/>
              </a:ext>
            </a:extLst>
          </p:cNvPr>
          <p:cNvSpPr>
            <a:spLocks noGrp="1"/>
          </p:cNvSpPr>
          <p:nvPr>
            <p:ph type="sldNum" sz="quarter" idx="12"/>
          </p:nvPr>
        </p:nvSpPr>
        <p:spPr/>
        <p:txBody>
          <a:bodyPr/>
          <a:lstStyle/>
          <a:p>
            <a:pPr>
              <a:defRPr/>
            </a:pPr>
            <a:fld id="{6696D582-221A-4A7A-9495-2A3992126361}" type="slidenum">
              <a:rPr lang="zh-TW" altLang="en-US" smtClean="0"/>
              <a:pPr>
                <a:defRPr/>
              </a:pPr>
              <a:t>5</a:t>
            </a:fld>
            <a:endParaRPr lang="en-US" altLang="zh-TW" dirty="0"/>
          </a:p>
        </p:txBody>
      </p:sp>
      <p:graphicFrame>
        <p:nvGraphicFramePr>
          <p:cNvPr id="6" name="資料庫圖表 5">
            <a:extLst>
              <a:ext uri="{FF2B5EF4-FFF2-40B4-BE49-F238E27FC236}">
                <a16:creationId xmlns:a16="http://schemas.microsoft.com/office/drawing/2014/main" id="{71C955A2-2E58-8CBC-8DFE-46FE96F7F868}"/>
              </a:ext>
            </a:extLst>
          </p:cNvPr>
          <p:cNvGraphicFramePr/>
          <p:nvPr>
            <p:extLst>
              <p:ext uri="{D42A27DB-BD31-4B8C-83A1-F6EECF244321}">
                <p14:modId xmlns:p14="http://schemas.microsoft.com/office/powerpoint/2010/main" val="1891309864"/>
              </p:ext>
            </p:extLst>
          </p:nvPr>
        </p:nvGraphicFramePr>
        <p:xfrm>
          <a:off x="939999" y="1540830"/>
          <a:ext cx="10549000" cy="1077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文字方塊 16">
            <a:extLst>
              <a:ext uri="{FF2B5EF4-FFF2-40B4-BE49-F238E27FC236}">
                <a16:creationId xmlns:a16="http://schemas.microsoft.com/office/drawing/2014/main" id="{0B9BC9C6-30A5-9CB4-74DD-338C5E73266C}"/>
              </a:ext>
            </a:extLst>
          </p:cNvPr>
          <p:cNvSpPr txBox="1"/>
          <p:nvPr/>
        </p:nvSpPr>
        <p:spPr>
          <a:xfrm>
            <a:off x="1505635" y="2953052"/>
            <a:ext cx="4479788" cy="646331"/>
          </a:xfrm>
          <a:prstGeom prst="rect">
            <a:avLst/>
          </a:prstGeom>
          <a:noFill/>
        </p:spPr>
        <p:txBody>
          <a:bodyPr wrap="square" rtlCol="0">
            <a:spAutoFit/>
          </a:bodyPr>
          <a:lstStyle/>
          <a:p>
            <a:pPr>
              <a:lnSpc>
                <a:spcPct val="90000"/>
              </a:lnSpc>
            </a:pPr>
            <a:r>
              <a:rPr lang="en-US" altLang="zh-TW" sz="2000" b="1" dirty="0">
                <a:latin typeface="Times New Roman" panose="02020603050405020304" pitchFamily="18" charset="0"/>
                <a:ea typeface="標楷體" panose="03000509000000000000" pitchFamily="65" charset="-120"/>
              </a:rPr>
              <a:t>115.5.4(</a:t>
            </a:r>
            <a:r>
              <a:rPr lang="zh-TW" altLang="en-US" sz="2000" b="1" dirty="0">
                <a:latin typeface="Times New Roman" panose="02020603050405020304" pitchFamily="18" charset="0"/>
                <a:ea typeface="標楷體" panose="03000509000000000000" pitchFamily="65" charset="-120"/>
              </a:rPr>
              <a:t>一</a:t>
            </a:r>
            <a:r>
              <a:rPr lang="en-US" altLang="zh-TW" sz="2000" b="1" dirty="0">
                <a:latin typeface="Times New Roman" panose="02020603050405020304" pitchFamily="18" charset="0"/>
                <a:ea typeface="標楷體" panose="03000509000000000000" pitchFamily="65" charset="-120"/>
              </a:rPr>
              <a:t>)10</a:t>
            </a:r>
            <a:r>
              <a:rPr lang="zh-TW" altLang="en-US" sz="2000" b="1" dirty="0">
                <a:latin typeface="Times New Roman" panose="02020603050405020304" pitchFamily="18" charset="0"/>
                <a:ea typeface="標楷體" panose="03000509000000000000" pitchFamily="65" charset="-120"/>
              </a:rPr>
              <a:t>：</a:t>
            </a:r>
            <a:r>
              <a:rPr lang="en-US" altLang="zh-TW" sz="2000" b="1" dirty="0">
                <a:latin typeface="Times New Roman" panose="02020603050405020304" pitchFamily="18" charset="0"/>
                <a:ea typeface="標楷體" panose="03000509000000000000" pitchFamily="65" charset="-120"/>
              </a:rPr>
              <a:t>00~115.5.8(</a:t>
            </a:r>
            <a:r>
              <a:rPr lang="zh-TW" altLang="en-US" sz="2000" b="1" dirty="0">
                <a:latin typeface="Times New Roman" panose="02020603050405020304" pitchFamily="18" charset="0"/>
                <a:ea typeface="標楷體" panose="03000509000000000000" pitchFamily="65" charset="-120"/>
              </a:rPr>
              <a:t>五</a:t>
            </a:r>
            <a:r>
              <a:rPr lang="en-US" altLang="zh-TW" sz="2000" b="1" dirty="0">
                <a:latin typeface="Times New Roman" panose="02020603050405020304" pitchFamily="18" charset="0"/>
                <a:ea typeface="標楷體" panose="03000509000000000000" pitchFamily="65" charset="-120"/>
              </a:rPr>
              <a:t>)17</a:t>
            </a:r>
            <a:r>
              <a:rPr lang="zh-TW" altLang="en-US" sz="2000" b="1" dirty="0">
                <a:latin typeface="Times New Roman" panose="02020603050405020304" pitchFamily="18" charset="0"/>
                <a:ea typeface="標楷體" panose="03000509000000000000" pitchFamily="65" charset="-120"/>
              </a:rPr>
              <a:t>：</a:t>
            </a:r>
            <a:r>
              <a:rPr lang="en-US" altLang="zh-TW" sz="2000" b="1" dirty="0">
                <a:latin typeface="Times New Roman" panose="02020603050405020304" pitchFamily="18" charset="0"/>
                <a:ea typeface="標楷體" panose="03000509000000000000" pitchFamily="65" charset="-120"/>
              </a:rPr>
              <a:t>00</a:t>
            </a:r>
            <a:br>
              <a:rPr lang="en-US" altLang="zh-TW" sz="2000" b="1" dirty="0">
                <a:latin typeface="Times New Roman" panose="02020603050405020304" pitchFamily="18" charset="0"/>
                <a:ea typeface="標楷體" panose="03000509000000000000" pitchFamily="65" charset="-120"/>
              </a:rPr>
            </a:br>
            <a:r>
              <a:rPr lang="zh-TW" altLang="en-US" sz="2000" b="1" dirty="0">
                <a:latin typeface="Times New Roman" panose="02020603050405020304" pitchFamily="18" charset="0"/>
                <a:ea typeface="標楷體" panose="03000509000000000000" pitchFamily="65" charset="-120"/>
              </a:rPr>
              <a:t>高中職免登記資格審查勾選作業</a:t>
            </a:r>
          </a:p>
        </p:txBody>
      </p:sp>
      <p:sp>
        <p:nvSpPr>
          <p:cNvPr id="18" name="文字方塊 17">
            <a:extLst>
              <a:ext uri="{FF2B5EF4-FFF2-40B4-BE49-F238E27FC236}">
                <a16:creationId xmlns:a16="http://schemas.microsoft.com/office/drawing/2014/main" id="{3F57148D-0CAC-E0E1-F315-07366A74C4C0}"/>
              </a:ext>
            </a:extLst>
          </p:cNvPr>
          <p:cNvSpPr txBox="1"/>
          <p:nvPr/>
        </p:nvSpPr>
        <p:spPr>
          <a:xfrm>
            <a:off x="1521921" y="3987258"/>
            <a:ext cx="4615925" cy="646331"/>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en-US" altLang="zh-TW" sz="2000" b="1" dirty="0">
                <a:latin typeface="Times New Roman" panose="02020603050405020304" pitchFamily="18" charset="0"/>
              </a:rPr>
              <a:t>115.5.14(</a:t>
            </a:r>
            <a:r>
              <a:rPr lang="zh-TW" altLang="en-US" sz="2000" b="1" dirty="0">
                <a:latin typeface="Times New Roman" panose="02020603050405020304" pitchFamily="18" charset="0"/>
              </a:rPr>
              <a:t>四</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00~115.6.3(</a:t>
            </a:r>
            <a:r>
              <a:rPr lang="zh-TW" altLang="en-US" sz="2000" b="1" dirty="0">
                <a:latin typeface="Times New Roman" panose="02020603050405020304" pitchFamily="18" charset="0"/>
              </a:rPr>
              <a:t>三</a:t>
            </a:r>
            <a:r>
              <a:rPr lang="en-US" altLang="zh-TW" sz="2000" b="1" dirty="0">
                <a:latin typeface="Times New Roman" panose="02020603050405020304" pitchFamily="18" charset="0"/>
              </a:rPr>
              <a:t>)17</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p>
          <a:p>
            <a:pPr>
              <a:lnSpc>
                <a:spcPct val="90000"/>
              </a:lnSpc>
            </a:pPr>
            <a:r>
              <a:rPr lang="zh-TW" altLang="en-US" sz="2000" b="1" dirty="0">
                <a:latin typeface="Times New Roman" panose="02020603050405020304" pitchFamily="18" charset="0"/>
              </a:rPr>
              <a:t>考生資格審查登錄及繳件</a:t>
            </a:r>
          </a:p>
        </p:txBody>
      </p:sp>
      <p:sp>
        <p:nvSpPr>
          <p:cNvPr id="19" name="文字方塊 18">
            <a:extLst>
              <a:ext uri="{FF2B5EF4-FFF2-40B4-BE49-F238E27FC236}">
                <a16:creationId xmlns:a16="http://schemas.microsoft.com/office/drawing/2014/main" id="{20167C9F-5176-32B7-CDEE-4FECDC120C97}"/>
              </a:ext>
            </a:extLst>
          </p:cNvPr>
          <p:cNvSpPr txBox="1"/>
          <p:nvPr/>
        </p:nvSpPr>
        <p:spPr>
          <a:xfrm>
            <a:off x="3966467" y="1115219"/>
            <a:ext cx="2675702" cy="646331"/>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en-US" altLang="zh-TW" sz="2000" b="1" dirty="0">
                <a:latin typeface="Times New Roman" panose="02020603050405020304" pitchFamily="18" charset="0"/>
              </a:rPr>
              <a:t>115.6.23(</a:t>
            </a:r>
            <a:r>
              <a:rPr lang="zh-TW" altLang="en-US" sz="2000" b="1" dirty="0">
                <a:latin typeface="Times New Roman" panose="02020603050405020304" pitchFamily="18" charset="0"/>
              </a:rPr>
              <a:t>二</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r>
              <a:rPr lang="zh-TW" altLang="en-US" sz="2000" b="1" dirty="0">
                <a:latin typeface="Times New Roman" panose="02020603050405020304" pitchFamily="18" charset="0"/>
              </a:rPr>
              <a:t>起</a:t>
            </a:r>
            <a:endParaRPr lang="en-US" altLang="zh-TW" sz="2000" b="1" dirty="0">
              <a:latin typeface="Times New Roman" panose="02020603050405020304" pitchFamily="18" charset="0"/>
            </a:endParaRPr>
          </a:p>
          <a:p>
            <a:pPr>
              <a:lnSpc>
                <a:spcPct val="90000"/>
              </a:lnSpc>
            </a:pPr>
            <a:r>
              <a:rPr lang="zh-TW" altLang="en-US" sz="2000" b="1" dirty="0">
                <a:latin typeface="Times New Roman" panose="02020603050405020304" pitchFamily="18" charset="0"/>
              </a:rPr>
              <a:t>資格審查結果公告</a:t>
            </a:r>
          </a:p>
        </p:txBody>
      </p:sp>
      <p:sp>
        <p:nvSpPr>
          <p:cNvPr id="20" name="文字方塊 19">
            <a:extLst>
              <a:ext uri="{FF2B5EF4-FFF2-40B4-BE49-F238E27FC236}">
                <a16:creationId xmlns:a16="http://schemas.microsoft.com/office/drawing/2014/main" id="{9845C4A3-90E8-4633-E409-E166129D7FCF}"/>
              </a:ext>
            </a:extLst>
          </p:cNvPr>
          <p:cNvSpPr txBox="1"/>
          <p:nvPr/>
        </p:nvSpPr>
        <p:spPr>
          <a:xfrm>
            <a:off x="6366255" y="2362242"/>
            <a:ext cx="4888198" cy="1477328"/>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zh-TW" altLang="en-US" sz="2000" b="1" dirty="0">
                <a:solidFill>
                  <a:srgbClr val="FF0000"/>
                </a:solidFill>
                <a:latin typeface="Times New Roman" panose="02020603050405020304" pitchFamily="18" charset="0"/>
              </a:rPr>
              <a:t>集體繳費： </a:t>
            </a:r>
          </a:p>
          <a:p>
            <a:pPr>
              <a:lnSpc>
                <a:spcPct val="90000"/>
              </a:lnSpc>
            </a:pPr>
            <a:r>
              <a:rPr lang="en-US" altLang="zh-TW" sz="2000" b="1" dirty="0">
                <a:latin typeface="Times New Roman" panose="02020603050405020304" pitchFamily="18" charset="0"/>
              </a:rPr>
              <a:t>115.7.14(</a:t>
            </a:r>
            <a:r>
              <a:rPr lang="zh-TW" altLang="en-US" sz="2000" b="1" dirty="0">
                <a:latin typeface="Times New Roman" panose="02020603050405020304" pitchFamily="18" charset="0"/>
              </a:rPr>
              <a:t>二</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 ~ 115.7.16(</a:t>
            </a:r>
            <a:r>
              <a:rPr lang="zh-TW" altLang="en-US" sz="2000" b="1" dirty="0">
                <a:latin typeface="Times New Roman" panose="02020603050405020304" pitchFamily="18" charset="0"/>
              </a:rPr>
              <a:t>四</a:t>
            </a:r>
            <a:r>
              <a:rPr lang="en-US" altLang="zh-TW" sz="2000" b="1" dirty="0">
                <a:latin typeface="Times New Roman" panose="02020603050405020304" pitchFamily="18" charset="0"/>
              </a:rPr>
              <a:t>)17</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p>
          <a:p>
            <a:pPr>
              <a:lnSpc>
                <a:spcPct val="90000"/>
              </a:lnSpc>
            </a:pPr>
            <a:r>
              <a:rPr lang="zh-TW" altLang="en-US" sz="2000" b="1" dirty="0">
                <a:solidFill>
                  <a:srgbClr val="0070C0"/>
                </a:solidFill>
                <a:latin typeface="Times New Roman" panose="02020603050405020304" pitchFamily="18" charset="0"/>
              </a:rPr>
              <a:t>個別繳費：</a:t>
            </a:r>
          </a:p>
          <a:p>
            <a:pPr>
              <a:lnSpc>
                <a:spcPct val="90000"/>
              </a:lnSpc>
            </a:pPr>
            <a:r>
              <a:rPr lang="en-US" altLang="zh-TW" sz="2000" b="1" dirty="0">
                <a:latin typeface="Times New Roman" panose="02020603050405020304" pitchFamily="18" charset="0"/>
              </a:rPr>
              <a:t>115.7.17(</a:t>
            </a:r>
            <a:r>
              <a:rPr lang="zh-TW" altLang="en-US" sz="2000" b="1" dirty="0">
                <a:latin typeface="Times New Roman" panose="02020603050405020304" pitchFamily="18" charset="0"/>
              </a:rPr>
              <a:t>五</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00~115.7.22(</a:t>
            </a:r>
            <a:r>
              <a:rPr lang="zh-TW" altLang="en-US" sz="2000" b="1" dirty="0">
                <a:latin typeface="Times New Roman" panose="02020603050405020304" pitchFamily="18" charset="0"/>
              </a:rPr>
              <a:t>三</a:t>
            </a:r>
            <a:r>
              <a:rPr lang="en-US" altLang="zh-TW" sz="2000" b="1" dirty="0">
                <a:latin typeface="Times New Roman" panose="02020603050405020304" pitchFamily="18" charset="0"/>
              </a:rPr>
              <a:t>)24</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p>
          <a:p>
            <a:pPr>
              <a:lnSpc>
                <a:spcPct val="90000"/>
              </a:lnSpc>
            </a:pPr>
            <a:r>
              <a:rPr lang="en-US" altLang="zh-TW" sz="2000" b="1" dirty="0">
                <a:solidFill>
                  <a:srgbClr val="0070C0"/>
                </a:solidFill>
                <a:latin typeface="Times New Roman" panose="02020603050405020304" pitchFamily="18" charset="0"/>
              </a:rPr>
              <a:t>【</a:t>
            </a:r>
            <a:r>
              <a:rPr lang="zh-TW" altLang="en-US" sz="2000" b="1" dirty="0">
                <a:solidFill>
                  <a:srgbClr val="0070C0"/>
                </a:solidFill>
                <a:latin typeface="Times New Roman" panose="02020603050405020304" pitchFamily="18" charset="0"/>
              </a:rPr>
              <a:t>便利商店繳費至</a:t>
            </a:r>
            <a:r>
              <a:rPr lang="en-US" altLang="zh-TW" sz="2000" b="1" dirty="0">
                <a:solidFill>
                  <a:srgbClr val="0070C0"/>
                </a:solidFill>
                <a:latin typeface="Times New Roman" panose="02020603050405020304" pitchFamily="18" charset="0"/>
              </a:rPr>
              <a:t>115.7.18(</a:t>
            </a:r>
            <a:r>
              <a:rPr lang="zh-TW" altLang="en-US" sz="2000" b="1" dirty="0">
                <a:solidFill>
                  <a:srgbClr val="0070C0"/>
                </a:solidFill>
                <a:latin typeface="Times New Roman" panose="02020603050405020304" pitchFamily="18" charset="0"/>
              </a:rPr>
              <a:t>六</a:t>
            </a:r>
            <a:r>
              <a:rPr lang="en-US" altLang="zh-TW" sz="2000" b="1" dirty="0">
                <a:solidFill>
                  <a:srgbClr val="0070C0"/>
                </a:solidFill>
                <a:latin typeface="Times New Roman" panose="02020603050405020304" pitchFamily="18" charset="0"/>
              </a:rPr>
              <a:t>)</a:t>
            </a:r>
            <a:r>
              <a:rPr lang="zh-TW" altLang="en-US" sz="2000" b="1" dirty="0">
                <a:solidFill>
                  <a:srgbClr val="0070C0"/>
                </a:solidFill>
                <a:latin typeface="Times New Roman" panose="02020603050405020304" pitchFamily="18" charset="0"/>
              </a:rPr>
              <a:t>止</a:t>
            </a:r>
            <a:r>
              <a:rPr lang="en-US" altLang="zh-TW" sz="2000" b="1" dirty="0">
                <a:solidFill>
                  <a:srgbClr val="0070C0"/>
                </a:solidFill>
                <a:latin typeface="Times New Roman" panose="02020603050405020304" pitchFamily="18" charset="0"/>
              </a:rPr>
              <a:t>】</a:t>
            </a:r>
          </a:p>
        </p:txBody>
      </p:sp>
      <p:sp>
        <p:nvSpPr>
          <p:cNvPr id="21" name="文字方塊 20">
            <a:extLst>
              <a:ext uri="{FF2B5EF4-FFF2-40B4-BE49-F238E27FC236}">
                <a16:creationId xmlns:a16="http://schemas.microsoft.com/office/drawing/2014/main" id="{D4EC0942-33B6-B8E3-5F18-93C7F89B88DB}"/>
              </a:ext>
            </a:extLst>
          </p:cNvPr>
          <p:cNvSpPr txBox="1"/>
          <p:nvPr/>
        </p:nvSpPr>
        <p:spPr>
          <a:xfrm>
            <a:off x="6366255" y="3889569"/>
            <a:ext cx="2675702" cy="646331"/>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en-US" altLang="zh-TW" sz="2000" b="1" dirty="0">
                <a:latin typeface="Times New Roman" panose="02020603050405020304" pitchFamily="18" charset="0"/>
              </a:rPr>
              <a:t>115.7.27(</a:t>
            </a:r>
            <a:r>
              <a:rPr lang="zh-TW" altLang="en-US" sz="2000" b="1" dirty="0">
                <a:latin typeface="Times New Roman" panose="02020603050405020304" pitchFamily="18" charset="0"/>
              </a:rPr>
              <a:t>一</a:t>
            </a:r>
            <a:r>
              <a:rPr lang="en-US" altLang="zh-TW" sz="2000" b="1" dirty="0">
                <a:latin typeface="Times New Roman" panose="02020603050405020304" pitchFamily="18" charset="0"/>
              </a:rPr>
              <a:t>)15</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r>
              <a:rPr lang="zh-TW" altLang="en-US" sz="2000" b="1" dirty="0">
                <a:latin typeface="Times New Roman" panose="02020603050405020304" pitchFamily="18" charset="0"/>
              </a:rPr>
              <a:t>起</a:t>
            </a:r>
            <a:br>
              <a:rPr lang="en-US" altLang="zh-TW" sz="2000" b="1" dirty="0">
                <a:latin typeface="Times New Roman" panose="02020603050405020304" pitchFamily="18" charset="0"/>
              </a:rPr>
            </a:br>
            <a:r>
              <a:rPr lang="zh-TW" altLang="en-US" sz="2000" b="1" dirty="0">
                <a:latin typeface="Times New Roman" panose="02020603050405020304" pitchFamily="18" charset="0"/>
              </a:rPr>
              <a:t>實際招生名額公告</a:t>
            </a:r>
          </a:p>
        </p:txBody>
      </p:sp>
      <p:sp>
        <p:nvSpPr>
          <p:cNvPr id="22" name="文字方塊 21">
            <a:extLst>
              <a:ext uri="{FF2B5EF4-FFF2-40B4-BE49-F238E27FC236}">
                <a16:creationId xmlns:a16="http://schemas.microsoft.com/office/drawing/2014/main" id="{535C612C-055E-D442-F0DC-560F8DE924F5}"/>
              </a:ext>
            </a:extLst>
          </p:cNvPr>
          <p:cNvSpPr txBox="1"/>
          <p:nvPr/>
        </p:nvSpPr>
        <p:spPr>
          <a:xfrm>
            <a:off x="6366255" y="4668999"/>
            <a:ext cx="4615728" cy="1200329"/>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en-US" altLang="zh-TW" sz="2000" b="1" dirty="0">
                <a:latin typeface="Times New Roman" panose="02020603050405020304" pitchFamily="18" charset="0"/>
              </a:rPr>
              <a:t>115.7.28(</a:t>
            </a:r>
            <a:r>
              <a:rPr lang="zh-TW" altLang="en-US" sz="2000" b="1" dirty="0">
                <a:latin typeface="Times New Roman" panose="02020603050405020304" pitchFamily="18" charset="0"/>
              </a:rPr>
              <a:t>二</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 </a:t>
            </a:r>
            <a:r>
              <a:rPr lang="zh-TW" altLang="en-US" sz="2000" b="1" dirty="0">
                <a:latin typeface="Times New Roman" panose="02020603050405020304" pitchFamily="18" charset="0"/>
              </a:rPr>
              <a:t>起</a:t>
            </a:r>
            <a:endParaRPr lang="en-US" altLang="zh-TW" sz="2000" b="1" dirty="0">
              <a:latin typeface="Times New Roman" panose="02020603050405020304" pitchFamily="18" charset="0"/>
            </a:endParaRPr>
          </a:p>
          <a:p>
            <a:pPr>
              <a:lnSpc>
                <a:spcPct val="90000"/>
              </a:lnSpc>
            </a:pPr>
            <a:r>
              <a:rPr lang="zh-TW" altLang="en-US" sz="2000" b="1" dirty="0">
                <a:latin typeface="Times New Roman" panose="02020603050405020304" pitchFamily="18" charset="0"/>
              </a:rPr>
              <a:t>各招生群</a:t>
            </a:r>
            <a:r>
              <a:rPr lang="en-US" altLang="zh-TW" sz="2000" b="1" dirty="0">
                <a:latin typeface="Times New Roman" panose="02020603050405020304" pitchFamily="18" charset="0"/>
              </a:rPr>
              <a:t>(</a:t>
            </a:r>
            <a:r>
              <a:rPr lang="zh-TW" altLang="en-US" sz="2000" b="1" dirty="0">
                <a:latin typeface="Times New Roman" panose="02020603050405020304" pitchFamily="18" charset="0"/>
              </a:rPr>
              <a:t>類</a:t>
            </a:r>
            <a:r>
              <a:rPr lang="en-US" altLang="zh-TW" sz="2000" b="1" dirty="0">
                <a:latin typeface="Times New Roman" panose="02020603050405020304" pitchFamily="18" charset="0"/>
              </a:rPr>
              <a:t>)</a:t>
            </a:r>
            <a:r>
              <a:rPr lang="zh-TW" altLang="en-US" sz="2000" b="1" dirty="0">
                <a:latin typeface="Times New Roman" panose="02020603050405020304" pitchFamily="18" charset="0"/>
              </a:rPr>
              <a:t>別之校系科</a:t>
            </a:r>
            <a:r>
              <a:rPr lang="en-US" altLang="zh-TW" sz="2000" b="1" dirty="0">
                <a:latin typeface="Times New Roman" panose="02020603050405020304" pitchFamily="18" charset="0"/>
              </a:rPr>
              <a:t>(</a:t>
            </a:r>
            <a:r>
              <a:rPr lang="zh-TW" altLang="en-US" sz="2000" b="1" dirty="0">
                <a:latin typeface="Times New Roman" panose="02020603050405020304" pitchFamily="18" charset="0"/>
              </a:rPr>
              <a:t>組</a:t>
            </a:r>
            <a:r>
              <a:rPr lang="en-US" altLang="zh-TW" sz="2000" b="1" dirty="0">
                <a:latin typeface="Times New Roman" panose="02020603050405020304" pitchFamily="18" charset="0"/>
              </a:rPr>
              <a:t>)</a:t>
            </a:r>
            <a:r>
              <a:rPr lang="zh-TW" altLang="en-US" sz="2000" b="1" dirty="0">
                <a:latin typeface="Times New Roman" panose="02020603050405020304" pitchFamily="18" charset="0"/>
              </a:rPr>
              <a:t>、學程考科成績權重組合人數累計表公告</a:t>
            </a:r>
          </a:p>
          <a:p>
            <a:pPr>
              <a:lnSpc>
                <a:spcPct val="90000"/>
              </a:lnSpc>
            </a:pPr>
            <a:r>
              <a:rPr lang="zh-TW" altLang="en-US" sz="2000" b="1" dirty="0">
                <a:latin typeface="Times New Roman" panose="02020603050405020304" pitchFamily="18" charset="0"/>
              </a:rPr>
              <a:t>個人總成績查詢</a:t>
            </a:r>
          </a:p>
        </p:txBody>
      </p:sp>
      <p:sp>
        <p:nvSpPr>
          <p:cNvPr id="26" name="文字方塊 25">
            <a:extLst>
              <a:ext uri="{FF2B5EF4-FFF2-40B4-BE49-F238E27FC236}">
                <a16:creationId xmlns:a16="http://schemas.microsoft.com/office/drawing/2014/main" id="{518417DD-B80B-0F3D-E375-FE3E1ADDDB11}"/>
              </a:ext>
            </a:extLst>
          </p:cNvPr>
          <p:cNvSpPr txBox="1"/>
          <p:nvPr/>
        </p:nvSpPr>
        <p:spPr>
          <a:xfrm>
            <a:off x="8747125" y="1128810"/>
            <a:ext cx="3191048" cy="646331"/>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en-US" altLang="zh-TW" sz="2000" b="1" dirty="0">
                <a:latin typeface="Times New Roman" panose="02020603050405020304" pitchFamily="18" charset="0"/>
              </a:rPr>
              <a:t>115.8.6(</a:t>
            </a:r>
            <a:r>
              <a:rPr lang="zh-TW" altLang="en-US" sz="2000" b="1" dirty="0">
                <a:latin typeface="Times New Roman" panose="02020603050405020304" pitchFamily="18" charset="0"/>
              </a:rPr>
              <a:t>四</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r>
              <a:rPr lang="zh-TW" altLang="en-US" sz="2000" b="1" dirty="0">
                <a:latin typeface="Times New Roman" panose="02020603050405020304" pitchFamily="18" charset="0"/>
              </a:rPr>
              <a:t>起</a:t>
            </a:r>
            <a:endParaRPr lang="en-US" altLang="zh-TW" sz="2000" b="1" dirty="0">
              <a:latin typeface="Times New Roman" panose="02020603050405020304" pitchFamily="18" charset="0"/>
            </a:endParaRPr>
          </a:p>
          <a:p>
            <a:pPr>
              <a:lnSpc>
                <a:spcPct val="90000"/>
              </a:lnSpc>
            </a:pPr>
            <a:r>
              <a:rPr lang="zh-TW" altLang="en-US" sz="2000" b="1" dirty="0">
                <a:latin typeface="Times New Roman" panose="02020603050405020304" pitchFamily="18" charset="0"/>
              </a:rPr>
              <a:t>錄取公告及分發結果查詢</a:t>
            </a:r>
          </a:p>
        </p:txBody>
      </p:sp>
      <p:cxnSp>
        <p:nvCxnSpPr>
          <p:cNvPr id="28" name="直線接點 27">
            <a:extLst>
              <a:ext uri="{FF2B5EF4-FFF2-40B4-BE49-F238E27FC236}">
                <a16:creationId xmlns:a16="http://schemas.microsoft.com/office/drawing/2014/main" id="{7201F5C6-7EA3-B564-8A6D-25832E7A1712}"/>
              </a:ext>
            </a:extLst>
          </p:cNvPr>
          <p:cNvCxnSpPr>
            <a:cxnSpLocks/>
          </p:cNvCxnSpPr>
          <p:nvPr/>
        </p:nvCxnSpPr>
        <p:spPr>
          <a:xfrm>
            <a:off x="1342902" y="2123482"/>
            <a:ext cx="0" cy="2157513"/>
          </a:xfrm>
          <a:prstGeom prst="line">
            <a:avLst/>
          </a:prstGeom>
        </p:spPr>
        <p:style>
          <a:lnRef idx="1">
            <a:schemeClr val="dk1"/>
          </a:lnRef>
          <a:fillRef idx="0">
            <a:schemeClr val="dk1"/>
          </a:fillRef>
          <a:effectRef idx="0">
            <a:schemeClr val="dk1"/>
          </a:effectRef>
          <a:fontRef idx="minor">
            <a:schemeClr val="tx1"/>
          </a:fontRef>
        </p:style>
      </p:cxnSp>
      <p:cxnSp>
        <p:nvCxnSpPr>
          <p:cNvPr id="33" name="直線接點 32">
            <a:extLst>
              <a:ext uri="{FF2B5EF4-FFF2-40B4-BE49-F238E27FC236}">
                <a16:creationId xmlns:a16="http://schemas.microsoft.com/office/drawing/2014/main" id="{6D4AFEAB-9916-9DE8-08F5-D26F012E8100}"/>
              </a:ext>
            </a:extLst>
          </p:cNvPr>
          <p:cNvCxnSpPr>
            <a:cxnSpLocks/>
          </p:cNvCxnSpPr>
          <p:nvPr/>
        </p:nvCxnSpPr>
        <p:spPr>
          <a:xfrm>
            <a:off x="1347664" y="3245440"/>
            <a:ext cx="132619" cy="0"/>
          </a:xfrm>
          <a:prstGeom prst="line">
            <a:avLst/>
          </a:prstGeom>
        </p:spPr>
        <p:style>
          <a:lnRef idx="1">
            <a:schemeClr val="dk1"/>
          </a:lnRef>
          <a:fillRef idx="0">
            <a:schemeClr val="dk1"/>
          </a:fillRef>
          <a:effectRef idx="0">
            <a:schemeClr val="dk1"/>
          </a:effectRef>
          <a:fontRef idx="minor">
            <a:schemeClr val="tx1"/>
          </a:fontRef>
        </p:style>
      </p:cxnSp>
      <p:cxnSp>
        <p:nvCxnSpPr>
          <p:cNvPr id="34" name="直線接點 33">
            <a:extLst>
              <a:ext uri="{FF2B5EF4-FFF2-40B4-BE49-F238E27FC236}">
                <a16:creationId xmlns:a16="http://schemas.microsoft.com/office/drawing/2014/main" id="{F0A4E312-8235-40D7-3420-3B5E65F49DA1}"/>
              </a:ext>
            </a:extLst>
          </p:cNvPr>
          <p:cNvCxnSpPr>
            <a:cxnSpLocks/>
          </p:cNvCxnSpPr>
          <p:nvPr/>
        </p:nvCxnSpPr>
        <p:spPr>
          <a:xfrm>
            <a:off x="1342559" y="4279646"/>
            <a:ext cx="132619" cy="0"/>
          </a:xfrm>
          <a:prstGeom prst="line">
            <a:avLst/>
          </a:prstGeom>
        </p:spPr>
        <p:style>
          <a:lnRef idx="1">
            <a:schemeClr val="dk1"/>
          </a:lnRef>
          <a:fillRef idx="0">
            <a:schemeClr val="dk1"/>
          </a:fillRef>
          <a:effectRef idx="0">
            <a:schemeClr val="dk1"/>
          </a:effectRef>
          <a:fontRef idx="minor">
            <a:schemeClr val="tx1"/>
          </a:fontRef>
        </p:style>
      </p:cxnSp>
      <p:cxnSp>
        <p:nvCxnSpPr>
          <p:cNvPr id="35" name="直線接點 34">
            <a:extLst>
              <a:ext uri="{FF2B5EF4-FFF2-40B4-BE49-F238E27FC236}">
                <a16:creationId xmlns:a16="http://schemas.microsoft.com/office/drawing/2014/main" id="{2A1E3788-98ED-E651-E8F7-C3CA5ADE76E5}"/>
              </a:ext>
            </a:extLst>
          </p:cNvPr>
          <p:cNvCxnSpPr>
            <a:cxnSpLocks/>
          </p:cNvCxnSpPr>
          <p:nvPr/>
        </p:nvCxnSpPr>
        <p:spPr>
          <a:xfrm flipH="1">
            <a:off x="6157129" y="2116894"/>
            <a:ext cx="10571" cy="4128331"/>
          </a:xfrm>
          <a:prstGeom prst="line">
            <a:avLst/>
          </a:prstGeom>
        </p:spPr>
        <p:style>
          <a:lnRef idx="1">
            <a:schemeClr val="dk1"/>
          </a:lnRef>
          <a:fillRef idx="0">
            <a:schemeClr val="dk1"/>
          </a:fillRef>
          <a:effectRef idx="0">
            <a:schemeClr val="dk1"/>
          </a:effectRef>
          <a:fontRef idx="minor">
            <a:schemeClr val="tx1"/>
          </a:fontRef>
        </p:style>
      </p:cxnSp>
      <p:cxnSp>
        <p:nvCxnSpPr>
          <p:cNvPr id="36" name="直線接點 35">
            <a:extLst>
              <a:ext uri="{FF2B5EF4-FFF2-40B4-BE49-F238E27FC236}">
                <a16:creationId xmlns:a16="http://schemas.microsoft.com/office/drawing/2014/main" id="{CD53FF16-7B4D-D768-B6C6-B74612A5802A}"/>
              </a:ext>
            </a:extLst>
          </p:cNvPr>
          <p:cNvCxnSpPr>
            <a:cxnSpLocks/>
          </p:cNvCxnSpPr>
          <p:nvPr/>
        </p:nvCxnSpPr>
        <p:spPr>
          <a:xfrm>
            <a:off x="6157129" y="2980990"/>
            <a:ext cx="132619" cy="0"/>
          </a:xfrm>
          <a:prstGeom prst="line">
            <a:avLst/>
          </a:prstGeom>
        </p:spPr>
        <p:style>
          <a:lnRef idx="1">
            <a:schemeClr val="dk1"/>
          </a:lnRef>
          <a:fillRef idx="0">
            <a:schemeClr val="dk1"/>
          </a:fillRef>
          <a:effectRef idx="0">
            <a:schemeClr val="dk1"/>
          </a:effectRef>
          <a:fontRef idx="minor">
            <a:schemeClr val="tx1"/>
          </a:fontRef>
        </p:style>
      </p:cxnSp>
      <p:cxnSp>
        <p:nvCxnSpPr>
          <p:cNvPr id="37" name="直線接點 36">
            <a:extLst>
              <a:ext uri="{FF2B5EF4-FFF2-40B4-BE49-F238E27FC236}">
                <a16:creationId xmlns:a16="http://schemas.microsoft.com/office/drawing/2014/main" id="{99139E83-84EC-24FF-B509-38CCEA0EB0FB}"/>
              </a:ext>
            </a:extLst>
          </p:cNvPr>
          <p:cNvCxnSpPr>
            <a:cxnSpLocks/>
          </p:cNvCxnSpPr>
          <p:nvPr/>
        </p:nvCxnSpPr>
        <p:spPr>
          <a:xfrm>
            <a:off x="6157129" y="4214651"/>
            <a:ext cx="132619" cy="0"/>
          </a:xfrm>
          <a:prstGeom prst="line">
            <a:avLst/>
          </a:prstGeom>
        </p:spPr>
        <p:style>
          <a:lnRef idx="1">
            <a:schemeClr val="dk1"/>
          </a:lnRef>
          <a:fillRef idx="0">
            <a:schemeClr val="dk1"/>
          </a:fillRef>
          <a:effectRef idx="0">
            <a:schemeClr val="dk1"/>
          </a:effectRef>
          <a:fontRef idx="minor">
            <a:schemeClr val="tx1"/>
          </a:fontRef>
        </p:style>
      </p:cxnSp>
      <p:cxnSp>
        <p:nvCxnSpPr>
          <p:cNvPr id="39" name="直線接點 38">
            <a:extLst>
              <a:ext uri="{FF2B5EF4-FFF2-40B4-BE49-F238E27FC236}">
                <a16:creationId xmlns:a16="http://schemas.microsoft.com/office/drawing/2014/main" id="{4F5F5D1B-0A04-F3C8-0DEC-3BE235F844BE}"/>
              </a:ext>
            </a:extLst>
          </p:cNvPr>
          <p:cNvCxnSpPr>
            <a:cxnSpLocks/>
          </p:cNvCxnSpPr>
          <p:nvPr/>
        </p:nvCxnSpPr>
        <p:spPr>
          <a:xfrm>
            <a:off x="6157129" y="5232288"/>
            <a:ext cx="132619" cy="0"/>
          </a:xfrm>
          <a:prstGeom prst="line">
            <a:avLst/>
          </a:prstGeom>
        </p:spPr>
        <p:style>
          <a:lnRef idx="1">
            <a:schemeClr val="dk1"/>
          </a:lnRef>
          <a:fillRef idx="0">
            <a:schemeClr val="dk1"/>
          </a:fillRef>
          <a:effectRef idx="0">
            <a:schemeClr val="dk1"/>
          </a:effectRef>
          <a:fontRef idx="minor">
            <a:schemeClr val="tx1"/>
          </a:fontRef>
        </p:style>
      </p:cxnSp>
      <p:cxnSp>
        <p:nvCxnSpPr>
          <p:cNvPr id="41" name="直線接點 40">
            <a:extLst>
              <a:ext uri="{FF2B5EF4-FFF2-40B4-BE49-F238E27FC236}">
                <a16:creationId xmlns:a16="http://schemas.microsoft.com/office/drawing/2014/main" id="{3795112C-45D2-80C7-7C93-7F7389F2B381}"/>
              </a:ext>
            </a:extLst>
          </p:cNvPr>
          <p:cNvCxnSpPr>
            <a:cxnSpLocks/>
          </p:cNvCxnSpPr>
          <p:nvPr/>
        </p:nvCxnSpPr>
        <p:spPr>
          <a:xfrm>
            <a:off x="3784824" y="1412952"/>
            <a:ext cx="0" cy="631934"/>
          </a:xfrm>
          <a:prstGeom prst="line">
            <a:avLst/>
          </a:prstGeom>
        </p:spPr>
        <p:style>
          <a:lnRef idx="1">
            <a:schemeClr val="dk1"/>
          </a:lnRef>
          <a:fillRef idx="0">
            <a:schemeClr val="dk1"/>
          </a:fillRef>
          <a:effectRef idx="0">
            <a:schemeClr val="dk1"/>
          </a:effectRef>
          <a:fontRef idx="minor">
            <a:schemeClr val="tx1"/>
          </a:fontRef>
        </p:style>
      </p:cxnSp>
      <p:cxnSp>
        <p:nvCxnSpPr>
          <p:cNvPr id="44" name="直線接點 43">
            <a:extLst>
              <a:ext uri="{FF2B5EF4-FFF2-40B4-BE49-F238E27FC236}">
                <a16:creationId xmlns:a16="http://schemas.microsoft.com/office/drawing/2014/main" id="{AF941362-CF1E-A010-7063-D541C9A04A79}"/>
              </a:ext>
            </a:extLst>
          </p:cNvPr>
          <p:cNvCxnSpPr>
            <a:cxnSpLocks/>
          </p:cNvCxnSpPr>
          <p:nvPr/>
        </p:nvCxnSpPr>
        <p:spPr>
          <a:xfrm>
            <a:off x="3782442" y="1415333"/>
            <a:ext cx="132619" cy="0"/>
          </a:xfrm>
          <a:prstGeom prst="line">
            <a:avLst/>
          </a:prstGeom>
        </p:spPr>
        <p:style>
          <a:lnRef idx="1">
            <a:schemeClr val="dk1"/>
          </a:lnRef>
          <a:fillRef idx="0">
            <a:schemeClr val="dk1"/>
          </a:fillRef>
          <a:effectRef idx="0">
            <a:schemeClr val="dk1"/>
          </a:effectRef>
          <a:fontRef idx="minor">
            <a:schemeClr val="tx1"/>
          </a:fontRef>
        </p:style>
      </p:cxnSp>
      <p:cxnSp>
        <p:nvCxnSpPr>
          <p:cNvPr id="45" name="直線接點 44">
            <a:extLst>
              <a:ext uri="{FF2B5EF4-FFF2-40B4-BE49-F238E27FC236}">
                <a16:creationId xmlns:a16="http://schemas.microsoft.com/office/drawing/2014/main" id="{3610C2FD-9DFD-9B15-49A2-D5518FFFDEA2}"/>
              </a:ext>
            </a:extLst>
          </p:cNvPr>
          <p:cNvCxnSpPr>
            <a:cxnSpLocks/>
          </p:cNvCxnSpPr>
          <p:nvPr/>
        </p:nvCxnSpPr>
        <p:spPr>
          <a:xfrm>
            <a:off x="8580533" y="1396814"/>
            <a:ext cx="0" cy="648072"/>
          </a:xfrm>
          <a:prstGeom prst="line">
            <a:avLst/>
          </a:prstGeom>
        </p:spPr>
        <p:style>
          <a:lnRef idx="1">
            <a:schemeClr val="dk1"/>
          </a:lnRef>
          <a:fillRef idx="0">
            <a:schemeClr val="dk1"/>
          </a:fillRef>
          <a:effectRef idx="0">
            <a:schemeClr val="dk1"/>
          </a:effectRef>
          <a:fontRef idx="minor">
            <a:schemeClr val="tx1"/>
          </a:fontRef>
        </p:style>
      </p:cxnSp>
      <p:cxnSp>
        <p:nvCxnSpPr>
          <p:cNvPr id="46" name="直線接點 45">
            <a:extLst>
              <a:ext uri="{FF2B5EF4-FFF2-40B4-BE49-F238E27FC236}">
                <a16:creationId xmlns:a16="http://schemas.microsoft.com/office/drawing/2014/main" id="{B8326EC4-615B-B793-E0C2-A937D6B7F333}"/>
              </a:ext>
            </a:extLst>
          </p:cNvPr>
          <p:cNvCxnSpPr>
            <a:cxnSpLocks/>
          </p:cNvCxnSpPr>
          <p:nvPr/>
        </p:nvCxnSpPr>
        <p:spPr>
          <a:xfrm>
            <a:off x="8575770" y="1396814"/>
            <a:ext cx="132619" cy="0"/>
          </a:xfrm>
          <a:prstGeom prst="line">
            <a:avLst/>
          </a:prstGeom>
        </p:spPr>
        <p:style>
          <a:lnRef idx="1">
            <a:schemeClr val="dk1"/>
          </a:lnRef>
          <a:fillRef idx="0">
            <a:schemeClr val="dk1"/>
          </a:fillRef>
          <a:effectRef idx="0">
            <a:schemeClr val="dk1"/>
          </a:effectRef>
          <a:fontRef idx="minor">
            <a:schemeClr val="tx1"/>
          </a:fontRef>
        </p:style>
      </p:cxnSp>
      <p:sp>
        <p:nvSpPr>
          <p:cNvPr id="2" name="文字方塊 1">
            <a:extLst>
              <a:ext uri="{FF2B5EF4-FFF2-40B4-BE49-F238E27FC236}">
                <a16:creationId xmlns:a16="http://schemas.microsoft.com/office/drawing/2014/main" id="{5A682FAD-0C07-3ADB-0A5E-3D43626EA042}"/>
              </a:ext>
            </a:extLst>
          </p:cNvPr>
          <p:cNvSpPr txBox="1"/>
          <p:nvPr/>
        </p:nvSpPr>
        <p:spPr>
          <a:xfrm>
            <a:off x="6366255" y="5947026"/>
            <a:ext cx="4615728" cy="646331"/>
          </a:xfrm>
          <a:prstGeom prst="rect">
            <a:avLst/>
          </a:prstGeom>
          <a:noFill/>
        </p:spPr>
        <p:txBody>
          <a:bodyPr wrap="square" rtlCol="0">
            <a:spAutoFit/>
          </a:bodyPr>
          <a:lstStyle>
            <a:defPPr>
              <a:defRPr lang="zh-TW"/>
            </a:defPPr>
            <a:lvl1pPr>
              <a:defRPr sz="1600">
                <a:latin typeface="標楷體" panose="03000509000000000000" pitchFamily="65" charset="-120"/>
                <a:ea typeface="標楷體" panose="03000509000000000000" pitchFamily="65" charset="-120"/>
              </a:defRPr>
            </a:lvl1pPr>
          </a:lstStyle>
          <a:p>
            <a:pPr>
              <a:lnSpc>
                <a:spcPct val="90000"/>
              </a:lnSpc>
            </a:pPr>
            <a:r>
              <a:rPr lang="en-US" altLang="zh-TW" sz="2000" b="1" dirty="0">
                <a:latin typeface="Times New Roman" panose="02020603050405020304" pitchFamily="18" charset="0"/>
              </a:rPr>
              <a:t>115.7.28(</a:t>
            </a:r>
            <a:r>
              <a:rPr lang="zh-TW" altLang="en-US" sz="2000" b="1" dirty="0">
                <a:latin typeface="Times New Roman" panose="02020603050405020304" pitchFamily="18" charset="0"/>
              </a:rPr>
              <a:t>二</a:t>
            </a:r>
            <a:r>
              <a:rPr lang="en-US" altLang="zh-TW" sz="2000" b="1" dirty="0">
                <a:latin typeface="Times New Roman" panose="02020603050405020304" pitchFamily="18" charset="0"/>
              </a:rPr>
              <a:t>)10</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00~115.7.31(</a:t>
            </a:r>
            <a:r>
              <a:rPr lang="zh-TW" altLang="en-US" sz="2000" b="1" dirty="0">
                <a:latin typeface="Times New Roman" panose="02020603050405020304" pitchFamily="18" charset="0"/>
              </a:rPr>
              <a:t>五</a:t>
            </a:r>
            <a:r>
              <a:rPr lang="en-US" altLang="zh-TW" sz="2000" b="1" dirty="0">
                <a:latin typeface="Times New Roman" panose="02020603050405020304" pitchFamily="18" charset="0"/>
              </a:rPr>
              <a:t>)17</a:t>
            </a:r>
            <a:r>
              <a:rPr lang="zh-TW" altLang="en-US" sz="2000" b="1" dirty="0">
                <a:latin typeface="Times New Roman" panose="02020603050405020304" pitchFamily="18" charset="0"/>
              </a:rPr>
              <a:t>：</a:t>
            </a:r>
            <a:r>
              <a:rPr lang="en-US" altLang="zh-TW" sz="2000" b="1" dirty="0">
                <a:latin typeface="Times New Roman" panose="02020603050405020304" pitchFamily="18" charset="0"/>
              </a:rPr>
              <a:t>00</a:t>
            </a:r>
          </a:p>
          <a:p>
            <a:pPr>
              <a:lnSpc>
                <a:spcPct val="90000"/>
              </a:lnSpc>
            </a:pPr>
            <a:r>
              <a:rPr lang="zh-TW" altLang="en-US" sz="2000" b="1" dirty="0">
                <a:latin typeface="Times New Roman" panose="02020603050405020304" pitchFamily="18" charset="0"/>
              </a:rPr>
              <a:t>網路選填登記志願</a:t>
            </a:r>
          </a:p>
        </p:txBody>
      </p:sp>
      <p:cxnSp>
        <p:nvCxnSpPr>
          <p:cNvPr id="4" name="直線接點 3">
            <a:extLst>
              <a:ext uri="{FF2B5EF4-FFF2-40B4-BE49-F238E27FC236}">
                <a16:creationId xmlns:a16="http://schemas.microsoft.com/office/drawing/2014/main" id="{A0C9BDAA-5F12-4E0D-4F8E-4CED847E402F}"/>
              </a:ext>
            </a:extLst>
          </p:cNvPr>
          <p:cNvCxnSpPr>
            <a:cxnSpLocks/>
          </p:cNvCxnSpPr>
          <p:nvPr/>
        </p:nvCxnSpPr>
        <p:spPr>
          <a:xfrm>
            <a:off x="6153954" y="6247544"/>
            <a:ext cx="13261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1033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100" b="1" dirty="0">
                <a:effectLst>
                  <a:outerShdw blurRad="38100" dist="38100" dir="2700000" algn="tl">
                    <a:srgbClr val="000000">
                      <a:alpha val="43137"/>
                    </a:srgbClr>
                  </a:outerShdw>
                </a:effectLst>
                <a:latin typeface="標楷體" pitchFamily="65" charset="-120"/>
                <a:ea typeface="標楷體" pitchFamily="65" charset="-120"/>
              </a:rPr>
              <a:t>完成資格審查系統資料登錄確認單</a:t>
            </a:r>
            <a:r>
              <a:rPr lang="en-US" altLang="zh-TW" sz="21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2100" b="1"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100" b="1"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1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7015599B-27A6-4079-8B2F-19C42DDB1BB2}"/>
              </a:ext>
            </a:extLst>
          </p:cNvPr>
          <p:cNvSpPr>
            <a:spLocks noGrp="1"/>
          </p:cNvSpPr>
          <p:nvPr>
            <p:ph type="sldNum" sz="quarter" idx="12"/>
          </p:nvPr>
        </p:nvSpPr>
        <p:spPr/>
        <p:txBody>
          <a:bodyPr/>
          <a:lstStyle/>
          <a:p>
            <a:pPr>
              <a:defRPr/>
            </a:pPr>
            <a:fld id="{6696D582-221A-4A7A-9495-2A3992126361}" type="slidenum">
              <a:rPr lang="zh-TW" altLang="en-US" smtClean="0"/>
              <a:pPr>
                <a:defRPr/>
              </a:pPr>
              <a:t>50</a:t>
            </a:fld>
            <a:endParaRPr lang="en-US" altLang="zh-TW" dirty="0"/>
          </a:p>
        </p:txBody>
      </p:sp>
      <p:pic>
        <p:nvPicPr>
          <p:cNvPr id="7" name="圖片 6">
            <a:extLst>
              <a:ext uri="{FF2B5EF4-FFF2-40B4-BE49-F238E27FC236}">
                <a16:creationId xmlns:a16="http://schemas.microsoft.com/office/drawing/2014/main" id="{2AD0BB39-1B84-4062-99BD-61E4089406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35760" y="972386"/>
            <a:ext cx="4207384" cy="5758614"/>
          </a:xfrm>
          <a:prstGeom prst="rect">
            <a:avLst/>
          </a:prstGeom>
        </p:spPr>
      </p:pic>
    </p:spTree>
    <p:extLst>
      <p:ext uri="{BB962C8B-B14F-4D97-AF65-F5344CB8AC3E}">
        <p14:creationId xmlns:p14="http://schemas.microsoft.com/office/powerpoint/2010/main" val="2122735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資格審查專用信封封面</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800" b="1"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800" b="1"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D5A1DF6C-C0F8-489F-9547-37C697739F9D}"/>
              </a:ext>
            </a:extLst>
          </p:cNvPr>
          <p:cNvSpPr>
            <a:spLocks noGrp="1"/>
          </p:cNvSpPr>
          <p:nvPr>
            <p:ph type="sldNum" sz="quarter" idx="12"/>
          </p:nvPr>
        </p:nvSpPr>
        <p:spPr/>
        <p:txBody>
          <a:bodyPr/>
          <a:lstStyle/>
          <a:p>
            <a:pPr>
              <a:defRPr/>
            </a:pPr>
            <a:fld id="{6696D582-221A-4A7A-9495-2A3992126361}" type="slidenum">
              <a:rPr lang="zh-TW" altLang="en-US" smtClean="0"/>
              <a:pPr>
                <a:defRPr/>
              </a:pPr>
              <a:t>51</a:t>
            </a:fld>
            <a:endParaRPr lang="en-US" altLang="zh-TW" dirty="0"/>
          </a:p>
        </p:txBody>
      </p:sp>
      <p:pic>
        <p:nvPicPr>
          <p:cNvPr id="4" name="圖片 3">
            <a:extLst>
              <a:ext uri="{FF2B5EF4-FFF2-40B4-BE49-F238E27FC236}">
                <a16:creationId xmlns:a16="http://schemas.microsoft.com/office/drawing/2014/main" id="{3C26F176-C486-462D-9682-01D357B08F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57335" y="1052736"/>
            <a:ext cx="8043121" cy="5697396"/>
          </a:xfrm>
          <a:prstGeom prst="rect">
            <a:avLst/>
          </a:prstGeom>
          <a:ln>
            <a:solidFill>
              <a:schemeClr val="tx1"/>
            </a:solid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txBox="1">
            <a:spLocks/>
          </p:cNvSpPr>
          <p:nvPr/>
        </p:nvSpPr>
        <p:spPr bwMode="auto">
          <a:xfrm>
            <a:off x="263352" y="260648"/>
            <a:ext cx="9826798" cy="633413"/>
          </a:xfrm>
          <a:prstGeom prst="rect">
            <a:avLst/>
          </a:prstGeom>
          <a:noFill/>
          <a:ln w="9525">
            <a:noFill/>
            <a:miter lim="800000"/>
            <a:headEnd/>
            <a:tailEnd/>
          </a:ln>
        </p:spPr>
        <p:txBody>
          <a:bodyPr anchor="ctr"/>
          <a:lstStyle/>
          <a:p>
            <a:pPr eaLnBrk="0" hangingPunct="0"/>
            <a:r>
              <a:rPr lang="zh-TW" altLang="en-US" sz="2800" dirty="0">
                <a:solidFill>
                  <a:schemeClr val="tx2"/>
                </a:solidFill>
                <a:latin typeface="標楷體" pitchFamily="65" charset="-120"/>
                <a:ea typeface="標楷體" pitchFamily="65" charset="-120"/>
              </a:rPr>
              <a:t>五、資格審查系統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資格審查證件黏貼單樣張</a:t>
            </a:r>
            <a:endParaRPr lang="zh-TW" altLang="en-US" sz="28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ED0B4639-3398-4177-88C5-A1AFF51817E2}"/>
              </a:ext>
            </a:extLst>
          </p:cNvPr>
          <p:cNvSpPr>
            <a:spLocks noGrp="1"/>
          </p:cNvSpPr>
          <p:nvPr>
            <p:ph type="sldNum" sz="quarter" idx="12"/>
          </p:nvPr>
        </p:nvSpPr>
        <p:spPr/>
        <p:txBody>
          <a:bodyPr/>
          <a:lstStyle/>
          <a:p>
            <a:pPr>
              <a:defRPr/>
            </a:pPr>
            <a:fld id="{6696D582-221A-4A7A-9495-2A3992126361}" type="slidenum">
              <a:rPr lang="zh-TW" altLang="en-US" smtClean="0"/>
              <a:pPr>
                <a:defRPr/>
              </a:pPr>
              <a:t>52</a:t>
            </a:fld>
            <a:endParaRPr lang="en-US" altLang="zh-TW" dirty="0"/>
          </a:p>
        </p:txBody>
      </p:sp>
      <p:pic>
        <p:nvPicPr>
          <p:cNvPr id="6" name="圖片 5">
            <a:extLst>
              <a:ext uri="{FF2B5EF4-FFF2-40B4-BE49-F238E27FC236}">
                <a16:creationId xmlns:a16="http://schemas.microsoft.com/office/drawing/2014/main" id="{7B9DAF01-D95C-41DE-A747-20D0B29B2E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3432" y="1052736"/>
            <a:ext cx="11056249" cy="525247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53</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集體繳費名單勾選系統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7FECAEE4-F2BC-444F-1298-95A5F56EF065}"/>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320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3DCD5F5-920A-4298-BDE3-4A01DC17A48A}"/>
              </a:ext>
            </a:extLst>
          </p:cNvPr>
          <p:cNvPicPr>
            <a:picLocks noChangeAspect="1"/>
          </p:cNvPicPr>
          <p:nvPr/>
        </p:nvPicPr>
        <p:blipFill>
          <a:blip r:embed="rId3">
            <a:extLst>
              <a:ext uri="{28A0092B-C50C-407E-A947-70E740481C1C}">
                <a14:useLocalDpi xmlns:a14="http://schemas.microsoft.com/office/drawing/2010/main" val="0"/>
              </a:ext>
            </a:extLst>
          </a:blip>
          <a:srcRect l="1093" r="1093"/>
          <a:stretch/>
        </p:blipFill>
        <p:spPr>
          <a:xfrm>
            <a:off x="1775520" y="2201278"/>
            <a:ext cx="8208912" cy="4579083"/>
          </a:xfrm>
          <a:prstGeom prst="rect">
            <a:avLst/>
          </a:prstGeom>
          <a:ln>
            <a:solidFill>
              <a:schemeClr val="bg1">
                <a:lumMod val="65000"/>
              </a:schemeClr>
            </a:solidFill>
          </a:ln>
        </p:spPr>
      </p:pic>
      <p:sp>
        <p:nvSpPr>
          <p:cNvPr id="73730" name="標題 1"/>
          <p:cNvSpPr txBox="1">
            <a:spLocks/>
          </p:cNvSpPr>
          <p:nvPr/>
        </p:nvSpPr>
        <p:spPr bwMode="auto">
          <a:xfrm>
            <a:off x="263352" y="313964"/>
            <a:ext cx="9885784"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2800" b="1" dirty="0">
              <a:effectLst>
                <a:outerShdw blurRad="38100" dist="38100" dir="2700000" algn="tl">
                  <a:srgbClr val="000000">
                    <a:alpha val="43137"/>
                  </a:srgbClr>
                </a:outerShdw>
              </a:effectLst>
            </a:endParaRPr>
          </a:p>
        </p:txBody>
      </p:sp>
      <p:sp>
        <p:nvSpPr>
          <p:cNvPr id="73731" name="文字方塊 2"/>
          <p:cNvSpPr txBox="1">
            <a:spLocks noChangeArrowheads="1"/>
          </p:cNvSpPr>
          <p:nvPr/>
        </p:nvSpPr>
        <p:spPr bwMode="auto">
          <a:xfrm>
            <a:off x="1055440" y="976746"/>
            <a:ext cx="10873208" cy="1200329"/>
          </a:xfrm>
          <a:prstGeom prst="rect">
            <a:avLst/>
          </a:prstGeom>
          <a:noFill/>
          <a:ln w="9525">
            <a:noFill/>
            <a:miter lim="800000"/>
            <a:headEnd/>
            <a:tailEnd/>
          </a:ln>
        </p:spPr>
        <p:txBody>
          <a:bodyPr wrap="square">
            <a:spAutoFit/>
          </a:bodyPr>
          <a:lstStyle/>
          <a:p>
            <a:pPr marL="285750" lvl="1" indent="-285750" algn="just">
              <a:buFont typeface="Wingdings" panose="05000000000000000000" pitchFamily="2" charset="2"/>
              <a:buChar char="Ø"/>
            </a:pPr>
            <a:r>
              <a:rPr lang="zh-TW" altLang="en-US" sz="2400" b="1" dirty="0">
                <a:latin typeface="標楷體" pitchFamily="65" charset="-120"/>
                <a:ea typeface="標楷體" pitchFamily="65" charset="-120"/>
              </a:rPr>
              <a:t>注意事項：</a:t>
            </a:r>
            <a:r>
              <a:rPr lang="zh-TW" altLang="en-US" sz="2400" b="1" dirty="0">
                <a:latin typeface="Times New Roman" panose="02020603050405020304" pitchFamily="18" charset="0"/>
                <a:ea typeface="標楷體" pitchFamily="65" charset="-120"/>
                <a:cs typeface="Times New Roman" panose="02020603050405020304" pitchFamily="18" charset="0"/>
              </a:rPr>
              <a:t>請於</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14</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星期二</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)10:00</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起至</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16</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星期四</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)17:00</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止，</a:t>
            </a:r>
            <a:r>
              <a:rPr lang="zh-TW" altLang="en-US" sz="2400" b="1" dirty="0">
                <a:latin typeface="Times New Roman" panose="02020603050405020304" pitchFamily="18" charset="0"/>
                <a:ea typeface="標楷體" pitchFamily="65" charset="-120"/>
                <a:cs typeface="Times New Roman" panose="02020603050405020304" pitchFamily="18" charset="0"/>
              </a:rPr>
              <a:t>至</a:t>
            </a:r>
            <a:r>
              <a:rPr lang="zh-TW" altLang="en-US" sz="2400" b="1" u="sng" dirty="0">
                <a:latin typeface="Times New Roman" panose="02020603050405020304" pitchFamily="18" charset="0"/>
                <a:ea typeface="標楷體" pitchFamily="65" charset="-120"/>
                <a:cs typeface="Times New Roman" panose="02020603050405020304" pitchFamily="18" charset="0"/>
              </a:rPr>
              <a:t>系統勾選參加集繳意願</a:t>
            </a:r>
            <a:r>
              <a:rPr lang="zh-TW" altLang="en-US" sz="2400" b="1" dirty="0">
                <a:latin typeface="Times New Roman" panose="02020603050405020304" pitchFamily="18" charset="0"/>
                <a:ea typeface="標楷體" pitchFamily="65" charset="-120"/>
                <a:cs typeface="Times New Roman" panose="02020603050405020304" pitchFamily="18" charset="0"/>
              </a:rPr>
              <a:t>，若有意願辦理集繳請於</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115</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16</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星期四</a:t>
            </a:r>
            <a:r>
              <a:rPr lang="en-US" altLang="zh-TW" sz="2400" b="1" dirty="0">
                <a:solidFill>
                  <a:srgbClr val="FF0000"/>
                </a:solidFill>
                <a:latin typeface="Times New Roman" panose="02020603050405020304" pitchFamily="18" charset="0"/>
                <a:ea typeface="標楷體" pitchFamily="65" charset="-120"/>
                <a:cs typeface="Times New Roman" panose="02020603050405020304" pitchFamily="18" charset="0"/>
              </a:rPr>
              <a:t>)17:00</a:t>
            </a:r>
            <a:r>
              <a:rPr lang="zh-TW" altLang="en-US" sz="2400" b="1" dirty="0">
                <a:solidFill>
                  <a:srgbClr val="FF0000"/>
                </a:solidFill>
                <a:latin typeface="Times New Roman" panose="02020603050405020304" pitchFamily="18" charset="0"/>
                <a:ea typeface="標楷體" pitchFamily="65" charset="-120"/>
                <a:cs typeface="Times New Roman" panose="02020603050405020304" pitchFamily="18" charset="0"/>
              </a:rPr>
              <a:t>前</a:t>
            </a:r>
            <a:r>
              <a:rPr lang="zh-TW" altLang="en-US" sz="2400" b="1" u="sng" dirty="0">
                <a:latin typeface="Times New Roman" panose="02020603050405020304" pitchFamily="18" charset="0"/>
                <a:ea typeface="標楷體" pitchFamily="65" charset="-120"/>
                <a:cs typeface="Times New Roman" panose="02020603050405020304" pitchFamily="18" charset="0"/>
              </a:rPr>
              <a:t>完成繳費名單勾選並繳費</a:t>
            </a:r>
            <a:r>
              <a:rPr lang="zh-TW" altLang="en-US" sz="2400" b="1" dirty="0">
                <a:latin typeface="Times New Roman" panose="02020603050405020304" pitchFamily="18" charset="0"/>
                <a:ea typeface="標楷體" pitchFamily="65" charset="-120"/>
                <a:cs typeface="Times New Roman" panose="02020603050405020304" pitchFamily="18" charset="0"/>
              </a:rPr>
              <a:t>。</a:t>
            </a:r>
            <a:endParaRPr lang="en-US" altLang="zh-TW" sz="2400" b="1" dirty="0">
              <a:latin typeface="Times New Roman" panose="02020603050405020304" pitchFamily="18" charset="0"/>
              <a:ea typeface="標楷體" pitchFamily="65" charset="-120"/>
              <a:cs typeface="Times New Roman" panose="02020603050405020304" pitchFamily="18" charset="0"/>
            </a:endParaRPr>
          </a:p>
        </p:txBody>
      </p:sp>
      <p:sp>
        <p:nvSpPr>
          <p:cNvPr id="9" name="AutoShape 4">
            <a:extLst>
              <a:ext uri="{FF2B5EF4-FFF2-40B4-BE49-F238E27FC236}">
                <a16:creationId xmlns:a16="http://schemas.microsoft.com/office/drawing/2014/main" id="{0FE08C36-6D4D-47D3-9BE5-AE7A282D22B9}"/>
              </a:ext>
            </a:extLst>
          </p:cNvPr>
          <p:cNvSpPr>
            <a:spLocks noChangeArrowheads="1"/>
          </p:cNvSpPr>
          <p:nvPr/>
        </p:nvSpPr>
        <p:spPr bwMode="auto">
          <a:xfrm>
            <a:off x="8040216" y="3995674"/>
            <a:ext cx="3191048" cy="1370503"/>
          </a:xfrm>
          <a:prstGeom prst="wedgeRoundRectCallout">
            <a:avLst>
              <a:gd name="adj1" fmla="val -67971"/>
              <a:gd name="adj2" fmla="val -2950"/>
              <a:gd name="adj3" fmla="val 16667"/>
            </a:avLst>
          </a:prstGeom>
          <a:solidFill>
            <a:srgbClr val="FFFEA8"/>
          </a:solidFill>
          <a:ln w="19050" algn="ctr">
            <a:solidFill>
              <a:schemeClr val="tx1"/>
            </a:solidFill>
            <a:miter lim="800000"/>
            <a:headEnd/>
            <a:tailEnd/>
          </a:ln>
        </p:spPr>
        <p:txBody>
          <a:bodyPr lIns="108000" tIns="0" rIns="108000" bIns="0"/>
          <a:lstStyle/>
          <a:p>
            <a:pPr algn="just"/>
            <a:r>
              <a:rPr lang="zh-TW" altLang="en-US" sz="2400" b="1" dirty="0">
                <a:solidFill>
                  <a:srgbClr val="0000FF"/>
                </a:solidFill>
                <a:latin typeface="標楷體" pitchFamily="65" charset="-120"/>
                <a:ea typeface="標楷體" pitchFamily="65" charset="-120"/>
              </a:rPr>
              <a:t>請依「報名試務單位基本資料維護系統」之帳號</a:t>
            </a:r>
            <a:r>
              <a:rPr lang="zh-TW" altLang="en-US" sz="2400" b="1">
                <a:solidFill>
                  <a:srgbClr val="0000FF"/>
                </a:solidFill>
                <a:latin typeface="標楷體" pitchFamily="65" charset="-120"/>
                <a:ea typeface="標楷體" pitchFamily="65" charset="-120"/>
              </a:rPr>
              <a:t>密碼登入。</a:t>
            </a:r>
            <a:endParaRPr lang="zh-TW" altLang="en-US" sz="24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FFF324B3-A351-4C64-A313-353A29C20DE5}"/>
              </a:ext>
            </a:extLst>
          </p:cNvPr>
          <p:cNvSpPr>
            <a:spLocks noGrp="1"/>
          </p:cNvSpPr>
          <p:nvPr>
            <p:ph type="sldNum" sz="quarter" idx="12"/>
          </p:nvPr>
        </p:nvSpPr>
        <p:spPr/>
        <p:txBody>
          <a:bodyPr/>
          <a:lstStyle/>
          <a:p>
            <a:pPr>
              <a:defRPr/>
            </a:pPr>
            <a:fld id="{6696D582-221A-4A7A-9495-2A3992126361}" type="slidenum">
              <a:rPr lang="zh-TW" altLang="en-US" smtClean="0"/>
              <a:pPr>
                <a:defRPr/>
              </a:pPr>
              <a:t>54</a:t>
            </a:fld>
            <a:endParaRPr lang="en-US" altLang="zh-TW"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1"/>
          <p:cNvSpPr txBox="1">
            <a:spLocks/>
          </p:cNvSpPr>
          <p:nvPr/>
        </p:nvSpPr>
        <p:spPr bwMode="auto">
          <a:xfrm>
            <a:off x="263352" y="297413"/>
            <a:ext cx="981377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勾選參加意願</a:t>
            </a:r>
            <a:endParaRPr lang="zh-TW" altLang="en-US" sz="28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2571EB01-1AD4-44BE-B198-ADA39411DB4D}"/>
              </a:ext>
            </a:extLst>
          </p:cNvPr>
          <p:cNvSpPr>
            <a:spLocks noGrp="1"/>
          </p:cNvSpPr>
          <p:nvPr>
            <p:ph type="sldNum" sz="quarter" idx="12"/>
          </p:nvPr>
        </p:nvSpPr>
        <p:spPr/>
        <p:txBody>
          <a:bodyPr/>
          <a:lstStyle/>
          <a:p>
            <a:pPr>
              <a:defRPr/>
            </a:pPr>
            <a:fld id="{6696D582-221A-4A7A-9495-2A3992126361}" type="slidenum">
              <a:rPr lang="zh-TW" altLang="en-US" smtClean="0"/>
              <a:pPr>
                <a:defRPr/>
              </a:pPr>
              <a:t>55</a:t>
            </a:fld>
            <a:endParaRPr lang="en-US" altLang="zh-TW" dirty="0"/>
          </a:p>
        </p:txBody>
      </p:sp>
      <p:grpSp>
        <p:nvGrpSpPr>
          <p:cNvPr id="3" name="群組 2">
            <a:extLst>
              <a:ext uri="{FF2B5EF4-FFF2-40B4-BE49-F238E27FC236}">
                <a16:creationId xmlns:a16="http://schemas.microsoft.com/office/drawing/2014/main" id="{F0A8D2CC-EC9E-3341-88BA-BF0D3115493C}"/>
              </a:ext>
            </a:extLst>
          </p:cNvPr>
          <p:cNvGrpSpPr/>
          <p:nvPr/>
        </p:nvGrpSpPr>
        <p:grpSpPr>
          <a:xfrm>
            <a:off x="1055440" y="1916832"/>
            <a:ext cx="10935062" cy="2110864"/>
            <a:chOff x="1415480" y="2060848"/>
            <a:chExt cx="10444798" cy="2016225"/>
          </a:xfrm>
        </p:grpSpPr>
        <p:grpSp>
          <p:nvGrpSpPr>
            <p:cNvPr id="2" name="群組 1">
              <a:extLst>
                <a:ext uri="{FF2B5EF4-FFF2-40B4-BE49-F238E27FC236}">
                  <a16:creationId xmlns:a16="http://schemas.microsoft.com/office/drawing/2014/main" id="{CCF70C1F-5735-A6D7-AC81-0789B698BDC2}"/>
                </a:ext>
              </a:extLst>
            </p:cNvPr>
            <p:cNvGrpSpPr/>
            <p:nvPr/>
          </p:nvGrpSpPr>
          <p:grpSpPr>
            <a:xfrm>
              <a:off x="1415480" y="2060848"/>
              <a:ext cx="10444798" cy="2016225"/>
              <a:chOff x="1415480" y="2060848"/>
              <a:chExt cx="10444798" cy="2016225"/>
            </a:xfrm>
          </p:grpSpPr>
          <p:pic>
            <p:nvPicPr>
              <p:cNvPr id="10" name="圖片 9">
                <a:extLst>
                  <a:ext uri="{FF2B5EF4-FFF2-40B4-BE49-F238E27FC236}">
                    <a16:creationId xmlns:a16="http://schemas.microsoft.com/office/drawing/2014/main" id="{EF287EB8-D66B-4BF0-977C-FFA7174EE8BA}"/>
                  </a:ext>
                </a:extLst>
              </p:cNvPr>
              <p:cNvPicPr>
                <a:picLocks noChangeAspect="1"/>
              </p:cNvPicPr>
              <p:nvPr/>
            </p:nvPicPr>
            <p:blipFill>
              <a:blip r:embed="rId3">
                <a:extLst>
                  <a:ext uri="{28A0092B-C50C-407E-A947-70E740481C1C}">
                    <a14:useLocalDpi xmlns:a14="http://schemas.microsoft.com/office/drawing/2010/main" val="0"/>
                  </a:ext>
                </a:extLst>
              </a:blip>
              <a:srcRect l="735" t="33990" r="1470" b="7291"/>
              <a:stretch/>
            </p:blipFill>
            <p:spPr>
              <a:xfrm>
                <a:off x="1415480" y="2060848"/>
                <a:ext cx="10444798" cy="2016225"/>
              </a:xfrm>
              <a:prstGeom prst="rect">
                <a:avLst/>
              </a:prstGeom>
              <a:ln>
                <a:solidFill>
                  <a:schemeClr val="bg1">
                    <a:lumMod val="75000"/>
                  </a:schemeClr>
                </a:solidFill>
              </a:ln>
            </p:spPr>
          </p:pic>
          <p:sp>
            <p:nvSpPr>
              <p:cNvPr id="13" name="矩形 12">
                <a:extLst>
                  <a:ext uri="{FF2B5EF4-FFF2-40B4-BE49-F238E27FC236}">
                    <a16:creationId xmlns:a16="http://schemas.microsoft.com/office/drawing/2014/main" id="{649C8634-CCFA-4C21-A487-5CA46C7C0036}"/>
                  </a:ext>
                </a:extLst>
              </p:cNvPr>
              <p:cNvSpPr/>
              <p:nvPr/>
            </p:nvSpPr>
            <p:spPr>
              <a:xfrm>
                <a:off x="2423592" y="2105025"/>
                <a:ext cx="1008112" cy="3063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矩形 13">
              <a:extLst>
                <a:ext uri="{FF2B5EF4-FFF2-40B4-BE49-F238E27FC236}">
                  <a16:creationId xmlns:a16="http://schemas.microsoft.com/office/drawing/2014/main" id="{88DE1394-5138-4F12-ADCA-3C7CE3C88AAE}"/>
                </a:ext>
              </a:extLst>
            </p:cNvPr>
            <p:cNvSpPr/>
            <p:nvPr/>
          </p:nvSpPr>
          <p:spPr>
            <a:xfrm>
              <a:off x="4079776" y="3573017"/>
              <a:ext cx="2232248" cy="21658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FF"/>
                </a:solidFill>
              </a:endParaRPr>
            </a:p>
          </p:txBody>
        </p:sp>
      </p:grpSp>
      <p:sp>
        <p:nvSpPr>
          <p:cNvPr id="15" name="AutoShape 4">
            <a:extLst>
              <a:ext uri="{FF2B5EF4-FFF2-40B4-BE49-F238E27FC236}">
                <a16:creationId xmlns:a16="http://schemas.microsoft.com/office/drawing/2014/main" id="{BB77FC22-DCB8-448E-9A9A-DB3C82A18BCA}"/>
              </a:ext>
            </a:extLst>
          </p:cNvPr>
          <p:cNvSpPr>
            <a:spLocks noChangeArrowheads="1"/>
          </p:cNvSpPr>
          <p:nvPr/>
        </p:nvSpPr>
        <p:spPr bwMode="auto">
          <a:xfrm>
            <a:off x="4223792" y="4186491"/>
            <a:ext cx="3960440" cy="970701"/>
          </a:xfrm>
          <a:prstGeom prst="wedgeRoundRectCallout">
            <a:avLst>
              <a:gd name="adj1" fmla="val -20929"/>
              <a:gd name="adj2" fmla="val -89607"/>
              <a:gd name="adj3" fmla="val 16667"/>
            </a:avLst>
          </a:prstGeom>
          <a:solidFill>
            <a:srgbClr val="FFFF99"/>
          </a:solidFill>
          <a:ln w="19050" algn="ctr">
            <a:solidFill>
              <a:schemeClr val="tx1"/>
            </a:solidFill>
            <a:miter lim="800000"/>
            <a:headEnd/>
            <a:tailEnd/>
          </a:ln>
        </p:spPr>
        <p:txBody>
          <a:bodyPr/>
          <a:lstStyle/>
          <a:p>
            <a:r>
              <a:rPr lang="zh-TW" altLang="en-US" sz="2400" b="1" dirty="0">
                <a:solidFill>
                  <a:srgbClr val="0000FF"/>
                </a:solidFill>
                <a:latin typeface="Times New Roman" pitchFamily="18" charset="0"/>
                <a:ea typeface="標楷體" pitchFamily="65" charset="-120"/>
              </a:rPr>
              <a:t>請勾選參加意願，確定意願送出後即不得更改。</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E382E8BB-BE48-568F-C50A-C9CFCC54B4EB}"/>
              </a:ext>
            </a:extLst>
          </p:cNvPr>
          <p:cNvGrpSpPr/>
          <p:nvPr/>
        </p:nvGrpSpPr>
        <p:grpSpPr>
          <a:xfrm>
            <a:off x="983432" y="1052737"/>
            <a:ext cx="10117012" cy="5668738"/>
            <a:chOff x="1487488" y="1052737"/>
            <a:chExt cx="9177340" cy="5142223"/>
          </a:xfrm>
        </p:grpSpPr>
        <p:pic>
          <p:nvPicPr>
            <p:cNvPr id="4" name="圖片 3">
              <a:extLst>
                <a:ext uri="{FF2B5EF4-FFF2-40B4-BE49-F238E27FC236}">
                  <a16:creationId xmlns:a16="http://schemas.microsoft.com/office/drawing/2014/main" id="{6225FAE4-98DB-4FAD-A0A4-0C65188B126D}"/>
                </a:ext>
              </a:extLst>
            </p:cNvPr>
            <p:cNvPicPr>
              <a:picLocks noChangeAspect="1"/>
            </p:cNvPicPr>
            <p:nvPr/>
          </p:nvPicPr>
          <p:blipFill>
            <a:blip r:embed="rId3" cstate="print">
              <a:extLst>
                <a:ext uri="{28A0092B-C50C-407E-A947-70E740481C1C}">
                  <a14:useLocalDpi xmlns:a14="http://schemas.microsoft.com/office/drawing/2010/main" val="0"/>
                </a:ext>
              </a:extLst>
            </a:blip>
            <a:srcRect b="4730"/>
            <a:stretch/>
          </p:blipFill>
          <p:spPr>
            <a:xfrm>
              <a:off x="1487488" y="1052737"/>
              <a:ext cx="9177340" cy="5142223"/>
            </a:xfrm>
            <a:prstGeom prst="rect">
              <a:avLst/>
            </a:prstGeom>
            <a:ln>
              <a:solidFill>
                <a:schemeClr val="bg1">
                  <a:lumMod val="75000"/>
                </a:schemeClr>
              </a:solidFill>
            </a:ln>
          </p:spPr>
        </p:pic>
        <p:sp>
          <p:nvSpPr>
            <p:cNvPr id="3" name="矩形 2">
              <a:extLst>
                <a:ext uri="{FF2B5EF4-FFF2-40B4-BE49-F238E27FC236}">
                  <a16:creationId xmlns:a16="http://schemas.microsoft.com/office/drawing/2014/main" id="{0CC8079E-F864-EFC6-356D-5927178856DF}"/>
                </a:ext>
              </a:extLst>
            </p:cNvPr>
            <p:cNvSpPr/>
            <p:nvPr/>
          </p:nvSpPr>
          <p:spPr>
            <a:xfrm>
              <a:off x="3863752" y="2708919"/>
              <a:ext cx="1008112" cy="1910705"/>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77826" name="標題 1"/>
          <p:cNvSpPr txBox="1">
            <a:spLocks/>
          </p:cNvSpPr>
          <p:nvPr/>
        </p:nvSpPr>
        <p:spPr bwMode="auto">
          <a:xfrm>
            <a:off x="263352" y="335722"/>
            <a:ext cx="994744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集繳名單勾選</a:t>
            </a:r>
            <a:endParaRPr lang="zh-TW" altLang="en-US" sz="2800" b="1" dirty="0">
              <a:effectLst>
                <a:outerShdw blurRad="38100" dist="38100" dir="2700000" algn="tl">
                  <a:srgbClr val="000000">
                    <a:alpha val="43137"/>
                  </a:srgbClr>
                </a:outerShdw>
              </a:effectLst>
            </a:endParaRPr>
          </a:p>
        </p:txBody>
      </p:sp>
      <p:sp>
        <p:nvSpPr>
          <p:cNvPr id="19" name="語音泡泡: 圓角矩形 18">
            <a:extLst>
              <a:ext uri="{FF2B5EF4-FFF2-40B4-BE49-F238E27FC236}">
                <a16:creationId xmlns:a16="http://schemas.microsoft.com/office/drawing/2014/main" id="{59A758A3-374F-4FED-98EB-2C712FCBB798}"/>
              </a:ext>
            </a:extLst>
          </p:cNvPr>
          <p:cNvSpPr/>
          <p:nvPr/>
        </p:nvSpPr>
        <p:spPr>
          <a:xfrm>
            <a:off x="8976320" y="5326208"/>
            <a:ext cx="2754610" cy="877216"/>
          </a:xfrm>
          <a:prstGeom prst="wedgeRoundRectCallout">
            <a:avLst>
              <a:gd name="adj1" fmla="val -21618"/>
              <a:gd name="adj2" fmla="val -77960"/>
              <a:gd name="adj3" fmla="val 16667"/>
            </a:avLst>
          </a:prstGeom>
          <a:solidFill>
            <a:srgbClr val="FFFF99"/>
          </a:solidFill>
          <a:ln w="19050" algn="ctr">
            <a:solidFill>
              <a:schemeClr val="tx1"/>
            </a:solidFill>
            <a:miter lim="800000"/>
            <a:headEnd/>
            <a:tailEnd/>
          </a:ln>
        </p:spPr>
        <p:txBody>
          <a:bodyPr/>
          <a:lstStyle/>
          <a:p>
            <a:pPr fontAlgn="base">
              <a:spcBef>
                <a:spcPct val="0"/>
              </a:spcBef>
              <a:spcAft>
                <a:spcPct val="0"/>
              </a:spcAft>
            </a:pPr>
            <a:r>
              <a:rPr kumimoji="1" lang="en-US" altLang="zh-TW" sz="2400" b="1" dirty="0">
                <a:solidFill>
                  <a:srgbClr val="0000FF"/>
                </a:solidFill>
                <a:latin typeface="Times New Roman" pitchFamily="18" charset="0"/>
                <a:ea typeface="標楷體" pitchFamily="65" charset="-120"/>
              </a:rPr>
              <a:t>2.</a:t>
            </a:r>
            <a:r>
              <a:rPr kumimoji="1" lang="zh-TW" altLang="en-US" sz="2400" b="1" dirty="0">
                <a:solidFill>
                  <a:srgbClr val="0000FF"/>
                </a:solidFill>
                <a:latin typeface="Times New Roman" pitchFamily="18" charset="0"/>
                <a:ea typeface="標楷體" pitchFamily="65" charset="-120"/>
              </a:rPr>
              <a:t>請勾選集體繳費考生</a:t>
            </a:r>
          </a:p>
        </p:txBody>
      </p:sp>
      <p:sp>
        <p:nvSpPr>
          <p:cNvPr id="20" name="語音泡泡: 圓角矩形 19">
            <a:extLst>
              <a:ext uri="{FF2B5EF4-FFF2-40B4-BE49-F238E27FC236}">
                <a16:creationId xmlns:a16="http://schemas.microsoft.com/office/drawing/2014/main" id="{B911DCDE-C799-43E1-A55F-506FB2A4E7BE}"/>
              </a:ext>
            </a:extLst>
          </p:cNvPr>
          <p:cNvSpPr/>
          <p:nvPr/>
        </p:nvSpPr>
        <p:spPr>
          <a:xfrm>
            <a:off x="4545958" y="3171233"/>
            <a:ext cx="3813484" cy="1897208"/>
          </a:xfrm>
          <a:prstGeom prst="wedgeRoundRectCallout">
            <a:avLst>
              <a:gd name="adj1" fmla="val 28556"/>
              <a:gd name="adj2" fmla="val -91006"/>
              <a:gd name="adj3" fmla="val 16667"/>
            </a:avLst>
          </a:prstGeom>
          <a:solidFill>
            <a:srgbClr val="FFFF99"/>
          </a:solidFill>
          <a:ln w="19050" algn="ctr">
            <a:solidFill>
              <a:schemeClr val="tx1"/>
            </a:solidFill>
            <a:miter lim="800000"/>
            <a:headEnd/>
            <a:tailEnd/>
          </a:ln>
        </p:spPr>
        <p:txBody>
          <a:bodyPr/>
          <a:lstStyle/>
          <a:p>
            <a:pPr algn="just" fontAlgn="base">
              <a:spcBef>
                <a:spcPct val="0"/>
              </a:spcBef>
              <a:spcAft>
                <a:spcPct val="0"/>
              </a:spcAft>
            </a:pPr>
            <a:r>
              <a:rPr kumimoji="1" lang="en-US" altLang="zh-TW" sz="2400" b="1" dirty="0">
                <a:solidFill>
                  <a:srgbClr val="0000FF"/>
                </a:solidFill>
                <a:latin typeface="Times New Roman" pitchFamily="18" charset="0"/>
                <a:ea typeface="標楷體" pitchFamily="65" charset="-120"/>
              </a:rPr>
              <a:t>3.</a:t>
            </a:r>
            <a:r>
              <a:rPr kumimoji="1" lang="zh-TW" altLang="en-US" sz="2400" b="1" dirty="0">
                <a:solidFill>
                  <a:srgbClr val="0000FF"/>
                </a:solidFill>
                <a:latin typeface="Times New Roman" pitchFamily="18" charset="0"/>
                <a:ea typeface="標楷體" pitchFamily="65" charset="-120"/>
              </a:rPr>
              <a:t>輔助按鈕，加速勾選作業，勾選完畢請按「儲存」，每間班級都需儲存才可進行確認送出。</a:t>
            </a:r>
          </a:p>
        </p:txBody>
      </p:sp>
      <p:sp>
        <p:nvSpPr>
          <p:cNvPr id="2" name="投影片編號版面配置區 4">
            <a:extLst>
              <a:ext uri="{FF2B5EF4-FFF2-40B4-BE49-F238E27FC236}">
                <a16:creationId xmlns:a16="http://schemas.microsoft.com/office/drawing/2014/main" id="{57BDC398-3A8B-43F1-F91D-EEB43ECBC8B6}"/>
              </a:ext>
            </a:extLst>
          </p:cNvPr>
          <p:cNvSpPr txBox="1">
            <a:spLocks/>
          </p:cNvSpPr>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0" fontAlgn="base" hangingPunct="0">
              <a:spcBef>
                <a:spcPct val="0"/>
              </a:spcBef>
              <a:spcAft>
                <a:spcPct val="0"/>
              </a:spcAft>
              <a:defRPr kumimoji="1" lang="zh-TW" altLang="en-US" sz="2200" b="1" u="sng" kern="1200">
                <a:solidFill>
                  <a:schemeClr val="tx1">
                    <a:lumMod val="75000"/>
                    <a:lumOff val="25000"/>
                  </a:schemeClr>
                </a:solidFill>
                <a:latin typeface="Bookman Old Style" panose="02050604050505020204" pitchFamily="18" charset="0"/>
                <a:ea typeface="+mn-ea"/>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defRPr/>
            </a:pPr>
            <a:fld id="{6696D582-221A-4A7A-9495-2A3992126361}" type="slidenum">
              <a:rPr lang="en-US" altLang="zh-TW">
                <a:latin typeface="Times New Roman" panose="02020603050405020304" pitchFamily="18" charset="0"/>
                <a:ea typeface="標楷體" panose="03000509000000000000" pitchFamily="65" charset="-120"/>
              </a:rPr>
              <a:pPr>
                <a:defRPr/>
              </a:pPr>
              <a:t>56</a:t>
            </a:fld>
            <a:endParaRPr lang="zh-TW" altLang="en-US" dirty="0">
              <a:latin typeface="Times New Roman" panose="02020603050405020304" pitchFamily="18" charset="0"/>
              <a:ea typeface="標楷體" panose="03000509000000000000" pitchFamily="65" charset="-120"/>
            </a:endParaRPr>
          </a:p>
        </p:txBody>
      </p:sp>
      <p:sp>
        <p:nvSpPr>
          <p:cNvPr id="17" name="語音泡泡: 圓角矩形 16">
            <a:extLst>
              <a:ext uri="{FF2B5EF4-FFF2-40B4-BE49-F238E27FC236}">
                <a16:creationId xmlns:a16="http://schemas.microsoft.com/office/drawing/2014/main" id="{6D6DA6AC-3FA8-422B-A4A4-F22E60ABF8BC}"/>
              </a:ext>
            </a:extLst>
          </p:cNvPr>
          <p:cNvSpPr/>
          <p:nvPr/>
        </p:nvSpPr>
        <p:spPr>
          <a:xfrm>
            <a:off x="1356098" y="5000056"/>
            <a:ext cx="2608851" cy="528732"/>
          </a:xfrm>
          <a:prstGeom prst="wedgeRoundRectCallout">
            <a:avLst>
              <a:gd name="adj1" fmla="val -21412"/>
              <a:gd name="adj2" fmla="val -104371"/>
              <a:gd name="adj3" fmla="val 16667"/>
            </a:avLst>
          </a:prstGeom>
          <a:solidFill>
            <a:srgbClr val="FFFF99"/>
          </a:solidFill>
          <a:ln w="19050" algn="ctr">
            <a:solidFill>
              <a:schemeClr val="tx1"/>
            </a:solidFill>
            <a:miter lim="800000"/>
            <a:headEnd/>
            <a:tailEnd/>
          </a:ln>
        </p:spPr>
        <p:txBody>
          <a:bodyPr/>
          <a:lstStyle/>
          <a:p>
            <a:pPr fontAlgn="base">
              <a:spcBef>
                <a:spcPct val="0"/>
              </a:spcBef>
              <a:spcAft>
                <a:spcPct val="0"/>
              </a:spcAft>
            </a:pPr>
            <a:r>
              <a:rPr kumimoji="1" lang="en-US" altLang="zh-TW" sz="2400" b="1" dirty="0">
                <a:solidFill>
                  <a:srgbClr val="0000FF"/>
                </a:solidFill>
                <a:latin typeface="Times New Roman" pitchFamily="18" charset="0"/>
                <a:ea typeface="標楷體" pitchFamily="65" charset="-120"/>
              </a:rPr>
              <a:t>1.</a:t>
            </a:r>
            <a:r>
              <a:rPr kumimoji="1" lang="zh-TW" altLang="en-US" sz="2400" b="1" dirty="0">
                <a:solidFill>
                  <a:srgbClr val="0000FF"/>
                </a:solidFill>
                <a:latin typeface="Times New Roman" pitchFamily="18" charset="0"/>
                <a:ea typeface="標楷體" pitchFamily="65" charset="-120"/>
              </a:rPr>
              <a:t>請先選擇班級</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txBox="1">
            <a:spLocks/>
          </p:cNvSpPr>
          <p:nvPr/>
        </p:nvSpPr>
        <p:spPr bwMode="auto">
          <a:xfrm>
            <a:off x="263352" y="332657"/>
            <a:ext cx="983943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集繳名單查詢下載</a:t>
            </a:r>
            <a:endParaRPr lang="zh-TW" altLang="en-US" sz="2800" b="1" dirty="0">
              <a:effectLst>
                <a:outerShdw blurRad="38100" dist="38100" dir="2700000" algn="tl">
                  <a:srgbClr val="000000">
                    <a:alpha val="43137"/>
                  </a:srgbClr>
                </a:outerShdw>
              </a:effectLst>
            </a:endParaRPr>
          </a:p>
        </p:txBody>
      </p:sp>
      <p:sp>
        <p:nvSpPr>
          <p:cNvPr id="5" name="投影片編號版面配置區 4">
            <a:extLst>
              <a:ext uri="{FF2B5EF4-FFF2-40B4-BE49-F238E27FC236}">
                <a16:creationId xmlns:a16="http://schemas.microsoft.com/office/drawing/2014/main" id="{D28B0360-5ADF-4DB7-BB4C-2C7A178E057D}"/>
              </a:ext>
            </a:extLst>
          </p:cNvPr>
          <p:cNvSpPr>
            <a:spLocks noGrp="1"/>
          </p:cNvSpPr>
          <p:nvPr>
            <p:ph type="sldNum" sz="quarter" idx="12"/>
          </p:nvPr>
        </p:nvSpPr>
        <p:spPr/>
        <p:txBody>
          <a:bodyPr/>
          <a:lstStyle/>
          <a:p>
            <a:pPr>
              <a:defRPr/>
            </a:pPr>
            <a:fld id="{6696D582-221A-4A7A-9495-2A3992126361}" type="slidenum">
              <a:rPr lang="zh-TW" altLang="en-US" smtClean="0"/>
              <a:pPr>
                <a:defRPr/>
              </a:pPr>
              <a:t>57</a:t>
            </a:fld>
            <a:endParaRPr lang="en-US" altLang="zh-TW" dirty="0"/>
          </a:p>
        </p:txBody>
      </p:sp>
      <p:grpSp>
        <p:nvGrpSpPr>
          <p:cNvPr id="2" name="群組 1">
            <a:extLst>
              <a:ext uri="{FF2B5EF4-FFF2-40B4-BE49-F238E27FC236}">
                <a16:creationId xmlns:a16="http://schemas.microsoft.com/office/drawing/2014/main" id="{50BD2A60-319C-DC0A-0B57-79C7C50C39AC}"/>
              </a:ext>
            </a:extLst>
          </p:cNvPr>
          <p:cNvGrpSpPr/>
          <p:nvPr/>
        </p:nvGrpSpPr>
        <p:grpSpPr>
          <a:xfrm>
            <a:off x="1055440" y="1125912"/>
            <a:ext cx="10672414" cy="5119313"/>
            <a:chOff x="2865313" y="1518581"/>
            <a:chExt cx="10072440" cy="4831520"/>
          </a:xfrm>
        </p:grpSpPr>
        <p:pic>
          <p:nvPicPr>
            <p:cNvPr id="3" name="圖片 2">
              <a:extLst>
                <a:ext uri="{FF2B5EF4-FFF2-40B4-BE49-F238E27FC236}">
                  <a16:creationId xmlns:a16="http://schemas.microsoft.com/office/drawing/2014/main" id="{F6133F4D-B8D9-409F-BE6B-EFC735579132}"/>
                </a:ext>
              </a:extLst>
            </p:cNvPr>
            <p:cNvPicPr>
              <a:picLocks noChangeAspect="1"/>
            </p:cNvPicPr>
            <p:nvPr/>
          </p:nvPicPr>
          <p:blipFill>
            <a:blip r:embed="rId3">
              <a:extLst>
                <a:ext uri="{28A0092B-C50C-407E-A947-70E740481C1C}">
                  <a14:useLocalDpi xmlns:a14="http://schemas.microsoft.com/office/drawing/2010/main" val="0"/>
                </a:ext>
              </a:extLst>
            </a:blip>
            <a:srcRect t="5262" b="32363"/>
            <a:stretch/>
          </p:blipFill>
          <p:spPr>
            <a:xfrm>
              <a:off x="2865313" y="2829034"/>
              <a:ext cx="10023592" cy="3521067"/>
            </a:xfrm>
            <a:prstGeom prst="rect">
              <a:avLst/>
            </a:prstGeom>
            <a:ln>
              <a:solidFill>
                <a:schemeClr val="bg1">
                  <a:lumMod val="75000"/>
                </a:schemeClr>
              </a:solidFill>
            </a:ln>
          </p:spPr>
        </p:pic>
        <p:sp>
          <p:nvSpPr>
            <p:cNvPr id="10" name="語音泡泡: 圓角矩形 9">
              <a:extLst>
                <a:ext uri="{FF2B5EF4-FFF2-40B4-BE49-F238E27FC236}">
                  <a16:creationId xmlns:a16="http://schemas.microsoft.com/office/drawing/2014/main" id="{195FDC13-A8C7-451D-BEE2-3130C649580B}"/>
                </a:ext>
              </a:extLst>
            </p:cNvPr>
            <p:cNvSpPr/>
            <p:nvPr/>
          </p:nvSpPr>
          <p:spPr>
            <a:xfrm>
              <a:off x="2879687" y="1518581"/>
              <a:ext cx="10058066" cy="1952858"/>
            </a:xfrm>
            <a:custGeom>
              <a:avLst/>
              <a:gdLst>
                <a:gd name="connsiteX0" fmla="*/ 0 w 10657184"/>
                <a:gd name="connsiteY0" fmla="*/ 206470 h 1238793"/>
                <a:gd name="connsiteX1" fmla="*/ 206470 w 10657184"/>
                <a:gd name="connsiteY1" fmla="*/ 0 h 1238793"/>
                <a:gd name="connsiteX2" fmla="*/ 1776197 w 10657184"/>
                <a:gd name="connsiteY2" fmla="*/ 0 h 1238793"/>
                <a:gd name="connsiteX3" fmla="*/ 1776197 w 10657184"/>
                <a:gd name="connsiteY3" fmla="*/ 0 h 1238793"/>
                <a:gd name="connsiteX4" fmla="*/ 4440493 w 10657184"/>
                <a:gd name="connsiteY4" fmla="*/ 0 h 1238793"/>
                <a:gd name="connsiteX5" fmla="*/ 10450714 w 10657184"/>
                <a:gd name="connsiteY5" fmla="*/ 0 h 1238793"/>
                <a:gd name="connsiteX6" fmla="*/ 10657184 w 10657184"/>
                <a:gd name="connsiteY6" fmla="*/ 206470 h 1238793"/>
                <a:gd name="connsiteX7" fmla="*/ 10657184 w 10657184"/>
                <a:gd name="connsiteY7" fmla="*/ 722629 h 1238793"/>
                <a:gd name="connsiteX8" fmla="*/ 10657184 w 10657184"/>
                <a:gd name="connsiteY8" fmla="*/ 722629 h 1238793"/>
                <a:gd name="connsiteX9" fmla="*/ 10657184 w 10657184"/>
                <a:gd name="connsiteY9" fmla="*/ 1032328 h 1238793"/>
                <a:gd name="connsiteX10" fmla="*/ 10657184 w 10657184"/>
                <a:gd name="connsiteY10" fmla="*/ 1032323 h 1238793"/>
                <a:gd name="connsiteX11" fmla="*/ 10450714 w 10657184"/>
                <a:gd name="connsiteY11" fmla="*/ 1238793 h 1238793"/>
                <a:gd name="connsiteX12" fmla="*/ 4440493 w 10657184"/>
                <a:gd name="connsiteY12" fmla="*/ 1238793 h 1238793"/>
                <a:gd name="connsiteX13" fmla="*/ 3254704 w 10657184"/>
                <a:gd name="connsiteY13" fmla="*/ 2002546 h 1238793"/>
                <a:gd name="connsiteX14" fmla="*/ 1776197 w 10657184"/>
                <a:gd name="connsiteY14" fmla="*/ 1238793 h 1238793"/>
                <a:gd name="connsiteX15" fmla="*/ 206470 w 10657184"/>
                <a:gd name="connsiteY15" fmla="*/ 1238793 h 1238793"/>
                <a:gd name="connsiteX16" fmla="*/ 0 w 10657184"/>
                <a:gd name="connsiteY16" fmla="*/ 1032323 h 1238793"/>
                <a:gd name="connsiteX17" fmla="*/ 0 w 10657184"/>
                <a:gd name="connsiteY17" fmla="*/ 1032328 h 1238793"/>
                <a:gd name="connsiteX18" fmla="*/ 0 w 10657184"/>
                <a:gd name="connsiteY18" fmla="*/ 722629 h 1238793"/>
                <a:gd name="connsiteX19" fmla="*/ 0 w 10657184"/>
                <a:gd name="connsiteY19" fmla="*/ 722629 h 1238793"/>
                <a:gd name="connsiteX20" fmla="*/ 0 w 10657184"/>
                <a:gd name="connsiteY20" fmla="*/ 206470 h 1238793"/>
                <a:gd name="connsiteX0" fmla="*/ 0 w 10657184"/>
                <a:gd name="connsiteY0" fmla="*/ 206470 h 2002546"/>
                <a:gd name="connsiteX1" fmla="*/ 206470 w 10657184"/>
                <a:gd name="connsiteY1" fmla="*/ 0 h 2002546"/>
                <a:gd name="connsiteX2" fmla="*/ 1776197 w 10657184"/>
                <a:gd name="connsiteY2" fmla="*/ 0 h 2002546"/>
                <a:gd name="connsiteX3" fmla="*/ 1776197 w 10657184"/>
                <a:gd name="connsiteY3" fmla="*/ 0 h 2002546"/>
                <a:gd name="connsiteX4" fmla="*/ 4440493 w 10657184"/>
                <a:gd name="connsiteY4" fmla="*/ 0 h 2002546"/>
                <a:gd name="connsiteX5" fmla="*/ 10450714 w 10657184"/>
                <a:gd name="connsiteY5" fmla="*/ 0 h 2002546"/>
                <a:gd name="connsiteX6" fmla="*/ 10657184 w 10657184"/>
                <a:gd name="connsiteY6" fmla="*/ 206470 h 2002546"/>
                <a:gd name="connsiteX7" fmla="*/ 10657184 w 10657184"/>
                <a:gd name="connsiteY7" fmla="*/ 722629 h 2002546"/>
                <a:gd name="connsiteX8" fmla="*/ 10657184 w 10657184"/>
                <a:gd name="connsiteY8" fmla="*/ 722629 h 2002546"/>
                <a:gd name="connsiteX9" fmla="*/ 10657184 w 10657184"/>
                <a:gd name="connsiteY9" fmla="*/ 1032328 h 2002546"/>
                <a:gd name="connsiteX10" fmla="*/ 10657184 w 10657184"/>
                <a:gd name="connsiteY10" fmla="*/ 1032323 h 2002546"/>
                <a:gd name="connsiteX11" fmla="*/ 10450714 w 10657184"/>
                <a:gd name="connsiteY11" fmla="*/ 1238793 h 2002546"/>
                <a:gd name="connsiteX12" fmla="*/ 4440493 w 10657184"/>
                <a:gd name="connsiteY12" fmla="*/ 1238793 h 2002546"/>
                <a:gd name="connsiteX13" fmla="*/ 3254704 w 10657184"/>
                <a:gd name="connsiteY13" fmla="*/ 2002546 h 2002546"/>
                <a:gd name="connsiteX14" fmla="*/ 2890622 w 10657184"/>
                <a:gd name="connsiteY14" fmla="*/ 1257843 h 2002546"/>
                <a:gd name="connsiteX15" fmla="*/ 206470 w 10657184"/>
                <a:gd name="connsiteY15" fmla="*/ 1238793 h 2002546"/>
                <a:gd name="connsiteX16" fmla="*/ 0 w 10657184"/>
                <a:gd name="connsiteY16" fmla="*/ 1032323 h 2002546"/>
                <a:gd name="connsiteX17" fmla="*/ 0 w 10657184"/>
                <a:gd name="connsiteY17" fmla="*/ 1032328 h 2002546"/>
                <a:gd name="connsiteX18" fmla="*/ 0 w 10657184"/>
                <a:gd name="connsiteY18" fmla="*/ 722629 h 2002546"/>
                <a:gd name="connsiteX19" fmla="*/ 0 w 10657184"/>
                <a:gd name="connsiteY19" fmla="*/ 722629 h 2002546"/>
                <a:gd name="connsiteX20" fmla="*/ 0 w 10657184"/>
                <a:gd name="connsiteY20" fmla="*/ 206470 h 2002546"/>
                <a:gd name="connsiteX0" fmla="*/ 0 w 10657184"/>
                <a:gd name="connsiteY0" fmla="*/ 206470 h 2002546"/>
                <a:gd name="connsiteX1" fmla="*/ 206470 w 10657184"/>
                <a:gd name="connsiteY1" fmla="*/ 0 h 2002546"/>
                <a:gd name="connsiteX2" fmla="*/ 1776197 w 10657184"/>
                <a:gd name="connsiteY2" fmla="*/ 0 h 2002546"/>
                <a:gd name="connsiteX3" fmla="*/ 1776197 w 10657184"/>
                <a:gd name="connsiteY3" fmla="*/ 0 h 2002546"/>
                <a:gd name="connsiteX4" fmla="*/ 4440493 w 10657184"/>
                <a:gd name="connsiteY4" fmla="*/ 0 h 2002546"/>
                <a:gd name="connsiteX5" fmla="*/ 10450714 w 10657184"/>
                <a:gd name="connsiteY5" fmla="*/ 0 h 2002546"/>
                <a:gd name="connsiteX6" fmla="*/ 10657184 w 10657184"/>
                <a:gd name="connsiteY6" fmla="*/ 206470 h 2002546"/>
                <a:gd name="connsiteX7" fmla="*/ 10657184 w 10657184"/>
                <a:gd name="connsiteY7" fmla="*/ 722629 h 2002546"/>
                <a:gd name="connsiteX8" fmla="*/ 10657184 w 10657184"/>
                <a:gd name="connsiteY8" fmla="*/ 722629 h 2002546"/>
                <a:gd name="connsiteX9" fmla="*/ 10657184 w 10657184"/>
                <a:gd name="connsiteY9" fmla="*/ 1032328 h 2002546"/>
                <a:gd name="connsiteX10" fmla="*/ 10657184 w 10657184"/>
                <a:gd name="connsiteY10" fmla="*/ 1032323 h 2002546"/>
                <a:gd name="connsiteX11" fmla="*/ 10450714 w 10657184"/>
                <a:gd name="connsiteY11" fmla="*/ 1238793 h 2002546"/>
                <a:gd name="connsiteX12" fmla="*/ 3840418 w 10657184"/>
                <a:gd name="connsiteY12" fmla="*/ 1248318 h 2002546"/>
                <a:gd name="connsiteX13" fmla="*/ 3254704 w 10657184"/>
                <a:gd name="connsiteY13" fmla="*/ 2002546 h 2002546"/>
                <a:gd name="connsiteX14" fmla="*/ 2890622 w 10657184"/>
                <a:gd name="connsiteY14" fmla="*/ 1257843 h 2002546"/>
                <a:gd name="connsiteX15" fmla="*/ 206470 w 10657184"/>
                <a:gd name="connsiteY15" fmla="*/ 1238793 h 2002546"/>
                <a:gd name="connsiteX16" fmla="*/ 0 w 10657184"/>
                <a:gd name="connsiteY16" fmla="*/ 1032323 h 2002546"/>
                <a:gd name="connsiteX17" fmla="*/ 0 w 10657184"/>
                <a:gd name="connsiteY17" fmla="*/ 1032328 h 2002546"/>
                <a:gd name="connsiteX18" fmla="*/ 0 w 10657184"/>
                <a:gd name="connsiteY18" fmla="*/ 722629 h 2002546"/>
                <a:gd name="connsiteX19" fmla="*/ 0 w 10657184"/>
                <a:gd name="connsiteY19" fmla="*/ 722629 h 2002546"/>
                <a:gd name="connsiteX20" fmla="*/ 0 w 10657184"/>
                <a:gd name="connsiteY20" fmla="*/ 206470 h 2002546"/>
                <a:gd name="connsiteX0" fmla="*/ 0 w 10657184"/>
                <a:gd name="connsiteY0" fmla="*/ 206470 h 2107321"/>
                <a:gd name="connsiteX1" fmla="*/ 206470 w 10657184"/>
                <a:gd name="connsiteY1" fmla="*/ 0 h 2107321"/>
                <a:gd name="connsiteX2" fmla="*/ 1776197 w 10657184"/>
                <a:gd name="connsiteY2" fmla="*/ 0 h 2107321"/>
                <a:gd name="connsiteX3" fmla="*/ 1776197 w 10657184"/>
                <a:gd name="connsiteY3" fmla="*/ 0 h 2107321"/>
                <a:gd name="connsiteX4" fmla="*/ 4440493 w 10657184"/>
                <a:gd name="connsiteY4" fmla="*/ 0 h 2107321"/>
                <a:gd name="connsiteX5" fmla="*/ 10450714 w 10657184"/>
                <a:gd name="connsiteY5" fmla="*/ 0 h 2107321"/>
                <a:gd name="connsiteX6" fmla="*/ 10657184 w 10657184"/>
                <a:gd name="connsiteY6" fmla="*/ 206470 h 2107321"/>
                <a:gd name="connsiteX7" fmla="*/ 10657184 w 10657184"/>
                <a:gd name="connsiteY7" fmla="*/ 722629 h 2107321"/>
                <a:gd name="connsiteX8" fmla="*/ 10657184 w 10657184"/>
                <a:gd name="connsiteY8" fmla="*/ 722629 h 2107321"/>
                <a:gd name="connsiteX9" fmla="*/ 10657184 w 10657184"/>
                <a:gd name="connsiteY9" fmla="*/ 1032328 h 2107321"/>
                <a:gd name="connsiteX10" fmla="*/ 10657184 w 10657184"/>
                <a:gd name="connsiteY10" fmla="*/ 1032323 h 2107321"/>
                <a:gd name="connsiteX11" fmla="*/ 10450714 w 10657184"/>
                <a:gd name="connsiteY11" fmla="*/ 1238793 h 2107321"/>
                <a:gd name="connsiteX12" fmla="*/ 3840418 w 10657184"/>
                <a:gd name="connsiteY12" fmla="*/ 1248318 h 2107321"/>
                <a:gd name="connsiteX13" fmla="*/ 3311854 w 10657184"/>
                <a:gd name="connsiteY13" fmla="*/ 2107321 h 2107321"/>
                <a:gd name="connsiteX14" fmla="*/ 2890622 w 10657184"/>
                <a:gd name="connsiteY14" fmla="*/ 1257843 h 2107321"/>
                <a:gd name="connsiteX15" fmla="*/ 206470 w 10657184"/>
                <a:gd name="connsiteY15" fmla="*/ 1238793 h 2107321"/>
                <a:gd name="connsiteX16" fmla="*/ 0 w 10657184"/>
                <a:gd name="connsiteY16" fmla="*/ 1032323 h 2107321"/>
                <a:gd name="connsiteX17" fmla="*/ 0 w 10657184"/>
                <a:gd name="connsiteY17" fmla="*/ 1032328 h 2107321"/>
                <a:gd name="connsiteX18" fmla="*/ 0 w 10657184"/>
                <a:gd name="connsiteY18" fmla="*/ 722629 h 2107321"/>
                <a:gd name="connsiteX19" fmla="*/ 0 w 10657184"/>
                <a:gd name="connsiteY19" fmla="*/ 722629 h 2107321"/>
                <a:gd name="connsiteX20" fmla="*/ 0 w 10657184"/>
                <a:gd name="connsiteY20" fmla="*/ 206470 h 2107321"/>
                <a:gd name="connsiteX0" fmla="*/ 0 w 10657184"/>
                <a:gd name="connsiteY0" fmla="*/ 206470 h 1828571"/>
                <a:gd name="connsiteX1" fmla="*/ 206470 w 10657184"/>
                <a:gd name="connsiteY1" fmla="*/ 0 h 1828571"/>
                <a:gd name="connsiteX2" fmla="*/ 1776197 w 10657184"/>
                <a:gd name="connsiteY2" fmla="*/ 0 h 1828571"/>
                <a:gd name="connsiteX3" fmla="*/ 1776197 w 10657184"/>
                <a:gd name="connsiteY3" fmla="*/ 0 h 1828571"/>
                <a:gd name="connsiteX4" fmla="*/ 4440493 w 10657184"/>
                <a:gd name="connsiteY4" fmla="*/ 0 h 1828571"/>
                <a:gd name="connsiteX5" fmla="*/ 10450714 w 10657184"/>
                <a:gd name="connsiteY5" fmla="*/ 0 h 1828571"/>
                <a:gd name="connsiteX6" fmla="*/ 10657184 w 10657184"/>
                <a:gd name="connsiteY6" fmla="*/ 206470 h 1828571"/>
                <a:gd name="connsiteX7" fmla="*/ 10657184 w 10657184"/>
                <a:gd name="connsiteY7" fmla="*/ 722629 h 1828571"/>
                <a:gd name="connsiteX8" fmla="*/ 10657184 w 10657184"/>
                <a:gd name="connsiteY8" fmla="*/ 722629 h 1828571"/>
                <a:gd name="connsiteX9" fmla="*/ 10657184 w 10657184"/>
                <a:gd name="connsiteY9" fmla="*/ 1032328 h 1828571"/>
                <a:gd name="connsiteX10" fmla="*/ 10657184 w 10657184"/>
                <a:gd name="connsiteY10" fmla="*/ 1032323 h 1828571"/>
                <a:gd name="connsiteX11" fmla="*/ 10450714 w 10657184"/>
                <a:gd name="connsiteY11" fmla="*/ 1238793 h 1828571"/>
                <a:gd name="connsiteX12" fmla="*/ 3840418 w 10657184"/>
                <a:gd name="connsiteY12" fmla="*/ 1248318 h 1828571"/>
                <a:gd name="connsiteX13" fmla="*/ 3330904 w 10657184"/>
                <a:gd name="connsiteY13" fmla="*/ 1828571 h 1828571"/>
                <a:gd name="connsiteX14" fmla="*/ 2890622 w 10657184"/>
                <a:gd name="connsiteY14" fmla="*/ 1257843 h 1828571"/>
                <a:gd name="connsiteX15" fmla="*/ 206470 w 10657184"/>
                <a:gd name="connsiteY15" fmla="*/ 1238793 h 1828571"/>
                <a:gd name="connsiteX16" fmla="*/ 0 w 10657184"/>
                <a:gd name="connsiteY16" fmla="*/ 1032323 h 1828571"/>
                <a:gd name="connsiteX17" fmla="*/ 0 w 10657184"/>
                <a:gd name="connsiteY17" fmla="*/ 1032328 h 1828571"/>
                <a:gd name="connsiteX18" fmla="*/ 0 w 10657184"/>
                <a:gd name="connsiteY18" fmla="*/ 722629 h 1828571"/>
                <a:gd name="connsiteX19" fmla="*/ 0 w 10657184"/>
                <a:gd name="connsiteY19" fmla="*/ 722629 h 1828571"/>
                <a:gd name="connsiteX20" fmla="*/ 0 w 10657184"/>
                <a:gd name="connsiteY20" fmla="*/ 206470 h 1828571"/>
                <a:gd name="connsiteX0" fmla="*/ 0 w 10657184"/>
                <a:gd name="connsiteY0" fmla="*/ 206470 h 2088097"/>
                <a:gd name="connsiteX1" fmla="*/ 206470 w 10657184"/>
                <a:gd name="connsiteY1" fmla="*/ 0 h 2088097"/>
                <a:gd name="connsiteX2" fmla="*/ 1776197 w 10657184"/>
                <a:gd name="connsiteY2" fmla="*/ 0 h 2088097"/>
                <a:gd name="connsiteX3" fmla="*/ 1776197 w 10657184"/>
                <a:gd name="connsiteY3" fmla="*/ 0 h 2088097"/>
                <a:gd name="connsiteX4" fmla="*/ 4440493 w 10657184"/>
                <a:gd name="connsiteY4" fmla="*/ 0 h 2088097"/>
                <a:gd name="connsiteX5" fmla="*/ 10450714 w 10657184"/>
                <a:gd name="connsiteY5" fmla="*/ 0 h 2088097"/>
                <a:gd name="connsiteX6" fmla="*/ 10657184 w 10657184"/>
                <a:gd name="connsiteY6" fmla="*/ 206470 h 2088097"/>
                <a:gd name="connsiteX7" fmla="*/ 10657184 w 10657184"/>
                <a:gd name="connsiteY7" fmla="*/ 722629 h 2088097"/>
                <a:gd name="connsiteX8" fmla="*/ 10657184 w 10657184"/>
                <a:gd name="connsiteY8" fmla="*/ 722629 h 2088097"/>
                <a:gd name="connsiteX9" fmla="*/ 10657184 w 10657184"/>
                <a:gd name="connsiteY9" fmla="*/ 1032328 h 2088097"/>
                <a:gd name="connsiteX10" fmla="*/ 10657184 w 10657184"/>
                <a:gd name="connsiteY10" fmla="*/ 1032323 h 2088097"/>
                <a:gd name="connsiteX11" fmla="*/ 10450714 w 10657184"/>
                <a:gd name="connsiteY11" fmla="*/ 1238793 h 2088097"/>
                <a:gd name="connsiteX12" fmla="*/ 3840418 w 10657184"/>
                <a:gd name="connsiteY12" fmla="*/ 1248318 h 2088097"/>
                <a:gd name="connsiteX13" fmla="*/ 3378529 w 10657184"/>
                <a:gd name="connsiteY13" fmla="*/ 2088097 h 2088097"/>
                <a:gd name="connsiteX14" fmla="*/ 2890622 w 10657184"/>
                <a:gd name="connsiteY14" fmla="*/ 1257843 h 2088097"/>
                <a:gd name="connsiteX15" fmla="*/ 206470 w 10657184"/>
                <a:gd name="connsiteY15" fmla="*/ 1238793 h 2088097"/>
                <a:gd name="connsiteX16" fmla="*/ 0 w 10657184"/>
                <a:gd name="connsiteY16" fmla="*/ 1032323 h 2088097"/>
                <a:gd name="connsiteX17" fmla="*/ 0 w 10657184"/>
                <a:gd name="connsiteY17" fmla="*/ 1032328 h 2088097"/>
                <a:gd name="connsiteX18" fmla="*/ 0 w 10657184"/>
                <a:gd name="connsiteY18" fmla="*/ 722629 h 2088097"/>
                <a:gd name="connsiteX19" fmla="*/ 0 w 10657184"/>
                <a:gd name="connsiteY19" fmla="*/ 722629 h 2088097"/>
                <a:gd name="connsiteX20" fmla="*/ 0 w 10657184"/>
                <a:gd name="connsiteY20" fmla="*/ 206470 h 2088097"/>
                <a:gd name="connsiteX0" fmla="*/ 0 w 10657184"/>
                <a:gd name="connsiteY0" fmla="*/ 206470 h 2088097"/>
                <a:gd name="connsiteX1" fmla="*/ 206470 w 10657184"/>
                <a:gd name="connsiteY1" fmla="*/ 0 h 2088097"/>
                <a:gd name="connsiteX2" fmla="*/ 1776197 w 10657184"/>
                <a:gd name="connsiteY2" fmla="*/ 0 h 2088097"/>
                <a:gd name="connsiteX3" fmla="*/ 1776197 w 10657184"/>
                <a:gd name="connsiteY3" fmla="*/ 0 h 2088097"/>
                <a:gd name="connsiteX4" fmla="*/ 4440493 w 10657184"/>
                <a:gd name="connsiteY4" fmla="*/ 0 h 2088097"/>
                <a:gd name="connsiteX5" fmla="*/ 10450714 w 10657184"/>
                <a:gd name="connsiteY5" fmla="*/ 0 h 2088097"/>
                <a:gd name="connsiteX6" fmla="*/ 10657184 w 10657184"/>
                <a:gd name="connsiteY6" fmla="*/ 206470 h 2088097"/>
                <a:gd name="connsiteX7" fmla="*/ 10657184 w 10657184"/>
                <a:gd name="connsiteY7" fmla="*/ 722629 h 2088097"/>
                <a:gd name="connsiteX8" fmla="*/ 10657184 w 10657184"/>
                <a:gd name="connsiteY8" fmla="*/ 722629 h 2088097"/>
                <a:gd name="connsiteX9" fmla="*/ 10657184 w 10657184"/>
                <a:gd name="connsiteY9" fmla="*/ 1032328 h 2088097"/>
                <a:gd name="connsiteX10" fmla="*/ 10657184 w 10657184"/>
                <a:gd name="connsiteY10" fmla="*/ 1032323 h 2088097"/>
                <a:gd name="connsiteX11" fmla="*/ 10450714 w 10657184"/>
                <a:gd name="connsiteY11" fmla="*/ 1238793 h 2088097"/>
                <a:gd name="connsiteX12" fmla="*/ 5392993 w 10657184"/>
                <a:gd name="connsiteY12" fmla="*/ 1267543 h 2088097"/>
                <a:gd name="connsiteX13" fmla="*/ 3378529 w 10657184"/>
                <a:gd name="connsiteY13" fmla="*/ 2088097 h 2088097"/>
                <a:gd name="connsiteX14" fmla="*/ 2890622 w 10657184"/>
                <a:gd name="connsiteY14" fmla="*/ 1257843 h 2088097"/>
                <a:gd name="connsiteX15" fmla="*/ 206470 w 10657184"/>
                <a:gd name="connsiteY15" fmla="*/ 1238793 h 2088097"/>
                <a:gd name="connsiteX16" fmla="*/ 0 w 10657184"/>
                <a:gd name="connsiteY16" fmla="*/ 1032323 h 2088097"/>
                <a:gd name="connsiteX17" fmla="*/ 0 w 10657184"/>
                <a:gd name="connsiteY17" fmla="*/ 1032328 h 2088097"/>
                <a:gd name="connsiteX18" fmla="*/ 0 w 10657184"/>
                <a:gd name="connsiteY18" fmla="*/ 722629 h 2088097"/>
                <a:gd name="connsiteX19" fmla="*/ 0 w 10657184"/>
                <a:gd name="connsiteY19" fmla="*/ 722629 h 2088097"/>
                <a:gd name="connsiteX20" fmla="*/ 0 w 10657184"/>
                <a:gd name="connsiteY20" fmla="*/ 206470 h 2088097"/>
                <a:gd name="connsiteX0" fmla="*/ 0 w 10657184"/>
                <a:gd name="connsiteY0" fmla="*/ 206470 h 2088097"/>
                <a:gd name="connsiteX1" fmla="*/ 206470 w 10657184"/>
                <a:gd name="connsiteY1" fmla="*/ 0 h 2088097"/>
                <a:gd name="connsiteX2" fmla="*/ 1776197 w 10657184"/>
                <a:gd name="connsiteY2" fmla="*/ 0 h 2088097"/>
                <a:gd name="connsiteX3" fmla="*/ 1776197 w 10657184"/>
                <a:gd name="connsiteY3" fmla="*/ 0 h 2088097"/>
                <a:gd name="connsiteX4" fmla="*/ 4440493 w 10657184"/>
                <a:gd name="connsiteY4" fmla="*/ 0 h 2088097"/>
                <a:gd name="connsiteX5" fmla="*/ 10450714 w 10657184"/>
                <a:gd name="connsiteY5" fmla="*/ 0 h 2088097"/>
                <a:gd name="connsiteX6" fmla="*/ 10657184 w 10657184"/>
                <a:gd name="connsiteY6" fmla="*/ 206470 h 2088097"/>
                <a:gd name="connsiteX7" fmla="*/ 10657184 w 10657184"/>
                <a:gd name="connsiteY7" fmla="*/ 722629 h 2088097"/>
                <a:gd name="connsiteX8" fmla="*/ 10657184 w 10657184"/>
                <a:gd name="connsiteY8" fmla="*/ 722629 h 2088097"/>
                <a:gd name="connsiteX9" fmla="*/ 10657184 w 10657184"/>
                <a:gd name="connsiteY9" fmla="*/ 1032328 h 2088097"/>
                <a:gd name="connsiteX10" fmla="*/ 10657184 w 10657184"/>
                <a:gd name="connsiteY10" fmla="*/ 1032323 h 2088097"/>
                <a:gd name="connsiteX11" fmla="*/ 10450714 w 10657184"/>
                <a:gd name="connsiteY11" fmla="*/ 1238793 h 2088097"/>
                <a:gd name="connsiteX12" fmla="*/ 5392993 w 10657184"/>
                <a:gd name="connsiteY12" fmla="*/ 1267543 h 2088097"/>
                <a:gd name="connsiteX13" fmla="*/ 3378529 w 10657184"/>
                <a:gd name="connsiteY13" fmla="*/ 2088097 h 2088097"/>
                <a:gd name="connsiteX14" fmla="*/ 3947897 w 10657184"/>
                <a:gd name="connsiteY14" fmla="*/ 1267455 h 2088097"/>
                <a:gd name="connsiteX15" fmla="*/ 206470 w 10657184"/>
                <a:gd name="connsiteY15" fmla="*/ 1238793 h 2088097"/>
                <a:gd name="connsiteX16" fmla="*/ 0 w 10657184"/>
                <a:gd name="connsiteY16" fmla="*/ 1032323 h 2088097"/>
                <a:gd name="connsiteX17" fmla="*/ 0 w 10657184"/>
                <a:gd name="connsiteY17" fmla="*/ 1032328 h 2088097"/>
                <a:gd name="connsiteX18" fmla="*/ 0 w 10657184"/>
                <a:gd name="connsiteY18" fmla="*/ 722629 h 2088097"/>
                <a:gd name="connsiteX19" fmla="*/ 0 w 10657184"/>
                <a:gd name="connsiteY19" fmla="*/ 722629 h 2088097"/>
                <a:gd name="connsiteX20" fmla="*/ 0 w 10657184"/>
                <a:gd name="connsiteY20" fmla="*/ 206470 h 2088097"/>
                <a:gd name="connsiteX0" fmla="*/ 0 w 10657184"/>
                <a:gd name="connsiteY0" fmla="*/ 206470 h 2107321"/>
                <a:gd name="connsiteX1" fmla="*/ 206470 w 10657184"/>
                <a:gd name="connsiteY1" fmla="*/ 0 h 2107321"/>
                <a:gd name="connsiteX2" fmla="*/ 1776197 w 10657184"/>
                <a:gd name="connsiteY2" fmla="*/ 0 h 2107321"/>
                <a:gd name="connsiteX3" fmla="*/ 1776197 w 10657184"/>
                <a:gd name="connsiteY3" fmla="*/ 0 h 2107321"/>
                <a:gd name="connsiteX4" fmla="*/ 4440493 w 10657184"/>
                <a:gd name="connsiteY4" fmla="*/ 0 h 2107321"/>
                <a:gd name="connsiteX5" fmla="*/ 10450714 w 10657184"/>
                <a:gd name="connsiteY5" fmla="*/ 0 h 2107321"/>
                <a:gd name="connsiteX6" fmla="*/ 10657184 w 10657184"/>
                <a:gd name="connsiteY6" fmla="*/ 206470 h 2107321"/>
                <a:gd name="connsiteX7" fmla="*/ 10657184 w 10657184"/>
                <a:gd name="connsiteY7" fmla="*/ 722629 h 2107321"/>
                <a:gd name="connsiteX8" fmla="*/ 10657184 w 10657184"/>
                <a:gd name="connsiteY8" fmla="*/ 722629 h 2107321"/>
                <a:gd name="connsiteX9" fmla="*/ 10657184 w 10657184"/>
                <a:gd name="connsiteY9" fmla="*/ 1032328 h 2107321"/>
                <a:gd name="connsiteX10" fmla="*/ 10657184 w 10657184"/>
                <a:gd name="connsiteY10" fmla="*/ 1032323 h 2107321"/>
                <a:gd name="connsiteX11" fmla="*/ 10450714 w 10657184"/>
                <a:gd name="connsiteY11" fmla="*/ 1238793 h 2107321"/>
                <a:gd name="connsiteX12" fmla="*/ 5392993 w 10657184"/>
                <a:gd name="connsiteY12" fmla="*/ 1267543 h 2107321"/>
                <a:gd name="connsiteX13" fmla="*/ 4464379 w 10657184"/>
                <a:gd name="connsiteY13" fmla="*/ 2107321 h 2107321"/>
                <a:gd name="connsiteX14" fmla="*/ 3947897 w 10657184"/>
                <a:gd name="connsiteY14" fmla="*/ 1267455 h 2107321"/>
                <a:gd name="connsiteX15" fmla="*/ 206470 w 10657184"/>
                <a:gd name="connsiteY15" fmla="*/ 1238793 h 2107321"/>
                <a:gd name="connsiteX16" fmla="*/ 0 w 10657184"/>
                <a:gd name="connsiteY16" fmla="*/ 1032323 h 2107321"/>
                <a:gd name="connsiteX17" fmla="*/ 0 w 10657184"/>
                <a:gd name="connsiteY17" fmla="*/ 1032328 h 2107321"/>
                <a:gd name="connsiteX18" fmla="*/ 0 w 10657184"/>
                <a:gd name="connsiteY18" fmla="*/ 722629 h 2107321"/>
                <a:gd name="connsiteX19" fmla="*/ 0 w 10657184"/>
                <a:gd name="connsiteY19" fmla="*/ 722629 h 2107321"/>
                <a:gd name="connsiteX20" fmla="*/ 0 w 10657184"/>
                <a:gd name="connsiteY20" fmla="*/ 206470 h 2107321"/>
                <a:gd name="connsiteX0" fmla="*/ 0 w 10657184"/>
                <a:gd name="connsiteY0" fmla="*/ 206470 h 2107321"/>
                <a:gd name="connsiteX1" fmla="*/ 206470 w 10657184"/>
                <a:gd name="connsiteY1" fmla="*/ 0 h 2107321"/>
                <a:gd name="connsiteX2" fmla="*/ 1776197 w 10657184"/>
                <a:gd name="connsiteY2" fmla="*/ 0 h 2107321"/>
                <a:gd name="connsiteX3" fmla="*/ 1776197 w 10657184"/>
                <a:gd name="connsiteY3" fmla="*/ 0 h 2107321"/>
                <a:gd name="connsiteX4" fmla="*/ 4440493 w 10657184"/>
                <a:gd name="connsiteY4" fmla="*/ 0 h 2107321"/>
                <a:gd name="connsiteX5" fmla="*/ 10450714 w 10657184"/>
                <a:gd name="connsiteY5" fmla="*/ 0 h 2107321"/>
                <a:gd name="connsiteX6" fmla="*/ 10657184 w 10657184"/>
                <a:gd name="connsiteY6" fmla="*/ 206470 h 2107321"/>
                <a:gd name="connsiteX7" fmla="*/ 10657184 w 10657184"/>
                <a:gd name="connsiteY7" fmla="*/ 722629 h 2107321"/>
                <a:gd name="connsiteX8" fmla="*/ 10657184 w 10657184"/>
                <a:gd name="connsiteY8" fmla="*/ 722629 h 2107321"/>
                <a:gd name="connsiteX9" fmla="*/ 10657184 w 10657184"/>
                <a:gd name="connsiteY9" fmla="*/ 1032328 h 2107321"/>
                <a:gd name="connsiteX10" fmla="*/ 10657184 w 10657184"/>
                <a:gd name="connsiteY10" fmla="*/ 1032323 h 2107321"/>
                <a:gd name="connsiteX11" fmla="*/ 10450714 w 10657184"/>
                <a:gd name="connsiteY11" fmla="*/ 1238793 h 2107321"/>
                <a:gd name="connsiteX12" fmla="*/ 5392993 w 10657184"/>
                <a:gd name="connsiteY12" fmla="*/ 1267543 h 2107321"/>
                <a:gd name="connsiteX13" fmla="*/ 4464379 w 10657184"/>
                <a:gd name="connsiteY13" fmla="*/ 2107321 h 2107321"/>
                <a:gd name="connsiteX14" fmla="*/ 3985997 w 10657184"/>
                <a:gd name="connsiteY14" fmla="*/ 1257843 h 2107321"/>
                <a:gd name="connsiteX15" fmla="*/ 206470 w 10657184"/>
                <a:gd name="connsiteY15" fmla="*/ 1238793 h 2107321"/>
                <a:gd name="connsiteX16" fmla="*/ 0 w 10657184"/>
                <a:gd name="connsiteY16" fmla="*/ 1032323 h 2107321"/>
                <a:gd name="connsiteX17" fmla="*/ 0 w 10657184"/>
                <a:gd name="connsiteY17" fmla="*/ 1032328 h 2107321"/>
                <a:gd name="connsiteX18" fmla="*/ 0 w 10657184"/>
                <a:gd name="connsiteY18" fmla="*/ 722629 h 2107321"/>
                <a:gd name="connsiteX19" fmla="*/ 0 w 10657184"/>
                <a:gd name="connsiteY19" fmla="*/ 722629 h 2107321"/>
                <a:gd name="connsiteX20" fmla="*/ 0 w 10657184"/>
                <a:gd name="connsiteY20" fmla="*/ 206470 h 2107321"/>
                <a:gd name="connsiteX0" fmla="*/ 0 w 10657184"/>
                <a:gd name="connsiteY0" fmla="*/ 206470 h 2145769"/>
                <a:gd name="connsiteX1" fmla="*/ 206470 w 10657184"/>
                <a:gd name="connsiteY1" fmla="*/ 0 h 2145769"/>
                <a:gd name="connsiteX2" fmla="*/ 1776197 w 10657184"/>
                <a:gd name="connsiteY2" fmla="*/ 0 h 2145769"/>
                <a:gd name="connsiteX3" fmla="*/ 1776197 w 10657184"/>
                <a:gd name="connsiteY3" fmla="*/ 0 h 2145769"/>
                <a:gd name="connsiteX4" fmla="*/ 4440493 w 10657184"/>
                <a:gd name="connsiteY4" fmla="*/ 0 h 2145769"/>
                <a:gd name="connsiteX5" fmla="*/ 10450714 w 10657184"/>
                <a:gd name="connsiteY5" fmla="*/ 0 h 2145769"/>
                <a:gd name="connsiteX6" fmla="*/ 10657184 w 10657184"/>
                <a:gd name="connsiteY6" fmla="*/ 206470 h 2145769"/>
                <a:gd name="connsiteX7" fmla="*/ 10657184 w 10657184"/>
                <a:gd name="connsiteY7" fmla="*/ 722629 h 2145769"/>
                <a:gd name="connsiteX8" fmla="*/ 10657184 w 10657184"/>
                <a:gd name="connsiteY8" fmla="*/ 722629 h 2145769"/>
                <a:gd name="connsiteX9" fmla="*/ 10657184 w 10657184"/>
                <a:gd name="connsiteY9" fmla="*/ 1032328 h 2145769"/>
                <a:gd name="connsiteX10" fmla="*/ 10657184 w 10657184"/>
                <a:gd name="connsiteY10" fmla="*/ 1032323 h 2145769"/>
                <a:gd name="connsiteX11" fmla="*/ 10450714 w 10657184"/>
                <a:gd name="connsiteY11" fmla="*/ 1238793 h 2145769"/>
                <a:gd name="connsiteX12" fmla="*/ 5392993 w 10657184"/>
                <a:gd name="connsiteY12" fmla="*/ 1267543 h 2145769"/>
                <a:gd name="connsiteX13" fmla="*/ 4540579 w 10657184"/>
                <a:gd name="connsiteY13" fmla="*/ 2145769 h 2145769"/>
                <a:gd name="connsiteX14" fmla="*/ 3985997 w 10657184"/>
                <a:gd name="connsiteY14" fmla="*/ 1257843 h 2145769"/>
                <a:gd name="connsiteX15" fmla="*/ 206470 w 10657184"/>
                <a:gd name="connsiteY15" fmla="*/ 1238793 h 2145769"/>
                <a:gd name="connsiteX16" fmla="*/ 0 w 10657184"/>
                <a:gd name="connsiteY16" fmla="*/ 1032323 h 2145769"/>
                <a:gd name="connsiteX17" fmla="*/ 0 w 10657184"/>
                <a:gd name="connsiteY17" fmla="*/ 1032328 h 2145769"/>
                <a:gd name="connsiteX18" fmla="*/ 0 w 10657184"/>
                <a:gd name="connsiteY18" fmla="*/ 722629 h 2145769"/>
                <a:gd name="connsiteX19" fmla="*/ 0 w 10657184"/>
                <a:gd name="connsiteY19" fmla="*/ 722629 h 2145769"/>
                <a:gd name="connsiteX20" fmla="*/ 0 w 10657184"/>
                <a:gd name="connsiteY20" fmla="*/ 206470 h 2145769"/>
                <a:gd name="connsiteX0" fmla="*/ 0 w 10657184"/>
                <a:gd name="connsiteY0" fmla="*/ 206470 h 2088097"/>
                <a:gd name="connsiteX1" fmla="*/ 206470 w 10657184"/>
                <a:gd name="connsiteY1" fmla="*/ 0 h 2088097"/>
                <a:gd name="connsiteX2" fmla="*/ 1776197 w 10657184"/>
                <a:gd name="connsiteY2" fmla="*/ 0 h 2088097"/>
                <a:gd name="connsiteX3" fmla="*/ 1776197 w 10657184"/>
                <a:gd name="connsiteY3" fmla="*/ 0 h 2088097"/>
                <a:gd name="connsiteX4" fmla="*/ 4440493 w 10657184"/>
                <a:gd name="connsiteY4" fmla="*/ 0 h 2088097"/>
                <a:gd name="connsiteX5" fmla="*/ 10450714 w 10657184"/>
                <a:gd name="connsiteY5" fmla="*/ 0 h 2088097"/>
                <a:gd name="connsiteX6" fmla="*/ 10657184 w 10657184"/>
                <a:gd name="connsiteY6" fmla="*/ 206470 h 2088097"/>
                <a:gd name="connsiteX7" fmla="*/ 10657184 w 10657184"/>
                <a:gd name="connsiteY7" fmla="*/ 722629 h 2088097"/>
                <a:gd name="connsiteX8" fmla="*/ 10657184 w 10657184"/>
                <a:gd name="connsiteY8" fmla="*/ 722629 h 2088097"/>
                <a:gd name="connsiteX9" fmla="*/ 10657184 w 10657184"/>
                <a:gd name="connsiteY9" fmla="*/ 1032328 h 2088097"/>
                <a:gd name="connsiteX10" fmla="*/ 10657184 w 10657184"/>
                <a:gd name="connsiteY10" fmla="*/ 1032323 h 2088097"/>
                <a:gd name="connsiteX11" fmla="*/ 10450714 w 10657184"/>
                <a:gd name="connsiteY11" fmla="*/ 1238793 h 2088097"/>
                <a:gd name="connsiteX12" fmla="*/ 5392993 w 10657184"/>
                <a:gd name="connsiteY12" fmla="*/ 1267543 h 2088097"/>
                <a:gd name="connsiteX13" fmla="*/ 4540579 w 10657184"/>
                <a:gd name="connsiteY13" fmla="*/ 2088097 h 2088097"/>
                <a:gd name="connsiteX14" fmla="*/ 3985997 w 10657184"/>
                <a:gd name="connsiteY14" fmla="*/ 1257843 h 2088097"/>
                <a:gd name="connsiteX15" fmla="*/ 206470 w 10657184"/>
                <a:gd name="connsiteY15" fmla="*/ 1238793 h 2088097"/>
                <a:gd name="connsiteX16" fmla="*/ 0 w 10657184"/>
                <a:gd name="connsiteY16" fmla="*/ 1032323 h 2088097"/>
                <a:gd name="connsiteX17" fmla="*/ 0 w 10657184"/>
                <a:gd name="connsiteY17" fmla="*/ 1032328 h 2088097"/>
                <a:gd name="connsiteX18" fmla="*/ 0 w 10657184"/>
                <a:gd name="connsiteY18" fmla="*/ 722629 h 2088097"/>
                <a:gd name="connsiteX19" fmla="*/ 0 w 10657184"/>
                <a:gd name="connsiteY19" fmla="*/ 722629 h 2088097"/>
                <a:gd name="connsiteX20" fmla="*/ 0 w 10657184"/>
                <a:gd name="connsiteY20" fmla="*/ 206470 h 2088097"/>
                <a:gd name="connsiteX0" fmla="*/ 0 w 10657184"/>
                <a:gd name="connsiteY0" fmla="*/ 206470 h 2088097"/>
                <a:gd name="connsiteX1" fmla="*/ 206470 w 10657184"/>
                <a:gd name="connsiteY1" fmla="*/ 0 h 2088097"/>
                <a:gd name="connsiteX2" fmla="*/ 1776197 w 10657184"/>
                <a:gd name="connsiteY2" fmla="*/ 0 h 2088097"/>
                <a:gd name="connsiteX3" fmla="*/ 1776197 w 10657184"/>
                <a:gd name="connsiteY3" fmla="*/ 0 h 2088097"/>
                <a:gd name="connsiteX4" fmla="*/ 4440493 w 10657184"/>
                <a:gd name="connsiteY4" fmla="*/ 0 h 2088097"/>
                <a:gd name="connsiteX5" fmla="*/ 10450714 w 10657184"/>
                <a:gd name="connsiteY5" fmla="*/ 0 h 2088097"/>
                <a:gd name="connsiteX6" fmla="*/ 10657184 w 10657184"/>
                <a:gd name="connsiteY6" fmla="*/ 206470 h 2088097"/>
                <a:gd name="connsiteX7" fmla="*/ 10657184 w 10657184"/>
                <a:gd name="connsiteY7" fmla="*/ 722629 h 2088097"/>
                <a:gd name="connsiteX8" fmla="*/ 10657184 w 10657184"/>
                <a:gd name="connsiteY8" fmla="*/ 722629 h 2088097"/>
                <a:gd name="connsiteX9" fmla="*/ 10657184 w 10657184"/>
                <a:gd name="connsiteY9" fmla="*/ 1032328 h 2088097"/>
                <a:gd name="connsiteX10" fmla="*/ 10657184 w 10657184"/>
                <a:gd name="connsiteY10" fmla="*/ 1032323 h 2088097"/>
                <a:gd name="connsiteX11" fmla="*/ 10450714 w 10657184"/>
                <a:gd name="connsiteY11" fmla="*/ 1238793 h 2088097"/>
                <a:gd name="connsiteX12" fmla="*/ 5192968 w 10657184"/>
                <a:gd name="connsiteY12" fmla="*/ 1277155 h 2088097"/>
                <a:gd name="connsiteX13" fmla="*/ 4540579 w 10657184"/>
                <a:gd name="connsiteY13" fmla="*/ 2088097 h 2088097"/>
                <a:gd name="connsiteX14" fmla="*/ 3985997 w 10657184"/>
                <a:gd name="connsiteY14" fmla="*/ 1257843 h 2088097"/>
                <a:gd name="connsiteX15" fmla="*/ 206470 w 10657184"/>
                <a:gd name="connsiteY15" fmla="*/ 1238793 h 2088097"/>
                <a:gd name="connsiteX16" fmla="*/ 0 w 10657184"/>
                <a:gd name="connsiteY16" fmla="*/ 1032323 h 2088097"/>
                <a:gd name="connsiteX17" fmla="*/ 0 w 10657184"/>
                <a:gd name="connsiteY17" fmla="*/ 1032328 h 2088097"/>
                <a:gd name="connsiteX18" fmla="*/ 0 w 10657184"/>
                <a:gd name="connsiteY18" fmla="*/ 722629 h 2088097"/>
                <a:gd name="connsiteX19" fmla="*/ 0 w 10657184"/>
                <a:gd name="connsiteY19" fmla="*/ 722629 h 2088097"/>
                <a:gd name="connsiteX20" fmla="*/ 0 w 10657184"/>
                <a:gd name="connsiteY20" fmla="*/ 206470 h 208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57184" h="2088097">
                  <a:moveTo>
                    <a:pt x="0" y="206470"/>
                  </a:moveTo>
                  <a:cubicBezTo>
                    <a:pt x="0" y="92440"/>
                    <a:pt x="92440" y="0"/>
                    <a:pt x="206470" y="0"/>
                  </a:cubicBezTo>
                  <a:lnTo>
                    <a:pt x="1776197" y="0"/>
                  </a:lnTo>
                  <a:lnTo>
                    <a:pt x="1776197" y="0"/>
                  </a:lnTo>
                  <a:lnTo>
                    <a:pt x="4440493" y="0"/>
                  </a:lnTo>
                  <a:lnTo>
                    <a:pt x="10450714" y="0"/>
                  </a:lnTo>
                  <a:cubicBezTo>
                    <a:pt x="10564744" y="0"/>
                    <a:pt x="10657184" y="92440"/>
                    <a:pt x="10657184" y="206470"/>
                  </a:cubicBezTo>
                  <a:lnTo>
                    <a:pt x="10657184" y="722629"/>
                  </a:lnTo>
                  <a:lnTo>
                    <a:pt x="10657184" y="722629"/>
                  </a:lnTo>
                  <a:lnTo>
                    <a:pt x="10657184" y="1032328"/>
                  </a:lnTo>
                  <a:lnTo>
                    <a:pt x="10657184" y="1032323"/>
                  </a:lnTo>
                  <a:cubicBezTo>
                    <a:pt x="10657184" y="1146353"/>
                    <a:pt x="10564744" y="1238793"/>
                    <a:pt x="10450714" y="1238793"/>
                  </a:cubicBezTo>
                  <a:lnTo>
                    <a:pt x="5192968" y="1277155"/>
                  </a:lnTo>
                  <a:lnTo>
                    <a:pt x="4540579" y="2088097"/>
                  </a:lnTo>
                  <a:lnTo>
                    <a:pt x="3985997" y="1257843"/>
                  </a:lnTo>
                  <a:lnTo>
                    <a:pt x="206470" y="1238793"/>
                  </a:lnTo>
                  <a:cubicBezTo>
                    <a:pt x="92440" y="1238793"/>
                    <a:pt x="0" y="1146353"/>
                    <a:pt x="0" y="1032323"/>
                  </a:cubicBezTo>
                  <a:lnTo>
                    <a:pt x="0" y="1032328"/>
                  </a:lnTo>
                  <a:lnTo>
                    <a:pt x="0" y="722629"/>
                  </a:lnTo>
                  <a:lnTo>
                    <a:pt x="0" y="722629"/>
                  </a:lnTo>
                  <a:lnTo>
                    <a:pt x="0" y="206470"/>
                  </a:lnTo>
                  <a:close/>
                </a:path>
              </a:pathLst>
            </a:custGeom>
            <a:solidFill>
              <a:srgbClr val="FFFF99"/>
            </a:solidFill>
            <a:ln w="19050" algn="ctr">
              <a:solidFill>
                <a:schemeClr val="tx1"/>
              </a:solidFill>
              <a:miter lim="800000"/>
              <a:headEnd/>
              <a:tailEnd/>
            </a:ln>
          </p:spPr>
          <p:txBody>
            <a:bodyPr/>
            <a:lstStyle/>
            <a:p>
              <a:pPr algn="just" fontAlgn="base" hangingPunct="0">
                <a:spcBef>
                  <a:spcPct val="0"/>
                </a:spcBef>
                <a:spcAft>
                  <a:spcPct val="0"/>
                </a:spcAft>
              </a:pPr>
              <a:r>
                <a:rPr kumimoji="1" lang="zh-TW" altLang="en-US" sz="2400" b="1" dirty="0">
                  <a:solidFill>
                    <a:srgbClr val="0000FF"/>
                  </a:solidFill>
                  <a:latin typeface="Times New Roman" pitchFamily="18" charset="0"/>
                  <a:ea typeface="標楷體" pitchFamily="65" charset="-120"/>
                </a:rPr>
                <a:t>勾選完畢後（每間班級都需儲存），學校可匯出「已勾選集繳名單」或「統測集報具備本招生登記資格名單」，</a:t>
              </a:r>
              <a:r>
                <a:rPr kumimoji="1" lang="zh-TW" altLang="en-US" sz="2400" b="1" dirty="0">
                  <a:solidFill>
                    <a:srgbClr val="FF0000"/>
                  </a:solidFill>
                  <a:latin typeface="Times New Roman" pitchFamily="18" charset="0"/>
                  <a:ea typeface="標楷體" pitchFamily="65" charset="-120"/>
                </a:rPr>
                <a:t>請務必仔細確認勾選之集繳名單是否有誤</a:t>
              </a:r>
              <a:r>
                <a:rPr kumimoji="1" lang="zh-TW" altLang="en-US" sz="2400" b="1" dirty="0">
                  <a:solidFill>
                    <a:srgbClr val="0000FF"/>
                  </a:solidFill>
                  <a:latin typeface="Times New Roman" pitchFamily="18" charset="0"/>
                  <a:ea typeface="標楷體" pitchFamily="65" charset="-120"/>
                </a:rPr>
                <a:t>，若須更動請再返回上一步驟進行修正，修正完畢務必再點選「儲存」。</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1FE5CEF7-6F1B-4A4F-821B-33CB9243DF9B}"/>
              </a:ext>
            </a:extLst>
          </p:cNvPr>
          <p:cNvGrpSpPr/>
          <p:nvPr/>
        </p:nvGrpSpPr>
        <p:grpSpPr>
          <a:xfrm>
            <a:off x="1294462" y="2550116"/>
            <a:ext cx="9603076" cy="4095344"/>
            <a:chOff x="1254122" y="1433371"/>
            <a:chExt cx="8882996" cy="3646808"/>
          </a:xfrm>
        </p:grpSpPr>
        <p:grpSp>
          <p:nvGrpSpPr>
            <p:cNvPr id="16" name="群組 15">
              <a:extLst>
                <a:ext uri="{FF2B5EF4-FFF2-40B4-BE49-F238E27FC236}">
                  <a16:creationId xmlns:a16="http://schemas.microsoft.com/office/drawing/2014/main" id="{F593685C-F7BA-4B5A-A614-309AC78C1EC3}"/>
                </a:ext>
              </a:extLst>
            </p:cNvPr>
            <p:cNvGrpSpPr/>
            <p:nvPr/>
          </p:nvGrpSpPr>
          <p:grpSpPr>
            <a:xfrm>
              <a:off x="1254122" y="1433371"/>
              <a:ext cx="8882996" cy="3646808"/>
              <a:chOff x="1254122" y="1433371"/>
              <a:chExt cx="8882996" cy="3646808"/>
            </a:xfrm>
          </p:grpSpPr>
          <p:pic>
            <p:nvPicPr>
              <p:cNvPr id="19" name="圖片 18">
                <a:extLst>
                  <a:ext uri="{FF2B5EF4-FFF2-40B4-BE49-F238E27FC236}">
                    <a16:creationId xmlns:a16="http://schemas.microsoft.com/office/drawing/2014/main" id="{D5616673-4BAB-489B-8E6E-09037F362461}"/>
                  </a:ext>
                </a:extLst>
              </p:cNvPr>
              <p:cNvPicPr>
                <a:picLocks noChangeAspect="1"/>
              </p:cNvPicPr>
              <p:nvPr/>
            </p:nvPicPr>
            <p:blipFill>
              <a:blip r:embed="rId3">
                <a:extLst>
                  <a:ext uri="{28A0092B-C50C-407E-A947-70E740481C1C}">
                    <a14:useLocalDpi xmlns:a14="http://schemas.microsoft.com/office/drawing/2010/main" val="0"/>
                  </a:ext>
                </a:extLst>
              </a:blip>
              <a:srcRect t="49" b="49"/>
              <a:stretch/>
            </p:blipFill>
            <p:spPr>
              <a:xfrm>
                <a:off x="1254122" y="1433371"/>
                <a:ext cx="8882996" cy="3646808"/>
              </a:xfrm>
              <a:prstGeom prst="rect">
                <a:avLst/>
              </a:prstGeom>
              <a:ln>
                <a:solidFill>
                  <a:schemeClr val="bg1">
                    <a:lumMod val="75000"/>
                  </a:schemeClr>
                </a:solidFill>
              </a:ln>
            </p:spPr>
          </p:pic>
          <p:pic>
            <p:nvPicPr>
              <p:cNvPr id="20" name="圖片 19">
                <a:extLst>
                  <a:ext uri="{FF2B5EF4-FFF2-40B4-BE49-F238E27FC236}">
                    <a16:creationId xmlns:a16="http://schemas.microsoft.com/office/drawing/2014/main" id="{34B7D1AF-CF91-490E-94F2-CA33D6C8C6A0}"/>
                  </a:ext>
                </a:extLst>
              </p:cNvPr>
              <p:cNvPicPr>
                <a:picLocks noChangeAspect="1"/>
              </p:cNvPicPr>
              <p:nvPr/>
            </p:nvPicPr>
            <p:blipFill rotWithShape="1">
              <a:blip r:embed="rId4">
                <a:extLst>
                  <a:ext uri="{28A0092B-C50C-407E-A947-70E740481C1C}">
                    <a14:useLocalDpi xmlns:a14="http://schemas.microsoft.com/office/drawing/2010/main" val="0"/>
                  </a:ext>
                </a:extLst>
              </a:blip>
              <a:srcRect l="23101" t="54339" r="14476" b="36299"/>
              <a:stretch/>
            </p:blipFill>
            <p:spPr>
              <a:xfrm>
                <a:off x="3273080" y="3053882"/>
                <a:ext cx="5473700" cy="405785"/>
              </a:xfrm>
              <a:prstGeom prst="rect">
                <a:avLst/>
              </a:prstGeom>
              <a:ln>
                <a:noFill/>
              </a:ln>
            </p:spPr>
          </p:pic>
        </p:grpSp>
        <p:sp>
          <p:nvSpPr>
            <p:cNvPr id="17" name="矩形 16">
              <a:extLst>
                <a:ext uri="{FF2B5EF4-FFF2-40B4-BE49-F238E27FC236}">
                  <a16:creationId xmlns:a16="http://schemas.microsoft.com/office/drawing/2014/main" id="{502FF8ED-E627-4360-AD0D-E9A3BA99CA89}"/>
                </a:ext>
              </a:extLst>
            </p:cNvPr>
            <p:cNvSpPr/>
            <p:nvPr/>
          </p:nvSpPr>
          <p:spPr>
            <a:xfrm>
              <a:off x="5058629" y="1684655"/>
              <a:ext cx="1037371" cy="252787"/>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93D7FF7C-2220-440C-8B24-32471023D492}"/>
                </a:ext>
              </a:extLst>
            </p:cNvPr>
            <p:cNvSpPr/>
            <p:nvPr/>
          </p:nvSpPr>
          <p:spPr>
            <a:xfrm>
              <a:off x="5106155" y="3094254"/>
              <a:ext cx="1068308" cy="3347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1922" name="標題 1"/>
          <p:cNvSpPr txBox="1">
            <a:spLocks/>
          </p:cNvSpPr>
          <p:nvPr/>
        </p:nvSpPr>
        <p:spPr bwMode="auto">
          <a:xfrm>
            <a:off x="263352" y="324695"/>
            <a:ext cx="9885784"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集繳單位確認</a:t>
            </a:r>
            <a:endParaRPr lang="zh-TW" altLang="en-US" sz="2800" b="1" dirty="0">
              <a:effectLst>
                <a:outerShdw blurRad="38100" dist="38100" dir="2700000" algn="tl">
                  <a:srgbClr val="000000">
                    <a:alpha val="43137"/>
                  </a:srgbClr>
                </a:outerShdw>
              </a:effectLst>
            </a:endParaRPr>
          </a:p>
        </p:txBody>
      </p:sp>
      <p:sp>
        <p:nvSpPr>
          <p:cNvPr id="10" name="AutoShape 4">
            <a:extLst>
              <a:ext uri="{FF2B5EF4-FFF2-40B4-BE49-F238E27FC236}">
                <a16:creationId xmlns:a16="http://schemas.microsoft.com/office/drawing/2014/main" id="{53F2E706-3169-4FE5-9B0A-B769E5854739}"/>
              </a:ext>
            </a:extLst>
          </p:cNvPr>
          <p:cNvSpPr>
            <a:spLocks noChangeArrowheads="1"/>
          </p:cNvSpPr>
          <p:nvPr/>
        </p:nvSpPr>
        <p:spPr bwMode="auto">
          <a:xfrm>
            <a:off x="7666552" y="1114197"/>
            <a:ext cx="4104456" cy="3552669"/>
          </a:xfrm>
          <a:custGeom>
            <a:avLst/>
            <a:gdLst>
              <a:gd name="connsiteX0" fmla="*/ 0 w 4104456"/>
              <a:gd name="connsiteY0" fmla="*/ 228451 h 1370676"/>
              <a:gd name="connsiteX1" fmla="*/ 228451 w 4104456"/>
              <a:gd name="connsiteY1" fmla="*/ 0 h 1370676"/>
              <a:gd name="connsiteX2" fmla="*/ 684076 w 4104456"/>
              <a:gd name="connsiteY2" fmla="*/ 0 h 1370676"/>
              <a:gd name="connsiteX3" fmla="*/ 684076 w 4104456"/>
              <a:gd name="connsiteY3" fmla="*/ 0 h 1370676"/>
              <a:gd name="connsiteX4" fmla="*/ 1710190 w 4104456"/>
              <a:gd name="connsiteY4" fmla="*/ 0 h 1370676"/>
              <a:gd name="connsiteX5" fmla="*/ 3876005 w 4104456"/>
              <a:gd name="connsiteY5" fmla="*/ 0 h 1370676"/>
              <a:gd name="connsiteX6" fmla="*/ 4104456 w 4104456"/>
              <a:gd name="connsiteY6" fmla="*/ 228451 h 1370676"/>
              <a:gd name="connsiteX7" fmla="*/ 4104456 w 4104456"/>
              <a:gd name="connsiteY7" fmla="*/ 799561 h 1370676"/>
              <a:gd name="connsiteX8" fmla="*/ 4104456 w 4104456"/>
              <a:gd name="connsiteY8" fmla="*/ 799561 h 1370676"/>
              <a:gd name="connsiteX9" fmla="*/ 4104456 w 4104456"/>
              <a:gd name="connsiteY9" fmla="*/ 1142230 h 1370676"/>
              <a:gd name="connsiteX10" fmla="*/ 4104456 w 4104456"/>
              <a:gd name="connsiteY10" fmla="*/ 1142225 h 1370676"/>
              <a:gd name="connsiteX11" fmla="*/ 3876005 w 4104456"/>
              <a:gd name="connsiteY11" fmla="*/ 1370676 h 1370676"/>
              <a:gd name="connsiteX12" fmla="*/ 1710190 w 4104456"/>
              <a:gd name="connsiteY12" fmla="*/ 1370676 h 1370676"/>
              <a:gd name="connsiteX13" fmla="*/ 1512861 w 4104456"/>
              <a:gd name="connsiteY13" fmla="*/ 3552669 h 1370676"/>
              <a:gd name="connsiteX14" fmla="*/ 684076 w 4104456"/>
              <a:gd name="connsiteY14" fmla="*/ 1370676 h 1370676"/>
              <a:gd name="connsiteX15" fmla="*/ 228451 w 4104456"/>
              <a:gd name="connsiteY15" fmla="*/ 1370676 h 1370676"/>
              <a:gd name="connsiteX16" fmla="*/ 0 w 4104456"/>
              <a:gd name="connsiteY16" fmla="*/ 1142225 h 1370676"/>
              <a:gd name="connsiteX17" fmla="*/ 0 w 4104456"/>
              <a:gd name="connsiteY17" fmla="*/ 1142230 h 1370676"/>
              <a:gd name="connsiteX18" fmla="*/ 0 w 4104456"/>
              <a:gd name="connsiteY18" fmla="*/ 799561 h 1370676"/>
              <a:gd name="connsiteX19" fmla="*/ 0 w 4104456"/>
              <a:gd name="connsiteY19" fmla="*/ 799561 h 1370676"/>
              <a:gd name="connsiteX20" fmla="*/ 0 w 4104456"/>
              <a:gd name="connsiteY20" fmla="*/ 228451 h 1370676"/>
              <a:gd name="connsiteX0" fmla="*/ 0 w 4104456"/>
              <a:gd name="connsiteY0" fmla="*/ 228451 h 3552669"/>
              <a:gd name="connsiteX1" fmla="*/ 228451 w 4104456"/>
              <a:gd name="connsiteY1" fmla="*/ 0 h 3552669"/>
              <a:gd name="connsiteX2" fmla="*/ 684076 w 4104456"/>
              <a:gd name="connsiteY2" fmla="*/ 0 h 3552669"/>
              <a:gd name="connsiteX3" fmla="*/ 684076 w 4104456"/>
              <a:gd name="connsiteY3" fmla="*/ 0 h 3552669"/>
              <a:gd name="connsiteX4" fmla="*/ 1710190 w 4104456"/>
              <a:gd name="connsiteY4" fmla="*/ 0 h 3552669"/>
              <a:gd name="connsiteX5" fmla="*/ 3876005 w 4104456"/>
              <a:gd name="connsiteY5" fmla="*/ 0 h 3552669"/>
              <a:gd name="connsiteX6" fmla="*/ 4104456 w 4104456"/>
              <a:gd name="connsiteY6" fmla="*/ 228451 h 3552669"/>
              <a:gd name="connsiteX7" fmla="*/ 4104456 w 4104456"/>
              <a:gd name="connsiteY7" fmla="*/ 799561 h 3552669"/>
              <a:gd name="connsiteX8" fmla="*/ 4104456 w 4104456"/>
              <a:gd name="connsiteY8" fmla="*/ 799561 h 3552669"/>
              <a:gd name="connsiteX9" fmla="*/ 4104456 w 4104456"/>
              <a:gd name="connsiteY9" fmla="*/ 1142230 h 3552669"/>
              <a:gd name="connsiteX10" fmla="*/ 4104456 w 4104456"/>
              <a:gd name="connsiteY10" fmla="*/ 1142225 h 3552669"/>
              <a:gd name="connsiteX11" fmla="*/ 3876005 w 4104456"/>
              <a:gd name="connsiteY11" fmla="*/ 1370676 h 3552669"/>
              <a:gd name="connsiteX12" fmla="*/ 1710190 w 4104456"/>
              <a:gd name="connsiteY12" fmla="*/ 1370676 h 3552669"/>
              <a:gd name="connsiteX13" fmla="*/ 1512861 w 4104456"/>
              <a:gd name="connsiteY13" fmla="*/ 3552669 h 3552669"/>
              <a:gd name="connsiteX14" fmla="*/ 1131751 w 4104456"/>
              <a:gd name="connsiteY14" fmla="*/ 1399251 h 3552669"/>
              <a:gd name="connsiteX15" fmla="*/ 228451 w 4104456"/>
              <a:gd name="connsiteY15" fmla="*/ 1370676 h 3552669"/>
              <a:gd name="connsiteX16" fmla="*/ 0 w 4104456"/>
              <a:gd name="connsiteY16" fmla="*/ 1142225 h 3552669"/>
              <a:gd name="connsiteX17" fmla="*/ 0 w 4104456"/>
              <a:gd name="connsiteY17" fmla="*/ 1142230 h 3552669"/>
              <a:gd name="connsiteX18" fmla="*/ 0 w 4104456"/>
              <a:gd name="connsiteY18" fmla="*/ 799561 h 3552669"/>
              <a:gd name="connsiteX19" fmla="*/ 0 w 4104456"/>
              <a:gd name="connsiteY19" fmla="*/ 799561 h 3552669"/>
              <a:gd name="connsiteX20" fmla="*/ 0 w 4104456"/>
              <a:gd name="connsiteY20" fmla="*/ 228451 h 3552669"/>
              <a:gd name="connsiteX0" fmla="*/ 0 w 4104456"/>
              <a:gd name="connsiteY0" fmla="*/ 228451 h 3552669"/>
              <a:gd name="connsiteX1" fmla="*/ 228451 w 4104456"/>
              <a:gd name="connsiteY1" fmla="*/ 0 h 3552669"/>
              <a:gd name="connsiteX2" fmla="*/ 684076 w 4104456"/>
              <a:gd name="connsiteY2" fmla="*/ 0 h 3552669"/>
              <a:gd name="connsiteX3" fmla="*/ 684076 w 4104456"/>
              <a:gd name="connsiteY3" fmla="*/ 0 h 3552669"/>
              <a:gd name="connsiteX4" fmla="*/ 1710190 w 4104456"/>
              <a:gd name="connsiteY4" fmla="*/ 0 h 3552669"/>
              <a:gd name="connsiteX5" fmla="*/ 3876005 w 4104456"/>
              <a:gd name="connsiteY5" fmla="*/ 0 h 3552669"/>
              <a:gd name="connsiteX6" fmla="*/ 4104456 w 4104456"/>
              <a:gd name="connsiteY6" fmla="*/ 228451 h 3552669"/>
              <a:gd name="connsiteX7" fmla="*/ 4104456 w 4104456"/>
              <a:gd name="connsiteY7" fmla="*/ 799561 h 3552669"/>
              <a:gd name="connsiteX8" fmla="*/ 4104456 w 4104456"/>
              <a:gd name="connsiteY8" fmla="*/ 799561 h 3552669"/>
              <a:gd name="connsiteX9" fmla="*/ 4104456 w 4104456"/>
              <a:gd name="connsiteY9" fmla="*/ 1142230 h 3552669"/>
              <a:gd name="connsiteX10" fmla="*/ 4104456 w 4104456"/>
              <a:gd name="connsiteY10" fmla="*/ 1142225 h 3552669"/>
              <a:gd name="connsiteX11" fmla="*/ 3876005 w 4104456"/>
              <a:gd name="connsiteY11" fmla="*/ 1370676 h 3552669"/>
              <a:gd name="connsiteX12" fmla="*/ 1710190 w 4104456"/>
              <a:gd name="connsiteY12" fmla="*/ 1370676 h 3552669"/>
              <a:gd name="connsiteX13" fmla="*/ 1512861 w 4104456"/>
              <a:gd name="connsiteY13" fmla="*/ 3552669 h 3552669"/>
              <a:gd name="connsiteX14" fmla="*/ 1160326 w 4104456"/>
              <a:gd name="connsiteY14" fmla="*/ 1361151 h 3552669"/>
              <a:gd name="connsiteX15" fmla="*/ 228451 w 4104456"/>
              <a:gd name="connsiteY15" fmla="*/ 1370676 h 3552669"/>
              <a:gd name="connsiteX16" fmla="*/ 0 w 4104456"/>
              <a:gd name="connsiteY16" fmla="*/ 1142225 h 3552669"/>
              <a:gd name="connsiteX17" fmla="*/ 0 w 4104456"/>
              <a:gd name="connsiteY17" fmla="*/ 1142230 h 3552669"/>
              <a:gd name="connsiteX18" fmla="*/ 0 w 4104456"/>
              <a:gd name="connsiteY18" fmla="*/ 799561 h 3552669"/>
              <a:gd name="connsiteX19" fmla="*/ 0 w 4104456"/>
              <a:gd name="connsiteY19" fmla="*/ 799561 h 3552669"/>
              <a:gd name="connsiteX20" fmla="*/ 0 w 4104456"/>
              <a:gd name="connsiteY20" fmla="*/ 228451 h 3552669"/>
              <a:gd name="connsiteX0" fmla="*/ 0 w 4104456"/>
              <a:gd name="connsiteY0" fmla="*/ 228451 h 3552669"/>
              <a:gd name="connsiteX1" fmla="*/ 228451 w 4104456"/>
              <a:gd name="connsiteY1" fmla="*/ 0 h 3552669"/>
              <a:gd name="connsiteX2" fmla="*/ 684076 w 4104456"/>
              <a:gd name="connsiteY2" fmla="*/ 0 h 3552669"/>
              <a:gd name="connsiteX3" fmla="*/ 684076 w 4104456"/>
              <a:gd name="connsiteY3" fmla="*/ 0 h 3552669"/>
              <a:gd name="connsiteX4" fmla="*/ 1710190 w 4104456"/>
              <a:gd name="connsiteY4" fmla="*/ 0 h 3552669"/>
              <a:gd name="connsiteX5" fmla="*/ 3876005 w 4104456"/>
              <a:gd name="connsiteY5" fmla="*/ 0 h 3552669"/>
              <a:gd name="connsiteX6" fmla="*/ 4104456 w 4104456"/>
              <a:gd name="connsiteY6" fmla="*/ 228451 h 3552669"/>
              <a:gd name="connsiteX7" fmla="*/ 4104456 w 4104456"/>
              <a:gd name="connsiteY7" fmla="*/ 799561 h 3552669"/>
              <a:gd name="connsiteX8" fmla="*/ 4104456 w 4104456"/>
              <a:gd name="connsiteY8" fmla="*/ 799561 h 3552669"/>
              <a:gd name="connsiteX9" fmla="*/ 4104456 w 4104456"/>
              <a:gd name="connsiteY9" fmla="*/ 1142230 h 3552669"/>
              <a:gd name="connsiteX10" fmla="*/ 4104456 w 4104456"/>
              <a:gd name="connsiteY10" fmla="*/ 1142225 h 3552669"/>
              <a:gd name="connsiteX11" fmla="*/ 3876005 w 4104456"/>
              <a:gd name="connsiteY11" fmla="*/ 1370676 h 3552669"/>
              <a:gd name="connsiteX12" fmla="*/ 1710190 w 4104456"/>
              <a:gd name="connsiteY12" fmla="*/ 1370676 h 3552669"/>
              <a:gd name="connsiteX13" fmla="*/ 1512861 w 4104456"/>
              <a:gd name="connsiteY13" fmla="*/ 3552669 h 3552669"/>
              <a:gd name="connsiteX14" fmla="*/ 1179376 w 4104456"/>
              <a:gd name="connsiteY14" fmla="*/ 1389726 h 3552669"/>
              <a:gd name="connsiteX15" fmla="*/ 228451 w 4104456"/>
              <a:gd name="connsiteY15" fmla="*/ 1370676 h 3552669"/>
              <a:gd name="connsiteX16" fmla="*/ 0 w 4104456"/>
              <a:gd name="connsiteY16" fmla="*/ 1142225 h 3552669"/>
              <a:gd name="connsiteX17" fmla="*/ 0 w 4104456"/>
              <a:gd name="connsiteY17" fmla="*/ 1142230 h 3552669"/>
              <a:gd name="connsiteX18" fmla="*/ 0 w 4104456"/>
              <a:gd name="connsiteY18" fmla="*/ 799561 h 3552669"/>
              <a:gd name="connsiteX19" fmla="*/ 0 w 4104456"/>
              <a:gd name="connsiteY19" fmla="*/ 799561 h 3552669"/>
              <a:gd name="connsiteX20" fmla="*/ 0 w 4104456"/>
              <a:gd name="connsiteY20" fmla="*/ 228451 h 3552669"/>
              <a:gd name="connsiteX0" fmla="*/ 0 w 4104456"/>
              <a:gd name="connsiteY0" fmla="*/ 228451 h 3552669"/>
              <a:gd name="connsiteX1" fmla="*/ 228451 w 4104456"/>
              <a:gd name="connsiteY1" fmla="*/ 0 h 3552669"/>
              <a:gd name="connsiteX2" fmla="*/ 684076 w 4104456"/>
              <a:gd name="connsiteY2" fmla="*/ 0 h 3552669"/>
              <a:gd name="connsiteX3" fmla="*/ 684076 w 4104456"/>
              <a:gd name="connsiteY3" fmla="*/ 0 h 3552669"/>
              <a:gd name="connsiteX4" fmla="*/ 1710190 w 4104456"/>
              <a:gd name="connsiteY4" fmla="*/ 0 h 3552669"/>
              <a:gd name="connsiteX5" fmla="*/ 3876005 w 4104456"/>
              <a:gd name="connsiteY5" fmla="*/ 0 h 3552669"/>
              <a:gd name="connsiteX6" fmla="*/ 4104456 w 4104456"/>
              <a:gd name="connsiteY6" fmla="*/ 228451 h 3552669"/>
              <a:gd name="connsiteX7" fmla="*/ 4104456 w 4104456"/>
              <a:gd name="connsiteY7" fmla="*/ 799561 h 3552669"/>
              <a:gd name="connsiteX8" fmla="*/ 4104456 w 4104456"/>
              <a:gd name="connsiteY8" fmla="*/ 799561 h 3552669"/>
              <a:gd name="connsiteX9" fmla="*/ 4104456 w 4104456"/>
              <a:gd name="connsiteY9" fmla="*/ 1142230 h 3552669"/>
              <a:gd name="connsiteX10" fmla="*/ 4104456 w 4104456"/>
              <a:gd name="connsiteY10" fmla="*/ 1142225 h 3552669"/>
              <a:gd name="connsiteX11" fmla="*/ 3876005 w 4104456"/>
              <a:gd name="connsiteY11" fmla="*/ 1370676 h 3552669"/>
              <a:gd name="connsiteX12" fmla="*/ 1710190 w 4104456"/>
              <a:gd name="connsiteY12" fmla="*/ 1370676 h 3552669"/>
              <a:gd name="connsiteX13" fmla="*/ 1512861 w 4104456"/>
              <a:gd name="connsiteY13" fmla="*/ 3552669 h 3552669"/>
              <a:gd name="connsiteX14" fmla="*/ 1169851 w 4104456"/>
              <a:gd name="connsiteY14" fmla="*/ 1380201 h 3552669"/>
              <a:gd name="connsiteX15" fmla="*/ 228451 w 4104456"/>
              <a:gd name="connsiteY15" fmla="*/ 1370676 h 3552669"/>
              <a:gd name="connsiteX16" fmla="*/ 0 w 4104456"/>
              <a:gd name="connsiteY16" fmla="*/ 1142225 h 3552669"/>
              <a:gd name="connsiteX17" fmla="*/ 0 w 4104456"/>
              <a:gd name="connsiteY17" fmla="*/ 1142230 h 3552669"/>
              <a:gd name="connsiteX18" fmla="*/ 0 w 4104456"/>
              <a:gd name="connsiteY18" fmla="*/ 799561 h 3552669"/>
              <a:gd name="connsiteX19" fmla="*/ 0 w 4104456"/>
              <a:gd name="connsiteY19" fmla="*/ 799561 h 3552669"/>
              <a:gd name="connsiteX20" fmla="*/ 0 w 4104456"/>
              <a:gd name="connsiteY20" fmla="*/ 228451 h 35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04456" h="3552669">
                <a:moveTo>
                  <a:pt x="0" y="228451"/>
                </a:moveTo>
                <a:cubicBezTo>
                  <a:pt x="0" y="102281"/>
                  <a:pt x="102281" y="0"/>
                  <a:pt x="228451" y="0"/>
                </a:cubicBezTo>
                <a:lnTo>
                  <a:pt x="684076" y="0"/>
                </a:lnTo>
                <a:lnTo>
                  <a:pt x="684076" y="0"/>
                </a:lnTo>
                <a:lnTo>
                  <a:pt x="1710190" y="0"/>
                </a:lnTo>
                <a:lnTo>
                  <a:pt x="3876005" y="0"/>
                </a:lnTo>
                <a:cubicBezTo>
                  <a:pt x="4002175" y="0"/>
                  <a:pt x="4104456" y="102281"/>
                  <a:pt x="4104456" y="228451"/>
                </a:cubicBezTo>
                <a:lnTo>
                  <a:pt x="4104456" y="799561"/>
                </a:lnTo>
                <a:lnTo>
                  <a:pt x="4104456" y="799561"/>
                </a:lnTo>
                <a:lnTo>
                  <a:pt x="4104456" y="1142230"/>
                </a:lnTo>
                <a:lnTo>
                  <a:pt x="4104456" y="1142225"/>
                </a:lnTo>
                <a:cubicBezTo>
                  <a:pt x="4104456" y="1268395"/>
                  <a:pt x="4002175" y="1370676"/>
                  <a:pt x="3876005" y="1370676"/>
                </a:cubicBezTo>
                <a:lnTo>
                  <a:pt x="1710190" y="1370676"/>
                </a:lnTo>
                <a:lnTo>
                  <a:pt x="1512861" y="3552669"/>
                </a:lnTo>
                <a:lnTo>
                  <a:pt x="1169851" y="1380201"/>
                </a:lnTo>
                <a:cubicBezTo>
                  <a:pt x="1017976" y="1380201"/>
                  <a:pt x="380326" y="1370676"/>
                  <a:pt x="228451" y="1370676"/>
                </a:cubicBezTo>
                <a:cubicBezTo>
                  <a:pt x="102281" y="1370676"/>
                  <a:pt x="0" y="1268395"/>
                  <a:pt x="0" y="1142225"/>
                </a:cubicBezTo>
                <a:lnTo>
                  <a:pt x="0" y="1142230"/>
                </a:lnTo>
                <a:lnTo>
                  <a:pt x="0" y="799561"/>
                </a:lnTo>
                <a:lnTo>
                  <a:pt x="0" y="799561"/>
                </a:lnTo>
                <a:lnTo>
                  <a:pt x="0" y="228451"/>
                </a:lnTo>
                <a:close/>
              </a:path>
            </a:pathLst>
          </a:cu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Times New Roman" pitchFamily="18" charset="0"/>
                <a:ea typeface="標楷體" pitchFamily="65" charset="-120"/>
              </a:rPr>
              <a:t>系統自動統計繳費人數，並扣除低收入戶繳費人數及計算作業費與實際應繳金額。</a:t>
            </a:r>
          </a:p>
        </p:txBody>
      </p:sp>
      <p:sp>
        <p:nvSpPr>
          <p:cNvPr id="11" name="AutoShape 4">
            <a:extLst>
              <a:ext uri="{FF2B5EF4-FFF2-40B4-BE49-F238E27FC236}">
                <a16:creationId xmlns:a16="http://schemas.microsoft.com/office/drawing/2014/main" id="{9B728DCB-CA0C-4648-84C2-3E3CA45EE3CF}"/>
              </a:ext>
            </a:extLst>
          </p:cNvPr>
          <p:cNvSpPr>
            <a:spLocks noChangeArrowheads="1"/>
          </p:cNvSpPr>
          <p:nvPr/>
        </p:nvSpPr>
        <p:spPr bwMode="auto">
          <a:xfrm>
            <a:off x="1055440" y="1114197"/>
            <a:ext cx="6480720" cy="3179728"/>
          </a:xfrm>
          <a:custGeom>
            <a:avLst/>
            <a:gdLst>
              <a:gd name="connsiteX0" fmla="*/ 0 w 6480720"/>
              <a:gd name="connsiteY0" fmla="*/ 232932 h 1397564"/>
              <a:gd name="connsiteX1" fmla="*/ 232932 w 6480720"/>
              <a:gd name="connsiteY1" fmla="*/ 0 h 1397564"/>
              <a:gd name="connsiteX2" fmla="*/ 3780420 w 6480720"/>
              <a:gd name="connsiteY2" fmla="*/ 0 h 1397564"/>
              <a:gd name="connsiteX3" fmla="*/ 3780420 w 6480720"/>
              <a:gd name="connsiteY3" fmla="*/ 0 h 1397564"/>
              <a:gd name="connsiteX4" fmla="*/ 5400600 w 6480720"/>
              <a:gd name="connsiteY4" fmla="*/ 0 h 1397564"/>
              <a:gd name="connsiteX5" fmla="*/ 6247788 w 6480720"/>
              <a:gd name="connsiteY5" fmla="*/ 0 h 1397564"/>
              <a:gd name="connsiteX6" fmla="*/ 6480720 w 6480720"/>
              <a:gd name="connsiteY6" fmla="*/ 232932 h 1397564"/>
              <a:gd name="connsiteX7" fmla="*/ 6480720 w 6480720"/>
              <a:gd name="connsiteY7" fmla="*/ 815246 h 1397564"/>
              <a:gd name="connsiteX8" fmla="*/ 6480720 w 6480720"/>
              <a:gd name="connsiteY8" fmla="*/ 815246 h 1397564"/>
              <a:gd name="connsiteX9" fmla="*/ 6480720 w 6480720"/>
              <a:gd name="connsiteY9" fmla="*/ 1164637 h 1397564"/>
              <a:gd name="connsiteX10" fmla="*/ 6480720 w 6480720"/>
              <a:gd name="connsiteY10" fmla="*/ 1164632 h 1397564"/>
              <a:gd name="connsiteX11" fmla="*/ 6247788 w 6480720"/>
              <a:gd name="connsiteY11" fmla="*/ 1397564 h 1397564"/>
              <a:gd name="connsiteX12" fmla="*/ 5400600 w 6480720"/>
              <a:gd name="connsiteY12" fmla="*/ 1397564 h 1397564"/>
              <a:gd name="connsiteX13" fmla="*/ 4863392 w 6480720"/>
              <a:gd name="connsiteY13" fmla="*/ 3305910 h 1397564"/>
              <a:gd name="connsiteX14" fmla="*/ 3780420 w 6480720"/>
              <a:gd name="connsiteY14" fmla="*/ 1397564 h 1397564"/>
              <a:gd name="connsiteX15" fmla="*/ 232932 w 6480720"/>
              <a:gd name="connsiteY15" fmla="*/ 1397564 h 1397564"/>
              <a:gd name="connsiteX16" fmla="*/ 0 w 6480720"/>
              <a:gd name="connsiteY16" fmla="*/ 1164632 h 1397564"/>
              <a:gd name="connsiteX17" fmla="*/ 0 w 6480720"/>
              <a:gd name="connsiteY17" fmla="*/ 1164637 h 1397564"/>
              <a:gd name="connsiteX18" fmla="*/ 0 w 6480720"/>
              <a:gd name="connsiteY18" fmla="*/ 815246 h 1397564"/>
              <a:gd name="connsiteX19" fmla="*/ 0 w 6480720"/>
              <a:gd name="connsiteY19" fmla="*/ 815246 h 1397564"/>
              <a:gd name="connsiteX20" fmla="*/ 0 w 6480720"/>
              <a:gd name="connsiteY20" fmla="*/ 232932 h 1397564"/>
              <a:gd name="connsiteX0" fmla="*/ 0 w 6480720"/>
              <a:gd name="connsiteY0" fmla="*/ 232932 h 3305910"/>
              <a:gd name="connsiteX1" fmla="*/ 232932 w 6480720"/>
              <a:gd name="connsiteY1" fmla="*/ 0 h 3305910"/>
              <a:gd name="connsiteX2" fmla="*/ 3780420 w 6480720"/>
              <a:gd name="connsiteY2" fmla="*/ 0 h 3305910"/>
              <a:gd name="connsiteX3" fmla="*/ 3780420 w 6480720"/>
              <a:gd name="connsiteY3" fmla="*/ 0 h 3305910"/>
              <a:gd name="connsiteX4" fmla="*/ 5400600 w 6480720"/>
              <a:gd name="connsiteY4" fmla="*/ 0 h 3305910"/>
              <a:gd name="connsiteX5" fmla="*/ 6247788 w 6480720"/>
              <a:gd name="connsiteY5" fmla="*/ 0 h 3305910"/>
              <a:gd name="connsiteX6" fmla="*/ 6480720 w 6480720"/>
              <a:gd name="connsiteY6" fmla="*/ 232932 h 3305910"/>
              <a:gd name="connsiteX7" fmla="*/ 6480720 w 6480720"/>
              <a:gd name="connsiteY7" fmla="*/ 815246 h 3305910"/>
              <a:gd name="connsiteX8" fmla="*/ 6480720 w 6480720"/>
              <a:gd name="connsiteY8" fmla="*/ 815246 h 3305910"/>
              <a:gd name="connsiteX9" fmla="*/ 6480720 w 6480720"/>
              <a:gd name="connsiteY9" fmla="*/ 1164637 h 3305910"/>
              <a:gd name="connsiteX10" fmla="*/ 6480720 w 6480720"/>
              <a:gd name="connsiteY10" fmla="*/ 1164632 h 3305910"/>
              <a:gd name="connsiteX11" fmla="*/ 6247788 w 6480720"/>
              <a:gd name="connsiteY11" fmla="*/ 1397564 h 3305910"/>
              <a:gd name="connsiteX12" fmla="*/ 5400600 w 6480720"/>
              <a:gd name="connsiteY12" fmla="*/ 1397564 h 3305910"/>
              <a:gd name="connsiteX13" fmla="*/ 4863392 w 6480720"/>
              <a:gd name="connsiteY13" fmla="*/ 3305910 h 3305910"/>
              <a:gd name="connsiteX14" fmla="*/ 4409070 w 6480720"/>
              <a:gd name="connsiteY14" fmla="*/ 1397564 h 3305910"/>
              <a:gd name="connsiteX15" fmla="*/ 232932 w 6480720"/>
              <a:gd name="connsiteY15" fmla="*/ 1397564 h 3305910"/>
              <a:gd name="connsiteX16" fmla="*/ 0 w 6480720"/>
              <a:gd name="connsiteY16" fmla="*/ 1164632 h 3305910"/>
              <a:gd name="connsiteX17" fmla="*/ 0 w 6480720"/>
              <a:gd name="connsiteY17" fmla="*/ 1164637 h 3305910"/>
              <a:gd name="connsiteX18" fmla="*/ 0 w 6480720"/>
              <a:gd name="connsiteY18" fmla="*/ 815246 h 3305910"/>
              <a:gd name="connsiteX19" fmla="*/ 0 w 6480720"/>
              <a:gd name="connsiteY19" fmla="*/ 815246 h 3305910"/>
              <a:gd name="connsiteX20" fmla="*/ 0 w 6480720"/>
              <a:gd name="connsiteY20" fmla="*/ 232932 h 3305910"/>
              <a:gd name="connsiteX0" fmla="*/ 0 w 6480720"/>
              <a:gd name="connsiteY0" fmla="*/ 232932 h 3305910"/>
              <a:gd name="connsiteX1" fmla="*/ 232932 w 6480720"/>
              <a:gd name="connsiteY1" fmla="*/ 0 h 3305910"/>
              <a:gd name="connsiteX2" fmla="*/ 3780420 w 6480720"/>
              <a:gd name="connsiteY2" fmla="*/ 0 h 3305910"/>
              <a:gd name="connsiteX3" fmla="*/ 3780420 w 6480720"/>
              <a:gd name="connsiteY3" fmla="*/ 0 h 3305910"/>
              <a:gd name="connsiteX4" fmla="*/ 5400600 w 6480720"/>
              <a:gd name="connsiteY4" fmla="*/ 0 h 3305910"/>
              <a:gd name="connsiteX5" fmla="*/ 6247788 w 6480720"/>
              <a:gd name="connsiteY5" fmla="*/ 0 h 3305910"/>
              <a:gd name="connsiteX6" fmla="*/ 6480720 w 6480720"/>
              <a:gd name="connsiteY6" fmla="*/ 232932 h 3305910"/>
              <a:gd name="connsiteX7" fmla="*/ 6480720 w 6480720"/>
              <a:gd name="connsiteY7" fmla="*/ 815246 h 3305910"/>
              <a:gd name="connsiteX8" fmla="*/ 6480720 w 6480720"/>
              <a:gd name="connsiteY8" fmla="*/ 815246 h 3305910"/>
              <a:gd name="connsiteX9" fmla="*/ 6480720 w 6480720"/>
              <a:gd name="connsiteY9" fmla="*/ 1164637 h 3305910"/>
              <a:gd name="connsiteX10" fmla="*/ 6480720 w 6480720"/>
              <a:gd name="connsiteY10" fmla="*/ 1164632 h 3305910"/>
              <a:gd name="connsiteX11" fmla="*/ 6247788 w 6480720"/>
              <a:gd name="connsiteY11" fmla="*/ 1397564 h 3305910"/>
              <a:gd name="connsiteX12" fmla="*/ 5295825 w 6480720"/>
              <a:gd name="connsiteY12" fmla="*/ 1397564 h 3305910"/>
              <a:gd name="connsiteX13" fmla="*/ 4863392 w 6480720"/>
              <a:gd name="connsiteY13" fmla="*/ 3305910 h 3305910"/>
              <a:gd name="connsiteX14" fmla="*/ 4409070 w 6480720"/>
              <a:gd name="connsiteY14" fmla="*/ 1397564 h 3305910"/>
              <a:gd name="connsiteX15" fmla="*/ 232932 w 6480720"/>
              <a:gd name="connsiteY15" fmla="*/ 1397564 h 3305910"/>
              <a:gd name="connsiteX16" fmla="*/ 0 w 6480720"/>
              <a:gd name="connsiteY16" fmla="*/ 1164632 h 3305910"/>
              <a:gd name="connsiteX17" fmla="*/ 0 w 6480720"/>
              <a:gd name="connsiteY17" fmla="*/ 1164637 h 3305910"/>
              <a:gd name="connsiteX18" fmla="*/ 0 w 6480720"/>
              <a:gd name="connsiteY18" fmla="*/ 815246 h 3305910"/>
              <a:gd name="connsiteX19" fmla="*/ 0 w 6480720"/>
              <a:gd name="connsiteY19" fmla="*/ 815246 h 3305910"/>
              <a:gd name="connsiteX20" fmla="*/ 0 w 6480720"/>
              <a:gd name="connsiteY20" fmla="*/ 232932 h 3305910"/>
              <a:gd name="connsiteX0" fmla="*/ 0 w 6480720"/>
              <a:gd name="connsiteY0" fmla="*/ 232932 h 3305910"/>
              <a:gd name="connsiteX1" fmla="*/ 232932 w 6480720"/>
              <a:gd name="connsiteY1" fmla="*/ 0 h 3305910"/>
              <a:gd name="connsiteX2" fmla="*/ 3780420 w 6480720"/>
              <a:gd name="connsiteY2" fmla="*/ 0 h 3305910"/>
              <a:gd name="connsiteX3" fmla="*/ 3780420 w 6480720"/>
              <a:gd name="connsiteY3" fmla="*/ 0 h 3305910"/>
              <a:gd name="connsiteX4" fmla="*/ 5400600 w 6480720"/>
              <a:gd name="connsiteY4" fmla="*/ 0 h 3305910"/>
              <a:gd name="connsiteX5" fmla="*/ 6247788 w 6480720"/>
              <a:gd name="connsiteY5" fmla="*/ 0 h 3305910"/>
              <a:gd name="connsiteX6" fmla="*/ 6480720 w 6480720"/>
              <a:gd name="connsiteY6" fmla="*/ 232932 h 3305910"/>
              <a:gd name="connsiteX7" fmla="*/ 6480720 w 6480720"/>
              <a:gd name="connsiteY7" fmla="*/ 815246 h 3305910"/>
              <a:gd name="connsiteX8" fmla="*/ 6480720 w 6480720"/>
              <a:gd name="connsiteY8" fmla="*/ 815246 h 3305910"/>
              <a:gd name="connsiteX9" fmla="*/ 6480720 w 6480720"/>
              <a:gd name="connsiteY9" fmla="*/ 1164637 h 3305910"/>
              <a:gd name="connsiteX10" fmla="*/ 6480720 w 6480720"/>
              <a:gd name="connsiteY10" fmla="*/ 1164632 h 3305910"/>
              <a:gd name="connsiteX11" fmla="*/ 6247788 w 6480720"/>
              <a:gd name="connsiteY11" fmla="*/ 1397564 h 3305910"/>
              <a:gd name="connsiteX12" fmla="*/ 5295825 w 6480720"/>
              <a:gd name="connsiteY12" fmla="*/ 1397564 h 3305910"/>
              <a:gd name="connsiteX13" fmla="*/ 4863392 w 6480720"/>
              <a:gd name="connsiteY13" fmla="*/ 3305910 h 3305910"/>
              <a:gd name="connsiteX14" fmla="*/ 3618495 w 6480720"/>
              <a:gd name="connsiteY14" fmla="*/ 1397564 h 3305910"/>
              <a:gd name="connsiteX15" fmla="*/ 232932 w 6480720"/>
              <a:gd name="connsiteY15" fmla="*/ 1397564 h 3305910"/>
              <a:gd name="connsiteX16" fmla="*/ 0 w 6480720"/>
              <a:gd name="connsiteY16" fmla="*/ 1164632 h 3305910"/>
              <a:gd name="connsiteX17" fmla="*/ 0 w 6480720"/>
              <a:gd name="connsiteY17" fmla="*/ 1164637 h 3305910"/>
              <a:gd name="connsiteX18" fmla="*/ 0 w 6480720"/>
              <a:gd name="connsiteY18" fmla="*/ 815246 h 3305910"/>
              <a:gd name="connsiteX19" fmla="*/ 0 w 6480720"/>
              <a:gd name="connsiteY19" fmla="*/ 815246 h 3305910"/>
              <a:gd name="connsiteX20" fmla="*/ 0 w 6480720"/>
              <a:gd name="connsiteY20" fmla="*/ 232932 h 3305910"/>
              <a:gd name="connsiteX0" fmla="*/ 0 w 6480720"/>
              <a:gd name="connsiteY0" fmla="*/ 232932 h 3305910"/>
              <a:gd name="connsiteX1" fmla="*/ 232932 w 6480720"/>
              <a:gd name="connsiteY1" fmla="*/ 0 h 3305910"/>
              <a:gd name="connsiteX2" fmla="*/ 3780420 w 6480720"/>
              <a:gd name="connsiteY2" fmla="*/ 0 h 3305910"/>
              <a:gd name="connsiteX3" fmla="*/ 3780420 w 6480720"/>
              <a:gd name="connsiteY3" fmla="*/ 0 h 3305910"/>
              <a:gd name="connsiteX4" fmla="*/ 5400600 w 6480720"/>
              <a:gd name="connsiteY4" fmla="*/ 0 h 3305910"/>
              <a:gd name="connsiteX5" fmla="*/ 6247788 w 6480720"/>
              <a:gd name="connsiteY5" fmla="*/ 0 h 3305910"/>
              <a:gd name="connsiteX6" fmla="*/ 6480720 w 6480720"/>
              <a:gd name="connsiteY6" fmla="*/ 232932 h 3305910"/>
              <a:gd name="connsiteX7" fmla="*/ 6480720 w 6480720"/>
              <a:gd name="connsiteY7" fmla="*/ 815246 h 3305910"/>
              <a:gd name="connsiteX8" fmla="*/ 6480720 w 6480720"/>
              <a:gd name="connsiteY8" fmla="*/ 815246 h 3305910"/>
              <a:gd name="connsiteX9" fmla="*/ 6480720 w 6480720"/>
              <a:gd name="connsiteY9" fmla="*/ 1164637 h 3305910"/>
              <a:gd name="connsiteX10" fmla="*/ 6480720 w 6480720"/>
              <a:gd name="connsiteY10" fmla="*/ 1164632 h 3305910"/>
              <a:gd name="connsiteX11" fmla="*/ 6247788 w 6480720"/>
              <a:gd name="connsiteY11" fmla="*/ 1397564 h 3305910"/>
              <a:gd name="connsiteX12" fmla="*/ 4390950 w 6480720"/>
              <a:gd name="connsiteY12" fmla="*/ 1426139 h 3305910"/>
              <a:gd name="connsiteX13" fmla="*/ 4863392 w 6480720"/>
              <a:gd name="connsiteY13" fmla="*/ 3305910 h 3305910"/>
              <a:gd name="connsiteX14" fmla="*/ 3618495 w 6480720"/>
              <a:gd name="connsiteY14" fmla="*/ 1397564 h 3305910"/>
              <a:gd name="connsiteX15" fmla="*/ 232932 w 6480720"/>
              <a:gd name="connsiteY15" fmla="*/ 1397564 h 3305910"/>
              <a:gd name="connsiteX16" fmla="*/ 0 w 6480720"/>
              <a:gd name="connsiteY16" fmla="*/ 1164632 h 3305910"/>
              <a:gd name="connsiteX17" fmla="*/ 0 w 6480720"/>
              <a:gd name="connsiteY17" fmla="*/ 1164637 h 3305910"/>
              <a:gd name="connsiteX18" fmla="*/ 0 w 6480720"/>
              <a:gd name="connsiteY18" fmla="*/ 815246 h 3305910"/>
              <a:gd name="connsiteX19" fmla="*/ 0 w 6480720"/>
              <a:gd name="connsiteY19" fmla="*/ 815246 h 3305910"/>
              <a:gd name="connsiteX20" fmla="*/ 0 w 6480720"/>
              <a:gd name="connsiteY20" fmla="*/ 232932 h 3305910"/>
              <a:gd name="connsiteX0" fmla="*/ 0 w 6480720"/>
              <a:gd name="connsiteY0" fmla="*/ 232932 h 3305910"/>
              <a:gd name="connsiteX1" fmla="*/ 232932 w 6480720"/>
              <a:gd name="connsiteY1" fmla="*/ 0 h 3305910"/>
              <a:gd name="connsiteX2" fmla="*/ 3780420 w 6480720"/>
              <a:gd name="connsiteY2" fmla="*/ 0 h 3305910"/>
              <a:gd name="connsiteX3" fmla="*/ 3780420 w 6480720"/>
              <a:gd name="connsiteY3" fmla="*/ 0 h 3305910"/>
              <a:gd name="connsiteX4" fmla="*/ 5400600 w 6480720"/>
              <a:gd name="connsiteY4" fmla="*/ 0 h 3305910"/>
              <a:gd name="connsiteX5" fmla="*/ 6247788 w 6480720"/>
              <a:gd name="connsiteY5" fmla="*/ 0 h 3305910"/>
              <a:gd name="connsiteX6" fmla="*/ 6480720 w 6480720"/>
              <a:gd name="connsiteY6" fmla="*/ 232932 h 3305910"/>
              <a:gd name="connsiteX7" fmla="*/ 6480720 w 6480720"/>
              <a:gd name="connsiteY7" fmla="*/ 815246 h 3305910"/>
              <a:gd name="connsiteX8" fmla="*/ 6480720 w 6480720"/>
              <a:gd name="connsiteY8" fmla="*/ 815246 h 3305910"/>
              <a:gd name="connsiteX9" fmla="*/ 6480720 w 6480720"/>
              <a:gd name="connsiteY9" fmla="*/ 1164637 h 3305910"/>
              <a:gd name="connsiteX10" fmla="*/ 6480720 w 6480720"/>
              <a:gd name="connsiteY10" fmla="*/ 1164632 h 3305910"/>
              <a:gd name="connsiteX11" fmla="*/ 6247788 w 6480720"/>
              <a:gd name="connsiteY11" fmla="*/ 1397564 h 3305910"/>
              <a:gd name="connsiteX12" fmla="*/ 4333800 w 6480720"/>
              <a:gd name="connsiteY12" fmla="*/ 1388039 h 3305910"/>
              <a:gd name="connsiteX13" fmla="*/ 4863392 w 6480720"/>
              <a:gd name="connsiteY13" fmla="*/ 3305910 h 3305910"/>
              <a:gd name="connsiteX14" fmla="*/ 3618495 w 6480720"/>
              <a:gd name="connsiteY14" fmla="*/ 1397564 h 3305910"/>
              <a:gd name="connsiteX15" fmla="*/ 232932 w 6480720"/>
              <a:gd name="connsiteY15" fmla="*/ 1397564 h 3305910"/>
              <a:gd name="connsiteX16" fmla="*/ 0 w 6480720"/>
              <a:gd name="connsiteY16" fmla="*/ 1164632 h 3305910"/>
              <a:gd name="connsiteX17" fmla="*/ 0 w 6480720"/>
              <a:gd name="connsiteY17" fmla="*/ 1164637 h 3305910"/>
              <a:gd name="connsiteX18" fmla="*/ 0 w 6480720"/>
              <a:gd name="connsiteY18" fmla="*/ 815246 h 3305910"/>
              <a:gd name="connsiteX19" fmla="*/ 0 w 6480720"/>
              <a:gd name="connsiteY19" fmla="*/ 815246 h 3305910"/>
              <a:gd name="connsiteX20" fmla="*/ 0 w 6480720"/>
              <a:gd name="connsiteY20" fmla="*/ 232932 h 3305910"/>
              <a:gd name="connsiteX0" fmla="*/ 0 w 6480720"/>
              <a:gd name="connsiteY0" fmla="*/ 232932 h 3286860"/>
              <a:gd name="connsiteX1" fmla="*/ 232932 w 6480720"/>
              <a:gd name="connsiteY1" fmla="*/ 0 h 3286860"/>
              <a:gd name="connsiteX2" fmla="*/ 3780420 w 6480720"/>
              <a:gd name="connsiteY2" fmla="*/ 0 h 3286860"/>
              <a:gd name="connsiteX3" fmla="*/ 3780420 w 6480720"/>
              <a:gd name="connsiteY3" fmla="*/ 0 h 3286860"/>
              <a:gd name="connsiteX4" fmla="*/ 5400600 w 6480720"/>
              <a:gd name="connsiteY4" fmla="*/ 0 h 3286860"/>
              <a:gd name="connsiteX5" fmla="*/ 6247788 w 6480720"/>
              <a:gd name="connsiteY5" fmla="*/ 0 h 3286860"/>
              <a:gd name="connsiteX6" fmla="*/ 6480720 w 6480720"/>
              <a:gd name="connsiteY6" fmla="*/ 232932 h 3286860"/>
              <a:gd name="connsiteX7" fmla="*/ 6480720 w 6480720"/>
              <a:gd name="connsiteY7" fmla="*/ 815246 h 3286860"/>
              <a:gd name="connsiteX8" fmla="*/ 6480720 w 6480720"/>
              <a:gd name="connsiteY8" fmla="*/ 815246 h 3286860"/>
              <a:gd name="connsiteX9" fmla="*/ 6480720 w 6480720"/>
              <a:gd name="connsiteY9" fmla="*/ 1164637 h 3286860"/>
              <a:gd name="connsiteX10" fmla="*/ 6480720 w 6480720"/>
              <a:gd name="connsiteY10" fmla="*/ 1164632 h 3286860"/>
              <a:gd name="connsiteX11" fmla="*/ 6247788 w 6480720"/>
              <a:gd name="connsiteY11" fmla="*/ 1397564 h 3286860"/>
              <a:gd name="connsiteX12" fmla="*/ 4333800 w 6480720"/>
              <a:gd name="connsiteY12" fmla="*/ 1388039 h 3286860"/>
              <a:gd name="connsiteX13" fmla="*/ 4377617 w 6480720"/>
              <a:gd name="connsiteY13" fmla="*/ 3286860 h 3286860"/>
              <a:gd name="connsiteX14" fmla="*/ 3618495 w 6480720"/>
              <a:gd name="connsiteY14" fmla="*/ 1397564 h 3286860"/>
              <a:gd name="connsiteX15" fmla="*/ 232932 w 6480720"/>
              <a:gd name="connsiteY15" fmla="*/ 1397564 h 3286860"/>
              <a:gd name="connsiteX16" fmla="*/ 0 w 6480720"/>
              <a:gd name="connsiteY16" fmla="*/ 1164632 h 3286860"/>
              <a:gd name="connsiteX17" fmla="*/ 0 w 6480720"/>
              <a:gd name="connsiteY17" fmla="*/ 1164637 h 3286860"/>
              <a:gd name="connsiteX18" fmla="*/ 0 w 6480720"/>
              <a:gd name="connsiteY18" fmla="*/ 815246 h 3286860"/>
              <a:gd name="connsiteX19" fmla="*/ 0 w 6480720"/>
              <a:gd name="connsiteY19" fmla="*/ 815246 h 3286860"/>
              <a:gd name="connsiteX20" fmla="*/ 0 w 6480720"/>
              <a:gd name="connsiteY20" fmla="*/ 232932 h 3286860"/>
              <a:gd name="connsiteX0" fmla="*/ 0 w 6480720"/>
              <a:gd name="connsiteY0" fmla="*/ 232932 h 3286860"/>
              <a:gd name="connsiteX1" fmla="*/ 232932 w 6480720"/>
              <a:gd name="connsiteY1" fmla="*/ 0 h 3286860"/>
              <a:gd name="connsiteX2" fmla="*/ 3780420 w 6480720"/>
              <a:gd name="connsiteY2" fmla="*/ 0 h 3286860"/>
              <a:gd name="connsiteX3" fmla="*/ 3780420 w 6480720"/>
              <a:gd name="connsiteY3" fmla="*/ 0 h 3286860"/>
              <a:gd name="connsiteX4" fmla="*/ 5400600 w 6480720"/>
              <a:gd name="connsiteY4" fmla="*/ 0 h 3286860"/>
              <a:gd name="connsiteX5" fmla="*/ 6247788 w 6480720"/>
              <a:gd name="connsiteY5" fmla="*/ 0 h 3286860"/>
              <a:gd name="connsiteX6" fmla="*/ 6480720 w 6480720"/>
              <a:gd name="connsiteY6" fmla="*/ 232932 h 3286860"/>
              <a:gd name="connsiteX7" fmla="*/ 6480720 w 6480720"/>
              <a:gd name="connsiteY7" fmla="*/ 815246 h 3286860"/>
              <a:gd name="connsiteX8" fmla="*/ 6480720 w 6480720"/>
              <a:gd name="connsiteY8" fmla="*/ 815246 h 3286860"/>
              <a:gd name="connsiteX9" fmla="*/ 6480720 w 6480720"/>
              <a:gd name="connsiteY9" fmla="*/ 1164637 h 3286860"/>
              <a:gd name="connsiteX10" fmla="*/ 6480720 w 6480720"/>
              <a:gd name="connsiteY10" fmla="*/ 1164632 h 3286860"/>
              <a:gd name="connsiteX11" fmla="*/ 6247788 w 6480720"/>
              <a:gd name="connsiteY11" fmla="*/ 1397564 h 3286860"/>
              <a:gd name="connsiteX12" fmla="*/ 4333800 w 6480720"/>
              <a:gd name="connsiteY12" fmla="*/ 1388039 h 3286860"/>
              <a:gd name="connsiteX13" fmla="*/ 4377617 w 6480720"/>
              <a:gd name="connsiteY13" fmla="*/ 3286860 h 3286860"/>
              <a:gd name="connsiteX14" fmla="*/ 3494670 w 6480720"/>
              <a:gd name="connsiteY14" fmla="*/ 1407089 h 3286860"/>
              <a:gd name="connsiteX15" fmla="*/ 232932 w 6480720"/>
              <a:gd name="connsiteY15" fmla="*/ 1397564 h 3286860"/>
              <a:gd name="connsiteX16" fmla="*/ 0 w 6480720"/>
              <a:gd name="connsiteY16" fmla="*/ 1164632 h 3286860"/>
              <a:gd name="connsiteX17" fmla="*/ 0 w 6480720"/>
              <a:gd name="connsiteY17" fmla="*/ 1164637 h 3286860"/>
              <a:gd name="connsiteX18" fmla="*/ 0 w 6480720"/>
              <a:gd name="connsiteY18" fmla="*/ 815246 h 3286860"/>
              <a:gd name="connsiteX19" fmla="*/ 0 w 6480720"/>
              <a:gd name="connsiteY19" fmla="*/ 815246 h 3286860"/>
              <a:gd name="connsiteX20" fmla="*/ 0 w 6480720"/>
              <a:gd name="connsiteY20" fmla="*/ 232932 h 32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80720" h="3286860">
                <a:moveTo>
                  <a:pt x="0" y="232932"/>
                </a:moveTo>
                <a:cubicBezTo>
                  <a:pt x="0" y="104287"/>
                  <a:pt x="104287" y="0"/>
                  <a:pt x="232932" y="0"/>
                </a:cubicBezTo>
                <a:lnTo>
                  <a:pt x="3780420" y="0"/>
                </a:lnTo>
                <a:lnTo>
                  <a:pt x="3780420" y="0"/>
                </a:lnTo>
                <a:lnTo>
                  <a:pt x="5400600" y="0"/>
                </a:lnTo>
                <a:lnTo>
                  <a:pt x="6247788" y="0"/>
                </a:lnTo>
                <a:cubicBezTo>
                  <a:pt x="6376433" y="0"/>
                  <a:pt x="6480720" y="104287"/>
                  <a:pt x="6480720" y="232932"/>
                </a:cubicBezTo>
                <a:lnTo>
                  <a:pt x="6480720" y="815246"/>
                </a:lnTo>
                <a:lnTo>
                  <a:pt x="6480720" y="815246"/>
                </a:lnTo>
                <a:lnTo>
                  <a:pt x="6480720" y="1164637"/>
                </a:lnTo>
                <a:lnTo>
                  <a:pt x="6480720" y="1164632"/>
                </a:lnTo>
                <a:cubicBezTo>
                  <a:pt x="6480720" y="1293277"/>
                  <a:pt x="6376433" y="1397564"/>
                  <a:pt x="6247788" y="1397564"/>
                </a:cubicBezTo>
                <a:lnTo>
                  <a:pt x="4333800" y="1388039"/>
                </a:lnTo>
                <a:lnTo>
                  <a:pt x="4377617" y="3286860"/>
                </a:lnTo>
                <a:lnTo>
                  <a:pt x="3494670" y="1407089"/>
                </a:lnTo>
                <a:lnTo>
                  <a:pt x="232932" y="1397564"/>
                </a:lnTo>
                <a:cubicBezTo>
                  <a:pt x="104287" y="1397564"/>
                  <a:pt x="0" y="1293277"/>
                  <a:pt x="0" y="1164632"/>
                </a:cubicBezTo>
                <a:lnTo>
                  <a:pt x="0" y="1164637"/>
                </a:lnTo>
                <a:lnTo>
                  <a:pt x="0" y="815246"/>
                </a:lnTo>
                <a:lnTo>
                  <a:pt x="0" y="815246"/>
                </a:lnTo>
                <a:lnTo>
                  <a:pt x="0" y="232932"/>
                </a:lnTo>
                <a:close/>
              </a:path>
            </a:pathLst>
          </a:custGeom>
          <a:solidFill>
            <a:srgbClr val="FFFEA8"/>
          </a:solidFill>
          <a:ln w="19050" algn="ctr">
            <a:solidFill>
              <a:schemeClr val="tx1"/>
            </a:solidFill>
            <a:miter lim="800000"/>
            <a:headEnd/>
            <a:tailEnd/>
          </a:ln>
        </p:spPr>
        <p:txBody>
          <a:bodyPr/>
          <a:lstStyle/>
          <a:p>
            <a:pPr algn="just" hangingPunct="0">
              <a:spcBef>
                <a:spcPts val="600"/>
              </a:spcBef>
            </a:pPr>
            <a:r>
              <a:rPr lang="zh-TW" altLang="en-US" sz="2400" b="1" dirty="0">
                <a:solidFill>
                  <a:srgbClr val="0000FF"/>
                </a:solidFill>
                <a:latin typeface="Times New Roman" pitchFamily="18" charset="0"/>
                <a:ea typeface="標楷體" pitchFamily="65" charset="-120"/>
              </a:rPr>
              <a:t>集繳考生名單勾選完成後，請務必再次確認勾選資料，確認無誤後請點選「單位確定送出」，一旦送出即無法再修改任何資料。</a:t>
            </a:r>
          </a:p>
        </p:txBody>
      </p:sp>
      <p:sp>
        <p:nvSpPr>
          <p:cNvPr id="4" name="投影片編號版面配置區 3">
            <a:extLst>
              <a:ext uri="{FF2B5EF4-FFF2-40B4-BE49-F238E27FC236}">
                <a16:creationId xmlns:a16="http://schemas.microsoft.com/office/drawing/2014/main" id="{063494D1-AED9-4544-B442-DFF14FB8CFF3}"/>
              </a:ext>
            </a:extLst>
          </p:cNvPr>
          <p:cNvSpPr>
            <a:spLocks noGrp="1"/>
          </p:cNvSpPr>
          <p:nvPr>
            <p:ph type="sldNum" sz="quarter" idx="12"/>
          </p:nvPr>
        </p:nvSpPr>
        <p:spPr/>
        <p:txBody>
          <a:bodyPr/>
          <a:lstStyle/>
          <a:p>
            <a:pPr>
              <a:defRPr/>
            </a:pPr>
            <a:fld id="{6696D582-221A-4A7A-9495-2A3992126361}" type="slidenum">
              <a:rPr lang="zh-TW" altLang="en-US" smtClean="0"/>
              <a:pPr>
                <a:defRPr/>
              </a:pPr>
              <a:t>58</a:t>
            </a:fld>
            <a:endParaRPr lang="en-US" altLang="zh-TW"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txBox="1">
            <a:spLocks/>
          </p:cNvSpPr>
          <p:nvPr/>
        </p:nvSpPr>
        <p:spPr bwMode="auto">
          <a:xfrm>
            <a:off x="263352" y="357392"/>
            <a:ext cx="10568980" cy="550862"/>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列印集繳確認單</a:t>
            </a:r>
            <a:endParaRPr lang="zh-TW" altLang="en-US" sz="28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A541D24F-C865-4157-99A3-F1818A9F6CCB}"/>
              </a:ext>
            </a:extLst>
          </p:cNvPr>
          <p:cNvSpPr>
            <a:spLocks noGrp="1"/>
          </p:cNvSpPr>
          <p:nvPr>
            <p:ph type="sldNum" sz="quarter" idx="12"/>
          </p:nvPr>
        </p:nvSpPr>
        <p:spPr>
          <a:xfrm>
            <a:off x="8760296" y="6245225"/>
            <a:ext cx="2844800" cy="476250"/>
          </a:xfrm>
        </p:spPr>
        <p:txBody>
          <a:bodyPr/>
          <a:lstStyle/>
          <a:p>
            <a:pPr>
              <a:defRPr/>
            </a:pPr>
            <a:fld id="{6696D582-221A-4A7A-9495-2A3992126361}" type="slidenum">
              <a:rPr lang="zh-TW" altLang="en-US" smtClean="0"/>
              <a:pPr>
                <a:defRPr/>
              </a:pPr>
              <a:t>59</a:t>
            </a:fld>
            <a:endParaRPr lang="en-US" altLang="zh-TW" dirty="0"/>
          </a:p>
        </p:txBody>
      </p:sp>
      <p:grpSp>
        <p:nvGrpSpPr>
          <p:cNvPr id="3" name="群組 2">
            <a:extLst>
              <a:ext uri="{FF2B5EF4-FFF2-40B4-BE49-F238E27FC236}">
                <a16:creationId xmlns:a16="http://schemas.microsoft.com/office/drawing/2014/main" id="{BFAB4F71-40F3-B0C9-E59B-BCE28D0AA881}"/>
              </a:ext>
            </a:extLst>
          </p:cNvPr>
          <p:cNvGrpSpPr/>
          <p:nvPr/>
        </p:nvGrpSpPr>
        <p:grpSpPr>
          <a:xfrm>
            <a:off x="1419148" y="1045664"/>
            <a:ext cx="9353704" cy="5489224"/>
            <a:chOff x="1631504" y="994126"/>
            <a:chExt cx="9353704" cy="5489224"/>
          </a:xfrm>
        </p:grpSpPr>
        <p:pic>
          <p:nvPicPr>
            <p:cNvPr id="7" name="圖片 6">
              <a:extLst>
                <a:ext uri="{FF2B5EF4-FFF2-40B4-BE49-F238E27FC236}">
                  <a16:creationId xmlns:a16="http://schemas.microsoft.com/office/drawing/2014/main" id="{6FE20DD3-43A1-474C-A1DF-42D78F99CE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1504" y="994126"/>
              <a:ext cx="9353704" cy="5489224"/>
            </a:xfrm>
            <a:prstGeom prst="rect">
              <a:avLst/>
            </a:prstGeom>
            <a:ln>
              <a:solidFill>
                <a:schemeClr val="bg1">
                  <a:lumMod val="75000"/>
                </a:schemeClr>
              </a:solidFill>
            </a:ln>
          </p:spPr>
        </p:pic>
        <p:sp>
          <p:nvSpPr>
            <p:cNvPr id="2" name="矩形 1">
              <a:extLst>
                <a:ext uri="{FF2B5EF4-FFF2-40B4-BE49-F238E27FC236}">
                  <a16:creationId xmlns:a16="http://schemas.microsoft.com/office/drawing/2014/main" id="{329E1E0E-171B-5E98-ADA4-C49147DBC2E0}"/>
                </a:ext>
              </a:extLst>
            </p:cNvPr>
            <p:cNvSpPr/>
            <p:nvPr/>
          </p:nvSpPr>
          <p:spPr>
            <a:xfrm>
              <a:off x="6963122" y="6181179"/>
              <a:ext cx="1008112" cy="144016"/>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語音泡泡: 圓角矩形 4">
            <a:extLst>
              <a:ext uri="{FF2B5EF4-FFF2-40B4-BE49-F238E27FC236}">
                <a16:creationId xmlns:a16="http://schemas.microsoft.com/office/drawing/2014/main" id="{6E214C81-86C3-8FC5-6215-E0EA70B27C4E}"/>
              </a:ext>
            </a:extLst>
          </p:cNvPr>
          <p:cNvSpPr/>
          <p:nvPr/>
        </p:nvSpPr>
        <p:spPr>
          <a:xfrm>
            <a:off x="6888088" y="1629221"/>
            <a:ext cx="4536504" cy="2016224"/>
          </a:xfrm>
          <a:prstGeom prst="wedgeRoundRectCallout">
            <a:avLst>
              <a:gd name="adj1" fmla="val -49439"/>
              <a:gd name="adj2" fmla="val 138931"/>
              <a:gd name="adj3" fmla="val 16667"/>
            </a:avLst>
          </a:prstGeom>
          <a:solidFill>
            <a:srgbClr val="FFFF99"/>
          </a:solidFill>
          <a:ln w="19050" algn="ctr">
            <a:solidFill>
              <a:schemeClr val="tx1"/>
            </a:solidFill>
            <a:miter lim="800000"/>
            <a:headEnd/>
            <a:tailEnd/>
          </a:ln>
        </p:spPr>
        <p:txBody>
          <a:bodyPr/>
          <a:lstStyle/>
          <a:p>
            <a:pPr algn="just" fontAlgn="base" hangingPunct="0">
              <a:spcBef>
                <a:spcPct val="0"/>
              </a:spcBef>
              <a:spcAft>
                <a:spcPct val="0"/>
              </a:spcAft>
            </a:pPr>
            <a:r>
              <a:rPr kumimoji="1" lang="zh-TW" altLang="en-US" sz="2800" b="1" dirty="0">
                <a:solidFill>
                  <a:srgbClr val="0000FF"/>
                </a:solidFill>
                <a:latin typeface="Times New Roman" pitchFamily="18" charset="0"/>
                <a:ea typeface="標楷體" pitchFamily="65" charset="-120"/>
              </a:rPr>
              <a:t>確定送出後請下載列印集體繳費確認單，經承辦人及教務主管核章後，於</a:t>
            </a:r>
            <a:r>
              <a:rPr kumimoji="1" lang="en-US" altLang="zh-TW" sz="2800" b="1" dirty="0">
                <a:solidFill>
                  <a:srgbClr val="0000FF"/>
                </a:solidFill>
                <a:latin typeface="Times New Roman" pitchFamily="18" charset="0"/>
                <a:ea typeface="標楷體" pitchFamily="65" charset="-120"/>
              </a:rPr>
              <a:t>115.7.16</a:t>
            </a:r>
            <a:r>
              <a:rPr kumimoji="1" lang="zh-TW" altLang="en-US" sz="2800" b="1" dirty="0">
                <a:solidFill>
                  <a:srgbClr val="0000FF"/>
                </a:solidFill>
                <a:latin typeface="Times New Roman" pitchFamily="18" charset="0"/>
                <a:ea typeface="標楷體" pitchFamily="65" charset="-120"/>
              </a:rPr>
              <a:t>前傳真至本委員會</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6</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重要事項</a:t>
            </a:r>
          </a:p>
        </p:txBody>
      </p:sp>
      <p:cxnSp>
        <p:nvCxnSpPr>
          <p:cNvPr id="2" name="直線接點 1">
            <a:extLst>
              <a:ext uri="{FF2B5EF4-FFF2-40B4-BE49-F238E27FC236}">
                <a16:creationId xmlns:a16="http://schemas.microsoft.com/office/drawing/2014/main" id="{CEA38CC4-7E07-C1CF-495B-6ED76C1A16A7}"/>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970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txBox="1">
            <a:spLocks/>
          </p:cNvSpPr>
          <p:nvPr/>
        </p:nvSpPr>
        <p:spPr bwMode="auto">
          <a:xfrm>
            <a:off x="263353" y="332656"/>
            <a:ext cx="10437682" cy="55086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六、集體繳費名單勾選系統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列印繳費單</a:t>
            </a:r>
            <a:endParaRPr lang="zh-TW" altLang="en-US" sz="27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12FBBC1B-44BC-4960-B0B6-EAF9A8E2BA04}"/>
              </a:ext>
            </a:extLst>
          </p:cNvPr>
          <p:cNvSpPr>
            <a:spLocks noGrp="1"/>
          </p:cNvSpPr>
          <p:nvPr>
            <p:ph type="sldNum" sz="quarter" idx="12"/>
          </p:nvPr>
        </p:nvSpPr>
        <p:spPr/>
        <p:txBody>
          <a:bodyPr/>
          <a:lstStyle/>
          <a:p>
            <a:pPr>
              <a:defRPr/>
            </a:pPr>
            <a:fld id="{6696D582-221A-4A7A-9495-2A3992126361}" type="slidenum">
              <a:rPr lang="zh-TW" altLang="en-US" smtClean="0"/>
              <a:pPr>
                <a:defRPr/>
              </a:pPr>
              <a:t>60</a:t>
            </a:fld>
            <a:endParaRPr lang="en-US" altLang="zh-TW" dirty="0"/>
          </a:p>
        </p:txBody>
      </p:sp>
      <p:pic>
        <p:nvPicPr>
          <p:cNvPr id="3" name="圖片 2">
            <a:extLst>
              <a:ext uri="{FF2B5EF4-FFF2-40B4-BE49-F238E27FC236}">
                <a16:creationId xmlns:a16="http://schemas.microsoft.com/office/drawing/2014/main" id="{39D6FF2D-1614-4AD4-8C33-BAE45C755C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0287" y="1685646"/>
            <a:ext cx="8791426" cy="5165880"/>
          </a:xfrm>
          <a:prstGeom prst="rect">
            <a:avLst/>
          </a:prstGeom>
        </p:spPr>
      </p:pic>
      <p:sp>
        <p:nvSpPr>
          <p:cNvPr id="2" name="語音泡泡: 圓角矩形 1">
            <a:extLst>
              <a:ext uri="{FF2B5EF4-FFF2-40B4-BE49-F238E27FC236}">
                <a16:creationId xmlns:a16="http://schemas.microsoft.com/office/drawing/2014/main" id="{A0B71227-BED2-2E72-265D-36D61272D4D6}"/>
              </a:ext>
            </a:extLst>
          </p:cNvPr>
          <p:cNvSpPr/>
          <p:nvPr/>
        </p:nvSpPr>
        <p:spPr>
          <a:xfrm>
            <a:off x="1055440" y="2236216"/>
            <a:ext cx="2808312" cy="504056"/>
          </a:xfrm>
          <a:prstGeom prst="wedgeRoundRectCallout">
            <a:avLst>
              <a:gd name="adj1" fmla="val -13905"/>
              <a:gd name="adj2" fmla="val 191841"/>
              <a:gd name="adj3" fmla="val 16667"/>
            </a:avLst>
          </a:prstGeom>
          <a:solidFill>
            <a:srgbClr val="FFFF99"/>
          </a:solidFill>
          <a:ln w="19050" algn="ctr">
            <a:solidFill>
              <a:schemeClr val="tx1"/>
            </a:solidFill>
            <a:miter lim="800000"/>
            <a:headEnd/>
            <a:tailEnd/>
          </a:ln>
        </p:spPr>
        <p:txBody>
          <a:bodyPr/>
          <a:lstStyle/>
          <a:p>
            <a:pPr algn="just" fontAlgn="base" hangingPunct="0">
              <a:spcBef>
                <a:spcPct val="0"/>
              </a:spcBef>
              <a:spcAft>
                <a:spcPct val="0"/>
              </a:spcAft>
            </a:pPr>
            <a:r>
              <a:rPr kumimoji="1" lang="zh-TW" altLang="en-US" sz="2000" b="1" dirty="0">
                <a:solidFill>
                  <a:srgbClr val="0000FF"/>
                </a:solidFill>
                <a:latin typeface="Times New Roman" pitchFamily="18" charset="0"/>
                <a:ea typeface="標楷體" pitchFamily="65" charset="-120"/>
              </a:rPr>
              <a:t>於此可下載臺銀繳費單</a:t>
            </a:r>
          </a:p>
        </p:txBody>
      </p:sp>
      <p:sp>
        <p:nvSpPr>
          <p:cNvPr id="5" name="語音泡泡: 圓角矩形 4">
            <a:extLst>
              <a:ext uri="{FF2B5EF4-FFF2-40B4-BE49-F238E27FC236}">
                <a16:creationId xmlns:a16="http://schemas.microsoft.com/office/drawing/2014/main" id="{EB795B50-4546-A0D8-1610-1FB44E47601F}"/>
              </a:ext>
            </a:extLst>
          </p:cNvPr>
          <p:cNvSpPr/>
          <p:nvPr/>
        </p:nvSpPr>
        <p:spPr>
          <a:xfrm>
            <a:off x="1919536" y="1019181"/>
            <a:ext cx="3456384" cy="792088"/>
          </a:xfrm>
          <a:prstGeom prst="wedgeRoundRectCallout">
            <a:avLst>
              <a:gd name="adj1" fmla="val 21959"/>
              <a:gd name="adj2" fmla="val 206036"/>
              <a:gd name="adj3" fmla="val 16667"/>
            </a:avLst>
          </a:prstGeom>
          <a:solidFill>
            <a:srgbClr val="FFFF99"/>
          </a:solidFill>
          <a:ln w="19050" algn="ctr">
            <a:solidFill>
              <a:schemeClr val="tx1"/>
            </a:solidFill>
            <a:miter lim="800000"/>
            <a:headEnd/>
            <a:tailEnd/>
          </a:ln>
        </p:spPr>
        <p:txBody>
          <a:bodyPr/>
          <a:lstStyle/>
          <a:p>
            <a:pPr algn="just" fontAlgn="base" hangingPunct="0">
              <a:spcBef>
                <a:spcPct val="0"/>
              </a:spcBef>
              <a:spcAft>
                <a:spcPct val="0"/>
              </a:spcAft>
            </a:pPr>
            <a:r>
              <a:rPr kumimoji="1" lang="zh-TW" altLang="en-US" sz="2000" b="1" dirty="0">
                <a:solidFill>
                  <a:srgbClr val="0000FF"/>
                </a:solidFill>
                <a:latin typeface="Times New Roman" pitchFamily="18" charset="0"/>
                <a:ea typeface="標楷體" pitchFamily="65" charset="-120"/>
              </a:rPr>
              <a:t>請選擇一種繳款方式，並請於繳款期限內完成繳費。</a:t>
            </a:r>
          </a:p>
        </p:txBody>
      </p:sp>
      <p:sp>
        <p:nvSpPr>
          <p:cNvPr id="6" name="語音泡泡: 圓角矩形 5">
            <a:extLst>
              <a:ext uri="{FF2B5EF4-FFF2-40B4-BE49-F238E27FC236}">
                <a16:creationId xmlns:a16="http://schemas.microsoft.com/office/drawing/2014/main" id="{FDD19AB6-BEE9-B65C-BC56-07BC852C94CD}"/>
              </a:ext>
            </a:extLst>
          </p:cNvPr>
          <p:cNvSpPr/>
          <p:nvPr/>
        </p:nvSpPr>
        <p:spPr>
          <a:xfrm>
            <a:off x="7968208" y="1163464"/>
            <a:ext cx="1899123" cy="792088"/>
          </a:xfrm>
          <a:prstGeom prst="wedgeRoundRectCallout">
            <a:avLst>
              <a:gd name="adj1" fmla="val -24012"/>
              <a:gd name="adj2" fmla="val 83379"/>
              <a:gd name="adj3" fmla="val 16667"/>
            </a:avLst>
          </a:prstGeom>
          <a:solidFill>
            <a:srgbClr val="FFFF99"/>
          </a:solidFill>
          <a:ln w="19050" algn="ctr">
            <a:solidFill>
              <a:schemeClr val="tx1"/>
            </a:solidFill>
            <a:miter lim="800000"/>
            <a:headEnd/>
            <a:tailEnd/>
          </a:ln>
        </p:spPr>
        <p:txBody>
          <a:bodyPr/>
          <a:lstStyle/>
          <a:p>
            <a:pPr algn="just" fontAlgn="base" hangingPunct="0">
              <a:spcBef>
                <a:spcPct val="0"/>
              </a:spcBef>
              <a:spcAft>
                <a:spcPct val="0"/>
              </a:spcAft>
            </a:pPr>
            <a:r>
              <a:rPr kumimoji="1" lang="zh-TW" altLang="en-US" sz="2000" b="1" dirty="0">
                <a:solidFill>
                  <a:srgbClr val="0000FF"/>
                </a:solidFill>
                <a:latin typeface="Times New Roman" pitchFamily="18" charset="0"/>
                <a:ea typeface="標楷體" pitchFamily="65" charset="-120"/>
              </a:rPr>
              <a:t>於此可查詢是否繳費成功。</a:t>
            </a:r>
          </a:p>
        </p:txBody>
      </p:sp>
    </p:spTree>
    <p:extLst>
      <p:ext uri="{BB962C8B-B14F-4D97-AF65-F5344CB8AC3E}">
        <p14:creationId xmlns:p14="http://schemas.microsoft.com/office/powerpoint/2010/main" val="812178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txBox="1">
            <a:spLocks/>
          </p:cNvSpPr>
          <p:nvPr/>
        </p:nvSpPr>
        <p:spPr bwMode="auto">
          <a:xfrm>
            <a:off x="263353" y="344120"/>
            <a:ext cx="10424964" cy="55086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六、集體繳費名單勾選系統</a:t>
            </a:r>
            <a:r>
              <a:rPr lang="en-US" altLang="zh-TW" sz="2700" dirty="0">
                <a:solidFill>
                  <a:schemeClr val="tx2"/>
                </a:solidFill>
                <a:latin typeface="標楷體" pitchFamily="65" charset="-120"/>
                <a:ea typeface="標楷體" pitchFamily="65" charset="-120"/>
              </a:rPr>
              <a:t>-</a:t>
            </a:r>
            <a:r>
              <a:rPr lang="zh-TW" altLang="en-US" sz="2300" b="1" dirty="0">
                <a:effectLst>
                  <a:outerShdw blurRad="38100" dist="38100" dir="2700000" algn="tl">
                    <a:srgbClr val="000000">
                      <a:alpha val="43137"/>
                    </a:srgbClr>
                  </a:outerShdw>
                </a:effectLst>
                <a:latin typeface="標楷體" pitchFamily="65" charset="-120"/>
                <a:ea typeface="標楷體" pitchFamily="65" charset="-120"/>
              </a:rPr>
              <a:t>考生繳費及志願登記狀態查詢</a:t>
            </a:r>
            <a:endParaRPr lang="zh-TW" altLang="en-US" sz="2300" b="1" dirty="0">
              <a:effectLst>
                <a:outerShdw blurRad="38100" dist="38100" dir="2700000" algn="tl">
                  <a:srgbClr val="000000">
                    <a:alpha val="43137"/>
                  </a:srgbClr>
                </a:outerShdw>
              </a:effectLst>
            </a:endParaRPr>
          </a:p>
        </p:txBody>
      </p:sp>
      <p:sp>
        <p:nvSpPr>
          <p:cNvPr id="13" name="文字方塊 3"/>
          <p:cNvSpPr txBox="1">
            <a:spLocks noChangeArrowheads="1"/>
          </p:cNvSpPr>
          <p:nvPr/>
        </p:nvSpPr>
        <p:spPr bwMode="auto">
          <a:xfrm>
            <a:off x="1199456" y="1150963"/>
            <a:ext cx="10078694" cy="1384674"/>
          </a:xfrm>
          <a:prstGeom prst="rect">
            <a:avLst/>
          </a:prstGeom>
          <a:noFill/>
          <a:ln w="9525">
            <a:noFill/>
            <a:miter lim="800000"/>
            <a:headEnd/>
            <a:tailEnd/>
          </a:ln>
        </p:spPr>
        <p:txBody>
          <a:bodyPr wrap="square">
            <a:spAutoFit/>
          </a:bodyPr>
          <a:lstStyle/>
          <a:p>
            <a:pPr marL="285750" indent="-285750" algn="just" eaLnBrk="0" hangingPunct="0">
              <a:lnSpc>
                <a:spcPct val="120000"/>
              </a:lnSpc>
              <a:buFont typeface="Wingdings" panose="05000000000000000000" pitchFamily="2" charset="2"/>
              <a:buChar char="ü"/>
            </a:pPr>
            <a:r>
              <a:rPr lang="zh-TW" altLang="en-US" sz="2400" dirty="0">
                <a:latin typeface="標楷體" pitchFamily="65" charset="-120"/>
                <a:ea typeface="標楷體" pitchFamily="65" charset="-120"/>
              </a:rPr>
              <a:t>學校可於個別繳費及網路選填登記志願期間，於本系統點選「考生繳費及志願登記狀態查詢」，查詢</a:t>
            </a:r>
            <a:r>
              <a:rPr lang="zh-TW" altLang="en-US" sz="2400" b="1" dirty="0">
                <a:solidFill>
                  <a:srgbClr val="FF0000"/>
                </a:solidFill>
                <a:latin typeface="標楷體" pitchFamily="65" charset="-120"/>
                <a:ea typeface="標楷體" pitchFamily="65" charset="-120"/>
              </a:rPr>
              <a:t>辦理個別繳費考生之繳費狀態</a:t>
            </a:r>
            <a:r>
              <a:rPr lang="zh-TW" altLang="en-US" sz="2400" dirty="0">
                <a:latin typeface="標楷體" pitchFamily="65" charset="-120"/>
                <a:ea typeface="標楷體" pitchFamily="65" charset="-120"/>
              </a:rPr>
              <a:t>及</a:t>
            </a:r>
            <a:r>
              <a:rPr lang="zh-TW" altLang="en-US" sz="2400" b="1" dirty="0">
                <a:solidFill>
                  <a:srgbClr val="FF0000"/>
                </a:solidFill>
                <a:latin typeface="標楷體" pitchFamily="65" charset="-120"/>
                <a:ea typeface="標楷體" pitchFamily="65" charset="-120"/>
              </a:rPr>
              <a:t>考生是否確實完成選填登記志願</a:t>
            </a:r>
            <a:r>
              <a:rPr lang="zh-TW" altLang="en-US" sz="2400" dirty="0">
                <a:latin typeface="標楷體" pitchFamily="65" charset="-120"/>
                <a:ea typeface="標楷體" pitchFamily="65" charset="-120"/>
              </a:rPr>
              <a:t>，以利追蹤輔導。</a:t>
            </a:r>
          </a:p>
        </p:txBody>
      </p:sp>
      <p:sp>
        <p:nvSpPr>
          <p:cNvPr id="3" name="投影片編號版面配置區 2">
            <a:extLst>
              <a:ext uri="{FF2B5EF4-FFF2-40B4-BE49-F238E27FC236}">
                <a16:creationId xmlns:a16="http://schemas.microsoft.com/office/drawing/2014/main" id="{8F1555C4-0B06-4627-90D3-EA7AEADABC21}"/>
              </a:ext>
            </a:extLst>
          </p:cNvPr>
          <p:cNvSpPr>
            <a:spLocks noGrp="1"/>
          </p:cNvSpPr>
          <p:nvPr>
            <p:ph type="sldNum" sz="quarter" idx="12"/>
          </p:nvPr>
        </p:nvSpPr>
        <p:spPr/>
        <p:txBody>
          <a:bodyPr/>
          <a:lstStyle/>
          <a:p>
            <a:pPr>
              <a:defRPr/>
            </a:pPr>
            <a:fld id="{6696D582-221A-4A7A-9495-2A3992126361}" type="slidenum">
              <a:rPr lang="zh-TW" altLang="en-US" smtClean="0"/>
              <a:pPr>
                <a:defRPr/>
              </a:pPr>
              <a:t>61</a:t>
            </a:fld>
            <a:endParaRPr lang="en-US" altLang="zh-TW" dirty="0"/>
          </a:p>
        </p:txBody>
      </p:sp>
      <p:pic>
        <p:nvPicPr>
          <p:cNvPr id="9" name="內容版面配置區 4">
            <a:extLst>
              <a:ext uri="{FF2B5EF4-FFF2-40B4-BE49-F238E27FC236}">
                <a16:creationId xmlns:a16="http://schemas.microsoft.com/office/drawing/2014/main" id="{B250EEF4-93F1-4C11-A637-813B6102794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671" b="4591"/>
          <a:stretch/>
        </p:blipFill>
        <p:spPr>
          <a:xfrm>
            <a:off x="1271464" y="2775595"/>
            <a:ext cx="10372473" cy="3469630"/>
          </a:xfrm>
          <a:ln>
            <a:solidFill>
              <a:schemeClr val="bg1">
                <a:lumMod val="50000"/>
              </a:schemeClr>
            </a:solidFill>
          </a:ln>
        </p:spPr>
      </p:pic>
    </p:spTree>
    <p:extLst>
      <p:ext uri="{BB962C8B-B14F-4D97-AF65-F5344CB8AC3E}">
        <p14:creationId xmlns:p14="http://schemas.microsoft.com/office/powerpoint/2010/main" val="1640138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txBox="1">
            <a:spLocks/>
          </p:cNvSpPr>
          <p:nvPr/>
        </p:nvSpPr>
        <p:spPr bwMode="auto">
          <a:xfrm>
            <a:off x="263352" y="342901"/>
            <a:ext cx="10433943"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臺灣銀行臨櫃繳款單</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800"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CA59A807-C150-40C8-A737-149420E6E140}"/>
              </a:ext>
            </a:extLst>
          </p:cNvPr>
          <p:cNvSpPr>
            <a:spLocks noGrp="1"/>
          </p:cNvSpPr>
          <p:nvPr>
            <p:ph type="sldNum" sz="quarter" idx="12"/>
          </p:nvPr>
        </p:nvSpPr>
        <p:spPr/>
        <p:txBody>
          <a:bodyPr/>
          <a:lstStyle/>
          <a:p>
            <a:pPr>
              <a:defRPr/>
            </a:pPr>
            <a:fld id="{6696D582-221A-4A7A-9495-2A3992126361}" type="slidenum">
              <a:rPr lang="zh-TW" altLang="en-US" smtClean="0"/>
              <a:pPr>
                <a:defRPr/>
              </a:pPr>
              <a:t>62</a:t>
            </a:fld>
            <a:endParaRPr lang="en-US" altLang="zh-TW" dirty="0"/>
          </a:p>
        </p:txBody>
      </p:sp>
      <p:pic>
        <p:nvPicPr>
          <p:cNvPr id="3" name="圖片 2">
            <a:extLst>
              <a:ext uri="{FF2B5EF4-FFF2-40B4-BE49-F238E27FC236}">
                <a16:creationId xmlns:a16="http://schemas.microsoft.com/office/drawing/2014/main" id="{37F4F3E2-0982-41DD-B41A-EF2C7B27431B}"/>
              </a:ext>
            </a:extLst>
          </p:cNvPr>
          <p:cNvPicPr>
            <a:picLocks noChangeAspect="1"/>
          </p:cNvPicPr>
          <p:nvPr/>
        </p:nvPicPr>
        <p:blipFill>
          <a:blip r:embed="rId3" cstate="print">
            <a:extLst>
              <a:ext uri="{28A0092B-C50C-407E-A947-70E740481C1C}">
                <a14:useLocalDpi xmlns:a14="http://schemas.microsoft.com/office/drawing/2010/main" val="0"/>
              </a:ext>
            </a:extLst>
          </a:blip>
          <a:srcRect t="23" b="23"/>
          <a:stretch/>
        </p:blipFill>
        <p:spPr>
          <a:xfrm>
            <a:off x="4048798" y="1086646"/>
            <a:ext cx="4039044" cy="5596427"/>
          </a:xfrm>
          <a:prstGeom prst="rect">
            <a:avLst/>
          </a:prstGeom>
          <a:ln>
            <a:solidFill>
              <a:schemeClr val="bg1">
                <a:lumMod val="50000"/>
              </a:schemeClr>
            </a:solid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txBox="1">
            <a:spLocks/>
          </p:cNvSpPr>
          <p:nvPr/>
        </p:nvSpPr>
        <p:spPr bwMode="auto">
          <a:xfrm>
            <a:off x="263352" y="333376"/>
            <a:ext cx="9741073"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六、集體繳費名單勾選系統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集體繳費確認單</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800"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D337ECDF-83FB-4630-A6F0-67AC74754374}"/>
              </a:ext>
            </a:extLst>
          </p:cNvPr>
          <p:cNvSpPr>
            <a:spLocks noGrp="1"/>
          </p:cNvSpPr>
          <p:nvPr>
            <p:ph type="sldNum" sz="quarter" idx="12"/>
          </p:nvPr>
        </p:nvSpPr>
        <p:spPr/>
        <p:txBody>
          <a:bodyPr/>
          <a:lstStyle/>
          <a:p>
            <a:pPr>
              <a:defRPr/>
            </a:pPr>
            <a:fld id="{6696D582-221A-4A7A-9495-2A3992126361}" type="slidenum">
              <a:rPr lang="zh-TW" altLang="en-US" smtClean="0"/>
              <a:pPr>
                <a:defRPr/>
              </a:pPr>
              <a:t>63</a:t>
            </a:fld>
            <a:endParaRPr lang="en-US" altLang="zh-TW" dirty="0"/>
          </a:p>
        </p:txBody>
      </p:sp>
      <p:pic>
        <p:nvPicPr>
          <p:cNvPr id="3" name="圖片 2">
            <a:extLst>
              <a:ext uri="{FF2B5EF4-FFF2-40B4-BE49-F238E27FC236}">
                <a16:creationId xmlns:a16="http://schemas.microsoft.com/office/drawing/2014/main" id="{3B3EA861-987B-4B76-853E-A300BAC90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9536" y="974007"/>
            <a:ext cx="4250616" cy="5763054"/>
          </a:xfrm>
          <a:prstGeom prst="rect">
            <a:avLst/>
          </a:prstGeom>
          <a:ln>
            <a:solidFill>
              <a:schemeClr val="bg1">
                <a:lumMod val="50000"/>
              </a:schemeClr>
            </a:solidFill>
          </a:ln>
        </p:spPr>
      </p:pic>
      <p:sp>
        <p:nvSpPr>
          <p:cNvPr id="7" name="AutoShape 4">
            <a:extLst>
              <a:ext uri="{FF2B5EF4-FFF2-40B4-BE49-F238E27FC236}">
                <a16:creationId xmlns:a16="http://schemas.microsoft.com/office/drawing/2014/main" id="{63E4103C-2B64-4435-A382-B1FE4810F642}"/>
              </a:ext>
            </a:extLst>
          </p:cNvPr>
          <p:cNvSpPr>
            <a:spLocks noChangeArrowheads="1"/>
          </p:cNvSpPr>
          <p:nvPr/>
        </p:nvSpPr>
        <p:spPr bwMode="auto">
          <a:xfrm>
            <a:off x="6456040" y="2298005"/>
            <a:ext cx="3390516" cy="2581673"/>
          </a:xfrm>
          <a:prstGeom prst="wedgeRoundRectCallout">
            <a:avLst>
              <a:gd name="adj1" fmla="val -65747"/>
              <a:gd name="adj2" fmla="val 94084"/>
              <a:gd name="adj3" fmla="val 16667"/>
            </a:avLst>
          </a:prstGeom>
          <a:solidFill>
            <a:srgbClr val="FFFF99"/>
          </a:solidFill>
          <a:ln w="19050" algn="ctr">
            <a:solidFill>
              <a:schemeClr val="tx1"/>
            </a:solidFill>
            <a:miter lim="800000"/>
            <a:headEnd/>
            <a:tailEnd/>
          </a:ln>
        </p:spPr>
        <p:txBody>
          <a:bodyPr/>
          <a:lstStyle/>
          <a:p>
            <a:pPr algn="just"/>
            <a:r>
              <a:rPr lang="zh-TW" altLang="en-US" sz="2800" b="1" dirty="0">
                <a:solidFill>
                  <a:srgbClr val="0000FF"/>
                </a:solidFill>
                <a:latin typeface="Times New Roman" pitchFamily="18" charset="0"/>
                <a:ea typeface="標楷體" pitchFamily="65" charset="-120"/>
              </a:rPr>
              <a:t>請將此集體繳費確認單，經承辦人及教務主任核章後，於</a:t>
            </a:r>
            <a:r>
              <a:rPr lang="en-US" altLang="zh-TW" sz="2800" b="1" u="sng" dirty="0">
                <a:solidFill>
                  <a:srgbClr val="0000FF"/>
                </a:solidFill>
                <a:latin typeface="Times New Roman" pitchFamily="18" charset="0"/>
                <a:ea typeface="標楷體" pitchFamily="65" charset="-120"/>
              </a:rPr>
              <a:t>115.7.16</a:t>
            </a:r>
            <a:r>
              <a:rPr lang="zh-TW" altLang="en-US" sz="2800" b="1" dirty="0">
                <a:solidFill>
                  <a:srgbClr val="0000FF"/>
                </a:solidFill>
                <a:latin typeface="Times New Roman" pitchFamily="18" charset="0"/>
                <a:ea typeface="標楷體" pitchFamily="65" charset="-120"/>
              </a:rPr>
              <a:t>前傳真至本委員會。</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64</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繳款單列印及繳款帳號查詢系統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7FECAEE4-F2BC-444F-1298-95A5F56EF065}"/>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149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E61D82B-0DAE-403D-971B-2AB5EF9862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7960" y="2910296"/>
            <a:ext cx="4019475" cy="3544479"/>
          </a:xfrm>
          <a:prstGeom prst="rect">
            <a:avLst/>
          </a:prstGeom>
          <a:ln>
            <a:solidFill>
              <a:schemeClr val="bg2"/>
            </a:solidFill>
          </a:ln>
        </p:spPr>
      </p:pic>
      <p:sp>
        <p:nvSpPr>
          <p:cNvPr id="90114" name="標題 1"/>
          <p:cNvSpPr txBox="1">
            <a:spLocks/>
          </p:cNvSpPr>
          <p:nvPr/>
        </p:nvSpPr>
        <p:spPr bwMode="auto">
          <a:xfrm>
            <a:off x="263352" y="332656"/>
            <a:ext cx="10080799"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2600" b="1" dirty="0">
              <a:effectLst>
                <a:outerShdw blurRad="38100" dist="38100" dir="2700000" algn="tl">
                  <a:srgbClr val="000000">
                    <a:alpha val="43137"/>
                  </a:srgbClr>
                </a:outerShdw>
              </a:effectLst>
            </a:endParaRPr>
          </a:p>
        </p:txBody>
      </p:sp>
      <p:sp>
        <p:nvSpPr>
          <p:cNvPr id="7" name="文字方塊 4"/>
          <p:cNvSpPr txBox="1">
            <a:spLocks noChangeArrowheads="1"/>
          </p:cNvSpPr>
          <p:nvPr/>
        </p:nvSpPr>
        <p:spPr bwMode="auto">
          <a:xfrm>
            <a:off x="983432" y="1047279"/>
            <a:ext cx="11017224" cy="1277273"/>
          </a:xfrm>
          <a:prstGeom prst="rect">
            <a:avLst/>
          </a:prstGeom>
          <a:noFill/>
          <a:ln w="9525">
            <a:noFill/>
            <a:miter lim="800000"/>
            <a:headEnd/>
            <a:tailEnd/>
          </a:ln>
        </p:spPr>
        <p:txBody>
          <a:bodyPr wrap="square">
            <a:spAutoFit/>
          </a:bodyPr>
          <a:lstStyle/>
          <a:p>
            <a:pPr marL="285750" lvl="1" indent="-285750" algn="just" hangingPunct="0">
              <a:spcBef>
                <a:spcPts val="600"/>
              </a:spcBef>
              <a:buFont typeface="Wingdings" panose="05000000000000000000" pitchFamily="2" charset="2"/>
              <a:buChar char="Ø"/>
            </a:pPr>
            <a:r>
              <a:rPr lang="zh-TW" altLang="en-US" sz="2400" b="1" dirty="0">
                <a:latin typeface="Times New Roman" pitchFamily="18" charset="0"/>
                <a:ea typeface="標楷體" pitchFamily="65" charset="-120"/>
              </a:rPr>
              <a:t>注意事項</a:t>
            </a:r>
            <a:r>
              <a:rPr lang="en-US" altLang="zh-TW" sz="2400" b="1" dirty="0">
                <a:latin typeface="Times New Roman" pitchFamily="18" charset="0"/>
                <a:ea typeface="標楷體" pitchFamily="65" charset="-120"/>
              </a:rPr>
              <a:t>:</a:t>
            </a:r>
          </a:p>
          <a:p>
            <a:pPr marL="266700" lvl="1" algn="just" hangingPunct="0">
              <a:spcBef>
                <a:spcPts val="600"/>
              </a:spcBef>
            </a:pPr>
            <a:r>
              <a:rPr lang="zh-TW" altLang="en-US" sz="2400" b="1" u="sng" dirty="0">
                <a:latin typeface="Times New Roman" pitchFamily="18" charset="0"/>
                <a:ea typeface="標楷體" pitchFamily="65" charset="-120"/>
              </a:rPr>
              <a:t>考生若所屬高級中等學校未辦理集體繳費</a:t>
            </a:r>
            <a:r>
              <a:rPr lang="zh-TW" altLang="en-US" sz="2400" b="1" u="sng" dirty="0">
                <a:solidFill>
                  <a:srgbClr val="FF0000"/>
                </a:solidFill>
                <a:latin typeface="Times New Roman" pitchFamily="18" charset="0"/>
                <a:ea typeface="標楷體" pitchFamily="65" charset="-120"/>
              </a:rPr>
              <a:t>或</a:t>
            </a:r>
            <a:r>
              <a:rPr lang="zh-TW" altLang="en-US" sz="2400" b="1" u="sng" dirty="0">
                <a:latin typeface="Times New Roman" pitchFamily="18" charset="0"/>
                <a:ea typeface="標楷體" pitchFamily="65" charset="-120"/>
              </a:rPr>
              <a:t>未參加所屬高級中等學校集體繳費，</a:t>
            </a:r>
            <a:r>
              <a:rPr lang="zh-TW" altLang="en-US" sz="2400" b="1" u="sng" dirty="0">
                <a:solidFill>
                  <a:srgbClr val="FF0000"/>
                </a:solidFill>
                <a:latin typeface="Times New Roman" pitchFamily="18" charset="0"/>
                <a:ea typeface="標楷體" pitchFamily="65" charset="-120"/>
              </a:rPr>
              <a:t>一律使用個別繳費方式進行繳費，繳費成功才可進行網路選填登記志願。</a:t>
            </a:r>
          </a:p>
        </p:txBody>
      </p:sp>
      <p:sp>
        <p:nvSpPr>
          <p:cNvPr id="13" name="文字方塊 12">
            <a:extLst>
              <a:ext uri="{FF2B5EF4-FFF2-40B4-BE49-F238E27FC236}">
                <a16:creationId xmlns:a16="http://schemas.microsoft.com/office/drawing/2014/main" id="{653F49C9-ED51-41FB-83F3-10DDCB71BFB0}"/>
              </a:ext>
            </a:extLst>
          </p:cNvPr>
          <p:cNvSpPr txBox="1"/>
          <p:nvPr/>
        </p:nvSpPr>
        <p:spPr>
          <a:xfrm>
            <a:off x="5317704" y="2483694"/>
            <a:ext cx="6264696" cy="3796456"/>
          </a:xfrm>
          <a:prstGeom prst="rect">
            <a:avLst/>
          </a:prstGeom>
          <a:solidFill>
            <a:schemeClr val="accent5">
              <a:lumMod val="90000"/>
            </a:schemeClr>
          </a:solidFill>
        </p:spPr>
        <p:txBody>
          <a:bodyPr wrap="square" rtlCol="0">
            <a:spAutoFit/>
          </a:bodyPr>
          <a:lstStyle/>
          <a:p>
            <a:pPr algn="just" hangingPunct="0"/>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繳費失敗常見原因：</a:t>
            </a:r>
            <a:endParaRPr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TOP1.</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金融卡無轉帳功能</a:t>
            </a:r>
            <a:endPar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809625" indent="-80962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TOP2.</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繳款截止日當天</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115.7.22</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)15:30</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過後，勿使用郵局匯款方式繳費，因郵局隔日才處理匯款，隔日才入帳</a:t>
            </a:r>
          </a:p>
          <a:p>
            <a:pPr marL="809625" indent="-80962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TOP3.</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以他人繳款帳號繳費</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每位考生繳款帳號皆不相同</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marL="809625" indent="-80962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輸入之繳款金額不符</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一般生</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元、中低收入戶</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a:p>
            <a:pPr marL="180975" indent="-180975" algn="just" hangingPunct="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TOP5.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超過繳費期限</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AutoShape 4">
            <a:extLst>
              <a:ext uri="{FF2B5EF4-FFF2-40B4-BE49-F238E27FC236}">
                <a16:creationId xmlns:a16="http://schemas.microsoft.com/office/drawing/2014/main" id="{83699E6B-C651-47AC-A3C8-BFFD212213A7}"/>
              </a:ext>
            </a:extLst>
          </p:cNvPr>
          <p:cNvSpPr>
            <a:spLocks noChangeArrowheads="1"/>
          </p:cNvSpPr>
          <p:nvPr/>
        </p:nvSpPr>
        <p:spPr bwMode="auto">
          <a:xfrm>
            <a:off x="3215680" y="2434680"/>
            <a:ext cx="1823393" cy="398462"/>
          </a:xfrm>
          <a:prstGeom prst="wedgeRoundRectCallout">
            <a:avLst>
              <a:gd name="adj1" fmla="val -20325"/>
              <a:gd name="adj2" fmla="val 236469"/>
              <a:gd name="adj3" fmla="val 16667"/>
            </a:avLst>
          </a:prstGeom>
          <a:solidFill>
            <a:srgbClr val="FFFEA8"/>
          </a:solidFill>
          <a:ln w="19050" algn="ctr">
            <a:solidFill>
              <a:schemeClr val="tx1"/>
            </a:solidFill>
            <a:miter lim="800000"/>
            <a:headEnd/>
            <a:tailEnd/>
          </a:ln>
        </p:spPr>
        <p:txBody>
          <a:bodyPr/>
          <a:lstStyle/>
          <a:p>
            <a:pPr algn="ctr"/>
            <a:r>
              <a:rPr lang="zh-TW" altLang="en-US" sz="2000" b="1" dirty="0">
                <a:solidFill>
                  <a:srgbClr val="0000FF"/>
                </a:solidFill>
                <a:latin typeface="標楷體" pitchFamily="65" charset="-120"/>
                <a:ea typeface="標楷體" pitchFamily="65" charset="-120"/>
              </a:rPr>
              <a:t>考生輸入資料</a:t>
            </a:r>
            <a:endParaRPr lang="zh-TW" altLang="zh-TW" sz="20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DC4C18FF-B710-4076-A137-DAFB9DF0F0EF}"/>
              </a:ext>
            </a:extLst>
          </p:cNvPr>
          <p:cNvSpPr>
            <a:spLocks noGrp="1"/>
          </p:cNvSpPr>
          <p:nvPr>
            <p:ph type="sldNum" sz="quarter" idx="12"/>
          </p:nvPr>
        </p:nvSpPr>
        <p:spPr/>
        <p:txBody>
          <a:bodyPr/>
          <a:lstStyle/>
          <a:p>
            <a:pPr>
              <a:defRPr/>
            </a:pPr>
            <a:fld id="{6696D582-221A-4A7A-9495-2A3992126361}" type="slidenum">
              <a:rPr lang="zh-TW" altLang="en-US" smtClean="0"/>
              <a:pPr>
                <a:defRPr/>
              </a:pPr>
              <a:t>65</a:t>
            </a:fld>
            <a:endParaRPr lang="en-US" altLang="zh-TW" dirty="0"/>
          </a:p>
        </p:txBody>
      </p:sp>
    </p:spTree>
    <p:extLst>
      <p:ext uri="{BB962C8B-B14F-4D97-AF65-F5344CB8AC3E}">
        <p14:creationId xmlns:p14="http://schemas.microsoft.com/office/powerpoint/2010/main" val="220717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168493" y="310994"/>
            <a:ext cx="8569325"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繳款單下載介面</a:t>
            </a:r>
            <a:endParaRPr lang="zh-TW" altLang="en-US" sz="2600" b="1"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504842DF-4877-44BD-A338-5BAB0B2A7B61}"/>
              </a:ext>
            </a:extLst>
          </p:cNvPr>
          <p:cNvSpPr>
            <a:spLocks noGrp="1"/>
          </p:cNvSpPr>
          <p:nvPr>
            <p:ph type="sldNum" sz="quarter" idx="12"/>
          </p:nvPr>
        </p:nvSpPr>
        <p:spPr/>
        <p:txBody>
          <a:bodyPr/>
          <a:lstStyle/>
          <a:p>
            <a:pPr>
              <a:defRPr/>
            </a:pPr>
            <a:fld id="{6696D582-221A-4A7A-9495-2A3992126361}" type="slidenum">
              <a:rPr lang="zh-TW" altLang="en-US" smtClean="0"/>
              <a:pPr>
                <a:defRPr/>
              </a:pPr>
              <a:t>66</a:t>
            </a:fld>
            <a:endParaRPr lang="en-US" altLang="zh-TW" dirty="0"/>
          </a:p>
        </p:txBody>
      </p:sp>
      <p:grpSp>
        <p:nvGrpSpPr>
          <p:cNvPr id="5" name="群組 4">
            <a:extLst>
              <a:ext uri="{FF2B5EF4-FFF2-40B4-BE49-F238E27FC236}">
                <a16:creationId xmlns:a16="http://schemas.microsoft.com/office/drawing/2014/main" id="{FAB42C08-B823-30E5-B5B3-0B2A9CC74F5D}"/>
              </a:ext>
            </a:extLst>
          </p:cNvPr>
          <p:cNvGrpSpPr/>
          <p:nvPr/>
        </p:nvGrpSpPr>
        <p:grpSpPr>
          <a:xfrm>
            <a:off x="983432" y="1039398"/>
            <a:ext cx="7632848" cy="5682077"/>
            <a:chOff x="2947095" y="1733134"/>
            <a:chExt cx="6297810" cy="5007366"/>
          </a:xfrm>
        </p:grpSpPr>
        <p:pic>
          <p:nvPicPr>
            <p:cNvPr id="3" name="圖片 2">
              <a:extLst>
                <a:ext uri="{FF2B5EF4-FFF2-40B4-BE49-F238E27FC236}">
                  <a16:creationId xmlns:a16="http://schemas.microsoft.com/office/drawing/2014/main" id="{E67F4530-3D48-4543-A007-5BA513AEF3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47095" y="1733134"/>
              <a:ext cx="6297810" cy="5007366"/>
            </a:xfrm>
            <a:prstGeom prst="rect">
              <a:avLst/>
            </a:prstGeom>
            <a:ln>
              <a:solidFill>
                <a:schemeClr val="bg2"/>
              </a:solidFill>
            </a:ln>
          </p:spPr>
        </p:pic>
        <p:sp>
          <p:nvSpPr>
            <p:cNvPr id="2" name="矩形 1">
              <a:extLst>
                <a:ext uri="{FF2B5EF4-FFF2-40B4-BE49-F238E27FC236}">
                  <a16:creationId xmlns:a16="http://schemas.microsoft.com/office/drawing/2014/main" id="{202ED294-257A-0182-B909-F0E295A94D0B}"/>
                </a:ext>
              </a:extLst>
            </p:cNvPr>
            <p:cNvSpPr/>
            <p:nvPr/>
          </p:nvSpPr>
          <p:spPr>
            <a:xfrm>
              <a:off x="3647728" y="1844824"/>
              <a:ext cx="504056" cy="21602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AF5D3D6E-B4AF-0489-7BA8-02A665A6BE7D}"/>
                </a:ext>
              </a:extLst>
            </p:cNvPr>
            <p:cNvSpPr/>
            <p:nvPr/>
          </p:nvSpPr>
          <p:spPr>
            <a:xfrm>
              <a:off x="6888088" y="1844824"/>
              <a:ext cx="1944216" cy="21602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AutoShape 4">
            <a:extLst>
              <a:ext uri="{FF2B5EF4-FFF2-40B4-BE49-F238E27FC236}">
                <a16:creationId xmlns:a16="http://schemas.microsoft.com/office/drawing/2014/main" id="{2C6922F6-731A-4E91-BEDA-642ABF11BC20}"/>
              </a:ext>
            </a:extLst>
          </p:cNvPr>
          <p:cNvSpPr>
            <a:spLocks noChangeArrowheads="1"/>
          </p:cNvSpPr>
          <p:nvPr/>
        </p:nvSpPr>
        <p:spPr bwMode="auto">
          <a:xfrm>
            <a:off x="9048328" y="1828208"/>
            <a:ext cx="2844800" cy="4104456"/>
          </a:xfrm>
          <a:prstGeom prst="wedgeRoundRectCallout">
            <a:avLst>
              <a:gd name="adj1" fmla="val -61681"/>
              <a:gd name="adj2" fmla="val -24141"/>
              <a:gd name="adj3" fmla="val 16667"/>
            </a:avLst>
          </a:prstGeom>
          <a:solidFill>
            <a:srgbClr val="FFFEA8"/>
          </a:solidFill>
          <a:ln w="19050" algn="ctr">
            <a:solidFill>
              <a:schemeClr val="tx1"/>
            </a:solidFill>
            <a:miter lim="800000"/>
            <a:headEnd/>
            <a:tailEnd/>
          </a:ln>
        </p:spPr>
        <p:txBody>
          <a:bodyPr/>
          <a:lstStyle/>
          <a:p>
            <a:pPr algn="just"/>
            <a:r>
              <a:rPr lang="zh-TW" altLang="en-US" sz="2000" b="1" dirty="0">
                <a:solidFill>
                  <a:srgbClr val="0000FF"/>
                </a:solidFill>
                <a:latin typeface="標楷體" pitchFamily="65" charset="-120"/>
                <a:ea typeface="標楷體" pitchFamily="65" charset="-120"/>
              </a:rPr>
              <a:t>上方出現考生之繳款帳號，請考生詳細閱讀下方之注意事項。本系統提供「便利商店繳款單」及「臺灣銀行繳款單」下載。考生若欲至其他金融機構</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含郵局</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或使用</a:t>
            </a:r>
            <a:r>
              <a:rPr lang="en-US" altLang="zh-TW" sz="2000" b="1" dirty="0">
                <a:solidFill>
                  <a:srgbClr val="0000FF"/>
                </a:solidFill>
                <a:latin typeface="標楷體" pitchFamily="65" charset="-120"/>
                <a:ea typeface="標楷體" pitchFamily="65" charset="-120"/>
              </a:rPr>
              <a:t>ATM</a:t>
            </a:r>
            <a:r>
              <a:rPr lang="zh-TW" altLang="en-US" sz="2000" b="1" dirty="0">
                <a:solidFill>
                  <a:srgbClr val="0000FF"/>
                </a:solidFill>
                <a:latin typeface="標楷體" pitchFamily="65" charset="-120"/>
                <a:ea typeface="標楷體" pitchFamily="65" charset="-120"/>
              </a:rPr>
              <a:t>轉帳繳費，可下載「其他金融機構繳款資訊」，以便辦理跨行繳費作業。</a:t>
            </a:r>
          </a:p>
        </p:txBody>
      </p:sp>
    </p:spTree>
    <p:extLst>
      <p:ext uri="{BB962C8B-B14F-4D97-AF65-F5344CB8AC3E}">
        <p14:creationId xmlns:p14="http://schemas.microsoft.com/office/powerpoint/2010/main" val="2572185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3" y="321757"/>
            <a:ext cx="10071150"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b="1" dirty="0">
                <a:effectLst>
                  <a:outerShdw blurRad="38100" dist="38100" dir="2700000" algn="tl">
                    <a:srgbClr val="000000">
                      <a:alpha val="43137"/>
                    </a:srgbClr>
                  </a:outerShdw>
                </a:effectLst>
                <a:latin typeface="標楷體" pitchFamily="65" charset="-120"/>
                <a:ea typeface="標楷體" pitchFamily="65" charset="-120"/>
              </a:rPr>
              <a:t>超商</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繳費單</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600"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775521"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2" name="AutoShape 4">
            <a:extLst>
              <a:ext uri="{FF2B5EF4-FFF2-40B4-BE49-F238E27FC236}">
                <a16:creationId xmlns:a16="http://schemas.microsoft.com/office/drawing/2014/main" id="{868A9E86-825D-4D66-851E-557F9DA70E84}"/>
              </a:ext>
            </a:extLst>
          </p:cNvPr>
          <p:cNvSpPr>
            <a:spLocks noChangeArrowheads="1"/>
          </p:cNvSpPr>
          <p:nvPr/>
        </p:nvSpPr>
        <p:spPr bwMode="auto">
          <a:xfrm>
            <a:off x="1040272" y="1263479"/>
            <a:ext cx="6100168" cy="2971607"/>
          </a:xfrm>
          <a:prstGeom prst="roundRect">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若欲前往便利商店繳費者，點選「下載便利商店繳款單」，並閱讀「便利商店繳款注意事項」後，即可產生便利商店繳款單。請注意，因便利商店繳款單上有條碼，建議使用雷射印表機列印。若無雷射印表機者，請將產生之檔案存入記憶卡或隨身碟後，帶至便利商店或影印店列印。</a:t>
            </a:r>
          </a:p>
        </p:txBody>
      </p:sp>
      <p:sp>
        <p:nvSpPr>
          <p:cNvPr id="6" name="投影片編號版面配置區 5">
            <a:extLst>
              <a:ext uri="{FF2B5EF4-FFF2-40B4-BE49-F238E27FC236}">
                <a16:creationId xmlns:a16="http://schemas.microsoft.com/office/drawing/2014/main" id="{BA895FF0-B045-4BBD-9782-3DCF7AD75053}"/>
              </a:ext>
            </a:extLst>
          </p:cNvPr>
          <p:cNvSpPr>
            <a:spLocks noGrp="1"/>
          </p:cNvSpPr>
          <p:nvPr>
            <p:ph type="sldNum" sz="quarter" idx="12"/>
          </p:nvPr>
        </p:nvSpPr>
        <p:spPr/>
        <p:txBody>
          <a:bodyPr/>
          <a:lstStyle/>
          <a:p>
            <a:pPr>
              <a:defRPr/>
            </a:pPr>
            <a:fld id="{6696D582-221A-4A7A-9495-2A3992126361}" type="slidenum">
              <a:rPr lang="zh-TW" altLang="en-US" smtClean="0"/>
              <a:pPr>
                <a:defRPr/>
              </a:pPr>
              <a:t>67</a:t>
            </a:fld>
            <a:endParaRPr lang="en-US" altLang="zh-TW" dirty="0"/>
          </a:p>
        </p:txBody>
      </p:sp>
      <p:pic>
        <p:nvPicPr>
          <p:cNvPr id="7" name="圖片 6" descr="一張含有 文字, 字型, 行, 數字 的圖片&#10;&#10;AI 產生的內容可能不正確。">
            <a:extLst>
              <a:ext uri="{FF2B5EF4-FFF2-40B4-BE49-F238E27FC236}">
                <a16:creationId xmlns:a16="http://schemas.microsoft.com/office/drawing/2014/main" id="{2BFA7458-9AC9-81D9-3E78-807345CCD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72" y="4523358"/>
            <a:ext cx="6158980" cy="934695"/>
          </a:xfrm>
          <a:prstGeom prst="rect">
            <a:avLst/>
          </a:prstGeom>
        </p:spPr>
      </p:pic>
      <p:grpSp>
        <p:nvGrpSpPr>
          <p:cNvPr id="8" name="群組 7">
            <a:extLst>
              <a:ext uri="{FF2B5EF4-FFF2-40B4-BE49-F238E27FC236}">
                <a16:creationId xmlns:a16="http://schemas.microsoft.com/office/drawing/2014/main" id="{649EFD02-5E68-6746-10E8-A85E87D8315B}"/>
              </a:ext>
            </a:extLst>
          </p:cNvPr>
          <p:cNvGrpSpPr/>
          <p:nvPr/>
        </p:nvGrpSpPr>
        <p:grpSpPr>
          <a:xfrm>
            <a:off x="7320136" y="1185145"/>
            <a:ext cx="4536504" cy="5060080"/>
            <a:chOff x="7555945" y="1549798"/>
            <a:chExt cx="4244005" cy="4612662"/>
          </a:xfrm>
        </p:grpSpPr>
        <p:pic>
          <p:nvPicPr>
            <p:cNvPr id="3" name="圖片 2">
              <a:extLst>
                <a:ext uri="{FF2B5EF4-FFF2-40B4-BE49-F238E27FC236}">
                  <a16:creationId xmlns:a16="http://schemas.microsoft.com/office/drawing/2014/main" id="{84005E37-F11F-4F0D-9E69-066F386358F8}"/>
                </a:ext>
              </a:extLst>
            </p:cNvPr>
            <p:cNvPicPr>
              <a:picLocks noChangeAspect="1"/>
            </p:cNvPicPr>
            <p:nvPr/>
          </p:nvPicPr>
          <p:blipFill>
            <a:blip r:embed="rId4">
              <a:extLst>
                <a:ext uri="{28A0092B-C50C-407E-A947-70E740481C1C}">
                  <a14:useLocalDpi xmlns:a14="http://schemas.microsoft.com/office/drawing/2010/main" val="0"/>
                </a:ext>
              </a:extLst>
            </a:blip>
            <a:srcRect t="1717" b="1717"/>
            <a:stretch/>
          </p:blipFill>
          <p:spPr>
            <a:xfrm>
              <a:off x="7555945" y="1549798"/>
              <a:ext cx="4244005" cy="4612662"/>
            </a:xfrm>
            <a:prstGeom prst="rect">
              <a:avLst/>
            </a:prstGeom>
            <a:ln>
              <a:solidFill>
                <a:schemeClr val="tx1"/>
              </a:solidFill>
            </a:ln>
          </p:spPr>
        </p:pic>
        <p:sp>
          <p:nvSpPr>
            <p:cNvPr id="11" name="文字方塊 10">
              <a:extLst>
                <a:ext uri="{FF2B5EF4-FFF2-40B4-BE49-F238E27FC236}">
                  <a16:creationId xmlns:a16="http://schemas.microsoft.com/office/drawing/2014/main" id="{AA0D7474-CE69-4402-B764-BF42BEE3461B}"/>
                </a:ext>
              </a:extLst>
            </p:cNvPr>
            <p:cNvSpPr txBox="1"/>
            <p:nvPr/>
          </p:nvSpPr>
          <p:spPr>
            <a:xfrm rot="19875518">
              <a:off x="8029368" y="2967488"/>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
        <p:nvSpPr>
          <p:cNvPr id="9" name="箭號: 上彎 8">
            <a:extLst>
              <a:ext uri="{FF2B5EF4-FFF2-40B4-BE49-F238E27FC236}">
                <a16:creationId xmlns:a16="http://schemas.microsoft.com/office/drawing/2014/main" id="{553FA712-9164-A0FE-A868-A96E23A73E53}"/>
              </a:ext>
            </a:extLst>
          </p:cNvPr>
          <p:cNvSpPr/>
          <p:nvPr/>
        </p:nvSpPr>
        <p:spPr>
          <a:xfrm rot="5400000">
            <a:off x="6319615" y="5271751"/>
            <a:ext cx="556867" cy="1202407"/>
          </a:xfrm>
          <a:prstGeom prst="bentUpArrow">
            <a:avLst>
              <a:gd name="adj1" fmla="val 37205"/>
              <a:gd name="adj2" fmla="val 25000"/>
              <a:gd name="adj3" fmla="val 25000"/>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36282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B80C4DD-3A88-4105-9791-6BE95CD66087}"/>
              </a:ext>
            </a:extLst>
          </p:cNvPr>
          <p:cNvPicPr>
            <a:picLocks noChangeAspect="1"/>
          </p:cNvPicPr>
          <p:nvPr/>
        </p:nvPicPr>
        <p:blipFill>
          <a:blip r:embed="rId3">
            <a:extLst>
              <a:ext uri="{28A0092B-C50C-407E-A947-70E740481C1C}">
                <a14:useLocalDpi xmlns:a14="http://schemas.microsoft.com/office/drawing/2010/main" val="0"/>
              </a:ext>
            </a:extLst>
          </a:blip>
          <a:srcRect l="782" t="2284" r="-782" b="1296"/>
          <a:stretch/>
        </p:blipFill>
        <p:spPr>
          <a:xfrm>
            <a:off x="5807968" y="1009303"/>
            <a:ext cx="4164389" cy="5740747"/>
          </a:xfrm>
          <a:prstGeom prst="rect">
            <a:avLst/>
          </a:prstGeom>
          <a:ln>
            <a:solidFill>
              <a:schemeClr val="tx1"/>
            </a:solidFill>
          </a:ln>
        </p:spPr>
      </p:pic>
      <p:sp>
        <p:nvSpPr>
          <p:cNvPr id="90114" name="標題 1"/>
          <p:cNvSpPr txBox="1">
            <a:spLocks/>
          </p:cNvSpPr>
          <p:nvPr/>
        </p:nvSpPr>
        <p:spPr bwMode="auto">
          <a:xfrm>
            <a:off x="191345" y="332657"/>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臺銀繳費單</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7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7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600"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9" name="AutoShape 4">
            <a:extLst>
              <a:ext uri="{FF2B5EF4-FFF2-40B4-BE49-F238E27FC236}">
                <a16:creationId xmlns:a16="http://schemas.microsoft.com/office/drawing/2014/main" id="{6036D63D-CB0C-4FC4-ABA9-280FDE2BF2D6}"/>
              </a:ext>
            </a:extLst>
          </p:cNvPr>
          <p:cNvSpPr>
            <a:spLocks noChangeArrowheads="1"/>
          </p:cNvSpPr>
          <p:nvPr/>
        </p:nvSpPr>
        <p:spPr bwMode="auto">
          <a:xfrm>
            <a:off x="1847528" y="1971049"/>
            <a:ext cx="3251790" cy="2160239"/>
          </a:xfrm>
          <a:prstGeom prst="wedgeRoundRectCallout">
            <a:avLst>
              <a:gd name="adj1" fmla="val 67530"/>
              <a:gd name="adj2" fmla="val 21275"/>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若欲至臺灣銀行各分行臨櫃繳款者，點選「下載臺灣銀行繳款單」後，即可產生臺灣銀行繳款單。</a:t>
            </a:r>
          </a:p>
        </p:txBody>
      </p:sp>
      <p:sp>
        <p:nvSpPr>
          <p:cNvPr id="5" name="投影片編號版面配置區 4">
            <a:extLst>
              <a:ext uri="{FF2B5EF4-FFF2-40B4-BE49-F238E27FC236}">
                <a16:creationId xmlns:a16="http://schemas.microsoft.com/office/drawing/2014/main" id="{67F55413-8CB1-468E-8FB3-7881D25C3312}"/>
              </a:ext>
            </a:extLst>
          </p:cNvPr>
          <p:cNvSpPr>
            <a:spLocks noGrp="1"/>
          </p:cNvSpPr>
          <p:nvPr>
            <p:ph type="sldNum" sz="quarter" idx="12"/>
          </p:nvPr>
        </p:nvSpPr>
        <p:spPr/>
        <p:txBody>
          <a:bodyPr/>
          <a:lstStyle/>
          <a:p>
            <a:pPr>
              <a:defRPr/>
            </a:pPr>
            <a:fld id="{6696D582-221A-4A7A-9495-2A3992126361}" type="slidenum">
              <a:rPr lang="zh-TW" altLang="en-US" smtClean="0"/>
              <a:pPr>
                <a:defRPr/>
              </a:pPr>
              <a:t>68</a:t>
            </a:fld>
            <a:endParaRPr lang="en-US" altLang="zh-TW" dirty="0"/>
          </a:p>
        </p:txBody>
      </p:sp>
      <p:sp>
        <p:nvSpPr>
          <p:cNvPr id="2" name="文字方塊 1">
            <a:extLst>
              <a:ext uri="{FF2B5EF4-FFF2-40B4-BE49-F238E27FC236}">
                <a16:creationId xmlns:a16="http://schemas.microsoft.com/office/drawing/2014/main" id="{5FF53235-B7DA-B76B-8B0E-7183D33F1513}"/>
              </a:ext>
            </a:extLst>
          </p:cNvPr>
          <p:cNvSpPr txBox="1"/>
          <p:nvPr/>
        </p:nvSpPr>
        <p:spPr>
          <a:xfrm rot="19875518">
            <a:off x="6224846" y="2987261"/>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spTree>
    <p:extLst>
      <p:ext uri="{BB962C8B-B14F-4D97-AF65-F5344CB8AC3E}">
        <p14:creationId xmlns:p14="http://schemas.microsoft.com/office/powerpoint/2010/main" val="719300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191345" y="332656"/>
            <a:ext cx="10035654"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七、繳款單列印及繳款帳號查詢系統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其他繳費資訊</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400"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p:cNvSpPr>
            <a:spLocks noChangeArrowheads="1"/>
          </p:cNvSpPr>
          <p:nvPr/>
        </p:nvSpPr>
        <p:spPr bwMode="auto">
          <a:xfrm>
            <a:off x="1631505" y="1412776"/>
            <a:ext cx="3096344" cy="2152150"/>
          </a:xfrm>
          <a:prstGeom prst="wedgeRoundRectCallout">
            <a:avLst>
              <a:gd name="adj1" fmla="val 63365"/>
              <a:gd name="adj2" fmla="val 18704"/>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考生亦可下載其他金融機構繳款資訊，至</a:t>
            </a:r>
            <a:r>
              <a:rPr lang="zh-TW" altLang="en-US" sz="2400" b="1">
                <a:solidFill>
                  <a:srgbClr val="0000FF"/>
                </a:solidFill>
                <a:latin typeface="標楷體" pitchFamily="65" charset="-120"/>
                <a:ea typeface="標楷體" pitchFamily="65" charset="-120"/>
              </a:rPr>
              <a:t>其他金融機構</a:t>
            </a:r>
            <a:r>
              <a:rPr lang="en-US" altLang="zh-TW" sz="2400" b="1" dirty="0">
                <a:solidFill>
                  <a:srgbClr val="0000FF"/>
                </a:solidFill>
                <a:latin typeface="標楷體" pitchFamily="65" charset="-120"/>
                <a:ea typeface="標楷體" pitchFamily="65" charset="-120"/>
              </a:rPr>
              <a:t>(</a:t>
            </a:r>
            <a:r>
              <a:rPr lang="zh-TW" altLang="en-US" sz="2400" b="1">
                <a:solidFill>
                  <a:srgbClr val="0000FF"/>
                </a:solidFill>
                <a:latin typeface="標楷體" pitchFamily="65" charset="-120"/>
                <a:ea typeface="標楷體" pitchFamily="65" charset="-120"/>
              </a:rPr>
              <a:t>含郵局</a:t>
            </a:r>
            <a:r>
              <a:rPr lang="en-US" altLang="zh-TW" sz="2400" b="1" dirty="0">
                <a:solidFill>
                  <a:srgbClr val="0000FF"/>
                </a:solidFill>
                <a:latin typeface="標楷體" pitchFamily="65" charset="-120"/>
                <a:ea typeface="標楷體" pitchFamily="65" charset="-120"/>
              </a:rPr>
              <a:t>)</a:t>
            </a:r>
            <a:r>
              <a:rPr lang="zh-TW" altLang="en-US" sz="2400" b="1">
                <a:solidFill>
                  <a:srgbClr val="0000FF"/>
                </a:solidFill>
                <a:latin typeface="標楷體" pitchFamily="65" charset="-120"/>
                <a:ea typeface="標楷體" pitchFamily="65" charset="-120"/>
              </a:rPr>
              <a:t>或使用</a:t>
            </a:r>
            <a:r>
              <a:rPr lang="en-US" altLang="zh-TW" sz="2400" b="1" dirty="0">
                <a:solidFill>
                  <a:srgbClr val="0000FF"/>
                </a:solidFill>
                <a:latin typeface="標楷體" pitchFamily="65" charset="-120"/>
                <a:ea typeface="標楷體" pitchFamily="65" charset="-120"/>
              </a:rPr>
              <a:t>ATM</a:t>
            </a:r>
            <a:r>
              <a:rPr lang="zh-TW" altLang="en-US" sz="2400" b="1" dirty="0">
                <a:solidFill>
                  <a:srgbClr val="0000FF"/>
                </a:solidFill>
                <a:latin typeface="標楷體" pitchFamily="65" charset="-120"/>
                <a:ea typeface="標楷體" pitchFamily="65" charset="-120"/>
              </a:rPr>
              <a:t>轉帳進行繳費。</a:t>
            </a:r>
          </a:p>
        </p:txBody>
      </p:sp>
      <p:sp>
        <p:nvSpPr>
          <p:cNvPr id="3" name="投影片編號版面配置區 2">
            <a:extLst>
              <a:ext uri="{FF2B5EF4-FFF2-40B4-BE49-F238E27FC236}">
                <a16:creationId xmlns:a16="http://schemas.microsoft.com/office/drawing/2014/main" id="{EF9F2012-B6C5-410D-9718-ED9F12D4406C}"/>
              </a:ext>
            </a:extLst>
          </p:cNvPr>
          <p:cNvSpPr>
            <a:spLocks noGrp="1"/>
          </p:cNvSpPr>
          <p:nvPr>
            <p:ph type="sldNum" sz="quarter" idx="12"/>
          </p:nvPr>
        </p:nvSpPr>
        <p:spPr/>
        <p:txBody>
          <a:bodyPr/>
          <a:lstStyle/>
          <a:p>
            <a:pPr>
              <a:defRPr/>
            </a:pPr>
            <a:fld id="{6696D582-221A-4A7A-9495-2A3992126361}" type="slidenum">
              <a:rPr lang="zh-TW" altLang="en-US" smtClean="0"/>
              <a:pPr>
                <a:defRPr/>
              </a:pPr>
              <a:t>69</a:t>
            </a:fld>
            <a:endParaRPr lang="en-US" altLang="zh-TW" dirty="0"/>
          </a:p>
        </p:txBody>
      </p:sp>
      <p:grpSp>
        <p:nvGrpSpPr>
          <p:cNvPr id="2" name="群組 1">
            <a:extLst>
              <a:ext uri="{FF2B5EF4-FFF2-40B4-BE49-F238E27FC236}">
                <a16:creationId xmlns:a16="http://schemas.microsoft.com/office/drawing/2014/main" id="{7D452621-D554-4EF5-839D-87ED8A95B36D}"/>
              </a:ext>
            </a:extLst>
          </p:cNvPr>
          <p:cNvGrpSpPr/>
          <p:nvPr/>
        </p:nvGrpSpPr>
        <p:grpSpPr>
          <a:xfrm>
            <a:off x="5195083" y="1172320"/>
            <a:ext cx="5750911" cy="5544616"/>
            <a:chOff x="5243977" y="1327168"/>
            <a:chExt cx="5035537" cy="4929277"/>
          </a:xfrm>
        </p:grpSpPr>
        <p:pic>
          <p:nvPicPr>
            <p:cNvPr id="5" name="圖片 4">
              <a:extLst>
                <a:ext uri="{FF2B5EF4-FFF2-40B4-BE49-F238E27FC236}">
                  <a16:creationId xmlns:a16="http://schemas.microsoft.com/office/drawing/2014/main" id="{DE075E61-62B3-4225-81C0-56A1755A4B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3977" y="1327168"/>
              <a:ext cx="5035537" cy="4929277"/>
            </a:xfrm>
            <a:prstGeom prst="rect">
              <a:avLst/>
            </a:prstGeom>
            <a:ln>
              <a:solidFill>
                <a:schemeClr val="tx1"/>
              </a:solidFill>
            </a:ln>
          </p:spPr>
        </p:pic>
        <p:sp>
          <p:nvSpPr>
            <p:cNvPr id="9" name="文字方塊 8">
              <a:extLst>
                <a:ext uri="{FF2B5EF4-FFF2-40B4-BE49-F238E27FC236}">
                  <a16:creationId xmlns:a16="http://schemas.microsoft.com/office/drawing/2014/main" id="{6C5C0342-DA00-45BD-B3E4-EF047BD735CF}"/>
                </a:ext>
              </a:extLst>
            </p:cNvPr>
            <p:cNvSpPr txBox="1"/>
            <p:nvPr/>
          </p:nvSpPr>
          <p:spPr>
            <a:xfrm rot="19875518">
              <a:off x="6224842" y="2934377"/>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Tree>
    <p:extLst>
      <p:ext uri="{BB962C8B-B14F-4D97-AF65-F5344CB8AC3E}">
        <p14:creationId xmlns:p14="http://schemas.microsoft.com/office/powerpoint/2010/main" val="99662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9336" y="296069"/>
            <a:ext cx="10297144" cy="633413"/>
          </a:xfrm>
        </p:spPr>
        <p:txBody>
          <a:bodyPr/>
          <a:lstStyle/>
          <a:p>
            <a:r>
              <a:rPr lang="zh-TW" altLang="en-US" dirty="0">
                <a:latin typeface="標楷體" pitchFamily="65" charset="-120"/>
                <a:ea typeface="標楷體" pitchFamily="65" charset="-120"/>
              </a:rPr>
              <a:t>二、重要事項</a:t>
            </a:r>
            <a:r>
              <a:rPr lang="en-US" altLang="zh-TW" dirty="0">
                <a:latin typeface="標楷體" pitchFamily="65" charset="-120"/>
                <a:ea typeface="標楷體" pitchFamily="65" charset="-120"/>
              </a:rPr>
              <a:t>-</a:t>
            </a:r>
            <a:r>
              <a:rPr lang="en-US" altLang="zh-TW"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115</a:t>
            </a:r>
            <a:r>
              <a:rPr lang="zh-TW" altLang="en-US"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學年度重要提醒事項</a:t>
            </a:r>
            <a:endParaRPr lang="zh-TW" altLang="en-US" b="1" dirty="0">
              <a:solidFill>
                <a:schemeClr val="tx1"/>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1AC62FAA-D470-4DEB-9527-A237C3F10F94}"/>
              </a:ext>
            </a:extLst>
          </p:cNvPr>
          <p:cNvSpPr>
            <a:spLocks noGrp="1"/>
          </p:cNvSpPr>
          <p:nvPr>
            <p:ph type="sldNum" sz="quarter" idx="12"/>
          </p:nvPr>
        </p:nvSpPr>
        <p:spPr/>
        <p:txBody>
          <a:bodyPr/>
          <a:lstStyle/>
          <a:p>
            <a:pPr>
              <a:defRPr/>
            </a:pPr>
            <a:fld id="{6696D582-221A-4A7A-9495-2A3992126361}" type="slidenum">
              <a:rPr lang="zh-TW" altLang="en-US" smtClean="0"/>
              <a:pPr>
                <a:defRPr/>
              </a:pPr>
              <a:t>7</a:t>
            </a:fld>
            <a:endParaRPr lang="en-US" altLang="zh-TW" dirty="0"/>
          </a:p>
        </p:txBody>
      </p:sp>
      <p:sp>
        <p:nvSpPr>
          <p:cNvPr id="6" name="Rectangle 3"/>
          <p:cNvSpPr txBox="1">
            <a:spLocks noChangeArrowheads="1"/>
          </p:cNvSpPr>
          <p:nvPr/>
        </p:nvSpPr>
        <p:spPr bwMode="auto">
          <a:xfrm>
            <a:off x="1127448" y="1159446"/>
            <a:ext cx="10585176" cy="5120481"/>
          </a:xfrm>
          <a:prstGeom prst="rect">
            <a:avLst/>
          </a:prstGeom>
          <a:no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lnSpc>
                <a:spcPct val="110000"/>
              </a:lnSpc>
              <a:spcBef>
                <a:spcPts val="600"/>
              </a:spcBef>
              <a:spcAft>
                <a:spcPts val="1800"/>
              </a:spcAft>
              <a:buClr>
                <a:schemeClr val="tx1"/>
              </a:buClr>
              <a:buFont typeface="Wingdings" panose="05000000000000000000" pitchFamily="2" charset="2"/>
              <a:buChar char="ü"/>
              <a:defRPr/>
            </a:pPr>
            <a:r>
              <a:rPr lang="en-US" altLang="zh-TW" sz="2400" dirty="0">
                <a:latin typeface="Times New Roman" pitchFamily="18" charset="0"/>
                <a:ea typeface="標楷體" pitchFamily="65" charset="-120"/>
              </a:rPr>
              <a:t>115</a:t>
            </a:r>
            <a:r>
              <a:rPr lang="zh-TW" altLang="en-US" sz="2400" dirty="0">
                <a:latin typeface="Times New Roman" pitchFamily="18" charset="0"/>
                <a:ea typeface="標楷體" pitchFamily="65" charset="-120"/>
              </a:rPr>
              <a:t>學年度參加本招生登記分發考生之</a:t>
            </a:r>
            <a:r>
              <a:rPr lang="zh-TW" altLang="en-US" sz="2400" b="1" dirty="0">
                <a:solidFill>
                  <a:srgbClr val="0000CC"/>
                </a:solidFill>
                <a:latin typeface="Times New Roman" pitchFamily="18" charset="0"/>
                <a:ea typeface="標楷體" pitchFamily="65" charset="-120"/>
              </a:rPr>
              <a:t>最低登記標準同</a:t>
            </a:r>
            <a:r>
              <a:rPr lang="en-US" altLang="zh-TW" sz="2400" b="1" dirty="0">
                <a:solidFill>
                  <a:srgbClr val="0000CC"/>
                </a:solidFill>
                <a:latin typeface="Times New Roman" pitchFamily="18" charset="0"/>
                <a:ea typeface="標楷體" pitchFamily="65" charset="-120"/>
              </a:rPr>
              <a:t>114</a:t>
            </a:r>
            <a:r>
              <a:rPr lang="zh-TW" altLang="en-US" sz="2400" b="1" dirty="0">
                <a:solidFill>
                  <a:srgbClr val="0000CC"/>
                </a:solidFill>
                <a:latin typeface="Times New Roman" pitchFamily="18" charset="0"/>
                <a:ea typeface="標楷體" pitchFamily="65" charset="-120"/>
              </a:rPr>
              <a:t>學年度</a:t>
            </a:r>
            <a:r>
              <a:rPr lang="en-US" altLang="zh-TW" sz="2400" b="1" dirty="0">
                <a:solidFill>
                  <a:srgbClr val="0000CC"/>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「四技二專統一入學測驗之各科目原始成績有</a:t>
            </a:r>
            <a:r>
              <a:rPr lang="en-US" altLang="zh-TW" sz="2400" b="1" dirty="0">
                <a:solidFill>
                  <a:srgbClr val="FF0000"/>
                </a:solidFill>
                <a:latin typeface="Times New Roman" pitchFamily="18" charset="0"/>
                <a:ea typeface="標楷體" pitchFamily="65" charset="-120"/>
              </a:rPr>
              <a:t>2</a:t>
            </a:r>
            <a:r>
              <a:rPr lang="zh-TW" altLang="en-US" sz="2400" b="1" dirty="0">
                <a:solidFill>
                  <a:srgbClr val="FF0000"/>
                </a:solidFill>
                <a:latin typeface="Times New Roman" pitchFamily="18" charset="0"/>
                <a:ea typeface="標楷體" pitchFamily="65" charset="-120"/>
              </a:rPr>
              <a:t>科目</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含</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以上</a:t>
            </a:r>
            <a:r>
              <a:rPr lang="en-US" altLang="zh-TW" sz="2400" b="1" dirty="0">
                <a:solidFill>
                  <a:srgbClr val="FF0000"/>
                </a:solidFill>
                <a:latin typeface="Times New Roman" pitchFamily="18" charset="0"/>
                <a:ea typeface="標楷體" pitchFamily="65" charset="-120"/>
              </a:rPr>
              <a:t>0</a:t>
            </a:r>
            <a:r>
              <a:rPr lang="zh-TW" altLang="en-US" sz="2400" b="1" dirty="0">
                <a:solidFill>
                  <a:srgbClr val="FF0000"/>
                </a:solidFill>
                <a:latin typeface="Times New Roman" pitchFamily="18" charset="0"/>
                <a:ea typeface="標楷體" pitchFamily="65" charset="-120"/>
              </a:rPr>
              <a:t>分</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含因違反統一入學測驗試場規則應扣減分數後合計為</a:t>
            </a:r>
            <a:r>
              <a:rPr lang="en-US" altLang="zh-TW" sz="2400" b="1" dirty="0">
                <a:solidFill>
                  <a:srgbClr val="FF0000"/>
                </a:solidFill>
                <a:latin typeface="Times New Roman" pitchFamily="18" charset="0"/>
                <a:ea typeface="標楷體" pitchFamily="65" charset="-120"/>
              </a:rPr>
              <a:t>0</a:t>
            </a:r>
            <a:r>
              <a:rPr lang="zh-TW" altLang="en-US" sz="2400" b="1" dirty="0">
                <a:solidFill>
                  <a:srgbClr val="FF0000"/>
                </a:solidFill>
                <a:latin typeface="Times New Roman" pitchFamily="18" charset="0"/>
                <a:ea typeface="標楷體" pitchFamily="65" charset="-120"/>
              </a:rPr>
              <a:t>分</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者，不得登記參加有提供一般生名額之校系科</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組</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、學程分發」；</a:t>
            </a:r>
            <a:r>
              <a:rPr lang="zh-TW" altLang="en-US" sz="2400" dirty="0">
                <a:latin typeface="Times New Roman" pitchFamily="18" charset="0"/>
                <a:ea typeface="標楷體" pitchFamily="65" charset="-120"/>
              </a:rPr>
              <a:t>惟符合特種生身分，登記參加有提供所具特種生身分招生名額之校系科</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組</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、學程分發者，不受此限；跨群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考生採計之科目為就其所選填登記志願所屬招生群</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類</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別採計科目。</a:t>
            </a:r>
            <a:endParaRPr lang="en-US" altLang="zh-TW" sz="2400" dirty="0">
              <a:latin typeface="Times New Roman" pitchFamily="18" charset="0"/>
              <a:ea typeface="標楷體" pitchFamily="65" charset="-120"/>
            </a:endParaRPr>
          </a:p>
          <a:p>
            <a:pPr algn="just" eaLnBrk="1" hangingPunct="1">
              <a:lnSpc>
                <a:spcPct val="110000"/>
              </a:lnSpc>
              <a:spcBef>
                <a:spcPts val="600"/>
              </a:spcBef>
              <a:spcAft>
                <a:spcPts val="1800"/>
              </a:spcAft>
              <a:buClr>
                <a:schemeClr val="tx1"/>
              </a:buClr>
              <a:buFont typeface="Wingdings" panose="05000000000000000000" pitchFamily="2" charset="2"/>
              <a:buChar char="ü"/>
              <a:defRPr/>
            </a:pPr>
            <a:r>
              <a:rPr lang="zh-TW" altLang="en-US" sz="2400" dirty="0">
                <a:latin typeface="Times New Roman" pitchFamily="18" charset="0"/>
                <a:ea typeface="標楷體" pitchFamily="65" charset="-120"/>
              </a:rPr>
              <a:t>請協助提醒考生應依</a:t>
            </a:r>
            <a:r>
              <a:rPr lang="zh-TW" altLang="en-US" sz="2400" b="1" u="sng" dirty="0">
                <a:solidFill>
                  <a:srgbClr val="FF0000"/>
                </a:solidFill>
                <a:latin typeface="Times New Roman" pitchFamily="18" charset="0"/>
                <a:ea typeface="標楷體" pitchFamily="65" charset="-120"/>
              </a:rPr>
              <a:t>簡章所訂繳費規定期限及方式完成繳交登記費</a:t>
            </a:r>
            <a:r>
              <a:rPr lang="zh-TW" altLang="en-US" sz="2400" dirty="0">
                <a:latin typeface="Times New Roman" pitchFamily="18" charset="0"/>
                <a:ea typeface="標楷體" pitchFamily="65" charset="-120"/>
              </a:rPr>
              <a:t>，</a:t>
            </a:r>
            <a:r>
              <a:rPr lang="zh-TW" altLang="en-US" sz="2400" b="1" u="sng" dirty="0">
                <a:solidFill>
                  <a:srgbClr val="0000CC"/>
                </a:solidFill>
                <a:latin typeface="Times New Roman" pitchFamily="18" charset="0"/>
                <a:ea typeface="標楷體" pitchFamily="65" charset="-120"/>
              </a:rPr>
              <a:t>逾期或未依規定完成繳費者</a:t>
            </a:r>
            <a:r>
              <a:rPr lang="zh-TW" altLang="en-US" sz="2400" dirty="0">
                <a:latin typeface="Times New Roman" pitchFamily="18" charset="0"/>
                <a:ea typeface="標楷體" pitchFamily="65" charset="-120"/>
              </a:rPr>
              <a:t>，概不受理，</a:t>
            </a:r>
            <a:r>
              <a:rPr lang="zh-TW" altLang="en-US" sz="2400" b="1" u="sng" dirty="0">
                <a:solidFill>
                  <a:srgbClr val="0000CC"/>
                </a:solidFill>
                <a:latin typeface="Times New Roman" pitchFamily="18" charset="0"/>
                <a:ea typeface="標楷體" pitchFamily="65" charset="-120"/>
              </a:rPr>
              <a:t>即不得參加本招生</a:t>
            </a:r>
            <a:r>
              <a:rPr lang="zh-TW" altLang="en-US" sz="2400" dirty="0">
                <a:latin typeface="Times New Roman" pitchFamily="18" charset="0"/>
                <a:ea typeface="標楷體" pitchFamily="65" charset="-120"/>
              </a:rPr>
              <a:t>。</a:t>
            </a:r>
            <a:endParaRPr lang="en-US" altLang="zh-TW" sz="2400" dirty="0">
              <a:latin typeface="Times New Roman" pitchFamily="18" charset="0"/>
              <a:ea typeface="標楷體" pitchFamily="65" charset="-120"/>
            </a:endParaRPr>
          </a:p>
          <a:p>
            <a:pPr algn="just" eaLnBrk="1" hangingPunct="1">
              <a:lnSpc>
                <a:spcPct val="110000"/>
              </a:lnSpc>
              <a:spcBef>
                <a:spcPts val="600"/>
              </a:spcBef>
              <a:spcAft>
                <a:spcPts val="1800"/>
              </a:spcAft>
              <a:buClr>
                <a:schemeClr val="tx1"/>
              </a:buClr>
              <a:buFont typeface="Wingdings" panose="05000000000000000000" pitchFamily="2" charset="2"/>
              <a:buChar char="ü"/>
              <a:defRPr/>
            </a:pPr>
            <a:r>
              <a:rPr lang="zh-TW" altLang="en-US" sz="2400" dirty="0">
                <a:latin typeface="Times New Roman" pitchFamily="18" charset="0"/>
                <a:ea typeface="標楷體" pitchFamily="65" charset="-120"/>
              </a:rPr>
              <a:t>考生</a:t>
            </a:r>
            <a:r>
              <a:rPr lang="zh-TW" altLang="en-US" sz="2400" b="1" dirty="0">
                <a:solidFill>
                  <a:srgbClr val="0000CC"/>
                </a:solidFill>
                <a:latin typeface="Times New Roman" pitchFamily="18" charset="0"/>
                <a:ea typeface="標楷體" pitchFamily="65" charset="-120"/>
              </a:rPr>
              <a:t>繳費後</a:t>
            </a:r>
            <a:r>
              <a:rPr lang="zh-TW" altLang="en-US" sz="2400" dirty="0">
                <a:latin typeface="Times New Roman" pitchFamily="18" charset="0"/>
                <a:ea typeface="標楷體" pitchFamily="65" charset="-120"/>
              </a:rPr>
              <a:t>均務必於繳費規定期限內上網</a:t>
            </a:r>
            <a:r>
              <a:rPr lang="zh-TW" altLang="en-US" sz="2400" b="1" dirty="0">
                <a:solidFill>
                  <a:srgbClr val="0000CC"/>
                </a:solidFill>
                <a:latin typeface="Times New Roman" pitchFamily="18" charset="0"/>
                <a:ea typeface="標楷體" pitchFamily="65" charset="-120"/>
              </a:rPr>
              <a:t>查詢繳費狀態</a:t>
            </a:r>
            <a:r>
              <a:rPr lang="zh-TW" altLang="en-US" sz="2400" dirty="0">
                <a:latin typeface="Times New Roman" pitchFamily="18" charset="0"/>
                <a:ea typeface="標楷體" pitchFamily="65" charset="-120"/>
              </a:rPr>
              <a:t>，如獲系統回應「</a:t>
            </a:r>
            <a:r>
              <a:rPr lang="zh-TW" altLang="en-US" sz="2400" b="1" u="sng" dirty="0">
                <a:solidFill>
                  <a:srgbClr val="0000CC"/>
                </a:solidFill>
                <a:latin typeface="Times New Roman" pitchFamily="18" charset="0"/>
                <a:ea typeface="標楷體" pitchFamily="65" charset="-120"/>
              </a:rPr>
              <a:t>繳費成功</a:t>
            </a:r>
            <a:r>
              <a:rPr lang="zh-TW" altLang="en-US" sz="2400" dirty="0">
                <a:latin typeface="Times New Roman" pitchFamily="18" charset="0"/>
                <a:ea typeface="標楷體" pitchFamily="65" charset="-120"/>
              </a:rPr>
              <a:t>」者，即表示已完成繳費，及參加本招生之登記分發；如達最低登記標準者，</a:t>
            </a:r>
            <a:r>
              <a:rPr lang="zh-TW" altLang="en-US" sz="2400" b="1" u="sng" dirty="0">
                <a:solidFill>
                  <a:srgbClr val="0000CC"/>
                </a:solidFill>
                <a:latin typeface="Times New Roman" pitchFamily="18" charset="0"/>
                <a:ea typeface="標楷體" pitchFamily="65" charset="-120"/>
              </a:rPr>
              <a:t>即具有上網選填登記志願資格</a:t>
            </a:r>
            <a:r>
              <a:rPr lang="zh-TW" altLang="en-US" sz="2400" dirty="0">
                <a:latin typeface="Times New Roman" pitchFamily="18" charset="0"/>
                <a:ea typeface="標楷體" pitchFamily="65" charset="-120"/>
              </a:rPr>
              <a:t>。</a:t>
            </a:r>
            <a:endParaRPr lang="en-US" altLang="zh-TW" sz="2400" dirty="0">
              <a:latin typeface="Times New Roman" pitchFamily="18" charset="0"/>
              <a:ea typeface="標楷體" pitchFamily="65" charset="-120"/>
            </a:endParaRPr>
          </a:p>
        </p:txBody>
      </p:sp>
    </p:spTree>
    <p:extLst>
      <p:ext uri="{BB962C8B-B14F-4D97-AF65-F5344CB8AC3E}">
        <p14:creationId xmlns:p14="http://schemas.microsoft.com/office/powerpoint/2010/main" val="424616899"/>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70</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繳費狀態查詢系統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7FECAEE4-F2BC-444F-1298-95A5F56EF065}"/>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330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46E3B10-2157-481E-A4CE-27B0277F35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11624" y="2575551"/>
            <a:ext cx="6624736" cy="4145924"/>
          </a:xfrm>
          <a:prstGeom prst="rect">
            <a:avLst/>
          </a:prstGeom>
          <a:ln>
            <a:solidFill>
              <a:schemeClr val="bg2"/>
            </a:solidFill>
          </a:ln>
        </p:spPr>
      </p:pic>
      <p:sp>
        <p:nvSpPr>
          <p:cNvPr id="90114" name="標題 1"/>
          <p:cNvSpPr txBox="1">
            <a:spLocks/>
          </p:cNvSpPr>
          <p:nvPr/>
        </p:nvSpPr>
        <p:spPr bwMode="auto">
          <a:xfrm>
            <a:off x="263352" y="328506"/>
            <a:ext cx="10168243"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2400" b="1"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文字方塊 4"/>
          <p:cNvSpPr txBox="1">
            <a:spLocks noChangeArrowheads="1"/>
          </p:cNvSpPr>
          <p:nvPr/>
        </p:nvSpPr>
        <p:spPr bwMode="auto">
          <a:xfrm>
            <a:off x="1283225" y="1002840"/>
            <a:ext cx="10299175" cy="1569660"/>
          </a:xfrm>
          <a:prstGeom prst="rect">
            <a:avLst/>
          </a:prstGeom>
          <a:noFill/>
          <a:ln w="9525">
            <a:noFill/>
            <a:miter lim="800000"/>
            <a:headEnd/>
            <a:tailEnd/>
          </a:ln>
        </p:spPr>
        <p:txBody>
          <a:bodyPr wrap="square">
            <a:spAutoFit/>
          </a:bodyPr>
          <a:lstStyle/>
          <a:p>
            <a:pPr marL="285750" lvl="1" indent="-285750" algn="just">
              <a:spcBef>
                <a:spcPts val="600"/>
              </a:spcBef>
              <a:buFont typeface="Wingdings" panose="05000000000000000000" pitchFamily="2" charset="2"/>
              <a:buChar char="Ø"/>
            </a:pPr>
            <a:r>
              <a:rPr lang="zh-TW" altLang="en-US" sz="2400" b="1" dirty="0">
                <a:latin typeface="Times New Roman" pitchFamily="18" charset="0"/>
                <a:ea typeface="標楷體" pitchFamily="65" charset="-120"/>
              </a:rPr>
              <a:t>注意事項</a:t>
            </a:r>
            <a:r>
              <a:rPr lang="en-US" altLang="zh-TW" sz="2400" b="1" dirty="0">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參加集體或個別繳費考生</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包含免繳費之低收入戶考生</a:t>
            </a:r>
            <a:r>
              <a:rPr lang="en-US" altLang="zh-TW" sz="2400" b="1" dirty="0">
                <a:solidFill>
                  <a:srgbClr val="FF0000"/>
                </a:solidFill>
                <a:latin typeface="Times New Roman" pitchFamily="18" charset="0"/>
                <a:ea typeface="標楷體" pitchFamily="65" charset="-120"/>
              </a:rPr>
              <a:t>)</a:t>
            </a:r>
            <a:r>
              <a:rPr lang="zh-TW" altLang="en-US" sz="2400" b="1" dirty="0">
                <a:solidFill>
                  <a:srgbClr val="FF0000"/>
                </a:solidFill>
                <a:latin typeface="Times New Roman" pitchFamily="18" charset="0"/>
                <a:ea typeface="標楷體" pitchFamily="65" charset="-120"/>
              </a:rPr>
              <a:t>，均務必於繳費規定期限內上網查詢繳費狀態</a:t>
            </a:r>
            <a:r>
              <a:rPr lang="zh-TW" altLang="en-US" sz="2400" b="1" dirty="0">
                <a:latin typeface="Times New Roman" pitchFamily="18" charset="0"/>
                <a:ea typeface="標楷體" pitchFamily="65" charset="-120"/>
              </a:rPr>
              <a:t>。如獲系統回應「繳費成功」者，即表示已完成繳費，及參加本招生之登記分發，如達最低登記標準者，即具有上網選填登記志願資格。</a:t>
            </a:r>
          </a:p>
        </p:txBody>
      </p:sp>
      <p:sp>
        <p:nvSpPr>
          <p:cNvPr id="9" name="AutoShape 4">
            <a:extLst>
              <a:ext uri="{FF2B5EF4-FFF2-40B4-BE49-F238E27FC236}">
                <a16:creationId xmlns:a16="http://schemas.microsoft.com/office/drawing/2014/main" id="{CA059255-D993-44AF-8856-5A30DAF5CF1A}"/>
              </a:ext>
            </a:extLst>
          </p:cNvPr>
          <p:cNvSpPr>
            <a:spLocks noChangeArrowheads="1"/>
          </p:cNvSpPr>
          <p:nvPr/>
        </p:nvSpPr>
        <p:spPr bwMode="auto">
          <a:xfrm>
            <a:off x="8371148" y="3809626"/>
            <a:ext cx="2088232" cy="476250"/>
          </a:xfrm>
          <a:prstGeom prst="wedgeRoundRectCallout">
            <a:avLst>
              <a:gd name="adj1" fmla="val -71400"/>
              <a:gd name="adj2" fmla="val 36405"/>
              <a:gd name="adj3" fmla="val 16667"/>
            </a:avLst>
          </a:prstGeom>
          <a:solidFill>
            <a:srgbClr val="FFFEA8"/>
          </a:solidFill>
          <a:ln w="19050" algn="ctr">
            <a:solidFill>
              <a:schemeClr val="tx1"/>
            </a:solidFill>
            <a:miter lim="800000"/>
            <a:headEnd/>
            <a:tailEnd/>
          </a:ln>
        </p:spPr>
        <p:txBody>
          <a:bodyPr anchor="ctr"/>
          <a:lstStyle/>
          <a:p>
            <a:pPr algn="just"/>
            <a:r>
              <a:rPr lang="zh-TW" altLang="en-US" sz="2400" b="1" dirty="0">
                <a:solidFill>
                  <a:srgbClr val="0000FF"/>
                </a:solidFill>
                <a:latin typeface="標楷體" pitchFamily="65" charset="-120"/>
                <a:ea typeface="標楷體" pitchFamily="65" charset="-120"/>
              </a:rPr>
              <a:t>考生輸入資料</a:t>
            </a:r>
            <a:endParaRPr lang="zh-TW" altLang="zh-TW" sz="2400" b="1" dirty="0">
              <a:solidFill>
                <a:srgbClr val="0000FF"/>
              </a:solidFill>
              <a:latin typeface="標楷體" pitchFamily="65" charset="-120"/>
              <a:ea typeface="標楷體" pitchFamily="65" charset="-120"/>
            </a:endParaRPr>
          </a:p>
        </p:txBody>
      </p:sp>
      <p:sp>
        <p:nvSpPr>
          <p:cNvPr id="5" name="投影片編號版面配置區 4">
            <a:extLst>
              <a:ext uri="{FF2B5EF4-FFF2-40B4-BE49-F238E27FC236}">
                <a16:creationId xmlns:a16="http://schemas.microsoft.com/office/drawing/2014/main" id="{6D747EF6-CD6C-4ECE-9CEC-ECF11146284D}"/>
              </a:ext>
            </a:extLst>
          </p:cNvPr>
          <p:cNvSpPr>
            <a:spLocks noGrp="1"/>
          </p:cNvSpPr>
          <p:nvPr>
            <p:ph type="sldNum" sz="quarter" idx="12"/>
          </p:nvPr>
        </p:nvSpPr>
        <p:spPr/>
        <p:txBody>
          <a:bodyPr/>
          <a:lstStyle/>
          <a:p>
            <a:pPr>
              <a:defRPr/>
            </a:pPr>
            <a:fld id="{6696D582-221A-4A7A-9495-2A3992126361}" type="slidenum">
              <a:rPr lang="zh-TW" altLang="en-US" smtClean="0"/>
              <a:pPr>
                <a:defRPr/>
              </a:pPr>
              <a:t>71</a:t>
            </a:fld>
            <a:endParaRPr lang="en-US" altLang="zh-TW" dirty="0"/>
          </a:p>
        </p:txBody>
      </p:sp>
    </p:spTree>
    <p:extLst>
      <p:ext uri="{BB962C8B-B14F-4D97-AF65-F5344CB8AC3E}">
        <p14:creationId xmlns:p14="http://schemas.microsoft.com/office/powerpoint/2010/main" val="2307382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2" y="363486"/>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首次登入或未完成繳費畫面</a:t>
            </a:r>
            <a:endParaRPr lang="zh-TW" altLang="en-US" sz="2400"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674CC1E2-A919-4CB8-A3A7-A43874131AC7}"/>
              </a:ext>
            </a:extLst>
          </p:cNvPr>
          <p:cNvSpPr>
            <a:spLocks noGrp="1"/>
          </p:cNvSpPr>
          <p:nvPr>
            <p:ph type="sldNum" sz="quarter" idx="12"/>
          </p:nvPr>
        </p:nvSpPr>
        <p:spPr/>
        <p:txBody>
          <a:bodyPr/>
          <a:lstStyle/>
          <a:p>
            <a:pPr>
              <a:defRPr/>
            </a:pPr>
            <a:fld id="{6696D582-221A-4A7A-9495-2A3992126361}" type="slidenum">
              <a:rPr lang="zh-TW" altLang="en-US" smtClean="0"/>
              <a:pPr>
                <a:defRPr/>
              </a:pPr>
              <a:t>72</a:t>
            </a:fld>
            <a:endParaRPr lang="en-US" altLang="zh-TW" dirty="0"/>
          </a:p>
        </p:txBody>
      </p:sp>
      <p:grpSp>
        <p:nvGrpSpPr>
          <p:cNvPr id="8" name="群組 7">
            <a:extLst>
              <a:ext uri="{FF2B5EF4-FFF2-40B4-BE49-F238E27FC236}">
                <a16:creationId xmlns:a16="http://schemas.microsoft.com/office/drawing/2014/main" id="{EBA3BBF0-84AB-FF0E-87B9-06C5D0562114}"/>
              </a:ext>
            </a:extLst>
          </p:cNvPr>
          <p:cNvGrpSpPr/>
          <p:nvPr/>
        </p:nvGrpSpPr>
        <p:grpSpPr>
          <a:xfrm>
            <a:off x="1127448" y="1042122"/>
            <a:ext cx="10657184" cy="5627238"/>
            <a:chOff x="2354662" y="1037781"/>
            <a:chExt cx="10657184" cy="5627238"/>
          </a:xfrm>
        </p:grpSpPr>
        <p:pic>
          <p:nvPicPr>
            <p:cNvPr id="3" name="圖片 2">
              <a:extLst>
                <a:ext uri="{FF2B5EF4-FFF2-40B4-BE49-F238E27FC236}">
                  <a16:creationId xmlns:a16="http://schemas.microsoft.com/office/drawing/2014/main" id="{F08CBD3B-66C7-48AE-B680-9306E137B9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54662" y="1037781"/>
              <a:ext cx="7690275" cy="5627238"/>
            </a:xfrm>
            <a:prstGeom prst="rect">
              <a:avLst/>
            </a:prstGeom>
            <a:ln>
              <a:solidFill>
                <a:schemeClr val="bg2"/>
              </a:solidFill>
            </a:ln>
          </p:spPr>
        </p:pic>
        <p:sp>
          <p:nvSpPr>
            <p:cNvPr id="2" name="矩形 1">
              <a:extLst>
                <a:ext uri="{FF2B5EF4-FFF2-40B4-BE49-F238E27FC236}">
                  <a16:creationId xmlns:a16="http://schemas.microsoft.com/office/drawing/2014/main" id="{E3120FD4-443B-617F-C0C1-4A230EF2EB57}"/>
                </a:ext>
              </a:extLst>
            </p:cNvPr>
            <p:cNvSpPr/>
            <p:nvPr/>
          </p:nvSpPr>
          <p:spPr>
            <a:xfrm>
              <a:off x="2558083" y="2113806"/>
              <a:ext cx="7056784" cy="12961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22B8F732-18C4-0558-C532-507B4308CB20}"/>
                </a:ext>
              </a:extLst>
            </p:cNvPr>
            <p:cNvSpPr/>
            <p:nvPr/>
          </p:nvSpPr>
          <p:spPr>
            <a:xfrm>
              <a:off x="6133218" y="3841998"/>
              <a:ext cx="682861" cy="144016"/>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0678B86-F9FE-3BD6-7304-E9AABC0BEDEE}"/>
                </a:ext>
              </a:extLst>
            </p:cNvPr>
            <p:cNvSpPr/>
            <p:nvPr/>
          </p:nvSpPr>
          <p:spPr>
            <a:xfrm>
              <a:off x="8233544" y="3841998"/>
              <a:ext cx="682860" cy="144016"/>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AutoShape 4">
              <a:extLst>
                <a:ext uri="{FF2B5EF4-FFF2-40B4-BE49-F238E27FC236}">
                  <a16:creationId xmlns:a16="http://schemas.microsoft.com/office/drawing/2014/main" id="{9E36E610-F391-444C-92A3-C302D08E2D1A}"/>
                </a:ext>
              </a:extLst>
            </p:cNvPr>
            <p:cNvSpPr>
              <a:spLocks noChangeArrowheads="1"/>
            </p:cNvSpPr>
            <p:nvPr/>
          </p:nvSpPr>
          <p:spPr bwMode="auto">
            <a:xfrm>
              <a:off x="5595022" y="3784699"/>
              <a:ext cx="7416824" cy="2156235"/>
            </a:xfrm>
            <a:prstGeom prst="wedgeRoundRectCallout">
              <a:avLst>
                <a:gd name="adj1" fmla="val -21298"/>
                <a:gd name="adj2" fmla="val -62810"/>
                <a:gd name="adj3" fmla="val 16667"/>
              </a:avLst>
            </a:prstGeom>
            <a:solidFill>
              <a:srgbClr val="FFFEA8"/>
            </a:solidFill>
            <a:ln w="19050" algn="ctr">
              <a:solidFill>
                <a:schemeClr val="tx1"/>
              </a:solidFill>
              <a:miter lim="800000"/>
              <a:headEnd/>
              <a:tailEnd/>
            </a:ln>
          </p:spPr>
          <p:txBody>
            <a:bodyPr/>
            <a:lstStyle/>
            <a:p>
              <a:pPr marL="219075" indent="-219075" algn="just">
                <a:spcAft>
                  <a:spcPts val="600"/>
                </a:spcAft>
              </a:pP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1.</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繳費完成</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小時後，請重新登入系統，若系統仍顯示尚未繳費狀態，表示繳費尚未成功，請考生持繳款收執聯（收據）到原繳款金融單位洽詢，或檢視</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ATM</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交易明細表確認轉帳是否成功。</a:t>
              </a:r>
              <a:endPar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endParaRPr>
            </a:p>
            <a:p>
              <a:pPr marL="219075" indent="-219075" algn="just">
                <a:spcAft>
                  <a:spcPts val="600"/>
                </a:spcAft>
              </a:pP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2.</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便利商店繳費約須</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3</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個工作天</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不含例假日</a:t>
              </a:r>
              <a:r>
                <a:rPr lang="en-US" altLang="zh-TW" sz="2200" b="1" dirty="0">
                  <a:solidFill>
                    <a:srgbClr val="0000FF"/>
                  </a:solidFill>
                  <a:latin typeface="Times New Roman" panose="02020603050405020304" pitchFamily="18" charset="0"/>
                  <a:ea typeface="標楷體" pitchFamily="65" charset="-120"/>
                  <a:cs typeface="Times New Roman" panose="02020603050405020304" pitchFamily="18" charset="0"/>
                </a:rPr>
                <a:t>)</a:t>
              </a:r>
              <a:r>
                <a:rPr lang="zh-TW" altLang="en-US" sz="2200" b="1" dirty="0">
                  <a:solidFill>
                    <a:srgbClr val="0000FF"/>
                  </a:solidFill>
                  <a:latin typeface="Times New Roman" panose="02020603050405020304" pitchFamily="18" charset="0"/>
                  <a:ea typeface="標楷體" pitchFamily="65" charset="-120"/>
                  <a:cs typeface="Times New Roman" panose="02020603050405020304" pitchFamily="18" charset="0"/>
                </a:rPr>
                <a:t>，才能入帳。</a:t>
              </a:r>
              <a:endParaRPr lang="zh-TW" altLang="zh-TW" sz="2200" b="1"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grpSp>
    </p:spTree>
    <p:extLst>
      <p:ext uri="{BB962C8B-B14F-4D97-AF65-F5344CB8AC3E}">
        <p14:creationId xmlns:p14="http://schemas.microsoft.com/office/powerpoint/2010/main" val="23173048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2" y="304453"/>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繳費成功畫面</a:t>
            </a:r>
            <a:endParaRPr lang="zh-TW" altLang="en-US" sz="2400"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7103A4E6-A762-4BE5-8E1C-3ADB5882C593}"/>
              </a:ext>
            </a:extLst>
          </p:cNvPr>
          <p:cNvSpPr>
            <a:spLocks noGrp="1"/>
          </p:cNvSpPr>
          <p:nvPr>
            <p:ph type="sldNum" sz="quarter" idx="12"/>
          </p:nvPr>
        </p:nvSpPr>
        <p:spPr/>
        <p:txBody>
          <a:bodyPr/>
          <a:lstStyle/>
          <a:p>
            <a:pPr>
              <a:defRPr/>
            </a:pPr>
            <a:fld id="{6696D582-221A-4A7A-9495-2A3992126361}" type="slidenum">
              <a:rPr lang="zh-TW" altLang="en-US" smtClean="0"/>
              <a:pPr>
                <a:defRPr/>
              </a:pPr>
              <a:t>73</a:t>
            </a:fld>
            <a:endParaRPr lang="en-US" altLang="zh-TW" dirty="0"/>
          </a:p>
        </p:txBody>
      </p:sp>
      <p:grpSp>
        <p:nvGrpSpPr>
          <p:cNvPr id="5" name="群組 4">
            <a:extLst>
              <a:ext uri="{FF2B5EF4-FFF2-40B4-BE49-F238E27FC236}">
                <a16:creationId xmlns:a16="http://schemas.microsoft.com/office/drawing/2014/main" id="{B2C59D71-E91C-46A7-2A74-E6680DF24EAE}"/>
              </a:ext>
            </a:extLst>
          </p:cNvPr>
          <p:cNvGrpSpPr/>
          <p:nvPr/>
        </p:nvGrpSpPr>
        <p:grpSpPr>
          <a:xfrm>
            <a:off x="1271464" y="1008119"/>
            <a:ext cx="10321577" cy="5557607"/>
            <a:chOff x="1703512" y="1022630"/>
            <a:chExt cx="10321577" cy="5557607"/>
          </a:xfrm>
        </p:grpSpPr>
        <p:grpSp>
          <p:nvGrpSpPr>
            <p:cNvPr id="10" name="群組 9">
              <a:extLst>
                <a:ext uri="{FF2B5EF4-FFF2-40B4-BE49-F238E27FC236}">
                  <a16:creationId xmlns:a16="http://schemas.microsoft.com/office/drawing/2014/main" id="{7E733030-F2F8-9535-B6E1-05FAB893D496}"/>
                </a:ext>
              </a:extLst>
            </p:cNvPr>
            <p:cNvGrpSpPr/>
            <p:nvPr/>
          </p:nvGrpSpPr>
          <p:grpSpPr>
            <a:xfrm>
              <a:off x="1703512" y="1022630"/>
              <a:ext cx="10321577" cy="5557607"/>
              <a:chOff x="1631505" y="995940"/>
              <a:chExt cx="10321577" cy="5557607"/>
            </a:xfrm>
          </p:grpSpPr>
          <p:pic>
            <p:nvPicPr>
              <p:cNvPr id="3" name="圖片 2">
                <a:extLst>
                  <a:ext uri="{FF2B5EF4-FFF2-40B4-BE49-F238E27FC236}">
                    <a16:creationId xmlns:a16="http://schemas.microsoft.com/office/drawing/2014/main" id="{AC164A3B-AA22-42BD-972B-57E5177C5F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2182" y="995940"/>
                <a:ext cx="8247811" cy="5557607"/>
              </a:xfrm>
              <a:prstGeom prst="rect">
                <a:avLst/>
              </a:prstGeom>
              <a:ln>
                <a:noFill/>
              </a:ln>
            </p:spPr>
          </p:pic>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8" name="AutoShape 4">
                <a:extLst>
                  <a:ext uri="{FF2B5EF4-FFF2-40B4-BE49-F238E27FC236}">
                    <a16:creationId xmlns:a16="http://schemas.microsoft.com/office/drawing/2014/main" id="{C494A2EB-1914-4222-AED9-8307753DDDB9}"/>
                  </a:ext>
                </a:extLst>
              </p:cNvPr>
              <p:cNvSpPr>
                <a:spLocks noChangeArrowheads="1"/>
              </p:cNvSpPr>
              <p:nvPr/>
            </p:nvSpPr>
            <p:spPr bwMode="auto">
              <a:xfrm>
                <a:off x="7272562" y="3650160"/>
                <a:ext cx="4680520" cy="2017209"/>
              </a:xfrm>
              <a:prstGeom prst="wedgeRoundRectCallout">
                <a:avLst>
                  <a:gd name="adj1" fmla="val -25816"/>
                  <a:gd name="adj2" fmla="val -72537"/>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登入系統後，如考生繳費成功，系統會於繳費狀態欄位顯示繳費成功之訊息。考生可選擇儲存或直接列印「繳費完成確認單」，確認單請妥善保存以便備查。</a:t>
                </a:r>
                <a:endParaRPr lang="zh-TW" altLang="zh-TW" sz="2400" b="1" dirty="0">
                  <a:solidFill>
                    <a:srgbClr val="0000FF"/>
                  </a:solidFill>
                  <a:latin typeface="標楷體" pitchFamily="65" charset="-120"/>
                  <a:ea typeface="標楷體" pitchFamily="65" charset="-120"/>
                </a:endParaRPr>
              </a:p>
              <a:p>
                <a:endParaRPr lang="zh-TW" altLang="zh-TW" sz="2400" b="1" dirty="0">
                  <a:solidFill>
                    <a:srgbClr val="0000FF"/>
                  </a:solidFill>
                  <a:latin typeface="標楷體" pitchFamily="65" charset="-120"/>
                  <a:ea typeface="標楷體" pitchFamily="65" charset="-120"/>
                </a:endParaRPr>
              </a:p>
            </p:txBody>
          </p:sp>
        </p:grpSp>
        <p:sp>
          <p:nvSpPr>
            <p:cNvPr id="2" name="矩形 1">
              <a:extLst>
                <a:ext uri="{FF2B5EF4-FFF2-40B4-BE49-F238E27FC236}">
                  <a16:creationId xmlns:a16="http://schemas.microsoft.com/office/drawing/2014/main" id="{3944AA59-6C4F-AF54-257E-2CBD8EF7CF35}"/>
                </a:ext>
              </a:extLst>
            </p:cNvPr>
            <p:cNvSpPr/>
            <p:nvPr/>
          </p:nvSpPr>
          <p:spPr>
            <a:xfrm>
              <a:off x="2063552" y="2223914"/>
              <a:ext cx="7920880" cy="8729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550296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3" y="332657"/>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繳費完成確認單</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4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400"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8248DCC2-1AA2-4388-93A9-A78AADD18284}"/>
              </a:ext>
            </a:extLst>
          </p:cNvPr>
          <p:cNvSpPr>
            <a:spLocks noGrp="1"/>
          </p:cNvSpPr>
          <p:nvPr>
            <p:ph type="sldNum" sz="quarter" idx="12"/>
          </p:nvPr>
        </p:nvSpPr>
        <p:spPr/>
        <p:txBody>
          <a:bodyPr/>
          <a:lstStyle/>
          <a:p>
            <a:pPr>
              <a:defRPr/>
            </a:pPr>
            <a:fld id="{6696D582-221A-4A7A-9495-2A3992126361}" type="slidenum">
              <a:rPr lang="zh-TW" altLang="en-US" smtClean="0"/>
              <a:pPr>
                <a:defRPr/>
              </a:pPr>
              <a:t>74</a:t>
            </a:fld>
            <a:endParaRPr lang="en-US" altLang="zh-TW" dirty="0"/>
          </a:p>
        </p:txBody>
      </p:sp>
      <p:grpSp>
        <p:nvGrpSpPr>
          <p:cNvPr id="8" name="群組 7">
            <a:extLst>
              <a:ext uri="{FF2B5EF4-FFF2-40B4-BE49-F238E27FC236}">
                <a16:creationId xmlns:a16="http://schemas.microsoft.com/office/drawing/2014/main" id="{167C1485-A9DB-4A39-87DF-F6F34A7B94B4}"/>
              </a:ext>
            </a:extLst>
          </p:cNvPr>
          <p:cNvGrpSpPr/>
          <p:nvPr/>
        </p:nvGrpSpPr>
        <p:grpSpPr>
          <a:xfrm>
            <a:off x="3971764" y="1074687"/>
            <a:ext cx="4248472" cy="5646788"/>
            <a:chOff x="4046514" y="1140914"/>
            <a:chExt cx="4098971" cy="5448081"/>
          </a:xfrm>
        </p:grpSpPr>
        <p:pic>
          <p:nvPicPr>
            <p:cNvPr id="6" name="圖片 5">
              <a:extLst>
                <a:ext uri="{FF2B5EF4-FFF2-40B4-BE49-F238E27FC236}">
                  <a16:creationId xmlns:a16="http://schemas.microsoft.com/office/drawing/2014/main" id="{3B1CD7F5-EAE8-4297-979F-63AE5A33A1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6514" y="1140914"/>
              <a:ext cx="4098971" cy="5448081"/>
            </a:xfrm>
            <a:prstGeom prst="rect">
              <a:avLst/>
            </a:prstGeom>
            <a:ln>
              <a:solidFill>
                <a:schemeClr val="tx1"/>
              </a:solidFill>
            </a:ln>
          </p:spPr>
        </p:pic>
        <p:sp>
          <p:nvSpPr>
            <p:cNvPr id="7" name="文字方塊 6">
              <a:extLst>
                <a:ext uri="{FF2B5EF4-FFF2-40B4-BE49-F238E27FC236}">
                  <a16:creationId xmlns:a16="http://schemas.microsoft.com/office/drawing/2014/main" id="{2D374244-4C5F-4D98-ADAE-E56B5A7321B6}"/>
                </a:ext>
              </a:extLst>
            </p:cNvPr>
            <p:cNvSpPr txBox="1"/>
            <p:nvPr/>
          </p:nvSpPr>
          <p:spPr>
            <a:xfrm rot="19875518">
              <a:off x="4559096" y="2934377"/>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grpSp>
    </p:spTree>
    <p:extLst>
      <p:ext uri="{BB962C8B-B14F-4D97-AF65-F5344CB8AC3E}">
        <p14:creationId xmlns:p14="http://schemas.microsoft.com/office/powerpoint/2010/main" val="2785304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6B29741-01FA-474A-B1A6-92CA61665330}"/>
              </a:ext>
            </a:extLst>
          </p:cNvPr>
          <p:cNvPicPr>
            <a:picLocks noChangeAspect="1"/>
          </p:cNvPicPr>
          <p:nvPr/>
        </p:nvPicPr>
        <p:blipFill>
          <a:blip r:embed="rId3">
            <a:extLst>
              <a:ext uri="{28A0092B-C50C-407E-A947-70E740481C1C}">
                <a14:useLocalDpi xmlns:a14="http://schemas.microsoft.com/office/drawing/2010/main" val="0"/>
              </a:ext>
            </a:extLst>
          </a:blip>
          <a:srcRect l="2137"/>
          <a:stretch/>
        </p:blipFill>
        <p:spPr>
          <a:xfrm>
            <a:off x="1451066" y="1104851"/>
            <a:ext cx="8940561" cy="5616624"/>
          </a:xfrm>
          <a:prstGeom prst="rect">
            <a:avLst/>
          </a:prstGeom>
          <a:ln>
            <a:solidFill>
              <a:schemeClr val="bg2"/>
            </a:solidFill>
          </a:ln>
        </p:spPr>
      </p:pic>
      <p:sp>
        <p:nvSpPr>
          <p:cNvPr id="90114" name="標題 1"/>
          <p:cNvSpPr txBox="1">
            <a:spLocks/>
          </p:cNvSpPr>
          <p:nvPr/>
        </p:nvSpPr>
        <p:spPr bwMode="auto">
          <a:xfrm>
            <a:off x="263352" y="332656"/>
            <a:ext cx="10143158"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低收考生登入畫面</a:t>
            </a:r>
            <a:endParaRPr lang="zh-TW" altLang="en-US" sz="2400" dirty="0">
              <a:effectLst>
                <a:outerShdw blurRad="38100" dist="38100" dir="2700000" algn="tl">
                  <a:srgbClr val="000000">
                    <a:alpha val="43137"/>
                  </a:srgbClr>
                </a:outerShdw>
              </a:effectLst>
            </a:endParaRPr>
          </a:p>
        </p:txBody>
      </p:sp>
      <p:sp>
        <p:nvSpPr>
          <p:cNvPr id="5" name="投影片編號版面配置區 4">
            <a:extLst>
              <a:ext uri="{FF2B5EF4-FFF2-40B4-BE49-F238E27FC236}">
                <a16:creationId xmlns:a16="http://schemas.microsoft.com/office/drawing/2014/main" id="{34196B5F-B3AD-49D2-8B59-ED04E23AF833}"/>
              </a:ext>
            </a:extLst>
          </p:cNvPr>
          <p:cNvSpPr>
            <a:spLocks noGrp="1"/>
          </p:cNvSpPr>
          <p:nvPr>
            <p:ph type="sldNum" sz="quarter" idx="12"/>
          </p:nvPr>
        </p:nvSpPr>
        <p:spPr/>
        <p:txBody>
          <a:bodyPr/>
          <a:lstStyle/>
          <a:p>
            <a:pPr>
              <a:defRPr/>
            </a:pPr>
            <a:fld id="{6696D582-221A-4A7A-9495-2A3992126361}" type="slidenum">
              <a:rPr lang="zh-TW" altLang="en-US" smtClean="0"/>
              <a:pPr>
                <a:defRPr/>
              </a:pPr>
              <a:t>75</a:t>
            </a:fld>
            <a:endParaRPr lang="en-US" altLang="zh-TW" dirty="0"/>
          </a:p>
        </p:txBody>
      </p:sp>
      <p:sp>
        <p:nvSpPr>
          <p:cNvPr id="8" name="AutoShape 4">
            <a:extLst>
              <a:ext uri="{FF2B5EF4-FFF2-40B4-BE49-F238E27FC236}">
                <a16:creationId xmlns:a16="http://schemas.microsoft.com/office/drawing/2014/main" id="{A401963B-0734-48F5-B13A-F0E09C25A4E3}"/>
              </a:ext>
            </a:extLst>
          </p:cNvPr>
          <p:cNvSpPr>
            <a:spLocks noChangeArrowheads="1"/>
          </p:cNvSpPr>
          <p:nvPr/>
        </p:nvSpPr>
        <p:spPr bwMode="auto">
          <a:xfrm>
            <a:off x="7176120" y="4149080"/>
            <a:ext cx="4248472" cy="1395958"/>
          </a:xfrm>
          <a:prstGeom prst="wedgeRoundRectCallout">
            <a:avLst>
              <a:gd name="adj1" fmla="val -26751"/>
              <a:gd name="adj2" fmla="val -122299"/>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若為低收入戶考生，登入系統後即顯示繳費成功之訊息，考生無須繳交登記費。</a:t>
            </a:r>
            <a:endParaRPr lang="zh-TW" altLang="zh-TW" sz="2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45339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txBox="1">
            <a:spLocks/>
          </p:cNvSpPr>
          <p:nvPr/>
        </p:nvSpPr>
        <p:spPr bwMode="auto">
          <a:xfrm>
            <a:off x="263352" y="309942"/>
            <a:ext cx="10215166"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八、繳費狀態查詢系統</a:t>
            </a:r>
            <a:r>
              <a:rPr lang="en-US" altLang="zh-TW" sz="2700" dirty="0">
                <a:solidFill>
                  <a:schemeClr val="tx2"/>
                </a:solidFill>
                <a:latin typeface="標楷體" pitchFamily="65" charset="-120"/>
                <a:ea typeface="標楷體" pitchFamily="65" charset="-120"/>
              </a:rPr>
              <a:t>-</a:t>
            </a:r>
            <a:r>
              <a:rPr lang="zh-TW" altLang="en-US" sz="2400" dirty="0">
                <a:effectLst>
                  <a:outerShdw blurRad="38100" dist="38100" dir="2700000" algn="tl">
                    <a:srgbClr val="000000">
                      <a:alpha val="43137"/>
                    </a:srgbClr>
                  </a:outerShdw>
                </a:effectLst>
                <a:latin typeface="標楷體" pitchFamily="65" charset="-120"/>
                <a:ea typeface="標楷體" pitchFamily="65" charset="-120"/>
              </a:rPr>
              <a:t>修改通訊聯絡資訊</a:t>
            </a:r>
            <a:endParaRPr lang="zh-TW" altLang="en-US" sz="2400" dirty="0">
              <a:effectLst>
                <a:outerShdw blurRad="38100" dist="38100" dir="2700000" algn="tl">
                  <a:srgbClr val="000000">
                    <a:alpha val="43137"/>
                  </a:srgbClr>
                </a:outerShdw>
              </a:effectLst>
            </a:endParaRPr>
          </a:p>
        </p:txBody>
      </p:sp>
      <p:sp>
        <p:nvSpPr>
          <p:cNvPr id="3" name="投影片編號版面配置區 2">
            <a:extLst>
              <a:ext uri="{FF2B5EF4-FFF2-40B4-BE49-F238E27FC236}">
                <a16:creationId xmlns:a16="http://schemas.microsoft.com/office/drawing/2014/main" id="{09F0B8D6-5D1F-4FE9-9249-E4DFD3F17BA5}"/>
              </a:ext>
            </a:extLst>
          </p:cNvPr>
          <p:cNvSpPr>
            <a:spLocks noGrp="1"/>
          </p:cNvSpPr>
          <p:nvPr>
            <p:ph type="sldNum" sz="quarter" idx="12"/>
          </p:nvPr>
        </p:nvSpPr>
        <p:spPr/>
        <p:txBody>
          <a:bodyPr/>
          <a:lstStyle/>
          <a:p>
            <a:pPr>
              <a:defRPr/>
            </a:pPr>
            <a:fld id="{6696D582-221A-4A7A-9495-2A3992126361}" type="slidenum">
              <a:rPr lang="zh-TW" altLang="en-US" smtClean="0"/>
              <a:pPr>
                <a:defRPr/>
              </a:pPr>
              <a:t>76</a:t>
            </a:fld>
            <a:endParaRPr lang="en-US" altLang="zh-TW" dirty="0"/>
          </a:p>
        </p:txBody>
      </p:sp>
      <p:grpSp>
        <p:nvGrpSpPr>
          <p:cNvPr id="7" name="群組 6">
            <a:extLst>
              <a:ext uri="{FF2B5EF4-FFF2-40B4-BE49-F238E27FC236}">
                <a16:creationId xmlns:a16="http://schemas.microsoft.com/office/drawing/2014/main" id="{C9D6754E-C3EB-97E8-E8C1-4CE0A7B17628}"/>
              </a:ext>
            </a:extLst>
          </p:cNvPr>
          <p:cNvGrpSpPr/>
          <p:nvPr/>
        </p:nvGrpSpPr>
        <p:grpSpPr>
          <a:xfrm>
            <a:off x="1222153" y="1109364"/>
            <a:ext cx="10752837" cy="5610970"/>
            <a:chOff x="2260412" y="980728"/>
            <a:chExt cx="10752837" cy="5610970"/>
          </a:xfrm>
        </p:grpSpPr>
        <p:pic>
          <p:nvPicPr>
            <p:cNvPr id="5" name="圖片 4">
              <a:extLst>
                <a:ext uri="{FF2B5EF4-FFF2-40B4-BE49-F238E27FC236}">
                  <a16:creationId xmlns:a16="http://schemas.microsoft.com/office/drawing/2014/main" id="{20BC8A16-4E53-421B-BD35-098B89743D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60412" y="980728"/>
              <a:ext cx="7671174" cy="5610970"/>
            </a:xfrm>
            <a:prstGeom prst="rect">
              <a:avLst/>
            </a:prstGeom>
            <a:ln>
              <a:solidFill>
                <a:schemeClr val="bg2"/>
              </a:solidFill>
            </a:ln>
          </p:spPr>
        </p:pic>
        <p:sp>
          <p:nvSpPr>
            <p:cNvPr id="12" name="矩形 11">
              <a:extLst>
                <a:ext uri="{FF2B5EF4-FFF2-40B4-BE49-F238E27FC236}">
                  <a16:creationId xmlns:a16="http://schemas.microsoft.com/office/drawing/2014/main" id="{2322AC74-5DBB-4DD5-9547-383086F9C554}"/>
                </a:ext>
              </a:extLst>
            </p:cNvPr>
            <p:cNvSpPr/>
            <p:nvPr/>
          </p:nvSpPr>
          <p:spPr>
            <a:xfrm>
              <a:off x="2438400" y="4168130"/>
              <a:ext cx="7258000" cy="1224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AutoShape 4">
              <a:extLst>
                <a:ext uri="{FF2B5EF4-FFF2-40B4-BE49-F238E27FC236}">
                  <a16:creationId xmlns:a16="http://schemas.microsoft.com/office/drawing/2014/main" id="{AFE18589-27E1-425A-8B73-B21F703107BC}"/>
                </a:ext>
              </a:extLst>
            </p:cNvPr>
            <p:cNvSpPr>
              <a:spLocks noChangeArrowheads="1"/>
            </p:cNvSpPr>
            <p:nvPr/>
          </p:nvSpPr>
          <p:spPr bwMode="auto">
            <a:xfrm>
              <a:off x="9670057" y="1536608"/>
              <a:ext cx="3343192" cy="2864180"/>
            </a:xfrm>
            <a:prstGeom prst="wedgeRoundRectCallout">
              <a:avLst>
                <a:gd name="adj1" fmla="val -83867"/>
                <a:gd name="adj2" fmla="val 39523"/>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考生如欲修改聯絡通訊資料請點選「修改聯絡通訊資料」，並且輸入確定可聯絡之通訊資料，完成填寫後點選「儲存聯絡通訊資料」。</a:t>
              </a:r>
              <a:endParaRPr lang="zh-TW" altLang="zh-TW" sz="2400" b="1" dirty="0">
                <a:solidFill>
                  <a:srgbClr val="0000FF"/>
                </a:solidFill>
                <a:latin typeface="標楷體" pitchFamily="65" charset="-120"/>
                <a:ea typeface="標楷體" pitchFamily="65" charset="-120"/>
              </a:endParaRPr>
            </a:p>
          </p:txBody>
        </p:sp>
      </p:grpSp>
    </p:spTree>
    <p:extLst>
      <p:ext uri="{BB962C8B-B14F-4D97-AF65-F5344CB8AC3E}">
        <p14:creationId xmlns:p14="http://schemas.microsoft.com/office/powerpoint/2010/main" val="21867704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77</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個人總成績查詢系統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7FECAEE4-F2BC-444F-1298-95A5F56EF065}"/>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37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93F80A0-668D-4136-A8BE-8546E5BCCC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3471" y="1052736"/>
            <a:ext cx="8879881" cy="5668739"/>
          </a:xfrm>
          <a:prstGeom prst="rect">
            <a:avLst/>
          </a:prstGeom>
          <a:ln>
            <a:solidFill>
              <a:schemeClr val="bg2"/>
            </a:solidFill>
          </a:ln>
        </p:spPr>
      </p:pic>
      <p:sp>
        <p:nvSpPr>
          <p:cNvPr id="90114" name="標題 1"/>
          <p:cNvSpPr txBox="1">
            <a:spLocks/>
          </p:cNvSpPr>
          <p:nvPr/>
        </p:nvSpPr>
        <p:spPr bwMode="auto">
          <a:xfrm>
            <a:off x="263353" y="342277"/>
            <a:ext cx="10215166"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r>
              <a:rPr lang="zh-TW" altLang="en-US" sz="24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2400" b="1" dirty="0">
              <a:effectLst>
                <a:outerShdw blurRad="38100" dist="38100" dir="2700000" algn="tl">
                  <a:srgbClr val="000000">
                    <a:alpha val="43137"/>
                  </a:srgbClr>
                </a:outerShdw>
              </a:effectLst>
            </a:endParaRPr>
          </a:p>
        </p:txBody>
      </p:sp>
      <p:sp>
        <p:nvSpPr>
          <p:cNvPr id="8" name="AutoShape 4">
            <a:extLst>
              <a:ext uri="{FF2B5EF4-FFF2-40B4-BE49-F238E27FC236}">
                <a16:creationId xmlns:a16="http://schemas.microsoft.com/office/drawing/2014/main" id="{B080C0F7-FA7A-47DC-89AC-84C10C9C2E04}"/>
              </a:ext>
            </a:extLst>
          </p:cNvPr>
          <p:cNvSpPr>
            <a:spLocks noChangeArrowheads="1"/>
          </p:cNvSpPr>
          <p:nvPr/>
        </p:nvSpPr>
        <p:spPr bwMode="auto">
          <a:xfrm>
            <a:off x="9095880" y="2818717"/>
            <a:ext cx="2254944" cy="503237"/>
          </a:xfrm>
          <a:prstGeom prst="wedgeRoundRectCallout">
            <a:avLst>
              <a:gd name="adj1" fmla="val -97886"/>
              <a:gd name="adj2" fmla="val -31564"/>
              <a:gd name="adj3" fmla="val 16667"/>
            </a:avLst>
          </a:prstGeom>
          <a:solidFill>
            <a:srgbClr val="FFFEA8"/>
          </a:solidFill>
          <a:ln w="19050" algn="ctr">
            <a:solidFill>
              <a:schemeClr val="tx1"/>
            </a:solidFill>
            <a:miter lim="800000"/>
            <a:headEnd/>
            <a:tailEnd/>
          </a:ln>
        </p:spPr>
        <p:txBody>
          <a:bodyPr anchor="ctr"/>
          <a:lstStyle/>
          <a:p>
            <a:r>
              <a:rPr lang="zh-TW" altLang="en-US" sz="2400" b="1" dirty="0">
                <a:solidFill>
                  <a:srgbClr val="0000FF"/>
                </a:solidFill>
                <a:latin typeface="標楷體" pitchFamily="65" charset="-120"/>
                <a:ea typeface="標楷體" pitchFamily="65" charset="-120"/>
              </a:rPr>
              <a:t>考生輸入資料</a:t>
            </a:r>
            <a:endParaRPr lang="zh-TW" altLang="zh-TW" sz="24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D290F725-3784-4FB1-856C-9D2403C58F31}"/>
              </a:ext>
            </a:extLst>
          </p:cNvPr>
          <p:cNvSpPr>
            <a:spLocks noGrp="1"/>
          </p:cNvSpPr>
          <p:nvPr>
            <p:ph type="sldNum" sz="quarter" idx="12"/>
          </p:nvPr>
        </p:nvSpPr>
        <p:spPr/>
        <p:txBody>
          <a:bodyPr/>
          <a:lstStyle/>
          <a:p>
            <a:pPr>
              <a:defRPr/>
            </a:pPr>
            <a:fld id="{6696D582-221A-4A7A-9495-2A3992126361}" type="slidenum">
              <a:rPr lang="zh-TW" altLang="en-US" smtClean="0"/>
              <a:pPr>
                <a:defRPr/>
              </a:pPr>
              <a:t>78</a:t>
            </a:fld>
            <a:endParaRPr lang="en-US" altLang="zh-TW" dirty="0"/>
          </a:p>
        </p:txBody>
      </p:sp>
    </p:spTree>
    <p:extLst>
      <p:ext uri="{BB962C8B-B14F-4D97-AF65-F5344CB8AC3E}">
        <p14:creationId xmlns:p14="http://schemas.microsoft.com/office/powerpoint/2010/main" val="3244534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5FE7686-0F79-408F-8D44-F75C6FBDC89F}"/>
              </a:ext>
            </a:extLst>
          </p:cNvPr>
          <p:cNvPicPr>
            <a:picLocks noChangeAspect="1"/>
          </p:cNvPicPr>
          <p:nvPr/>
        </p:nvPicPr>
        <p:blipFill>
          <a:blip r:embed="rId3">
            <a:extLst>
              <a:ext uri="{28A0092B-C50C-407E-A947-70E740481C1C}">
                <a14:useLocalDpi xmlns:a14="http://schemas.microsoft.com/office/drawing/2010/main" val="0"/>
              </a:ext>
            </a:extLst>
          </a:blip>
          <a:srcRect t="614" b="614"/>
          <a:stretch/>
        </p:blipFill>
        <p:spPr>
          <a:xfrm>
            <a:off x="3291950" y="983022"/>
            <a:ext cx="6820375" cy="5827353"/>
          </a:xfrm>
          <a:prstGeom prst="rect">
            <a:avLst/>
          </a:prstGeom>
          <a:ln>
            <a:solidFill>
              <a:schemeClr val="bg2"/>
            </a:solidFill>
          </a:ln>
        </p:spPr>
      </p:pic>
      <p:sp>
        <p:nvSpPr>
          <p:cNvPr id="90114" name="標題 1"/>
          <p:cNvSpPr txBox="1">
            <a:spLocks/>
          </p:cNvSpPr>
          <p:nvPr/>
        </p:nvSpPr>
        <p:spPr bwMode="auto">
          <a:xfrm>
            <a:off x="251923" y="339552"/>
            <a:ext cx="7704857" cy="503237"/>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r>
              <a:rPr lang="zh-TW" altLang="en-US" sz="2400" b="1" dirty="0">
                <a:effectLst>
                  <a:outerShdw blurRad="38100" dist="38100" dir="2700000" algn="tl">
                    <a:srgbClr val="000000">
                      <a:alpha val="43137"/>
                    </a:srgbClr>
                  </a:outerShdw>
                </a:effectLst>
                <a:latin typeface="標楷體" pitchFamily="65" charset="-120"/>
                <a:ea typeface="標楷體" pitchFamily="65" charset="-120"/>
              </a:rPr>
              <a:t>查詢畫面</a:t>
            </a:r>
            <a:endParaRPr lang="zh-TW" altLang="en-US" sz="2400" b="1" dirty="0">
              <a:effectLst>
                <a:outerShdw blurRad="38100" dist="38100" dir="2700000" algn="tl">
                  <a:srgbClr val="000000">
                    <a:alpha val="43137"/>
                  </a:srgbClr>
                </a:outerShdw>
              </a:effectLst>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6" name="AutoShape 4">
            <a:extLst>
              <a:ext uri="{FF2B5EF4-FFF2-40B4-BE49-F238E27FC236}">
                <a16:creationId xmlns:a16="http://schemas.microsoft.com/office/drawing/2014/main" id="{B854895D-CF8F-473A-B62D-7A02A7588694}"/>
              </a:ext>
            </a:extLst>
          </p:cNvPr>
          <p:cNvSpPr>
            <a:spLocks noChangeArrowheads="1"/>
          </p:cNvSpPr>
          <p:nvPr/>
        </p:nvSpPr>
        <p:spPr bwMode="auto">
          <a:xfrm>
            <a:off x="913555" y="3021453"/>
            <a:ext cx="2232248" cy="2182328"/>
          </a:xfrm>
          <a:prstGeom prst="wedgeRoundRectCallout">
            <a:avLst>
              <a:gd name="adj1" fmla="val 62659"/>
              <a:gd name="adj2" fmla="val -28333"/>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請選擇權重組合，系統即會帶出該組合各科目成績採計權重。</a:t>
            </a:r>
            <a:endParaRPr lang="zh-TW" altLang="zh-TW" sz="2400" b="1" dirty="0">
              <a:solidFill>
                <a:srgbClr val="0000FF"/>
              </a:solidFill>
              <a:latin typeface="標楷體" pitchFamily="65" charset="-120"/>
              <a:ea typeface="標楷體" pitchFamily="65" charset="-120"/>
            </a:endParaRPr>
          </a:p>
        </p:txBody>
      </p:sp>
      <p:sp>
        <p:nvSpPr>
          <p:cNvPr id="33" name="AutoShape 4">
            <a:extLst>
              <a:ext uri="{FF2B5EF4-FFF2-40B4-BE49-F238E27FC236}">
                <a16:creationId xmlns:a16="http://schemas.microsoft.com/office/drawing/2014/main" id="{D9BABF99-D892-46A7-BDEC-B9F0F16786C4}"/>
              </a:ext>
            </a:extLst>
          </p:cNvPr>
          <p:cNvSpPr>
            <a:spLocks noChangeArrowheads="1"/>
          </p:cNvSpPr>
          <p:nvPr/>
        </p:nvSpPr>
        <p:spPr bwMode="auto">
          <a:xfrm>
            <a:off x="7541742" y="5134498"/>
            <a:ext cx="1618356" cy="987972"/>
          </a:xfrm>
          <a:prstGeom prst="wedgeRoundRectCallout">
            <a:avLst>
              <a:gd name="adj1" fmla="val -24662"/>
              <a:gd name="adj2" fmla="val -122822"/>
              <a:gd name="adj3" fmla="val 16667"/>
            </a:avLst>
          </a:prstGeom>
          <a:solidFill>
            <a:srgbClr val="FFFEA8"/>
          </a:solidFill>
          <a:ln w="19050" algn="ctr">
            <a:solidFill>
              <a:schemeClr val="tx1"/>
            </a:solidFill>
            <a:miter lim="800000"/>
            <a:headEnd/>
            <a:tailEnd/>
          </a:ln>
        </p:spPr>
        <p:txBody>
          <a:bodyPr/>
          <a:lstStyle/>
          <a:p>
            <a:endParaRPr lang="zh-TW" altLang="zh-TW" sz="1400" b="1" dirty="0">
              <a:solidFill>
                <a:srgbClr val="0000FF"/>
              </a:solidFill>
              <a:latin typeface="標楷體" pitchFamily="65" charset="-120"/>
              <a:ea typeface="標楷體" pitchFamily="65" charset="-120"/>
            </a:endParaRPr>
          </a:p>
        </p:txBody>
      </p:sp>
      <p:sp>
        <p:nvSpPr>
          <p:cNvPr id="3" name="投影片編號版面配置區 2">
            <a:extLst>
              <a:ext uri="{FF2B5EF4-FFF2-40B4-BE49-F238E27FC236}">
                <a16:creationId xmlns:a16="http://schemas.microsoft.com/office/drawing/2014/main" id="{3D480730-98AB-4B8A-87E8-21F7D37FF930}"/>
              </a:ext>
            </a:extLst>
          </p:cNvPr>
          <p:cNvSpPr>
            <a:spLocks noGrp="1"/>
          </p:cNvSpPr>
          <p:nvPr>
            <p:ph type="sldNum" sz="quarter" idx="12"/>
          </p:nvPr>
        </p:nvSpPr>
        <p:spPr/>
        <p:txBody>
          <a:bodyPr/>
          <a:lstStyle/>
          <a:p>
            <a:pPr>
              <a:defRPr/>
            </a:pPr>
            <a:fld id="{6696D582-221A-4A7A-9495-2A3992126361}" type="slidenum">
              <a:rPr lang="zh-TW" altLang="en-US" smtClean="0"/>
              <a:pPr>
                <a:defRPr/>
              </a:pPr>
              <a:t>79</a:t>
            </a:fld>
            <a:endParaRPr lang="en-US" altLang="zh-TW" dirty="0"/>
          </a:p>
        </p:txBody>
      </p:sp>
      <p:pic>
        <p:nvPicPr>
          <p:cNvPr id="9" name="圖片 8">
            <a:extLst>
              <a:ext uri="{FF2B5EF4-FFF2-40B4-BE49-F238E27FC236}">
                <a16:creationId xmlns:a16="http://schemas.microsoft.com/office/drawing/2014/main" id="{8A2280D6-3E8E-44BE-AC3E-0051B0513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2" y="4460569"/>
            <a:ext cx="632480" cy="632480"/>
          </a:xfrm>
          <a:prstGeom prst="rect">
            <a:avLst/>
          </a:prstGeom>
        </p:spPr>
      </p:pic>
      <p:pic>
        <p:nvPicPr>
          <p:cNvPr id="7" name="圖片 6">
            <a:extLst>
              <a:ext uri="{FF2B5EF4-FFF2-40B4-BE49-F238E27FC236}">
                <a16:creationId xmlns:a16="http://schemas.microsoft.com/office/drawing/2014/main" id="{E5636F95-D11A-47B8-B2B6-A04A588CE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440" y="2317593"/>
            <a:ext cx="658507" cy="658507"/>
          </a:xfrm>
          <a:prstGeom prst="rect">
            <a:avLst/>
          </a:prstGeom>
        </p:spPr>
      </p:pic>
      <p:sp>
        <p:nvSpPr>
          <p:cNvPr id="6" name="矩形 5">
            <a:extLst>
              <a:ext uri="{FF2B5EF4-FFF2-40B4-BE49-F238E27FC236}">
                <a16:creationId xmlns:a16="http://schemas.microsoft.com/office/drawing/2014/main" id="{79BD2086-2181-4041-BA7B-2C2B62435F34}"/>
              </a:ext>
            </a:extLst>
          </p:cNvPr>
          <p:cNvSpPr/>
          <p:nvPr/>
        </p:nvSpPr>
        <p:spPr>
          <a:xfrm>
            <a:off x="9351218" y="2449463"/>
            <a:ext cx="432048" cy="521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AutoShape 4">
            <a:extLst>
              <a:ext uri="{FF2B5EF4-FFF2-40B4-BE49-F238E27FC236}">
                <a16:creationId xmlns:a16="http://schemas.microsoft.com/office/drawing/2014/main" id="{3DCB0310-C675-4280-B7DF-AC699495BB96}"/>
              </a:ext>
            </a:extLst>
          </p:cNvPr>
          <p:cNvSpPr>
            <a:spLocks noChangeArrowheads="1"/>
          </p:cNvSpPr>
          <p:nvPr/>
        </p:nvSpPr>
        <p:spPr bwMode="auto">
          <a:xfrm>
            <a:off x="4828497" y="5090718"/>
            <a:ext cx="6256565" cy="1405748"/>
          </a:xfrm>
          <a:prstGeom prst="wedgeRoundRectCallout">
            <a:avLst>
              <a:gd name="adj1" fmla="val 25219"/>
              <a:gd name="adj2" fmla="val -192910"/>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系統並依該權重組合計算出加權後合計總成績；及提供採計該權重組合之所有校系科</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組</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、學程及志願代碼</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含實際招生名額</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a:t>
            </a:r>
            <a:endParaRPr lang="zh-TW" altLang="zh-TW" sz="2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47562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260985" y="333376"/>
            <a:ext cx="10111692"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1/10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127448" y="1406858"/>
            <a:ext cx="10585176" cy="4967620"/>
          </a:xfrm>
          <a:prstGeom prst="rect">
            <a:avLst/>
          </a:prstGeom>
          <a:noFill/>
          <a:ln w="9525">
            <a:noFill/>
            <a:miter lim="800000"/>
            <a:headEnd/>
            <a:tailEnd/>
          </a:ln>
        </p:spPr>
        <p:txBody>
          <a:bodyPr/>
          <a:lstStyle/>
          <a:p>
            <a:pPr marL="266700" indent="-266700" algn="just">
              <a:lnSpc>
                <a:spcPts val="3000"/>
              </a:lnSpc>
              <a:spcBef>
                <a:spcPts val="0"/>
              </a:spcBef>
              <a:spcAft>
                <a:spcPts val="1200"/>
              </a:spcAft>
              <a:buClr>
                <a:schemeClr val="tx1"/>
              </a:buClr>
              <a:buFont typeface="Arial" charset="0"/>
              <a:buAutoNum type="arabicPeriod"/>
            </a:pPr>
            <a:r>
              <a:rPr lang="zh-TW" altLang="en-US" sz="2400" dirty="0">
                <a:latin typeface="Times New Roman" pitchFamily="18" charset="0"/>
                <a:ea typeface="標楷體" pitchFamily="65" charset="-120"/>
              </a:rPr>
              <a:t>免登記資格審查名單，各校請於</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5</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4</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星期一</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5</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8</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星期五</a:t>
            </a:r>
            <a:r>
              <a:rPr lang="en-US" altLang="zh-TW" sz="2400" dirty="0">
                <a:solidFill>
                  <a:srgbClr val="FF0000"/>
                </a:solidFill>
                <a:latin typeface="Times New Roman" pitchFamily="18" charset="0"/>
                <a:ea typeface="標楷體" pitchFamily="65" charset="-120"/>
              </a:rPr>
              <a:t>)17:00</a:t>
            </a:r>
            <a:r>
              <a:rPr lang="zh-TW" altLang="en-US" sz="2400" dirty="0">
                <a:solidFill>
                  <a:srgbClr val="FF0000"/>
                </a:solidFill>
                <a:latin typeface="Times New Roman" pitchFamily="18" charset="0"/>
                <a:ea typeface="標楷體" pitchFamily="65" charset="-120"/>
              </a:rPr>
              <a:t>止</a:t>
            </a:r>
            <a:r>
              <a:rPr lang="zh-TW" altLang="en-US" sz="2400" dirty="0">
                <a:latin typeface="Times New Roman" pitchFamily="18" charset="0"/>
                <a:ea typeface="標楷體" pitchFamily="65" charset="-120"/>
              </a:rPr>
              <a:t>，上網登入系統完成勾選。</a:t>
            </a:r>
            <a:endParaRPr lang="en-US" altLang="zh-TW" sz="2400"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endParaRPr>
          </a:p>
          <a:p>
            <a:pPr marL="669925" lvl="1" indent="-403225" algn="just">
              <a:lnSpc>
                <a:spcPts val="3000"/>
              </a:lnSpc>
              <a:spcBef>
                <a:spcPts val="0"/>
              </a:spcBef>
              <a:spcAft>
                <a:spcPts val="1200"/>
              </a:spcAft>
              <a:buClr>
                <a:schemeClr val="tx1"/>
              </a:buClr>
              <a:buFont typeface="Wingdings" pitchFamily="2" charset="2"/>
              <a:buChar char="Ø"/>
            </a:pPr>
            <a:r>
              <a:rPr lang="zh-TW" altLang="en-US" sz="2400" b="1" u="sng" dirty="0">
                <a:solidFill>
                  <a:srgbClr val="0000FF"/>
                </a:solidFill>
                <a:latin typeface="Times New Roman" pitchFamily="18" charset="0"/>
                <a:ea typeface="標楷體" pitchFamily="65" charset="-120"/>
              </a:rPr>
              <a:t>除</a:t>
            </a:r>
            <a:r>
              <a:rPr lang="zh-TW" altLang="en-US" sz="2400" b="1" u="sng" dirty="0">
                <a:solidFill>
                  <a:srgbClr val="0000FF"/>
                </a:solidFill>
                <a:highlight>
                  <a:srgbClr val="FFFF00"/>
                </a:highlight>
                <a:latin typeface="Times New Roman" pitchFamily="18" charset="0"/>
                <a:ea typeface="標楷體" pitchFamily="65" charset="-120"/>
              </a:rPr>
              <a:t>休學、退學、轉學之考生無須勾選外</a:t>
            </a:r>
            <a:r>
              <a:rPr lang="zh-TW" altLang="en-US" sz="2400" b="1" u="sng" dirty="0">
                <a:solidFill>
                  <a:srgbClr val="0000FF"/>
                </a:solidFill>
                <a:latin typeface="Times New Roman" pitchFamily="18" charset="0"/>
                <a:ea typeface="標楷體" pitchFamily="65" charset="-120"/>
              </a:rPr>
              <a:t>，其餘欲參加本招生之考生</a:t>
            </a:r>
            <a:r>
              <a:rPr lang="en-US" altLang="zh-TW" sz="2400" b="1" u="sng" dirty="0">
                <a:solidFill>
                  <a:srgbClr val="0000FF"/>
                </a:solidFill>
                <a:latin typeface="Times New Roman" pitchFamily="18" charset="0"/>
                <a:ea typeface="標楷體" pitchFamily="65" charset="-120"/>
              </a:rPr>
              <a:t>(</a:t>
            </a:r>
            <a:r>
              <a:rPr lang="zh-TW" altLang="en-US" sz="2400" b="1" u="sng" dirty="0">
                <a:solidFill>
                  <a:srgbClr val="0000FF"/>
                </a:solidFill>
                <a:latin typeface="Times New Roman" pitchFamily="18" charset="0"/>
                <a:ea typeface="標楷體" pitchFamily="65" charset="-120"/>
              </a:rPr>
              <a:t>包含具特種身分之考生</a:t>
            </a:r>
            <a:r>
              <a:rPr lang="en-US" altLang="zh-TW" sz="2400" b="1" u="sng" dirty="0">
                <a:solidFill>
                  <a:srgbClr val="0000FF"/>
                </a:solidFill>
                <a:latin typeface="Times New Roman" pitchFamily="18" charset="0"/>
                <a:ea typeface="標楷體" pitchFamily="65" charset="-120"/>
              </a:rPr>
              <a:t>)</a:t>
            </a:r>
            <a:r>
              <a:rPr lang="zh-TW" altLang="en-US" sz="2400" b="1" u="sng" dirty="0">
                <a:solidFill>
                  <a:srgbClr val="0000FF"/>
                </a:solidFill>
                <a:latin typeface="Times New Roman" pitchFamily="18" charset="0"/>
                <a:ea typeface="標楷體" pitchFamily="65" charset="-120"/>
              </a:rPr>
              <a:t>皆須勾選。</a:t>
            </a:r>
            <a:endParaRPr lang="en-US" altLang="zh-TW" sz="2400" b="1" u="sng" dirty="0">
              <a:solidFill>
                <a:srgbClr val="0000FF"/>
              </a:solidFill>
              <a:latin typeface="Times New Roman" pitchFamily="18" charset="0"/>
              <a:ea typeface="標楷體" pitchFamily="65" charset="-120"/>
            </a:endParaRPr>
          </a:p>
          <a:p>
            <a:pPr marL="669925" lvl="1" indent="-403225" algn="just">
              <a:lnSpc>
                <a:spcPts val="3000"/>
              </a:lnSpc>
              <a:spcBef>
                <a:spcPts val="0"/>
              </a:spcBef>
              <a:spcAft>
                <a:spcPts val="1200"/>
              </a:spcAft>
              <a:buClr>
                <a:schemeClr val="tx1"/>
              </a:buClr>
              <a:buFont typeface="Wingdings" pitchFamily="2" charset="2"/>
              <a:buChar char="Ø"/>
            </a:pPr>
            <a:r>
              <a:rPr lang="zh-TW" altLang="en-US" sz="2400" b="1" dirty="0">
                <a:latin typeface="Times New Roman" pitchFamily="18" charset="0"/>
                <a:ea typeface="標楷體" pitchFamily="65" charset="-120"/>
              </a:rPr>
              <a:t>高級中等學校</a:t>
            </a:r>
            <a:r>
              <a:rPr lang="zh-TW" altLang="en-US" sz="2400" b="1" u="sng" dirty="0">
                <a:highlight>
                  <a:srgbClr val="FFFF00"/>
                </a:highlight>
                <a:latin typeface="Times New Roman" pitchFamily="18" charset="0"/>
                <a:ea typeface="標楷體" pitchFamily="65" charset="-120"/>
              </a:rPr>
              <a:t>普通科應屆畢業學生</a:t>
            </a:r>
            <a:r>
              <a:rPr lang="zh-TW" altLang="en-US" sz="2400" b="1" dirty="0">
                <a:latin typeface="Times New Roman" pitchFamily="18" charset="0"/>
                <a:ea typeface="標楷體" pitchFamily="65" charset="-120"/>
              </a:rPr>
              <a:t>，</a:t>
            </a:r>
            <a:r>
              <a:rPr lang="zh-TW" altLang="en-US" sz="2400" b="1" u="sng" dirty="0">
                <a:latin typeface="Times New Roman" pitchFamily="18" charset="0"/>
                <a:ea typeface="標楷體" pitchFamily="65" charset="-120"/>
              </a:rPr>
              <a:t>不具有本招生報名資格</a:t>
            </a:r>
            <a:r>
              <a:rPr lang="zh-TW" altLang="en-US" sz="2400" b="1" dirty="0">
                <a:latin typeface="Times New Roman" pitchFamily="18" charset="0"/>
                <a:ea typeface="標楷體" pitchFamily="65" charset="-120"/>
              </a:rPr>
              <a:t>，請貴校</a:t>
            </a:r>
            <a:r>
              <a:rPr lang="zh-TW" altLang="en-US" sz="2400" b="1" u="sng" dirty="0">
                <a:highlight>
                  <a:srgbClr val="FFFF00"/>
                </a:highlight>
                <a:latin typeface="Times New Roman" pitchFamily="18" charset="0"/>
                <a:ea typeface="標楷體" pitchFamily="65" charset="-120"/>
              </a:rPr>
              <a:t>勿勾選</a:t>
            </a:r>
            <a:r>
              <a:rPr lang="zh-TW" altLang="en-US" sz="2400" b="1" dirty="0">
                <a:latin typeface="Times New Roman" pitchFamily="18" charset="0"/>
                <a:ea typeface="標楷體" pitchFamily="65" charset="-120"/>
              </a:rPr>
              <a:t>為免登記資格審查名單。</a:t>
            </a:r>
            <a:endParaRPr lang="en-US" altLang="zh-TW" sz="2400" b="1" dirty="0">
              <a:latin typeface="Times New Roman" pitchFamily="18" charset="0"/>
              <a:ea typeface="標楷體" pitchFamily="65" charset="-120"/>
            </a:endParaRPr>
          </a:p>
          <a:p>
            <a:pPr marL="669925" lvl="1" indent="-403225" algn="just">
              <a:lnSpc>
                <a:spcPts val="3000"/>
              </a:lnSpc>
              <a:spcBef>
                <a:spcPts val="0"/>
              </a:spcBef>
              <a:spcAft>
                <a:spcPts val="1200"/>
              </a:spcAft>
              <a:buClr>
                <a:schemeClr val="tx1"/>
              </a:buClr>
              <a:buFont typeface="Wingdings" pitchFamily="2" charset="2"/>
              <a:buChar char="Ø"/>
            </a:pPr>
            <a:r>
              <a:rPr lang="zh-TW" altLang="en-US" sz="2400" b="1" dirty="0">
                <a:solidFill>
                  <a:srgbClr val="0000FF"/>
                </a:solidFill>
                <a:latin typeface="Times New Roman" pitchFamily="18" charset="0"/>
                <a:ea typeface="標楷體" pitchFamily="65" charset="-120"/>
              </a:rPr>
              <a:t>未在學校勾選名單內之考生，一律須自行上網登錄參加登記資格審查</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休學、退學及高中職學校普通科應屆畢業考生除外</a:t>
            </a:r>
            <a:r>
              <a:rPr lang="en-US" altLang="zh-TW" sz="2400" dirty="0">
                <a:latin typeface="Times New Roman" pitchFamily="18" charset="0"/>
                <a:ea typeface="標楷體" pitchFamily="65" charset="-120"/>
              </a:rPr>
              <a:t>)</a:t>
            </a:r>
            <a:r>
              <a:rPr lang="zh-TW" altLang="en-US" sz="2400" dirty="0">
                <a:latin typeface="Times New Roman" pitchFamily="18" charset="0"/>
                <a:ea typeface="標楷體" pitchFamily="65" charset="-120"/>
              </a:rPr>
              <a:t>，並經本委員會審查通過始具報名本招生資格。</a:t>
            </a:r>
            <a:endParaRPr lang="en-US" altLang="zh-TW" sz="2400" dirty="0">
              <a:latin typeface="Times New Roman" pitchFamily="18" charset="0"/>
              <a:ea typeface="標楷體" pitchFamily="65" charset="-120"/>
            </a:endParaRPr>
          </a:p>
          <a:p>
            <a:pPr marL="669925" lvl="1" indent="-403225" algn="just">
              <a:lnSpc>
                <a:spcPts val="3000"/>
              </a:lnSpc>
              <a:spcBef>
                <a:spcPts val="0"/>
              </a:spcBef>
              <a:spcAft>
                <a:spcPts val="1200"/>
              </a:spcAft>
              <a:buClr>
                <a:schemeClr val="tx1"/>
              </a:buClr>
              <a:buFont typeface="Wingdings" pitchFamily="2" charset="2"/>
              <a:buChar char="Ø"/>
            </a:pPr>
            <a:r>
              <a:rPr lang="zh-TW" altLang="en-US" sz="2400" dirty="0">
                <a:solidFill>
                  <a:srgbClr val="FF0000"/>
                </a:solidFill>
                <a:latin typeface="Times New Roman" pitchFamily="18" charset="0"/>
                <a:ea typeface="標楷體" pitchFamily="65" charset="-120"/>
              </a:rPr>
              <a:t>考生經貴校勾選為免登記資格審查名單後，若辦理休</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退</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學者，請貴校通知本委員會，否則錄取後亦無法入學。</a:t>
            </a:r>
            <a:endParaRPr lang="en-US" altLang="zh-TW" sz="2400" dirty="0">
              <a:solidFill>
                <a:srgbClr val="FF0000"/>
              </a:solidFill>
              <a:latin typeface="Times New Roman" pitchFamily="18" charset="0"/>
              <a:ea typeface="標楷體" pitchFamily="65" charset="-120"/>
            </a:endParaRPr>
          </a:p>
          <a:p>
            <a:pPr marL="669925" lvl="1" indent="-403225" algn="just">
              <a:lnSpc>
                <a:spcPts val="3000"/>
              </a:lnSpc>
              <a:spcBef>
                <a:spcPts val="0"/>
              </a:spcBef>
              <a:spcAft>
                <a:spcPts val="1200"/>
              </a:spcAft>
              <a:buClr>
                <a:schemeClr val="tx1"/>
              </a:buClr>
              <a:buFont typeface="Wingdings" pitchFamily="2" charset="2"/>
              <a:buChar char="Ø"/>
            </a:pPr>
            <a:endParaRPr lang="en-US" altLang="zh-TW" sz="2400" dirty="0">
              <a:solidFill>
                <a:srgbClr val="0000FF"/>
              </a:solidFill>
              <a:latin typeface="Times New Roman" pitchFamily="18" charset="0"/>
              <a:ea typeface="標楷體" pitchFamily="65" charset="-120"/>
            </a:endParaRPr>
          </a:p>
        </p:txBody>
      </p:sp>
      <p:grpSp>
        <p:nvGrpSpPr>
          <p:cNvPr id="2" name="群組 1">
            <a:extLst>
              <a:ext uri="{FF2B5EF4-FFF2-40B4-BE49-F238E27FC236}">
                <a16:creationId xmlns:a16="http://schemas.microsoft.com/office/drawing/2014/main" id="{ED50012A-6731-4266-8789-939418DE258D}"/>
              </a:ext>
            </a:extLst>
          </p:cNvPr>
          <p:cNvGrpSpPr/>
          <p:nvPr/>
        </p:nvGrpSpPr>
        <p:grpSpPr>
          <a:xfrm>
            <a:off x="7032104" y="136525"/>
            <a:ext cx="4330991" cy="1080000"/>
            <a:chOff x="8438302" y="125702"/>
            <a:chExt cx="2732803" cy="1118482"/>
          </a:xfrm>
        </p:grpSpPr>
        <p:sp>
          <p:nvSpPr>
            <p:cNvPr id="14" name="圓角矩形 13"/>
            <p:cNvSpPr/>
            <p:nvPr/>
          </p:nvSpPr>
          <p:spPr>
            <a:xfrm>
              <a:off x="8438302" y="125702"/>
              <a:ext cx="249871" cy="1118482"/>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16" name="圓角矩形 15"/>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18" name="圓角矩形 17"/>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19" name="圓角矩形 18"/>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20" name="圓角矩形 19"/>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21" name="直線單箭頭接點 20"/>
            <p:cNvCxnSpPr>
              <a:cxnSpLocks/>
              <a:stCxn id="14" idx="3"/>
              <a:endCxn id="16"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cxnSpLocks/>
              <a:stCxn id="16" idx="3"/>
              <a:endCxn id="18"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a:stCxn id="18" idx="3"/>
              <a:endCxn id="19"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cxnSpLocks/>
              <a:stCxn id="19" idx="3"/>
              <a:endCxn id="20"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3" name="投影片編號版面配置區 2">
            <a:extLst>
              <a:ext uri="{FF2B5EF4-FFF2-40B4-BE49-F238E27FC236}">
                <a16:creationId xmlns:a16="http://schemas.microsoft.com/office/drawing/2014/main" id="{D5F42B3B-B80E-439B-A267-4623619E08D8}"/>
              </a:ext>
            </a:extLst>
          </p:cNvPr>
          <p:cNvSpPr>
            <a:spLocks noGrp="1"/>
          </p:cNvSpPr>
          <p:nvPr>
            <p:ph type="sldNum" sz="quarter" idx="12"/>
          </p:nvPr>
        </p:nvSpPr>
        <p:spPr/>
        <p:txBody>
          <a:bodyPr/>
          <a:lstStyle/>
          <a:p>
            <a:pPr>
              <a:defRPr/>
            </a:pPr>
            <a:fld id="{6696D582-221A-4A7A-9495-2A3992126361}" type="slidenum">
              <a:rPr lang="zh-TW" altLang="en-US" smtClean="0"/>
              <a:pPr>
                <a:defRPr/>
              </a:pPr>
              <a:t>8</a:t>
            </a:fld>
            <a:endParaRPr lang="en-US" altLang="zh-TW" dirty="0"/>
          </a:p>
        </p:txBody>
      </p:sp>
    </p:spTree>
    <p:extLst>
      <p:ext uri="{BB962C8B-B14F-4D97-AF65-F5344CB8AC3E}">
        <p14:creationId xmlns:p14="http://schemas.microsoft.com/office/powerpoint/2010/main" val="3139497703"/>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4DD7990B-6834-4D7E-8A3E-9BFE70C94218}"/>
              </a:ext>
            </a:extLst>
          </p:cNvPr>
          <p:cNvPicPr>
            <a:picLocks noChangeAspect="1"/>
          </p:cNvPicPr>
          <p:nvPr/>
        </p:nvPicPr>
        <p:blipFill>
          <a:blip r:embed="rId3">
            <a:extLst>
              <a:ext uri="{28A0092B-C50C-407E-A947-70E740481C1C}">
                <a14:useLocalDpi xmlns:a14="http://schemas.microsoft.com/office/drawing/2010/main" val="0"/>
              </a:ext>
            </a:extLst>
          </a:blip>
          <a:srcRect l="384" t="24404" r="-384" b="-5828"/>
          <a:stretch/>
        </p:blipFill>
        <p:spPr>
          <a:xfrm>
            <a:off x="1005644" y="1968500"/>
            <a:ext cx="6515477" cy="4618814"/>
          </a:xfrm>
          <a:prstGeom prst="rect">
            <a:avLst/>
          </a:prstGeom>
          <a:ln>
            <a:solidFill>
              <a:schemeClr val="bg2"/>
            </a:solidFill>
          </a:ln>
        </p:spPr>
      </p:pic>
      <p:sp>
        <p:nvSpPr>
          <p:cNvPr id="90114" name="標題 1"/>
          <p:cNvSpPr txBox="1">
            <a:spLocks/>
          </p:cNvSpPr>
          <p:nvPr/>
        </p:nvSpPr>
        <p:spPr bwMode="auto">
          <a:xfrm>
            <a:off x="263352" y="349437"/>
            <a:ext cx="4248472" cy="646332"/>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endParaRPr lang="zh-TW" altLang="en-US" sz="2000" dirty="0">
              <a:solidFill>
                <a:srgbClr val="FF0000"/>
              </a:solidFill>
              <a:latin typeface="標楷體" pitchFamily="65" charset="-120"/>
              <a:ea typeface="標楷體" pitchFamily="65" charset="-120"/>
            </a:endParaRPr>
          </a:p>
          <a:p>
            <a:pPr eaLnBrk="0" hangingPunct="0"/>
            <a:endParaRPr lang="zh-TW" altLang="en-US" sz="2400" dirty="0">
              <a:solidFill>
                <a:srgbClr val="FF0000"/>
              </a:solidFill>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AutoShape 4">
            <a:extLst>
              <a:ext uri="{FF2B5EF4-FFF2-40B4-BE49-F238E27FC236}">
                <a16:creationId xmlns:a16="http://schemas.microsoft.com/office/drawing/2014/main" id="{75DF5410-7FAF-4968-9FD9-AB71689A2056}"/>
              </a:ext>
            </a:extLst>
          </p:cNvPr>
          <p:cNvSpPr>
            <a:spLocks noChangeArrowheads="1"/>
          </p:cNvSpPr>
          <p:nvPr/>
        </p:nvSpPr>
        <p:spPr bwMode="auto">
          <a:xfrm>
            <a:off x="1085498" y="978753"/>
            <a:ext cx="1656184" cy="928012"/>
          </a:xfrm>
          <a:prstGeom prst="wedgeRoundRectCallout">
            <a:avLst>
              <a:gd name="adj1" fmla="val -19750"/>
              <a:gd name="adj2" fmla="val 130096"/>
              <a:gd name="adj3" fmla="val 16667"/>
            </a:avLst>
          </a:prstGeom>
          <a:solidFill>
            <a:srgbClr val="FFFF99"/>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點選下載</a:t>
            </a:r>
            <a:r>
              <a:rPr lang="en-US" altLang="zh-TW" sz="2400" b="1" dirty="0">
                <a:solidFill>
                  <a:srgbClr val="0000FF"/>
                </a:solidFill>
                <a:latin typeface="標楷體" pitchFamily="65" charset="-120"/>
                <a:ea typeface="標楷體" pitchFamily="65" charset="-120"/>
              </a:rPr>
              <a:t>(</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2400" b="1" dirty="0">
                <a:solidFill>
                  <a:srgbClr val="0000FF"/>
                </a:solidFill>
                <a:latin typeface="標楷體" pitchFamily="65" charset="-120"/>
                <a:ea typeface="標楷體" pitchFamily="65" charset="-120"/>
              </a:rPr>
              <a:t>檔</a:t>
            </a:r>
            <a:r>
              <a:rPr lang="en-US" altLang="zh-TW" sz="2400" b="1" dirty="0">
                <a:solidFill>
                  <a:srgbClr val="0000FF"/>
                </a:solidFill>
                <a:latin typeface="標楷體" pitchFamily="65" charset="-120"/>
                <a:ea typeface="標楷體" pitchFamily="65" charset="-120"/>
              </a:rPr>
              <a:t>)</a:t>
            </a:r>
            <a:endParaRPr lang="zh-TW" altLang="en-US" sz="2400" b="1" dirty="0">
              <a:solidFill>
                <a:srgbClr val="0000FF"/>
              </a:solidFill>
              <a:latin typeface="標楷體" pitchFamily="65" charset="-120"/>
              <a:ea typeface="標楷體" pitchFamily="65" charset="-120"/>
            </a:endParaRPr>
          </a:p>
        </p:txBody>
      </p:sp>
      <p:sp>
        <p:nvSpPr>
          <p:cNvPr id="13" name="向右箭號 11">
            <a:extLst>
              <a:ext uri="{FF2B5EF4-FFF2-40B4-BE49-F238E27FC236}">
                <a16:creationId xmlns:a16="http://schemas.microsoft.com/office/drawing/2014/main" id="{EACCCD31-8736-4C3D-9223-1F35C5241EB5}"/>
              </a:ext>
            </a:extLst>
          </p:cNvPr>
          <p:cNvSpPr/>
          <p:nvPr/>
        </p:nvSpPr>
        <p:spPr>
          <a:xfrm>
            <a:off x="2855640" y="1491852"/>
            <a:ext cx="4315289" cy="3227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5" name="投影片編號版面配置區 4">
            <a:extLst>
              <a:ext uri="{FF2B5EF4-FFF2-40B4-BE49-F238E27FC236}">
                <a16:creationId xmlns:a16="http://schemas.microsoft.com/office/drawing/2014/main" id="{FD014EA4-A840-4265-9DD6-F9B49206946F}"/>
              </a:ext>
            </a:extLst>
          </p:cNvPr>
          <p:cNvSpPr>
            <a:spLocks noGrp="1"/>
          </p:cNvSpPr>
          <p:nvPr>
            <p:ph type="sldNum" sz="quarter" idx="12"/>
          </p:nvPr>
        </p:nvSpPr>
        <p:spPr/>
        <p:txBody>
          <a:bodyPr/>
          <a:lstStyle/>
          <a:p>
            <a:pPr>
              <a:defRPr/>
            </a:pPr>
            <a:fld id="{6696D582-221A-4A7A-9495-2A3992126361}" type="slidenum">
              <a:rPr lang="zh-TW" altLang="en-US" smtClean="0"/>
              <a:pPr>
                <a:defRPr/>
              </a:pPr>
              <a:t>80</a:t>
            </a:fld>
            <a:endParaRPr lang="en-US" altLang="zh-TW" dirty="0"/>
          </a:p>
        </p:txBody>
      </p:sp>
      <p:sp>
        <p:nvSpPr>
          <p:cNvPr id="10" name="文字方塊 9">
            <a:extLst>
              <a:ext uri="{FF2B5EF4-FFF2-40B4-BE49-F238E27FC236}">
                <a16:creationId xmlns:a16="http://schemas.microsoft.com/office/drawing/2014/main" id="{622B2C97-627B-4FC5-96DA-354A90694B5D}"/>
              </a:ext>
            </a:extLst>
          </p:cNvPr>
          <p:cNvSpPr txBox="1"/>
          <p:nvPr/>
        </p:nvSpPr>
        <p:spPr>
          <a:xfrm>
            <a:off x="4288685" y="281699"/>
            <a:ext cx="3749439" cy="646331"/>
          </a:xfrm>
          <a:prstGeom prst="rect">
            <a:avLst/>
          </a:prstGeom>
          <a:noFill/>
        </p:spPr>
        <p:txBody>
          <a:bodyPr wrap="square">
            <a:spAutoFit/>
          </a:bodyPr>
          <a:lstStyle/>
          <a:p>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各招生群</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類</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別權重組合代碼對應統測各科目採計權重一覽表下載</a:t>
            </a:r>
            <a:endParaRPr lang="zh-TW" altLang="en-US" b="1" dirty="0">
              <a:effectLst>
                <a:outerShdw blurRad="38100" dist="38100" dir="2700000" algn="tl">
                  <a:srgbClr val="000000">
                    <a:alpha val="43137"/>
                  </a:srgbClr>
                </a:outerShdw>
              </a:effectLst>
            </a:endParaRPr>
          </a:p>
        </p:txBody>
      </p:sp>
      <p:pic>
        <p:nvPicPr>
          <p:cNvPr id="3" name="圖片 2">
            <a:extLst>
              <a:ext uri="{FF2B5EF4-FFF2-40B4-BE49-F238E27FC236}">
                <a16:creationId xmlns:a16="http://schemas.microsoft.com/office/drawing/2014/main" id="{2F2137AF-4D28-4DE0-8856-F0D3DBB38743}"/>
              </a:ext>
            </a:extLst>
          </p:cNvPr>
          <p:cNvPicPr>
            <a:picLocks noChangeAspect="1"/>
          </p:cNvPicPr>
          <p:nvPr/>
        </p:nvPicPr>
        <p:blipFill>
          <a:blip r:embed="rId4">
            <a:extLst>
              <a:ext uri="{28A0092B-C50C-407E-A947-70E740481C1C}">
                <a14:useLocalDpi xmlns:a14="http://schemas.microsoft.com/office/drawing/2010/main" val="0"/>
              </a:ext>
            </a:extLst>
          </a:blip>
          <a:srcRect b="1285"/>
          <a:stretch/>
        </p:blipFill>
        <p:spPr>
          <a:xfrm>
            <a:off x="7292903" y="1007890"/>
            <a:ext cx="4172657" cy="5322258"/>
          </a:xfrm>
          <a:prstGeom prst="rect">
            <a:avLst/>
          </a:prstGeom>
          <a:ln>
            <a:solidFill>
              <a:schemeClr val="tx1"/>
            </a:solidFill>
          </a:ln>
        </p:spPr>
      </p:pic>
      <p:sp>
        <p:nvSpPr>
          <p:cNvPr id="2" name="文字方塊 1">
            <a:extLst>
              <a:ext uri="{FF2B5EF4-FFF2-40B4-BE49-F238E27FC236}">
                <a16:creationId xmlns:a16="http://schemas.microsoft.com/office/drawing/2014/main" id="{3EF83015-99C3-21B5-4EC8-C42C6072CA32}"/>
              </a:ext>
            </a:extLst>
          </p:cNvPr>
          <p:cNvSpPr txBox="1"/>
          <p:nvPr/>
        </p:nvSpPr>
        <p:spPr>
          <a:xfrm rot="19875518">
            <a:off x="7922480" y="2905127"/>
            <a:ext cx="3073805" cy="1323439"/>
          </a:xfrm>
          <a:prstGeom prst="rect">
            <a:avLst/>
          </a:prstGeom>
          <a:noFill/>
        </p:spPr>
        <p:txBody>
          <a:bodyPr wrap="square" rtlCol="0">
            <a:spAutoFit/>
          </a:bodyPr>
          <a:lstStyle/>
          <a:p>
            <a:pPr algn="ctr"/>
            <a:r>
              <a:rPr lang="zh-TW" altLang="en-US" sz="8000" dirty="0">
                <a:solidFill>
                  <a:schemeClr val="bg1">
                    <a:lumMod val="65000"/>
                  </a:schemeClr>
                </a:solidFill>
                <a:latin typeface="華康儷粗宋" panose="02020709000000000000" pitchFamily="49" charset="-120"/>
                <a:ea typeface="華康儷粗宋" panose="02020709000000000000" pitchFamily="49" charset="-120"/>
              </a:rPr>
              <a:t>樣張</a:t>
            </a:r>
          </a:p>
        </p:txBody>
      </p:sp>
    </p:spTree>
    <p:extLst>
      <p:ext uri="{BB962C8B-B14F-4D97-AF65-F5344CB8AC3E}">
        <p14:creationId xmlns:p14="http://schemas.microsoft.com/office/powerpoint/2010/main" val="2680588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3EF757A9-99A6-44C1-9D0B-C5D74BE7ECE5}"/>
              </a:ext>
            </a:extLst>
          </p:cNvPr>
          <p:cNvGrpSpPr/>
          <p:nvPr/>
        </p:nvGrpSpPr>
        <p:grpSpPr>
          <a:xfrm>
            <a:off x="911426" y="1340768"/>
            <a:ext cx="5988618" cy="4752528"/>
            <a:chOff x="1010601" y="584378"/>
            <a:chExt cx="5706864" cy="4091859"/>
          </a:xfrm>
        </p:grpSpPr>
        <p:grpSp>
          <p:nvGrpSpPr>
            <p:cNvPr id="14" name="群組 13">
              <a:extLst>
                <a:ext uri="{FF2B5EF4-FFF2-40B4-BE49-F238E27FC236}">
                  <a16:creationId xmlns:a16="http://schemas.microsoft.com/office/drawing/2014/main" id="{423B0197-CB0B-434A-89DD-6C4CC6880EF4}"/>
                </a:ext>
              </a:extLst>
            </p:cNvPr>
            <p:cNvGrpSpPr/>
            <p:nvPr/>
          </p:nvGrpSpPr>
          <p:grpSpPr>
            <a:xfrm>
              <a:off x="1010601" y="584378"/>
              <a:ext cx="5706864" cy="4091859"/>
              <a:chOff x="2498930" y="1849117"/>
              <a:chExt cx="7061684" cy="4091859"/>
            </a:xfrm>
          </p:grpSpPr>
          <p:pic>
            <p:nvPicPr>
              <p:cNvPr id="16" name="圖片 15">
                <a:extLst>
                  <a:ext uri="{FF2B5EF4-FFF2-40B4-BE49-F238E27FC236}">
                    <a16:creationId xmlns:a16="http://schemas.microsoft.com/office/drawing/2014/main" id="{5DFD6061-FDF3-4A43-8845-51F9A48CA258}"/>
                  </a:ext>
                </a:extLst>
              </p:cNvPr>
              <p:cNvPicPr>
                <a:picLocks noChangeAspect="1"/>
              </p:cNvPicPr>
              <p:nvPr/>
            </p:nvPicPr>
            <p:blipFill>
              <a:blip r:embed="rId3">
                <a:extLst>
                  <a:ext uri="{28A0092B-C50C-407E-A947-70E740481C1C}">
                    <a14:useLocalDpi xmlns:a14="http://schemas.microsoft.com/office/drawing/2010/main" val="0"/>
                  </a:ext>
                </a:extLst>
              </a:blip>
              <a:srcRect l="920" t="17547" r="790" b="-7721"/>
              <a:stretch/>
            </p:blipFill>
            <p:spPr>
              <a:xfrm>
                <a:off x="2498930" y="1849117"/>
                <a:ext cx="7061684" cy="4091859"/>
              </a:xfrm>
              <a:prstGeom prst="rect">
                <a:avLst/>
              </a:prstGeom>
              <a:ln>
                <a:solidFill>
                  <a:schemeClr val="bg2"/>
                </a:solidFill>
              </a:ln>
            </p:spPr>
          </p:pic>
          <p:sp>
            <p:nvSpPr>
              <p:cNvPr id="17" name="矩形 16">
                <a:extLst>
                  <a:ext uri="{FF2B5EF4-FFF2-40B4-BE49-F238E27FC236}">
                    <a16:creationId xmlns:a16="http://schemas.microsoft.com/office/drawing/2014/main" id="{21D32913-5C4E-45B9-A8D2-019D74B455DE}"/>
                  </a:ext>
                </a:extLst>
              </p:cNvPr>
              <p:cNvSpPr/>
              <p:nvPr/>
            </p:nvSpPr>
            <p:spPr>
              <a:xfrm>
                <a:off x="6272021" y="2983096"/>
                <a:ext cx="2685434" cy="1312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箭號: 上彎 14">
              <a:extLst>
                <a:ext uri="{FF2B5EF4-FFF2-40B4-BE49-F238E27FC236}">
                  <a16:creationId xmlns:a16="http://schemas.microsoft.com/office/drawing/2014/main" id="{391FE4C4-D939-4970-9BDE-CB401354FED9}"/>
                </a:ext>
              </a:extLst>
            </p:cNvPr>
            <p:cNvSpPr/>
            <p:nvPr/>
          </p:nvSpPr>
          <p:spPr>
            <a:xfrm rot="5400000">
              <a:off x="5416954" y="2194495"/>
              <a:ext cx="1400960" cy="999640"/>
            </a:xfrm>
            <a:prstGeom prst="ben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 name="圖片 2">
            <a:extLst>
              <a:ext uri="{FF2B5EF4-FFF2-40B4-BE49-F238E27FC236}">
                <a16:creationId xmlns:a16="http://schemas.microsoft.com/office/drawing/2014/main" id="{C8193373-5F42-4358-9FE3-7C871DC2CE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8210" y="1177493"/>
            <a:ext cx="3980531" cy="5373082"/>
          </a:xfrm>
          <a:prstGeom prst="rect">
            <a:avLst/>
          </a:prstGeom>
          <a:ln>
            <a:solidFill>
              <a:schemeClr val="tx1"/>
            </a:solidFill>
          </a:ln>
        </p:spPr>
      </p:pic>
      <p:sp>
        <p:nvSpPr>
          <p:cNvPr id="90114" name="標題 1"/>
          <p:cNvSpPr txBox="1">
            <a:spLocks/>
          </p:cNvSpPr>
          <p:nvPr/>
        </p:nvSpPr>
        <p:spPr bwMode="auto">
          <a:xfrm>
            <a:off x="263352" y="347753"/>
            <a:ext cx="4192605" cy="774436"/>
          </a:xfrm>
          <a:prstGeom prst="rect">
            <a:avLst/>
          </a:prstGeom>
          <a:noFill/>
          <a:ln w="9525">
            <a:noFill/>
            <a:miter lim="800000"/>
            <a:headEnd/>
            <a:tailEnd/>
          </a:ln>
        </p:spPr>
        <p:txBody>
          <a:bodyPr/>
          <a:lstStyle/>
          <a:p>
            <a:pPr eaLnBrk="0" hangingPunct="0"/>
            <a:r>
              <a:rPr lang="zh-TW" altLang="en-US" sz="2700" dirty="0">
                <a:solidFill>
                  <a:schemeClr val="tx2"/>
                </a:solidFill>
                <a:latin typeface="標楷體" pitchFamily="65" charset="-120"/>
                <a:ea typeface="標楷體" pitchFamily="65" charset="-120"/>
              </a:rPr>
              <a:t>九、個人總成績查詢系統</a:t>
            </a:r>
            <a:r>
              <a:rPr lang="en-US" altLang="zh-TW" sz="2700" dirty="0">
                <a:solidFill>
                  <a:schemeClr val="tx2"/>
                </a:solidFill>
                <a:latin typeface="標楷體" pitchFamily="65" charset="-120"/>
                <a:ea typeface="標楷體" pitchFamily="65" charset="-120"/>
              </a:rPr>
              <a:t>-</a:t>
            </a:r>
            <a:endParaRPr lang="zh-TW" altLang="en-US" sz="2000" dirty="0">
              <a:solidFill>
                <a:srgbClr val="FF0000"/>
              </a:solidFill>
              <a:latin typeface="標楷體" pitchFamily="65" charset="-120"/>
              <a:ea typeface="標楷體" pitchFamily="65" charset="-120"/>
            </a:endParaRPr>
          </a:p>
          <a:p>
            <a:pPr eaLnBrk="0" hangingPunct="0"/>
            <a:endParaRPr lang="zh-TW" altLang="en-US" sz="2400" dirty="0">
              <a:solidFill>
                <a:srgbClr val="FF0000"/>
              </a:solidFill>
            </a:endParaRPr>
          </a:p>
        </p:txBody>
      </p:sp>
      <p:sp>
        <p:nvSpPr>
          <p:cNvPr id="4" name="Rectangle 2"/>
          <p:cNvSpPr>
            <a:spLocks noChangeArrowheads="1"/>
          </p:cNvSpPr>
          <p:nvPr/>
        </p:nvSpPr>
        <p:spPr bwMode="auto">
          <a:xfrm flipV="1">
            <a:off x="1631505" y="3051169"/>
            <a:ext cx="5035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0" name="AutoShape 4">
            <a:extLst>
              <a:ext uri="{FF2B5EF4-FFF2-40B4-BE49-F238E27FC236}">
                <a16:creationId xmlns:a16="http://schemas.microsoft.com/office/drawing/2014/main" id="{DA179DB2-9593-411F-987B-F69A2F4ED90D}"/>
              </a:ext>
            </a:extLst>
          </p:cNvPr>
          <p:cNvSpPr>
            <a:spLocks noChangeArrowheads="1"/>
          </p:cNvSpPr>
          <p:nvPr/>
        </p:nvSpPr>
        <p:spPr bwMode="auto">
          <a:xfrm>
            <a:off x="3719736" y="3902360"/>
            <a:ext cx="1608099" cy="966800"/>
          </a:xfrm>
          <a:prstGeom prst="wedgeRoundRectCallout">
            <a:avLst>
              <a:gd name="adj1" fmla="val 23478"/>
              <a:gd name="adj2" fmla="val -157663"/>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點選下載</a:t>
            </a:r>
            <a:r>
              <a:rPr lang="en-US" altLang="zh-TW" sz="2400" b="1" dirty="0">
                <a:solidFill>
                  <a:srgbClr val="0000FF"/>
                </a:solidFill>
                <a:latin typeface="標楷體" pitchFamily="65" charset="-120"/>
                <a:ea typeface="標楷體" pitchFamily="65" charset="-120"/>
              </a:rPr>
              <a:t>(</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PDF</a:t>
            </a:r>
            <a:r>
              <a:rPr lang="zh-TW" altLang="en-US" sz="2400" b="1" dirty="0">
                <a:solidFill>
                  <a:srgbClr val="0000FF"/>
                </a:solidFill>
                <a:latin typeface="標楷體" pitchFamily="65" charset="-120"/>
                <a:ea typeface="標楷體" pitchFamily="65" charset="-120"/>
              </a:rPr>
              <a:t>檔</a:t>
            </a:r>
            <a:r>
              <a:rPr lang="en-US" altLang="zh-TW" sz="2400" b="1" dirty="0">
                <a:solidFill>
                  <a:srgbClr val="0000FF"/>
                </a:solidFill>
                <a:latin typeface="標楷體" pitchFamily="65" charset="-120"/>
                <a:ea typeface="標楷體" pitchFamily="65" charset="-120"/>
              </a:rPr>
              <a:t>)</a:t>
            </a:r>
            <a:endParaRPr lang="zh-TW" altLang="en-US" sz="2400" b="1" dirty="0">
              <a:solidFill>
                <a:srgbClr val="0000FF"/>
              </a:solidFill>
              <a:latin typeface="標楷體" pitchFamily="65" charset="-120"/>
              <a:ea typeface="標楷體" pitchFamily="65" charset="-120"/>
            </a:endParaRPr>
          </a:p>
        </p:txBody>
      </p:sp>
      <p:sp>
        <p:nvSpPr>
          <p:cNvPr id="5" name="投影片編號版面配置區 4">
            <a:extLst>
              <a:ext uri="{FF2B5EF4-FFF2-40B4-BE49-F238E27FC236}">
                <a16:creationId xmlns:a16="http://schemas.microsoft.com/office/drawing/2014/main" id="{F06587E0-8F47-4595-B2FF-29283577CE5A}"/>
              </a:ext>
            </a:extLst>
          </p:cNvPr>
          <p:cNvSpPr>
            <a:spLocks noGrp="1"/>
          </p:cNvSpPr>
          <p:nvPr>
            <p:ph type="sldNum" sz="quarter" idx="12"/>
          </p:nvPr>
        </p:nvSpPr>
        <p:spPr/>
        <p:txBody>
          <a:bodyPr/>
          <a:lstStyle/>
          <a:p>
            <a:pPr>
              <a:defRPr/>
            </a:pPr>
            <a:fld id="{6696D582-221A-4A7A-9495-2A3992126361}" type="slidenum">
              <a:rPr lang="zh-TW" altLang="en-US" smtClean="0"/>
              <a:pPr>
                <a:defRPr/>
              </a:pPr>
              <a:t>81</a:t>
            </a:fld>
            <a:endParaRPr lang="en-US" altLang="zh-TW" dirty="0"/>
          </a:p>
        </p:txBody>
      </p:sp>
      <p:sp>
        <p:nvSpPr>
          <p:cNvPr id="12" name="文字方塊 11">
            <a:extLst>
              <a:ext uri="{FF2B5EF4-FFF2-40B4-BE49-F238E27FC236}">
                <a16:creationId xmlns:a16="http://schemas.microsoft.com/office/drawing/2014/main" id="{418C0855-047F-4747-927D-02BB3666F766}"/>
              </a:ext>
            </a:extLst>
          </p:cNvPr>
          <p:cNvSpPr txBox="1"/>
          <p:nvPr/>
        </p:nvSpPr>
        <p:spPr>
          <a:xfrm rot="19875518">
            <a:off x="7646431" y="2659796"/>
            <a:ext cx="2858142" cy="2246769"/>
          </a:xfrm>
          <a:prstGeom prst="rect">
            <a:avLst/>
          </a:prstGeom>
          <a:solidFill>
            <a:srgbClr val="FFFF00"/>
          </a:solidFill>
        </p:spPr>
        <p:txBody>
          <a:bodyPr wrap="square" rtlCol="0">
            <a:spAutoFit/>
          </a:bodyPr>
          <a:lstStyle/>
          <a:p>
            <a:pPr algn="ctr"/>
            <a:r>
              <a:rPr lang="zh-TW" altLang="en-US" sz="7000" dirty="0">
                <a:solidFill>
                  <a:schemeClr val="tx1">
                    <a:lumMod val="85000"/>
                    <a:lumOff val="15000"/>
                  </a:schemeClr>
                </a:solidFill>
                <a:latin typeface="華康儷粗宋" panose="02020709000000000000" pitchFamily="49" charset="-120"/>
                <a:ea typeface="華康儷粗宋" panose="02020709000000000000" pitchFamily="49" charset="-120"/>
              </a:rPr>
              <a:t>樣張僅供參考</a:t>
            </a:r>
          </a:p>
        </p:txBody>
      </p:sp>
      <p:sp>
        <p:nvSpPr>
          <p:cNvPr id="11" name="文字方塊 10">
            <a:extLst>
              <a:ext uri="{FF2B5EF4-FFF2-40B4-BE49-F238E27FC236}">
                <a16:creationId xmlns:a16="http://schemas.microsoft.com/office/drawing/2014/main" id="{E5E59AFD-CB4D-42D7-B209-8E44E309491C}"/>
              </a:ext>
            </a:extLst>
          </p:cNvPr>
          <p:cNvSpPr txBox="1"/>
          <p:nvPr/>
        </p:nvSpPr>
        <p:spPr>
          <a:xfrm>
            <a:off x="4211012" y="276196"/>
            <a:ext cx="4004849" cy="646331"/>
          </a:xfrm>
          <a:prstGeom prst="rect">
            <a:avLst/>
          </a:prstGeom>
          <a:noFill/>
        </p:spPr>
        <p:txBody>
          <a:bodyPr wrap="square">
            <a:spAutoFit/>
          </a:bodyPr>
          <a:lstStyle/>
          <a:p>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各招生群</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類</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別之校系科</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組</a:t>
            </a:r>
            <a:r>
              <a:rPr lang="en-US" altLang="zh-TW" sz="1800" b="1" dirty="0">
                <a:effectLst>
                  <a:outerShdw blurRad="38100" dist="38100" dir="2700000" algn="tl">
                    <a:srgbClr val="000000">
                      <a:alpha val="43137"/>
                    </a:srgbClr>
                  </a:outerShdw>
                </a:effectLst>
                <a:latin typeface="標楷體" pitchFamily="65" charset="-120"/>
                <a:ea typeface="標楷體" pitchFamily="65" charset="-120"/>
              </a:rPr>
              <a:t>)</a:t>
            </a:r>
            <a:r>
              <a:rPr lang="zh-TW" altLang="en-US" sz="1800" b="1" dirty="0">
                <a:effectLst>
                  <a:outerShdw blurRad="38100" dist="38100" dir="2700000" algn="tl">
                    <a:srgbClr val="000000">
                      <a:alpha val="43137"/>
                    </a:srgbClr>
                  </a:outerShdw>
                </a:effectLst>
                <a:latin typeface="標楷體" pitchFamily="65" charset="-120"/>
                <a:ea typeface="標楷體" pitchFamily="65" charset="-120"/>
              </a:rPr>
              <a:t>、學程考科成績權重組合人數累計表下載</a:t>
            </a:r>
            <a:endParaRPr lang="zh-TW"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2102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CECB0BB-694E-E9D3-1288-071099A8ABA2}"/>
              </a:ext>
            </a:extLst>
          </p:cNvPr>
          <p:cNvSpPr>
            <a:spLocks noGrp="1"/>
          </p:cNvSpPr>
          <p:nvPr>
            <p:ph type="sldNum" sz="quarter" idx="12"/>
          </p:nvPr>
        </p:nvSpPr>
        <p:spPr/>
        <p:txBody>
          <a:bodyPr/>
          <a:lstStyle/>
          <a:p>
            <a:pPr>
              <a:defRPr/>
            </a:pPr>
            <a:fld id="{2D638750-B979-4FD8-9265-21A68E55B35D}" type="slidenum">
              <a:rPr lang="zh-TW" altLang="en-US" smtClean="0"/>
              <a:pPr>
                <a:defRPr/>
              </a:pPr>
              <a:t>82</a:t>
            </a:fld>
            <a:endParaRPr lang="en-US" altLang="zh-TW" dirty="0"/>
          </a:p>
        </p:txBody>
      </p:sp>
      <p:sp>
        <p:nvSpPr>
          <p:cNvPr id="4" name="文字方塊 3">
            <a:extLst>
              <a:ext uri="{FF2B5EF4-FFF2-40B4-BE49-F238E27FC236}">
                <a16:creationId xmlns:a16="http://schemas.microsoft.com/office/drawing/2014/main" id="{EC91918D-FBAA-80CE-5B5D-3595612C63A3}"/>
              </a:ext>
            </a:extLst>
          </p:cNvPr>
          <p:cNvSpPr txBox="1"/>
          <p:nvPr/>
        </p:nvSpPr>
        <p:spPr>
          <a:xfrm>
            <a:off x="731404" y="3258184"/>
            <a:ext cx="10729192" cy="757130"/>
          </a:xfrm>
          <a:prstGeom prst="rect">
            <a:avLst/>
          </a:prstGeom>
          <a:noFill/>
        </p:spPr>
        <p:txBody>
          <a:bodyPr wrap="square" rtlCol="0">
            <a:spAutoFit/>
          </a:bodyPr>
          <a:lstStyle/>
          <a:p>
            <a:pPr algn="ctr" defTabSz="0">
              <a:lnSpc>
                <a:spcPct val="90000"/>
              </a:lnSpc>
              <a:spcBef>
                <a:spcPct val="10000"/>
              </a:spcBef>
              <a:buClr>
                <a:schemeClr val="tx1"/>
              </a:buClr>
              <a:tabLst>
                <a:tab pos="0" algn="l"/>
              </a:tabLst>
            </a:pPr>
            <a:r>
              <a:rPr lang="zh-TW" altLang="en-US" sz="4800" dirty="0">
                <a:latin typeface="Times New Roman" pitchFamily="18" charset="0"/>
                <a:ea typeface="標楷體" pitchFamily="65" charset="-120"/>
              </a:rPr>
              <a:t>網路選填登記志願系統</a:t>
            </a:r>
            <a:endParaRPr lang="en-US" altLang="zh-TW" sz="4800" dirty="0">
              <a:latin typeface="Times New Roman" pitchFamily="18" charset="0"/>
              <a:ea typeface="標楷體" pitchFamily="65" charset="-120"/>
            </a:endParaRPr>
          </a:p>
        </p:txBody>
      </p:sp>
      <p:cxnSp>
        <p:nvCxnSpPr>
          <p:cNvPr id="2" name="直線接點 1">
            <a:extLst>
              <a:ext uri="{FF2B5EF4-FFF2-40B4-BE49-F238E27FC236}">
                <a16:creationId xmlns:a16="http://schemas.microsoft.com/office/drawing/2014/main" id="{7FECAEE4-F2BC-444F-1298-95A5F56EF065}"/>
              </a:ext>
            </a:extLst>
          </p:cNvPr>
          <p:cNvCxnSpPr>
            <a:cxnSpLocks/>
          </p:cNvCxnSpPr>
          <p:nvPr/>
        </p:nvCxnSpPr>
        <p:spPr>
          <a:xfrm>
            <a:off x="2891644" y="4015314"/>
            <a:ext cx="6408712" cy="0"/>
          </a:xfrm>
          <a:prstGeom prst="line">
            <a:avLst/>
          </a:prstGeom>
          <a:ln w="19050">
            <a:solidFill>
              <a:srgbClr val="FD7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924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標題 1"/>
          <p:cNvSpPr txBox="1">
            <a:spLocks/>
          </p:cNvSpPr>
          <p:nvPr/>
        </p:nvSpPr>
        <p:spPr bwMode="auto">
          <a:xfrm>
            <a:off x="263352" y="309564"/>
            <a:ext cx="9843739"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600" b="1" dirty="0">
                <a:effectLst>
                  <a:outerShdw blurRad="38100" dist="38100" dir="2700000" algn="tl">
                    <a:srgbClr val="000000">
                      <a:alpha val="43137"/>
                    </a:srgbClr>
                  </a:outerShdw>
                </a:effectLst>
                <a:latin typeface="標楷體" pitchFamily="65" charset="-120"/>
                <a:ea typeface="標楷體" pitchFamily="65" charset="-120"/>
              </a:rPr>
              <a:t>首次登入設定通行碼</a:t>
            </a:r>
            <a:endParaRPr lang="zh-TW" altLang="en-US" sz="2600" b="1" dirty="0">
              <a:effectLst>
                <a:outerShdw blurRad="38100" dist="38100" dir="2700000" algn="tl">
                  <a:srgbClr val="000000">
                    <a:alpha val="43137"/>
                  </a:srgbClr>
                </a:outerShdw>
              </a:effectLst>
            </a:endParaRPr>
          </a:p>
        </p:txBody>
      </p:sp>
      <p:sp>
        <p:nvSpPr>
          <p:cNvPr id="9" name="Rectangle 3">
            <a:extLst>
              <a:ext uri="{FF2B5EF4-FFF2-40B4-BE49-F238E27FC236}">
                <a16:creationId xmlns:a16="http://schemas.microsoft.com/office/drawing/2014/main" id="{28EAD2DF-81FD-4F36-882D-F42CB89555E0}"/>
              </a:ext>
            </a:extLst>
          </p:cNvPr>
          <p:cNvSpPr txBox="1">
            <a:spLocks noChangeArrowheads="1"/>
          </p:cNvSpPr>
          <p:nvPr/>
        </p:nvSpPr>
        <p:spPr bwMode="auto">
          <a:xfrm>
            <a:off x="1127448" y="999011"/>
            <a:ext cx="10657184" cy="1258414"/>
          </a:xfrm>
          <a:prstGeom prst="rect">
            <a:avLst/>
          </a:prstGeom>
          <a:solidFill>
            <a:schemeClr val="accent5"/>
          </a:solidFill>
          <a:ln>
            <a:no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spcBef>
                <a:spcPts val="600"/>
              </a:spcBef>
              <a:spcAft>
                <a:spcPts val="600"/>
              </a:spcAft>
              <a:buClr>
                <a:schemeClr val="tx1"/>
              </a:buClr>
              <a:buFont typeface="Wingdings" panose="05000000000000000000" pitchFamily="2" charset="2"/>
              <a:buChar char="u"/>
              <a:defRPr/>
            </a:pPr>
            <a:r>
              <a:rPr lang="zh-TW" altLang="en-US" sz="2400" b="1" dirty="0">
                <a:latin typeface="Times New Roman" pitchFamily="18" charset="0"/>
                <a:ea typeface="標楷體" pitchFamily="65" charset="-120"/>
              </a:rPr>
              <a:t>考生上網選填登記志願時，須輸入個人資料及自行設定之通行碼登入選填，</a:t>
            </a:r>
            <a:r>
              <a:rPr lang="zh-TW" altLang="en-US" sz="2400" b="1" u="sng" dirty="0">
                <a:solidFill>
                  <a:srgbClr val="FF0000"/>
                </a:solidFill>
                <a:latin typeface="Times New Roman" pitchFamily="18" charset="0"/>
                <a:ea typeface="標楷體" pitchFamily="65" charset="-120"/>
              </a:rPr>
              <a:t>請轉知考生切勿將上述資料提供給他人使用或代為選填登記志願，以免引發後續爭議</a:t>
            </a:r>
            <a:r>
              <a:rPr lang="zh-TW" altLang="en-US" sz="2400" b="1" dirty="0">
                <a:latin typeface="Times New Roman" pitchFamily="18" charset="0"/>
                <a:ea typeface="標楷體" pitchFamily="65" charset="-120"/>
              </a:rPr>
              <a:t>。如果因此造成個人資料外洩或權益受損，概由考生自行負責。</a:t>
            </a:r>
            <a:endParaRPr lang="en-US" altLang="zh-TW" sz="2400" b="1" dirty="0">
              <a:latin typeface="Times New Roman" pitchFamily="18" charset="0"/>
              <a:ea typeface="標楷體" pitchFamily="65" charset="-120"/>
            </a:endParaRPr>
          </a:p>
        </p:txBody>
      </p:sp>
      <p:sp>
        <p:nvSpPr>
          <p:cNvPr id="7" name="文字方塊 6">
            <a:extLst>
              <a:ext uri="{FF2B5EF4-FFF2-40B4-BE49-F238E27FC236}">
                <a16:creationId xmlns:a16="http://schemas.microsoft.com/office/drawing/2014/main" id="{FB646A8D-05DE-4AB9-B79C-3ECC18E8C8D6}"/>
              </a:ext>
            </a:extLst>
          </p:cNvPr>
          <p:cNvSpPr txBox="1"/>
          <p:nvPr/>
        </p:nvSpPr>
        <p:spPr>
          <a:xfrm>
            <a:off x="7032104" y="2461292"/>
            <a:ext cx="4640978" cy="2955104"/>
          </a:xfrm>
          <a:prstGeom prst="rect">
            <a:avLst/>
          </a:prstGeom>
          <a:solidFill>
            <a:srgbClr val="FF3399"/>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lnSpc>
                <a:spcPct val="112000"/>
              </a:lnSpc>
            </a:pPr>
            <a:r>
              <a:rPr lang="zh-TW" altLang="en-US" sz="2400" b="1" dirty="0">
                <a:solidFill>
                  <a:schemeClr val="bg1"/>
                </a:solidFill>
                <a:latin typeface="微軟正黑體" panose="020B0604030504040204" pitchFamily="34" charset="-120"/>
                <a:ea typeface="微軟正黑體" panose="020B0604030504040204" pitchFamily="34" charset="-120"/>
              </a:rPr>
              <a:t>考生如有下列情形之一，將無法進行網路選填登記志願</a:t>
            </a:r>
            <a:r>
              <a:rPr lang="en-US" altLang="zh-TW" sz="2400" b="1" dirty="0">
                <a:solidFill>
                  <a:schemeClr val="bg1"/>
                </a:solidFill>
                <a:latin typeface="微軟正黑體" panose="020B0604030504040204" pitchFamily="34" charset="-120"/>
                <a:ea typeface="微軟正黑體" panose="020B0604030504040204" pitchFamily="34" charset="-120"/>
              </a:rPr>
              <a:t>:</a:t>
            </a:r>
          </a:p>
          <a:p>
            <a:pPr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1.</a:t>
            </a:r>
            <a:r>
              <a:rPr lang="zh-TW" altLang="en-US" sz="2400" b="1" dirty="0">
                <a:solidFill>
                  <a:schemeClr val="bg1"/>
                </a:solidFill>
                <a:latin typeface="微軟正黑體" panose="020B0604030504040204" pitchFamily="34" charset="-120"/>
                <a:ea typeface="微軟正黑體" panose="020B0604030504040204" pitchFamily="34" charset="-120"/>
              </a:rPr>
              <a:t>未通過登記資格審查</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solidFill>
                  <a:schemeClr val="bg1"/>
                </a:solidFill>
                <a:latin typeface="微軟正黑體" panose="020B0604030504040204" pitchFamily="34" charset="-120"/>
                <a:ea typeface="微軟正黑體" panose="020B0604030504040204" pitchFamily="34" charset="-120"/>
              </a:rPr>
              <a:t>未成功繳交登記費</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3.</a:t>
            </a:r>
            <a:r>
              <a:rPr lang="zh-TW" altLang="en-US" sz="2400" b="1" dirty="0">
                <a:solidFill>
                  <a:schemeClr val="bg1"/>
                </a:solidFill>
                <a:latin typeface="微軟正黑體" panose="020B0604030504040204" pitchFamily="34" charset="-120"/>
                <a:ea typeface="微軟正黑體" panose="020B0604030504040204" pitchFamily="34" charset="-120"/>
              </a:rPr>
              <a:t>已在其他招生管道錄取報到</a:t>
            </a:r>
            <a:endParaRPr lang="en-US" altLang="zh-TW" sz="2400" b="1" dirty="0">
              <a:solidFill>
                <a:schemeClr val="bg1"/>
              </a:solidFill>
              <a:latin typeface="微軟正黑體" panose="020B0604030504040204" pitchFamily="34" charset="-120"/>
              <a:ea typeface="微軟正黑體" panose="020B0604030504040204" pitchFamily="34" charset="-120"/>
            </a:endParaRPr>
          </a:p>
          <a:p>
            <a:pPr marL="266700" indent="-266700" algn="just">
              <a:lnSpc>
                <a:spcPct val="112000"/>
              </a:lnSpc>
            </a:pPr>
            <a:r>
              <a:rPr lang="en-US" altLang="zh-TW" sz="2400" b="1" dirty="0">
                <a:solidFill>
                  <a:schemeClr val="bg1"/>
                </a:solidFill>
                <a:latin typeface="微軟正黑體" panose="020B0604030504040204" pitchFamily="34" charset="-120"/>
                <a:ea typeface="微軟正黑體" panose="020B0604030504040204" pitchFamily="34" charset="-120"/>
              </a:rPr>
              <a:t>4.</a:t>
            </a:r>
            <a:r>
              <a:rPr lang="zh-TW" altLang="en-US" sz="2400" b="1" dirty="0">
                <a:solidFill>
                  <a:schemeClr val="bg1"/>
                </a:solidFill>
                <a:latin typeface="微軟正黑體" panose="020B0604030504040204" pitchFamily="34" charset="-120"/>
                <a:ea typeface="微軟正黑體" panose="020B0604030504040204" pitchFamily="34" charset="-120"/>
              </a:rPr>
              <a:t>一般生之</a:t>
            </a:r>
            <a:r>
              <a:rPr lang="en-US" altLang="zh-TW" sz="2400" b="1" dirty="0">
                <a:solidFill>
                  <a:schemeClr val="bg1"/>
                </a:solidFill>
                <a:latin typeface="微軟正黑體" panose="020B0604030504040204" pitchFamily="34" charset="-120"/>
                <a:ea typeface="微軟正黑體" panose="020B0604030504040204" pitchFamily="34" charset="-120"/>
              </a:rPr>
              <a:t>115</a:t>
            </a:r>
            <a:r>
              <a:rPr lang="zh-TW" altLang="en-US" sz="2400" b="1" dirty="0">
                <a:solidFill>
                  <a:schemeClr val="bg1"/>
                </a:solidFill>
                <a:latin typeface="微軟正黑體" panose="020B0604030504040204" pitchFamily="34" charset="-120"/>
                <a:ea typeface="微軟正黑體" panose="020B0604030504040204" pitchFamily="34" charset="-120"/>
              </a:rPr>
              <a:t>學年度統測各科原始成績有</a:t>
            </a:r>
            <a:r>
              <a:rPr lang="en-US" altLang="zh-TW" sz="2400" b="1" dirty="0">
                <a:solidFill>
                  <a:schemeClr val="bg1"/>
                </a:solidFill>
                <a:latin typeface="微軟正黑體" panose="020B0604030504040204" pitchFamily="34" charset="-120"/>
                <a:ea typeface="微軟正黑體" panose="020B0604030504040204" pitchFamily="34" charset="-120"/>
              </a:rPr>
              <a:t>2</a:t>
            </a:r>
            <a:r>
              <a:rPr lang="zh-TW" altLang="en-US" sz="2400" b="1" dirty="0">
                <a:solidFill>
                  <a:schemeClr val="bg1"/>
                </a:solidFill>
                <a:latin typeface="微軟正黑體" panose="020B0604030504040204" pitchFamily="34" charset="-120"/>
                <a:ea typeface="微軟正黑體" panose="020B0604030504040204" pitchFamily="34" charset="-120"/>
              </a:rPr>
              <a:t>科目</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含</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以上</a:t>
            </a:r>
            <a:r>
              <a:rPr lang="en-US" altLang="zh-TW" sz="2400" b="1" dirty="0">
                <a:solidFill>
                  <a:schemeClr val="bg1"/>
                </a:solidFill>
                <a:latin typeface="微軟正黑體" panose="020B0604030504040204" pitchFamily="34" charset="-120"/>
                <a:ea typeface="微軟正黑體" panose="020B0604030504040204" pitchFamily="34" charset="-120"/>
              </a:rPr>
              <a:t>0</a:t>
            </a:r>
            <a:r>
              <a:rPr lang="zh-TW" altLang="en-US" sz="2400" b="1" dirty="0">
                <a:solidFill>
                  <a:schemeClr val="bg1"/>
                </a:solidFill>
                <a:latin typeface="微軟正黑體" panose="020B0604030504040204" pitchFamily="34" charset="-120"/>
                <a:ea typeface="微軟正黑體" panose="020B0604030504040204" pitchFamily="34" charset="-120"/>
              </a:rPr>
              <a:t>分</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066C832C-7260-D311-CED0-2FB442402419}"/>
              </a:ext>
            </a:extLst>
          </p:cNvPr>
          <p:cNvGrpSpPr/>
          <p:nvPr/>
        </p:nvGrpSpPr>
        <p:grpSpPr>
          <a:xfrm>
            <a:off x="1127448" y="2420888"/>
            <a:ext cx="6480720" cy="4300586"/>
            <a:chOff x="5231904" y="2122390"/>
            <a:chExt cx="6431952" cy="4258938"/>
          </a:xfrm>
        </p:grpSpPr>
        <p:pic>
          <p:nvPicPr>
            <p:cNvPr id="12" name="圖片 11">
              <a:extLst>
                <a:ext uri="{FF2B5EF4-FFF2-40B4-BE49-F238E27FC236}">
                  <a16:creationId xmlns:a16="http://schemas.microsoft.com/office/drawing/2014/main" id="{B21F38DB-B10E-4015-8C1A-C2707718A512}"/>
                </a:ext>
              </a:extLst>
            </p:cNvPr>
            <p:cNvPicPr>
              <a:picLocks noChangeAspect="1"/>
            </p:cNvPicPr>
            <p:nvPr/>
          </p:nvPicPr>
          <p:blipFill>
            <a:blip r:embed="rId3">
              <a:extLst>
                <a:ext uri="{28A0092B-C50C-407E-A947-70E740481C1C}">
                  <a14:useLocalDpi xmlns:a14="http://schemas.microsoft.com/office/drawing/2010/main" val="0"/>
                </a:ext>
              </a:extLst>
            </a:blip>
            <a:srcRect t="280" b="-117"/>
            <a:stretch/>
          </p:blipFill>
          <p:spPr>
            <a:xfrm>
              <a:off x="5231904" y="2122390"/>
              <a:ext cx="5721908" cy="4258938"/>
            </a:xfrm>
            <a:prstGeom prst="rect">
              <a:avLst/>
            </a:prstGeom>
            <a:ln>
              <a:solidFill>
                <a:schemeClr val="tx1">
                  <a:lumMod val="50000"/>
                  <a:lumOff val="50000"/>
                </a:schemeClr>
              </a:solidFill>
            </a:ln>
          </p:spPr>
        </p:pic>
        <p:sp>
          <p:nvSpPr>
            <p:cNvPr id="13" name="矩形 12">
              <a:extLst>
                <a:ext uri="{FF2B5EF4-FFF2-40B4-BE49-F238E27FC236}">
                  <a16:creationId xmlns:a16="http://schemas.microsoft.com/office/drawing/2014/main" id="{10726075-6217-4286-8C03-F783353FFD1B}"/>
                </a:ext>
              </a:extLst>
            </p:cNvPr>
            <p:cNvSpPr/>
            <p:nvPr/>
          </p:nvSpPr>
          <p:spPr>
            <a:xfrm>
              <a:off x="7421130" y="4292333"/>
              <a:ext cx="1344251" cy="2236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AutoShape 4">
              <a:extLst>
                <a:ext uri="{FF2B5EF4-FFF2-40B4-BE49-F238E27FC236}">
                  <a16:creationId xmlns:a16="http://schemas.microsoft.com/office/drawing/2014/main" id="{195CDD79-844D-4768-9526-3DBA93D460DE}"/>
                </a:ext>
              </a:extLst>
            </p:cNvPr>
            <p:cNvSpPr>
              <a:spLocks noChangeArrowheads="1"/>
            </p:cNvSpPr>
            <p:nvPr/>
          </p:nvSpPr>
          <p:spPr bwMode="auto">
            <a:xfrm>
              <a:off x="9259142" y="5238268"/>
              <a:ext cx="2404714" cy="877519"/>
            </a:xfrm>
            <a:prstGeom prst="wedgeRoundRectCallout">
              <a:avLst>
                <a:gd name="adj1" fmla="val -64325"/>
                <a:gd name="adj2" fmla="val -139649"/>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首次登入請先進行設定通行碼</a:t>
              </a:r>
              <a:endParaRPr lang="zh-TW" altLang="zh-TW" sz="2400" b="1" dirty="0">
                <a:solidFill>
                  <a:srgbClr val="0000FF"/>
                </a:solidFill>
                <a:latin typeface="標楷體" pitchFamily="65" charset="-120"/>
                <a:ea typeface="標楷體" pitchFamily="65" charset="-120"/>
              </a:endParaRPr>
            </a:p>
          </p:txBody>
        </p:sp>
      </p:grpSp>
      <p:sp>
        <p:nvSpPr>
          <p:cNvPr id="3" name="投影片編號版面配置區 2">
            <a:extLst>
              <a:ext uri="{FF2B5EF4-FFF2-40B4-BE49-F238E27FC236}">
                <a16:creationId xmlns:a16="http://schemas.microsoft.com/office/drawing/2014/main" id="{431C3A23-BDFE-465A-A498-1173B9A2E4D5}"/>
              </a:ext>
            </a:extLst>
          </p:cNvPr>
          <p:cNvSpPr>
            <a:spLocks noGrp="1"/>
          </p:cNvSpPr>
          <p:nvPr>
            <p:ph type="sldNum" sz="quarter" idx="12"/>
          </p:nvPr>
        </p:nvSpPr>
        <p:spPr/>
        <p:txBody>
          <a:bodyPr/>
          <a:lstStyle/>
          <a:p>
            <a:pPr>
              <a:defRPr/>
            </a:pPr>
            <a:fld id="{6696D582-221A-4A7A-9495-2A3992126361}" type="slidenum">
              <a:rPr lang="zh-TW" altLang="en-US" smtClean="0"/>
              <a:pPr>
                <a:defRPr/>
              </a:pPr>
              <a:t>83</a:t>
            </a:fld>
            <a:endParaRPr lang="en-US" altLang="zh-TW" dirty="0"/>
          </a:p>
        </p:txBody>
      </p:sp>
    </p:spTree>
    <p:extLst>
      <p:ext uri="{BB962C8B-B14F-4D97-AF65-F5344CB8AC3E}">
        <p14:creationId xmlns:p14="http://schemas.microsoft.com/office/powerpoint/2010/main" val="32128109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7D35BBB-5B19-4C27-9DE1-5322C930CB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6799" y="1124744"/>
            <a:ext cx="9996565" cy="5334023"/>
          </a:xfrm>
          <a:prstGeom prst="rect">
            <a:avLst/>
          </a:prstGeom>
          <a:ln>
            <a:solidFill>
              <a:schemeClr val="tx1">
                <a:lumMod val="50000"/>
                <a:lumOff val="50000"/>
              </a:schemeClr>
            </a:solidFill>
          </a:ln>
        </p:spPr>
      </p:pic>
      <p:sp>
        <p:nvSpPr>
          <p:cNvPr id="92163" name="標題 1"/>
          <p:cNvSpPr txBox="1">
            <a:spLocks/>
          </p:cNvSpPr>
          <p:nvPr/>
        </p:nvSpPr>
        <p:spPr bwMode="auto">
          <a:xfrm>
            <a:off x="263352" y="333376"/>
            <a:ext cx="9885784"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通行碼設定</a:t>
            </a:r>
            <a:endParaRPr lang="zh-TW" altLang="en-US" sz="2800" b="1" dirty="0">
              <a:effectLst>
                <a:outerShdw blurRad="38100" dist="38100" dir="2700000" algn="tl">
                  <a:srgbClr val="000000">
                    <a:alpha val="43137"/>
                  </a:srgbClr>
                </a:outerShdw>
              </a:effectLst>
            </a:endParaRPr>
          </a:p>
        </p:txBody>
      </p:sp>
      <p:sp>
        <p:nvSpPr>
          <p:cNvPr id="8" name="AutoShape 4">
            <a:extLst>
              <a:ext uri="{FF2B5EF4-FFF2-40B4-BE49-F238E27FC236}">
                <a16:creationId xmlns:a16="http://schemas.microsoft.com/office/drawing/2014/main" id="{1819B8B8-9049-4F1F-ADA0-BC842A2C2E1D}"/>
              </a:ext>
            </a:extLst>
          </p:cNvPr>
          <p:cNvSpPr>
            <a:spLocks noChangeArrowheads="1"/>
          </p:cNvSpPr>
          <p:nvPr/>
        </p:nvSpPr>
        <p:spPr bwMode="auto">
          <a:xfrm>
            <a:off x="8040216" y="2769740"/>
            <a:ext cx="3767113" cy="2044029"/>
          </a:xfrm>
          <a:prstGeom prst="wedgeRoundRectCallout">
            <a:avLst>
              <a:gd name="adj1" fmla="val -62019"/>
              <a:gd name="adj2" fmla="val -16967"/>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通行碼設定長度應為</a:t>
            </a:r>
            <a:r>
              <a:rPr lang="en-US" altLang="zh-TW" sz="2400" b="1" dirty="0">
                <a:solidFill>
                  <a:srgbClr val="0000FF"/>
                </a:solidFill>
                <a:latin typeface="標楷體" pitchFamily="65" charset="-120"/>
                <a:ea typeface="標楷體" pitchFamily="65" charset="-120"/>
              </a:rPr>
              <a:t>8~16</a:t>
            </a:r>
            <a:r>
              <a:rPr lang="zh-TW" altLang="en-US" sz="2400" b="1" dirty="0">
                <a:solidFill>
                  <a:srgbClr val="0000FF"/>
                </a:solidFill>
                <a:latin typeface="標楷體" pitchFamily="65" charset="-120"/>
                <a:ea typeface="標楷體" pitchFamily="65" charset="-120"/>
              </a:rPr>
              <a:t>個字元，須包含英文及數字，通行碼設定完成後請儲存或列印通行碼確認單並妥善保存。</a:t>
            </a:r>
            <a:endParaRPr lang="zh-TW" altLang="zh-TW" sz="24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09D45EB2-7961-43CF-8A72-7256A51D6195}"/>
              </a:ext>
            </a:extLst>
          </p:cNvPr>
          <p:cNvSpPr>
            <a:spLocks noGrp="1"/>
          </p:cNvSpPr>
          <p:nvPr>
            <p:ph type="sldNum" sz="quarter" idx="12"/>
          </p:nvPr>
        </p:nvSpPr>
        <p:spPr/>
        <p:txBody>
          <a:bodyPr/>
          <a:lstStyle/>
          <a:p>
            <a:pPr>
              <a:defRPr/>
            </a:pPr>
            <a:fld id="{6696D582-221A-4A7A-9495-2A3992126361}" type="slidenum">
              <a:rPr lang="zh-TW" altLang="en-US" smtClean="0"/>
              <a:pPr>
                <a:defRPr/>
              </a:pPr>
              <a:t>84</a:t>
            </a:fld>
            <a:endParaRPr lang="en-US" altLang="zh-TW"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標題 1"/>
          <p:cNvSpPr txBox="1">
            <a:spLocks/>
          </p:cNvSpPr>
          <p:nvPr/>
        </p:nvSpPr>
        <p:spPr bwMode="auto">
          <a:xfrm>
            <a:off x="263352" y="333376"/>
            <a:ext cx="996808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通行碼設定成功畫面</a:t>
            </a:r>
            <a:endParaRPr lang="zh-TW" altLang="en-US" sz="2800" b="1" dirty="0">
              <a:effectLst>
                <a:outerShdw blurRad="38100" dist="38100" dir="2700000" algn="tl">
                  <a:srgbClr val="000000">
                    <a:alpha val="43137"/>
                  </a:srgbClr>
                </a:outerShdw>
              </a:effectLst>
            </a:endParaRPr>
          </a:p>
        </p:txBody>
      </p:sp>
      <p:grpSp>
        <p:nvGrpSpPr>
          <p:cNvPr id="2" name="群組 1">
            <a:extLst>
              <a:ext uri="{FF2B5EF4-FFF2-40B4-BE49-F238E27FC236}">
                <a16:creationId xmlns:a16="http://schemas.microsoft.com/office/drawing/2014/main" id="{9E1592AA-4362-1431-59F4-6317728AA9F4}"/>
              </a:ext>
            </a:extLst>
          </p:cNvPr>
          <p:cNvGrpSpPr/>
          <p:nvPr/>
        </p:nvGrpSpPr>
        <p:grpSpPr>
          <a:xfrm>
            <a:off x="1127448" y="1191986"/>
            <a:ext cx="7745320" cy="3949686"/>
            <a:chOff x="1205868" y="1628800"/>
            <a:chExt cx="6251471" cy="3187906"/>
          </a:xfrm>
        </p:grpSpPr>
        <p:pic>
          <p:nvPicPr>
            <p:cNvPr id="3" name="圖片 2">
              <a:extLst>
                <a:ext uri="{FF2B5EF4-FFF2-40B4-BE49-F238E27FC236}">
                  <a16:creationId xmlns:a16="http://schemas.microsoft.com/office/drawing/2014/main" id="{5E75DB3B-EC14-4B3B-B595-57CDFFD9F9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5868" y="1628800"/>
              <a:ext cx="6251471" cy="2150430"/>
            </a:xfrm>
            <a:prstGeom prst="rect">
              <a:avLst/>
            </a:prstGeom>
            <a:ln>
              <a:solidFill>
                <a:schemeClr val="bg2"/>
              </a:solidFill>
            </a:ln>
          </p:spPr>
        </p:pic>
        <p:sp>
          <p:nvSpPr>
            <p:cNvPr id="8" name="向右箭號 8">
              <a:extLst>
                <a:ext uri="{FF2B5EF4-FFF2-40B4-BE49-F238E27FC236}">
                  <a16:creationId xmlns:a16="http://schemas.microsoft.com/office/drawing/2014/main" id="{B82B4722-6A9D-40EF-93AA-AEBF1BD7751E}"/>
                </a:ext>
              </a:extLst>
            </p:cNvPr>
            <p:cNvSpPr/>
            <p:nvPr/>
          </p:nvSpPr>
          <p:spPr>
            <a:xfrm rot="5400000">
              <a:off x="4706562" y="3144744"/>
              <a:ext cx="1206896" cy="2137027"/>
            </a:xfrm>
            <a:prstGeom prst="bentUpArrow">
              <a:avLst>
                <a:gd name="adj1" fmla="val 16719"/>
                <a:gd name="adj2" fmla="val 23726"/>
                <a:gd name="adj3" fmla="val 21178"/>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4583E65A-BE1C-4589-A315-18092048B730}"/>
                </a:ext>
              </a:extLst>
            </p:cNvPr>
            <p:cNvSpPr/>
            <p:nvPr/>
          </p:nvSpPr>
          <p:spPr>
            <a:xfrm>
              <a:off x="3305247" y="2693041"/>
              <a:ext cx="1944216" cy="15989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FBAD7C37-714C-412B-AA98-395D3E681BAD}"/>
                </a:ext>
              </a:extLst>
            </p:cNvPr>
            <p:cNvSpPr/>
            <p:nvPr/>
          </p:nvSpPr>
          <p:spPr>
            <a:xfrm>
              <a:off x="4048125" y="3105149"/>
              <a:ext cx="535707" cy="21093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投影片編號版面配置區 4">
            <a:extLst>
              <a:ext uri="{FF2B5EF4-FFF2-40B4-BE49-F238E27FC236}">
                <a16:creationId xmlns:a16="http://schemas.microsoft.com/office/drawing/2014/main" id="{2C648D64-E857-45ED-A1A2-5CCB8D84E144}"/>
              </a:ext>
            </a:extLst>
          </p:cNvPr>
          <p:cNvSpPr>
            <a:spLocks noGrp="1"/>
          </p:cNvSpPr>
          <p:nvPr>
            <p:ph type="sldNum" sz="quarter" idx="12"/>
          </p:nvPr>
        </p:nvSpPr>
        <p:spPr/>
        <p:txBody>
          <a:bodyPr/>
          <a:lstStyle/>
          <a:p>
            <a:pPr>
              <a:defRPr/>
            </a:pPr>
            <a:fld id="{6696D582-221A-4A7A-9495-2A3992126361}" type="slidenum">
              <a:rPr lang="zh-TW" altLang="en-US" smtClean="0"/>
              <a:pPr>
                <a:defRPr/>
              </a:pPr>
              <a:t>85</a:t>
            </a:fld>
            <a:endParaRPr lang="en-US" altLang="zh-TW" dirty="0"/>
          </a:p>
        </p:txBody>
      </p:sp>
      <p:pic>
        <p:nvPicPr>
          <p:cNvPr id="7" name="圖片 6">
            <a:extLst>
              <a:ext uri="{FF2B5EF4-FFF2-40B4-BE49-F238E27FC236}">
                <a16:creationId xmlns:a16="http://schemas.microsoft.com/office/drawing/2014/main" id="{F6E5DEBA-4422-42D8-B9DE-52F613E65F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24192" y="1086088"/>
            <a:ext cx="4067279" cy="5168834"/>
          </a:xfrm>
          <a:prstGeom prst="rect">
            <a:avLst/>
          </a:prstGeom>
          <a:ln>
            <a:solidFill>
              <a:schemeClr val="tx1"/>
            </a:solidFill>
          </a:ln>
        </p:spPr>
      </p:pic>
    </p:spTree>
    <p:extLst>
      <p:ext uri="{BB962C8B-B14F-4D97-AF65-F5344CB8AC3E}">
        <p14:creationId xmlns:p14="http://schemas.microsoft.com/office/powerpoint/2010/main" val="2830376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E4F0369-E461-4B85-8218-06AA0777B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7340" y="1007392"/>
            <a:ext cx="8432888" cy="5661968"/>
          </a:xfrm>
          <a:prstGeom prst="rect">
            <a:avLst/>
          </a:prstGeom>
          <a:ln>
            <a:solidFill>
              <a:schemeClr val="bg1">
                <a:lumMod val="85000"/>
              </a:schemeClr>
            </a:solidFill>
          </a:ln>
        </p:spPr>
      </p:pic>
      <p:sp>
        <p:nvSpPr>
          <p:cNvPr id="92163" name="標題 1"/>
          <p:cNvSpPr txBox="1">
            <a:spLocks/>
          </p:cNvSpPr>
          <p:nvPr/>
        </p:nvSpPr>
        <p:spPr bwMode="auto">
          <a:xfrm>
            <a:off x="191344" y="333376"/>
            <a:ext cx="10040094"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登入系統</a:t>
            </a:r>
            <a:endParaRPr lang="zh-TW" altLang="en-US" sz="2800" b="1" dirty="0">
              <a:effectLst>
                <a:outerShdw blurRad="38100" dist="38100" dir="2700000" algn="tl">
                  <a:srgbClr val="000000">
                    <a:alpha val="43137"/>
                  </a:srgbClr>
                </a:outerShdw>
              </a:effectLst>
            </a:endParaRPr>
          </a:p>
        </p:txBody>
      </p:sp>
      <p:sp>
        <p:nvSpPr>
          <p:cNvPr id="7" name="AutoShape 4">
            <a:extLst>
              <a:ext uri="{FF2B5EF4-FFF2-40B4-BE49-F238E27FC236}">
                <a16:creationId xmlns:a16="http://schemas.microsoft.com/office/drawing/2014/main" id="{DDA84EBB-6BA9-4BA9-9926-19E9AFB2CECB}"/>
              </a:ext>
            </a:extLst>
          </p:cNvPr>
          <p:cNvSpPr>
            <a:spLocks noChangeArrowheads="1"/>
          </p:cNvSpPr>
          <p:nvPr/>
        </p:nvSpPr>
        <p:spPr bwMode="auto">
          <a:xfrm>
            <a:off x="8023150" y="3717032"/>
            <a:ext cx="3473450" cy="2194984"/>
          </a:xfrm>
          <a:prstGeom prst="wedgeRoundRectCallout">
            <a:avLst>
              <a:gd name="adj1" fmla="val -63180"/>
              <a:gd name="adj2" fmla="val 36474"/>
              <a:gd name="adj3" fmla="val 16667"/>
            </a:avLst>
          </a:prstGeom>
          <a:solidFill>
            <a:srgbClr val="FFFEA8"/>
          </a:solidFill>
          <a:ln w="19050" algn="ctr">
            <a:solidFill>
              <a:schemeClr val="tx1"/>
            </a:solidFill>
            <a:miter lim="800000"/>
            <a:headEnd/>
            <a:tailEnd/>
          </a:ln>
        </p:spPr>
        <p:txBody>
          <a:bodyPr/>
          <a:lstStyle/>
          <a:p>
            <a:pPr algn="just" hangingPunct="0"/>
            <a:r>
              <a:rPr lang="zh-TW" altLang="en-US" sz="2400" b="1" dirty="0">
                <a:solidFill>
                  <a:srgbClr val="0000FF"/>
                </a:solidFill>
                <a:latin typeface="標楷體" pitchFamily="65" charset="-120"/>
                <a:ea typeface="標楷體" pitchFamily="65" charset="-120"/>
              </a:rPr>
              <a:t>通行碼設定完成後請考生輸入身分證統一編號、出生年月日、統一入學測驗准考證號碼及通行碼登入系統。</a:t>
            </a:r>
            <a:endParaRPr lang="zh-TW" altLang="zh-TW" sz="2400" b="1" dirty="0">
              <a:solidFill>
                <a:srgbClr val="0000FF"/>
              </a:solidFill>
              <a:latin typeface="標楷體" pitchFamily="65" charset="-120"/>
              <a:ea typeface="標楷體" pitchFamily="65" charset="-120"/>
            </a:endParaRPr>
          </a:p>
        </p:txBody>
      </p:sp>
      <p:sp>
        <p:nvSpPr>
          <p:cNvPr id="4" name="投影片編號版面配置區 3">
            <a:extLst>
              <a:ext uri="{FF2B5EF4-FFF2-40B4-BE49-F238E27FC236}">
                <a16:creationId xmlns:a16="http://schemas.microsoft.com/office/drawing/2014/main" id="{5AA624B1-7F55-4546-9FB0-39F3BB0F1EBD}"/>
              </a:ext>
            </a:extLst>
          </p:cNvPr>
          <p:cNvSpPr>
            <a:spLocks noGrp="1"/>
          </p:cNvSpPr>
          <p:nvPr>
            <p:ph type="sldNum" sz="quarter" idx="12"/>
          </p:nvPr>
        </p:nvSpPr>
        <p:spPr/>
        <p:txBody>
          <a:bodyPr/>
          <a:lstStyle/>
          <a:p>
            <a:pPr>
              <a:defRPr/>
            </a:pPr>
            <a:fld id="{6696D582-221A-4A7A-9495-2A3992126361}" type="slidenum">
              <a:rPr lang="zh-TW" altLang="en-US" smtClean="0"/>
              <a:pPr>
                <a:defRPr/>
              </a:pPr>
              <a:t>86</a:t>
            </a:fld>
            <a:endParaRPr lang="en-US" altLang="zh-TW" dirty="0"/>
          </a:p>
        </p:txBody>
      </p:sp>
      <p:sp>
        <p:nvSpPr>
          <p:cNvPr id="6" name="矩形 5">
            <a:extLst>
              <a:ext uri="{FF2B5EF4-FFF2-40B4-BE49-F238E27FC236}">
                <a16:creationId xmlns:a16="http://schemas.microsoft.com/office/drawing/2014/main" id="{EC943D1F-8A38-4BB7-96DF-43D7491610F9}"/>
              </a:ext>
            </a:extLst>
          </p:cNvPr>
          <p:cNvSpPr/>
          <p:nvPr/>
        </p:nvSpPr>
        <p:spPr>
          <a:xfrm>
            <a:off x="5932706" y="6086199"/>
            <a:ext cx="504055" cy="279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113C8117-9298-4E22-90B4-71D587D87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83279" y="6027941"/>
            <a:ext cx="434568" cy="434568"/>
          </a:xfrm>
          <a:prstGeom prst="rect">
            <a:avLst/>
          </a:prstGeom>
        </p:spPr>
      </p:pic>
    </p:spTree>
    <p:extLst>
      <p:ext uri="{BB962C8B-B14F-4D97-AF65-F5344CB8AC3E}">
        <p14:creationId xmlns:p14="http://schemas.microsoft.com/office/powerpoint/2010/main" val="1372946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標題 1"/>
          <p:cNvSpPr txBox="1">
            <a:spLocks/>
          </p:cNvSpPr>
          <p:nvPr/>
        </p:nvSpPr>
        <p:spPr bwMode="auto">
          <a:xfrm>
            <a:off x="191345" y="333376"/>
            <a:ext cx="10081370"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600" b="1" dirty="0">
                <a:effectLst>
                  <a:outerShdw blurRad="38100" dist="38100" dir="2700000" algn="tl">
                    <a:srgbClr val="000000">
                      <a:alpha val="43137"/>
                    </a:srgbClr>
                  </a:outerShdw>
                </a:effectLst>
                <a:latin typeface="標楷體" pitchFamily="65" charset="-120"/>
                <a:ea typeface="標楷體" pitchFamily="65" charset="-120"/>
              </a:rPr>
              <a:t>選填登記志願規定說明</a:t>
            </a:r>
            <a:endParaRPr lang="zh-TW" altLang="en-US" sz="2600" b="1" dirty="0">
              <a:effectLst>
                <a:outerShdw blurRad="38100" dist="38100" dir="2700000" algn="tl">
                  <a:srgbClr val="000000">
                    <a:alpha val="43137"/>
                  </a:srgbClr>
                </a:outerShdw>
              </a:effectLst>
            </a:endParaRPr>
          </a:p>
        </p:txBody>
      </p:sp>
      <p:sp>
        <p:nvSpPr>
          <p:cNvPr id="4" name="投影片編號版面配置區 3">
            <a:extLst>
              <a:ext uri="{FF2B5EF4-FFF2-40B4-BE49-F238E27FC236}">
                <a16:creationId xmlns:a16="http://schemas.microsoft.com/office/drawing/2014/main" id="{300E2E99-8EE7-40FE-B8AF-892E4A46D4F4}"/>
              </a:ext>
            </a:extLst>
          </p:cNvPr>
          <p:cNvSpPr>
            <a:spLocks noGrp="1"/>
          </p:cNvSpPr>
          <p:nvPr>
            <p:ph type="sldNum" sz="quarter" idx="12"/>
          </p:nvPr>
        </p:nvSpPr>
        <p:spPr/>
        <p:txBody>
          <a:bodyPr/>
          <a:lstStyle/>
          <a:p>
            <a:pPr>
              <a:defRPr/>
            </a:pPr>
            <a:fld id="{6696D582-221A-4A7A-9495-2A3992126361}" type="slidenum">
              <a:rPr lang="zh-TW" altLang="en-US" smtClean="0"/>
              <a:pPr>
                <a:defRPr/>
              </a:pPr>
              <a:t>87</a:t>
            </a:fld>
            <a:endParaRPr lang="en-US" altLang="zh-TW" dirty="0"/>
          </a:p>
        </p:txBody>
      </p:sp>
      <p:pic>
        <p:nvPicPr>
          <p:cNvPr id="3" name="圖片 2">
            <a:extLst>
              <a:ext uri="{FF2B5EF4-FFF2-40B4-BE49-F238E27FC236}">
                <a16:creationId xmlns:a16="http://schemas.microsoft.com/office/drawing/2014/main" id="{8AA099FF-37DE-4071-BAFD-32F7360063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98884" y="968302"/>
            <a:ext cx="8506221" cy="5701058"/>
          </a:xfrm>
          <a:prstGeom prst="rect">
            <a:avLst/>
          </a:prstGeom>
          <a:ln>
            <a:solidFill>
              <a:schemeClr val="bg1">
                <a:lumMod val="85000"/>
              </a:schemeClr>
            </a:solidFill>
          </a:ln>
        </p:spPr>
      </p:pic>
      <p:sp>
        <p:nvSpPr>
          <p:cNvPr id="9" name="AutoShape 4">
            <a:extLst>
              <a:ext uri="{FF2B5EF4-FFF2-40B4-BE49-F238E27FC236}">
                <a16:creationId xmlns:a16="http://schemas.microsoft.com/office/drawing/2014/main" id="{22D064AA-B3AA-4463-8E20-3F8170CA75FD}"/>
              </a:ext>
            </a:extLst>
          </p:cNvPr>
          <p:cNvSpPr>
            <a:spLocks noChangeArrowheads="1"/>
          </p:cNvSpPr>
          <p:nvPr/>
        </p:nvSpPr>
        <p:spPr bwMode="auto">
          <a:xfrm>
            <a:off x="7680176" y="2732931"/>
            <a:ext cx="4104456" cy="3180778"/>
          </a:xfrm>
          <a:prstGeom prst="wedgeRoundRectCallout">
            <a:avLst>
              <a:gd name="adj1" fmla="val -72032"/>
              <a:gd name="adj2" fmla="val 58640"/>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首次登入，考生請詳細閱讀「選填登記志願規則說明」，以免權益受損。了解選填登記志願規則後，勾選下圖中的核取方塊，並點選「同意，開始選填登記志願」即可開始進行選填登記志願。</a:t>
            </a:r>
            <a:endParaRPr lang="zh-TW" altLang="zh-TW" sz="2400" b="1" dirty="0">
              <a:solidFill>
                <a:srgbClr val="0000FF"/>
              </a:solidFill>
              <a:latin typeface="標楷體" pitchFamily="65" charset="-120"/>
              <a:ea typeface="標楷體" pitchFamily="65" charset="-12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txBox="1">
            <a:spLocks/>
          </p:cNvSpPr>
          <p:nvPr/>
        </p:nvSpPr>
        <p:spPr bwMode="auto">
          <a:xfrm>
            <a:off x="263352" y="333376"/>
            <a:ext cx="98267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操作介面</a:t>
            </a:r>
            <a:endParaRPr lang="zh-TW" altLang="en-US" sz="2800" b="1" dirty="0">
              <a:effectLst>
                <a:outerShdw blurRad="38100" dist="38100" dir="2700000" algn="tl">
                  <a:srgbClr val="000000">
                    <a:alpha val="43137"/>
                  </a:srgbClr>
                </a:outerShdw>
              </a:effectLst>
            </a:endParaRPr>
          </a:p>
        </p:txBody>
      </p:sp>
      <p:sp>
        <p:nvSpPr>
          <p:cNvPr id="7" name="投影片編號版面配置區 6">
            <a:extLst>
              <a:ext uri="{FF2B5EF4-FFF2-40B4-BE49-F238E27FC236}">
                <a16:creationId xmlns:a16="http://schemas.microsoft.com/office/drawing/2014/main" id="{5F0E8EAD-C93C-4AC0-9A16-11D0E269BC95}"/>
              </a:ext>
            </a:extLst>
          </p:cNvPr>
          <p:cNvSpPr>
            <a:spLocks noGrp="1"/>
          </p:cNvSpPr>
          <p:nvPr>
            <p:ph type="sldNum" sz="quarter" idx="12"/>
          </p:nvPr>
        </p:nvSpPr>
        <p:spPr/>
        <p:txBody>
          <a:bodyPr/>
          <a:lstStyle/>
          <a:p>
            <a:pPr>
              <a:defRPr/>
            </a:pPr>
            <a:fld id="{6696D582-221A-4A7A-9495-2A3992126361}" type="slidenum">
              <a:rPr lang="zh-TW" altLang="en-US" smtClean="0"/>
              <a:pPr>
                <a:defRPr/>
              </a:pPr>
              <a:t>88</a:t>
            </a:fld>
            <a:endParaRPr lang="en-US" altLang="zh-TW" dirty="0"/>
          </a:p>
        </p:txBody>
      </p:sp>
      <p:pic>
        <p:nvPicPr>
          <p:cNvPr id="18" name="圖片 17">
            <a:extLst>
              <a:ext uri="{FF2B5EF4-FFF2-40B4-BE49-F238E27FC236}">
                <a16:creationId xmlns:a16="http://schemas.microsoft.com/office/drawing/2014/main" id="{AB9D978B-48E8-49CD-8D06-51A5636687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717" y="966789"/>
            <a:ext cx="7391855" cy="5754686"/>
          </a:xfrm>
          <a:prstGeom prst="rect">
            <a:avLst/>
          </a:prstGeom>
          <a:ln>
            <a:solidFill>
              <a:schemeClr val="tx1">
                <a:lumMod val="50000"/>
                <a:lumOff val="50000"/>
              </a:schemeClr>
            </a:solidFill>
          </a:ln>
        </p:spPr>
      </p:pic>
      <p:sp>
        <p:nvSpPr>
          <p:cNvPr id="13" name="AutoShape 4">
            <a:extLst>
              <a:ext uri="{FF2B5EF4-FFF2-40B4-BE49-F238E27FC236}">
                <a16:creationId xmlns:a16="http://schemas.microsoft.com/office/drawing/2014/main" id="{5A947ECF-B2E1-4EF2-9BDC-C110F54E8929}"/>
              </a:ext>
            </a:extLst>
          </p:cNvPr>
          <p:cNvSpPr>
            <a:spLocks noChangeArrowheads="1"/>
          </p:cNvSpPr>
          <p:nvPr/>
        </p:nvSpPr>
        <p:spPr bwMode="auto">
          <a:xfrm>
            <a:off x="1038192" y="4475278"/>
            <a:ext cx="4248472" cy="835257"/>
          </a:xfrm>
          <a:prstGeom prst="wedgeRoundRectCallout">
            <a:avLst>
              <a:gd name="adj1" fmla="val 71847"/>
              <a:gd name="adj2" fmla="val -22738"/>
              <a:gd name="adj3" fmla="val 16667"/>
            </a:avLst>
          </a:prstGeom>
          <a:solidFill>
            <a:srgbClr val="FFFEA8"/>
          </a:solidFill>
          <a:ln w="19050" algn="ctr">
            <a:solidFill>
              <a:schemeClr val="tx1"/>
            </a:solidFill>
            <a:miter lim="800000"/>
            <a:headEnd/>
            <a:tailEnd/>
          </a:ln>
        </p:spPr>
        <p:txBody>
          <a:bodyPr/>
          <a:lstStyle/>
          <a:p>
            <a:r>
              <a:rPr lang="zh-TW" altLang="zh-TW" sz="2000" b="1" dirty="0">
                <a:solidFill>
                  <a:srgbClr val="0000FF"/>
                </a:solidFill>
                <a:latin typeface="標楷體" pitchFamily="65" charset="-120"/>
                <a:ea typeface="標楷體" pitchFamily="65" charset="-120"/>
              </a:rPr>
              <a:t>考生可點選此按鈕以調整位於「已選取志願」清單內的志願順序。</a:t>
            </a:r>
            <a:endParaRPr lang="zh-TW" altLang="en-US" sz="2000" b="1" dirty="0">
              <a:solidFill>
                <a:srgbClr val="0000FF"/>
              </a:solidFill>
              <a:latin typeface="標楷體" pitchFamily="65" charset="-120"/>
              <a:ea typeface="標楷體" pitchFamily="65" charset="-120"/>
            </a:endParaRPr>
          </a:p>
        </p:txBody>
      </p:sp>
      <p:sp>
        <p:nvSpPr>
          <p:cNvPr id="17" name="AutoShape 4">
            <a:extLst>
              <a:ext uri="{FF2B5EF4-FFF2-40B4-BE49-F238E27FC236}">
                <a16:creationId xmlns:a16="http://schemas.microsoft.com/office/drawing/2014/main" id="{CD3E0874-C9B8-4721-BFBD-B2D7F084586F}"/>
              </a:ext>
            </a:extLst>
          </p:cNvPr>
          <p:cNvSpPr>
            <a:spLocks noChangeArrowheads="1"/>
          </p:cNvSpPr>
          <p:nvPr/>
        </p:nvSpPr>
        <p:spPr bwMode="auto">
          <a:xfrm>
            <a:off x="1038192" y="3424237"/>
            <a:ext cx="4698938" cy="835257"/>
          </a:xfrm>
          <a:prstGeom prst="wedgeRoundRectCallout">
            <a:avLst>
              <a:gd name="adj1" fmla="val 60909"/>
              <a:gd name="adj2" fmla="val -25134"/>
              <a:gd name="adj3" fmla="val 16667"/>
            </a:avLst>
          </a:prstGeom>
          <a:solidFill>
            <a:srgbClr val="FFFEA8"/>
          </a:solidFill>
          <a:ln w="19050" algn="ctr">
            <a:solidFill>
              <a:schemeClr val="tx1"/>
            </a:solidFill>
            <a:miter lim="800000"/>
            <a:headEnd/>
            <a:tailEnd/>
          </a:ln>
        </p:spPr>
        <p:txBody>
          <a:bodyPr/>
          <a:lstStyle/>
          <a:p>
            <a:pPr algn="just" hangingPunct="0"/>
            <a:r>
              <a:rPr lang="zh-TW" altLang="zh-TW" sz="2000" b="1" dirty="0">
                <a:solidFill>
                  <a:srgbClr val="0000FF"/>
                </a:solidFill>
                <a:latin typeface="標楷體" pitchFamily="65" charset="-120"/>
                <a:ea typeface="標楷體" pitchFamily="65" charset="-120"/>
              </a:rPr>
              <a:t>考生可在「</a:t>
            </a:r>
            <a:r>
              <a:rPr lang="zh-TW" altLang="en-US" sz="2000" b="1" dirty="0">
                <a:solidFill>
                  <a:srgbClr val="0000FF"/>
                </a:solidFill>
                <a:latin typeface="標楷體" pitchFamily="65" charset="-120"/>
                <a:ea typeface="標楷體" pitchFamily="65" charset="-120"/>
              </a:rPr>
              <a:t>可登記</a:t>
            </a:r>
            <a:r>
              <a:rPr lang="zh-TW" altLang="zh-TW" sz="2000" b="1" dirty="0">
                <a:solidFill>
                  <a:srgbClr val="0000FF"/>
                </a:solidFill>
                <a:latin typeface="標楷體" pitchFamily="65" charset="-120"/>
                <a:ea typeface="標楷體" pitchFamily="65" charset="-120"/>
              </a:rPr>
              <a:t>校系科（組）學程志願」清單內，點選此按鈕加入志願。</a:t>
            </a:r>
            <a:endParaRPr lang="zh-TW" altLang="en-US" sz="2000" b="1" dirty="0">
              <a:solidFill>
                <a:srgbClr val="0000FF"/>
              </a:solidFill>
              <a:latin typeface="標楷體" pitchFamily="65" charset="-120"/>
              <a:ea typeface="標楷體" pitchFamily="65" charset="-120"/>
            </a:endParaRPr>
          </a:p>
        </p:txBody>
      </p:sp>
      <p:sp>
        <p:nvSpPr>
          <p:cNvPr id="2" name="矩形 1">
            <a:extLst>
              <a:ext uri="{FF2B5EF4-FFF2-40B4-BE49-F238E27FC236}">
                <a16:creationId xmlns:a16="http://schemas.microsoft.com/office/drawing/2014/main" id="{93B84E70-2A97-F682-B062-1837FCC8957E}"/>
              </a:ext>
            </a:extLst>
          </p:cNvPr>
          <p:cNvSpPr/>
          <p:nvPr/>
        </p:nvSpPr>
        <p:spPr>
          <a:xfrm>
            <a:off x="6312024" y="3457575"/>
            <a:ext cx="412626" cy="5905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E55D6445-59C5-D2EE-82A3-5926BE9A4267}"/>
              </a:ext>
            </a:extLst>
          </p:cNvPr>
          <p:cNvSpPr/>
          <p:nvPr/>
        </p:nvSpPr>
        <p:spPr>
          <a:xfrm>
            <a:off x="6312024" y="4090987"/>
            <a:ext cx="412626" cy="1576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B20B5B5-25AA-FDE7-A680-65F5B6B1579F}"/>
              </a:ext>
            </a:extLst>
          </p:cNvPr>
          <p:cNvSpPr/>
          <p:nvPr/>
        </p:nvSpPr>
        <p:spPr>
          <a:xfrm>
            <a:off x="6312024" y="5753100"/>
            <a:ext cx="412626" cy="5619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1F3C1BB4-AD03-A5AE-71CF-772D5010495C}"/>
              </a:ext>
            </a:extLst>
          </p:cNvPr>
          <p:cNvSpPr/>
          <p:nvPr/>
        </p:nvSpPr>
        <p:spPr>
          <a:xfrm>
            <a:off x="8534401" y="3333750"/>
            <a:ext cx="914400" cy="1809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AutoShape 4">
            <a:extLst>
              <a:ext uri="{FF2B5EF4-FFF2-40B4-BE49-F238E27FC236}">
                <a16:creationId xmlns:a16="http://schemas.microsoft.com/office/drawing/2014/main" id="{69D664B9-E22A-4A77-ABF6-AE7BAE09C028}"/>
              </a:ext>
            </a:extLst>
          </p:cNvPr>
          <p:cNvSpPr>
            <a:spLocks noChangeArrowheads="1"/>
          </p:cNvSpPr>
          <p:nvPr/>
        </p:nvSpPr>
        <p:spPr bwMode="auto">
          <a:xfrm>
            <a:off x="8373199" y="1700213"/>
            <a:ext cx="2743200" cy="1157286"/>
          </a:xfrm>
          <a:prstGeom prst="wedgeRoundRectCallout">
            <a:avLst>
              <a:gd name="adj1" fmla="val -23224"/>
              <a:gd name="adj2" fmla="val 69151"/>
              <a:gd name="adj3" fmla="val 16667"/>
            </a:avLst>
          </a:prstGeom>
          <a:solidFill>
            <a:srgbClr val="FFFEA8"/>
          </a:solidFill>
          <a:ln w="19050" algn="ctr">
            <a:solidFill>
              <a:schemeClr val="tx1"/>
            </a:solidFill>
            <a:miter lim="800000"/>
            <a:headEnd/>
            <a:tailEnd/>
          </a:ln>
        </p:spPr>
        <p:txBody>
          <a:bodyPr/>
          <a:lstStyle/>
          <a:p>
            <a:r>
              <a:rPr lang="zh-TW" altLang="en-US" sz="2000" b="1" dirty="0">
                <a:solidFill>
                  <a:srgbClr val="0000FF"/>
                </a:solidFill>
                <a:latin typeface="標楷體" pitchFamily="65" charset="-120"/>
                <a:ea typeface="標楷體" pitchFamily="65" charset="-120"/>
              </a:rPr>
              <a:t>考</a:t>
            </a:r>
            <a:r>
              <a:rPr lang="zh-TW" altLang="zh-TW" sz="2000" b="1" dirty="0">
                <a:solidFill>
                  <a:srgbClr val="0000FF"/>
                </a:solidFill>
                <a:latin typeface="標楷體" pitchFamily="65" charset="-120"/>
                <a:ea typeface="標楷體" pitchFamily="65" charset="-120"/>
              </a:rPr>
              <a:t>生可直接輸入校系科</a:t>
            </a:r>
            <a:r>
              <a:rPr lang="en-US" altLang="zh-TW" sz="2000" b="1" dirty="0">
                <a:solidFill>
                  <a:srgbClr val="0000FF"/>
                </a:solidFill>
                <a:latin typeface="標楷體" pitchFamily="65" charset="-120"/>
                <a:ea typeface="標楷體" pitchFamily="65" charset="-120"/>
              </a:rPr>
              <a:t>(</a:t>
            </a:r>
            <a:r>
              <a:rPr lang="zh-TW" altLang="zh-TW" sz="2000" b="1" dirty="0">
                <a:solidFill>
                  <a:srgbClr val="0000FF"/>
                </a:solidFill>
                <a:latin typeface="標楷體" pitchFamily="65" charset="-120"/>
                <a:ea typeface="標楷體" pitchFamily="65" charset="-120"/>
              </a:rPr>
              <a:t>組</a:t>
            </a:r>
            <a:r>
              <a:rPr lang="en-US" altLang="zh-TW" sz="2000" b="1" dirty="0">
                <a:solidFill>
                  <a:srgbClr val="0000FF"/>
                </a:solidFill>
                <a:latin typeface="標楷體" pitchFamily="65" charset="-120"/>
                <a:ea typeface="標楷體" pitchFamily="65" charset="-120"/>
              </a:rPr>
              <a:t>)</a:t>
            </a:r>
            <a:r>
              <a:rPr lang="zh-TW" altLang="zh-TW" sz="2000" b="1" dirty="0">
                <a:solidFill>
                  <a:srgbClr val="0000FF"/>
                </a:solidFill>
                <a:latin typeface="標楷體" pitchFamily="65" charset="-120"/>
                <a:ea typeface="標楷體" pitchFamily="65" charset="-120"/>
              </a:rPr>
              <a:t>、學程志願代碼加入志願。</a:t>
            </a:r>
            <a:endParaRPr lang="zh-TW" altLang="en-US" sz="2000" b="1" dirty="0">
              <a:solidFill>
                <a:srgbClr val="0000FF"/>
              </a:solidFill>
              <a:latin typeface="標楷體" pitchFamily="65" charset="-120"/>
              <a:ea typeface="標楷體" pitchFamily="65" charset="-120"/>
            </a:endParaRPr>
          </a:p>
        </p:txBody>
      </p:sp>
      <p:sp>
        <p:nvSpPr>
          <p:cNvPr id="16" name="AutoShape 4">
            <a:extLst>
              <a:ext uri="{FF2B5EF4-FFF2-40B4-BE49-F238E27FC236}">
                <a16:creationId xmlns:a16="http://schemas.microsoft.com/office/drawing/2014/main" id="{09C4D553-AE81-4AC7-B4B1-6A6683888338}"/>
              </a:ext>
            </a:extLst>
          </p:cNvPr>
          <p:cNvSpPr>
            <a:spLocks noChangeArrowheads="1"/>
          </p:cNvSpPr>
          <p:nvPr/>
        </p:nvSpPr>
        <p:spPr bwMode="auto">
          <a:xfrm>
            <a:off x="8345292" y="3832226"/>
            <a:ext cx="3138192" cy="1157287"/>
          </a:xfrm>
          <a:prstGeom prst="wedgeRoundRectCallout">
            <a:avLst>
              <a:gd name="adj1" fmla="val -21801"/>
              <a:gd name="adj2" fmla="val -71751"/>
              <a:gd name="adj3" fmla="val 16667"/>
            </a:avLst>
          </a:prstGeom>
          <a:solidFill>
            <a:srgbClr val="FFFEA8"/>
          </a:solidFill>
          <a:ln w="19050" algn="ctr">
            <a:solidFill>
              <a:schemeClr val="tx1"/>
            </a:solidFill>
            <a:miter lim="800000"/>
            <a:headEnd/>
            <a:tailEnd/>
          </a:ln>
        </p:spPr>
        <p:txBody>
          <a:bodyPr/>
          <a:lstStyle/>
          <a:p>
            <a:r>
              <a:rPr lang="zh-TW" altLang="zh-TW" sz="2000" b="1" dirty="0">
                <a:solidFill>
                  <a:srgbClr val="0000FF"/>
                </a:solidFill>
                <a:latin typeface="標楷體" pitchFamily="65" charset="-120"/>
                <a:ea typeface="標楷體" pitchFamily="65" charset="-120"/>
              </a:rPr>
              <a:t>點選此按鈕，則會清除考生在「已選取志願」清單內所有的志願。</a:t>
            </a:r>
            <a:endParaRPr lang="zh-TW" altLang="en-US" sz="2000" b="1" dirty="0">
              <a:solidFill>
                <a:srgbClr val="0000FF"/>
              </a:solidFill>
              <a:latin typeface="標楷體" pitchFamily="65" charset="-120"/>
              <a:ea typeface="標楷體" pitchFamily="65" charset="-120"/>
            </a:endParaRPr>
          </a:p>
        </p:txBody>
      </p:sp>
      <p:sp>
        <p:nvSpPr>
          <p:cNvPr id="14" name="AutoShape 4">
            <a:extLst>
              <a:ext uri="{FF2B5EF4-FFF2-40B4-BE49-F238E27FC236}">
                <a16:creationId xmlns:a16="http://schemas.microsoft.com/office/drawing/2014/main" id="{B099B1D5-8627-4490-BBD1-4B544C9B3365}"/>
              </a:ext>
            </a:extLst>
          </p:cNvPr>
          <p:cNvSpPr>
            <a:spLocks noChangeArrowheads="1"/>
          </p:cNvSpPr>
          <p:nvPr/>
        </p:nvSpPr>
        <p:spPr bwMode="auto">
          <a:xfrm>
            <a:off x="7300577" y="5139083"/>
            <a:ext cx="4182907" cy="1160555"/>
          </a:xfrm>
          <a:prstGeom prst="wedgeRoundRectCallout">
            <a:avLst>
              <a:gd name="adj1" fmla="val -61430"/>
              <a:gd name="adj2" fmla="val 20297"/>
              <a:gd name="adj3" fmla="val 16667"/>
            </a:avLst>
          </a:prstGeom>
          <a:solidFill>
            <a:srgbClr val="FFFEA8"/>
          </a:solidFill>
          <a:ln w="19050" algn="ctr">
            <a:solidFill>
              <a:schemeClr val="tx1"/>
            </a:solidFill>
            <a:miter lim="800000"/>
            <a:headEnd/>
            <a:tailEnd/>
          </a:ln>
        </p:spPr>
        <p:txBody>
          <a:bodyPr/>
          <a:lstStyle/>
          <a:p>
            <a:pPr algn="just" hangingPunct="0"/>
            <a:r>
              <a:rPr lang="zh-TW" altLang="zh-TW" sz="2000" b="1" dirty="0">
                <a:solidFill>
                  <a:srgbClr val="0000FF"/>
                </a:solidFill>
                <a:latin typeface="標楷體" pitchFamily="65" charset="-120"/>
                <a:ea typeface="標楷體" pitchFamily="65" charset="-120"/>
              </a:rPr>
              <a:t>考生在「已選</a:t>
            </a:r>
            <a:r>
              <a:rPr lang="zh-TW" altLang="en-US" sz="2000" b="1" dirty="0">
                <a:solidFill>
                  <a:srgbClr val="0000FF"/>
                </a:solidFill>
                <a:latin typeface="標楷體" pitchFamily="65" charset="-120"/>
                <a:ea typeface="標楷體" pitchFamily="65" charset="-120"/>
              </a:rPr>
              <a:t>填</a:t>
            </a:r>
            <a:r>
              <a:rPr lang="zh-TW" altLang="zh-TW" sz="2000" b="1" dirty="0">
                <a:solidFill>
                  <a:srgbClr val="0000FF"/>
                </a:solidFill>
                <a:latin typeface="標楷體" pitchFamily="65" charset="-120"/>
                <a:ea typeface="標楷體" pitchFamily="65" charset="-120"/>
              </a:rPr>
              <a:t>志願」清單內選擇想刪除的志願後，點選此按鈕，則會刪除考生所選擇的志願。</a:t>
            </a:r>
            <a:endParaRPr lang="zh-TW" altLang="en-US" sz="2000" b="1" dirty="0">
              <a:solidFill>
                <a:srgbClr val="0000FF"/>
              </a:solidFill>
              <a:latin typeface="標楷體" pitchFamily="65" charset="-120"/>
              <a:ea typeface="標楷體" pitchFamily="65" charset="-120"/>
            </a:endParaRPr>
          </a:p>
        </p:txBody>
      </p:sp>
      <p:sp>
        <p:nvSpPr>
          <p:cNvPr id="5" name="矩形 4">
            <a:extLst>
              <a:ext uri="{FF2B5EF4-FFF2-40B4-BE49-F238E27FC236}">
                <a16:creationId xmlns:a16="http://schemas.microsoft.com/office/drawing/2014/main" id="{3A015D16-F45A-7F3E-FD73-FE1787B6DE9B}"/>
              </a:ext>
            </a:extLst>
          </p:cNvPr>
          <p:cNvSpPr/>
          <p:nvPr/>
        </p:nvSpPr>
        <p:spPr>
          <a:xfrm>
            <a:off x="6781800" y="3086100"/>
            <a:ext cx="2743200" cy="1714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874101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C08BC47-3BE3-4B32-E9EA-65D81BFCC0AE}"/>
              </a:ext>
            </a:extLst>
          </p:cNvPr>
          <p:cNvGrpSpPr/>
          <p:nvPr/>
        </p:nvGrpSpPr>
        <p:grpSpPr>
          <a:xfrm>
            <a:off x="1919536" y="966789"/>
            <a:ext cx="7416824" cy="5640493"/>
            <a:chOff x="1919536" y="966789"/>
            <a:chExt cx="7416824" cy="5640493"/>
          </a:xfrm>
        </p:grpSpPr>
        <p:pic>
          <p:nvPicPr>
            <p:cNvPr id="4" name="圖片 3">
              <a:extLst>
                <a:ext uri="{FF2B5EF4-FFF2-40B4-BE49-F238E27FC236}">
                  <a16:creationId xmlns:a16="http://schemas.microsoft.com/office/drawing/2014/main" id="{8EF8FAB2-F18B-48DC-B46D-FA9073E121AC}"/>
                </a:ext>
              </a:extLst>
            </p:cNvPr>
            <p:cNvPicPr>
              <a:picLocks noChangeAspect="1"/>
            </p:cNvPicPr>
            <p:nvPr/>
          </p:nvPicPr>
          <p:blipFill>
            <a:blip r:embed="rId3">
              <a:extLst>
                <a:ext uri="{28A0092B-C50C-407E-A947-70E740481C1C}">
                  <a14:useLocalDpi xmlns:a14="http://schemas.microsoft.com/office/drawing/2010/main" val="0"/>
                </a:ext>
              </a:extLst>
            </a:blip>
            <a:srcRect t="1496" b="820"/>
            <a:stretch/>
          </p:blipFill>
          <p:spPr>
            <a:xfrm>
              <a:off x="1919536" y="966789"/>
              <a:ext cx="7416824" cy="5640493"/>
            </a:xfrm>
            <a:prstGeom prst="rect">
              <a:avLst/>
            </a:prstGeom>
            <a:ln>
              <a:solidFill>
                <a:schemeClr val="tx1">
                  <a:lumMod val="50000"/>
                  <a:lumOff val="50000"/>
                </a:schemeClr>
              </a:solidFill>
            </a:ln>
          </p:spPr>
        </p:pic>
        <p:sp>
          <p:nvSpPr>
            <p:cNvPr id="3" name="矩形 2">
              <a:extLst>
                <a:ext uri="{FF2B5EF4-FFF2-40B4-BE49-F238E27FC236}">
                  <a16:creationId xmlns:a16="http://schemas.microsoft.com/office/drawing/2014/main" id="{D97F1BEF-A187-029D-0E5A-F686427F52DD}"/>
                </a:ext>
              </a:extLst>
            </p:cNvPr>
            <p:cNvSpPr/>
            <p:nvPr/>
          </p:nvSpPr>
          <p:spPr>
            <a:xfrm>
              <a:off x="4562474" y="1962149"/>
              <a:ext cx="669429" cy="123825"/>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6258" name="標題 1"/>
          <p:cNvSpPr txBox="1">
            <a:spLocks/>
          </p:cNvSpPr>
          <p:nvPr/>
        </p:nvSpPr>
        <p:spPr bwMode="auto">
          <a:xfrm>
            <a:off x="263352" y="333376"/>
            <a:ext cx="98267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查詢志願代碼</a:t>
            </a:r>
            <a:endParaRPr lang="zh-TW" altLang="en-US" sz="2800" b="1" dirty="0">
              <a:effectLst>
                <a:outerShdw blurRad="38100" dist="38100" dir="2700000" algn="tl">
                  <a:srgbClr val="000000">
                    <a:alpha val="43137"/>
                  </a:srgbClr>
                </a:outerShdw>
              </a:effectLst>
            </a:endParaRPr>
          </a:p>
        </p:txBody>
      </p:sp>
      <p:sp>
        <p:nvSpPr>
          <p:cNvPr id="16" name="AutoShape 4">
            <a:extLst>
              <a:ext uri="{FF2B5EF4-FFF2-40B4-BE49-F238E27FC236}">
                <a16:creationId xmlns:a16="http://schemas.microsoft.com/office/drawing/2014/main" id="{5D8A7186-2CE0-4FBA-87B9-CD9BE66CB969}"/>
              </a:ext>
            </a:extLst>
          </p:cNvPr>
          <p:cNvSpPr>
            <a:spLocks noChangeArrowheads="1"/>
          </p:cNvSpPr>
          <p:nvPr/>
        </p:nvSpPr>
        <p:spPr bwMode="auto">
          <a:xfrm>
            <a:off x="3822643" y="1752705"/>
            <a:ext cx="4546713" cy="1165106"/>
          </a:xfrm>
          <a:prstGeom prst="wedgeRoundRectCallout">
            <a:avLst>
              <a:gd name="adj1" fmla="val -24083"/>
              <a:gd name="adj2" fmla="val 70232"/>
              <a:gd name="adj3" fmla="val 16667"/>
            </a:avLst>
          </a:prstGeom>
          <a:solidFill>
            <a:srgbClr val="FFFEA8"/>
          </a:solidFill>
          <a:ln w="19050" algn="ctr">
            <a:solidFill>
              <a:schemeClr val="tx1"/>
            </a:solidFill>
            <a:miter lim="800000"/>
            <a:headEnd/>
            <a:tailEnd/>
          </a:ln>
        </p:spPr>
        <p:txBody>
          <a:bodyPr/>
          <a:lstStyle/>
          <a:p>
            <a:pPr algn="just" hangingPunct="0"/>
            <a:r>
              <a:rPr lang="zh-TW" altLang="zh-TW" sz="2000" b="1" dirty="0">
                <a:solidFill>
                  <a:srgbClr val="0000FF"/>
                </a:solidFill>
                <a:latin typeface="標楷體" pitchFamily="65" charset="-120"/>
                <a:ea typeface="標楷體" pitchFamily="65" charset="-120"/>
              </a:rPr>
              <a:t>考生</a:t>
            </a:r>
            <a:r>
              <a:rPr lang="zh-TW" altLang="en-US" sz="2000" b="1" dirty="0">
                <a:solidFill>
                  <a:srgbClr val="0000FF"/>
                </a:solidFill>
                <a:latin typeface="標楷體" pitchFamily="65" charset="-120"/>
                <a:ea typeface="標楷體" pitchFamily="65" charset="-120"/>
              </a:rPr>
              <a:t>可點</a:t>
            </a:r>
            <a:r>
              <a:rPr lang="zh-TW"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 </a:t>
            </a:r>
            <a:r>
              <a:rPr lang="zh-TW" altLang="en-US" sz="2000" b="1" u="sng" dirty="0">
                <a:solidFill>
                  <a:srgbClr val="0000FF"/>
                </a:solidFill>
                <a:latin typeface="標楷體" pitchFamily="65" charset="-120"/>
                <a:ea typeface="標楷體" pitchFamily="65" charset="-120"/>
              </a:rPr>
              <a:t>可登記群</a:t>
            </a:r>
            <a:r>
              <a:rPr lang="en-US" altLang="zh-TW" sz="2000" b="1" u="sng" dirty="0">
                <a:solidFill>
                  <a:srgbClr val="0000FF"/>
                </a:solidFill>
                <a:latin typeface="標楷體" pitchFamily="65" charset="-120"/>
                <a:ea typeface="標楷體" pitchFamily="65" charset="-120"/>
              </a:rPr>
              <a:t>(</a:t>
            </a:r>
            <a:r>
              <a:rPr lang="zh-TW" altLang="en-US" sz="2000" b="1" u="sng" dirty="0">
                <a:solidFill>
                  <a:srgbClr val="0000FF"/>
                </a:solidFill>
                <a:latin typeface="標楷體" pitchFamily="65" charset="-120"/>
                <a:ea typeface="標楷體" pitchFamily="65" charset="-120"/>
              </a:rPr>
              <a:t>類</a:t>
            </a:r>
            <a:r>
              <a:rPr lang="en-US" altLang="zh-TW" sz="2000" b="1" u="sng" dirty="0">
                <a:solidFill>
                  <a:srgbClr val="0000FF"/>
                </a:solidFill>
                <a:latin typeface="標楷體" pitchFamily="65" charset="-120"/>
                <a:ea typeface="標楷體" pitchFamily="65" charset="-120"/>
              </a:rPr>
              <a:t>)</a:t>
            </a:r>
            <a:r>
              <a:rPr lang="zh-TW" altLang="en-US" sz="2000" b="1" u="sng" dirty="0">
                <a:solidFill>
                  <a:srgbClr val="0000FF"/>
                </a:solidFill>
                <a:latin typeface="標楷體" pitchFamily="65" charset="-120"/>
                <a:ea typeface="標楷體" pitchFamily="65" charset="-120"/>
              </a:rPr>
              <a:t>所有校系科（組）學程簡介 </a:t>
            </a:r>
            <a:r>
              <a:rPr lang="en-US" altLang="zh-TW" sz="2000" b="1" u="sng" dirty="0">
                <a:solidFill>
                  <a:srgbClr val="0000FF"/>
                </a:solidFill>
                <a:latin typeface="標楷體" pitchFamily="65" charset="-120"/>
                <a:ea typeface="標楷體" pitchFamily="65" charset="-120"/>
              </a:rPr>
              <a:t>(</a:t>
            </a:r>
            <a:r>
              <a:rPr lang="zh-TW" altLang="en-US" sz="2000" b="1" u="sng" dirty="0">
                <a:solidFill>
                  <a:srgbClr val="0000FF"/>
                </a:solidFill>
                <a:latin typeface="標楷體" pitchFamily="65" charset="-120"/>
                <a:ea typeface="標楷體" pitchFamily="65" charset="-120"/>
              </a:rPr>
              <a:t>查詢志願代碼</a:t>
            </a:r>
            <a:r>
              <a:rPr lang="en-US" altLang="zh-TW" sz="2000" b="1" u="sng" dirty="0">
                <a:solidFill>
                  <a:srgbClr val="0000FF"/>
                </a:solidFill>
                <a:latin typeface="標楷體" pitchFamily="65" charset="-120"/>
                <a:ea typeface="標楷體" pitchFamily="65" charset="-120"/>
              </a:rPr>
              <a:t>) </a:t>
            </a:r>
            <a:r>
              <a:rPr lang="zh-TW"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連結</a:t>
            </a:r>
            <a:r>
              <a:rPr lang="zh-TW"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查詢</a:t>
            </a:r>
            <a:r>
              <a:rPr lang="zh-TW" altLang="zh-TW" sz="2000" b="1" dirty="0">
                <a:solidFill>
                  <a:srgbClr val="0000FF"/>
                </a:solidFill>
                <a:latin typeface="標楷體" pitchFamily="65" charset="-120"/>
                <a:ea typeface="標楷體" pitchFamily="65" charset="-120"/>
              </a:rPr>
              <a:t>志願</a:t>
            </a:r>
            <a:r>
              <a:rPr lang="zh-TW" altLang="en-US" sz="2000" b="1" dirty="0">
                <a:solidFill>
                  <a:srgbClr val="0000FF"/>
                </a:solidFill>
                <a:latin typeface="標楷體" pitchFamily="65" charset="-120"/>
                <a:ea typeface="標楷體" pitchFamily="65" charset="-120"/>
              </a:rPr>
              <a:t>代碼</a:t>
            </a:r>
            <a:r>
              <a:rPr lang="zh-TW" altLang="zh-TW" sz="2000" b="1" dirty="0">
                <a:solidFill>
                  <a:srgbClr val="0000FF"/>
                </a:solidFill>
                <a:latin typeface="標楷體" pitchFamily="65" charset="-120"/>
                <a:ea typeface="標楷體" pitchFamily="65" charset="-120"/>
              </a:rPr>
              <a:t>。</a:t>
            </a:r>
            <a:endParaRPr lang="zh-TW" altLang="en-US" sz="2000" b="1" dirty="0">
              <a:solidFill>
                <a:srgbClr val="0000FF"/>
              </a:solidFill>
              <a:latin typeface="標楷體" pitchFamily="65" charset="-120"/>
              <a:ea typeface="標楷體" pitchFamily="65" charset="-120"/>
            </a:endParaRPr>
          </a:p>
        </p:txBody>
      </p:sp>
      <p:sp>
        <p:nvSpPr>
          <p:cNvPr id="8" name="投影片編號版面配置區 7">
            <a:extLst>
              <a:ext uri="{FF2B5EF4-FFF2-40B4-BE49-F238E27FC236}">
                <a16:creationId xmlns:a16="http://schemas.microsoft.com/office/drawing/2014/main" id="{F47FD09F-8F09-4C0D-9821-1204265DB65F}"/>
              </a:ext>
            </a:extLst>
          </p:cNvPr>
          <p:cNvSpPr>
            <a:spLocks noGrp="1"/>
          </p:cNvSpPr>
          <p:nvPr>
            <p:ph type="sldNum" sz="quarter" idx="12"/>
          </p:nvPr>
        </p:nvSpPr>
        <p:spPr/>
        <p:txBody>
          <a:bodyPr/>
          <a:lstStyle/>
          <a:p>
            <a:pPr>
              <a:defRPr/>
            </a:pPr>
            <a:fld id="{6696D582-221A-4A7A-9495-2A3992126361}" type="slidenum">
              <a:rPr lang="zh-TW" altLang="en-US" smtClean="0"/>
              <a:pPr>
                <a:defRPr/>
              </a:pPr>
              <a:t>89</a:t>
            </a:fld>
            <a:endParaRPr lang="en-US" altLang="zh-TW" dirty="0"/>
          </a:p>
        </p:txBody>
      </p:sp>
      <p:sp>
        <p:nvSpPr>
          <p:cNvPr id="2" name="矩形 1">
            <a:extLst>
              <a:ext uri="{FF2B5EF4-FFF2-40B4-BE49-F238E27FC236}">
                <a16:creationId xmlns:a16="http://schemas.microsoft.com/office/drawing/2014/main" id="{237D3FBF-6FA6-81F4-3919-D94FA7E81EE1}"/>
              </a:ext>
            </a:extLst>
          </p:cNvPr>
          <p:cNvSpPr/>
          <p:nvPr/>
        </p:nvSpPr>
        <p:spPr>
          <a:xfrm>
            <a:off x="3014861" y="3171826"/>
            <a:ext cx="2361059" cy="1714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文字, 螢幕擷取畫面, 數字, 字型 的圖片&#10;&#10;AI 產生的內容可能不正確。">
            <a:extLst>
              <a:ext uri="{FF2B5EF4-FFF2-40B4-BE49-F238E27FC236}">
                <a16:creationId xmlns:a16="http://schemas.microsoft.com/office/drawing/2014/main" id="{4482AF82-9511-BC4D-8F1B-B189C0036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657" y="3429000"/>
            <a:ext cx="4669637" cy="3292475"/>
          </a:xfrm>
          <a:prstGeom prst="rect">
            <a:avLst/>
          </a:prstGeom>
          <a:ln w="28575">
            <a:solidFill>
              <a:schemeClr val="tx1"/>
            </a:solidFill>
          </a:ln>
        </p:spPr>
      </p:pic>
      <p:sp>
        <p:nvSpPr>
          <p:cNvPr id="6" name="箭號: 上彎 5">
            <a:extLst>
              <a:ext uri="{FF2B5EF4-FFF2-40B4-BE49-F238E27FC236}">
                <a16:creationId xmlns:a16="http://schemas.microsoft.com/office/drawing/2014/main" id="{2E7481DF-35D7-7028-389D-C8934E1D120D}"/>
              </a:ext>
            </a:extLst>
          </p:cNvPr>
          <p:cNvSpPr/>
          <p:nvPr/>
        </p:nvSpPr>
        <p:spPr>
          <a:xfrm rot="5400000">
            <a:off x="5079889" y="3460004"/>
            <a:ext cx="979481" cy="1349521"/>
          </a:xfrm>
          <a:prstGeom prst="bentUpArrow">
            <a:avLst>
              <a:gd name="adj1" fmla="val 22667"/>
              <a:gd name="adj2" fmla="val 20421"/>
              <a:gd name="adj3" fmla="val 2889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69495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191344" y="333376"/>
            <a:ext cx="10414744" cy="563563"/>
          </a:xfrm>
          <a:prstGeom prst="rect">
            <a:avLst/>
          </a:prstGeom>
          <a:noFill/>
          <a:ln w="9525">
            <a:noFill/>
            <a:miter lim="800000"/>
            <a:headEnd/>
            <a:tailEnd/>
          </a:ln>
        </p:spPr>
        <p:txBody>
          <a:bodyPr anchor="ctr"/>
          <a:lstStyle/>
          <a:p>
            <a:r>
              <a:rPr lang="zh-TW" altLang="en-US" sz="2800" dirty="0">
                <a:solidFill>
                  <a:schemeClr val="tx2"/>
                </a:solidFill>
                <a:latin typeface="標楷體" pitchFamily="65" charset="-120"/>
                <a:ea typeface="標楷體" pitchFamily="65" charset="-120"/>
              </a:rPr>
              <a:t>二、重要事項</a:t>
            </a:r>
            <a:r>
              <a:rPr lang="en-US" altLang="zh-TW" sz="2800" dirty="0">
                <a:solidFill>
                  <a:schemeClr val="tx2"/>
                </a:solidFill>
                <a:latin typeface="標楷體" pitchFamily="65" charset="-120"/>
                <a:ea typeface="標楷體" pitchFamily="65" charset="-120"/>
              </a:rPr>
              <a:t>(</a:t>
            </a:r>
            <a:r>
              <a:rPr lang="en-US" altLang="zh-TW" sz="2800" dirty="0">
                <a:solidFill>
                  <a:schemeClr val="tx2"/>
                </a:solidFill>
                <a:latin typeface="Times New Roman" panose="02020603050405020304" pitchFamily="18" charset="0"/>
                <a:ea typeface="標楷體" pitchFamily="65" charset="-120"/>
                <a:cs typeface="Times New Roman" panose="02020603050405020304" pitchFamily="18" charset="0"/>
              </a:rPr>
              <a:t>2/10</a:t>
            </a:r>
            <a:r>
              <a:rPr lang="en-US" altLang="zh-TW" sz="2800" dirty="0">
                <a:solidFill>
                  <a:schemeClr val="tx2"/>
                </a:solidFill>
                <a:latin typeface="標楷體" pitchFamily="65" charset="-120"/>
                <a:ea typeface="標楷體" pitchFamily="65" charset="-120"/>
              </a:rPr>
              <a:t>)</a:t>
            </a:r>
            <a:endParaRPr lang="zh-TW" altLang="en-US" sz="2800" dirty="0">
              <a:solidFill>
                <a:schemeClr val="tx2"/>
              </a:solidFill>
              <a:latin typeface="標楷體" pitchFamily="65" charset="-120"/>
              <a:ea typeface="標楷體" pitchFamily="65" charset="-120"/>
            </a:endParaRPr>
          </a:p>
        </p:txBody>
      </p:sp>
      <p:sp>
        <p:nvSpPr>
          <p:cNvPr id="20483" name="Rectangle 3"/>
          <p:cNvSpPr txBox="1">
            <a:spLocks noChangeArrowheads="1"/>
          </p:cNvSpPr>
          <p:nvPr/>
        </p:nvSpPr>
        <p:spPr bwMode="auto">
          <a:xfrm>
            <a:off x="1298564" y="1523487"/>
            <a:ext cx="10091631" cy="5005387"/>
          </a:xfrm>
          <a:prstGeom prst="rect">
            <a:avLst/>
          </a:prstGeom>
          <a:noFill/>
          <a:ln w="9525">
            <a:noFill/>
            <a:miter lim="800000"/>
            <a:headEnd/>
            <a:tailEnd/>
          </a:ln>
        </p:spPr>
        <p:txBody>
          <a:bodyPr/>
          <a:lstStyle/>
          <a:p>
            <a:pPr marL="266700" indent="-266700" algn="just">
              <a:lnSpc>
                <a:spcPts val="3200"/>
              </a:lnSpc>
              <a:buClr>
                <a:schemeClr val="tx1"/>
              </a:buClr>
              <a:buFont typeface="+mj-lt"/>
              <a:buAutoNum type="arabicPeriod" startAt="2"/>
            </a:pPr>
            <a:r>
              <a:rPr lang="zh-TW" altLang="en-US" sz="2400" dirty="0">
                <a:latin typeface="Times New Roman" pitchFamily="18" charset="0"/>
                <a:ea typeface="標楷體" pitchFamily="65" charset="-120"/>
              </a:rPr>
              <a:t>考生若另具特種生身分，則均須在</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5</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14</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星期四</a:t>
            </a:r>
            <a:r>
              <a:rPr lang="en-US" altLang="zh-TW" sz="2400" dirty="0">
                <a:solidFill>
                  <a:srgbClr val="FF0000"/>
                </a:solidFill>
                <a:latin typeface="Times New Roman" pitchFamily="18" charset="0"/>
                <a:ea typeface="標楷體" pitchFamily="65" charset="-120"/>
              </a:rPr>
              <a:t>)10:00</a:t>
            </a:r>
            <a:r>
              <a:rPr lang="zh-TW" altLang="en-US" sz="2400" dirty="0">
                <a:solidFill>
                  <a:srgbClr val="FF0000"/>
                </a:solidFill>
                <a:latin typeface="Times New Roman" pitchFamily="18" charset="0"/>
                <a:ea typeface="標楷體" pitchFamily="65" charset="-120"/>
              </a:rPr>
              <a:t>起至</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6</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3</a:t>
            </a:r>
            <a:r>
              <a:rPr lang="zh-TW" altLang="en-US" sz="2400" dirty="0">
                <a:solidFill>
                  <a:srgbClr val="FF0000"/>
                </a:solidFill>
                <a:latin typeface="Times New Roman" pitchFamily="18" charset="0"/>
                <a:ea typeface="標楷體" pitchFamily="65" charset="-120"/>
              </a:rPr>
              <a:t>日</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星期三</a:t>
            </a:r>
            <a:r>
              <a:rPr lang="en-US" altLang="zh-TW" sz="2400" dirty="0">
                <a:solidFill>
                  <a:srgbClr val="FF0000"/>
                </a:solidFill>
                <a:latin typeface="Times New Roman" pitchFamily="18" charset="0"/>
                <a:ea typeface="標楷體" pitchFamily="65" charset="-120"/>
              </a:rPr>
              <a:t>)17:00</a:t>
            </a:r>
            <a:r>
              <a:rPr lang="zh-TW" altLang="en-US" sz="2400" dirty="0">
                <a:solidFill>
                  <a:srgbClr val="FF0000"/>
                </a:solidFill>
                <a:latin typeface="Times New Roman" pitchFamily="18" charset="0"/>
                <a:ea typeface="標楷體" pitchFamily="65" charset="-120"/>
              </a:rPr>
              <a:t>止</a:t>
            </a:r>
            <a:r>
              <a:rPr lang="zh-TW" altLang="en-US" sz="2400" dirty="0">
                <a:latin typeface="Times New Roman" pitchFamily="18" charset="0"/>
                <a:ea typeface="標楷體" pitchFamily="65" charset="-120"/>
              </a:rPr>
              <a:t>，上網登錄資料並將證明文件於</a:t>
            </a:r>
            <a:r>
              <a:rPr lang="en-US" altLang="zh-TW" sz="2400" dirty="0">
                <a:solidFill>
                  <a:srgbClr val="FF0000"/>
                </a:solidFill>
                <a:latin typeface="Times New Roman" pitchFamily="18" charset="0"/>
                <a:ea typeface="標楷體" pitchFamily="65" charset="-120"/>
              </a:rPr>
              <a:t>115</a:t>
            </a:r>
            <a:r>
              <a:rPr lang="zh-TW" altLang="en-US" sz="2400" dirty="0">
                <a:solidFill>
                  <a:srgbClr val="FF0000"/>
                </a:solidFill>
                <a:latin typeface="Times New Roman" pitchFamily="18" charset="0"/>
                <a:ea typeface="標楷體" pitchFamily="65" charset="-120"/>
              </a:rPr>
              <a:t>年</a:t>
            </a:r>
            <a:r>
              <a:rPr lang="en-US" altLang="zh-TW" sz="2400" dirty="0">
                <a:solidFill>
                  <a:srgbClr val="FF0000"/>
                </a:solidFill>
                <a:latin typeface="Times New Roman" pitchFamily="18" charset="0"/>
                <a:ea typeface="標楷體" pitchFamily="65" charset="-120"/>
              </a:rPr>
              <a:t>6</a:t>
            </a:r>
            <a:r>
              <a:rPr lang="zh-TW" altLang="en-US" sz="2400" dirty="0">
                <a:solidFill>
                  <a:srgbClr val="FF0000"/>
                </a:solidFill>
                <a:latin typeface="Times New Roman" pitchFamily="18" charset="0"/>
                <a:ea typeface="標楷體" pitchFamily="65" charset="-120"/>
              </a:rPr>
              <a:t>月</a:t>
            </a:r>
            <a:r>
              <a:rPr lang="en-US" altLang="zh-TW" sz="2400" dirty="0">
                <a:solidFill>
                  <a:srgbClr val="FF0000"/>
                </a:solidFill>
                <a:latin typeface="Times New Roman" pitchFamily="18" charset="0"/>
                <a:ea typeface="標楷體" pitchFamily="65" charset="-120"/>
              </a:rPr>
              <a:t>3</a:t>
            </a:r>
            <a:r>
              <a:rPr lang="zh-TW" altLang="en-US" sz="2400" dirty="0">
                <a:solidFill>
                  <a:srgbClr val="FF0000"/>
                </a:solidFill>
                <a:latin typeface="Times New Roman" pitchFamily="18" charset="0"/>
                <a:ea typeface="標楷體" pitchFamily="65" charset="-120"/>
              </a:rPr>
              <a:t>日前</a:t>
            </a:r>
            <a:r>
              <a:rPr lang="en-US" altLang="zh-TW" sz="2400" dirty="0">
                <a:solidFill>
                  <a:srgbClr val="FF0000"/>
                </a:solidFill>
                <a:latin typeface="Times New Roman" pitchFamily="18" charset="0"/>
                <a:ea typeface="標楷體" pitchFamily="65" charset="-120"/>
              </a:rPr>
              <a:t>(</a:t>
            </a:r>
            <a:r>
              <a:rPr lang="zh-TW" altLang="en-US" sz="2400" dirty="0">
                <a:solidFill>
                  <a:srgbClr val="FF0000"/>
                </a:solidFill>
                <a:latin typeface="Times New Roman" pitchFamily="18" charset="0"/>
                <a:ea typeface="標楷體" pitchFamily="65" charset="-120"/>
              </a:rPr>
              <a:t>郵戳為憑</a:t>
            </a:r>
            <a:r>
              <a:rPr lang="en-US" altLang="zh-TW" sz="2400" dirty="0">
                <a:solidFill>
                  <a:srgbClr val="FF0000"/>
                </a:solidFill>
                <a:latin typeface="Times New Roman" pitchFamily="18" charset="0"/>
                <a:ea typeface="標楷體" pitchFamily="65" charset="-120"/>
              </a:rPr>
              <a:t>)</a:t>
            </a:r>
            <a:r>
              <a:rPr lang="zh-TW" altLang="en-US" sz="2400" dirty="0">
                <a:latin typeface="Times New Roman" pitchFamily="18" charset="0"/>
                <a:ea typeface="標楷體" pitchFamily="65" charset="-120"/>
              </a:rPr>
              <a:t>寄送本委員會審查。</a:t>
            </a:r>
            <a:endParaRPr lang="en-US" altLang="zh-TW" sz="2400" dirty="0">
              <a:latin typeface="Times New Roman" pitchFamily="18" charset="0"/>
              <a:ea typeface="標楷體" pitchFamily="65" charset="-120"/>
            </a:endParaRPr>
          </a:p>
          <a:p>
            <a:pPr marL="714375" lvl="1" indent="-352425" algn="just">
              <a:lnSpc>
                <a:spcPts val="3200"/>
              </a:lnSpc>
              <a:spcBef>
                <a:spcPts val="500"/>
              </a:spcBef>
              <a:spcAft>
                <a:spcPts val="500"/>
              </a:spcAft>
              <a:buClr>
                <a:schemeClr val="tx1"/>
              </a:buClr>
              <a:buFont typeface="Wingdings" pitchFamily="2" charset="2"/>
              <a:buChar char="Ø"/>
            </a:pPr>
            <a:r>
              <a:rPr lang="zh-TW" altLang="en-US" sz="2400" dirty="0">
                <a:solidFill>
                  <a:srgbClr val="0000FF"/>
                </a:solidFill>
                <a:latin typeface="Times New Roman" pitchFamily="18" charset="0"/>
                <a:ea typeface="標楷體" pitchFamily="65" charset="-120"/>
              </a:rPr>
              <a:t>除由僑務委員會所開立之「升學考試之優待證明」須交正本外，其餘皆繳交影本即可。</a:t>
            </a:r>
            <a:endParaRPr lang="en-US" altLang="zh-TW" sz="2400" dirty="0">
              <a:solidFill>
                <a:srgbClr val="0000FF"/>
              </a:solidFill>
              <a:latin typeface="Times New Roman" pitchFamily="18" charset="0"/>
              <a:ea typeface="標楷體" pitchFamily="65" charset="-120"/>
            </a:endParaRPr>
          </a:p>
          <a:p>
            <a:pPr marL="714375" lvl="1" indent="-352425" algn="just">
              <a:lnSpc>
                <a:spcPts val="3200"/>
              </a:lnSpc>
              <a:spcBef>
                <a:spcPts val="500"/>
              </a:spcBef>
              <a:spcAft>
                <a:spcPts val="500"/>
              </a:spcAft>
              <a:buClr>
                <a:schemeClr val="tx1"/>
              </a:buClr>
              <a:buFont typeface="Wingdings" pitchFamily="2" charset="2"/>
              <a:buChar char="Ø"/>
            </a:pPr>
            <a:r>
              <a:rPr lang="zh-TW" altLang="en-US" sz="2400" dirty="0">
                <a:latin typeface="Times New Roman" pitchFamily="18" charset="0"/>
                <a:ea typeface="標楷體" pitchFamily="65" charset="-120"/>
              </a:rPr>
              <a:t>考生於資格審查系統登錄完成並確定送出後，請儲存或列印「完成資格審查資料登錄確認單」，自行留存備查。</a:t>
            </a:r>
          </a:p>
          <a:p>
            <a:pPr marL="714375" lvl="1" indent="-352425" algn="just">
              <a:lnSpc>
                <a:spcPts val="3200"/>
              </a:lnSpc>
              <a:spcBef>
                <a:spcPts val="500"/>
              </a:spcBef>
              <a:spcAft>
                <a:spcPts val="500"/>
              </a:spcAft>
              <a:buClr>
                <a:schemeClr val="tx1"/>
              </a:buClr>
              <a:buFont typeface="Wingdings" pitchFamily="2" charset="2"/>
              <a:buChar char="Ø"/>
            </a:pPr>
            <a:r>
              <a:rPr lang="zh-TW" altLang="en-US" sz="2400" b="1" dirty="0">
                <a:solidFill>
                  <a:srgbClr val="FF0000"/>
                </a:solidFill>
                <a:latin typeface="Times New Roman" pitchFamily="18" charset="0"/>
                <a:ea typeface="標楷體" pitchFamily="65" charset="-120"/>
              </a:rPr>
              <a:t>通過</a:t>
            </a:r>
            <a:r>
              <a:rPr lang="en-US" altLang="zh-TW" sz="2400" b="1" dirty="0">
                <a:solidFill>
                  <a:srgbClr val="FF0000"/>
                </a:solidFill>
                <a:latin typeface="Times New Roman" pitchFamily="18" charset="0"/>
                <a:ea typeface="標楷體" pitchFamily="65" charset="-120"/>
              </a:rPr>
              <a:t>115</a:t>
            </a:r>
            <a:r>
              <a:rPr lang="zh-TW" altLang="en-US" sz="2400" b="1" dirty="0">
                <a:solidFill>
                  <a:srgbClr val="FF0000"/>
                </a:solidFill>
                <a:latin typeface="Times New Roman" pitchFamily="18" charset="0"/>
                <a:ea typeface="標楷體" pitchFamily="65" charset="-120"/>
              </a:rPr>
              <a:t>學年度四技二專甄選入學招生原住民身分審查考生，仍須於本招生資格審查期間上網登錄原住民之身分與文化及語言能力合格證明等資料。經本委員會審查通過者，始得享有原住民身分之加分優待。</a:t>
            </a:r>
            <a:endParaRPr lang="en-US" altLang="zh-TW" sz="2400" b="1" dirty="0">
              <a:solidFill>
                <a:srgbClr val="FF0000"/>
              </a:solidFill>
              <a:latin typeface="Times New Roman" pitchFamily="18" charset="0"/>
              <a:ea typeface="標楷體" pitchFamily="65" charset="-120"/>
            </a:endParaRPr>
          </a:p>
          <a:p>
            <a:pPr marL="936625" lvl="1" indent="-457200" algn="just">
              <a:lnSpc>
                <a:spcPts val="3200"/>
              </a:lnSpc>
              <a:buClr>
                <a:schemeClr val="tx1"/>
              </a:buClr>
              <a:buFont typeface="Wingdings" pitchFamily="2" charset="2"/>
              <a:buChar char="Ø"/>
            </a:pPr>
            <a:endParaRPr lang="en-US" altLang="zh-TW" sz="2400" dirty="0">
              <a:solidFill>
                <a:srgbClr val="0000FF"/>
              </a:solidFill>
              <a:latin typeface="Times New Roman" pitchFamily="18" charset="0"/>
              <a:ea typeface="標楷體" pitchFamily="65" charset="-120"/>
            </a:endParaRPr>
          </a:p>
        </p:txBody>
      </p:sp>
      <p:sp>
        <p:nvSpPr>
          <p:cNvPr id="3" name="投影片編號版面配置區 2">
            <a:extLst>
              <a:ext uri="{FF2B5EF4-FFF2-40B4-BE49-F238E27FC236}">
                <a16:creationId xmlns:a16="http://schemas.microsoft.com/office/drawing/2014/main" id="{12017780-616B-40FA-8671-717F333AD93E}"/>
              </a:ext>
            </a:extLst>
          </p:cNvPr>
          <p:cNvSpPr>
            <a:spLocks noGrp="1"/>
          </p:cNvSpPr>
          <p:nvPr>
            <p:ph type="sldNum" sz="quarter" idx="12"/>
          </p:nvPr>
        </p:nvSpPr>
        <p:spPr/>
        <p:txBody>
          <a:bodyPr/>
          <a:lstStyle/>
          <a:p>
            <a:pPr>
              <a:defRPr/>
            </a:pPr>
            <a:fld id="{6696D582-221A-4A7A-9495-2A3992126361}" type="slidenum">
              <a:rPr lang="zh-TW" altLang="en-US" smtClean="0"/>
              <a:pPr>
                <a:defRPr/>
              </a:pPr>
              <a:t>9</a:t>
            </a:fld>
            <a:endParaRPr lang="en-US" altLang="zh-TW" dirty="0"/>
          </a:p>
        </p:txBody>
      </p:sp>
      <p:pic>
        <p:nvPicPr>
          <p:cNvPr id="5" name="圖片 4">
            <a:extLst>
              <a:ext uri="{FF2B5EF4-FFF2-40B4-BE49-F238E27FC236}">
                <a16:creationId xmlns:a16="http://schemas.microsoft.com/office/drawing/2014/main" id="{38409152-57E7-4B8B-B739-57FF27089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4" y="4549621"/>
            <a:ext cx="815740" cy="782216"/>
          </a:xfrm>
          <a:prstGeom prst="rect">
            <a:avLst/>
          </a:prstGeom>
        </p:spPr>
      </p:pic>
      <p:grpSp>
        <p:nvGrpSpPr>
          <p:cNvPr id="33" name="群組 32">
            <a:extLst>
              <a:ext uri="{FF2B5EF4-FFF2-40B4-BE49-F238E27FC236}">
                <a16:creationId xmlns:a16="http://schemas.microsoft.com/office/drawing/2014/main" id="{26CC8C7C-1A99-58ED-4D45-FC9A5B21EDAD}"/>
              </a:ext>
            </a:extLst>
          </p:cNvPr>
          <p:cNvGrpSpPr/>
          <p:nvPr/>
        </p:nvGrpSpPr>
        <p:grpSpPr>
          <a:xfrm>
            <a:off x="7032104" y="136525"/>
            <a:ext cx="4330991" cy="1080000"/>
            <a:chOff x="8438302" y="125702"/>
            <a:chExt cx="2732803" cy="1118482"/>
          </a:xfrm>
        </p:grpSpPr>
        <p:sp>
          <p:nvSpPr>
            <p:cNvPr id="34" name="圓角矩形 13">
              <a:extLst>
                <a:ext uri="{FF2B5EF4-FFF2-40B4-BE49-F238E27FC236}">
                  <a16:creationId xmlns:a16="http://schemas.microsoft.com/office/drawing/2014/main" id="{944FFB50-DA16-CDDF-9E45-81D8ACD1C083}"/>
                </a:ext>
              </a:extLst>
            </p:cNvPr>
            <p:cNvSpPr/>
            <p:nvPr/>
          </p:nvSpPr>
          <p:spPr>
            <a:xfrm>
              <a:off x="8438302" y="125702"/>
              <a:ext cx="249871" cy="1118482"/>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資格審查</a:t>
              </a:r>
            </a:p>
          </p:txBody>
        </p:sp>
        <p:sp>
          <p:nvSpPr>
            <p:cNvPr id="35" name="圓角矩形 15">
              <a:extLst>
                <a:ext uri="{FF2B5EF4-FFF2-40B4-BE49-F238E27FC236}">
                  <a16:creationId xmlns:a16="http://schemas.microsoft.com/office/drawing/2014/main" id="{5547CE7B-2584-7E1E-A283-E153E235062D}"/>
                </a:ext>
              </a:extLst>
            </p:cNvPr>
            <p:cNvSpPr/>
            <p:nvPr/>
          </p:nvSpPr>
          <p:spPr>
            <a:xfrm>
              <a:off x="8843079"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繳費</a:t>
              </a:r>
            </a:p>
          </p:txBody>
        </p:sp>
        <p:sp>
          <p:nvSpPr>
            <p:cNvPr id="36" name="圓角矩形 17">
              <a:extLst>
                <a:ext uri="{FF2B5EF4-FFF2-40B4-BE49-F238E27FC236}">
                  <a16:creationId xmlns:a16="http://schemas.microsoft.com/office/drawing/2014/main" id="{402B2241-E3AA-CC72-65C3-7786E2B167A8}"/>
                </a:ext>
              </a:extLst>
            </p:cNvPr>
            <p:cNvSpPr/>
            <p:nvPr/>
          </p:nvSpPr>
          <p:spPr>
            <a:xfrm>
              <a:off x="9247856" y="125702"/>
              <a:ext cx="89545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anchor="ctr"/>
            <a:lstStyle/>
            <a:p>
              <a:pPr algn="ctr">
                <a:defRPr/>
              </a:pPr>
              <a:r>
                <a:rPr lang="zh-TW" altLang="en-US" sz="1400" b="1" dirty="0">
                  <a:solidFill>
                    <a:schemeClr val="tx1"/>
                  </a:solidFill>
                  <a:latin typeface="標楷體" pitchFamily="65" charset="-120"/>
                  <a:ea typeface="標楷體" pitchFamily="65" charset="-120"/>
                </a:rPr>
                <a:t>個人總成績查詢</a:t>
              </a:r>
              <a:r>
                <a:rPr lang="en-US" altLang="zh-TW" sz="1400" b="1" dirty="0">
                  <a:solidFill>
                    <a:schemeClr val="tx1"/>
                  </a:solidFill>
                  <a:latin typeface="標楷體" pitchFamily="65" charset="-120"/>
                  <a:ea typeface="標楷體" pitchFamily="65" charset="-120"/>
                </a:rPr>
                <a:t>&amp;</a:t>
              </a:r>
              <a:r>
                <a:rPr lang="zh-TW" altLang="en-US" sz="1400" b="1" dirty="0">
                  <a:solidFill>
                    <a:schemeClr val="tx1"/>
                  </a:solidFill>
                  <a:latin typeface="標楷體" pitchFamily="65" charset="-120"/>
                  <a:ea typeface="標楷體" pitchFamily="65" charset="-120"/>
                </a:rPr>
                <a:t>各權重組合人數累計表公告</a:t>
              </a:r>
            </a:p>
          </p:txBody>
        </p:sp>
        <p:sp>
          <p:nvSpPr>
            <p:cNvPr id="37" name="圓角矩形 18">
              <a:extLst>
                <a:ext uri="{FF2B5EF4-FFF2-40B4-BE49-F238E27FC236}">
                  <a16:creationId xmlns:a16="http://schemas.microsoft.com/office/drawing/2014/main" id="{2F325965-26C0-ECA5-5949-2E71D5266C06}"/>
                </a:ext>
              </a:extLst>
            </p:cNvPr>
            <p:cNvSpPr/>
            <p:nvPr/>
          </p:nvSpPr>
          <p:spPr>
            <a:xfrm>
              <a:off x="10298212" y="125702"/>
              <a:ext cx="468117"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登記志願網路選填</a:t>
              </a:r>
            </a:p>
          </p:txBody>
        </p:sp>
        <p:sp>
          <p:nvSpPr>
            <p:cNvPr id="38" name="圓角矩形 19">
              <a:extLst>
                <a:ext uri="{FF2B5EF4-FFF2-40B4-BE49-F238E27FC236}">
                  <a16:creationId xmlns:a16="http://schemas.microsoft.com/office/drawing/2014/main" id="{0D7D797E-43DE-78D1-90E5-02F894AEAEFD}"/>
                </a:ext>
              </a:extLst>
            </p:cNvPr>
            <p:cNvSpPr/>
            <p:nvPr/>
          </p:nvSpPr>
          <p:spPr>
            <a:xfrm>
              <a:off x="10921234" y="125702"/>
              <a:ext cx="249871" cy="1118482"/>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dirty="0">
                  <a:solidFill>
                    <a:schemeClr val="tx1"/>
                  </a:solidFill>
                  <a:latin typeface="標楷體" pitchFamily="65" charset="-120"/>
                  <a:ea typeface="標楷體" pitchFamily="65" charset="-120"/>
                </a:rPr>
                <a:t>錄取公告</a:t>
              </a:r>
            </a:p>
          </p:txBody>
        </p:sp>
        <p:cxnSp>
          <p:nvCxnSpPr>
            <p:cNvPr id="39" name="直線單箭頭接點 38">
              <a:extLst>
                <a:ext uri="{FF2B5EF4-FFF2-40B4-BE49-F238E27FC236}">
                  <a16:creationId xmlns:a16="http://schemas.microsoft.com/office/drawing/2014/main" id="{B0514C63-75D4-763B-491D-EE2579B56E07}"/>
                </a:ext>
              </a:extLst>
            </p:cNvPr>
            <p:cNvCxnSpPr>
              <a:cxnSpLocks/>
              <a:stCxn id="34" idx="3"/>
              <a:endCxn id="35" idx="1"/>
            </p:cNvCxnSpPr>
            <p:nvPr/>
          </p:nvCxnSpPr>
          <p:spPr>
            <a:xfrm>
              <a:off x="8688173" y="684943"/>
              <a:ext cx="154906" cy="0"/>
            </a:xfrm>
            <a:prstGeom prst="straightConnector1">
              <a:avLst/>
            </a:prstGeom>
            <a:ln w="190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641C19DD-62EB-E326-BFB9-E383794C8B1D}"/>
                </a:ext>
              </a:extLst>
            </p:cNvPr>
            <p:cNvCxnSpPr>
              <a:cxnSpLocks/>
              <a:stCxn id="35" idx="3"/>
              <a:endCxn id="36" idx="1"/>
            </p:cNvCxnSpPr>
            <p:nvPr/>
          </p:nvCxnSpPr>
          <p:spPr>
            <a:xfrm>
              <a:off x="9092950"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09C43B3B-DB60-FD0D-6EC2-108B386AF697}"/>
                </a:ext>
              </a:extLst>
            </p:cNvPr>
            <p:cNvCxnSpPr>
              <a:cxnSpLocks/>
              <a:stCxn id="36" idx="3"/>
              <a:endCxn id="37" idx="1"/>
            </p:cNvCxnSpPr>
            <p:nvPr/>
          </p:nvCxnSpPr>
          <p:spPr>
            <a:xfrm>
              <a:off x="10143306" y="684943"/>
              <a:ext cx="154906"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93326116-94A4-24F7-B6F0-22DA30597A11}"/>
                </a:ext>
              </a:extLst>
            </p:cNvPr>
            <p:cNvCxnSpPr>
              <a:cxnSpLocks/>
              <a:stCxn id="37" idx="3"/>
              <a:endCxn id="38" idx="1"/>
            </p:cNvCxnSpPr>
            <p:nvPr/>
          </p:nvCxnSpPr>
          <p:spPr>
            <a:xfrm>
              <a:off x="10766329" y="684943"/>
              <a:ext cx="15490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640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D27F9248-E0B3-3F2D-8129-E4738E95ADF9}"/>
              </a:ext>
            </a:extLst>
          </p:cNvPr>
          <p:cNvGrpSpPr/>
          <p:nvPr/>
        </p:nvGrpSpPr>
        <p:grpSpPr>
          <a:xfrm>
            <a:off x="1055440" y="1003977"/>
            <a:ext cx="8972974" cy="3083052"/>
            <a:chOff x="1055440" y="1003977"/>
            <a:chExt cx="8972974" cy="3083052"/>
          </a:xfrm>
        </p:grpSpPr>
        <p:grpSp>
          <p:nvGrpSpPr>
            <p:cNvPr id="7" name="群組 6">
              <a:extLst>
                <a:ext uri="{FF2B5EF4-FFF2-40B4-BE49-F238E27FC236}">
                  <a16:creationId xmlns:a16="http://schemas.microsoft.com/office/drawing/2014/main" id="{6839A7BC-2F62-CC59-28F1-ECF58A2BBDFB}"/>
                </a:ext>
              </a:extLst>
            </p:cNvPr>
            <p:cNvGrpSpPr/>
            <p:nvPr/>
          </p:nvGrpSpPr>
          <p:grpSpPr>
            <a:xfrm>
              <a:off x="1055440" y="1003977"/>
              <a:ext cx="8972974" cy="3083052"/>
              <a:chOff x="2063552" y="977384"/>
              <a:chExt cx="8972974" cy="3083052"/>
            </a:xfrm>
          </p:grpSpPr>
          <p:pic>
            <p:nvPicPr>
              <p:cNvPr id="3" name="圖片 2">
                <a:extLst>
                  <a:ext uri="{FF2B5EF4-FFF2-40B4-BE49-F238E27FC236}">
                    <a16:creationId xmlns:a16="http://schemas.microsoft.com/office/drawing/2014/main" id="{2E95A041-5A7B-492F-A705-8712D72F310A}"/>
                  </a:ext>
                </a:extLst>
              </p:cNvPr>
              <p:cNvPicPr>
                <a:picLocks noChangeAspect="1"/>
              </p:cNvPicPr>
              <p:nvPr/>
            </p:nvPicPr>
            <p:blipFill>
              <a:blip r:embed="rId3">
                <a:alphaModFix amt="92000"/>
                <a:extLst>
                  <a:ext uri="{28A0092B-C50C-407E-A947-70E740481C1C}">
                    <a14:useLocalDpi xmlns:a14="http://schemas.microsoft.com/office/drawing/2010/main" val="0"/>
                  </a:ext>
                </a:extLst>
              </a:blip>
              <a:srcRect t="1295" b="54571"/>
              <a:stretch/>
            </p:blipFill>
            <p:spPr>
              <a:xfrm>
                <a:off x="2063552" y="977384"/>
                <a:ext cx="8972974" cy="3083052"/>
              </a:xfrm>
              <a:prstGeom prst="rect">
                <a:avLst/>
              </a:prstGeom>
              <a:ln>
                <a:solidFill>
                  <a:schemeClr val="tx2"/>
                </a:solidFill>
              </a:ln>
            </p:spPr>
          </p:pic>
          <p:sp>
            <p:nvSpPr>
              <p:cNvPr id="15" name="向右箭號 16">
                <a:extLst>
                  <a:ext uri="{FF2B5EF4-FFF2-40B4-BE49-F238E27FC236}">
                    <a16:creationId xmlns:a16="http://schemas.microsoft.com/office/drawing/2014/main" id="{8D6DA62A-41A2-400E-BDE0-0D4B60CA5609}"/>
                  </a:ext>
                </a:extLst>
              </p:cNvPr>
              <p:cNvSpPr/>
              <p:nvPr/>
            </p:nvSpPr>
            <p:spPr>
              <a:xfrm rot="5400000">
                <a:off x="8202188" y="3022785"/>
                <a:ext cx="692821" cy="58120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4" name="矩形 3">
                <a:extLst>
                  <a:ext uri="{FF2B5EF4-FFF2-40B4-BE49-F238E27FC236}">
                    <a16:creationId xmlns:a16="http://schemas.microsoft.com/office/drawing/2014/main" id="{270DA20B-6A54-3E58-5329-15CA174DBBA7}"/>
                  </a:ext>
                </a:extLst>
              </p:cNvPr>
              <p:cNvSpPr/>
              <p:nvPr/>
            </p:nvSpPr>
            <p:spPr>
              <a:xfrm>
                <a:off x="8257998" y="3752850"/>
                <a:ext cx="581202" cy="2315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a:extLst>
                <a:ext uri="{FF2B5EF4-FFF2-40B4-BE49-F238E27FC236}">
                  <a16:creationId xmlns:a16="http://schemas.microsoft.com/office/drawing/2014/main" id="{B7EF5C0A-344C-0FBA-614C-EC65B0BE51B4}"/>
                </a:ext>
              </a:extLst>
            </p:cNvPr>
            <p:cNvSpPr/>
            <p:nvPr/>
          </p:nvSpPr>
          <p:spPr>
            <a:xfrm>
              <a:off x="4223792" y="2204864"/>
              <a:ext cx="792088" cy="144016"/>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 name="圖片 4">
            <a:extLst>
              <a:ext uri="{FF2B5EF4-FFF2-40B4-BE49-F238E27FC236}">
                <a16:creationId xmlns:a16="http://schemas.microsoft.com/office/drawing/2014/main" id="{8DE2A462-5BC9-4894-A0B2-82CE50EE4B09}"/>
              </a:ext>
            </a:extLst>
          </p:cNvPr>
          <p:cNvPicPr>
            <a:picLocks noChangeAspect="1"/>
          </p:cNvPicPr>
          <p:nvPr/>
        </p:nvPicPr>
        <p:blipFill>
          <a:blip r:embed="rId4">
            <a:extLst>
              <a:ext uri="{28A0092B-C50C-407E-A947-70E740481C1C}">
                <a14:useLocalDpi xmlns:a14="http://schemas.microsoft.com/office/drawing/2010/main" val="0"/>
              </a:ext>
            </a:extLst>
          </a:blip>
          <a:srcRect t="1369" b="59082"/>
          <a:stretch/>
        </p:blipFill>
        <p:spPr>
          <a:xfrm>
            <a:off x="2567608" y="4131084"/>
            <a:ext cx="8496944" cy="2619375"/>
          </a:xfrm>
          <a:prstGeom prst="rect">
            <a:avLst/>
          </a:prstGeom>
          <a:ln>
            <a:solidFill>
              <a:schemeClr val="tx2"/>
            </a:solidFill>
          </a:ln>
        </p:spPr>
      </p:pic>
      <p:sp>
        <p:nvSpPr>
          <p:cNvPr id="98306" name="標題 1"/>
          <p:cNvSpPr txBox="1">
            <a:spLocks/>
          </p:cNvSpPr>
          <p:nvPr/>
        </p:nvSpPr>
        <p:spPr bwMode="auto">
          <a:xfrm>
            <a:off x="263352" y="332656"/>
            <a:ext cx="98140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預覽志願</a:t>
            </a:r>
            <a:endParaRPr lang="zh-TW" altLang="en-US" sz="2800" b="1" dirty="0">
              <a:effectLst>
                <a:outerShdw blurRad="38100" dist="38100" dir="2700000" algn="tl">
                  <a:srgbClr val="000000">
                    <a:alpha val="43137"/>
                  </a:srgbClr>
                </a:outerShdw>
              </a:effectLst>
            </a:endParaRPr>
          </a:p>
        </p:txBody>
      </p:sp>
      <p:sp>
        <p:nvSpPr>
          <p:cNvPr id="8" name="投影片編號版面配置區 7">
            <a:extLst>
              <a:ext uri="{FF2B5EF4-FFF2-40B4-BE49-F238E27FC236}">
                <a16:creationId xmlns:a16="http://schemas.microsoft.com/office/drawing/2014/main" id="{E8874573-7C32-42B5-A074-A4D278D024A1}"/>
              </a:ext>
            </a:extLst>
          </p:cNvPr>
          <p:cNvSpPr>
            <a:spLocks noGrp="1"/>
          </p:cNvSpPr>
          <p:nvPr>
            <p:ph type="sldNum" sz="quarter" idx="12"/>
          </p:nvPr>
        </p:nvSpPr>
        <p:spPr/>
        <p:txBody>
          <a:bodyPr/>
          <a:lstStyle/>
          <a:p>
            <a:pPr>
              <a:defRPr/>
            </a:pPr>
            <a:fld id="{6696D582-221A-4A7A-9495-2A3992126361}" type="slidenum">
              <a:rPr lang="zh-TW" altLang="en-US" smtClean="0"/>
              <a:pPr>
                <a:defRPr/>
              </a:pPr>
              <a:t>90</a:t>
            </a:fld>
            <a:endParaRPr lang="en-US" altLang="zh-TW" dirty="0"/>
          </a:p>
        </p:txBody>
      </p:sp>
      <p:sp>
        <p:nvSpPr>
          <p:cNvPr id="9" name="箭號: 上彎 8">
            <a:extLst>
              <a:ext uri="{FF2B5EF4-FFF2-40B4-BE49-F238E27FC236}">
                <a16:creationId xmlns:a16="http://schemas.microsoft.com/office/drawing/2014/main" id="{2D3AA85F-2718-79EE-18D0-E5FE49CFA1C8}"/>
              </a:ext>
            </a:extLst>
          </p:cNvPr>
          <p:cNvSpPr/>
          <p:nvPr/>
        </p:nvSpPr>
        <p:spPr>
          <a:xfrm rot="10800000" flipH="1">
            <a:off x="10132888" y="3465651"/>
            <a:ext cx="572381" cy="627583"/>
          </a:xfrm>
          <a:prstGeom prst="bentUpArrow">
            <a:avLst>
              <a:gd name="adj1" fmla="val 22667"/>
              <a:gd name="adj2" fmla="val 20421"/>
              <a:gd name="adj3" fmla="val 2889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0FC35F2-338E-813D-2071-6E058F893015}"/>
              </a:ext>
            </a:extLst>
          </p:cNvPr>
          <p:cNvSpPr/>
          <p:nvPr/>
        </p:nvSpPr>
        <p:spPr>
          <a:xfrm>
            <a:off x="6244403" y="5343525"/>
            <a:ext cx="546922" cy="1776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ED8BEA07-7435-F817-F17D-DA27B108BF29}"/>
              </a:ext>
            </a:extLst>
          </p:cNvPr>
          <p:cNvSpPr/>
          <p:nvPr/>
        </p:nvSpPr>
        <p:spPr>
          <a:xfrm>
            <a:off x="3058464" y="5762625"/>
            <a:ext cx="7430024" cy="7143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4">
            <a:extLst>
              <a:ext uri="{FF2B5EF4-FFF2-40B4-BE49-F238E27FC236}">
                <a16:creationId xmlns:a16="http://schemas.microsoft.com/office/drawing/2014/main" id="{04A33646-A9A5-490A-AFE8-3146B9CA2D31}"/>
              </a:ext>
            </a:extLst>
          </p:cNvPr>
          <p:cNvSpPr>
            <a:spLocks noChangeArrowheads="1"/>
          </p:cNvSpPr>
          <p:nvPr/>
        </p:nvSpPr>
        <p:spPr bwMode="auto">
          <a:xfrm>
            <a:off x="8476218" y="4170061"/>
            <a:ext cx="3149965" cy="1311933"/>
          </a:xfrm>
          <a:prstGeom prst="wedgeRoundRectCallout">
            <a:avLst>
              <a:gd name="adj1" fmla="val -21936"/>
              <a:gd name="adj2" fmla="val 67681"/>
              <a:gd name="adj3" fmla="val 16667"/>
            </a:avLst>
          </a:prstGeom>
          <a:solidFill>
            <a:srgbClr val="FFFEA8"/>
          </a:solidFill>
          <a:ln w="19050" algn="ctr">
            <a:solidFill>
              <a:schemeClr val="tx1"/>
            </a:solidFill>
            <a:miter lim="800000"/>
            <a:headEnd/>
            <a:tailEnd/>
          </a:ln>
        </p:spPr>
        <p:txBody>
          <a:bodyPr/>
          <a:lstStyle/>
          <a:p>
            <a:r>
              <a:rPr lang="zh-TW" altLang="zh-TW" sz="2400" b="1" dirty="0">
                <a:solidFill>
                  <a:srgbClr val="0000FF"/>
                </a:solidFill>
                <a:latin typeface="標楷體" pitchFamily="65" charset="-120"/>
                <a:ea typeface="標楷體" pitchFamily="65" charset="-120"/>
              </a:rPr>
              <a:t>點選「預覽志願」後，會顯示考生目前已選</a:t>
            </a:r>
            <a:r>
              <a:rPr lang="zh-TW" altLang="en-US" sz="2400" b="1" dirty="0">
                <a:solidFill>
                  <a:srgbClr val="0000FF"/>
                </a:solidFill>
                <a:latin typeface="標楷體" pitchFamily="65" charset="-120"/>
                <a:ea typeface="標楷體" pitchFamily="65" charset="-120"/>
              </a:rPr>
              <a:t>填之</a:t>
            </a:r>
            <a:r>
              <a:rPr lang="zh-TW" altLang="zh-TW" sz="2400" b="1" dirty="0">
                <a:solidFill>
                  <a:srgbClr val="0000FF"/>
                </a:solidFill>
                <a:latin typeface="標楷體" pitchFamily="65" charset="-120"/>
                <a:ea typeface="標楷體" pitchFamily="65" charset="-120"/>
              </a:rPr>
              <a:t>所有志願清單。</a:t>
            </a:r>
          </a:p>
        </p:txBody>
      </p:sp>
      <p:sp>
        <p:nvSpPr>
          <p:cNvPr id="13" name="AutoShape 4">
            <a:extLst>
              <a:ext uri="{FF2B5EF4-FFF2-40B4-BE49-F238E27FC236}">
                <a16:creationId xmlns:a16="http://schemas.microsoft.com/office/drawing/2014/main" id="{3A66C1B4-3048-4E66-8A1B-44C472E52114}"/>
              </a:ext>
            </a:extLst>
          </p:cNvPr>
          <p:cNvSpPr>
            <a:spLocks noChangeArrowheads="1"/>
          </p:cNvSpPr>
          <p:nvPr/>
        </p:nvSpPr>
        <p:spPr bwMode="auto">
          <a:xfrm>
            <a:off x="981344" y="4124937"/>
            <a:ext cx="4464496" cy="1311934"/>
          </a:xfrm>
          <a:prstGeom prst="wedgeRoundRectCallout">
            <a:avLst>
              <a:gd name="adj1" fmla="val 66108"/>
              <a:gd name="adj2" fmla="val 41665"/>
              <a:gd name="adj3" fmla="val 16667"/>
            </a:avLst>
          </a:prstGeom>
          <a:solidFill>
            <a:srgbClr val="FFFEA8"/>
          </a:solidFill>
          <a:ln w="19050" algn="ctr">
            <a:solidFill>
              <a:schemeClr val="tx1"/>
            </a:solidFill>
            <a:miter lim="800000"/>
            <a:headEnd/>
            <a:tailEnd/>
          </a:ln>
        </p:spPr>
        <p:txBody>
          <a:bodyPr/>
          <a:lstStyle/>
          <a:p>
            <a:r>
              <a:rPr lang="zh-TW" altLang="zh-TW" sz="2400" b="1" dirty="0">
                <a:solidFill>
                  <a:srgbClr val="0000FF"/>
                </a:solidFill>
                <a:latin typeface="標楷體" pitchFamily="65" charset="-120"/>
                <a:ea typeface="標楷體" pitchFamily="65" charset="-120"/>
              </a:rPr>
              <a:t>點選「列印此頁」</a:t>
            </a:r>
            <a:r>
              <a:rPr lang="zh-TW" altLang="en-US" sz="2400" b="1" dirty="0">
                <a:solidFill>
                  <a:srgbClr val="0000FF"/>
                </a:solidFill>
                <a:latin typeface="標楷體" pitchFamily="65" charset="-120"/>
                <a:ea typeface="標楷體" pitchFamily="65" charset="-120"/>
              </a:rPr>
              <a:t>可</a:t>
            </a:r>
            <a:r>
              <a:rPr lang="zh-TW" altLang="zh-TW" sz="2400" b="1" dirty="0">
                <a:solidFill>
                  <a:srgbClr val="0000FF"/>
                </a:solidFill>
                <a:latin typeface="標楷體" pitchFamily="65" charset="-120"/>
                <a:ea typeface="標楷體" pitchFamily="65" charset="-120"/>
              </a:rPr>
              <a:t>列印</a:t>
            </a:r>
            <a:r>
              <a:rPr lang="zh-TW" altLang="en-US" sz="2400" b="1" dirty="0">
                <a:solidFill>
                  <a:srgbClr val="0000FF"/>
                </a:solidFill>
                <a:latin typeface="標楷體" pitchFamily="65" charset="-120"/>
                <a:ea typeface="標楷體" pitchFamily="65" charset="-120"/>
              </a:rPr>
              <a:t>預覽</a:t>
            </a:r>
            <a:r>
              <a:rPr lang="zh-TW" altLang="zh-TW" sz="2400" b="1" dirty="0">
                <a:solidFill>
                  <a:srgbClr val="0000FF"/>
                </a:solidFill>
                <a:latin typeface="標楷體" pitchFamily="65" charset="-120"/>
                <a:ea typeface="標楷體" pitchFamily="65" charset="-120"/>
              </a:rPr>
              <a:t>志願清單</a:t>
            </a:r>
            <a:r>
              <a:rPr lang="zh-TW" altLang="en-US" sz="2400" b="1" dirty="0">
                <a:solidFill>
                  <a:srgbClr val="0000FF"/>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請注意，</a:t>
            </a:r>
            <a:r>
              <a:rPr lang="zh-TW" altLang="zh-TW" sz="2400" b="1" dirty="0">
                <a:solidFill>
                  <a:srgbClr val="FF0000"/>
                </a:solidFill>
                <a:latin typeface="標楷體" pitchFamily="65" charset="-120"/>
                <a:ea typeface="標楷體" pitchFamily="65" charset="-120"/>
              </a:rPr>
              <a:t>此清單非</a:t>
            </a:r>
            <a:r>
              <a:rPr lang="zh-TW" altLang="en-US" sz="2400" b="1" dirty="0">
                <a:solidFill>
                  <a:srgbClr val="FF0000"/>
                </a:solidFill>
                <a:latin typeface="標楷體" pitchFamily="65" charset="-120"/>
                <a:ea typeface="標楷體" pitchFamily="65" charset="-120"/>
              </a:rPr>
              <a:t>確定送出之</a:t>
            </a:r>
            <a:r>
              <a:rPr lang="zh-TW" altLang="zh-TW" sz="2400" b="1" dirty="0">
                <a:solidFill>
                  <a:srgbClr val="FF0000"/>
                </a:solidFill>
                <a:latin typeface="標楷體" pitchFamily="65" charset="-120"/>
                <a:ea typeface="標楷體" pitchFamily="65" charset="-120"/>
              </a:rPr>
              <a:t>志願表，僅供參考。</a:t>
            </a:r>
          </a:p>
        </p:txBody>
      </p:sp>
      <p:sp>
        <p:nvSpPr>
          <p:cNvPr id="14" name="橢圓 13">
            <a:extLst>
              <a:ext uri="{FF2B5EF4-FFF2-40B4-BE49-F238E27FC236}">
                <a16:creationId xmlns:a16="http://schemas.microsoft.com/office/drawing/2014/main" id="{C2316E2D-D5EE-0117-078F-C4A94C354AD6}"/>
              </a:ext>
            </a:extLst>
          </p:cNvPr>
          <p:cNvSpPr/>
          <p:nvPr/>
        </p:nvSpPr>
        <p:spPr>
          <a:xfrm>
            <a:off x="6741437" y="3241345"/>
            <a:ext cx="375309" cy="375309"/>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FF0000"/>
                </a:solidFill>
                <a:latin typeface="+mj-lt"/>
              </a:rPr>
              <a:t>1</a:t>
            </a:r>
            <a:endParaRPr lang="zh-TW" altLang="en-US" sz="2800" b="1" dirty="0">
              <a:solidFill>
                <a:srgbClr val="FF0000"/>
              </a:solidFill>
              <a:latin typeface="+mj-lt"/>
            </a:endParaRPr>
          </a:p>
        </p:txBody>
      </p:sp>
      <p:sp>
        <p:nvSpPr>
          <p:cNvPr id="16" name="橢圓 15">
            <a:extLst>
              <a:ext uri="{FF2B5EF4-FFF2-40B4-BE49-F238E27FC236}">
                <a16:creationId xmlns:a16="http://schemas.microsoft.com/office/drawing/2014/main" id="{C4D2E596-2DE4-DE1E-1656-C51C73D972D6}"/>
              </a:ext>
            </a:extLst>
          </p:cNvPr>
          <p:cNvSpPr/>
          <p:nvPr/>
        </p:nvSpPr>
        <p:spPr>
          <a:xfrm>
            <a:off x="10876897" y="3591787"/>
            <a:ext cx="375309" cy="375309"/>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FF0000"/>
                </a:solidFill>
                <a:latin typeface="+mj-lt"/>
              </a:rPr>
              <a:t>2</a:t>
            </a:r>
            <a:endParaRPr lang="zh-TW" altLang="en-US" sz="2800" b="1" dirty="0">
              <a:solidFill>
                <a:srgbClr val="FF0000"/>
              </a:solidFill>
              <a:latin typeface="+mj-lt"/>
            </a:endParaRPr>
          </a:p>
        </p:txBody>
      </p:sp>
    </p:spTree>
    <p:extLst>
      <p:ext uri="{BB962C8B-B14F-4D97-AF65-F5344CB8AC3E}">
        <p14:creationId xmlns:p14="http://schemas.microsoft.com/office/powerpoint/2010/main" val="1471745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263352" y="332656"/>
            <a:ext cx="98140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暫存志願</a:t>
            </a:r>
            <a:endParaRPr lang="zh-TW" altLang="en-US" sz="2800" b="1" dirty="0">
              <a:effectLst>
                <a:outerShdw blurRad="38100" dist="38100" dir="2700000" algn="tl">
                  <a:srgbClr val="000000">
                    <a:alpha val="43137"/>
                  </a:srgbClr>
                </a:outerShdw>
              </a:effectLst>
            </a:endParaRPr>
          </a:p>
        </p:txBody>
      </p:sp>
      <p:grpSp>
        <p:nvGrpSpPr>
          <p:cNvPr id="2" name="群組 1">
            <a:extLst>
              <a:ext uri="{FF2B5EF4-FFF2-40B4-BE49-F238E27FC236}">
                <a16:creationId xmlns:a16="http://schemas.microsoft.com/office/drawing/2014/main" id="{DEA5E203-644D-4CE7-CA32-D9C14258F7BE}"/>
              </a:ext>
            </a:extLst>
          </p:cNvPr>
          <p:cNvGrpSpPr/>
          <p:nvPr/>
        </p:nvGrpSpPr>
        <p:grpSpPr>
          <a:xfrm>
            <a:off x="3575720" y="1004206"/>
            <a:ext cx="7260024" cy="5717269"/>
            <a:chOff x="2423592" y="966069"/>
            <a:chExt cx="7260024" cy="5717269"/>
          </a:xfrm>
        </p:grpSpPr>
        <p:pic>
          <p:nvPicPr>
            <p:cNvPr id="3" name="圖片 2">
              <a:extLst>
                <a:ext uri="{FF2B5EF4-FFF2-40B4-BE49-F238E27FC236}">
                  <a16:creationId xmlns:a16="http://schemas.microsoft.com/office/drawing/2014/main" id="{7C97E8F7-F915-4A32-8D70-0020BC201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23592" y="966069"/>
              <a:ext cx="7260024" cy="5717269"/>
            </a:xfrm>
            <a:prstGeom prst="rect">
              <a:avLst/>
            </a:prstGeom>
            <a:ln>
              <a:solidFill>
                <a:schemeClr val="bg2"/>
              </a:solidFill>
            </a:ln>
          </p:spPr>
        </p:pic>
        <p:sp>
          <p:nvSpPr>
            <p:cNvPr id="16" name="向右箭號 9">
              <a:extLst>
                <a:ext uri="{FF2B5EF4-FFF2-40B4-BE49-F238E27FC236}">
                  <a16:creationId xmlns:a16="http://schemas.microsoft.com/office/drawing/2014/main" id="{9CA45C14-5CC4-4665-97F1-0722D9AE8850}"/>
                </a:ext>
              </a:extLst>
            </p:cNvPr>
            <p:cNvSpPr/>
            <p:nvPr/>
          </p:nvSpPr>
          <p:spPr>
            <a:xfrm rot="21202786">
              <a:off x="3694851" y="2928908"/>
              <a:ext cx="1082874" cy="2534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rgbClr val="FF0000"/>
                </a:solidFill>
              </a:endParaRPr>
            </a:p>
          </p:txBody>
        </p:sp>
        <p:sp>
          <p:nvSpPr>
            <p:cNvPr id="12" name="矩形 11">
              <a:extLst>
                <a:ext uri="{FF2B5EF4-FFF2-40B4-BE49-F238E27FC236}">
                  <a16:creationId xmlns:a16="http://schemas.microsoft.com/office/drawing/2014/main" id="{E32F02D7-F685-4706-9E1F-947D37CA8CF5}"/>
                </a:ext>
              </a:extLst>
            </p:cNvPr>
            <p:cNvSpPr/>
            <p:nvPr/>
          </p:nvSpPr>
          <p:spPr>
            <a:xfrm>
              <a:off x="3086100" y="3055620"/>
              <a:ext cx="487680" cy="2057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a:extLst>
              <a:ext uri="{FF2B5EF4-FFF2-40B4-BE49-F238E27FC236}">
                <a16:creationId xmlns:a16="http://schemas.microsoft.com/office/drawing/2014/main" id="{211741DA-AD31-4375-89F3-20DFDC39C87E}"/>
              </a:ext>
            </a:extLst>
          </p:cNvPr>
          <p:cNvSpPr>
            <a:spLocks noGrp="1"/>
          </p:cNvSpPr>
          <p:nvPr>
            <p:ph type="sldNum" sz="quarter" idx="12"/>
          </p:nvPr>
        </p:nvSpPr>
        <p:spPr/>
        <p:txBody>
          <a:bodyPr/>
          <a:lstStyle/>
          <a:p>
            <a:pPr>
              <a:defRPr/>
            </a:pPr>
            <a:fld id="{6696D582-221A-4A7A-9495-2A3992126361}" type="slidenum">
              <a:rPr lang="zh-TW" altLang="en-US" smtClean="0"/>
              <a:pPr>
                <a:defRPr/>
              </a:pPr>
              <a:t>91</a:t>
            </a:fld>
            <a:endParaRPr lang="en-US" altLang="zh-TW" dirty="0"/>
          </a:p>
        </p:txBody>
      </p:sp>
      <p:sp>
        <p:nvSpPr>
          <p:cNvPr id="15" name="AutoShape 4">
            <a:extLst>
              <a:ext uri="{FF2B5EF4-FFF2-40B4-BE49-F238E27FC236}">
                <a16:creationId xmlns:a16="http://schemas.microsoft.com/office/drawing/2014/main" id="{14248377-A732-4988-9031-A2E7BA9392E0}"/>
              </a:ext>
            </a:extLst>
          </p:cNvPr>
          <p:cNvSpPr>
            <a:spLocks noChangeArrowheads="1"/>
          </p:cNvSpPr>
          <p:nvPr/>
        </p:nvSpPr>
        <p:spPr bwMode="auto">
          <a:xfrm>
            <a:off x="1055440" y="3858983"/>
            <a:ext cx="5551824" cy="2448272"/>
          </a:xfrm>
          <a:prstGeom prst="wedgeRoundRectCallout">
            <a:avLst>
              <a:gd name="adj1" fmla="val 16435"/>
              <a:gd name="adj2" fmla="val -68714"/>
              <a:gd name="adj3" fmla="val 16667"/>
            </a:avLst>
          </a:prstGeom>
          <a:solidFill>
            <a:srgbClr val="FFFEA8"/>
          </a:solidFill>
          <a:ln w="19050" algn="ctr">
            <a:solidFill>
              <a:schemeClr val="tx1"/>
            </a:solidFill>
            <a:miter lim="800000"/>
            <a:headEnd/>
            <a:tailEnd/>
          </a:ln>
        </p:spPr>
        <p:txBody>
          <a:bodyPr/>
          <a:lstStyle/>
          <a:p>
            <a:pPr algn="just" hangingPunct="0"/>
            <a:r>
              <a:rPr lang="zh-TW" altLang="zh-TW" sz="2400" b="1" dirty="0">
                <a:solidFill>
                  <a:srgbClr val="0000FF"/>
                </a:solidFill>
                <a:latin typeface="標楷體" pitchFamily="65" charset="-120"/>
                <a:ea typeface="標楷體" pitchFamily="65" charset="-120"/>
              </a:rPr>
              <a:t>在選填登記志願期間，</a:t>
            </a:r>
            <a:r>
              <a:rPr lang="zh-TW" altLang="en-US" sz="2400" b="1" dirty="0">
                <a:solidFill>
                  <a:srgbClr val="0000FF"/>
                </a:solidFill>
                <a:latin typeface="標楷體" pitchFamily="65" charset="-120"/>
                <a:ea typeface="標楷體" pitchFamily="65" charset="-120"/>
              </a:rPr>
              <a:t>考生</a:t>
            </a:r>
            <a:r>
              <a:rPr lang="zh-TW" altLang="zh-TW" sz="2400" b="1" dirty="0">
                <a:solidFill>
                  <a:srgbClr val="0000FF"/>
                </a:solidFill>
                <a:latin typeface="標楷體" pitchFamily="65" charset="-120"/>
                <a:ea typeface="標楷體" pitchFamily="65" charset="-120"/>
              </a:rPr>
              <a:t>可點選「暫存志願」，</a:t>
            </a:r>
            <a:r>
              <a:rPr lang="zh-TW" altLang="en-US" sz="2400" b="1" dirty="0">
                <a:solidFill>
                  <a:srgbClr val="0000FF"/>
                </a:solidFill>
                <a:latin typeface="標楷體" pitchFamily="65" charset="-120"/>
                <a:ea typeface="標楷體" pitchFamily="65" charset="-120"/>
              </a:rPr>
              <a:t>此時會顯示提示訊息，請詳閱相關注意事項，點選「確認」後，</a:t>
            </a:r>
            <a:r>
              <a:rPr lang="zh-TW" altLang="zh-TW" sz="2400" b="1" dirty="0">
                <a:solidFill>
                  <a:srgbClr val="0000FF"/>
                </a:solidFill>
                <a:latin typeface="標楷體" pitchFamily="65" charset="-120"/>
                <a:ea typeface="標楷體" pitchFamily="65" charset="-120"/>
              </a:rPr>
              <a:t>系統將暫存考生目前所選填的志願清單，以利下次登入可再進行選填登記志願操作。</a:t>
            </a:r>
            <a:endParaRPr lang="zh-TW" altLang="en-US" sz="2400" b="1" dirty="0">
              <a:solidFill>
                <a:srgbClr val="0000FF"/>
              </a:solidFill>
              <a:latin typeface="標楷體" pitchFamily="65" charset="-120"/>
              <a:ea typeface="標楷體" pitchFamily="65" charset="-12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1"/>
          <p:cNvSpPr txBox="1">
            <a:spLocks/>
          </p:cNvSpPr>
          <p:nvPr/>
        </p:nvSpPr>
        <p:spPr bwMode="auto">
          <a:xfrm>
            <a:off x="263352" y="303982"/>
            <a:ext cx="9841992"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登記志願確定送出</a:t>
            </a:r>
            <a:r>
              <a:rPr lang="en-US" altLang="zh-TW" sz="28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(1/3)</a:t>
            </a:r>
            <a:endParaRPr lang="zh-TW" alt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投影片編號版面配置區 7">
            <a:extLst>
              <a:ext uri="{FF2B5EF4-FFF2-40B4-BE49-F238E27FC236}">
                <a16:creationId xmlns:a16="http://schemas.microsoft.com/office/drawing/2014/main" id="{DFAB50E5-DDFC-4E21-8F5B-2EDCA1E4F25B}"/>
              </a:ext>
            </a:extLst>
          </p:cNvPr>
          <p:cNvSpPr>
            <a:spLocks noGrp="1"/>
          </p:cNvSpPr>
          <p:nvPr>
            <p:ph type="sldNum" sz="quarter" idx="12"/>
          </p:nvPr>
        </p:nvSpPr>
        <p:spPr/>
        <p:txBody>
          <a:bodyPr/>
          <a:lstStyle/>
          <a:p>
            <a:pPr>
              <a:defRPr/>
            </a:pPr>
            <a:fld id="{6696D582-221A-4A7A-9495-2A3992126361}" type="slidenum">
              <a:rPr lang="zh-TW" altLang="en-US" smtClean="0"/>
              <a:pPr>
                <a:defRPr/>
              </a:pPr>
              <a:t>92</a:t>
            </a:fld>
            <a:endParaRPr lang="en-US" altLang="zh-TW" dirty="0"/>
          </a:p>
        </p:txBody>
      </p:sp>
      <p:grpSp>
        <p:nvGrpSpPr>
          <p:cNvPr id="4" name="群組 3">
            <a:extLst>
              <a:ext uri="{FF2B5EF4-FFF2-40B4-BE49-F238E27FC236}">
                <a16:creationId xmlns:a16="http://schemas.microsoft.com/office/drawing/2014/main" id="{3F088171-1A2E-4FDF-976A-A6E13BF40769}"/>
              </a:ext>
            </a:extLst>
          </p:cNvPr>
          <p:cNvGrpSpPr/>
          <p:nvPr/>
        </p:nvGrpSpPr>
        <p:grpSpPr>
          <a:xfrm>
            <a:off x="1473967" y="984562"/>
            <a:ext cx="9074977" cy="5744474"/>
            <a:chOff x="1070478" y="977001"/>
            <a:chExt cx="9223765" cy="5880999"/>
          </a:xfrm>
        </p:grpSpPr>
        <p:pic>
          <p:nvPicPr>
            <p:cNvPr id="3" name="圖片 2">
              <a:extLst>
                <a:ext uri="{FF2B5EF4-FFF2-40B4-BE49-F238E27FC236}">
                  <a16:creationId xmlns:a16="http://schemas.microsoft.com/office/drawing/2014/main" id="{E3F8EB95-D895-45BD-8224-5CA343B61F84}"/>
                </a:ext>
              </a:extLst>
            </p:cNvPr>
            <p:cNvPicPr>
              <a:picLocks noChangeAspect="1"/>
            </p:cNvPicPr>
            <p:nvPr/>
          </p:nvPicPr>
          <p:blipFill>
            <a:blip r:embed="rId3">
              <a:extLst>
                <a:ext uri="{28A0092B-C50C-407E-A947-70E740481C1C}">
                  <a14:useLocalDpi xmlns:a14="http://schemas.microsoft.com/office/drawing/2010/main" val="0"/>
                </a:ext>
              </a:extLst>
            </a:blip>
            <a:srcRect l="332" r="332"/>
            <a:stretch/>
          </p:blipFill>
          <p:spPr>
            <a:xfrm>
              <a:off x="2852488" y="977001"/>
              <a:ext cx="7441755" cy="5880999"/>
            </a:xfrm>
            <a:prstGeom prst="rect">
              <a:avLst/>
            </a:prstGeom>
            <a:ln>
              <a:solidFill>
                <a:schemeClr val="bg2"/>
              </a:solidFill>
            </a:ln>
          </p:spPr>
        </p:pic>
        <p:sp>
          <p:nvSpPr>
            <p:cNvPr id="10" name="向右箭號 9">
              <a:extLst>
                <a:ext uri="{FF2B5EF4-FFF2-40B4-BE49-F238E27FC236}">
                  <a16:creationId xmlns:a16="http://schemas.microsoft.com/office/drawing/2014/main" id="{EF6AFFBF-1A0E-4A39-9E37-5106D557A294}"/>
                </a:ext>
              </a:extLst>
            </p:cNvPr>
            <p:cNvSpPr/>
            <p:nvPr/>
          </p:nvSpPr>
          <p:spPr>
            <a:xfrm rot="20874851">
              <a:off x="4926220" y="2947070"/>
              <a:ext cx="509953" cy="2760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rgbClr val="FF0000"/>
                </a:solidFill>
              </a:endParaRPr>
            </a:p>
          </p:txBody>
        </p:sp>
        <p:sp>
          <p:nvSpPr>
            <p:cNvPr id="11" name="矩形 10">
              <a:extLst>
                <a:ext uri="{FF2B5EF4-FFF2-40B4-BE49-F238E27FC236}">
                  <a16:creationId xmlns:a16="http://schemas.microsoft.com/office/drawing/2014/main" id="{61DF0F35-426B-4055-A47C-943BA56F62DB}"/>
                </a:ext>
              </a:extLst>
            </p:cNvPr>
            <p:cNvSpPr/>
            <p:nvPr/>
          </p:nvSpPr>
          <p:spPr>
            <a:xfrm>
              <a:off x="4009763" y="3132056"/>
              <a:ext cx="825785" cy="20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AutoShape 4">
              <a:extLst>
                <a:ext uri="{FF2B5EF4-FFF2-40B4-BE49-F238E27FC236}">
                  <a16:creationId xmlns:a16="http://schemas.microsoft.com/office/drawing/2014/main" id="{BD3ECC07-772F-4246-8C51-12AFCF18F3EE}"/>
                </a:ext>
              </a:extLst>
            </p:cNvPr>
            <p:cNvSpPr>
              <a:spLocks noChangeArrowheads="1"/>
            </p:cNvSpPr>
            <p:nvPr/>
          </p:nvSpPr>
          <p:spPr bwMode="auto">
            <a:xfrm>
              <a:off x="1070478" y="4034439"/>
              <a:ext cx="4697813" cy="2572036"/>
            </a:xfrm>
            <a:prstGeom prst="wedgeRoundRectCallout">
              <a:avLst>
                <a:gd name="adj1" fmla="val 20112"/>
                <a:gd name="adj2" fmla="val -75416"/>
                <a:gd name="adj3" fmla="val 16667"/>
              </a:avLst>
            </a:prstGeom>
            <a:solidFill>
              <a:srgbClr val="FFFEA8"/>
            </a:solidFill>
            <a:ln w="19050" algn="ctr">
              <a:solidFill>
                <a:schemeClr val="tx1"/>
              </a:solidFill>
              <a:miter lim="800000"/>
              <a:headEnd/>
              <a:tailEnd/>
            </a:ln>
          </p:spPr>
          <p:txBody>
            <a:bodyPr/>
            <a:lstStyle/>
            <a:p>
              <a:pPr algn="just" hangingPunct="0"/>
              <a:r>
                <a:rPr lang="zh-TW" altLang="zh-TW" sz="2400" b="1" dirty="0">
                  <a:solidFill>
                    <a:srgbClr val="0000FF"/>
                  </a:solidFill>
                  <a:latin typeface="標楷體" pitchFamily="65" charset="-120"/>
                  <a:ea typeface="標楷體" pitchFamily="65" charset="-120"/>
                </a:rPr>
                <a:t>點選「登記志願確定送出」後，可開始進行確認完成選填</a:t>
              </a:r>
              <a:r>
                <a:rPr lang="zh-TW" altLang="en-US" sz="2400" b="1" dirty="0">
                  <a:solidFill>
                    <a:srgbClr val="0000FF"/>
                  </a:solidFill>
                  <a:latin typeface="標楷體" pitchFamily="65" charset="-120"/>
                  <a:ea typeface="標楷體" pitchFamily="65" charset="-120"/>
                </a:rPr>
                <a:t>登記</a:t>
              </a:r>
              <a:r>
                <a:rPr lang="zh-TW" altLang="zh-TW" sz="2400" b="1" dirty="0">
                  <a:solidFill>
                    <a:srgbClr val="0000FF"/>
                  </a:solidFill>
                  <a:latin typeface="標楷體" pitchFamily="65" charset="-120"/>
                  <a:ea typeface="標楷體" pitchFamily="65" charset="-120"/>
                </a:rPr>
                <a:t>志願</a:t>
              </a:r>
              <a:r>
                <a:rPr lang="zh-TW" altLang="en-US" sz="2400" b="1" dirty="0">
                  <a:solidFill>
                    <a:srgbClr val="0000FF"/>
                  </a:solidFill>
                  <a:latin typeface="標楷體" pitchFamily="65" charset="-120"/>
                  <a:ea typeface="標楷體" pitchFamily="65" charset="-120"/>
                </a:rPr>
                <a:t>作業</a:t>
              </a:r>
              <a:r>
                <a:rPr lang="zh-TW" altLang="zh-TW" sz="2400" b="1" dirty="0">
                  <a:solidFill>
                    <a:srgbClr val="0000FF"/>
                  </a:solidFill>
                  <a:latin typeface="標楷體" pitchFamily="65" charset="-120"/>
                  <a:ea typeface="標楷體" pitchFamily="65" charset="-120"/>
                </a:rPr>
                <a:t>。此時</a:t>
              </a:r>
              <a:r>
                <a:rPr lang="zh-TW" altLang="en-US" sz="2400" b="1" dirty="0">
                  <a:solidFill>
                    <a:srgbClr val="0000FF"/>
                  </a:solidFill>
                  <a:latin typeface="標楷體" pitchFamily="65" charset="-120"/>
                  <a:ea typeface="標楷體" pitchFamily="65" charset="-120"/>
                </a:rPr>
                <a:t>考生若未選滿</a:t>
              </a:r>
              <a:r>
                <a:rPr lang="en-US" altLang="zh-TW" sz="2400" b="1" dirty="0">
                  <a:solidFill>
                    <a:srgbClr val="0000FF"/>
                  </a:solidFill>
                  <a:latin typeface="Times New Roman" panose="02020603050405020304" pitchFamily="18" charset="0"/>
                  <a:ea typeface="標楷體" pitchFamily="65" charset="-120"/>
                  <a:cs typeface="Times New Roman" panose="02020603050405020304" pitchFamily="18" charset="0"/>
                </a:rPr>
                <a:t>199</a:t>
              </a:r>
              <a:r>
                <a:rPr lang="zh-TW" altLang="en-US" sz="2400" b="1" dirty="0">
                  <a:solidFill>
                    <a:srgbClr val="0000FF"/>
                  </a:solidFill>
                  <a:latin typeface="標楷體" pitchFamily="65" charset="-120"/>
                  <a:ea typeface="標楷體" pitchFamily="65" charset="-120"/>
                </a:rPr>
                <a:t>個志願數</a:t>
              </a:r>
              <a:r>
                <a:rPr lang="zh-TW" altLang="zh-TW" sz="2400" b="1" dirty="0">
                  <a:solidFill>
                    <a:srgbClr val="0000FF"/>
                  </a:solidFill>
                  <a:latin typeface="標楷體" pitchFamily="65" charset="-120"/>
                  <a:ea typeface="標楷體" pitchFamily="65" charset="-120"/>
                </a:rPr>
                <a:t>會出現提示訊息，若確認不再繼續加選或異動，請點選「確認」</a:t>
              </a:r>
              <a:r>
                <a:rPr lang="zh-TW" altLang="en-US" sz="2400" b="1" dirty="0">
                  <a:solidFill>
                    <a:srgbClr val="0000FF"/>
                  </a:solidFill>
                  <a:latin typeface="標楷體" pitchFamily="65" charset="-120"/>
                  <a:ea typeface="標楷體" pitchFamily="65" charset="-120"/>
                </a:rPr>
                <a:t>。</a:t>
              </a:r>
              <a:endParaRPr lang="zh-TW" altLang="zh-TW" sz="2400" b="1" dirty="0">
                <a:solidFill>
                  <a:srgbClr val="0000FF"/>
                </a:solidFill>
                <a:latin typeface="標楷體" pitchFamily="65" charset="-120"/>
                <a:ea typeface="標楷體" pitchFamily="65" charset="-120"/>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C4A15004-B120-370D-5C71-2EEB6EAD10D2}"/>
              </a:ext>
            </a:extLst>
          </p:cNvPr>
          <p:cNvGrpSpPr/>
          <p:nvPr/>
        </p:nvGrpSpPr>
        <p:grpSpPr>
          <a:xfrm>
            <a:off x="3096993" y="966068"/>
            <a:ext cx="7064374" cy="5755407"/>
            <a:chOff x="3096993" y="966068"/>
            <a:chExt cx="7064374" cy="5755407"/>
          </a:xfrm>
        </p:grpSpPr>
        <p:pic>
          <p:nvPicPr>
            <p:cNvPr id="7" name="圖片 6">
              <a:extLst>
                <a:ext uri="{FF2B5EF4-FFF2-40B4-BE49-F238E27FC236}">
                  <a16:creationId xmlns:a16="http://schemas.microsoft.com/office/drawing/2014/main" id="{1002AAD1-5A6A-4077-8D42-F8E25817F4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6993" y="966068"/>
              <a:ext cx="7064374" cy="5755407"/>
            </a:xfrm>
            <a:prstGeom prst="rect">
              <a:avLst/>
            </a:prstGeom>
            <a:ln>
              <a:solidFill>
                <a:schemeClr val="bg2"/>
              </a:solidFill>
            </a:ln>
          </p:spPr>
        </p:pic>
        <p:sp>
          <p:nvSpPr>
            <p:cNvPr id="2" name="矩形 1">
              <a:extLst>
                <a:ext uri="{FF2B5EF4-FFF2-40B4-BE49-F238E27FC236}">
                  <a16:creationId xmlns:a16="http://schemas.microsoft.com/office/drawing/2014/main" id="{69EC78FD-5E6F-5D63-4BB9-A8F3736565DB}"/>
                </a:ext>
              </a:extLst>
            </p:cNvPr>
            <p:cNvSpPr/>
            <p:nvPr/>
          </p:nvSpPr>
          <p:spPr>
            <a:xfrm>
              <a:off x="5663952" y="1988840"/>
              <a:ext cx="648072" cy="144016"/>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498" name="標題 1"/>
          <p:cNvSpPr txBox="1">
            <a:spLocks/>
          </p:cNvSpPr>
          <p:nvPr/>
        </p:nvSpPr>
        <p:spPr bwMode="auto">
          <a:xfrm>
            <a:off x="263352" y="332656"/>
            <a:ext cx="10009112" cy="633412"/>
          </a:xfrm>
          <a:prstGeom prst="rect">
            <a:avLst/>
          </a:prstGeom>
          <a:noFill/>
          <a:ln w="9525">
            <a:noFill/>
            <a:miter lim="800000"/>
            <a:headEnd/>
            <a:tailEnd/>
          </a:ln>
        </p:spPr>
        <p:txBody>
          <a:bodyPr/>
          <a:lstStyle/>
          <a:p>
            <a:pPr eaLnBrk="0" hangingPunct="0"/>
            <a:r>
              <a:rPr lang="zh-TW" altLang="en-US" sz="2600" dirty="0">
                <a:solidFill>
                  <a:schemeClr val="tx2"/>
                </a:solidFill>
                <a:latin typeface="標楷體" pitchFamily="65" charset="-120"/>
                <a:ea typeface="標楷體" pitchFamily="65" charset="-120"/>
              </a:rPr>
              <a:t>十、網路選填登記志願系統</a:t>
            </a:r>
            <a:r>
              <a:rPr lang="en-US" altLang="zh-TW" sz="2600" dirty="0">
                <a:solidFill>
                  <a:schemeClr val="tx2"/>
                </a:solidFill>
                <a:latin typeface="標楷體" pitchFamily="65" charset="-120"/>
                <a:ea typeface="標楷體" pitchFamily="65" charset="-120"/>
              </a:rPr>
              <a:t>-</a:t>
            </a:r>
            <a:r>
              <a:rPr lang="zh-TW" altLang="en-US" sz="2600" dirty="0">
                <a:effectLst>
                  <a:outerShdw blurRad="38100" dist="38100" dir="2700000" algn="tl">
                    <a:srgbClr val="000000">
                      <a:alpha val="43137"/>
                    </a:srgbClr>
                  </a:outerShdw>
                </a:effectLst>
                <a:latin typeface="標楷體" pitchFamily="65" charset="-120"/>
                <a:ea typeface="標楷體" pitchFamily="65" charset="-120"/>
              </a:rPr>
              <a:t>登記志願確定送出主畫面</a:t>
            </a:r>
            <a:r>
              <a:rPr lang="en-US" altLang="zh-TW" sz="24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(2/3)</a:t>
            </a:r>
            <a:endParaRPr lang="zh-TW"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eaLnBrk="0" hangingPunct="0"/>
            <a:endParaRPr lang="zh-TW" altLang="en-US" sz="2600" dirty="0">
              <a:solidFill>
                <a:srgbClr val="FF0000"/>
              </a:solidFill>
            </a:endParaRPr>
          </a:p>
        </p:txBody>
      </p:sp>
      <p:sp>
        <p:nvSpPr>
          <p:cNvPr id="8" name="AutoShape 4">
            <a:extLst>
              <a:ext uri="{FF2B5EF4-FFF2-40B4-BE49-F238E27FC236}">
                <a16:creationId xmlns:a16="http://schemas.microsoft.com/office/drawing/2014/main" id="{392D85F6-8956-4B8F-B917-9B79A089852F}"/>
              </a:ext>
            </a:extLst>
          </p:cNvPr>
          <p:cNvSpPr>
            <a:spLocks noChangeArrowheads="1"/>
          </p:cNvSpPr>
          <p:nvPr/>
        </p:nvSpPr>
        <p:spPr bwMode="auto">
          <a:xfrm>
            <a:off x="7392144" y="4567114"/>
            <a:ext cx="3127922" cy="1382812"/>
          </a:xfrm>
          <a:prstGeom prst="wedgeRoundRectCallout">
            <a:avLst>
              <a:gd name="adj1" fmla="val -40068"/>
              <a:gd name="adj2" fmla="val -86434"/>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0000FF"/>
                </a:solidFill>
                <a:latin typeface="標楷體" pitchFamily="65" charset="-120"/>
                <a:ea typeface="標楷體" pitchFamily="65" charset="-120"/>
              </a:rPr>
              <a:t>志願清單</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請考生務必詳細核對所選填之志願</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含志願序</a:t>
            </a:r>
            <a:r>
              <a:rPr lang="en-US" altLang="zh-TW" sz="2400" b="1" dirty="0">
                <a:solidFill>
                  <a:srgbClr val="0000FF"/>
                </a:solidFill>
                <a:latin typeface="標楷體" pitchFamily="65" charset="-120"/>
                <a:ea typeface="標楷體" pitchFamily="65" charset="-120"/>
              </a:rPr>
              <a:t>)</a:t>
            </a:r>
          </a:p>
          <a:p>
            <a:endParaRPr lang="zh-TW" altLang="zh-TW" sz="2400" b="1" dirty="0">
              <a:solidFill>
                <a:srgbClr val="0000FF"/>
              </a:solidFill>
              <a:latin typeface="標楷體" pitchFamily="65" charset="-120"/>
              <a:ea typeface="標楷體" pitchFamily="65" charset="-120"/>
            </a:endParaRPr>
          </a:p>
        </p:txBody>
      </p:sp>
      <p:sp>
        <p:nvSpPr>
          <p:cNvPr id="11" name="AutoShape 4">
            <a:extLst>
              <a:ext uri="{FF2B5EF4-FFF2-40B4-BE49-F238E27FC236}">
                <a16:creationId xmlns:a16="http://schemas.microsoft.com/office/drawing/2014/main" id="{54A2862A-7FE7-4AE0-BC7D-23190D95DE8A}"/>
              </a:ext>
            </a:extLst>
          </p:cNvPr>
          <p:cNvSpPr>
            <a:spLocks noChangeArrowheads="1"/>
          </p:cNvSpPr>
          <p:nvPr/>
        </p:nvSpPr>
        <p:spPr bwMode="auto">
          <a:xfrm>
            <a:off x="1487488" y="4781731"/>
            <a:ext cx="2692395" cy="1333308"/>
          </a:xfrm>
          <a:prstGeom prst="wedgeRoundRectCallout">
            <a:avLst>
              <a:gd name="adj1" fmla="val 37989"/>
              <a:gd name="adj2" fmla="val -91342"/>
              <a:gd name="adj3" fmla="val 16667"/>
            </a:avLst>
          </a:prstGeom>
          <a:solidFill>
            <a:srgbClr val="FFFEA8"/>
          </a:solidFill>
          <a:ln w="19050" algn="ctr">
            <a:solidFill>
              <a:schemeClr val="tx1"/>
            </a:solidFill>
            <a:miter lim="800000"/>
            <a:headEnd/>
            <a:tailEnd/>
          </a:ln>
        </p:spPr>
        <p:txBody>
          <a:bodyPr/>
          <a:lstStyle/>
          <a:p>
            <a:pPr algn="just"/>
            <a:r>
              <a:rPr lang="zh-TW" altLang="en-US" sz="2400" b="1" dirty="0">
                <a:solidFill>
                  <a:srgbClr val="0000FF"/>
                </a:solidFill>
                <a:latin typeface="標楷體" pitchFamily="65" charset="-120"/>
                <a:ea typeface="標楷體" pitchFamily="65" charset="-120"/>
              </a:rPr>
              <a:t>請考生詳加閱讀注意事項，以免權益受損。</a:t>
            </a:r>
            <a:endParaRPr lang="zh-TW" altLang="zh-TW" sz="2400" b="1" dirty="0">
              <a:solidFill>
                <a:srgbClr val="0000FF"/>
              </a:solidFill>
              <a:latin typeface="標楷體" pitchFamily="65" charset="-120"/>
              <a:ea typeface="標楷體" pitchFamily="65" charset="-120"/>
            </a:endParaRPr>
          </a:p>
        </p:txBody>
      </p:sp>
      <p:sp>
        <p:nvSpPr>
          <p:cNvPr id="6" name="投影片編號版面配置區 5">
            <a:extLst>
              <a:ext uri="{FF2B5EF4-FFF2-40B4-BE49-F238E27FC236}">
                <a16:creationId xmlns:a16="http://schemas.microsoft.com/office/drawing/2014/main" id="{79F8C3CC-4759-4E45-BCBD-C0CB04952D74}"/>
              </a:ext>
            </a:extLst>
          </p:cNvPr>
          <p:cNvSpPr>
            <a:spLocks noGrp="1"/>
          </p:cNvSpPr>
          <p:nvPr>
            <p:ph type="sldNum" sz="quarter" idx="12"/>
          </p:nvPr>
        </p:nvSpPr>
        <p:spPr/>
        <p:txBody>
          <a:bodyPr/>
          <a:lstStyle/>
          <a:p>
            <a:pPr>
              <a:defRPr/>
            </a:pPr>
            <a:fld id="{6696D582-221A-4A7A-9495-2A3992126361}" type="slidenum">
              <a:rPr lang="zh-TW" altLang="en-US" smtClean="0"/>
              <a:pPr>
                <a:defRPr/>
              </a:pPr>
              <a:t>93</a:t>
            </a:fld>
            <a:endParaRPr lang="en-US" altLang="zh-TW"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1"/>
          <p:cNvSpPr txBox="1">
            <a:spLocks/>
          </p:cNvSpPr>
          <p:nvPr/>
        </p:nvSpPr>
        <p:spPr bwMode="auto">
          <a:xfrm>
            <a:off x="263352" y="333376"/>
            <a:ext cx="99156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志願確定送出</a:t>
            </a:r>
            <a:r>
              <a:rPr lang="en-US" altLang="zh-TW" sz="28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(3/3)</a:t>
            </a:r>
            <a:endParaRPr lang="zh-TW" alt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eaLnBrk="0" hangingPunct="0"/>
            <a:endParaRPr lang="zh-TW" altLang="en-US" sz="2800" dirty="0">
              <a:solidFill>
                <a:srgbClr val="FF0000"/>
              </a:solidFill>
            </a:endParaRPr>
          </a:p>
        </p:txBody>
      </p:sp>
      <p:sp>
        <p:nvSpPr>
          <p:cNvPr id="7" name="投影片編號版面配置區 6">
            <a:extLst>
              <a:ext uri="{FF2B5EF4-FFF2-40B4-BE49-F238E27FC236}">
                <a16:creationId xmlns:a16="http://schemas.microsoft.com/office/drawing/2014/main" id="{ABC4CB5D-A71E-473D-8A84-EBDC0419F631}"/>
              </a:ext>
            </a:extLst>
          </p:cNvPr>
          <p:cNvSpPr>
            <a:spLocks noGrp="1"/>
          </p:cNvSpPr>
          <p:nvPr>
            <p:ph type="sldNum" sz="quarter" idx="12"/>
          </p:nvPr>
        </p:nvSpPr>
        <p:spPr/>
        <p:txBody>
          <a:bodyPr/>
          <a:lstStyle/>
          <a:p>
            <a:pPr>
              <a:defRPr/>
            </a:pPr>
            <a:fld id="{6696D582-221A-4A7A-9495-2A3992126361}" type="slidenum">
              <a:rPr lang="zh-TW" altLang="en-US" smtClean="0"/>
              <a:pPr>
                <a:defRPr/>
              </a:pPr>
              <a:t>94</a:t>
            </a:fld>
            <a:endParaRPr lang="en-US" altLang="zh-TW" dirty="0"/>
          </a:p>
        </p:txBody>
      </p:sp>
      <p:grpSp>
        <p:nvGrpSpPr>
          <p:cNvPr id="4" name="群組 3">
            <a:extLst>
              <a:ext uri="{FF2B5EF4-FFF2-40B4-BE49-F238E27FC236}">
                <a16:creationId xmlns:a16="http://schemas.microsoft.com/office/drawing/2014/main" id="{DFA1D6A2-7F0E-EDC6-B1B4-D35CDB6B1D03}"/>
              </a:ext>
            </a:extLst>
          </p:cNvPr>
          <p:cNvGrpSpPr/>
          <p:nvPr/>
        </p:nvGrpSpPr>
        <p:grpSpPr>
          <a:xfrm>
            <a:off x="1415480" y="966789"/>
            <a:ext cx="7382353" cy="5762625"/>
            <a:chOff x="2777647" y="966789"/>
            <a:chExt cx="7382353" cy="5762625"/>
          </a:xfrm>
        </p:grpSpPr>
        <p:pic>
          <p:nvPicPr>
            <p:cNvPr id="8" name="圖片 7">
              <a:extLst>
                <a:ext uri="{FF2B5EF4-FFF2-40B4-BE49-F238E27FC236}">
                  <a16:creationId xmlns:a16="http://schemas.microsoft.com/office/drawing/2014/main" id="{0F61CBA6-6DC1-4D3D-8ACB-FC60323E4FE5}"/>
                </a:ext>
              </a:extLst>
            </p:cNvPr>
            <p:cNvPicPr>
              <a:picLocks noChangeAspect="1"/>
            </p:cNvPicPr>
            <p:nvPr/>
          </p:nvPicPr>
          <p:blipFill>
            <a:blip r:embed="rId3">
              <a:extLst>
                <a:ext uri="{28A0092B-C50C-407E-A947-70E740481C1C}">
                  <a14:useLocalDpi xmlns:a14="http://schemas.microsoft.com/office/drawing/2010/main" val="0"/>
                </a:ext>
              </a:extLst>
            </a:blip>
            <a:srcRect t="1217" b="606"/>
            <a:stretch/>
          </p:blipFill>
          <p:spPr>
            <a:xfrm>
              <a:off x="2777647" y="966789"/>
              <a:ext cx="7382353" cy="5762625"/>
            </a:xfrm>
            <a:prstGeom prst="rect">
              <a:avLst/>
            </a:prstGeom>
            <a:ln>
              <a:solidFill>
                <a:schemeClr val="bg2"/>
              </a:solidFill>
            </a:ln>
          </p:spPr>
        </p:pic>
        <p:sp>
          <p:nvSpPr>
            <p:cNvPr id="5" name="矩形 4">
              <a:extLst>
                <a:ext uri="{FF2B5EF4-FFF2-40B4-BE49-F238E27FC236}">
                  <a16:creationId xmlns:a16="http://schemas.microsoft.com/office/drawing/2014/main" id="{793AACC4-74E6-432F-9567-5AB5097B663C}"/>
                </a:ext>
              </a:extLst>
            </p:cNvPr>
            <p:cNvSpPr/>
            <p:nvPr/>
          </p:nvSpPr>
          <p:spPr>
            <a:xfrm>
              <a:off x="3655790" y="4509121"/>
              <a:ext cx="2866355" cy="167441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7A1FB482-8117-4B44-B4E0-FF12F41E0F64}"/>
                </a:ext>
              </a:extLst>
            </p:cNvPr>
            <p:cNvSpPr/>
            <p:nvPr/>
          </p:nvSpPr>
          <p:spPr>
            <a:xfrm>
              <a:off x="5010150" y="6267450"/>
              <a:ext cx="904875" cy="2095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橢圓 1">
              <a:extLst>
                <a:ext uri="{FF2B5EF4-FFF2-40B4-BE49-F238E27FC236}">
                  <a16:creationId xmlns:a16="http://schemas.microsoft.com/office/drawing/2014/main" id="{8D759E05-409C-521E-D9C6-387331240F99}"/>
                </a:ext>
              </a:extLst>
            </p:cNvPr>
            <p:cNvSpPr/>
            <p:nvPr/>
          </p:nvSpPr>
          <p:spPr>
            <a:xfrm>
              <a:off x="2837650" y="4509121"/>
              <a:ext cx="459683" cy="432047"/>
            </a:xfrm>
            <a:prstGeom prst="ellipse">
              <a:avLst/>
            </a:prstGeom>
            <a:solidFill>
              <a:srgbClr val="FFFF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0000FF"/>
                  </a:solidFill>
                </a:rPr>
                <a:t>1</a:t>
              </a:r>
              <a:endParaRPr lang="zh-TW" altLang="en-US" sz="2400" b="1" dirty="0">
                <a:solidFill>
                  <a:srgbClr val="0000FF"/>
                </a:solidFill>
              </a:endParaRPr>
            </a:p>
          </p:txBody>
        </p:sp>
        <p:sp>
          <p:nvSpPr>
            <p:cNvPr id="3" name="橢圓 2">
              <a:extLst>
                <a:ext uri="{FF2B5EF4-FFF2-40B4-BE49-F238E27FC236}">
                  <a16:creationId xmlns:a16="http://schemas.microsoft.com/office/drawing/2014/main" id="{647122BA-EF92-2B63-6CF3-0BD873170EF6}"/>
                </a:ext>
              </a:extLst>
            </p:cNvPr>
            <p:cNvSpPr/>
            <p:nvPr/>
          </p:nvSpPr>
          <p:spPr>
            <a:xfrm>
              <a:off x="6704257" y="6155780"/>
              <a:ext cx="459683" cy="432047"/>
            </a:xfrm>
            <a:prstGeom prst="ellipse">
              <a:avLst/>
            </a:prstGeom>
            <a:solidFill>
              <a:srgbClr val="FFFF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FF0000"/>
                  </a:solidFill>
                </a:rPr>
                <a:t>2</a:t>
              </a:r>
              <a:endParaRPr lang="zh-TW" altLang="en-US" sz="2400" b="1" dirty="0">
                <a:solidFill>
                  <a:srgbClr val="FF0000"/>
                </a:solidFill>
              </a:endParaRPr>
            </a:p>
          </p:txBody>
        </p:sp>
        <p:cxnSp>
          <p:nvCxnSpPr>
            <p:cNvPr id="6" name="直線接點 5">
              <a:extLst>
                <a:ext uri="{FF2B5EF4-FFF2-40B4-BE49-F238E27FC236}">
                  <a16:creationId xmlns:a16="http://schemas.microsoft.com/office/drawing/2014/main" id="{69C912E1-9D53-75E7-ABC3-6C7FC1451A15}"/>
                </a:ext>
              </a:extLst>
            </p:cNvPr>
            <p:cNvCxnSpPr>
              <a:cxnSpLocks/>
              <a:stCxn id="2" idx="6"/>
            </p:cNvCxnSpPr>
            <p:nvPr/>
          </p:nvCxnSpPr>
          <p:spPr>
            <a:xfrm>
              <a:off x="3297333" y="4725145"/>
              <a:ext cx="358457" cy="0"/>
            </a:xfrm>
            <a:prstGeom prst="line">
              <a:avLst/>
            </a:prstGeom>
            <a:ln w="28575">
              <a:solidFill>
                <a:srgbClr val="0000FF"/>
              </a:solidFill>
              <a:prstDash val="sysDash"/>
            </a:ln>
          </p:spPr>
          <p:style>
            <a:lnRef idx="1">
              <a:schemeClr val="accent2"/>
            </a:lnRef>
            <a:fillRef idx="0">
              <a:schemeClr val="accent2"/>
            </a:fillRef>
            <a:effectRef idx="0">
              <a:schemeClr val="accent2"/>
            </a:effectRef>
            <a:fontRef idx="minor">
              <a:schemeClr val="tx1"/>
            </a:fontRef>
          </p:style>
        </p:cxnSp>
        <p:cxnSp>
          <p:nvCxnSpPr>
            <p:cNvPr id="12" name="直線接點 11">
              <a:extLst>
                <a:ext uri="{FF2B5EF4-FFF2-40B4-BE49-F238E27FC236}">
                  <a16:creationId xmlns:a16="http://schemas.microsoft.com/office/drawing/2014/main" id="{3E5D0296-448B-A1E6-75FA-A520B60ECB21}"/>
                </a:ext>
              </a:extLst>
            </p:cNvPr>
            <p:cNvCxnSpPr>
              <a:cxnSpLocks/>
              <a:endCxn id="3" idx="2"/>
            </p:cNvCxnSpPr>
            <p:nvPr/>
          </p:nvCxnSpPr>
          <p:spPr>
            <a:xfrm>
              <a:off x="5915025" y="6371804"/>
              <a:ext cx="789232" cy="0"/>
            </a:xfrm>
            <a:prstGeom prst="line">
              <a:avLst/>
            </a:prstGeom>
            <a:ln w="2857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21" name="矩形 20">
              <a:extLst>
                <a:ext uri="{FF2B5EF4-FFF2-40B4-BE49-F238E27FC236}">
                  <a16:creationId xmlns:a16="http://schemas.microsoft.com/office/drawing/2014/main" id="{654967D5-274F-2E34-929C-ADB95172D94C}"/>
                </a:ext>
              </a:extLst>
            </p:cNvPr>
            <p:cNvSpPr/>
            <p:nvPr/>
          </p:nvSpPr>
          <p:spPr>
            <a:xfrm>
              <a:off x="5324475" y="1571625"/>
              <a:ext cx="2333626" cy="1228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D9FF29B3-4D23-7ED2-A9C2-14A30E584CC9}"/>
                </a:ext>
              </a:extLst>
            </p:cNvPr>
            <p:cNvSpPr/>
            <p:nvPr/>
          </p:nvSpPr>
          <p:spPr>
            <a:xfrm>
              <a:off x="4569542" y="1903289"/>
              <a:ext cx="459683" cy="432047"/>
            </a:xfrm>
            <a:prstGeom prst="ellipse">
              <a:avLst/>
            </a:prstGeom>
            <a:solidFill>
              <a:srgbClr val="FFFF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FF0000"/>
                  </a:solidFill>
                </a:rPr>
                <a:t>3</a:t>
              </a:r>
              <a:endParaRPr lang="zh-TW" altLang="en-US" sz="2400" b="1" dirty="0">
                <a:solidFill>
                  <a:srgbClr val="FF0000"/>
                </a:solidFill>
              </a:endParaRPr>
            </a:p>
          </p:txBody>
        </p:sp>
        <p:cxnSp>
          <p:nvCxnSpPr>
            <p:cNvPr id="23" name="直線接點 22">
              <a:extLst>
                <a:ext uri="{FF2B5EF4-FFF2-40B4-BE49-F238E27FC236}">
                  <a16:creationId xmlns:a16="http://schemas.microsoft.com/office/drawing/2014/main" id="{085C4FF2-74FF-9D34-6989-433BFC1D091C}"/>
                </a:ext>
              </a:extLst>
            </p:cNvPr>
            <p:cNvCxnSpPr>
              <a:cxnSpLocks/>
              <a:stCxn id="22" idx="6"/>
            </p:cNvCxnSpPr>
            <p:nvPr/>
          </p:nvCxnSpPr>
          <p:spPr>
            <a:xfrm>
              <a:off x="5029225" y="2119313"/>
              <a:ext cx="295250" cy="0"/>
            </a:xfrm>
            <a:prstGeom prst="line">
              <a:avLst/>
            </a:prstGeom>
            <a:ln w="28575">
              <a:solidFill>
                <a:srgbClr val="FF0000"/>
              </a:solidFill>
              <a:prstDash val="sysDash"/>
            </a:ln>
          </p:spPr>
          <p:style>
            <a:lnRef idx="1">
              <a:schemeClr val="accent2"/>
            </a:lnRef>
            <a:fillRef idx="0">
              <a:schemeClr val="accent2"/>
            </a:fillRef>
            <a:effectRef idx="0">
              <a:schemeClr val="accent2"/>
            </a:effectRef>
            <a:fontRef idx="minor">
              <a:schemeClr val="tx1"/>
            </a:fontRef>
          </p:style>
        </p:cxnSp>
      </p:grpSp>
      <p:sp>
        <p:nvSpPr>
          <p:cNvPr id="11" name="AutoShape 4">
            <a:extLst>
              <a:ext uri="{FF2B5EF4-FFF2-40B4-BE49-F238E27FC236}">
                <a16:creationId xmlns:a16="http://schemas.microsoft.com/office/drawing/2014/main" id="{63D2953F-12D3-4B9F-A43D-8FD04C9CDC4C}"/>
              </a:ext>
            </a:extLst>
          </p:cNvPr>
          <p:cNvSpPr>
            <a:spLocks noChangeArrowheads="1"/>
          </p:cNvSpPr>
          <p:nvPr/>
        </p:nvSpPr>
        <p:spPr bwMode="auto">
          <a:xfrm>
            <a:off x="7161421" y="1974626"/>
            <a:ext cx="4577013" cy="3756474"/>
          </a:xfrm>
          <a:prstGeom prst="wedgeRoundRectCallout">
            <a:avLst>
              <a:gd name="adj1" fmla="val -90513"/>
              <a:gd name="adj2" fmla="val 36994"/>
              <a:gd name="adj3" fmla="val 16667"/>
            </a:avLst>
          </a:prstGeom>
          <a:solidFill>
            <a:srgbClr val="FFFEA8"/>
          </a:solidFill>
          <a:ln w="19050" algn="ctr">
            <a:solidFill>
              <a:schemeClr val="tx1"/>
            </a:solidFill>
            <a:miter lim="800000"/>
            <a:headEnd/>
            <a:tailEnd/>
          </a:ln>
        </p:spPr>
        <p:txBody>
          <a:bodyPr/>
          <a:lstStyle/>
          <a:p>
            <a:r>
              <a:rPr lang="zh-TW" altLang="zh-TW" sz="2400" b="1" dirty="0">
                <a:solidFill>
                  <a:srgbClr val="0000FF"/>
                </a:solidFill>
                <a:latin typeface="標楷體" pitchFamily="65" charset="-120"/>
                <a:ea typeface="標楷體" pitchFamily="65" charset="-120"/>
              </a:rPr>
              <a:t>若考生已確定不再變更志願，請輸入</a:t>
            </a:r>
            <a:r>
              <a:rPr lang="zh-TW" altLang="en-US" sz="2400" b="1" dirty="0">
                <a:solidFill>
                  <a:srgbClr val="0000FF"/>
                </a:solidFill>
                <a:latin typeface="標楷體" pitchFamily="65" charset="-120"/>
                <a:ea typeface="標楷體" pitchFamily="65" charset="-120"/>
              </a:rPr>
              <a:t>「身分證統一編號」、「出生年月日」、「統測准考證號碼」、「通行碼」及「</a:t>
            </a:r>
            <a:r>
              <a:rPr lang="zh-TW" altLang="zh-TW" sz="2400" b="1" dirty="0">
                <a:solidFill>
                  <a:srgbClr val="0000FF"/>
                </a:solidFill>
                <a:latin typeface="標楷體" pitchFamily="65" charset="-120"/>
                <a:ea typeface="標楷體" pitchFamily="65" charset="-120"/>
              </a:rPr>
              <a:t>驗證碼</a:t>
            </a:r>
            <a:r>
              <a:rPr lang="zh-TW" altLang="en-US" sz="2400" b="1" dirty="0">
                <a:solidFill>
                  <a:srgbClr val="0000FF"/>
                </a:solidFill>
                <a:latin typeface="標楷體" pitchFamily="65" charset="-120"/>
                <a:ea typeface="標楷體" pitchFamily="65" charset="-120"/>
              </a:rPr>
              <a:t>」</a:t>
            </a:r>
            <a:r>
              <a:rPr lang="zh-TW" altLang="zh-TW" sz="2400" b="1" dirty="0">
                <a:solidFill>
                  <a:srgbClr val="0000FF"/>
                </a:solidFill>
                <a:latin typeface="標楷體" pitchFamily="65" charset="-120"/>
                <a:ea typeface="標楷體" pitchFamily="65" charset="-120"/>
              </a:rPr>
              <a:t>，並點選「志願無誤，確定送出」，以進行志願確定</a:t>
            </a:r>
            <a:r>
              <a:rPr lang="zh-TW" altLang="en-US" sz="2400" b="1" dirty="0">
                <a:solidFill>
                  <a:srgbClr val="0000FF"/>
                </a:solidFill>
                <a:latin typeface="標楷體" pitchFamily="65" charset="-120"/>
                <a:ea typeface="標楷體" pitchFamily="65" charset="-120"/>
              </a:rPr>
              <a:t>送出</a:t>
            </a:r>
            <a:r>
              <a:rPr lang="zh-TW" altLang="zh-TW" sz="2400" b="1" dirty="0">
                <a:solidFill>
                  <a:srgbClr val="0000FF"/>
                </a:solidFill>
                <a:latin typeface="標楷體" pitchFamily="65" charset="-120"/>
                <a:ea typeface="標楷體" pitchFamily="65" charset="-120"/>
              </a:rPr>
              <a:t>。此時系統會出現提示訊息，若考生確定不再變更志願，請點選「確認」按鈕。</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txBox="1">
            <a:spLocks/>
          </p:cNvSpPr>
          <p:nvPr/>
        </p:nvSpPr>
        <p:spPr bwMode="auto">
          <a:xfrm>
            <a:off x="263352" y="333376"/>
            <a:ext cx="9876011"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完成選填志願圖示</a:t>
            </a:r>
            <a:endParaRPr lang="zh-TW" altLang="en-US" sz="2800" b="1"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1EFEA190-12F5-49D1-8722-DE33E5770968}"/>
              </a:ext>
            </a:extLst>
          </p:cNvPr>
          <p:cNvSpPr>
            <a:spLocks noGrp="1"/>
          </p:cNvSpPr>
          <p:nvPr>
            <p:ph type="sldNum" sz="quarter" idx="12"/>
          </p:nvPr>
        </p:nvSpPr>
        <p:spPr/>
        <p:txBody>
          <a:bodyPr/>
          <a:lstStyle/>
          <a:p>
            <a:pPr>
              <a:defRPr/>
            </a:pPr>
            <a:fld id="{6696D582-221A-4A7A-9495-2A3992126361}" type="slidenum">
              <a:rPr lang="zh-TW" altLang="en-US" smtClean="0"/>
              <a:pPr>
                <a:defRPr/>
              </a:pPr>
              <a:t>95</a:t>
            </a:fld>
            <a:endParaRPr lang="en-US" altLang="zh-TW" dirty="0"/>
          </a:p>
        </p:txBody>
      </p:sp>
      <p:pic>
        <p:nvPicPr>
          <p:cNvPr id="8" name="圖片 7">
            <a:extLst>
              <a:ext uri="{FF2B5EF4-FFF2-40B4-BE49-F238E27FC236}">
                <a16:creationId xmlns:a16="http://schemas.microsoft.com/office/drawing/2014/main" id="{BB2F468F-519D-441B-B5A4-5AC1688493B6}"/>
              </a:ext>
            </a:extLst>
          </p:cNvPr>
          <p:cNvPicPr>
            <a:picLocks noChangeAspect="1"/>
          </p:cNvPicPr>
          <p:nvPr/>
        </p:nvPicPr>
        <p:blipFill>
          <a:blip r:embed="rId3">
            <a:extLst>
              <a:ext uri="{28A0092B-C50C-407E-A947-70E740481C1C}">
                <a14:useLocalDpi xmlns:a14="http://schemas.microsoft.com/office/drawing/2010/main" val="0"/>
              </a:ext>
            </a:extLst>
          </a:blip>
          <a:srcRect t="4534" b="2807"/>
          <a:stretch/>
        </p:blipFill>
        <p:spPr>
          <a:xfrm>
            <a:off x="1055440" y="1329606"/>
            <a:ext cx="10797537" cy="4896544"/>
          </a:xfrm>
          <a:prstGeom prst="rect">
            <a:avLst/>
          </a:prstGeom>
          <a:ln>
            <a:solidFill>
              <a:schemeClr val="tx1">
                <a:lumMod val="50000"/>
                <a:lumOff val="50000"/>
              </a:schemeClr>
            </a:solid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txBox="1">
            <a:spLocks/>
          </p:cNvSpPr>
          <p:nvPr/>
        </p:nvSpPr>
        <p:spPr bwMode="auto">
          <a:xfrm>
            <a:off x="263352" y="333376"/>
            <a:ext cx="988553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儲存及列印志願表</a:t>
            </a:r>
            <a:endParaRPr lang="zh-TW" altLang="en-US" sz="2800" b="1" dirty="0">
              <a:effectLst>
                <a:outerShdw blurRad="38100" dist="38100" dir="2700000" algn="tl">
                  <a:srgbClr val="000000">
                    <a:alpha val="43137"/>
                  </a:srgbClr>
                </a:outerShdw>
              </a:effectLst>
            </a:endParaRPr>
          </a:p>
        </p:txBody>
      </p:sp>
      <p:sp>
        <p:nvSpPr>
          <p:cNvPr id="2" name="矩形 1">
            <a:extLst>
              <a:ext uri="{FF2B5EF4-FFF2-40B4-BE49-F238E27FC236}">
                <a16:creationId xmlns:a16="http://schemas.microsoft.com/office/drawing/2014/main" id="{6831DA59-2830-4D00-A9C3-89EE11B3ADC8}"/>
              </a:ext>
            </a:extLst>
          </p:cNvPr>
          <p:cNvSpPr/>
          <p:nvPr/>
        </p:nvSpPr>
        <p:spPr>
          <a:xfrm>
            <a:off x="5735960" y="3210818"/>
            <a:ext cx="1080120" cy="237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10">
            <a:extLst>
              <a:ext uri="{FF2B5EF4-FFF2-40B4-BE49-F238E27FC236}">
                <a16:creationId xmlns:a16="http://schemas.microsoft.com/office/drawing/2014/main" id="{50014445-FC87-471C-8CCC-62B0CC7C17FC}"/>
              </a:ext>
            </a:extLst>
          </p:cNvPr>
          <p:cNvSpPr>
            <a:spLocks noGrp="1"/>
          </p:cNvSpPr>
          <p:nvPr>
            <p:ph type="sldNum" sz="quarter" idx="12"/>
          </p:nvPr>
        </p:nvSpPr>
        <p:spPr/>
        <p:txBody>
          <a:bodyPr/>
          <a:lstStyle/>
          <a:p>
            <a:pPr>
              <a:defRPr/>
            </a:pPr>
            <a:fld id="{6696D582-221A-4A7A-9495-2A3992126361}" type="slidenum">
              <a:rPr lang="zh-TW" altLang="en-US" smtClean="0"/>
              <a:pPr>
                <a:defRPr/>
              </a:pPr>
              <a:t>96</a:t>
            </a:fld>
            <a:endParaRPr lang="en-US" altLang="zh-TW" dirty="0"/>
          </a:p>
        </p:txBody>
      </p:sp>
      <p:grpSp>
        <p:nvGrpSpPr>
          <p:cNvPr id="5" name="群組 4">
            <a:extLst>
              <a:ext uri="{FF2B5EF4-FFF2-40B4-BE49-F238E27FC236}">
                <a16:creationId xmlns:a16="http://schemas.microsoft.com/office/drawing/2014/main" id="{5CE7B307-48F3-9BFF-92C4-50F3F3CD4F99}"/>
              </a:ext>
            </a:extLst>
          </p:cNvPr>
          <p:cNvGrpSpPr/>
          <p:nvPr/>
        </p:nvGrpSpPr>
        <p:grpSpPr>
          <a:xfrm>
            <a:off x="1014667" y="1088740"/>
            <a:ext cx="10162666" cy="4680520"/>
            <a:chOff x="1271464" y="1316755"/>
            <a:chExt cx="10162666" cy="4680520"/>
          </a:xfrm>
        </p:grpSpPr>
        <p:pic>
          <p:nvPicPr>
            <p:cNvPr id="4" name="圖片 3">
              <a:extLst>
                <a:ext uri="{FF2B5EF4-FFF2-40B4-BE49-F238E27FC236}">
                  <a16:creationId xmlns:a16="http://schemas.microsoft.com/office/drawing/2014/main" id="{A6744541-3BBD-4C87-9E6C-F5105C111384}"/>
                </a:ext>
              </a:extLst>
            </p:cNvPr>
            <p:cNvPicPr>
              <a:picLocks noChangeAspect="1"/>
            </p:cNvPicPr>
            <p:nvPr/>
          </p:nvPicPr>
          <p:blipFill>
            <a:blip r:embed="rId3">
              <a:extLst>
                <a:ext uri="{28A0092B-C50C-407E-A947-70E740481C1C}">
                  <a14:useLocalDpi xmlns:a14="http://schemas.microsoft.com/office/drawing/2010/main" val="0"/>
                </a:ext>
              </a:extLst>
            </a:blip>
            <a:srcRect t="1023" b="16682"/>
            <a:stretch/>
          </p:blipFill>
          <p:spPr>
            <a:xfrm>
              <a:off x="1271464" y="1316755"/>
              <a:ext cx="10162666" cy="4680520"/>
            </a:xfrm>
            <a:prstGeom prst="rect">
              <a:avLst/>
            </a:prstGeom>
            <a:ln>
              <a:solidFill>
                <a:schemeClr val="bg2"/>
              </a:solidFill>
            </a:ln>
          </p:spPr>
        </p:pic>
        <p:sp>
          <p:nvSpPr>
            <p:cNvPr id="3" name="矩形 2">
              <a:extLst>
                <a:ext uri="{FF2B5EF4-FFF2-40B4-BE49-F238E27FC236}">
                  <a16:creationId xmlns:a16="http://schemas.microsoft.com/office/drawing/2014/main" id="{6876C726-3F73-C7E9-1E7F-18C964117896}"/>
                </a:ext>
              </a:extLst>
            </p:cNvPr>
            <p:cNvSpPr/>
            <p:nvPr/>
          </p:nvSpPr>
          <p:spPr>
            <a:xfrm>
              <a:off x="4655840" y="2636912"/>
              <a:ext cx="1296144" cy="223940"/>
            </a:xfrm>
            <a:prstGeom prst="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AutoShape 4">
            <a:extLst>
              <a:ext uri="{FF2B5EF4-FFF2-40B4-BE49-F238E27FC236}">
                <a16:creationId xmlns:a16="http://schemas.microsoft.com/office/drawing/2014/main" id="{FF01F714-8DF6-4AE9-8117-09A0A84017A3}"/>
              </a:ext>
            </a:extLst>
          </p:cNvPr>
          <p:cNvSpPr>
            <a:spLocks noChangeArrowheads="1"/>
          </p:cNvSpPr>
          <p:nvPr/>
        </p:nvSpPr>
        <p:spPr bwMode="auto">
          <a:xfrm>
            <a:off x="3935760" y="3664695"/>
            <a:ext cx="6709370" cy="2859929"/>
          </a:xfrm>
          <a:prstGeom prst="wedgeRoundRectCallout">
            <a:avLst>
              <a:gd name="adj1" fmla="val -20309"/>
              <a:gd name="adj2" fmla="val -65433"/>
              <a:gd name="adj3" fmla="val 16667"/>
            </a:avLst>
          </a:prstGeom>
          <a:solidFill>
            <a:srgbClr val="FFFEA8"/>
          </a:solidFill>
          <a:ln w="19050" algn="ctr">
            <a:solidFill>
              <a:schemeClr val="tx1"/>
            </a:solidFill>
            <a:miter lim="800000"/>
            <a:headEnd/>
            <a:tailEnd/>
          </a:ln>
        </p:spPr>
        <p:txBody>
          <a:bodyPr/>
          <a:lstStyle/>
          <a:p>
            <a:r>
              <a:rPr lang="zh-TW" altLang="en-US" sz="2400" b="1" dirty="0">
                <a:solidFill>
                  <a:srgbClr val="FF0000"/>
                </a:solidFill>
                <a:latin typeface="標楷體" pitchFamily="65" charset="-120"/>
                <a:ea typeface="標楷體" pitchFamily="65" charset="-120"/>
              </a:rPr>
              <a:t>志願表為考生完成網路選填登記志願之重要憑證，請考生務必下載儲存至電腦或列印並妥善保存，以免影響自身權益</a:t>
            </a:r>
            <a:r>
              <a:rPr lang="zh-TW" altLang="en-US" sz="2400" dirty="0">
                <a:solidFill>
                  <a:srgbClr val="FF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於選填志願作業結束後不再接受補發申請；</a:t>
            </a:r>
            <a:r>
              <a:rPr lang="zh-TW" altLang="en-US" sz="2400" b="1" dirty="0">
                <a:solidFill>
                  <a:srgbClr val="0000FF"/>
                </a:solidFill>
                <a:latin typeface="標楷體" pitchFamily="65" charset="-120"/>
                <a:ea typeface="標楷體" pitchFamily="65" charset="-120"/>
              </a:rPr>
              <a:t>考生申請分發複查時，須檢附志願表，本委員會始予受理；未確定送出之考生，將無法列印志願表，即喪失申請分發複查之資格，請考生特別注意。</a:t>
            </a:r>
            <a:endParaRPr lang="zh-TW" altLang="zh-TW" sz="2400" b="1" dirty="0">
              <a:solidFill>
                <a:srgbClr val="0000FF"/>
              </a:solidFill>
              <a:latin typeface="標楷體" pitchFamily="65" charset="-120"/>
              <a:ea typeface="標楷體" pitchFamily="65" charset="-12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txBox="1">
            <a:spLocks/>
          </p:cNvSpPr>
          <p:nvPr/>
        </p:nvSpPr>
        <p:spPr bwMode="auto">
          <a:xfrm>
            <a:off x="263352" y="333376"/>
            <a:ext cx="9885536"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志願表</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r>
              <a:rPr lang="zh-TW" altLang="en-US" sz="2800" dirty="0">
                <a:effectLst>
                  <a:outerShdw blurRad="38100" dist="38100" dir="2700000" algn="tl">
                    <a:srgbClr val="000000">
                      <a:alpha val="43137"/>
                    </a:srgbClr>
                  </a:outerShdw>
                </a:effectLst>
                <a:latin typeface="標楷體" pitchFamily="65" charset="-120"/>
                <a:ea typeface="標楷體" pitchFamily="65" charset="-120"/>
              </a:rPr>
              <a:t>樣張</a:t>
            </a:r>
            <a:r>
              <a:rPr lang="en-US" altLang="zh-TW" sz="2800"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2800" dirty="0">
              <a:effectLst>
                <a:outerShdw blurRad="38100" dist="38100" dir="2700000" algn="tl">
                  <a:srgbClr val="000000">
                    <a:alpha val="43137"/>
                  </a:srgbClr>
                </a:outerShdw>
              </a:effectLst>
            </a:endParaRPr>
          </a:p>
        </p:txBody>
      </p:sp>
      <p:sp>
        <p:nvSpPr>
          <p:cNvPr id="6" name="投影片編號版面配置區 5">
            <a:extLst>
              <a:ext uri="{FF2B5EF4-FFF2-40B4-BE49-F238E27FC236}">
                <a16:creationId xmlns:a16="http://schemas.microsoft.com/office/drawing/2014/main" id="{E6B3158A-6E65-40A6-9128-439B7B254BE7}"/>
              </a:ext>
            </a:extLst>
          </p:cNvPr>
          <p:cNvSpPr>
            <a:spLocks noGrp="1"/>
          </p:cNvSpPr>
          <p:nvPr>
            <p:ph type="sldNum" sz="quarter" idx="12"/>
          </p:nvPr>
        </p:nvSpPr>
        <p:spPr/>
        <p:txBody>
          <a:bodyPr/>
          <a:lstStyle/>
          <a:p>
            <a:pPr>
              <a:defRPr/>
            </a:pPr>
            <a:fld id="{6696D582-221A-4A7A-9495-2A3992126361}" type="slidenum">
              <a:rPr lang="zh-TW" altLang="en-US" smtClean="0"/>
              <a:pPr>
                <a:defRPr/>
              </a:pPr>
              <a:t>97</a:t>
            </a:fld>
            <a:endParaRPr lang="en-US" altLang="zh-TW" dirty="0"/>
          </a:p>
        </p:txBody>
      </p:sp>
      <p:pic>
        <p:nvPicPr>
          <p:cNvPr id="4" name="圖片 3">
            <a:extLst>
              <a:ext uri="{FF2B5EF4-FFF2-40B4-BE49-F238E27FC236}">
                <a16:creationId xmlns:a16="http://schemas.microsoft.com/office/drawing/2014/main" id="{C42199E9-36CD-4DBD-8DAD-B099F81299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440" y="1340768"/>
            <a:ext cx="10816082" cy="4689051"/>
          </a:xfrm>
          <a:prstGeom prst="rect">
            <a:avLst/>
          </a:prstGeom>
          <a:ln>
            <a:solidFill>
              <a:schemeClr val="bg2"/>
            </a:solidFill>
          </a:ln>
        </p:spPr>
      </p:pic>
    </p:spTree>
    <p:extLst>
      <p:ext uri="{BB962C8B-B14F-4D97-AF65-F5344CB8AC3E}">
        <p14:creationId xmlns:p14="http://schemas.microsoft.com/office/powerpoint/2010/main" val="3104188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91344" y="332656"/>
            <a:ext cx="9934587"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儲存練習版試填志願</a:t>
            </a:r>
            <a:endParaRPr lang="zh-TW" altLang="en-US" sz="2800" b="1" dirty="0">
              <a:effectLst>
                <a:outerShdw blurRad="38100" dist="38100" dir="2700000" algn="tl">
                  <a:srgbClr val="000000">
                    <a:alpha val="43137"/>
                  </a:srgbClr>
                </a:outerShdw>
              </a:effectLst>
            </a:endParaRPr>
          </a:p>
        </p:txBody>
      </p:sp>
      <p:sp>
        <p:nvSpPr>
          <p:cNvPr id="98307" name="矩形 5"/>
          <p:cNvSpPr>
            <a:spLocks noChangeArrowheads="1"/>
          </p:cNvSpPr>
          <p:nvPr/>
        </p:nvSpPr>
        <p:spPr bwMode="auto">
          <a:xfrm>
            <a:off x="1069148" y="979495"/>
            <a:ext cx="10899286" cy="830997"/>
          </a:xfrm>
          <a:prstGeom prst="rect">
            <a:avLst/>
          </a:prstGeom>
          <a:noFill/>
          <a:ln w="9525">
            <a:noFill/>
            <a:miter lim="800000"/>
            <a:headEnd/>
            <a:tailEnd/>
          </a:ln>
        </p:spPr>
        <p:txBody>
          <a:bodyPr wrap="square">
            <a:spAutoFit/>
          </a:bodyPr>
          <a:lstStyle/>
          <a:p>
            <a:pPr marL="285750" indent="-285750" algn="just">
              <a:buFont typeface="Wingdings" panose="05000000000000000000" pitchFamily="2" charset="2"/>
              <a:buChar char="ü"/>
            </a:pPr>
            <a:r>
              <a:rPr lang="zh-TW" altLang="en-US" sz="2400" dirty="0">
                <a:latin typeface="標楷體" pitchFamily="65" charset="-120"/>
                <a:ea typeface="標楷體" pitchFamily="65" charset="-120"/>
              </a:rPr>
              <a:t>考生可於練習版系統試填志願完成後，點選「產生志願碼」按鈕後會出現志願碼視窗，請考生點選儲存，系統將產生檔案</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記事本格式</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供考生儲存至電腦。</a:t>
            </a:r>
          </a:p>
        </p:txBody>
      </p:sp>
      <p:sp>
        <p:nvSpPr>
          <p:cNvPr id="7" name="投影片編號版面配置區 6">
            <a:extLst>
              <a:ext uri="{FF2B5EF4-FFF2-40B4-BE49-F238E27FC236}">
                <a16:creationId xmlns:a16="http://schemas.microsoft.com/office/drawing/2014/main" id="{581DF759-AD69-4F88-869A-B0E5D233BAC7}"/>
              </a:ext>
            </a:extLst>
          </p:cNvPr>
          <p:cNvSpPr>
            <a:spLocks noGrp="1"/>
          </p:cNvSpPr>
          <p:nvPr>
            <p:ph type="sldNum" sz="quarter" idx="12"/>
          </p:nvPr>
        </p:nvSpPr>
        <p:spPr/>
        <p:txBody>
          <a:bodyPr/>
          <a:lstStyle/>
          <a:p>
            <a:pPr>
              <a:defRPr/>
            </a:pPr>
            <a:fld id="{6696D582-221A-4A7A-9495-2A3992126361}" type="slidenum">
              <a:rPr lang="zh-TW" altLang="en-US" smtClean="0"/>
              <a:pPr>
                <a:defRPr/>
              </a:pPr>
              <a:t>98</a:t>
            </a:fld>
            <a:endParaRPr lang="en-US" altLang="zh-TW" dirty="0"/>
          </a:p>
        </p:txBody>
      </p:sp>
      <p:grpSp>
        <p:nvGrpSpPr>
          <p:cNvPr id="2" name="群組 1">
            <a:extLst>
              <a:ext uri="{FF2B5EF4-FFF2-40B4-BE49-F238E27FC236}">
                <a16:creationId xmlns:a16="http://schemas.microsoft.com/office/drawing/2014/main" id="{4857F3C5-BAA0-3BBB-7368-16B0D45C4580}"/>
              </a:ext>
            </a:extLst>
          </p:cNvPr>
          <p:cNvGrpSpPr/>
          <p:nvPr/>
        </p:nvGrpSpPr>
        <p:grpSpPr>
          <a:xfrm>
            <a:off x="1775520" y="1823918"/>
            <a:ext cx="8640960" cy="4916235"/>
            <a:chOff x="1775520" y="1655016"/>
            <a:chExt cx="9048328" cy="5085137"/>
          </a:xfrm>
        </p:grpSpPr>
        <p:grpSp>
          <p:nvGrpSpPr>
            <p:cNvPr id="27" name="群組 26">
              <a:extLst>
                <a:ext uri="{FF2B5EF4-FFF2-40B4-BE49-F238E27FC236}">
                  <a16:creationId xmlns:a16="http://schemas.microsoft.com/office/drawing/2014/main" id="{DF84E7E3-8C42-9F9A-1845-5DBC381F4E14}"/>
                </a:ext>
              </a:extLst>
            </p:cNvPr>
            <p:cNvGrpSpPr/>
            <p:nvPr/>
          </p:nvGrpSpPr>
          <p:grpSpPr>
            <a:xfrm>
              <a:off x="1775520" y="1655016"/>
              <a:ext cx="9048328" cy="5085137"/>
              <a:chOff x="1751856" y="1666876"/>
              <a:chExt cx="9048328" cy="5085137"/>
            </a:xfrm>
          </p:grpSpPr>
          <p:sp>
            <p:nvSpPr>
              <p:cNvPr id="18" name="文字方塊 17">
                <a:extLst>
                  <a:ext uri="{FF2B5EF4-FFF2-40B4-BE49-F238E27FC236}">
                    <a16:creationId xmlns:a16="http://schemas.microsoft.com/office/drawing/2014/main" id="{ECB41B28-52B3-4E10-880F-3BC9FAEC88A3}"/>
                  </a:ext>
                </a:extLst>
              </p:cNvPr>
              <p:cNvSpPr txBox="1"/>
              <p:nvPr/>
            </p:nvSpPr>
            <p:spPr>
              <a:xfrm>
                <a:off x="6802928" y="5934780"/>
                <a:ext cx="137456" cy="555968"/>
              </a:xfrm>
              <a:prstGeom prst="flowChartConnector">
                <a:avLst/>
              </a:prstGeom>
              <a:noFill/>
            </p:spPr>
            <p:txBody>
              <a:bodyPr wrap="square" rtlCol="0">
                <a:spAutoFit/>
              </a:bodyPr>
              <a:lstStyle/>
              <a:p>
                <a:r>
                  <a:rPr lang="en-US" altLang="zh-TW" dirty="0">
                    <a:solidFill>
                      <a:schemeClr val="bg1"/>
                    </a:solidFill>
                  </a:rPr>
                  <a:t>2</a:t>
                </a:r>
                <a:endParaRPr lang="zh-TW" altLang="en-US" dirty="0">
                  <a:solidFill>
                    <a:schemeClr val="bg1"/>
                  </a:solidFill>
                </a:endParaRPr>
              </a:p>
            </p:txBody>
          </p:sp>
          <p:pic>
            <p:nvPicPr>
              <p:cNvPr id="3" name="圖片 2" descr="一張含有 文字, 電子產品, 螢幕擷取畫面, 軟體 的圖片&#10;&#10;AI 產生的內容可能不正確。">
                <a:extLst>
                  <a:ext uri="{FF2B5EF4-FFF2-40B4-BE49-F238E27FC236}">
                    <a16:creationId xmlns:a16="http://schemas.microsoft.com/office/drawing/2014/main" id="{052A6811-0A47-F5E6-8FCA-73F7E7BDC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856" y="1690163"/>
                <a:ext cx="9048328" cy="5061850"/>
              </a:xfrm>
              <a:prstGeom prst="rect">
                <a:avLst/>
              </a:prstGeom>
            </p:spPr>
          </p:pic>
          <p:sp>
            <p:nvSpPr>
              <p:cNvPr id="15" name="箭號: 向下 14">
                <a:extLst>
                  <a:ext uri="{FF2B5EF4-FFF2-40B4-BE49-F238E27FC236}">
                    <a16:creationId xmlns:a16="http://schemas.microsoft.com/office/drawing/2014/main" id="{9142E19B-698B-CCFE-D65C-0F07D4DD0BE4}"/>
                  </a:ext>
                </a:extLst>
              </p:cNvPr>
              <p:cNvSpPr/>
              <p:nvPr/>
            </p:nvSpPr>
            <p:spPr>
              <a:xfrm>
                <a:off x="8964552" y="3908942"/>
                <a:ext cx="329156" cy="17777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E129350D-3829-22E6-600D-1185D59DB211}"/>
                  </a:ext>
                </a:extLst>
              </p:cNvPr>
              <p:cNvSpPr/>
              <p:nvPr/>
            </p:nvSpPr>
            <p:spPr>
              <a:xfrm>
                <a:off x="6276020" y="3925685"/>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1</a:t>
                </a:r>
                <a:endParaRPr lang="zh-TW" altLang="en-US" sz="2000" b="1" dirty="0">
                  <a:solidFill>
                    <a:srgbClr val="FF0000"/>
                  </a:solidFill>
                </a:endParaRPr>
              </a:p>
            </p:txBody>
          </p:sp>
          <p:sp>
            <p:nvSpPr>
              <p:cNvPr id="22" name="橢圓 21">
                <a:extLst>
                  <a:ext uri="{FF2B5EF4-FFF2-40B4-BE49-F238E27FC236}">
                    <a16:creationId xmlns:a16="http://schemas.microsoft.com/office/drawing/2014/main" id="{25883741-379B-8AD8-1492-8FCE7183EEDC}"/>
                  </a:ext>
                </a:extLst>
              </p:cNvPr>
              <p:cNvSpPr/>
              <p:nvPr/>
            </p:nvSpPr>
            <p:spPr>
              <a:xfrm>
                <a:off x="9552384" y="1988840"/>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2</a:t>
                </a:r>
                <a:endParaRPr lang="zh-TW" altLang="en-US" sz="2000" b="1" dirty="0">
                  <a:solidFill>
                    <a:srgbClr val="FF0000"/>
                  </a:solidFill>
                </a:endParaRPr>
              </a:p>
            </p:txBody>
          </p:sp>
          <p:sp>
            <p:nvSpPr>
              <p:cNvPr id="23" name="橢圓 22">
                <a:extLst>
                  <a:ext uri="{FF2B5EF4-FFF2-40B4-BE49-F238E27FC236}">
                    <a16:creationId xmlns:a16="http://schemas.microsoft.com/office/drawing/2014/main" id="{3E62EC3D-BA36-B7E8-51AB-27026754C663}"/>
                  </a:ext>
                </a:extLst>
              </p:cNvPr>
              <p:cNvSpPr/>
              <p:nvPr/>
            </p:nvSpPr>
            <p:spPr>
              <a:xfrm>
                <a:off x="9397838" y="4411402"/>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3</a:t>
                </a:r>
                <a:endParaRPr lang="zh-TW" altLang="en-US" sz="2000" b="1" dirty="0">
                  <a:solidFill>
                    <a:srgbClr val="FF0000"/>
                  </a:solidFill>
                </a:endParaRPr>
              </a:p>
            </p:txBody>
          </p:sp>
          <p:sp>
            <p:nvSpPr>
              <p:cNvPr id="24" name="矩形 23">
                <a:extLst>
                  <a:ext uri="{FF2B5EF4-FFF2-40B4-BE49-F238E27FC236}">
                    <a16:creationId xmlns:a16="http://schemas.microsoft.com/office/drawing/2014/main" id="{9682F457-7B25-8020-D2A3-362C45231085}"/>
                  </a:ext>
                </a:extLst>
              </p:cNvPr>
              <p:cNvSpPr/>
              <p:nvPr/>
            </p:nvSpPr>
            <p:spPr>
              <a:xfrm>
                <a:off x="8888758" y="3668697"/>
                <a:ext cx="238126" cy="1524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3557F0F1-9A08-963E-3689-EE7E19B50F4B}"/>
                  </a:ext>
                </a:extLst>
              </p:cNvPr>
              <p:cNvSpPr/>
              <p:nvPr/>
            </p:nvSpPr>
            <p:spPr>
              <a:xfrm>
                <a:off x="1822376" y="1666876"/>
                <a:ext cx="5635700" cy="506729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向下 5">
                <a:extLst>
                  <a:ext uri="{FF2B5EF4-FFF2-40B4-BE49-F238E27FC236}">
                    <a16:creationId xmlns:a16="http://schemas.microsoft.com/office/drawing/2014/main" id="{8DD7DD5D-C3CF-F004-6278-D8C33ADC2A79}"/>
                  </a:ext>
                </a:extLst>
              </p:cNvPr>
              <p:cNvSpPr/>
              <p:nvPr/>
            </p:nvSpPr>
            <p:spPr>
              <a:xfrm rot="13849396">
                <a:off x="7280856" y="3569123"/>
                <a:ext cx="315259" cy="41958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矩形 27">
              <a:extLst>
                <a:ext uri="{FF2B5EF4-FFF2-40B4-BE49-F238E27FC236}">
                  <a16:creationId xmlns:a16="http://schemas.microsoft.com/office/drawing/2014/main" id="{B1A3E116-2340-D9D4-6145-E43DF56F7EFC}"/>
                </a:ext>
              </a:extLst>
            </p:cNvPr>
            <p:cNvSpPr/>
            <p:nvPr/>
          </p:nvSpPr>
          <p:spPr>
            <a:xfrm>
              <a:off x="7873811" y="1995668"/>
              <a:ext cx="577810" cy="10745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39912516-87EC-FF95-97F0-13DF86F369FF}"/>
                </a:ext>
              </a:extLst>
            </p:cNvPr>
            <p:cNvSpPr/>
            <p:nvPr/>
          </p:nvSpPr>
          <p:spPr>
            <a:xfrm>
              <a:off x="8057680" y="4399542"/>
              <a:ext cx="577810" cy="10745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6574649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263352" y="332656"/>
            <a:ext cx="9814098" cy="633413"/>
          </a:xfrm>
          <a:prstGeom prst="rect">
            <a:avLst/>
          </a:prstGeom>
          <a:noFill/>
          <a:ln w="9525">
            <a:noFill/>
            <a:miter lim="800000"/>
            <a:headEnd/>
            <a:tailEnd/>
          </a:ln>
        </p:spPr>
        <p:txBody>
          <a:bodyPr/>
          <a:lstStyle/>
          <a:p>
            <a:pPr eaLnBrk="0" hangingPunct="0"/>
            <a:r>
              <a:rPr lang="zh-TW" altLang="en-US" sz="2800" dirty="0">
                <a:solidFill>
                  <a:schemeClr val="tx2"/>
                </a:solidFill>
                <a:latin typeface="標楷體" pitchFamily="65" charset="-120"/>
                <a:ea typeface="標楷體" pitchFamily="65" charset="-120"/>
              </a:rPr>
              <a:t>十、網路選填登記志願系統</a:t>
            </a:r>
            <a:r>
              <a:rPr lang="en-US" altLang="zh-TW" sz="2800" dirty="0">
                <a:solidFill>
                  <a:schemeClr val="tx2"/>
                </a:solidFill>
                <a:latin typeface="標楷體" pitchFamily="65" charset="-120"/>
                <a:ea typeface="標楷體" pitchFamily="65" charset="-120"/>
              </a:rPr>
              <a:t>-</a:t>
            </a: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貼上志願碼</a:t>
            </a:r>
            <a:endParaRPr lang="zh-TW" altLang="en-US" sz="2800" b="1" dirty="0">
              <a:effectLst>
                <a:outerShdw blurRad="38100" dist="38100" dir="2700000" algn="tl">
                  <a:srgbClr val="000000">
                    <a:alpha val="43137"/>
                  </a:srgbClr>
                </a:outerShdw>
              </a:effectLst>
            </a:endParaRPr>
          </a:p>
        </p:txBody>
      </p:sp>
      <p:sp>
        <p:nvSpPr>
          <p:cNvPr id="98307" name="矩形 5"/>
          <p:cNvSpPr>
            <a:spLocks noChangeArrowheads="1"/>
          </p:cNvSpPr>
          <p:nvPr/>
        </p:nvSpPr>
        <p:spPr bwMode="auto">
          <a:xfrm>
            <a:off x="973696" y="983585"/>
            <a:ext cx="10882944" cy="1323439"/>
          </a:xfrm>
          <a:prstGeom prst="rect">
            <a:avLst/>
          </a:prstGeom>
          <a:noFill/>
          <a:ln w="9525">
            <a:noFill/>
            <a:miter lim="800000"/>
            <a:headEnd/>
            <a:tailEnd/>
          </a:ln>
        </p:spPr>
        <p:txBody>
          <a:bodyPr wrap="square">
            <a:spAutoFit/>
          </a:bodyPr>
          <a:lstStyle/>
          <a:p>
            <a:pPr marL="285750" indent="-285750" algn="just" hangingPunct="0">
              <a:buFont typeface="Wingdings" panose="05000000000000000000" pitchFamily="2" charset="2"/>
              <a:buChar char="ü"/>
            </a:pPr>
            <a:r>
              <a:rPr lang="zh-TW" altLang="en-US" sz="2000" dirty="0">
                <a:latin typeface="標楷體" pitchFamily="65" charset="-120"/>
                <a:ea typeface="標楷體" pitchFamily="65" charset="-120"/>
              </a:rPr>
              <a:t>考生可複製</a:t>
            </a:r>
            <a:r>
              <a:rPr lang="zh-TW" altLang="en-US" sz="2000" b="1" dirty="0">
                <a:solidFill>
                  <a:srgbClr val="FF0000"/>
                </a:solidFill>
                <a:latin typeface="標楷體" pitchFamily="65" charset="-120"/>
                <a:ea typeface="標楷體" pitchFamily="65" charset="-120"/>
              </a:rPr>
              <a:t>網路選填登記志願練習版系統</a:t>
            </a:r>
            <a:r>
              <a:rPr lang="zh-TW" altLang="en-US" sz="2000" dirty="0">
                <a:latin typeface="標楷體" pitchFamily="65" charset="-120"/>
                <a:ea typeface="標楷體" pitchFamily="65" charset="-120"/>
              </a:rPr>
              <a:t>所選填之志願至本系統。請</a:t>
            </a:r>
            <a:r>
              <a:rPr lang="zh-TW" altLang="zh-TW" sz="2000" dirty="0">
                <a:latin typeface="標楷體" pitchFamily="65" charset="-120"/>
                <a:ea typeface="標楷體" pitchFamily="65" charset="-120"/>
              </a:rPr>
              <a:t>點選「貼上志願碼」按鈕，</a:t>
            </a:r>
            <a:r>
              <a:rPr lang="zh-TW" altLang="en-US" sz="2000" dirty="0">
                <a:latin typeface="標楷體" pitchFamily="65" charset="-120"/>
                <a:ea typeface="標楷體" pitchFamily="65" charset="-120"/>
              </a:rPr>
              <a:t>此時</a:t>
            </a:r>
            <a:r>
              <a:rPr lang="zh-TW" altLang="zh-TW" sz="2000" dirty="0">
                <a:latin typeface="標楷體" pitchFamily="65" charset="-120"/>
                <a:ea typeface="標楷體" pitchFamily="65" charset="-120"/>
              </a:rPr>
              <a:t>出現貼上志願碼</a:t>
            </a:r>
            <a:r>
              <a:rPr lang="zh-TW" altLang="en-US" sz="2000" dirty="0">
                <a:latin typeface="標楷體" pitchFamily="65" charset="-120"/>
                <a:ea typeface="標楷體" pitchFamily="65" charset="-120"/>
              </a:rPr>
              <a:t>文字方塊，請將先前儲存之志願代碼複製並</a:t>
            </a:r>
            <a:r>
              <a:rPr lang="zh-TW" altLang="zh-TW" sz="2000" dirty="0">
                <a:latin typeface="標楷體" pitchFamily="65" charset="-120"/>
                <a:ea typeface="標楷體" pitchFamily="65" charset="-120"/>
              </a:rPr>
              <a:t>貼上</a:t>
            </a:r>
            <a:r>
              <a:rPr lang="zh-TW" altLang="en-US" sz="2000" dirty="0">
                <a:latin typeface="標楷體" pitchFamily="65" charset="-120"/>
                <a:ea typeface="標楷體" pitchFamily="65" charset="-120"/>
              </a:rPr>
              <a:t>於此文字方塊</a:t>
            </a:r>
            <a:r>
              <a:rPr lang="zh-TW" altLang="zh-TW" sz="2000" dirty="0">
                <a:latin typeface="標楷體" pitchFamily="65" charset="-120"/>
                <a:ea typeface="標楷體" pitchFamily="65" charset="-120"/>
              </a:rPr>
              <a:t>，志願碼</a:t>
            </a:r>
            <a:r>
              <a:rPr lang="zh-TW" altLang="en-US" sz="2000" dirty="0">
                <a:latin typeface="標楷體" pitchFamily="65" charset="-120"/>
                <a:ea typeface="標楷體" pitchFamily="65" charset="-120"/>
              </a:rPr>
              <a:t>將顯示於</a:t>
            </a:r>
            <a:r>
              <a:rPr lang="zh-TW" altLang="zh-TW" sz="2000" dirty="0">
                <a:latin typeface="標楷體" pitchFamily="65" charset="-120"/>
                <a:ea typeface="標楷體" pitchFamily="65" charset="-120"/>
              </a:rPr>
              <a:t>文字方塊</a:t>
            </a:r>
            <a:r>
              <a:rPr lang="zh-TW" altLang="en-US" sz="2000" dirty="0">
                <a:latin typeface="標楷體" pitchFamily="65" charset="-120"/>
                <a:ea typeface="標楷體" pitchFamily="65" charset="-120"/>
              </a:rPr>
              <a:t>內，</a:t>
            </a:r>
            <a:r>
              <a:rPr lang="zh-TW" altLang="zh-TW" sz="2000" dirty="0">
                <a:latin typeface="標楷體" pitchFamily="65" charset="-120"/>
                <a:ea typeface="標楷體" pitchFamily="65" charset="-120"/>
              </a:rPr>
              <a:t>再點選「確定」按鈕，此時會出現提示訊息，點選「確認」</a:t>
            </a:r>
            <a:r>
              <a:rPr lang="zh-TW" altLang="en-US" sz="2000" dirty="0">
                <a:latin typeface="標楷體" pitchFamily="65" charset="-120"/>
                <a:ea typeface="標楷體" pitchFamily="65" charset="-120"/>
              </a:rPr>
              <a:t>後</a:t>
            </a:r>
            <a:r>
              <a:rPr lang="zh-TW" altLang="zh-TW" sz="2000" dirty="0">
                <a:latin typeface="標楷體" pitchFamily="65" charset="-120"/>
                <a:ea typeface="標楷體" pitchFamily="65" charset="-120"/>
              </a:rPr>
              <a:t>志願碼將存入</a:t>
            </a:r>
            <a:r>
              <a:rPr lang="zh-TW" altLang="en-US" sz="2000" dirty="0">
                <a:latin typeface="標楷體" pitchFamily="65" charset="-120"/>
                <a:ea typeface="標楷體" pitchFamily="65" charset="-120"/>
              </a:rPr>
              <a:t>本</a:t>
            </a:r>
            <a:r>
              <a:rPr lang="zh-TW" altLang="zh-TW" sz="2000" dirty="0">
                <a:latin typeface="標楷體" pitchFamily="65" charset="-120"/>
                <a:ea typeface="標楷體" pitchFamily="65" charset="-120"/>
              </a:rPr>
              <a:t>系統並出現在「已選取志願」清單內。</a:t>
            </a:r>
          </a:p>
        </p:txBody>
      </p:sp>
      <p:sp>
        <p:nvSpPr>
          <p:cNvPr id="5" name="投影片編號版面配置區 4">
            <a:extLst>
              <a:ext uri="{FF2B5EF4-FFF2-40B4-BE49-F238E27FC236}">
                <a16:creationId xmlns:a16="http://schemas.microsoft.com/office/drawing/2014/main" id="{A38DFF02-7EC5-471A-95E5-85BD1B87C53C}"/>
              </a:ext>
            </a:extLst>
          </p:cNvPr>
          <p:cNvSpPr>
            <a:spLocks noGrp="1"/>
          </p:cNvSpPr>
          <p:nvPr>
            <p:ph type="sldNum" sz="quarter" idx="12"/>
          </p:nvPr>
        </p:nvSpPr>
        <p:spPr/>
        <p:txBody>
          <a:bodyPr/>
          <a:lstStyle/>
          <a:p>
            <a:pPr>
              <a:defRPr/>
            </a:pPr>
            <a:fld id="{6696D582-221A-4A7A-9495-2A3992126361}" type="slidenum">
              <a:rPr lang="zh-TW" altLang="en-US" smtClean="0"/>
              <a:pPr>
                <a:defRPr/>
              </a:pPr>
              <a:t>99</a:t>
            </a:fld>
            <a:endParaRPr lang="en-US" altLang="zh-TW" dirty="0"/>
          </a:p>
        </p:txBody>
      </p:sp>
      <p:grpSp>
        <p:nvGrpSpPr>
          <p:cNvPr id="2" name="群組 1">
            <a:extLst>
              <a:ext uri="{FF2B5EF4-FFF2-40B4-BE49-F238E27FC236}">
                <a16:creationId xmlns:a16="http://schemas.microsoft.com/office/drawing/2014/main" id="{4934A6E0-2C90-FB88-26C4-540A38022542}"/>
              </a:ext>
            </a:extLst>
          </p:cNvPr>
          <p:cNvGrpSpPr/>
          <p:nvPr/>
        </p:nvGrpSpPr>
        <p:grpSpPr>
          <a:xfrm>
            <a:off x="1163102" y="2294348"/>
            <a:ext cx="8471972" cy="4427127"/>
            <a:chOff x="1329616" y="1879016"/>
            <a:chExt cx="9095531" cy="4752975"/>
          </a:xfrm>
        </p:grpSpPr>
        <p:grpSp>
          <p:nvGrpSpPr>
            <p:cNvPr id="16" name="群組 15">
              <a:extLst>
                <a:ext uri="{FF2B5EF4-FFF2-40B4-BE49-F238E27FC236}">
                  <a16:creationId xmlns:a16="http://schemas.microsoft.com/office/drawing/2014/main" id="{0D463A86-5C6B-28CA-1B3B-C6BA677BE1D9}"/>
                </a:ext>
              </a:extLst>
            </p:cNvPr>
            <p:cNvGrpSpPr/>
            <p:nvPr/>
          </p:nvGrpSpPr>
          <p:grpSpPr>
            <a:xfrm>
              <a:off x="1329616" y="1879016"/>
              <a:ext cx="9095531" cy="4752975"/>
              <a:chOff x="1295400" y="1809750"/>
              <a:chExt cx="9095531" cy="4752975"/>
            </a:xfrm>
          </p:grpSpPr>
          <p:pic>
            <p:nvPicPr>
              <p:cNvPr id="4" name="圖片 3" descr="一張含有 文字, 電子產品, 螢幕擷取畫面, 軟體 的圖片&#10;&#10;AI 產生的內容可能不正確。">
                <a:extLst>
                  <a:ext uri="{FF2B5EF4-FFF2-40B4-BE49-F238E27FC236}">
                    <a16:creationId xmlns:a16="http://schemas.microsoft.com/office/drawing/2014/main" id="{465A0418-A70F-2B98-1E3B-CDDA77BBE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067" y="1927369"/>
                <a:ext cx="9086864" cy="4605247"/>
              </a:xfrm>
              <a:prstGeom prst="rect">
                <a:avLst/>
              </a:prstGeom>
            </p:spPr>
          </p:pic>
          <p:sp>
            <p:nvSpPr>
              <p:cNvPr id="6" name="矩形 5">
                <a:extLst>
                  <a:ext uri="{FF2B5EF4-FFF2-40B4-BE49-F238E27FC236}">
                    <a16:creationId xmlns:a16="http://schemas.microsoft.com/office/drawing/2014/main" id="{61EC4EC9-84E1-42DE-F7E0-AE89673D792D}"/>
                  </a:ext>
                </a:extLst>
              </p:cNvPr>
              <p:cNvSpPr/>
              <p:nvPr/>
            </p:nvSpPr>
            <p:spPr>
              <a:xfrm>
                <a:off x="1295400" y="1809750"/>
                <a:ext cx="5324474" cy="475297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橢圓 18">
              <a:extLst>
                <a:ext uri="{FF2B5EF4-FFF2-40B4-BE49-F238E27FC236}">
                  <a16:creationId xmlns:a16="http://schemas.microsoft.com/office/drawing/2014/main" id="{3D55B7F5-D42C-2EEA-DC34-DC0759F3C999}"/>
                </a:ext>
              </a:extLst>
            </p:cNvPr>
            <p:cNvSpPr/>
            <p:nvPr/>
          </p:nvSpPr>
          <p:spPr>
            <a:xfrm>
              <a:off x="2279576" y="3838748"/>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1</a:t>
              </a:r>
              <a:endParaRPr lang="zh-TW" altLang="en-US" sz="2000" b="1" dirty="0">
                <a:solidFill>
                  <a:srgbClr val="FF0000"/>
                </a:solidFill>
              </a:endParaRPr>
            </a:p>
          </p:txBody>
        </p:sp>
        <p:sp>
          <p:nvSpPr>
            <p:cNvPr id="20" name="橢圓 19">
              <a:extLst>
                <a:ext uri="{FF2B5EF4-FFF2-40B4-BE49-F238E27FC236}">
                  <a16:creationId xmlns:a16="http://schemas.microsoft.com/office/drawing/2014/main" id="{D7ED7710-56D3-5950-A3B8-7730BCF278C2}"/>
                </a:ext>
              </a:extLst>
            </p:cNvPr>
            <p:cNvSpPr/>
            <p:nvPr/>
          </p:nvSpPr>
          <p:spPr>
            <a:xfrm>
              <a:off x="7081217" y="2544328"/>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2</a:t>
              </a:r>
              <a:endParaRPr lang="zh-TW" altLang="en-US" sz="2000" b="1" dirty="0">
                <a:solidFill>
                  <a:srgbClr val="FF0000"/>
                </a:solidFill>
              </a:endParaRPr>
            </a:p>
          </p:txBody>
        </p:sp>
        <p:sp>
          <p:nvSpPr>
            <p:cNvPr id="21" name="橢圓 20">
              <a:extLst>
                <a:ext uri="{FF2B5EF4-FFF2-40B4-BE49-F238E27FC236}">
                  <a16:creationId xmlns:a16="http://schemas.microsoft.com/office/drawing/2014/main" id="{992B5C47-FD06-35E8-A283-7FA19C3A3468}"/>
                </a:ext>
              </a:extLst>
            </p:cNvPr>
            <p:cNvSpPr/>
            <p:nvPr/>
          </p:nvSpPr>
          <p:spPr>
            <a:xfrm>
              <a:off x="7074234" y="4866878"/>
              <a:ext cx="360040" cy="36004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FF0000"/>
                  </a:solidFill>
                </a:rPr>
                <a:t>3</a:t>
              </a:r>
              <a:endParaRPr lang="zh-TW" altLang="en-US" sz="2000" b="1" dirty="0">
                <a:solidFill>
                  <a:srgbClr val="FF0000"/>
                </a:solidFill>
              </a:endParaRPr>
            </a:p>
          </p:txBody>
        </p:sp>
        <p:sp>
          <p:nvSpPr>
            <p:cNvPr id="22" name="箭號: 向右 21">
              <a:extLst>
                <a:ext uri="{FF2B5EF4-FFF2-40B4-BE49-F238E27FC236}">
                  <a16:creationId xmlns:a16="http://schemas.microsoft.com/office/drawing/2014/main" id="{4246DEAA-F994-3D9E-6CA5-C92E728169D4}"/>
                </a:ext>
              </a:extLst>
            </p:cNvPr>
            <p:cNvSpPr/>
            <p:nvPr/>
          </p:nvSpPr>
          <p:spPr>
            <a:xfrm rot="21162412">
              <a:off x="3366408" y="3507776"/>
              <a:ext cx="3342287" cy="47299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箭號: 向右 22">
              <a:extLst>
                <a:ext uri="{FF2B5EF4-FFF2-40B4-BE49-F238E27FC236}">
                  <a16:creationId xmlns:a16="http://schemas.microsoft.com/office/drawing/2014/main" id="{F2AAC746-A455-9CB8-D5D0-C095CAE628E1}"/>
                </a:ext>
              </a:extLst>
            </p:cNvPr>
            <p:cNvSpPr/>
            <p:nvPr/>
          </p:nvSpPr>
          <p:spPr>
            <a:xfrm rot="5400000">
              <a:off x="8004784" y="4224528"/>
              <a:ext cx="526357" cy="47487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064BF3D1-C5E7-F161-9233-CFA358ABC615}"/>
                </a:ext>
              </a:extLst>
            </p:cNvPr>
            <p:cNvSpPr/>
            <p:nvPr/>
          </p:nvSpPr>
          <p:spPr>
            <a:xfrm>
              <a:off x="7161019" y="2418071"/>
              <a:ext cx="577810" cy="10745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4" name="文字方塊 33">
            <a:extLst>
              <a:ext uri="{FF2B5EF4-FFF2-40B4-BE49-F238E27FC236}">
                <a16:creationId xmlns:a16="http://schemas.microsoft.com/office/drawing/2014/main" id="{CB7D896D-E061-4ED0-A938-BC3644DBC90E}"/>
              </a:ext>
            </a:extLst>
          </p:cNvPr>
          <p:cNvSpPr txBox="1"/>
          <p:nvPr/>
        </p:nvSpPr>
        <p:spPr>
          <a:xfrm>
            <a:off x="9278310" y="2403903"/>
            <a:ext cx="2546654" cy="3046988"/>
          </a:xfrm>
          <a:prstGeom prst="rect">
            <a:avLst/>
          </a:prstGeom>
          <a:solidFill>
            <a:srgbClr val="FF3399"/>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2400" b="1" dirty="0">
                <a:solidFill>
                  <a:schemeClr val="bg1"/>
                </a:solidFill>
                <a:latin typeface="微軟正黑體" panose="020B0604030504040204" pitchFamily="34" charset="-120"/>
                <a:ea typeface="微軟正黑體" panose="020B0604030504040204" pitchFamily="34" charset="-120"/>
              </a:rPr>
              <a:t>志願碼貼至網路選填登記志願系統後，仍然可以再加入志願、調整志願順序及刪除志願，直到將志願確定送出後為止</a:t>
            </a:r>
          </a:p>
        </p:txBody>
      </p:sp>
    </p:spTree>
    <p:extLst>
      <p:ext uri="{BB962C8B-B14F-4D97-AF65-F5344CB8AC3E}">
        <p14:creationId xmlns:p14="http://schemas.microsoft.com/office/powerpoint/2010/main" val="2529017448"/>
      </p:ext>
    </p:extLst>
  </p:cSld>
  <p:clrMapOvr>
    <a:masterClrMapping/>
  </p:clrMapOvr>
</p:sld>
</file>

<file path=ppt/theme/theme1.xml><?xml version="1.0" encoding="utf-8"?>
<a:theme xmlns:a="http://schemas.openxmlformats.org/drawingml/2006/main" name="101四技聯登-高職報名宣導">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1">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171684</TotalTime>
  <Words>7320</Words>
  <Application>Microsoft Office PowerPoint</Application>
  <PresentationFormat>寬螢幕</PresentationFormat>
  <Paragraphs>462</Paragraphs>
  <Slides>100</Slides>
  <Notes>99</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100</vt:i4>
      </vt:variant>
    </vt:vector>
  </HeadingPairs>
  <TitlesOfParts>
    <vt:vector size="113" baseType="lpstr">
      <vt:lpstr>新細明體</vt:lpstr>
      <vt:lpstr>標楷體</vt:lpstr>
      <vt:lpstr>Book Antiqua</vt:lpstr>
      <vt:lpstr>華康儷楷書</vt:lpstr>
      <vt:lpstr>Arial</vt:lpstr>
      <vt:lpstr>華康新篆體</vt:lpstr>
      <vt:lpstr>Times New Roman</vt:lpstr>
      <vt:lpstr>微軟正黑體</vt:lpstr>
      <vt:lpstr>Wingdings</vt:lpstr>
      <vt:lpstr>華康正顏楷體W5</vt:lpstr>
      <vt:lpstr>Calibri</vt:lpstr>
      <vt:lpstr>華康儷粗宋</vt:lpstr>
      <vt:lpstr>101四技聯登-高職報名宣導</vt:lpstr>
      <vt:lpstr>PowerPoint 簡報</vt:lpstr>
      <vt:lpstr>招生簡章修訂事項</vt:lpstr>
      <vt:lpstr>簡報大綱</vt:lpstr>
      <vt:lpstr>PowerPoint 簡報</vt:lpstr>
      <vt:lpstr>PowerPoint 簡報</vt:lpstr>
      <vt:lpstr>PowerPoint 簡報</vt:lpstr>
      <vt:lpstr>二、重要事項-115學年度重要提醒事項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三、招生學校資料查詢系統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114學年度</dc:title>
  <dc:creator>User</dc:creator>
  <cp:lastModifiedBy>李沛軒</cp:lastModifiedBy>
  <cp:revision>1977</cp:revision>
  <cp:lastPrinted>2026-03-17T08:07:36Z</cp:lastPrinted>
  <dcterms:created xsi:type="dcterms:W3CDTF">2011-11-28T00:15:34Z</dcterms:created>
  <dcterms:modified xsi:type="dcterms:W3CDTF">2026-03-17T09:16:36Z</dcterms:modified>
</cp:coreProperties>
</file>