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3"/>
  </p:notesMasterIdLst>
  <p:handoutMasterIdLst>
    <p:handoutMasterId r:id="rId44"/>
  </p:handoutMasterIdLst>
  <p:sldIdLst>
    <p:sldId id="256" r:id="rId2"/>
    <p:sldId id="257" r:id="rId3"/>
    <p:sldId id="328" r:id="rId4"/>
    <p:sldId id="258" r:id="rId5"/>
    <p:sldId id="326" r:id="rId6"/>
    <p:sldId id="327" r:id="rId7"/>
    <p:sldId id="329" r:id="rId8"/>
    <p:sldId id="332" r:id="rId9"/>
    <p:sldId id="317" r:id="rId10"/>
    <p:sldId id="318" r:id="rId11"/>
    <p:sldId id="319" r:id="rId12"/>
    <p:sldId id="330" r:id="rId13"/>
    <p:sldId id="314" r:id="rId14"/>
    <p:sldId id="286" r:id="rId15"/>
    <p:sldId id="298" r:id="rId16"/>
    <p:sldId id="263" r:id="rId17"/>
    <p:sldId id="291" r:id="rId18"/>
    <p:sldId id="266" r:id="rId19"/>
    <p:sldId id="267" r:id="rId20"/>
    <p:sldId id="268" r:id="rId21"/>
    <p:sldId id="304" r:id="rId22"/>
    <p:sldId id="292" r:id="rId23"/>
    <p:sldId id="310" r:id="rId24"/>
    <p:sldId id="278" r:id="rId25"/>
    <p:sldId id="279" r:id="rId26"/>
    <p:sldId id="322" r:id="rId27"/>
    <p:sldId id="288" r:id="rId28"/>
    <p:sldId id="321" r:id="rId29"/>
    <p:sldId id="269" r:id="rId30"/>
    <p:sldId id="320" r:id="rId31"/>
    <p:sldId id="299" r:id="rId32"/>
    <p:sldId id="300" r:id="rId33"/>
    <p:sldId id="301" r:id="rId34"/>
    <p:sldId id="276" r:id="rId35"/>
    <p:sldId id="296" r:id="rId36"/>
    <p:sldId id="280" r:id="rId37"/>
    <p:sldId id="281" r:id="rId38"/>
    <p:sldId id="282" r:id="rId39"/>
    <p:sldId id="331" r:id="rId40"/>
    <p:sldId id="283" r:id="rId41"/>
    <p:sldId id="287" r:id="rId42"/>
  </p:sldIdLst>
  <p:sldSz cx="12192000" cy="6858000"/>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A8D"/>
    <a:srgbClr val="393951"/>
    <a:srgbClr val="07005D"/>
    <a:srgbClr val="4F2941"/>
    <a:srgbClr val="3250A4"/>
    <a:srgbClr val="010000"/>
    <a:srgbClr val="060606"/>
    <a:srgbClr val="FFFFFF"/>
    <a:srgbClr val="FFFFED"/>
    <a:srgbClr val="99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4303" autoAdjust="0"/>
  </p:normalViewPr>
  <p:slideViewPr>
    <p:cSldViewPr>
      <p:cViewPr varScale="1">
        <p:scale>
          <a:sx n="100" d="100"/>
          <a:sy n="100" d="100"/>
        </p:scale>
        <p:origin x="59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876"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B9189-CC6F-4CE2-98C0-667D83FFFB5F}" type="doc">
      <dgm:prSet loTypeId="urn:microsoft.com/office/officeart/2005/8/layout/chevron1" loCatId="process" qsTypeId="urn:microsoft.com/office/officeart/2005/8/quickstyle/simple2" qsCatId="simple" csTypeId="urn:microsoft.com/office/officeart/2005/8/colors/accent6_1" csCatId="accent6" phldr="1"/>
      <dgm:spPr/>
    </dgm:pt>
    <dgm:pt modelId="{F1A0B441-5CDB-4D79-BFE2-24EFBE5E2F5D}">
      <dgm:prSet phldrT="[文字]"/>
      <dgm:spPr/>
      <dgm:t>
        <a:bodyPr/>
        <a:lstStyle/>
        <a:p>
          <a:r>
            <a:rPr lang="en-US" altLang="zh-TW" dirty="0"/>
            <a:t>12</a:t>
          </a:r>
          <a:r>
            <a:rPr lang="zh-TW" altLang="en-US" dirty="0"/>
            <a:t>月</a:t>
          </a:r>
        </a:p>
      </dgm:t>
    </dgm:pt>
    <dgm:pt modelId="{2C2FB164-DAED-4A53-854E-67EA7C0C4931}" type="parTrans" cxnId="{DE80C72D-5D74-48B7-A93A-97EBF64A3004}">
      <dgm:prSet/>
      <dgm:spPr/>
      <dgm:t>
        <a:bodyPr/>
        <a:lstStyle/>
        <a:p>
          <a:endParaRPr lang="zh-TW" altLang="en-US"/>
        </a:p>
      </dgm:t>
    </dgm:pt>
    <dgm:pt modelId="{31F002DD-1427-46B6-884F-EF769AD1889C}" type="sibTrans" cxnId="{DE80C72D-5D74-48B7-A93A-97EBF64A3004}">
      <dgm:prSet/>
      <dgm:spPr/>
      <dgm:t>
        <a:bodyPr/>
        <a:lstStyle/>
        <a:p>
          <a:endParaRPr lang="zh-TW" altLang="en-US"/>
        </a:p>
      </dgm:t>
    </dgm:pt>
    <dgm:pt modelId="{2E938AC8-801C-45F7-8995-C302476D8A04}">
      <dgm:prSet phldrT="[文字]"/>
      <dgm:spPr/>
      <dgm:t>
        <a:bodyPr/>
        <a:lstStyle/>
        <a:p>
          <a:r>
            <a:rPr lang="en-US" altLang="zh-TW" dirty="0"/>
            <a:t>1~3</a:t>
          </a:r>
          <a:r>
            <a:rPr lang="zh-TW" altLang="en-US" dirty="0"/>
            <a:t>月</a:t>
          </a:r>
        </a:p>
      </dgm:t>
    </dgm:pt>
    <dgm:pt modelId="{5C28376E-D6B4-4C09-B34E-E1CDD4881780}" type="parTrans" cxnId="{B3036F2F-B5D4-4AE7-AF6F-672E9BD50901}">
      <dgm:prSet/>
      <dgm:spPr/>
      <dgm:t>
        <a:bodyPr/>
        <a:lstStyle/>
        <a:p>
          <a:endParaRPr lang="zh-TW" altLang="en-US"/>
        </a:p>
      </dgm:t>
    </dgm:pt>
    <dgm:pt modelId="{455E7415-4FDF-42C2-BFD8-26B0C2A624FA}" type="sibTrans" cxnId="{B3036F2F-B5D4-4AE7-AF6F-672E9BD50901}">
      <dgm:prSet/>
      <dgm:spPr/>
      <dgm:t>
        <a:bodyPr/>
        <a:lstStyle/>
        <a:p>
          <a:endParaRPr lang="zh-TW" altLang="en-US"/>
        </a:p>
      </dgm:t>
    </dgm:pt>
    <dgm:pt modelId="{457FB002-DD77-4183-BAC8-D47925A901D7}">
      <dgm:prSet phldrT="[文字]"/>
      <dgm:spPr/>
      <dgm:t>
        <a:bodyPr/>
        <a:lstStyle/>
        <a:p>
          <a:r>
            <a:rPr lang="en-US" altLang="zh-TW" dirty="0"/>
            <a:t>5</a:t>
          </a:r>
          <a:r>
            <a:rPr lang="zh-TW" altLang="en-US" dirty="0"/>
            <a:t>月</a:t>
          </a:r>
        </a:p>
      </dgm:t>
    </dgm:pt>
    <dgm:pt modelId="{2FCF5098-F487-4C1B-8448-9994FDCE3954}" type="parTrans" cxnId="{DFE12F40-4D22-4E8B-B267-D233AE474752}">
      <dgm:prSet/>
      <dgm:spPr/>
      <dgm:t>
        <a:bodyPr/>
        <a:lstStyle/>
        <a:p>
          <a:endParaRPr lang="zh-TW" altLang="en-US"/>
        </a:p>
      </dgm:t>
    </dgm:pt>
    <dgm:pt modelId="{82A29234-D7D7-44BD-934B-5D14685A51C6}" type="sibTrans" cxnId="{DFE12F40-4D22-4E8B-B267-D233AE474752}">
      <dgm:prSet/>
      <dgm:spPr/>
      <dgm:t>
        <a:bodyPr/>
        <a:lstStyle/>
        <a:p>
          <a:endParaRPr lang="zh-TW" altLang="en-US"/>
        </a:p>
      </dgm:t>
    </dgm:pt>
    <dgm:pt modelId="{7F6BC9D5-A8C7-4CCE-95B7-A092B881B942}">
      <dgm:prSet phldrT="[文字]"/>
      <dgm:spPr/>
      <dgm:t>
        <a:bodyPr/>
        <a:lstStyle/>
        <a:p>
          <a:r>
            <a:rPr lang="en-US" altLang="zh-TW" dirty="0"/>
            <a:t>6</a:t>
          </a:r>
          <a:r>
            <a:rPr lang="zh-TW" altLang="en-US" dirty="0"/>
            <a:t>月</a:t>
          </a:r>
        </a:p>
      </dgm:t>
    </dgm:pt>
    <dgm:pt modelId="{C3C5612B-C9FD-43CD-8A9F-0A50FE87FE27}" type="parTrans" cxnId="{521B262A-2DCE-42B6-853C-AC1EC8C6E673}">
      <dgm:prSet/>
      <dgm:spPr/>
      <dgm:t>
        <a:bodyPr/>
        <a:lstStyle/>
        <a:p>
          <a:endParaRPr lang="zh-TW" altLang="en-US"/>
        </a:p>
      </dgm:t>
    </dgm:pt>
    <dgm:pt modelId="{F940EE7B-9FD3-4385-BBBC-57BAE30698B4}" type="sibTrans" cxnId="{521B262A-2DCE-42B6-853C-AC1EC8C6E673}">
      <dgm:prSet/>
      <dgm:spPr/>
      <dgm:t>
        <a:bodyPr/>
        <a:lstStyle/>
        <a:p>
          <a:endParaRPr lang="zh-TW" altLang="en-US"/>
        </a:p>
      </dgm:t>
    </dgm:pt>
    <dgm:pt modelId="{A8B81957-C465-4E69-B7CB-9BB589318D2D}">
      <dgm:prSet phldrT="[文字]"/>
      <dgm:spPr/>
      <dgm:t>
        <a:bodyPr/>
        <a:lstStyle/>
        <a:p>
          <a:r>
            <a:rPr lang="en-US" altLang="zh-TW" dirty="0"/>
            <a:t>7</a:t>
          </a:r>
          <a:r>
            <a:rPr lang="zh-TW" altLang="en-US" dirty="0"/>
            <a:t>月</a:t>
          </a:r>
        </a:p>
      </dgm:t>
    </dgm:pt>
    <dgm:pt modelId="{45C38F8C-441B-4846-B2AB-8BD847606200}" type="parTrans" cxnId="{025319CF-95E2-4B2D-8FB5-0720C7801B0B}">
      <dgm:prSet/>
      <dgm:spPr/>
      <dgm:t>
        <a:bodyPr/>
        <a:lstStyle/>
        <a:p>
          <a:endParaRPr lang="zh-TW" altLang="en-US"/>
        </a:p>
      </dgm:t>
    </dgm:pt>
    <dgm:pt modelId="{1744AAEA-AAB0-4876-A780-B1DE84FBA88A}" type="sibTrans" cxnId="{025319CF-95E2-4B2D-8FB5-0720C7801B0B}">
      <dgm:prSet/>
      <dgm:spPr/>
      <dgm:t>
        <a:bodyPr/>
        <a:lstStyle/>
        <a:p>
          <a:endParaRPr lang="zh-TW" altLang="en-US"/>
        </a:p>
      </dgm:t>
    </dgm:pt>
    <dgm:pt modelId="{D3033005-57AA-43F9-9660-9528B26DD5A3}">
      <dgm:prSet phldrT="[文字]"/>
      <dgm:spPr/>
      <dgm:t>
        <a:bodyPr/>
        <a:lstStyle/>
        <a:p>
          <a:r>
            <a:rPr lang="en-US" altLang="zh-TW" dirty="0"/>
            <a:t>8</a:t>
          </a:r>
          <a:r>
            <a:rPr lang="zh-TW" altLang="en-US" dirty="0"/>
            <a:t>月</a:t>
          </a:r>
        </a:p>
      </dgm:t>
    </dgm:pt>
    <dgm:pt modelId="{E2C33DA5-9A37-4F29-81D5-5E66FCD6DC06}" type="parTrans" cxnId="{A92AAA15-C87E-4312-8438-8DE31359ADE6}">
      <dgm:prSet/>
      <dgm:spPr/>
      <dgm:t>
        <a:bodyPr/>
        <a:lstStyle/>
        <a:p>
          <a:endParaRPr lang="zh-TW" altLang="en-US"/>
        </a:p>
      </dgm:t>
    </dgm:pt>
    <dgm:pt modelId="{F1B228DE-01C0-4B1C-9583-6766347D4516}" type="sibTrans" cxnId="{A92AAA15-C87E-4312-8438-8DE31359ADE6}">
      <dgm:prSet/>
      <dgm:spPr/>
      <dgm:t>
        <a:bodyPr/>
        <a:lstStyle/>
        <a:p>
          <a:endParaRPr lang="zh-TW" altLang="en-US"/>
        </a:p>
      </dgm:t>
    </dgm:pt>
    <dgm:pt modelId="{21BB2133-3ED9-4E21-A54F-A2CD5F4D2886}">
      <dgm:prSet phldrT="[文字]"/>
      <dgm:spPr/>
      <dgm:t>
        <a:bodyPr/>
        <a:lstStyle/>
        <a:p>
          <a:r>
            <a:rPr lang="en-US" altLang="zh-TW" dirty="0"/>
            <a:t>4</a:t>
          </a:r>
          <a:r>
            <a:rPr lang="zh-TW" altLang="en-US" dirty="0"/>
            <a:t>月</a:t>
          </a:r>
        </a:p>
      </dgm:t>
    </dgm:pt>
    <dgm:pt modelId="{C2FEDA4D-599F-479F-AE35-33686FAD1692}" type="parTrans" cxnId="{B53306B1-3A8A-48B1-80D1-93996E428BCA}">
      <dgm:prSet/>
      <dgm:spPr/>
      <dgm:t>
        <a:bodyPr/>
        <a:lstStyle/>
        <a:p>
          <a:endParaRPr lang="zh-TW" altLang="en-US"/>
        </a:p>
      </dgm:t>
    </dgm:pt>
    <dgm:pt modelId="{7776E9A7-44F8-45D1-9636-BC553A1142C2}" type="sibTrans" cxnId="{B53306B1-3A8A-48B1-80D1-93996E428BCA}">
      <dgm:prSet/>
      <dgm:spPr/>
      <dgm:t>
        <a:bodyPr/>
        <a:lstStyle/>
        <a:p>
          <a:endParaRPr lang="zh-TW" altLang="en-US"/>
        </a:p>
      </dgm:t>
    </dgm:pt>
    <dgm:pt modelId="{12093D88-EE22-46A3-9A9A-0339C3E2E893}" type="pres">
      <dgm:prSet presAssocID="{FA6B9189-CC6F-4CE2-98C0-667D83FFFB5F}" presName="Name0" presStyleCnt="0">
        <dgm:presLayoutVars>
          <dgm:dir/>
          <dgm:animLvl val="lvl"/>
          <dgm:resizeHandles val="exact"/>
        </dgm:presLayoutVars>
      </dgm:prSet>
      <dgm:spPr/>
    </dgm:pt>
    <dgm:pt modelId="{0135F5F6-B676-44F0-87FC-898F8C2E6AC9}" type="pres">
      <dgm:prSet presAssocID="{F1A0B441-5CDB-4D79-BFE2-24EFBE5E2F5D}" presName="parTxOnly" presStyleLbl="node1" presStyleIdx="0" presStyleCnt="7">
        <dgm:presLayoutVars>
          <dgm:chMax val="0"/>
          <dgm:chPref val="0"/>
          <dgm:bulletEnabled val="1"/>
        </dgm:presLayoutVars>
      </dgm:prSet>
      <dgm:spPr/>
    </dgm:pt>
    <dgm:pt modelId="{ED903B25-4AAE-4A5D-8BE6-8718E4CCBBA5}" type="pres">
      <dgm:prSet presAssocID="{31F002DD-1427-46B6-884F-EF769AD1889C}" presName="parTxOnlySpace" presStyleCnt="0"/>
      <dgm:spPr/>
    </dgm:pt>
    <dgm:pt modelId="{B9164A19-341B-4D6C-B3D1-D743D14051A6}" type="pres">
      <dgm:prSet presAssocID="{2E938AC8-801C-45F7-8995-C302476D8A04}" presName="parTxOnly" presStyleLbl="node1" presStyleIdx="1" presStyleCnt="7">
        <dgm:presLayoutVars>
          <dgm:chMax val="0"/>
          <dgm:chPref val="0"/>
          <dgm:bulletEnabled val="1"/>
        </dgm:presLayoutVars>
      </dgm:prSet>
      <dgm:spPr/>
    </dgm:pt>
    <dgm:pt modelId="{F23D2DC3-2364-4B84-92D7-04DECB2BE08C}" type="pres">
      <dgm:prSet presAssocID="{455E7415-4FDF-42C2-BFD8-26B0C2A624FA}" presName="parTxOnlySpace" presStyleCnt="0"/>
      <dgm:spPr/>
    </dgm:pt>
    <dgm:pt modelId="{507C672E-2B08-46E0-9DB3-9070313E538B}" type="pres">
      <dgm:prSet presAssocID="{21BB2133-3ED9-4E21-A54F-A2CD5F4D2886}" presName="parTxOnly" presStyleLbl="node1" presStyleIdx="2" presStyleCnt="7">
        <dgm:presLayoutVars>
          <dgm:chMax val="0"/>
          <dgm:chPref val="0"/>
          <dgm:bulletEnabled val="1"/>
        </dgm:presLayoutVars>
      </dgm:prSet>
      <dgm:spPr/>
    </dgm:pt>
    <dgm:pt modelId="{B6483677-473F-4E8C-879B-C1C41382255E}" type="pres">
      <dgm:prSet presAssocID="{7776E9A7-44F8-45D1-9636-BC553A1142C2}" presName="parTxOnlySpace" presStyleCnt="0"/>
      <dgm:spPr/>
    </dgm:pt>
    <dgm:pt modelId="{05BE48B6-8059-4ABB-8D40-E000B89D2AA2}" type="pres">
      <dgm:prSet presAssocID="{457FB002-DD77-4183-BAC8-D47925A901D7}" presName="parTxOnly" presStyleLbl="node1" presStyleIdx="3" presStyleCnt="7">
        <dgm:presLayoutVars>
          <dgm:chMax val="0"/>
          <dgm:chPref val="0"/>
          <dgm:bulletEnabled val="1"/>
        </dgm:presLayoutVars>
      </dgm:prSet>
      <dgm:spPr/>
    </dgm:pt>
    <dgm:pt modelId="{9A24DCCE-1D89-4038-915D-3D9092B14D64}" type="pres">
      <dgm:prSet presAssocID="{82A29234-D7D7-44BD-934B-5D14685A51C6}" presName="parTxOnlySpace" presStyleCnt="0"/>
      <dgm:spPr/>
    </dgm:pt>
    <dgm:pt modelId="{74A576C8-F828-4E43-8D56-4A078A852370}" type="pres">
      <dgm:prSet presAssocID="{7F6BC9D5-A8C7-4CCE-95B7-A092B881B942}" presName="parTxOnly" presStyleLbl="node1" presStyleIdx="4" presStyleCnt="7">
        <dgm:presLayoutVars>
          <dgm:chMax val="0"/>
          <dgm:chPref val="0"/>
          <dgm:bulletEnabled val="1"/>
        </dgm:presLayoutVars>
      </dgm:prSet>
      <dgm:spPr/>
    </dgm:pt>
    <dgm:pt modelId="{AD6374BD-D702-43D2-BE30-1E74C0060EDB}" type="pres">
      <dgm:prSet presAssocID="{F940EE7B-9FD3-4385-BBBC-57BAE30698B4}" presName="parTxOnlySpace" presStyleCnt="0"/>
      <dgm:spPr/>
    </dgm:pt>
    <dgm:pt modelId="{4A212649-CB7B-4D7F-91DF-557AB484DC98}" type="pres">
      <dgm:prSet presAssocID="{A8B81957-C465-4E69-B7CB-9BB589318D2D}" presName="parTxOnly" presStyleLbl="node1" presStyleIdx="5" presStyleCnt="7">
        <dgm:presLayoutVars>
          <dgm:chMax val="0"/>
          <dgm:chPref val="0"/>
          <dgm:bulletEnabled val="1"/>
        </dgm:presLayoutVars>
      </dgm:prSet>
      <dgm:spPr/>
    </dgm:pt>
    <dgm:pt modelId="{28AB4829-CEDD-46C4-8BEC-DB016D0156D6}" type="pres">
      <dgm:prSet presAssocID="{1744AAEA-AAB0-4876-A780-B1DE84FBA88A}" presName="parTxOnlySpace" presStyleCnt="0"/>
      <dgm:spPr/>
    </dgm:pt>
    <dgm:pt modelId="{A38D060F-412C-4808-9D58-909221D68A1C}" type="pres">
      <dgm:prSet presAssocID="{D3033005-57AA-43F9-9660-9528B26DD5A3}" presName="parTxOnly" presStyleLbl="node1" presStyleIdx="6" presStyleCnt="7">
        <dgm:presLayoutVars>
          <dgm:chMax val="0"/>
          <dgm:chPref val="0"/>
          <dgm:bulletEnabled val="1"/>
        </dgm:presLayoutVars>
      </dgm:prSet>
      <dgm:spPr/>
    </dgm:pt>
  </dgm:ptLst>
  <dgm:cxnLst>
    <dgm:cxn modelId="{5844E60D-A076-4FC2-B0C5-126C7EE760B6}" type="presOf" srcId="{21BB2133-3ED9-4E21-A54F-A2CD5F4D2886}" destId="{507C672E-2B08-46E0-9DB3-9070313E538B}" srcOrd="0" destOrd="0" presId="urn:microsoft.com/office/officeart/2005/8/layout/chevron1"/>
    <dgm:cxn modelId="{A92AAA15-C87E-4312-8438-8DE31359ADE6}" srcId="{FA6B9189-CC6F-4CE2-98C0-667D83FFFB5F}" destId="{D3033005-57AA-43F9-9660-9528B26DD5A3}" srcOrd="6" destOrd="0" parTransId="{E2C33DA5-9A37-4F29-81D5-5E66FCD6DC06}" sibTransId="{F1B228DE-01C0-4B1C-9583-6766347D4516}"/>
    <dgm:cxn modelId="{521B262A-2DCE-42B6-853C-AC1EC8C6E673}" srcId="{FA6B9189-CC6F-4CE2-98C0-667D83FFFB5F}" destId="{7F6BC9D5-A8C7-4CCE-95B7-A092B881B942}" srcOrd="4" destOrd="0" parTransId="{C3C5612B-C9FD-43CD-8A9F-0A50FE87FE27}" sibTransId="{F940EE7B-9FD3-4385-BBBC-57BAE30698B4}"/>
    <dgm:cxn modelId="{DE80C72D-5D74-48B7-A93A-97EBF64A3004}" srcId="{FA6B9189-CC6F-4CE2-98C0-667D83FFFB5F}" destId="{F1A0B441-5CDB-4D79-BFE2-24EFBE5E2F5D}" srcOrd="0" destOrd="0" parTransId="{2C2FB164-DAED-4A53-854E-67EA7C0C4931}" sibTransId="{31F002DD-1427-46B6-884F-EF769AD1889C}"/>
    <dgm:cxn modelId="{B3036F2F-B5D4-4AE7-AF6F-672E9BD50901}" srcId="{FA6B9189-CC6F-4CE2-98C0-667D83FFFB5F}" destId="{2E938AC8-801C-45F7-8995-C302476D8A04}" srcOrd="1" destOrd="0" parTransId="{5C28376E-D6B4-4C09-B34E-E1CDD4881780}" sibTransId="{455E7415-4FDF-42C2-BFD8-26B0C2A624FA}"/>
    <dgm:cxn modelId="{DFE12F40-4D22-4E8B-B267-D233AE474752}" srcId="{FA6B9189-CC6F-4CE2-98C0-667D83FFFB5F}" destId="{457FB002-DD77-4183-BAC8-D47925A901D7}" srcOrd="3" destOrd="0" parTransId="{2FCF5098-F487-4C1B-8448-9994FDCE3954}" sibTransId="{82A29234-D7D7-44BD-934B-5D14685A51C6}"/>
    <dgm:cxn modelId="{08CE164A-A1F7-4E7F-B79E-FDF7075FBC96}" type="presOf" srcId="{2E938AC8-801C-45F7-8995-C302476D8A04}" destId="{B9164A19-341B-4D6C-B3D1-D743D14051A6}" srcOrd="0" destOrd="0" presId="urn:microsoft.com/office/officeart/2005/8/layout/chevron1"/>
    <dgm:cxn modelId="{0096CFA3-8C25-442D-BAA2-F7CB5B636768}" type="presOf" srcId="{F1A0B441-5CDB-4D79-BFE2-24EFBE5E2F5D}" destId="{0135F5F6-B676-44F0-87FC-898F8C2E6AC9}" srcOrd="0" destOrd="0" presId="urn:microsoft.com/office/officeart/2005/8/layout/chevron1"/>
    <dgm:cxn modelId="{7AA7ECA3-B244-495D-A519-E0049D2785FC}" type="presOf" srcId="{457FB002-DD77-4183-BAC8-D47925A901D7}" destId="{05BE48B6-8059-4ABB-8D40-E000B89D2AA2}" srcOrd="0" destOrd="0" presId="urn:microsoft.com/office/officeart/2005/8/layout/chevron1"/>
    <dgm:cxn modelId="{B53306B1-3A8A-48B1-80D1-93996E428BCA}" srcId="{FA6B9189-CC6F-4CE2-98C0-667D83FFFB5F}" destId="{21BB2133-3ED9-4E21-A54F-A2CD5F4D2886}" srcOrd="2" destOrd="0" parTransId="{C2FEDA4D-599F-479F-AE35-33686FAD1692}" sibTransId="{7776E9A7-44F8-45D1-9636-BC553A1142C2}"/>
    <dgm:cxn modelId="{147659B8-0AC1-463E-BD8E-941F4FAF7388}" type="presOf" srcId="{7F6BC9D5-A8C7-4CCE-95B7-A092B881B942}" destId="{74A576C8-F828-4E43-8D56-4A078A852370}" srcOrd="0" destOrd="0" presId="urn:microsoft.com/office/officeart/2005/8/layout/chevron1"/>
    <dgm:cxn modelId="{82939EC0-8EA0-414C-9ECD-FDC046DA1208}" type="presOf" srcId="{A8B81957-C465-4E69-B7CB-9BB589318D2D}" destId="{4A212649-CB7B-4D7F-91DF-557AB484DC98}" srcOrd="0" destOrd="0" presId="urn:microsoft.com/office/officeart/2005/8/layout/chevron1"/>
    <dgm:cxn modelId="{025319CF-95E2-4B2D-8FB5-0720C7801B0B}" srcId="{FA6B9189-CC6F-4CE2-98C0-667D83FFFB5F}" destId="{A8B81957-C465-4E69-B7CB-9BB589318D2D}" srcOrd="5" destOrd="0" parTransId="{45C38F8C-441B-4846-B2AB-8BD847606200}" sibTransId="{1744AAEA-AAB0-4876-A780-B1DE84FBA88A}"/>
    <dgm:cxn modelId="{DCC632D8-3B21-4CE9-B27B-949AF25CD6D2}" type="presOf" srcId="{FA6B9189-CC6F-4CE2-98C0-667D83FFFB5F}" destId="{12093D88-EE22-46A3-9A9A-0339C3E2E893}" srcOrd="0" destOrd="0" presId="urn:microsoft.com/office/officeart/2005/8/layout/chevron1"/>
    <dgm:cxn modelId="{52B264DC-0D3C-4489-A107-6D30DA1EE637}" type="presOf" srcId="{D3033005-57AA-43F9-9660-9528B26DD5A3}" destId="{A38D060F-412C-4808-9D58-909221D68A1C}" srcOrd="0" destOrd="0" presId="urn:microsoft.com/office/officeart/2005/8/layout/chevron1"/>
    <dgm:cxn modelId="{EF392FAA-B25E-4874-A351-D7233C157039}" type="presParOf" srcId="{12093D88-EE22-46A3-9A9A-0339C3E2E893}" destId="{0135F5F6-B676-44F0-87FC-898F8C2E6AC9}" srcOrd="0" destOrd="0" presId="urn:microsoft.com/office/officeart/2005/8/layout/chevron1"/>
    <dgm:cxn modelId="{A056152A-98C6-47C6-9319-EAA6297F43BE}" type="presParOf" srcId="{12093D88-EE22-46A3-9A9A-0339C3E2E893}" destId="{ED903B25-4AAE-4A5D-8BE6-8718E4CCBBA5}" srcOrd="1" destOrd="0" presId="urn:microsoft.com/office/officeart/2005/8/layout/chevron1"/>
    <dgm:cxn modelId="{3233949C-C2C4-4C8F-856A-5EE2B2631BBE}" type="presParOf" srcId="{12093D88-EE22-46A3-9A9A-0339C3E2E893}" destId="{B9164A19-341B-4D6C-B3D1-D743D14051A6}" srcOrd="2" destOrd="0" presId="urn:microsoft.com/office/officeart/2005/8/layout/chevron1"/>
    <dgm:cxn modelId="{8C1870F2-8586-4C97-99D1-FB49E23BEB05}" type="presParOf" srcId="{12093D88-EE22-46A3-9A9A-0339C3E2E893}" destId="{F23D2DC3-2364-4B84-92D7-04DECB2BE08C}" srcOrd="3" destOrd="0" presId="urn:microsoft.com/office/officeart/2005/8/layout/chevron1"/>
    <dgm:cxn modelId="{264A68BA-1EA2-4D6D-924C-CAD07CC92936}" type="presParOf" srcId="{12093D88-EE22-46A3-9A9A-0339C3E2E893}" destId="{507C672E-2B08-46E0-9DB3-9070313E538B}" srcOrd="4" destOrd="0" presId="urn:microsoft.com/office/officeart/2005/8/layout/chevron1"/>
    <dgm:cxn modelId="{CF8C321A-65F6-4FEC-AF43-3C7B42102594}" type="presParOf" srcId="{12093D88-EE22-46A3-9A9A-0339C3E2E893}" destId="{B6483677-473F-4E8C-879B-C1C41382255E}" srcOrd="5" destOrd="0" presId="urn:microsoft.com/office/officeart/2005/8/layout/chevron1"/>
    <dgm:cxn modelId="{570627C7-8FB3-4393-A334-2F6DB2C4E42C}" type="presParOf" srcId="{12093D88-EE22-46A3-9A9A-0339C3E2E893}" destId="{05BE48B6-8059-4ABB-8D40-E000B89D2AA2}" srcOrd="6" destOrd="0" presId="urn:microsoft.com/office/officeart/2005/8/layout/chevron1"/>
    <dgm:cxn modelId="{1F1C5641-AD26-4821-A903-E9ED23265B7A}" type="presParOf" srcId="{12093D88-EE22-46A3-9A9A-0339C3E2E893}" destId="{9A24DCCE-1D89-4038-915D-3D9092B14D64}" srcOrd="7" destOrd="0" presId="urn:microsoft.com/office/officeart/2005/8/layout/chevron1"/>
    <dgm:cxn modelId="{2CA66A63-E56B-4A31-A4F0-E58F9E6BF5DF}" type="presParOf" srcId="{12093D88-EE22-46A3-9A9A-0339C3E2E893}" destId="{74A576C8-F828-4E43-8D56-4A078A852370}" srcOrd="8" destOrd="0" presId="urn:microsoft.com/office/officeart/2005/8/layout/chevron1"/>
    <dgm:cxn modelId="{E3C48D73-ECE4-4A63-8D1F-751871CFE3D9}" type="presParOf" srcId="{12093D88-EE22-46A3-9A9A-0339C3E2E893}" destId="{AD6374BD-D702-43D2-BE30-1E74C0060EDB}" srcOrd="9" destOrd="0" presId="urn:microsoft.com/office/officeart/2005/8/layout/chevron1"/>
    <dgm:cxn modelId="{99D1C28A-5794-4D28-8C68-FC57928C52A7}" type="presParOf" srcId="{12093D88-EE22-46A3-9A9A-0339C3E2E893}" destId="{4A212649-CB7B-4D7F-91DF-557AB484DC98}" srcOrd="10" destOrd="0" presId="urn:microsoft.com/office/officeart/2005/8/layout/chevron1"/>
    <dgm:cxn modelId="{0670A45E-7B1D-4F46-9101-FECD56EE4F0C}" type="presParOf" srcId="{12093D88-EE22-46A3-9A9A-0339C3E2E893}" destId="{28AB4829-CEDD-46C4-8BEC-DB016D0156D6}" srcOrd="11" destOrd="0" presId="urn:microsoft.com/office/officeart/2005/8/layout/chevron1"/>
    <dgm:cxn modelId="{C13751D3-6621-45E5-944F-8515AEC13473}" type="presParOf" srcId="{12093D88-EE22-46A3-9A9A-0339C3E2E893}" destId="{A38D060F-412C-4808-9D58-909221D68A1C}"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5F5F6-B676-44F0-87FC-898F8C2E6AC9}">
      <dsp:nvSpPr>
        <dsp:cNvPr id="0" name=""/>
        <dsp:cNvSpPr/>
      </dsp:nvSpPr>
      <dsp:spPr>
        <a:xfrm>
          <a:off x="0" y="1552854"/>
          <a:ext cx="1416746" cy="566698"/>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altLang="zh-TW" sz="2100" kern="1200" dirty="0"/>
            <a:t>12</a:t>
          </a:r>
          <a:r>
            <a:rPr lang="zh-TW" altLang="en-US" sz="2100" kern="1200" dirty="0"/>
            <a:t>月</a:t>
          </a:r>
        </a:p>
      </dsp:txBody>
      <dsp:txXfrm>
        <a:off x="283349" y="1552854"/>
        <a:ext cx="850048" cy="566698"/>
      </dsp:txXfrm>
    </dsp:sp>
    <dsp:sp modelId="{B9164A19-341B-4D6C-B3D1-D743D14051A6}">
      <dsp:nvSpPr>
        <dsp:cNvPr id="0" name=""/>
        <dsp:cNvSpPr/>
      </dsp:nvSpPr>
      <dsp:spPr>
        <a:xfrm>
          <a:off x="1275072" y="1552854"/>
          <a:ext cx="1416746" cy="566698"/>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altLang="zh-TW" sz="2100" kern="1200" dirty="0"/>
            <a:t>1~3</a:t>
          </a:r>
          <a:r>
            <a:rPr lang="zh-TW" altLang="en-US" sz="2100" kern="1200" dirty="0"/>
            <a:t>月</a:t>
          </a:r>
        </a:p>
      </dsp:txBody>
      <dsp:txXfrm>
        <a:off x="1558421" y="1552854"/>
        <a:ext cx="850048" cy="566698"/>
      </dsp:txXfrm>
    </dsp:sp>
    <dsp:sp modelId="{507C672E-2B08-46E0-9DB3-9070313E538B}">
      <dsp:nvSpPr>
        <dsp:cNvPr id="0" name=""/>
        <dsp:cNvSpPr/>
      </dsp:nvSpPr>
      <dsp:spPr>
        <a:xfrm>
          <a:off x="2550144" y="1552854"/>
          <a:ext cx="1416746" cy="566698"/>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altLang="zh-TW" sz="2100" kern="1200" dirty="0"/>
            <a:t>4</a:t>
          </a:r>
          <a:r>
            <a:rPr lang="zh-TW" altLang="en-US" sz="2100" kern="1200" dirty="0"/>
            <a:t>月</a:t>
          </a:r>
        </a:p>
      </dsp:txBody>
      <dsp:txXfrm>
        <a:off x="2833493" y="1552854"/>
        <a:ext cx="850048" cy="566698"/>
      </dsp:txXfrm>
    </dsp:sp>
    <dsp:sp modelId="{05BE48B6-8059-4ABB-8D40-E000B89D2AA2}">
      <dsp:nvSpPr>
        <dsp:cNvPr id="0" name=""/>
        <dsp:cNvSpPr/>
      </dsp:nvSpPr>
      <dsp:spPr>
        <a:xfrm>
          <a:off x="3825216" y="1552854"/>
          <a:ext cx="1416746" cy="566698"/>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altLang="zh-TW" sz="2100" kern="1200" dirty="0"/>
            <a:t>5</a:t>
          </a:r>
          <a:r>
            <a:rPr lang="zh-TW" altLang="en-US" sz="2100" kern="1200" dirty="0"/>
            <a:t>月</a:t>
          </a:r>
        </a:p>
      </dsp:txBody>
      <dsp:txXfrm>
        <a:off x="4108565" y="1552854"/>
        <a:ext cx="850048" cy="566698"/>
      </dsp:txXfrm>
    </dsp:sp>
    <dsp:sp modelId="{74A576C8-F828-4E43-8D56-4A078A852370}">
      <dsp:nvSpPr>
        <dsp:cNvPr id="0" name=""/>
        <dsp:cNvSpPr/>
      </dsp:nvSpPr>
      <dsp:spPr>
        <a:xfrm>
          <a:off x="5100288" y="1552854"/>
          <a:ext cx="1416746" cy="566698"/>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altLang="zh-TW" sz="2100" kern="1200" dirty="0"/>
            <a:t>6</a:t>
          </a:r>
          <a:r>
            <a:rPr lang="zh-TW" altLang="en-US" sz="2100" kern="1200" dirty="0"/>
            <a:t>月</a:t>
          </a:r>
        </a:p>
      </dsp:txBody>
      <dsp:txXfrm>
        <a:off x="5383637" y="1552854"/>
        <a:ext cx="850048" cy="566698"/>
      </dsp:txXfrm>
    </dsp:sp>
    <dsp:sp modelId="{4A212649-CB7B-4D7F-91DF-557AB484DC98}">
      <dsp:nvSpPr>
        <dsp:cNvPr id="0" name=""/>
        <dsp:cNvSpPr/>
      </dsp:nvSpPr>
      <dsp:spPr>
        <a:xfrm>
          <a:off x="6375360" y="1552854"/>
          <a:ext cx="1416746" cy="566698"/>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altLang="zh-TW" sz="2100" kern="1200" dirty="0"/>
            <a:t>7</a:t>
          </a:r>
          <a:r>
            <a:rPr lang="zh-TW" altLang="en-US" sz="2100" kern="1200" dirty="0"/>
            <a:t>月</a:t>
          </a:r>
        </a:p>
      </dsp:txBody>
      <dsp:txXfrm>
        <a:off x="6658709" y="1552854"/>
        <a:ext cx="850048" cy="566698"/>
      </dsp:txXfrm>
    </dsp:sp>
    <dsp:sp modelId="{A38D060F-412C-4808-9D58-909221D68A1C}">
      <dsp:nvSpPr>
        <dsp:cNvPr id="0" name=""/>
        <dsp:cNvSpPr/>
      </dsp:nvSpPr>
      <dsp:spPr>
        <a:xfrm>
          <a:off x="7650433" y="1552854"/>
          <a:ext cx="1416746" cy="566698"/>
        </a:xfrm>
        <a:prstGeom prst="chevron">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altLang="zh-TW" sz="2100" kern="1200" dirty="0"/>
            <a:t>8</a:t>
          </a:r>
          <a:r>
            <a:rPr lang="zh-TW" altLang="en-US" sz="2100" kern="1200" dirty="0"/>
            <a:t>月</a:t>
          </a:r>
        </a:p>
      </dsp:txBody>
      <dsp:txXfrm>
        <a:off x="7933782" y="1552854"/>
        <a:ext cx="850048" cy="5666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zh-TW" altLang="en-US"/>
          </a:p>
        </p:txBody>
      </p:sp>
      <p:sp>
        <p:nvSpPr>
          <p:cNvPr id="4" name="頁尾版面配置區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2025/11/25</a:t>
            </a:fld>
            <a:endParaRPr lang="zh-TW" altLang="en-US"/>
          </a:p>
        </p:txBody>
      </p:sp>
      <p:sp>
        <p:nvSpPr>
          <p:cNvPr id="4" name="投影片圖像版面配置區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731521" y="4560570"/>
            <a:ext cx="5852160" cy="4320540"/>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143588" y="9119473"/>
            <a:ext cx="3169920" cy="480060"/>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362342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dirty="0"/>
          </a:p>
        </p:txBody>
      </p:sp>
    </p:spTree>
    <p:extLst>
      <p:ext uri="{BB962C8B-B14F-4D97-AF65-F5344CB8AC3E}">
        <p14:creationId xmlns:p14="http://schemas.microsoft.com/office/powerpoint/2010/main" val="1084964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00367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377802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dirty="0"/>
          </a:p>
        </p:txBody>
      </p:sp>
    </p:spTree>
    <p:extLst>
      <p:ext uri="{BB962C8B-B14F-4D97-AF65-F5344CB8AC3E}">
        <p14:creationId xmlns:p14="http://schemas.microsoft.com/office/powerpoint/2010/main" val="1576240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dirty="0"/>
          </a:p>
        </p:txBody>
      </p:sp>
    </p:spTree>
    <p:extLst>
      <p:ext uri="{BB962C8B-B14F-4D97-AF65-F5344CB8AC3E}">
        <p14:creationId xmlns:p14="http://schemas.microsoft.com/office/powerpoint/2010/main" val="3778346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231747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52373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Tree>
    <p:extLst>
      <p:ext uri="{BB962C8B-B14F-4D97-AF65-F5344CB8AC3E}">
        <p14:creationId xmlns:p14="http://schemas.microsoft.com/office/powerpoint/2010/main" val="402699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42877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xfrm>
            <a:off x="457200" y="720725"/>
            <a:ext cx="6400800" cy="3600450"/>
          </a:xfrm>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64208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57200" y="720725"/>
            <a:ext cx="6400800" cy="3600450"/>
          </a:xfrm>
        </p:spPr>
      </p:sp>
      <p:sp>
        <p:nvSpPr>
          <p:cNvPr id="3" name="備忘稿版面配置區 2"/>
          <p:cNvSpPr>
            <a:spLocks noGrp="1"/>
          </p:cNvSpPr>
          <p:nvPr>
            <p:ph type="body" idx="1"/>
          </p:nvPr>
        </p:nvSpPr>
        <p:spPr/>
        <p:txBody>
          <a:bodyPr>
            <a:normAutofit/>
          </a:bodyPr>
          <a:lstStyle/>
          <a:p>
            <a:endParaRPr lang="zh-TW" altLang="en-US"/>
          </a:p>
        </p:txBody>
      </p:sp>
    </p:spTree>
    <p:extLst>
      <p:ext uri="{BB962C8B-B14F-4D97-AF65-F5344CB8AC3E}">
        <p14:creationId xmlns:p14="http://schemas.microsoft.com/office/powerpoint/2010/main" val="190895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6"/>
            <a:ext cx="12192000" cy="1824037"/>
          </a:xfrm>
          <a:prstGeom prst="flowChartDocument">
            <a:avLst/>
          </a:prstGeom>
          <a:solidFill>
            <a:srgbClr val="EE7A8D"/>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767408" y="3192463"/>
            <a:ext cx="10657184" cy="36000"/>
          </a:xfrm>
          <a:prstGeom prst="rect">
            <a:avLst/>
          </a:prstGeom>
          <a:gradFill flip="none" rotWithShape="1">
            <a:gsLst>
              <a:gs pos="0">
                <a:srgbClr val="EE7A8D"/>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03512" y="4300538"/>
            <a:ext cx="793015"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914400" y="1603445"/>
            <a:ext cx="103632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3077063" y="3427182"/>
            <a:ext cx="8534400" cy="1408064"/>
          </a:xfrm>
        </p:spPr>
        <p:txBody>
          <a:bodyPr/>
          <a:lstStyle>
            <a:lvl1pPr marL="0" indent="0" algn="ctr">
              <a:buFontTx/>
              <a:buNone/>
              <a:defRPr/>
            </a:lvl1pPr>
          </a:lstStyle>
          <a:p>
            <a:r>
              <a:rPr lang="zh-TW" altLang="en-US" dirty="0"/>
              <a:t>按一下以編輯母片副標題樣式</a:t>
            </a:r>
          </a:p>
        </p:txBody>
      </p:sp>
      <p:sp>
        <p:nvSpPr>
          <p:cNvPr id="7" name="Rectangle 6"/>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381E441D-D9D3-4CE2-9865-0BEE9A79BD41}" type="datetime1">
              <a:rPr lang="zh-TW" altLang="en-US" smtClean="0"/>
              <a:t>2025/11/25</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kumimoji="1" lang="en-US" altLang="zh-TW" sz="2200" b="1" u="sng" kern="1200" smtClean="0">
                <a:solidFill>
                  <a:schemeClr val="tx1">
                    <a:lumMod val="75000"/>
                    <a:lumOff val="25000"/>
                  </a:schemeClr>
                </a:solidFill>
                <a:latin typeface="Bookman Old Style" panose="02050604050505020204" pitchFamily="18" charset="0"/>
                <a:ea typeface="+mn-ea"/>
                <a:cs typeface="+mn-cs"/>
              </a:defRPr>
            </a:lvl1pPr>
          </a:lstStyle>
          <a:p>
            <a:pPr>
              <a:defRPr/>
            </a:pPr>
            <a:fld id="{AA39E74D-A58A-46CC-986A-EE1885732F1F}" type="slidenum">
              <a:rPr lang="en-US" altLang="zh-TW" smtClean="0"/>
              <a:pPr>
                <a:defRPr/>
              </a:pPr>
              <a:t>‹#›</a:t>
            </a:fld>
            <a:endParaRPr lang="zh-TW" altLang="en-US" dirty="0"/>
          </a:p>
        </p:txBody>
      </p:sp>
      <p:pic>
        <p:nvPicPr>
          <p:cNvPr id="14" name="Picture 2" descr="https://caac.jctv.ntut.edu.tw/105generalquery/image/applyLogo.gif">
            <a:extLst>
              <a:ext uri="{FF2B5EF4-FFF2-40B4-BE49-F238E27FC236}">
                <a16:creationId xmlns:a16="http://schemas.microsoft.com/office/drawing/2014/main" id="{5480A5EC-0B62-46E9-8B9B-8669A0709A5D}"/>
              </a:ext>
            </a:extLst>
          </p:cNvPr>
          <p:cNvPicPr>
            <a:picLocks noChangeAspect="1" noChangeArrowheads="1"/>
          </p:cNvPicPr>
          <p:nvPr userDrawn="1"/>
        </p:nvPicPr>
        <p:blipFill>
          <a:blip r:embed="rId3"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5" name="文字方塊 14">
            <a:extLst>
              <a:ext uri="{FF2B5EF4-FFF2-40B4-BE49-F238E27FC236}">
                <a16:creationId xmlns:a16="http://schemas.microsoft.com/office/drawing/2014/main" id="{4D43A48B-90F2-43EC-9C9F-3D899195F814}"/>
              </a:ext>
            </a:extLst>
          </p:cNvPr>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10C1C7B6-1287-4806-8913-F14AA7A8A49F}" type="datetime1">
              <a:rPr lang="zh-TW" altLang="en-US" smtClean="0"/>
              <a:t>2025/11/25</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686800" y="260353"/>
            <a:ext cx="28956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3"/>
            <a:ext cx="84836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0F694A4F-E3B7-43BA-A39D-41AE684E4201}" type="datetime1">
              <a:rPr lang="zh-TW" altLang="en-US" smtClean="0"/>
              <a:t>2025/11/25</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119" y="260648"/>
            <a:ext cx="10972800" cy="633413"/>
          </a:xfrm>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6AD562C3-AC85-4822-8A3E-928126B3271D}" type="datetime1">
              <a:rPr lang="zh-TW" altLang="en-US" smtClean="0"/>
              <a:t>2025/11/25</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lang="zh-TW" altLang="en-US" sz="2200" b="1" u="sng" kern="1200">
                <a:solidFill>
                  <a:schemeClr val="tx1">
                    <a:lumMod val="75000"/>
                    <a:lumOff val="25000"/>
                  </a:schemeClr>
                </a:solidFill>
                <a:latin typeface="Bookman Old Style" panose="02050604050505020204" pitchFamily="18" charset="0"/>
                <a:ea typeface="+mn-ea"/>
                <a:cs typeface="+mn-cs"/>
              </a:defRPr>
            </a:lvl1pPr>
          </a:lstStyle>
          <a:p>
            <a:pPr>
              <a:defRPr/>
            </a:pPr>
            <a:fld id="{AA39E74D-A58A-46CC-986A-EE1885732F1F}" type="slidenum">
              <a:rPr lang="en-US" altLang="zh-TW"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ED04B099-326A-40CB-9EA0-7F207D2663EA}" type="datetime1">
              <a:rPr lang="zh-TW" altLang="en-US" smtClean="0"/>
              <a:t>2025/11/25</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609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125538"/>
            <a:ext cx="53848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7E45D979-CA4E-4B9D-955D-16F9A004D901}" type="datetime1">
              <a:rPr lang="zh-TW" altLang="en-US" smtClean="0"/>
              <a:t>2025/11/25</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DB82C3D4-E7C8-4684-93FF-26B4B69F9E7D}" type="datetime1">
              <a:rPr lang="zh-TW" altLang="en-US" smtClean="0"/>
              <a:t>2025/11/25</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2B6C5515-7A24-4C95-AA98-4745B2EC2065}" type="datetime1">
              <a:rPr lang="zh-TW" altLang="en-US" smtClean="0"/>
              <a:t>2025/11/25</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AB9D2171-7D37-4644-A3F8-3DBC1814C771}" type="datetime1">
              <a:rPr lang="zh-TW" altLang="en-US" smtClean="0"/>
              <a:t>2025/11/25</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2"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3DD2ABFF-2B1E-48B0-B3AB-C15F4166F5A5}" type="datetime1">
              <a:rPr lang="zh-TW" altLang="en-US" smtClean="0"/>
              <a:t>2025/11/25</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609600" y="6245225"/>
            <a:ext cx="2844800" cy="476250"/>
          </a:xfrm>
          <a:prstGeom prst="rect">
            <a:avLst/>
          </a:prstGeom>
        </p:spPr>
        <p:txBody>
          <a:bodyPr/>
          <a:lstStyle>
            <a:lvl1pPr>
              <a:defRPr>
                <a:ea typeface="新細明體" charset="-120"/>
              </a:defRPr>
            </a:lvl1pPr>
          </a:lstStyle>
          <a:p>
            <a:pPr>
              <a:defRPr/>
            </a:pPr>
            <a:fld id="{F8A86E45-9BE4-4D86-AF3F-AA63B071220A}" type="datetime1">
              <a:rPr lang="zh-TW" altLang="en-US" smtClean="0"/>
              <a:t>2025/11/25</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260353"/>
            <a:ext cx="109728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609600" y="1125538"/>
            <a:ext cx="109728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5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1" lang="en-US" altLang="zh-TW" sz="2200" b="1" u="sng" kern="1200" smtClean="0">
                <a:solidFill>
                  <a:schemeClr val="tx1">
                    <a:lumMod val="75000"/>
                    <a:lumOff val="25000"/>
                  </a:schemeClr>
                </a:solidFill>
                <a:latin typeface="Bookman Old Style" panose="02050604050505020204" pitchFamily="18" charset="0"/>
                <a:ea typeface="+mn-ea"/>
                <a:cs typeface="+mn-cs"/>
              </a:defRPr>
            </a:lvl1pPr>
          </a:lstStyle>
          <a:p>
            <a:pPr>
              <a:defRPr/>
            </a:pPr>
            <a:fld id="{AA39E74D-A58A-46CC-986A-EE1885732F1F}" type="slidenum">
              <a:rPr lang="en-US" altLang="zh-TW" smtClean="0"/>
              <a:pPr>
                <a:defRPr/>
              </a:pPr>
              <a:t>‹#›</a:t>
            </a:fld>
            <a:endParaRPr lang="zh-TW" altLang="en-US" dirty="0"/>
          </a:p>
        </p:txBody>
      </p:sp>
      <p:grpSp>
        <p:nvGrpSpPr>
          <p:cNvPr id="9" name="群組 8">
            <a:extLst>
              <a:ext uri="{FF2B5EF4-FFF2-40B4-BE49-F238E27FC236}">
                <a16:creationId xmlns:a16="http://schemas.microsoft.com/office/drawing/2014/main" id="{52C251CC-7FB9-4FA4-8336-9B7E70BACDA8}"/>
              </a:ext>
            </a:extLst>
          </p:cNvPr>
          <p:cNvGrpSpPr/>
          <p:nvPr userDrawn="1"/>
        </p:nvGrpSpPr>
        <p:grpSpPr>
          <a:xfrm>
            <a:off x="0" y="297321"/>
            <a:ext cx="12192000" cy="631371"/>
            <a:chOff x="0" y="76202"/>
            <a:chExt cx="12192000" cy="631371"/>
          </a:xfrm>
        </p:grpSpPr>
        <p:sp>
          <p:nvSpPr>
            <p:cNvPr id="11" name="矩形 10">
              <a:extLst>
                <a:ext uri="{FF2B5EF4-FFF2-40B4-BE49-F238E27FC236}">
                  <a16:creationId xmlns:a16="http://schemas.microsoft.com/office/drawing/2014/main" id="{528CF762-B4AA-4FD5-B25C-A4AFCCA2A006}"/>
                </a:ext>
              </a:extLst>
            </p:cNvPr>
            <p:cNvSpPr/>
            <p:nvPr userDrawn="1"/>
          </p:nvSpPr>
          <p:spPr>
            <a:xfrm>
              <a:off x="0" y="76202"/>
              <a:ext cx="12192000" cy="631371"/>
            </a:xfrm>
            <a:prstGeom prst="rect">
              <a:avLst/>
            </a:prstGeom>
            <a:solidFill>
              <a:srgbClr val="EE7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9C876977-4080-4D87-9495-01C22BEF6556}"/>
                </a:ext>
              </a:extLst>
            </p:cNvPr>
            <p:cNvSpPr/>
            <p:nvPr userDrawn="1"/>
          </p:nvSpPr>
          <p:spPr>
            <a:xfrm>
              <a:off x="24667" y="239879"/>
              <a:ext cx="1056839" cy="323165"/>
            </a:xfrm>
            <a:prstGeom prst="rect">
              <a:avLst/>
            </a:prstGeom>
          </p:spPr>
          <p:txBody>
            <a:bodyPr wrap="square">
              <a:spAutoFit/>
            </a:bodyPr>
            <a:lstStyle/>
            <a:p>
              <a:endParaRPr lang="zh-TW" altLang="en-US" sz="1500" b="1" dirty="0">
                <a:solidFill>
                  <a:schemeClr val="bg1"/>
                </a:solidFill>
              </a:endParaRPr>
            </a:p>
          </p:txBody>
        </p:sp>
      </p:grpSp>
      <p:sp>
        <p:nvSpPr>
          <p:cNvPr id="13" name="文字方塊 12">
            <a:extLst>
              <a:ext uri="{FF2B5EF4-FFF2-40B4-BE49-F238E27FC236}">
                <a16:creationId xmlns:a16="http://schemas.microsoft.com/office/drawing/2014/main" id="{7EED4A33-A913-4E66-89E6-49C430299A15}"/>
              </a:ext>
            </a:extLst>
          </p:cNvPr>
          <p:cNvSpPr txBox="1"/>
          <p:nvPr userDrawn="1"/>
        </p:nvSpPr>
        <p:spPr>
          <a:xfrm>
            <a:off x="11523658" y="260353"/>
            <a:ext cx="646331" cy="646331"/>
          </a:xfrm>
          <a:prstGeom prst="rect">
            <a:avLst/>
          </a:prstGeom>
          <a:noFill/>
        </p:spPr>
        <p:txBody>
          <a:bodyPr wrap="none" rtlCol="0">
            <a:spAutoFit/>
          </a:bodyPr>
          <a:lstStyle/>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聯登</a:t>
            </a:r>
            <a:endParaRPr lang="en-US" altLang="zh-TW" sz="1800" dirty="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a:solidFill>
                  <a:schemeClr val="accent2">
                    <a:lumMod val="75000"/>
                  </a:schemeClr>
                </a:solidFill>
                <a:latin typeface="華康新篆體" panose="030F0509000000000000" pitchFamily="65" charset="-120"/>
                <a:ea typeface="華康新篆體" panose="030F0509000000000000" pitchFamily="65" charset="-120"/>
              </a:rPr>
              <a:t>分發</a:t>
            </a:r>
          </a:p>
        </p:txBody>
      </p:sp>
      <p:pic>
        <p:nvPicPr>
          <p:cNvPr id="14" name="Picture 2" descr="https://caac.jctv.ntut.edu.tw/105generalquery/image/applyLogo.gif">
            <a:extLst>
              <a:ext uri="{FF2B5EF4-FFF2-40B4-BE49-F238E27FC236}">
                <a16:creationId xmlns:a16="http://schemas.microsoft.com/office/drawing/2014/main" id="{6E8DE795-00BA-4032-93CC-0F246AC6879D}"/>
              </a:ext>
            </a:extLst>
          </p:cNvPr>
          <p:cNvPicPr>
            <a:picLocks noChangeAspect="1" noChangeArrowheads="1"/>
          </p:cNvPicPr>
          <p:nvPr userDrawn="1"/>
        </p:nvPicPr>
        <p:blipFill>
          <a:blip r:embed="rId13" cstate="print"/>
          <a:srcRect/>
          <a:stretch>
            <a:fillRect/>
          </a:stretch>
        </p:blipFill>
        <p:spPr bwMode="auto">
          <a:xfrm>
            <a:off x="191344" y="6066939"/>
            <a:ext cx="649419" cy="660125"/>
          </a:xfrm>
          <a:prstGeom prst="rect">
            <a:avLst/>
          </a:prstGeom>
          <a:noFill/>
          <a:effectLst>
            <a:outerShdw blurRad="50800" dist="38100" dir="2700000" algn="tl" rotWithShape="0">
              <a:prstClr val="black">
                <a:alpha val="40000"/>
              </a:prstClr>
            </a:outerShdw>
          </a:effectLst>
        </p:spPr>
      </p:pic>
      <p:sp>
        <p:nvSpPr>
          <p:cNvPr id="15" name="文字方塊 14">
            <a:extLst>
              <a:ext uri="{FF2B5EF4-FFF2-40B4-BE49-F238E27FC236}">
                <a16:creationId xmlns:a16="http://schemas.microsoft.com/office/drawing/2014/main" id="{2046E0CF-5EF3-454E-A2F6-289B15DCA509}"/>
              </a:ext>
            </a:extLst>
          </p:cNvPr>
          <p:cNvSpPr txBox="1"/>
          <p:nvPr userDrawn="1"/>
        </p:nvSpPr>
        <p:spPr>
          <a:xfrm>
            <a:off x="304472" y="40666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6" name="文字方塊 15">
            <a:extLst>
              <a:ext uri="{FF2B5EF4-FFF2-40B4-BE49-F238E27FC236}">
                <a16:creationId xmlns:a16="http://schemas.microsoft.com/office/drawing/2014/main" id="{8CF69CF3-C3A7-4527-877F-86A0FE00EA92}"/>
              </a:ext>
            </a:extLst>
          </p:cNvPr>
          <p:cNvSpPr txBox="1"/>
          <p:nvPr userDrawn="1"/>
        </p:nvSpPr>
        <p:spPr>
          <a:xfrm>
            <a:off x="-22011" y="871449"/>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聯登分發</a:t>
            </a:r>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jctv.ntut.edu.tw/" TargetMode="External"/><Relationship Id="rId4" Type="http://schemas.openxmlformats.org/officeDocument/2006/relationships/hyperlink" Target="https://www.jctv.ntut.edu.tw/union42/"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jctv.ntut.edu.tw/union4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2207568" y="1340386"/>
            <a:ext cx="2071702" cy="433388"/>
          </a:xfrm>
        </p:spPr>
        <p:txBody>
          <a:bodyPr/>
          <a:lstStyle/>
          <a:p>
            <a:pPr eaLnBrk="1" hangingPunct="1"/>
            <a:r>
              <a:rPr lang="en-US" altLang="zh-TW" dirty="0">
                <a:solidFill>
                  <a:srgbClr val="CC0000"/>
                </a:solidFill>
                <a:latin typeface="Times New Roman" panose="02020603050405020304" pitchFamily="18" charset="0"/>
                <a:ea typeface="微軟正黑體" pitchFamily="34" charset="-120"/>
                <a:cs typeface="Times New Roman" panose="02020603050405020304" pitchFamily="18" charset="0"/>
              </a:rPr>
              <a:t>115</a:t>
            </a:r>
            <a:r>
              <a:rPr lang="zh-TW" altLang="en-US" dirty="0">
                <a:solidFill>
                  <a:srgbClr val="CC0000"/>
                </a:solidFill>
                <a:latin typeface="標楷體" panose="03000509000000000000" pitchFamily="65" charset="-120"/>
                <a:ea typeface="標楷體" panose="03000509000000000000" pitchFamily="65" charset="-120"/>
              </a:rPr>
              <a:t>學年度</a:t>
            </a:r>
          </a:p>
        </p:txBody>
      </p:sp>
      <p:sp>
        <p:nvSpPr>
          <p:cNvPr id="3" name="投影片編號版面配置區 2">
            <a:extLst>
              <a:ext uri="{FF2B5EF4-FFF2-40B4-BE49-F238E27FC236}">
                <a16:creationId xmlns:a16="http://schemas.microsoft.com/office/drawing/2014/main" id="{213EA92D-F902-4D87-807F-714BE59DBF2B}"/>
              </a:ext>
            </a:extLst>
          </p:cNvPr>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13316" name="Rectangle 7"/>
          <p:cNvSpPr>
            <a:spLocks noChangeArrowheads="1"/>
          </p:cNvSpPr>
          <p:nvPr/>
        </p:nvSpPr>
        <p:spPr bwMode="auto">
          <a:xfrm>
            <a:off x="2136130" y="1845211"/>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8472264" y="136525"/>
            <a:ext cx="3546475" cy="647700"/>
          </a:xfrm>
          <a:prstGeom prst="rect">
            <a:avLst/>
          </a:prstGeom>
          <a:noFill/>
          <a:ln w="9525">
            <a:noFill/>
            <a:miter lim="800000"/>
            <a:headEnd/>
            <a:tailEnd/>
          </a:ln>
        </p:spPr>
      </p:pic>
      <p:sp>
        <p:nvSpPr>
          <p:cNvPr id="7" name="文字方塊 1"/>
          <p:cNvSpPr txBox="1">
            <a:spLocks noChangeArrowheads="1"/>
          </p:cNvSpPr>
          <p:nvPr/>
        </p:nvSpPr>
        <p:spPr bwMode="auto">
          <a:xfrm>
            <a:off x="2278870" y="3305274"/>
            <a:ext cx="7747000" cy="708025"/>
          </a:xfrm>
          <a:prstGeom prst="rect">
            <a:avLst/>
          </a:prstGeom>
          <a:noFill/>
          <a:ln w="9525">
            <a:noFill/>
            <a:miter lim="800000"/>
            <a:headEnd/>
            <a:tailEnd/>
          </a:ln>
        </p:spPr>
        <p:txBody>
          <a:bodyPr>
            <a:spAutoFit/>
          </a:bodyPr>
          <a:lstStyle/>
          <a:p>
            <a:pPr algn="r"/>
            <a:r>
              <a:rPr lang="zh-TW" altLang="en-US" sz="4000" dirty="0">
                <a:solidFill>
                  <a:srgbClr val="0000CC"/>
                </a:solidFill>
                <a:latin typeface="標楷體" panose="03000509000000000000" pitchFamily="65" charset="-120"/>
                <a:ea typeface="標楷體" panose="03000509000000000000" pitchFamily="65" charset="-120"/>
              </a:rPr>
              <a:t>招生宣導說明會</a:t>
            </a:r>
          </a:p>
        </p:txBody>
      </p:sp>
      <p:sp>
        <p:nvSpPr>
          <p:cNvPr id="8" name="Rectangle 6">
            <a:extLst>
              <a:ext uri="{FF2B5EF4-FFF2-40B4-BE49-F238E27FC236}">
                <a16:creationId xmlns:a16="http://schemas.microsoft.com/office/drawing/2014/main" id="{4197C1A0-A2CF-47AF-A5A8-E67E254C3D48}"/>
              </a:ext>
            </a:extLst>
          </p:cNvPr>
          <p:cNvSpPr txBox="1">
            <a:spLocks noChangeArrowheads="1"/>
          </p:cNvSpPr>
          <p:nvPr/>
        </p:nvSpPr>
        <p:spPr bwMode="auto">
          <a:xfrm>
            <a:off x="-19818" y="5842272"/>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114</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p>
        </p:txBody>
      </p:sp>
      <p:sp>
        <p:nvSpPr>
          <p:cNvPr id="9" name="副標題 2">
            <a:extLst>
              <a:ext uri="{FF2B5EF4-FFF2-40B4-BE49-F238E27FC236}">
                <a16:creationId xmlns:a16="http://schemas.microsoft.com/office/drawing/2014/main" id="{87C98DA3-784B-4DF3-B44E-18CB142549EF}"/>
              </a:ext>
            </a:extLst>
          </p:cNvPr>
          <p:cNvSpPr txBox="1">
            <a:spLocks/>
          </p:cNvSpPr>
          <p:nvPr/>
        </p:nvSpPr>
        <p:spPr bwMode="auto">
          <a:xfrm>
            <a:off x="2694447" y="5419378"/>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pic>
        <p:nvPicPr>
          <p:cNvPr id="10" name="圖片 9">
            <a:extLst>
              <a:ext uri="{FF2B5EF4-FFF2-40B4-BE49-F238E27FC236}">
                <a16:creationId xmlns:a16="http://schemas.microsoft.com/office/drawing/2014/main" id="{1980FF1E-617A-4AF2-8BB0-B92E1C92F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7905" y="5137572"/>
            <a:ext cx="1295930" cy="12385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4C8FC543-D815-4A6B-A673-30D7FC26A6B9}"/>
              </a:ext>
            </a:extLst>
          </p:cNvPr>
          <p:cNvPicPr>
            <a:picLocks noChangeAspect="1"/>
          </p:cNvPicPr>
          <p:nvPr/>
        </p:nvPicPr>
        <p:blipFill>
          <a:blip r:embed="rId3">
            <a:extLst>
              <a:ext uri="{28A0092B-C50C-407E-A947-70E740481C1C}">
                <a14:useLocalDpi xmlns:a14="http://schemas.microsoft.com/office/drawing/2010/main" val="0"/>
              </a:ext>
            </a:extLst>
          </a:blip>
          <a:srcRect t="113" b="113"/>
          <a:stretch/>
        </p:blipFill>
        <p:spPr>
          <a:xfrm>
            <a:off x="1978542" y="3735654"/>
            <a:ext cx="7776864" cy="3071364"/>
          </a:xfrm>
          <a:prstGeom prst="rect">
            <a:avLst/>
          </a:prstGeom>
        </p:spPr>
      </p:pic>
      <p:sp>
        <p:nvSpPr>
          <p:cNvPr id="6" name="矩形 5"/>
          <p:cNvSpPr/>
          <p:nvPr/>
        </p:nvSpPr>
        <p:spPr>
          <a:xfrm>
            <a:off x="7704639" y="1235542"/>
            <a:ext cx="3384374" cy="923330"/>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考生可查詢統測各科目成績採計權重相同之校系科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、學程組合，作為後續選填志願參考。</a:t>
            </a:r>
          </a:p>
        </p:txBody>
      </p:sp>
      <p:pic>
        <p:nvPicPr>
          <p:cNvPr id="3" name="圖片 2">
            <a:extLst>
              <a:ext uri="{FF2B5EF4-FFF2-40B4-BE49-F238E27FC236}">
                <a16:creationId xmlns:a16="http://schemas.microsoft.com/office/drawing/2014/main" id="{91A34254-60F7-4222-9A9E-3010A06FAD6A}"/>
              </a:ext>
            </a:extLst>
          </p:cNvPr>
          <p:cNvPicPr>
            <a:picLocks noChangeAspect="1"/>
          </p:cNvPicPr>
          <p:nvPr/>
        </p:nvPicPr>
        <p:blipFill>
          <a:blip r:embed="rId4"/>
          <a:stretch>
            <a:fillRect/>
          </a:stretch>
        </p:blipFill>
        <p:spPr>
          <a:xfrm>
            <a:off x="1978542" y="1172904"/>
            <a:ext cx="5616624" cy="2562750"/>
          </a:xfrm>
          <a:prstGeom prst="rect">
            <a:avLst/>
          </a:prstGeom>
        </p:spPr>
      </p:pic>
      <p:sp>
        <p:nvSpPr>
          <p:cNvPr id="9" name="投影片編號版面配置區 8">
            <a:extLst>
              <a:ext uri="{FF2B5EF4-FFF2-40B4-BE49-F238E27FC236}">
                <a16:creationId xmlns:a16="http://schemas.microsoft.com/office/drawing/2014/main" id="{D0E8D932-7FEB-4493-812D-C629A6AAEB76}"/>
              </a:ext>
            </a:extLst>
          </p:cNvPr>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
        <p:nvSpPr>
          <p:cNvPr id="7" name="矩形 6">
            <a:extLst>
              <a:ext uri="{FF2B5EF4-FFF2-40B4-BE49-F238E27FC236}">
                <a16:creationId xmlns:a16="http://schemas.microsoft.com/office/drawing/2014/main" id="{33388AEB-EFD8-4C21-AAFA-F07346C754E0}"/>
              </a:ext>
            </a:extLst>
          </p:cNvPr>
          <p:cNvSpPr/>
          <p:nvPr/>
        </p:nvSpPr>
        <p:spPr>
          <a:xfrm>
            <a:off x="8040216" y="4509121"/>
            <a:ext cx="1522884" cy="2016223"/>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1" name="上彎箭號 9">
            <a:extLst>
              <a:ext uri="{FF2B5EF4-FFF2-40B4-BE49-F238E27FC236}">
                <a16:creationId xmlns:a16="http://schemas.microsoft.com/office/drawing/2014/main" id="{E5AF4AF2-9F61-418A-A1E5-74B410C79139}"/>
              </a:ext>
            </a:extLst>
          </p:cNvPr>
          <p:cNvSpPr/>
          <p:nvPr/>
        </p:nvSpPr>
        <p:spPr>
          <a:xfrm rot="10800000" flipH="1">
            <a:off x="7680177" y="2244415"/>
            <a:ext cx="765390" cy="1543866"/>
          </a:xfrm>
          <a:prstGeom prst="bentUpArrow">
            <a:avLst>
              <a:gd name="adj1" fmla="val 20622"/>
              <a:gd name="adj2" fmla="val 25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8" name="標題 1">
            <a:extLst>
              <a:ext uri="{FF2B5EF4-FFF2-40B4-BE49-F238E27FC236}">
                <a16:creationId xmlns:a16="http://schemas.microsoft.com/office/drawing/2014/main" id="{55612D0B-115E-7D76-8AC5-FFC47DAE18C3}"/>
              </a:ext>
            </a:extLst>
          </p:cNvPr>
          <p:cNvSpPr txBox="1">
            <a:spLocks/>
          </p:cNvSpPr>
          <p:nvPr/>
        </p:nvSpPr>
        <p:spPr bwMode="auto">
          <a:xfrm>
            <a:off x="191343" y="273506"/>
            <a:ext cx="9053065"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權重組合查詢結果頁面</a:t>
            </a:r>
            <a:endParaRPr lang="zh-TW" altLang="en-US" sz="3000" b="1" dirty="0">
              <a:effectLst>
                <a:outerShdw blurRad="38100" dist="38100" dir="2700000" algn="tl">
                  <a:srgbClr val="000000">
                    <a:alpha val="43137"/>
                  </a:srgbClr>
                </a:outerShdw>
              </a:effectLst>
            </a:endParaRPr>
          </a:p>
        </p:txBody>
      </p:sp>
      <p:sp>
        <p:nvSpPr>
          <p:cNvPr id="2" name="矩形 1">
            <a:extLst>
              <a:ext uri="{FF2B5EF4-FFF2-40B4-BE49-F238E27FC236}">
                <a16:creationId xmlns:a16="http://schemas.microsoft.com/office/drawing/2014/main" id="{C2A19942-1E03-032F-986D-0094FDF9548B}"/>
              </a:ext>
            </a:extLst>
          </p:cNvPr>
          <p:cNvSpPr/>
          <p:nvPr/>
        </p:nvSpPr>
        <p:spPr>
          <a:xfrm>
            <a:off x="3503712" y="5877272"/>
            <a:ext cx="792088" cy="648072"/>
          </a:xfrm>
          <a:prstGeom prst="rect">
            <a:avLst/>
          </a:prstGeom>
          <a:blipFill>
            <a:blip r:embed="rId5"/>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2321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001D21C7-7B22-4168-9536-BEF3172D71B8}"/>
              </a:ext>
            </a:extLst>
          </p:cNvPr>
          <p:cNvPicPr>
            <a:picLocks noChangeAspect="1"/>
          </p:cNvPicPr>
          <p:nvPr/>
        </p:nvPicPr>
        <p:blipFill>
          <a:blip r:embed="rId3"/>
          <a:stretch>
            <a:fillRect/>
          </a:stretch>
        </p:blipFill>
        <p:spPr>
          <a:xfrm>
            <a:off x="2171564" y="997422"/>
            <a:ext cx="5400600" cy="2255384"/>
          </a:xfrm>
          <a:prstGeom prst="rect">
            <a:avLst/>
          </a:prstGeom>
        </p:spPr>
      </p:pic>
      <p:sp>
        <p:nvSpPr>
          <p:cNvPr id="8" name="上彎箭號 9">
            <a:extLst>
              <a:ext uri="{FF2B5EF4-FFF2-40B4-BE49-F238E27FC236}">
                <a16:creationId xmlns:a16="http://schemas.microsoft.com/office/drawing/2014/main" id="{884F2C56-4EB5-4BF6-A81C-F1239FAE1D26}"/>
              </a:ext>
            </a:extLst>
          </p:cNvPr>
          <p:cNvSpPr/>
          <p:nvPr/>
        </p:nvSpPr>
        <p:spPr>
          <a:xfrm rot="10800000" flipH="1">
            <a:off x="7572164" y="2012154"/>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
        <p:nvSpPr>
          <p:cNvPr id="6" name="投影片編號版面配置區 5">
            <a:extLst>
              <a:ext uri="{FF2B5EF4-FFF2-40B4-BE49-F238E27FC236}">
                <a16:creationId xmlns:a16="http://schemas.microsoft.com/office/drawing/2014/main" id="{475E2FBD-E2A0-4F19-9307-599A2EACD48C}"/>
              </a:ext>
            </a:extLst>
          </p:cNvPr>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
        <p:nvSpPr>
          <p:cNvPr id="9" name="文字方塊 8">
            <a:extLst>
              <a:ext uri="{FF2B5EF4-FFF2-40B4-BE49-F238E27FC236}">
                <a16:creationId xmlns:a16="http://schemas.microsoft.com/office/drawing/2014/main" id="{B2DA6085-2CDE-4FFF-BDFA-2D9840FBE765}"/>
              </a:ext>
            </a:extLst>
          </p:cNvPr>
          <p:cNvSpPr txBox="1"/>
          <p:nvPr/>
        </p:nvSpPr>
        <p:spPr>
          <a:xfrm>
            <a:off x="4871864" y="272218"/>
            <a:ext cx="6355644" cy="646331"/>
          </a:xfrm>
          <a:prstGeom prst="rect">
            <a:avLst/>
          </a:prstGeom>
          <a:noFill/>
        </p:spPr>
        <p:txBody>
          <a:bodyPr wrap="square">
            <a:spAutoFit/>
          </a:bodyPr>
          <a:lstStyle/>
          <a:p>
            <a:pPr eaLnBrk="0" hangingPunct="0"/>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各招生群</a:t>
            </a:r>
            <a:r>
              <a:rPr lang="en-US" altLang="zh-TW" sz="1800" b="1" dirty="0">
                <a:effectLst>
                  <a:outerShdw blurRad="38100" dist="38100" dir="2700000" algn="tl">
                    <a:srgbClr val="000000">
                      <a:alpha val="43137"/>
                    </a:srgbClr>
                  </a:outerShdw>
                </a:effectLst>
                <a:latin typeface="標楷體" pitchFamily="65" charset="-120"/>
                <a:ea typeface="標楷體" pitchFamily="65" charset="-120"/>
              </a:rPr>
              <a:t>(</a:t>
            </a:r>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類</a:t>
            </a:r>
            <a:r>
              <a:rPr lang="en-US" altLang="zh-TW" sz="1800" b="1" dirty="0">
                <a:effectLst>
                  <a:outerShdw blurRad="38100" dist="38100" dir="2700000" algn="tl">
                    <a:srgbClr val="000000">
                      <a:alpha val="43137"/>
                    </a:srgbClr>
                  </a:outerShdw>
                </a:effectLst>
                <a:latin typeface="標楷體" pitchFamily="65" charset="-120"/>
                <a:ea typeface="標楷體" pitchFamily="65" charset="-120"/>
              </a:rPr>
              <a:t>)</a:t>
            </a:r>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別權重組合代碼對      </a:t>
            </a:r>
            <a:endParaRPr lang="en-US" altLang="zh-TW" sz="1800" b="1" dirty="0">
              <a:effectLst>
                <a:outerShdw blurRad="38100" dist="38100" dir="2700000" algn="tl">
                  <a:srgbClr val="000000">
                    <a:alpha val="43137"/>
                  </a:srgbClr>
                </a:outerShdw>
              </a:effectLst>
              <a:latin typeface="標楷體" pitchFamily="65" charset="-120"/>
              <a:ea typeface="標楷體" pitchFamily="65" charset="-120"/>
            </a:endParaRPr>
          </a:p>
          <a:p>
            <a:pPr eaLnBrk="0" hangingPunct="0"/>
            <a:r>
              <a:rPr lang="zh-TW" altLang="en-US" sz="1800" b="1" dirty="0">
                <a:effectLst>
                  <a:outerShdw blurRad="38100" dist="38100" dir="2700000" algn="tl">
                    <a:srgbClr val="000000">
                      <a:alpha val="43137"/>
                    </a:srgbClr>
                  </a:outerShdw>
                </a:effectLst>
                <a:latin typeface="標楷體" pitchFamily="65" charset="-120"/>
                <a:ea typeface="標楷體" pitchFamily="65" charset="-120"/>
              </a:rPr>
              <a:t>應統測各科目採計權重一覽表下載</a:t>
            </a:r>
            <a:endParaRPr lang="zh-TW" altLang="en-US" sz="1800" b="1" dirty="0">
              <a:effectLst>
                <a:outerShdw blurRad="38100" dist="38100" dir="2700000" algn="tl">
                  <a:srgbClr val="000000">
                    <a:alpha val="43137"/>
                  </a:srgbClr>
                </a:outerShdw>
              </a:effectLst>
            </a:endParaRPr>
          </a:p>
        </p:txBody>
      </p:sp>
      <p:sp>
        <p:nvSpPr>
          <p:cNvPr id="12" name="標題 1">
            <a:extLst>
              <a:ext uri="{FF2B5EF4-FFF2-40B4-BE49-F238E27FC236}">
                <a16:creationId xmlns:a16="http://schemas.microsoft.com/office/drawing/2014/main" id="{F8AE2245-06D2-0330-A6B2-A2D29138D7BD}"/>
              </a:ext>
            </a:extLst>
          </p:cNvPr>
          <p:cNvSpPr txBox="1">
            <a:spLocks/>
          </p:cNvSpPr>
          <p:nvPr/>
        </p:nvSpPr>
        <p:spPr bwMode="auto">
          <a:xfrm>
            <a:off x="191343" y="284139"/>
            <a:ext cx="9053065"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endParaRPr lang="zh-TW" altLang="en-US" sz="3000" b="1" dirty="0">
              <a:effectLst>
                <a:outerShdw blurRad="38100" dist="38100" dir="2700000" algn="tl">
                  <a:srgbClr val="000000">
                    <a:alpha val="43137"/>
                  </a:srgbClr>
                </a:outerShdw>
              </a:effectLst>
            </a:endParaRPr>
          </a:p>
        </p:txBody>
      </p:sp>
      <p:pic>
        <p:nvPicPr>
          <p:cNvPr id="5" name="圖片 4" descr="一張含有 文字, 行, 平行 的圖片&#10;&#10;AI 產生的內容可能不正確。">
            <a:extLst>
              <a:ext uri="{FF2B5EF4-FFF2-40B4-BE49-F238E27FC236}">
                <a16:creationId xmlns:a16="http://schemas.microsoft.com/office/drawing/2014/main" id="{73CA4779-1724-CAA6-BF34-150C88198893}"/>
              </a:ext>
            </a:extLst>
          </p:cNvPr>
          <p:cNvPicPr>
            <a:picLocks noChangeAspect="1"/>
          </p:cNvPicPr>
          <p:nvPr/>
        </p:nvPicPr>
        <p:blipFill>
          <a:blip r:embed="rId4">
            <a:extLst>
              <a:ext uri="{28A0092B-C50C-407E-A947-70E740481C1C}">
                <a14:useLocalDpi xmlns:a14="http://schemas.microsoft.com/office/drawing/2010/main" val="0"/>
              </a:ext>
            </a:extLst>
          </a:blip>
          <a:srcRect l="2762" t="3070" r="2584" b="24781"/>
          <a:stretch/>
        </p:blipFill>
        <p:spPr>
          <a:xfrm>
            <a:off x="6384032" y="2364913"/>
            <a:ext cx="4090619" cy="4372822"/>
          </a:xfrm>
          <a:prstGeom prst="rect">
            <a:avLst/>
          </a:prstGeom>
          <a:ln>
            <a:solidFill>
              <a:schemeClr val="tx1"/>
            </a:solidFill>
          </a:ln>
        </p:spPr>
      </p:pic>
      <p:sp>
        <p:nvSpPr>
          <p:cNvPr id="3" name="文字方塊 2">
            <a:extLst>
              <a:ext uri="{FF2B5EF4-FFF2-40B4-BE49-F238E27FC236}">
                <a16:creationId xmlns:a16="http://schemas.microsoft.com/office/drawing/2014/main" id="{CDB2B281-15AB-B3DE-5467-E3DE1CA6D53B}"/>
              </a:ext>
            </a:extLst>
          </p:cNvPr>
          <p:cNvSpPr txBox="1"/>
          <p:nvPr/>
        </p:nvSpPr>
        <p:spPr>
          <a:xfrm rot="19854977">
            <a:off x="7448485" y="3830845"/>
            <a:ext cx="2173750" cy="1200329"/>
          </a:xfrm>
          <a:prstGeom prst="rect">
            <a:avLst/>
          </a:prstGeom>
          <a:noFill/>
        </p:spPr>
        <p:txBody>
          <a:bodyPr wrap="square" rtlCol="0">
            <a:spAutoFit/>
          </a:bodyPr>
          <a:lstStyle/>
          <a:p>
            <a:r>
              <a:rPr lang="zh-TW" altLang="en-US" sz="7200" dirty="0">
                <a:solidFill>
                  <a:schemeClr val="bg1">
                    <a:lumMod val="50000"/>
                  </a:schemeClr>
                </a:solidFill>
                <a:latin typeface="標楷體" panose="03000509000000000000" pitchFamily="65" charset="-120"/>
                <a:ea typeface="標楷體" panose="03000509000000000000" pitchFamily="65" charset="-120"/>
              </a:rPr>
              <a:t>樣張</a:t>
            </a:r>
          </a:p>
        </p:txBody>
      </p:sp>
    </p:spTree>
    <p:extLst>
      <p:ext uri="{BB962C8B-B14F-4D97-AF65-F5344CB8AC3E}">
        <p14:creationId xmlns:p14="http://schemas.microsoft.com/office/powerpoint/2010/main" val="208158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AD13508-B102-D9CF-DCE2-FF244985AE88}"/>
              </a:ext>
            </a:extLst>
          </p:cNvPr>
          <p:cNvSpPr>
            <a:spLocks noGrp="1"/>
          </p:cNvSpPr>
          <p:nvPr>
            <p:ph type="sldNum" sz="quarter" idx="12"/>
          </p:nvPr>
        </p:nvSpPr>
        <p:spPr/>
        <p:txBody>
          <a:bodyPr/>
          <a:lstStyle/>
          <a:p>
            <a:pPr>
              <a:defRPr/>
            </a:pPr>
            <a:fld id="{D6E7D69F-96D9-4765-93F8-08A349A252CE}" type="slidenum">
              <a:rPr lang="zh-TW" altLang="en-US" smtClean="0"/>
              <a:pPr>
                <a:defRPr/>
              </a:pPr>
              <a:t>12</a:t>
            </a:fld>
            <a:endParaRPr lang="en-US" altLang="zh-TW" dirty="0"/>
          </a:p>
        </p:txBody>
      </p:sp>
      <p:sp>
        <p:nvSpPr>
          <p:cNvPr id="4" name="文字方塊 3">
            <a:extLst>
              <a:ext uri="{FF2B5EF4-FFF2-40B4-BE49-F238E27FC236}">
                <a16:creationId xmlns:a16="http://schemas.microsoft.com/office/drawing/2014/main" id="{42BC125F-7705-C442-0584-97E4E0F4FE85}"/>
              </a:ext>
            </a:extLst>
          </p:cNvPr>
          <p:cNvSpPr txBox="1"/>
          <p:nvPr/>
        </p:nvSpPr>
        <p:spPr>
          <a:xfrm>
            <a:off x="2783632" y="3013501"/>
            <a:ext cx="6976963" cy="830997"/>
          </a:xfrm>
          <a:prstGeom prst="rect">
            <a:avLst/>
          </a:prstGeom>
          <a:noFill/>
        </p:spPr>
        <p:txBody>
          <a:bodyPr wrap="square">
            <a:spAutoFit/>
          </a:bodyPr>
          <a:lstStyle/>
          <a:p>
            <a:pPr algn="ctr"/>
            <a:r>
              <a:rPr lang="zh-TW" altLang="en-US" sz="4800" dirty="0">
                <a:solidFill>
                  <a:schemeClr val="tx2"/>
                </a:solidFill>
                <a:latin typeface="標楷體" pitchFamily="65" charset="-120"/>
                <a:ea typeface="標楷體" pitchFamily="65" charset="-120"/>
              </a:rPr>
              <a:t>招生作業說明</a:t>
            </a:r>
            <a:endParaRPr lang="zh-TW" altLang="en-US" sz="4800" dirty="0"/>
          </a:p>
        </p:txBody>
      </p:sp>
      <p:cxnSp>
        <p:nvCxnSpPr>
          <p:cNvPr id="7" name="直線接點 6">
            <a:extLst>
              <a:ext uri="{FF2B5EF4-FFF2-40B4-BE49-F238E27FC236}">
                <a16:creationId xmlns:a16="http://schemas.microsoft.com/office/drawing/2014/main" id="{66EF0B88-BC0A-CED6-2EAE-B18229AE14F2}"/>
              </a:ext>
            </a:extLst>
          </p:cNvPr>
          <p:cNvCxnSpPr>
            <a:cxnSpLocks/>
          </p:cNvCxnSpPr>
          <p:nvPr/>
        </p:nvCxnSpPr>
        <p:spPr>
          <a:xfrm>
            <a:off x="3403141" y="3954159"/>
            <a:ext cx="5737944" cy="0"/>
          </a:xfrm>
          <a:prstGeom prst="line">
            <a:avLst/>
          </a:prstGeom>
          <a:ln w="38100">
            <a:solidFill>
              <a:srgbClr val="EE7A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673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336" y="260648"/>
            <a:ext cx="8496944"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sz="26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重要注意事項</a:t>
            </a:r>
            <a:endParaRPr lang="en-US" altLang="zh-TW" sz="2600"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272C3019-778D-4C27-A59E-5EB55C0DFD84}"/>
              </a:ext>
            </a:extLst>
          </p:cNvPr>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
        <p:nvSpPr>
          <p:cNvPr id="6" name="Rectangle 3"/>
          <p:cNvSpPr txBox="1">
            <a:spLocks noChangeArrowheads="1"/>
          </p:cNvSpPr>
          <p:nvPr/>
        </p:nvSpPr>
        <p:spPr bwMode="auto">
          <a:xfrm>
            <a:off x="1343472" y="1238874"/>
            <a:ext cx="10369152" cy="547260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600"/>
              </a:spcAft>
              <a:buClr>
                <a:schemeClr val="tx1"/>
              </a:buClr>
              <a:buFont typeface="Wingdings" panose="05000000000000000000" pitchFamily="2" charset="2"/>
              <a:buChar char="u"/>
              <a:defRPr/>
            </a:pPr>
            <a:r>
              <a:rPr lang="en-US" altLang="zh-TW" sz="2400" dirty="0">
                <a:latin typeface="Times New Roman" pitchFamily="18" charset="0"/>
                <a:ea typeface="標楷體" pitchFamily="65" charset="-120"/>
              </a:rPr>
              <a:t>115</a:t>
            </a:r>
            <a:r>
              <a:rPr lang="zh-TW" altLang="en-US" sz="2400" dirty="0">
                <a:latin typeface="Times New Roman" pitchFamily="18" charset="0"/>
                <a:ea typeface="標楷體" pitchFamily="65" charset="-120"/>
              </a:rPr>
              <a:t>學年度參加本招生登記分發考生之</a:t>
            </a:r>
            <a:r>
              <a:rPr lang="zh-TW" altLang="en-US" sz="2400" b="1" dirty="0">
                <a:solidFill>
                  <a:srgbClr val="0000CC"/>
                </a:solidFill>
                <a:latin typeface="Times New Roman" pitchFamily="18" charset="0"/>
                <a:ea typeface="標楷體" pitchFamily="65" charset="-120"/>
              </a:rPr>
              <a:t>最低登記標準同</a:t>
            </a:r>
            <a:r>
              <a:rPr lang="en-US" altLang="zh-TW" sz="2400" b="1" dirty="0">
                <a:solidFill>
                  <a:srgbClr val="0000CC"/>
                </a:solidFill>
                <a:latin typeface="Times New Roman" pitchFamily="18" charset="0"/>
                <a:ea typeface="標楷體" pitchFamily="65" charset="-120"/>
              </a:rPr>
              <a:t>114</a:t>
            </a:r>
            <a:r>
              <a:rPr lang="zh-TW" altLang="en-US" sz="2400" b="1" dirty="0">
                <a:solidFill>
                  <a:srgbClr val="0000CC"/>
                </a:solidFill>
                <a:latin typeface="Times New Roman" pitchFamily="18" charset="0"/>
                <a:ea typeface="標楷體" pitchFamily="65" charset="-120"/>
              </a:rPr>
              <a:t>學年度</a:t>
            </a:r>
            <a:r>
              <a:rPr lang="en-US" altLang="zh-TW" sz="2400" b="1" dirty="0">
                <a:solidFill>
                  <a:srgbClr val="0000CC"/>
                </a:solidFill>
                <a:latin typeface="Times New Roman" pitchFamily="18" charset="0"/>
                <a:ea typeface="標楷體" pitchFamily="65" charset="-120"/>
              </a:rPr>
              <a:t>:</a:t>
            </a:r>
            <a:r>
              <a:rPr lang="zh-TW" altLang="en-US" sz="2400" b="1" dirty="0">
                <a:solidFill>
                  <a:srgbClr val="FF0000"/>
                </a:solidFill>
                <a:latin typeface="Times New Roman" pitchFamily="18" charset="0"/>
                <a:ea typeface="標楷體" pitchFamily="65" charset="-120"/>
              </a:rPr>
              <a:t>「四技二專統一入學測驗之各科目原始成績有</a:t>
            </a:r>
            <a:r>
              <a:rPr lang="en-US" altLang="zh-TW" sz="2400" b="1" dirty="0">
                <a:solidFill>
                  <a:srgbClr val="FF0000"/>
                </a:solidFill>
                <a:latin typeface="Times New Roman" pitchFamily="18" charset="0"/>
                <a:ea typeface="標楷體" pitchFamily="65" charset="-120"/>
              </a:rPr>
              <a:t>2</a:t>
            </a:r>
            <a:r>
              <a:rPr lang="zh-TW" altLang="en-US" sz="2400" b="1" dirty="0">
                <a:solidFill>
                  <a:srgbClr val="FF0000"/>
                </a:solidFill>
                <a:latin typeface="Times New Roman" pitchFamily="18" charset="0"/>
                <a:ea typeface="標楷體" pitchFamily="65" charset="-120"/>
              </a:rPr>
              <a:t>科目</a:t>
            </a:r>
            <a:r>
              <a:rPr lang="en-US" altLang="zh-TW" sz="2400" b="1" dirty="0">
                <a:solidFill>
                  <a:srgbClr val="FF0000"/>
                </a:solidFill>
                <a:latin typeface="Times New Roman" pitchFamily="18" charset="0"/>
                <a:ea typeface="標楷體" pitchFamily="65" charset="-120"/>
              </a:rPr>
              <a:t>(</a:t>
            </a:r>
            <a:r>
              <a:rPr lang="zh-TW" altLang="en-US" sz="2400" b="1" dirty="0">
                <a:solidFill>
                  <a:srgbClr val="FF0000"/>
                </a:solidFill>
                <a:latin typeface="Times New Roman" pitchFamily="18" charset="0"/>
                <a:ea typeface="標楷體" pitchFamily="65" charset="-120"/>
              </a:rPr>
              <a:t>含</a:t>
            </a:r>
            <a:r>
              <a:rPr lang="en-US" altLang="zh-TW" sz="2400" b="1" dirty="0">
                <a:solidFill>
                  <a:srgbClr val="FF0000"/>
                </a:solidFill>
                <a:latin typeface="Times New Roman" pitchFamily="18" charset="0"/>
                <a:ea typeface="標楷體" pitchFamily="65" charset="-120"/>
              </a:rPr>
              <a:t>)</a:t>
            </a:r>
            <a:r>
              <a:rPr lang="zh-TW" altLang="en-US" sz="2400" b="1" dirty="0">
                <a:solidFill>
                  <a:srgbClr val="FF0000"/>
                </a:solidFill>
                <a:latin typeface="Times New Roman" pitchFamily="18" charset="0"/>
                <a:ea typeface="標楷體" pitchFamily="65" charset="-120"/>
              </a:rPr>
              <a:t>以上</a:t>
            </a:r>
            <a:r>
              <a:rPr lang="en-US" altLang="zh-TW" sz="2400" b="1" dirty="0">
                <a:solidFill>
                  <a:srgbClr val="FF0000"/>
                </a:solidFill>
                <a:latin typeface="Times New Roman" pitchFamily="18" charset="0"/>
                <a:ea typeface="標楷體" pitchFamily="65" charset="-120"/>
              </a:rPr>
              <a:t>0</a:t>
            </a:r>
            <a:r>
              <a:rPr lang="zh-TW" altLang="en-US" sz="2400" b="1" dirty="0">
                <a:solidFill>
                  <a:srgbClr val="FF0000"/>
                </a:solidFill>
                <a:latin typeface="Times New Roman" pitchFamily="18" charset="0"/>
                <a:ea typeface="標楷體" pitchFamily="65" charset="-120"/>
              </a:rPr>
              <a:t>分</a:t>
            </a:r>
            <a:r>
              <a:rPr lang="en-US" altLang="zh-TW" sz="2400" b="1" dirty="0">
                <a:solidFill>
                  <a:srgbClr val="FF0000"/>
                </a:solidFill>
                <a:latin typeface="Times New Roman" pitchFamily="18" charset="0"/>
                <a:ea typeface="標楷體" pitchFamily="65" charset="-120"/>
              </a:rPr>
              <a:t>(</a:t>
            </a:r>
            <a:r>
              <a:rPr lang="zh-TW" altLang="en-US" sz="2400" b="1" dirty="0">
                <a:solidFill>
                  <a:srgbClr val="FF0000"/>
                </a:solidFill>
                <a:latin typeface="Times New Roman" pitchFamily="18" charset="0"/>
                <a:ea typeface="標楷體" pitchFamily="65" charset="-120"/>
              </a:rPr>
              <a:t>含因違反統一入學測驗試場規則應扣減分數後合計為</a:t>
            </a:r>
            <a:r>
              <a:rPr lang="en-US" altLang="zh-TW" sz="2400" b="1" dirty="0">
                <a:solidFill>
                  <a:srgbClr val="FF0000"/>
                </a:solidFill>
                <a:latin typeface="Times New Roman" pitchFamily="18" charset="0"/>
                <a:ea typeface="標楷體" pitchFamily="65" charset="-120"/>
              </a:rPr>
              <a:t>0</a:t>
            </a:r>
            <a:r>
              <a:rPr lang="zh-TW" altLang="en-US" sz="2400" b="1" dirty="0">
                <a:solidFill>
                  <a:srgbClr val="FF0000"/>
                </a:solidFill>
                <a:latin typeface="Times New Roman" pitchFamily="18" charset="0"/>
                <a:ea typeface="標楷體" pitchFamily="65" charset="-120"/>
              </a:rPr>
              <a:t>分</a:t>
            </a:r>
            <a:r>
              <a:rPr lang="en-US" altLang="zh-TW" sz="2400" b="1" dirty="0">
                <a:solidFill>
                  <a:srgbClr val="FF0000"/>
                </a:solidFill>
                <a:latin typeface="Times New Roman" pitchFamily="18" charset="0"/>
                <a:ea typeface="標楷體" pitchFamily="65" charset="-120"/>
              </a:rPr>
              <a:t>)</a:t>
            </a:r>
            <a:r>
              <a:rPr lang="zh-TW" altLang="en-US" sz="2400" b="1" dirty="0">
                <a:solidFill>
                  <a:srgbClr val="FF0000"/>
                </a:solidFill>
                <a:latin typeface="Times New Roman" pitchFamily="18" charset="0"/>
                <a:ea typeface="標楷體" pitchFamily="65" charset="-120"/>
              </a:rPr>
              <a:t>者，不得登記參加有提供一般生名額之校系科</a:t>
            </a:r>
            <a:r>
              <a:rPr lang="en-US" altLang="zh-TW" sz="2400" b="1" dirty="0">
                <a:solidFill>
                  <a:srgbClr val="FF0000"/>
                </a:solidFill>
                <a:latin typeface="Times New Roman" pitchFamily="18" charset="0"/>
                <a:ea typeface="標楷體" pitchFamily="65" charset="-120"/>
              </a:rPr>
              <a:t>(</a:t>
            </a:r>
            <a:r>
              <a:rPr lang="zh-TW" altLang="en-US" sz="2400" b="1" dirty="0">
                <a:solidFill>
                  <a:srgbClr val="FF0000"/>
                </a:solidFill>
                <a:latin typeface="Times New Roman" pitchFamily="18" charset="0"/>
                <a:ea typeface="標楷體" pitchFamily="65" charset="-120"/>
              </a:rPr>
              <a:t>組</a:t>
            </a:r>
            <a:r>
              <a:rPr lang="en-US" altLang="zh-TW" sz="2400" b="1" dirty="0">
                <a:solidFill>
                  <a:srgbClr val="FF0000"/>
                </a:solidFill>
                <a:latin typeface="Times New Roman" pitchFamily="18" charset="0"/>
                <a:ea typeface="標楷體" pitchFamily="65" charset="-120"/>
              </a:rPr>
              <a:t>)</a:t>
            </a:r>
            <a:r>
              <a:rPr lang="zh-TW" altLang="en-US" sz="2400" b="1" dirty="0">
                <a:solidFill>
                  <a:srgbClr val="FF0000"/>
                </a:solidFill>
                <a:latin typeface="Times New Roman" pitchFamily="18" charset="0"/>
                <a:ea typeface="標楷體" pitchFamily="65" charset="-120"/>
              </a:rPr>
              <a:t>、學程分發」；</a:t>
            </a:r>
            <a:r>
              <a:rPr lang="zh-TW" altLang="en-US" sz="2400" dirty="0">
                <a:latin typeface="Times New Roman" pitchFamily="18" charset="0"/>
                <a:ea typeface="標楷體" pitchFamily="65" charset="-120"/>
              </a:rPr>
              <a:t>惟符合特種生身分，登記參加有提供所具特種生身分招生名額之校系科</a:t>
            </a:r>
            <a:r>
              <a:rPr lang="en-US" altLang="zh-TW" sz="2400" dirty="0">
                <a:latin typeface="Times New Roman" pitchFamily="18" charset="0"/>
                <a:ea typeface="標楷體" pitchFamily="65" charset="-120"/>
              </a:rPr>
              <a:t>(</a:t>
            </a:r>
            <a:r>
              <a:rPr lang="zh-TW" altLang="en-US" sz="2400" dirty="0">
                <a:latin typeface="Times New Roman" pitchFamily="18" charset="0"/>
                <a:ea typeface="標楷體" pitchFamily="65" charset="-120"/>
              </a:rPr>
              <a:t>組</a:t>
            </a:r>
            <a:r>
              <a:rPr lang="en-US" altLang="zh-TW" sz="2400" dirty="0">
                <a:latin typeface="Times New Roman" pitchFamily="18" charset="0"/>
                <a:ea typeface="標楷體" pitchFamily="65" charset="-120"/>
              </a:rPr>
              <a:t>)</a:t>
            </a:r>
            <a:r>
              <a:rPr lang="zh-TW" altLang="en-US" sz="2400" dirty="0">
                <a:latin typeface="Times New Roman" pitchFamily="18" charset="0"/>
                <a:ea typeface="標楷體" pitchFamily="65" charset="-120"/>
              </a:rPr>
              <a:t>、學程分發者，不受此限；跨群</a:t>
            </a:r>
            <a:r>
              <a:rPr lang="en-US" altLang="zh-TW" sz="2400" dirty="0">
                <a:latin typeface="Times New Roman" pitchFamily="18" charset="0"/>
                <a:ea typeface="標楷體" pitchFamily="65" charset="-120"/>
              </a:rPr>
              <a:t>(</a:t>
            </a:r>
            <a:r>
              <a:rPr lang="zh-TW" altLang="en-US" sz="2400" dirty="0">
                <a:latin typeface="Times New Roman" pitchFamily="18" charset="0"/>
                <a:ea typeface="標楷體" pitchFamily="65" charset="-120"/>
              </a:rPr>
              <a:t>類</a:t>
            </a:r>
            <a:r>
              <a:rPr lang="en-US" altLang="zh-TW" sz="2400" dirty="0">
                <a:latin typeface="Times New Roman" pitchFamily="18" charset="0"/>
                <a:ea typeface="標楷體" pitchFamily="65" charset="-120"/>
              </a:rPr>
              <a:t>)</a:t>
            </a:r>
            <a:r>
              <a:rPr lang="zh-TW" altLang="en-US" sz="2400" dirty="0">
                <a:latin typeface="Times New Roman" pitchFamily="18" charset="0"/>
                <a:ea typeface="標楷體" pitchFamily="65" charset="-120"/>
              </a:rPr>
              <a:t>考生採計之科目為就其所選填登記志願所屬招生群</a:t>
            </a:r>
            <a:r>
              <a:rPr lang="en-US" altLang="zh-TW" sz="2400" dirty="0">
                <a:latin typeface="Times New Roman" pitchFamily="18" charset="0"/>
                <a:ea typeface="標楷體" pitchFamily="65" charset="-120"/>
              </a:rPr>
              <a:t>(</a:t>
            </a:r>
            <a:r>
              <a:rPr lang="zh-TW" altLang="en-US" sz="2400" dirty="0">
                <a:latin typeface="Times New Roman" pitchFamily="18" charset="0"/>
                <a:ea typeface="標楷體" pitchFamily="65" charset="-120"/>
              </a:rPr>
              <a:t>類</a:t>
            </a:r>
            <a:r>
              <a:rPr lang="en-US" altLang="zh-TW" sz="2400" dirty="0">
                <a:latin typeface="Times New Roman" pitchFamily="18" charset="0"/>
                <a:ea typeface="標楷體" pitchFamily="65" charset="-120"/>
              </a:rPr>
              <a:t>)</a:t>
            </a:r>
            <a:r>
              <a:rPr lang="zh-TW" altLang="en-US" sz="2400" dirty="0">
                <a:latin typeface="Times New Roman" pitchFamily="18" charset="0"/>
                <a:ea typeface="標楷體" pitchFamily="65" charset="-120"/>
              </a:rPr>
              <a:t>別採計科目。</a:t>
            </a:r>
            <a:endParaRPr lang="en-US" altLang="zh-TW" sz="2400" dirty="0">
              <a:latin typeface="Times New Roman" pitchFamily="18" charset="0"/>
              <a:ea typeface="標楷體" pitchFamily="65" charset="-120"/>
            </a:endParaRPr>
          </a:p>
          <a:p>
            <a:pPr algn="just" eaLnBrk="1" hangingPunct="1">
              <a:spcBef>
                <a:spcPts val="1200"/>
              </a:spcBef>
              <a:spcAft>
                <a:spcPts val="600"/>
              </a:spcAft>
              <a:buClr>
                <a:schemeClr val="tx1"/>
              </a:buClr>
              <a:buFont typeface="Wingdings" panose="05000000000000000000" pitchFamily="2" charset="2"/>
              <a:buChar char="u"/>
              <a:defRPr/>
            </a:pPr>
            <a:r>
              <a:rPr lang="zh-TW" altLang="en-US" sz="2400" dirty="0">
                <a:latin typeface="Times New Roman" pitchFamily="18" charset="0"/>
                <a:ea typeface="標楷體" pitchFamily="65" charset="-120"/>
              </a:rPr>
              <a:t>請協助提醒考生應依</a:t>
            </a:r>
            <a:r>
              <a:rPr lang="zh-TW" altLang="en-US" sz="2400" b="1" u="sng" dirty="0">
                <a:solidFill>
                  <a:srgbClr val="FF0000"/>
                </a:solidFill>
                <a:latin typeface="Times New Roman" pitchFamily="18" charset="0"/>
                <a:ea typeface="標楷體" pitchFamily="65" charset="-120"/>
              </a:rPr>
              <a:t>簡章所訂繳費規定期限及方式完成繳交登記費</a:t>
            </a:r>
            <a:r>
              <a:rPr lang="zh-TW" altLang="en-US" sz="2400" dirty="0">
                <a:latin typeface="Times New Roman" pitchFamily="18" charset="0"/>
                <a:ea typeface="標楷體" pitchFamily="65" charset="-120"/>
              </a:rPr>
              <a:t>，</a:t>
            </a:r>
            <a:r>
              <a:rPr lang="zh-TW" altLang="en-US" sz="2400" b="1" u="sng" dirty="0">
                <a:solidFill>
                  <a:srgbClr val="0000CC"/>
                </a:solidFill>
                <a:latin typeface="Times New Roman" pitchFamily="18" charset="0"/>
                <a:ea typeface="標楷體" pitchFamily="65" charset="-120"/>
              </a:rPr>
              <a:t>逾期或未依規定完成繳費者</a:t>
            </a:r>
            <a:r>
              <a:rPr lang="zh-TW" altLang="en-US" sz="2400" dirty="0">
                <a:latin typeface="Times New Roman" pitchFamily="18" charset="0"/>
                <a:ea typeface="標楷體" pitchFamily="65" charset="-120"/>
              </a:rPr>
              <a:t>，概不受理，</a:t>
            </a:r>
            <a:r>
              <a:rPr lang="zh-TW" altLang="en-US" sz="2400" b="1" u="sng" dirty="0">
                <a:solidFill>
                  <a:srgbClr val="0000CC"/>
                </a:solidFill>
                <a:latin typeface="Times New Roman" pitchFamily="18" charset="0"/>
                <a:ea typeface="標楷體" pitchFamily="65" charset="-120"/>
              </a:rPr>
              <a:t>即不得參加本招生</a:t>
            </a:r>
            <a:r>
              <a:rPr lang="zh-TW" altLang="en-US" sz="2400" dirty="0">
                <a:latin typeface="Times New Roman" pitchFamily="18" charset="0"/>
                <a:ea typeface="標楷體" pitchFamily="65" charset="-120"/>
              </a:rPr>
              <a:t>。</a:t>
            </a:r>
            <a:endParaRPr lang="en-US" altLang="zh-TW" sz="2400" dirty="0">
              <a:latin typeface="Times New Roman" pitchFamily="18" charset="0"/>
              <a:ea typeface="標楷體" pitchFamily="65" charset="-120"/>
            </a:endParaRPr>
          </a:p>
          <a:p>
            <a:pPr algn="just" eaLnBrk="1" hangingPunct="1">
              <a:spcBef>
                <a:spcPts val="1200"/>
              </a:spcBef>
              <a:spcAft>
                <a:spcPts val="600"/>
              </a:spcAft>
              <a:buClr>
                <a:schemeClr val="tx1"/>
              </a:buClr>
              <a:buFont typeface="Wingdings" panose="05000000000000000000" pitchFamily="2" charset="2"/>
              <a:buChar char="u"/>
              <a:defRPr/>
            </a:pPr>
            <a:r>
              <a:rPr lang="zh-TW" altLang="en-US" sz="2400" dirty="0">
                <a:latin typeface="Times New Roman" pitchFamily="18" charset="0"/>
                <a:ea typeface="標楷體" pitchFamily="65" charset="-120"/>
              </a:rPr>
              <a:t>考生</a:t>
            </a:r>
            <a:r>
              <a:rPr lang="zh-TW" altLang="en-US" sz="2400" b="1" dirty="0">
                <a:solidFill>
                  <a:srgbClr val="0000CC"/>
                </a:solidFill>
                <a:latin typeface="Times New Roman" pitchFamily="18" charset="0"/>
                <a:ea typeface="標楷體" pitchFamily="65" charset="-120"/>
              </a:rPr>
              <a:t>繳費後</a:t>
            </a:r>
            <a:r>
              <a:rPr lang="zh-TW" altLang="en-US" sz="2400" dirty="0">
                <a:latin typeface="Times New Roman" pitchFamily="18" charset="0"/>
                <a:ea typeface="標楷體" pitchFamily="65" charset="-120"/>
              </a:rPr>
              <a:t>均務必於繳費規定期限內上網</a:t>
            </a:r>
            <a:r>
              <a:rPr lang="zh-TW" altLang="en-US" sz="2400" b="1" dirty="0">
                <a:solidFill>
                  <a:srgbClr val="0000CC"/>
                </a:solidFill>
                <a:latin typeface="Times New Roman" pitchFamily="18" charset="0"/>
                <a:ea typeface="標楷體" pitchFamily="65" charset="-120"/>
              </a:rPr>
              <a:t>查詢繳費狀態</a:t>
            </a:r>
            <a:r>
              <a:rPr lang="zh-TW" altLang="en-US" sz="2400" dirty="0">
                <a:latin typeface="Times New Roman" pitchFamily="18" charset="0"/>
                <a:ea typeface="標楷體" pitchFamily="65" charset="-120"/>
              </a:rPr>
              <a:t>，如獲系統回應「</a:t>
            </a:r>
            <a:r>
              <a:rPr lang="zh-TW" altLang="en-US" sz="2400" b="1" u="sng" dirty="0">
                <a:solidFill>
                  <a:srgbClr val="0000CC"/>
                </a:solidFill>
                <a:latin typeface="Times New Roman" pitchFamily="18" charset="0"/>
                <a:ea typeface="標楷體" pitchFamily="65" charset="-120"/>
              </a:rPr>
              <a:t>繳費成功</a:t>
            </a:r>
            <a:r>
              <a:rPr lang="zh-TW" altLang="en-US" sz="2400" dirty="0">
                <a:latin typeface="Times New Roman" pitchFamily="18" charset="0"/>
                <a:ea typeface="標楷體" pitchFamily="65" charset="-120"/>
              </a:rPr>
              <a:t>」者，即表示已完成繳費，及參加本招生之登記分發；如達最低登記標準者，</a:t>
            </a:r>
            <a:r>
              <a:rPr lang="zh-TW" altLang="en-US" sz="2400" b="1" u="sng" dirty="0">
                <a:solidFill>
                  <a:srgbClr val="0000CC"/>
                </a:solidFill>
                <a:latin typeface="Times New Roman" pitchFamily="18" charset="0"/>
                <a:ea typeface="標楷體" pitchFamily="65" charset="-120"/>
              </a:rPr>
              <a:t>即具有上網選填登記志願資格</a:t>
            </a:r>
            <a:r>
              <a:rPr lang="zh-TW" altLang="en-US" sz="2400" dirty="0">
                <a:latin typeface="Times New Roman" pitchFamily="18" charset="0"/>
                <a:ea typeface="標楷體" pitchFamily="65" charset="-120"/>
              </a:rPr>
              <a:t>。</a:t>
            </a:r>
            <a:endParaRPr lang="en-US" altLang="zh-TW" sz="2400" dirty="0">
              <a:latin typeface="Times New Roman" pitchFamily="18" charset="0"/>
              <a:ea typeface="標楷體" pitchFamily="65" charset="-120"/>
            </a:endParaRPr>
          </a:p>
        </p:txBody>
      </p:sp>
    </p:spTree>
    <p:extLst>
      <p:ext uri="{BB962C8B-B14F-4D97-AF65-F5344CB8AC3E}">
        <p14:creationId xmlns:p14="http://schemas.microsoft.com/office/powerpoint/2010/main" val="42461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9336" y="260648"/>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en-US" altLang="zh-TW"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1/4</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p:txBody>
      </p:sp>
      <p:sp>
        <p:nvSpPr>
          <p:cNvPr id="3" name="投影片編號版面配置區 2">
            <a:extLst>
              <a:ext uri="{FF2B5EF4-FFF2-40B4-BE49-F238E27FC236}">
                <a16:creationId xmlns:a16="http://schemas.microsoft.com/office/drawing/2014/main" id="{2963C351-05B5-4852-901F-AC6FEF5B745C}"/>
              </a:ext>
            </a:extLst>
          </p:cNvPr>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
        <p:nvSpPr>
          <p:cNvPr id="6" name="Rectangle 3"/>
          <p:cNvSpPr txBox="1">
            <a:spLocks noChangeArrowheads="1"/>
          </p:cNvSpPr>
          <p:nvPr/>
        </p:nvSpPr>
        <p:spPr bwMode="auto">
          <a:xfrm>
            <a:off x="1285256" y="1340768"/>
            <a:ext cx="10427368" cy="475252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7188" indent="-357188" algn="just" eaLnBrk="1" hangingPunct="1">
              <a:lnSpc>
                <a:spcPct val="90000"/>
              </a:lnSpc>
              <a:spcBef>
                <a:spcPts val="200"/>
              </a:spcBef>
              <a:spcAft>
                <a:spcPts val="600"/>
              </a:spcAft>
              <a:buClr>
                <a:schemeClr val="tx1"/>
              </a:buClr>
              <a:buFont typeface="+mj-lt"/>
              <a:buAutoNum type="arabicPeriod"/>
              <a:tabLst>
                <a:tab pos="542925" algn="l"/>
                <a:tab pos="1971675" algn="l"/>
              </a:tabLst>
              <a:defRPr/>
            </a:pPr>
            <a:r>
              <a:rPr lang="zh-TW" altLang="en-US" sz="2400" dirty="0">
                <a:latin typeface="Times New Roman" pitchFamily="18" charset="0"/>
                <a:ea typeface="標楷體" pitchFamily="65" charset="-120"/>
                <a:cs typeface="Times New Roman" panose="02020603050405020304" pitchFamily="18" charset="0"/>
              </a:rPr>
              <a:t>登記資格：</a:t>
            </a:r>
            <a:r>
              <a:rPr lang="zh-TW" altLang="en-US" sz="2400" spc="-100" dirty="0">
                <a:latin typeface="Times New Roman" pitchFamily="18" charset="0"/>
                <a:ea typeface="標楷體" pitchFamily="65" charset="-120"/>
                <a:cs typeface="Times New Roman" panose="02020603050405020304" pitchFamily="18" charset="0"/>
              </a:rPr>
              <a:t>技術型高中及普通型高中之專業群科</a:t>
            </a:r>
            <a:r>
              <a:rPr lang="zh-TW" altLang="zh-TW" sz="2400" spc="-100" dirty="0">
                <a:latin typeface="Times New Roman" pitchFamily="18" charset="0"/>
                <a:ea typeface="標楷體" pitchFamily="65" charset="-120"/>
              </a:rPr>
              <a:t>畢業</a:t>
            </a:r>
            <a:r>
              <a:rPr lang="zh-TW" altLang="en-US" sz="2400" spc="-100" dirty="0">
                <a:latin typeface="Times New Roman" pitchFamily="18" charset="0"/>
                <a:ea typeface="標楷體" pitchFamily="65" charset="-120"/>
                <a:cs typeface="Times New Roman" panose="02020603050405020304" pitchFamily="18" charset="0"/>
              </a:rPr>
              <a:t>、綜合型高中</a:t>
            </a:r>
            <a:r>
              <a:rPr lang="zh-TW" altLang="zh-TW" sz="2400" spc="-100" dirty="0">
                <a:latin typeface="Times New Roman" pitchFamily="18" charset="0"/>
                <a:ea typeface="標楷體" pitchFamily="65" charset="-120"/>
              </a:rPr>
              <a:t>畢業，或</a:t>
            </a:r>
            <a:br>
              <a:rPr lang="en-US" altLang="zh-TW" sz="2400" spc="-100" dirty="0">
                <a:latin typeface="Times New Roman" pitchFamily="18" charset="0"/>
                <a:ea typeface="標楷體" pitchFamily="65" charset="-120"/>
              </a:rPr>
            </a:br>
            <a:r>
              <a:rPr lang="zh-TW" altLang="en-US" sz="2400" spc="-100" dirty="0">
                <a:latin typeface="Times New Roman" pitchFamily="18" charset="0"/>
                <a:ea typeface="標楷體" pitchFamily="65" charset="-120"/>
              </a:rPr>
              <a:t>　　　　　 其他</a:t>
            </a:r>
            <a:r>
              <a:rPr lang="zh-TW" altLang="zh-TW" sz="2400" spc="-100" dirty="0">
                <a:latin typeface="Times New Roman" pitchFamily="18" charset="0"/>
                <a:ea typeface="標楷體" pitchFamily="65" charset="-120"/>
              </a:rPr>
              <a:t>具有同等學歷</a:t>
            </a:r>
            <a:r>
              <a:rPr lang="en-US" altLang="zh-TW" sz="2400" spc="-100" dirty="0">
                <a:latin typeface="Times New Roman" pitchFamily="18" charset="0"/>
                <a:ea typeface="標楷體" pitchFamily="65" charset="-120"/>
              </a:rPr>
              <a:t>(</a:t>
            </a:r>
            <a:r>
              <a:rPr lang="zh-TW" altLang="zh-TW" sz="2400" spc="-100" dirty="0">
                <a:latin typeface="Times New Roman" pitchFamily="18" charset="0"/>
                <a:ea typeface="標楷體" pitchFamily="65" charset="-120"/>
              </a:rPr>
              <a:t>力</a:t>
            </a:r>
            <a:r>
              <a:rPr lang="en-US" altLang="zh-TW" sz="2400" spc="-100" dirty="0">
                <a:latin typeface="Times New Roman" pitchFamily="18" charset="0"/>
                <a:ea typeface="標楷體" pitchFamily="65" charset="-120"/>
              </a:rPr>
              <a:t>)</a:t>
            </a:r>
            <a:r>
              <a:rPr lang="zh-TW" altLang="zh-TW" sz="2400" spc="-100" dirty="0">
                <a:latin typeface="Times New Roman" pitchFamily="18" charset="0"/>
                <a:ea typeface="標楷體" pitchFamily="65" charset="-120"/>
              </a:rPr>
              <a:t>資格者</a:t>
            </a:r>
            <a:r>
              <a:rPr lang="zh-TW" altLang="en-US" sz="2400" spc="-100" dirty="0">
                <a:latin typeface="Times New Roman" pitchFamily="18" charset="0"/>
                <a:ea typeface="標楷體" pitchFamily="65" charset="-120"/>
              </a:rPr>
              <a:t>，詳細登記資格規定請參閱招生簡章</a:t>
            </a:r>
            <a:br>
              <a:rPr lang="en-US" altLang="zh-TW" sz="2400" spc="-100" dirty="0">
                <a:latin typeface="Times New Roman" pitchFamily="18" charset="0"/>
                <a:ea typeface="標楷體" pitchFamily="65" charset="-120"/>
              </a:rPr>
            </a:br>
            <a:r>
              <a:rPr lang="zh-TW" altLang="en-US" sz="2400" spc="-100" dirty="0">
                <a:latin typeface="Times New Roman" pitchFamily="18" charset="0"/>
                <a:ea typeface="標楷體" pitchFamily="65" charset="-120"/>
              </a:rPr>
              <a:t>　　　　　 第</a:t>
            </a:r>
            <a:r>
              <a:rPr lang="en-US" altLang="zh-TW" sz="2400" spc="-100" dirty="0">
                <a:latin typeface="Times New Roman" pitchFamily="18" charset="0"/>
                <a:ea typeface="標楷體" pitchFamily="65" charset="-120"/>
              </a:rPr>
              <a:t>2-4</a:t>
            </a:r>
            <a:r>
              <a:rPr lang="zh-TW" altLang="en-US" sz="2400" spc="-100" dirty="0">
                <a:latin typeface="Times New Roman" pitchFamily="18" charset="0"/>
                <a:ea typeface="標楷體" pitchFamily="65" charset="-120"/>
              </a:rPr>
              <a:t>頁。</a:t>
            </a:r>
            <a:endParaRPr lang="en-US" altLang="zh-TW" sz="2400" spc="-100" dirty="0">
              <a:latin typeface="Times New Roman" pitchFamily="18" charset="0"/>
              <a:ea typeface="標楷體" pitchFamily="65" charset="-120"/>
            </a:endParaRPr>
          </a:p>
          <a:p>
            <a:pPr marL="357188" indent="-357188" algn="just" eaLnBrk="1" hangingPunct="1">
              <a:lnSpc>
                <a:spcPct val="90000"/>
              </a:lnSpc>
              <a:spcBef>
                <a:spcPts val="1200"/>
              </a:spcBef>
              <a:spcAft>
                <a:spcPts val="600"/>
              </a:spcAft>
              <a:buClr>
                <a:schemeClr val="tx1"/>
              </a:buClr>
              <a:buFont typeface="+mj-lt"/>
              <a:buAutoNum type="arabicPeriod" startAt="2"/>
              <a:tabLst>
                <a:tab pos="357188" algn="l"/>
              </a:tabLst>
              <a:defRPr/>
            </a:pPr>
            <a:r>
              <a:rPr lang="en-US" altLang="zh-TW" sz="2400" b="1" dirty="0">
                <a:latin typeface="Times New Roman" pitchFamily="18" charset="0"/>
                <a:ea typeface="標楷體" pitchFamily="65" charset="-120"/>
                <a:cs typeface="Times New Roman" panose="02020603050405020304" pitchFamily="18" charset="0"/>
              </a:rPr>
              <a:t>114</a:t>
            </a:r>
            <a:r>
              <a:rPr lang="zh-TW" altLang="en-US" sz="2400" b="1" dirty="0">
                <a:latin typeface="Times New Roman" pitchFamily="18" charset="0"/>
                <a:ea typeface="標楷體" pitchFamily="65" charset="-120"/>
                <a:cs typeface="Times New Roman" panose="02020603050405020304" pitchFamily="18" charset="0"/>
              </a:rPr>
              <a:t>學年度</a:t>
            </a:r>
            <a:r>
              <a:rPr lang="zh-TW" altLang="en-US" sz="2400" b="1" spc="-100" dirty="0">
                <a:latin typeface="Times New Roman" pitchFamily="18" charset="0"/>
                <a:ea typeface="標楷體" pitchFamily="65" charset="-120"/>
                <a:cs typeface="Times New Roman" panose="02020603050405020304" pitchFamily="18" charset="0"/>
              </a:rPr>
              <a:t>技術型高中</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spc="-100" dirty="0">
                <a:latin typeface="Times New Roman" pitchFamily="18" charset="0"/>
                <a:ea typeface="標楷體" pitchFamily="65" charset="-120"/>
                <a:cs typeface="Times New Roman" panose="02020603050405020304" pitchFamily="18" charset="0"/>
              </a:rPr>
              <a:t>綜合型高中</a:t>
            </a:r>
            <a:r>
              <a:rPr lang="zh-TW" altLang="en-US" sz="2400" b="1" dirty="0">
                <a:latin typeface="Times New Roman" pitchFamily="18" charset="0"/>
                <a:ea typeface="標楷體" pitchFamily="65" charset="-120"/>
                <a:cs typeface="Times New Roman" panose="02020603050405020304" pitchFamily="18" charset="0"/>
              </a:rPr>
              <a:t>或</a:t>
            </a:r>
            <a:r>
              <a:rPr lang="zh-TW" altLang="en-US" sz="2400" b="1" spc="-100" dirty="0">
                <a:latin typeface="Times New Roman" pitchFamily="18" charset="0"/>
                <a:ea typeface="標楷體" pitchFamily="65" charset="-120"/>
                <a:cs typeface="Times New Roman" panose="02020603050405020304" pitchFamily="18" charset="0"/>
              </a:rPr>
              <a:t>普通型高中</a:t>
            </a:r>
            <a:r>
              <a:rPr lang="zh-TW" altLang="en-US" sz="2400" b="1" dirty="0">
                <a:latin typeface="Times New Roman" pitchFamily="18" charset="0"/>
                <a:ea typeface="標楷體" pitchFamily="65" charset="-120"/>
                <a:cs typeface="Times New Roman" panose="02020603050405020304" pitchFamily="18" charset="0"/>
              </a:rPr>
              <a:t>附設專業群科</a:t>
            </a:r>
            <a:r>
              <a:rPr lang="zh-TW" altLang="en-US" sz="2400" b="1" u="sng" dirty="0">
                <a:latin typeface="Times New Roman" pitchFamily="18" charset="0"/>
                <a:ea typeface="標楷體" pitchFamily="65" charset="-120"/>
                <a:cs typeface="Times New Roman" panose="02020603050405020304" pitchFamily="18" charset="0"/>
              </a:rPr>
              <a:t>應屆畢</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結</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業之一般生</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若已由原就讀學校辦理免登記資格審查者，考生得免繳驗學歷</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力</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證件，即無須辦理登記資格審查</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u="sng" dirty="0">
                <a:solidFill>
                  <a:srgbClr val="0000CC"/>
                </a:solidFill>
                <a:latin typeface="Times New Roman" pitchFamily="18" charset="0"/>
                <a:ea typeface="標楷體" pitchFamily="65" charset="-120"/>
                <a:cs typeface="Times New Roman" panose="02020603050405020304" pitchFamily="18" charset="0"/>
              </a:rPr>
              <a:t>但若未經由就讀學校辦理免登記資格審查者，則考生須自行辦理登記資格審查</a:t>
            </a:r>
            <a:r>
              <a:rPr lang="zh-TW" altLang="en-US" sz="2400" b="1" u="sng" dirty="0">
                <a:latin typeface="Times New Roman" pitchFamily="18" charset="0"/>
                <a:ea typeface="標楷體" pitchFamily="65" charset="-120"/>
                <a:cs typeface="Times New Roman" panose="02020603050405020304" pitchFamily="18" charset="0"/>
              </a:rPr>
              <a:t>。</a:t>
            </a:r>
            <a:endParaRPr lang="en-US" altLang="zh-TW" sz="2400" b="1" u="sng" dirty="0">
              <a:latin typeface="Times New Roman" pitchFamily="18" charset="0"/>
              <a:ea typeface="標楷體" pitchFamily="65" charset="-120"/>
              <a:cs typeface="Times New Roman" panose="02020603050405020304" pitchFamily="18" charset="0"/>
            </a:endParaRPr>
          </a:p>
          <a:p>
            <a:pPr marL="0" indent="360000" algn="just" eaLnBrk="1" hangingPunct="1">
              <a:lnSpc>
                <a:spcPct val="90000"/>
              </a:lnSpc>
              <a:spcBef>
                <a:spcPts val="0"/>
              </a:spcBef>
              <a:spcAft>
                <a:spcPts val="600"/>
              </a:spcAft>
              <a:buClr>
                <a:schemeClr val="tx1"/>
              </a:buClr>
              <a:buNone/>
              <a:tabLst>
                <a:tab pos="357188" algn="l"/>
              </a:tabLst>
              <a:defRPr/>
            </a:pPr>
            <a:r>
              <a:rPr lang="en-US" altLang="zh-TW" sz="2400" b="1" u="sng" dirty="0">
                <a:solidFill>
                  <a:srgbClr val="5FB634"/>
                </a:solidFill>
                <a:latin typeface="Times New Roman" pitchFamily="18" charset="0"/>
                <a:ea typeface="標楷體" pitchFamily="65" charset="-120"/>
                <a:cs typeface="Times New Roman" panose="02020603050405020304" pitchFamily="18" charset="0"/>
              </a:rPr>
              <a:t>※</a:t>
            </a:r>
            <a:r>
              <a:rPr lang="zh-TW" altLang="en-US" sz="2400" b="1" u="sng" dirty="0">
                <a:solidFill>
                  <a:srgbClr val="5FB634"/>
                </a:solidFill>
                <a:latin typeface="Times New Roman" pitchFamily="18" charset="0"/>
                <a:ea typeface="標楷體" pitchFamily="65" charset="-120"/>
                <a:cs typeface="Times New Roman" panose="02020603050405020304" pitchFamily="18" charset="0"/>
              </a:rPr>
              <a:t>凡登記資格審查未通過者，不得繳費及參加網路選填登記志願。</a:t>
            </a:r>
            <a:endParaRPr lang="en-US" altLang="zh-TW" sz="2400" b="1" u="sng" dirty="0">
              <a:solidFill>
                <a:srgbClr val="5FB634"/>
              </a:solidFill>
              <a:latin typeface="Times New Roman" pitchFamily="18" charset="0"/>
              <a:ea typeface="標楷體" pitchFamily="65" charset="-120"/>
              <a:cs typeface="Times New Roman" panose="02020603050405020304" pitchFamily="18" charset="0"/>
            </a:endParaRPr>
          </a:p>
          <a:p>
            <a:pPr marL="357188" indent="-357188" algn="just" eaLnBrk="1" hangingPunct="1">
              <a:lnSpc>
                <a:spcPct val="90000"/>
              </a:lnSpc>
              <a:spcBef>
                <a:spcPts val="1200"/>
              </a:spcBef>
              <a:spcAft>
                <a:spcPts val="600"/>
              </a:spcAft>
              <a:buClr>
                <a:schemeClr val="tx1"/>
              </a:buClr>
              <a:buFont typeface="+mj-lt"/>
              <a:buAutoNum type="arabicPeriod" startAt="3"/>
              <a:defRPr/>
            </a:pPr>
            <a:r>
              <a:rPr lang="zh-TW" altLang="en-US" sz="2400" dirty="0">
                <a:latin typeface="Times New Roman" pitchFamily="18" charset="0"/>
                <a:ea typeface="標楷體" pitchFamily="65" charset="-120"/>
                <a:cs typeface="Times New Roman" panose="02020603050405020304" pitchFamily="18" charset="0"/>
              </a:rPr>
              <a:t>考生如另具特種生身分，無論是否為應屆畢</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結</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業生，皆另須辦理特種生身分資格審查。</a:t>
            </a:r>
            <a:endParaRPr lang="en-US" altLang="zh-TW" sz="2400" dirty="0">
              <a:latin typeface="Times New Roman" pitchFamily="18" charset="0"/>
              <a:ea typeface="標楷體" pitchFamily="65" charset="-12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B47420BE-58F1-4F95-AC73-CF0534BE0014}"/>
              </a:ext>
            </a:extLst>
          </p:cNvPr>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
        <p:nvSpPr>
          <p:cNvPr id="6" name="Rectangle 3"/>
          <p:cNvSpPr txBox="1">
            <a:spLocks noChangeArrowheads="1"/>
          </p:cNvSpPr>
          <p:nvPr/>
        </p:nvSpPr>
        <p:spPr bwMode="auto">
          <a:xfrm>
            <a:off x="1199456" y="1124492"/>
            <a:ext cx="10657184" cy="547260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登記資格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u="sng" dirty="0">
                <a:solidFill>
                  <a:srgbClr val="0000CC"/>
                </a:solidFill>
                <a:latin typeface="標楷體" panose="03000509000000000000" pitchFamily="65" charset="-120"/>
                <a:ea typeface="標楷體" panose="03000509000000000000" pitchFamily="65" charset="-120"/>
              </a:rPr>
              <a:t>(</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u="sng" dirty="0">
                <a:solidFill>
                  <a:srgbClr val="0000CC"/>
                </a:solidFill>
                <a:latin typeface="標楷體" panose="03000509000000000000" pitchFamily="65" charset="-120"/>
                <a:ea typeface="標楷體" panose="03000509000000000000" pitchFamily="65" charset="-12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技術型高中、綜合型高中或普通型高中附設專業群科之</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學年度應屆畢業生，</a:t>
            </a:r>
            <a:r>
              <a:rPr lang="zh-TW" altLang="en-US"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未經由</a:t>
            </a:r>
            <a:endParaRPr lang="en-US" altLang="zh-TW"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就讀學校辦理免登記資格審查之集體</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個別</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學年度四技二專統一入學測驗應屆</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畢業生。 </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屬於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學校型態</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實驗教育學生、</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非學校型態</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實驗教育</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含不具學籍字學生</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學生，考生須辦</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理資格審查。</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學年度四技二專日間部聯合登記分發入學招生登記資格審查」考生。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身分審查</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具特種身分考生：</a:t>
            </a: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包含</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政府派外工作人員子女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境外優秀科學技</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en-US" altLang="zh-TW" sz="205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術人才子女等，須辦理特種身分資格審查。</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115</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學年度四技二專甄選入學招生」報名</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後，</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新通過</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之低收入戶或中低收入戶身分考生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a:latin typeface="標楷體" panose="03000509000000000000" pitchFamily="65" charset="-120"/>
              <a:ea typeface="標楷體" panose="03000509000000000000" pitchFamily="65" charset="-120"/>
            </a:endParaRPr>
          </a:p>
        </p:txBody>
      </p:sp>
      <p:sp>
        <p:nvSpPr>
          <p:cNvPr id="7" name="Rectangle 2">
            <a:extLst>
              <a:ext uri="{FF2B5EF4-FFF2-40B4-BE49-F238E27FC236}">
                <a16:creationId xmlns:a16="http://schemas.microsoft.com/office/drawing/2014/main" id="{E93B4CFF-D213-EB08-A3E0-3BBED9683DFC}"/>
              </a:ext>
            </a:extLst>
          </p:cNvPr>
          <p:cNvSpPr>
            <a:spLocks noGrp="1" noChangeArrowheads="1"/>
          </p:cNvSpPr>
          <p:nvPr>
            <p:ph type="title"/>
          </p:nvPr>
        </p:nvSpPr>
        <p:spPr>
          <a:xfrm>
            <a:off x="119336" y="260648"/>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en-US" altLang="zh-TW"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2/4</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p:txBody>
      </p:sp>
    </p:spTree>
    <p:extLst>
      <p:ext uri="{BB962C8B-B14F-4D97-AF65-F5344CB8AC3E}">
        <p14:creationId xmlns:p14="http://schemas.microsoft.com/office/powerpoint/2010/main" val="352382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a:spLocks noGrp="1"/>
          </p:cNvSpPr>
          <p:nvPr>
            <p:ph idx="1"/>
          </p:nvPr>
        </p:nvSpPr>
        <p:spPr>
          <a:xfrm>
            <a:off x="1415480" y="1246188"/>
            <a:ext cx="10369152" cy="5328592"/>
          </a:xfrm>
        </p:spPr>
        <p:txBody>
          <a:bodyPr/>
          <a:lstStyle/>
          <a:p>
            <a:pPr marL="266400" indent="-266400" algn="just">
              <a:lnSpc>
                <a:spcPct val="110000"/>
              </a:lnSpc>
              <a:buFont typeface="+mj-lt"/>
              <a:buAutoNum type="arabicPeriod" startAt="6"/>
              <a:tabLst>
                <a:tab pos="85725" algn="l"/>
              </a:tabLst>
              <a:defRPr/>
            </a:pPr>
            <a:r>
              <a:rPr lang="zh-TW" altLang="zh-TW" sz="2000" dirty="0">
                <a:latin typeface="Times New Roman" pitchFamily="18" charset="0"/>
                <a:ea typeface="標楷體" pitchFamily="65" charset="-120"/>
                <a:cs typeface="Times New Roman" panose="02020603050405020304" pitchFamily="18" charset="0"/>
              </a:rPr>
              <a:t>資格審查</a:t>
            </a:r>
            <a:r>
              <a:rPr lang="zh-TW" altLang="en-US" sz="2000" dirty="0">
                <a:latin typeface="Times New Roman" pitchFamily="18" charset="0"/>
                <a:ea typeface="標楷體" pitchFamily="65" charset="-120"/>
                <a:cs typeface="Times New Roman" panose="02020603050405020304" pitchFamily="18" charset="0"/>
              </a:rPr>
              <a:t>須</a:t>
            </a:r>
            <a:r>
              <a:rPr lang="zh-TW" altLang="zh-TW" sz="2000" dirty="0">
                <a:latin typeface="Times New Roman" pitchFamily="18" charset="0"/>
                <a:ea typeface="標楷體" pitchFamily="65" charset="-120"/>
                <a:cs typeface="Times New Roman" panose="02020603050405020304" pitchFamily="18" charset="0"/>
              </a:rPr>
              <a:t>繳交之黏貼單</a:t>
            </a:r>
            <a:endParaRPr lang="en-US" altLang="zh-TW" sz="2000" dirty="0">
              <a:latin typeface="Times New Roman" pitchFamily="18" charset="0"/>
              <a:ea typeface="標楷體" pitchFamily="65" charset="-120"/>
              <a:cs typeface="Times New Roman" panose="02020603050405020304" pitchFamily="18" charset="0"/>
            </a:endParaRPr>
          </a:p>
          <a:p>
            <a:pPr marL="216000" algn="just">
              <a:lnSpc>
                <a:spcPct val="110000"/>
              </a:lnSpc>
              <a:spcBef>
                <a:spcPts val="0"/>
              </a:spcBef>
              <a:buNone/>
              <a:defRPr/>
            </a:pPr>
            <a:r>
              <a:rPr lang="en-US" altLang="zh-TW" sz="2000" dirty="0">
                <a:latin typeface="Times New Roman" pitchFamily="18" charset="0"/>
                <a:ea typeface="標楷體" pitchFamily="65" charset="-120"/>
              </a:rPr>
              <a:t>    (</a:t>
            </a:r>
            <a:r>
              <a:rPr lang="zh-TW" altLang="en-US" sz="2000" dirty="0">
                <a:solidFill>
                  <a:srgbClr val="FF0000"/>
                </a:solidFill>
                <a:latin typeface="Times New Roman" pitchFamily="18" charset="0"/>
                <a:ea typeface="標楷體" pitchFamily="65" charset="-120"/>
              </a:rPr>
              <a:t>列印</a:t>
            </a:r>
            <a:r>
              <a:rPr lang="zh-TW" altLang="en-US" sz="2000" dirty="0">
                <a:latin typeface="Times New Roman" pitchFamily="18" charset="0"/>
                <a:ea typeface="標楷體" pitchFamily="65" charset="-120"/>
              </a:rPr>
              <a:t>由資格審查系統勾選所產生之黏貼單</a:t>
            </a:r>
            <a:r>
              <a:rPr lang="en-US" altLang="zh-TW" sz="2000" dirty="0">
                <a:latin typeface="Times New Roman" pitchFamily="18" charset="0"/>
                <a:ea typeface="標楷體" pitchFamily="65" charset="-120"/>
              </a:rPr>
              <a:t>)</a:t>
            </a:r>
          </a:p>
          <a:p>
            <a:pPr marL="720000" algn="just">
              <a:lnSpc>
                <a:spcPct val="110000"/>
              </a:lnSpc>
              <a:buNone/>
              <a:defRPr/>
            </a:pPr>
            <a:r>
              <a:rPr lang="en-US" altLang="zh-TW" sz="1800" dirty="0">
                <a:solidFill>
                  <a:srgbClr val="FF0000"/>
                </a:solidFill>
                <a:latin typeface="Times New Roman" pitchFamily="18" charset="0"/>
                <a:ea typeface="標楷體" pitchFamily="65" charset="-120"/>
              </a:rPr>
              <a:t>(1)</a:t>
            </a:r>
            <a:r>
              <a:rPr lang="zh-TW" altLang="zh-TW" sz="1800" dirty="0">
                <a:latin typeface="Times New Roman" pitchFamily="18" charset="0"/>
                <a:ea typeface="標楷體" pitchFamily="65" charset="-120"/>
              </a:rPr>
              <a:t>畢業</a:t>
            </a:r>
            <a:r>
              <a:rPr lang="en-US" altLang="zh-TW" sz="1800" dirty="0">
                <a:latin typeface="Times New Roman" pitchFamily="18" charset="0"/>
                <a:ea typeface="標楷體" pitchFamily="65" charset="-120"/>
              </a:rPr>
              <a:t>(</a:t>
            </a:r>
            <a:r>
              <a:rPr lang="zh-TW" altLang="en-US" sz="1800" dirty="0">
                <a:latin typeface="Times New Roman" pitchFamily="18" charset="0"/>
                <a:ea typeface="標楷體" pitchFamily="65" charset="-120"/>
              </a:rPr>
              <a:t>或學位</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證書</a:t>
            </a:r>
            <a:r>
              <a:rPr lang="zh-TW" altLang="en-US" sz="1800" dirty="0">
                <a:latin typeface="Times New Roman" pitchFamily="18" charset="0"/>
                <a:ea typeface="標楷體" pitchFamily="65" charset="-120"/>
              </a:rPr>
              <a:t>或同等學力證件</a:t>
            </a:r>
            <a:r>
              <a:rPr lang="zh-TW" altLang="zh-TW" sz="1800" dirty="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lnSpc>
                <a:spcPct val="110000"/>
              </a:lnSpc>
              <a:buNone/>
              <a:defRPr/>
            </a:pPr>
            <a:r>
              <a:rPr lang="en-US" altLang="zh-TW" sz="1800" dirty="0">
                <a:solidFill>
                  <a:srgbClr val="FF0000"/>
                </a:solidFill>
                <a:latin typeface="Times New Roman" pitchFamily="18" charset="0"/>
                <a:ea typeface="標楷體" pitchFamily="65" charset="-120"/>
              </a:rPr>
              <a:t>(2)</a:t>
            </a:r>
            <a:r>
              <a:rPr lang="zh-TW" altLang="zh-TW" sz="1800" spc="-150" dirty="0">
                <a:latin typeface="Times New Roman" pitchFamily="18" charset="0"/>
                <a:ea typeface="標楷體" pitchFamily="65" charset="-120"/>
              </a:rPr>
              <a:t>特種身分證件影本黏貼單</a:t>
            </a:r>
            <a:endParaRPr lang="en-US" altLang="zh-TW" sz="1800" spc="-150" dirty="0">
              <a:latin typeface="Times New Roman" pitchFamily="18" charset="0"/>
              <a:ea typeface="標楷體" pitchFamily="65" charset="-120"/>
            </a:endParaRPr>
          </a:p>
          <a:p>
            <a:pPr marL="720000" algn="just">
              <a:lnSpc>
                <a:spcPct val="110000"/>
              </a:lnSpc>
              <a:buNone/>
              <a:defRPr/>
            </a:pPr>
            <a:r>
              <a:rPr lang="en-US" altLang="zh-TW" sz="1800" spc="-150" dirty="0">
                <a:latin typeface="Times New Roman" pitchFamily="18" charset="0"/>
                <a:ea typeface="標楷體" pitchFamily="65" charset="-120"/>
              </a:rPr>
              <a:t>      </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各種特種身分應繳交文件請參閱</a:t>
            </a:r>
            <a:r>
              <a:rPr lang="zh-TW" altLang="en-US" sz="1800" dirty="0">
                <a:latin typeface="Times New Roman" pitchFamily="18" charset="0"/>
                <a:ea typeface="標楷體" pitchFamily="65" charset="-120"/>
              </a:rPr>
              <a:t>招生</a:t>
            </a:r>
            <a:r>
              <a:rPr lang="zh-TW" altLang="zh-TW" sz="1800" dirty="0">
                <a:latin typeface="Times New Roman" pitchFamily="18" charset="0"/>
                <a:ea typeface="標楷體" pitchFamily="65" charset="-120"/>
              </a:rPr>
              <a:t>簡章第</a:t>
            </a:r>
            <a:r>
              <a:rPr lang="en-US" altLang="zh-TW" sz="1800" dirty="0">
                <a:latin typeface="Times New Roman" pitchFamily="18" charset="0"/>
                <a:ea typeface="標楷體" pitchFamily="65" charset="-120"/>
              </a:rPr>
              <a:t>8-9</a:t>
            </a:r>
            <a:r>
              <a:rPr lang="zh-TW" altLang="zh-TW" sz="1800" dirty="0">
                <a:latin typeface="Times New Roman" pitchFamily="18" charset="0"/>
                <a:ea typeface="標楷體" pitchFamily="65" charset="-120"/>
              </a:rPr>
              <a:t>頁之表一</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a:t>
            </a:r>
            <a:endParaRPr lang="en-US" altLang="zh-TW" sz="1800" dirty="0">
              <a:latin typeface="Times New Roman" pitchFamily="18" charset="0"/>
              <a:ea typeface="標楷體" pitchFamily="65" charset="-120"/>
            </a:endParaRPr>
          </a:p>
          <a:p>
            <a:pPr marL="720000" algn="just">
              <a:lnSpc>
                <a:spcPct val="110000"/>
              </a:lnSpc>
              <a:buNone/>
              <a:defRPr/>
            </a:pPr>
            <a:r>
              <a:rPr lang="en-US" altLang="zh-TW" sz="1800" dirty="0">
                <a:solidFill>
                  <a:srgbClr val="FF0000"/>
                </a:solidFill>
                <a:latin typeface="Times New Roman" pitchFamily="18" charset="0"/>
                <a:ea typeface="標楷體" pitchFamily="65" charset="-120"/>
              </a:rPr>
              <a:t>(3)</a:t>
            </a:r>
            <a:r>
              <a:rPr lang="zh-TW" altLang="en-US" sz="1800" dirty="0">
                <a:latin typeface="Times New Roman" pitchFamily="18" charset="0"/>
                <a:ea typeface="標楷體" pitchFamily="65" charset="-120"/>
              </a:rPr>
              <a:t>低收入戶或中低收入戶證明文件黏貼單。</a:t>
            </a:r>
            <a:endParaRPr lang="en-US" altLang="zh-TW" sz="1800" dirty="0">
              <a:latin typeface="Times New Roman" pitchFamily="18" charset="0"/>
              <a:ea typeface="標楷體" pitchFamily="65" charset="-120"/>
            </a:endParaRPr>
          </a:p>
          <a:p>
            <a:pPr marL="0" algn="just">
              <a:lnSpc>
                <a:spcPct val="110000"/>
              </a:lnSpc>
              <a:buNone/>
              <a:defRPr/>
            </a:pPr>
            <a:r>
              <a:rPr lang="zh-TW" altLang="en-US" sz="1800" b="1" dirty="0">
                <a:latin typeface="Times New Roman" pitchFamily="18" charset="0"/>
                <a:ea typeface="標楷體" pitchFamily="65" charset="-120"/>
              </a:rPr>
              <a:t>註：</a:t>
            </a:r>
            <a:r>
              <a:rPr lang="zh-TW" altLang="en-US" sz="1800" b="1" u="sng" dirty="0">
                <a:latin typeface="Times New Roman" pitchFamily="18" charset="0"/>
                <a:ea typeface="標楷體" pitchFamily="65" charset="-120"/>
              </a:rPr>
              <a:t>以</a:t>
            </a:r>
            <a:r>
              <a:rPr lang="zh-TW" altLang="en-US" sz="1800" b="1" u="sng" dirty="0">
                <a:solidFill>
                  <a:srgbClr val="FF0000"/>
                </a:solidFill>
                <a:latin typeface="Times New Roman" pitchFamily="18" charset="0"/>
                <a:ea typeface="標楷體" pitchFamily="65" charset="-120"/>
              </a:rPr>
              <a:t>原住民</a:t>
            </a:r>
            <a:r>
              <a:rPr lang="zh-TW" altLang="en-US" sz="1800" b="1" u="sng" dirty="0">
                <a:latin typeface="Times New Roman" pitchFamily="18" charset="0"/>
                <a:ea typeface="標楷體" pitchFamily="65" charset="-120"/>
              </a:rPr>
              <a:t>之特種生身分參加本招生者，僅須於資格審查期間至本委員會網站「資格審查系統」登</a:t>
            </a:r>
            <a:endParaRPr lang="en-US" altLang="zh-TW" sz="1800" b="1" u="sng" dirty="0">
              <a:latin typeface="Times New Roman" pitchFamily="18" charset="0"/>
              <a:ea typeface="標楷體" pitchFamily="65" charset="-120"/>
            </a:endParaRPr>
          </a:p>
          <a:p>
            <a:pPr marL="0" algn="just">
              <a:lnSpc>
                <a:spcPct val="110000"/>
              </a:lnSpc>
              <a:buNone/>
              <a:defRPr/>
            </a:pPr>
            <a:r>
              <a:rPr lang="en-US" altLang="zh-TW" sz="1800" b="1" dirty="0">
                <a:latin typeface="Times New Roman" pitchFamily="18" charset="0"/>
                <a:ea typeface="標楷體" pitchFamily="65" charset="-120"/>
              </a:rPr>
              <a:t>        </a:t>
            </a:r>
            <a:r>
              <a:rPr lang="zh-TW" altLang="en-US" sz="1800" b="1" u="sng" dirty="0">
                <a:latin typeface="Times New Roman" pitchFamily="18" charset="0"/>
                <a:ea typeface="標楷體" pitchFamily="65" charset="-120"/>
              </a:rPr>
              <a:t>錄原住民之身分與文化及語言能力合格證明等資料，</a:t>
            </a:r>
            <a:r>
              <a:rPr lang="zh-TW" altLang="en-US" sz="1800" b="1" u="sng" dirty="0">
                <a:solidFill>
                  <a:srgbClr val="FF0000"/>
                </a:solidFill>
                <a:latin typeface="Times New Roman" pitchFamily="18" charset="0"/>
                <a:ea typeface="標楷體" pitchFamily="65" charset="-120"/>
              </a:rPr>
              <a:t>無須繳寄</a:t>
            </a:r>
            <a:r>
              <a:rPr lang="zh-TW" altLang="en-US" sz="1800" b="1" u="sng" dirty="0">
                <a:latin typeface="Times New Roman" pitchFamily="18" charset="0"/>
                <a:ea typeface="標楷體" pitchFamily="65" charset="-120"/>
              </a:rPr>
              <a:t>「戶籍資料證明文件」與「文化及</a:t>
            </a:r>
            <a:endParaRPr lang="en-US" altLang="zh-TW" sz="1800" b="1" u="sng" dirty="0">
              <a:latin typeface="Times New Roman" pitchFamily="18" charset="0"/>
              <a:ea typeface="標楷體" pitchFamily="65" charset="-120"/>
            </a:endParaRPr>
          </a:p>
          <a:p>
            <a:pPr marL="0" algn="just">
              <a:lnSpc>
                <a:spcPct val="110000"/>
              </a:lnSpc>
              <a:buNone/>
              <a:defRPr/>
            </a:pPr>
            <a:r>
              <a:rPr lang="en-US" altLang="zh-TW" sz="1800" b="1" dirty="0">
                <a:latin typeface="Times New Roman" pitchFamily="18" charset="0"/>
                <a:ea typeface="標楷體" pitchFamily="65" charset="-120"/>
              </a:rPr>
              <a:t>        </a:t>
            </a:r>
            <a:r>
              <a:rPr lang="zh-TW" altLang="en-US" sz="1800" b="1" u="sng" dirty="0">
                <a:latin typeface="Times New Roman" pitchFamily="18" charset="0"/>
                <a:ea typeface="標楷體" pitchFamily="65" charset="-120"/>
              </a:rPr>
              <a:t>語言能力合格證明書」</a:t>
            </a:r>
            <a:r>
              <a:rPr lang="zh-TW" altLang="en-US" sz="1800" b="1" dirty="0">
                <a:latin typeface="Times New Roman" pitchFamily="18" charset="0"/>
                <a:ea typeface="標楷體" pitchFamily="65" charset="-120"/>
              </a:rPr>
              <a:t>。</a:t>
            </a:r>
            <a:endParaRPr lang="en-US" altLang="zh-TW" sz="1800" b="1" dirty="0">
              <a:latin typeface="Times New Roman" pitchFamily="18" charset="0"/>
              <a:ea typeface="標楷體" pitchFamily="65" charset="-120"/>
            </a:endParaRPr>
          </a:p>
          <a:p>
            <a:pPr marL="265113" indent="-265113" algn="just">
              <a:lnSpc>
                <a:spcPct val="110000"/>
              </a:lnSpc>
              <a:spcBef>
                <a:spcPts val="800"/>
              </a:spcBef>
              <a:buFont typeface="+mj-lt"/>
              <a:buAutoNum type="arabicPeriod" startAt="7"/>
              <a:defRPr/>
            </a:pPr>
            <a:r>
              <a:rPr lang="zh-TW" altLang="en-US" sz="2000" dirty="0">
                <a:latin typeface="Times New Roman" pitchFamily="18" charset="0"/>
                <a:ea typeface="標楷體" pitchFamily="65" charset="-120"/>
                <a:cs typeface="Times New Roman" panose="02020603050405020304" pitchFamily="18" charset="0"/>
              </a:rPr>
              <a:t>考生應於</a:t>
            </a:r>
            <a:r>
              <a:rPr lang="en-US" altLang="zh-TW" sz="2000" b="1" dirty="0">
                <a:latin typeface="Times New Roman" pitchFamily="18" charset="0"/>
                <a:ea typeface="標楷體" pitchFamily="65" charset="-120"/>
                <a:cs typeface="Times New Roman" panose="02020603050405020304" pitchFamily="18" charset="0"/>
              </a:rPr>
              <a:t>115.6.23(</a:t>
            </a:r>
            <a:r>
              <a:rPr lang="zh-TW" altLang="en-US" sz="2000" b="1" dirty="0">
                <a:latin typeface="Times New Roman" pitchFamily="18" charset="0"/>
                <a:ea typeface="標楷體" pitchFamily="65" charset="-120"/>
                <a:cs typeface="Times New Roman" panose="02020603050405020304" pitchFamily="18" charset="0"/>
              </a:rPr>
              <a:t>二</a:t>
            </a:r>
            <a:r>
              <a:rPr lang="en-US" altLang="zh-TW" sz="2000" b="1" dirty="0">
                <a:latin typeface="Times New Roman" pitchFamily="18" charset="0"/>
                <a:ea typeface="標楷體" pitchFamily="65" charset="-120"/>
                <a:cs typeface="Times New Roman" panose="02020603050405020304" pitchFamily="18" charset="0"/>
              </a:rPr>
              <a:t>)10</a:t>
            </a:r>
            <a:r>
              <a:rPr lang="zh-TW" altLang="en-US" sz="2000" b="1" dirty="0">
                <a:latin typeface="Times New Roman" pitchFamily="18" charset="0"/>
                <a:ea typeface="標楷體" pitchFamily="65" charset="-120"/>
                <a:cs typeface="Times New Roman" panose="02020603050405020304" pitchFamily="18" charset="0"/>
              </a:rPr>
              <a:t>：</a:t>
            </a:r>
            <a:r>
              <a:rPr lang="en-US" altLang="zh-TW" sz="2000" b="1" dirty="0">
                <a:latin typeface="Times New Roman" pitchFamily="18" charset="0"/>
                <a:ea typeface="標楷體" pitchFamily="65" charset="-120"/>
                <a:cs typeface="Times New Roman" panose="02020603050405020304" pitchFamily="18" charset="0"/>
              </a:rPr>
              <a:t>00</a:t>
            </a:r>
            <a:r>
              <a:rPr lang="zh-TW" altLang="en-US" sz="20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起至本委員會網站，查詢登記資格、特種生身分之優待加分比例，及低收入戶登記費免繳或中低收入戶登記費減免</a:t>
            </a:r>
            <a:r>
              <a:rPr lang="en-US" altLang="zh-TW" sz="2000" dirty="0">
                <a:latin typeface="Times New Roman" pitchFamily="18" charset="0"/>
                <a:ea typeface="標楷體" pitchFamily="65" charset="-120"/>
                <a:cs typeface="Times New Roman" panose="02020603050405020304" pitchFamily="18" charset="0"/>
              </a:rPr>
              <a:t>60</a:t>
            </a:r>
            <a:r>
              <a:rPr lang="zh-TW" altLang="en-US" sz="2000" dirty="0">
                <a:latin typeface="Times New Roman" pitchFamily="18" charset="0"/>
                <a:ea typeface="標楷體" pitchFamily="65" charset="-120"/>
                <a:cs typeface="Times New Roman" panose="02020603050405020304" pitchFamily="18" charset="0"/>
              </a:rPr>
              <a:t>％審查結果，本委員會不另寄發通知，考生如</a:t>
            </a:r>
            <a:r>
              <a:rPr lang="zh-TW" altLang="en-US" sz="2000" kern="1200" dirty="0">
                <a:latin typeface="Times New Roman" pitchFamily="18" charset="0"/>
                <a:ea typeface="標楷體" pitchFamily="65" charset="-120"/>
                <a:cs typeface="Times New Roman" panose="02020603050405020304" pitchFamily="18" charset="0"/>
              </a:rPr>
              <a:t>對資格審查結果如有疑義，可於</a:t>
            </a:r>
            <a:r>
              <a:rPr lang="en-US" altLang="zh-TW" sz="2000" b="1" kern="1200" dirty="0">
                <a:latin typeface="Times New Roman" pitchFamily="18" charset="0"/>
                <a:ea typeface="標楷體" pitchFamily="65" charset="-120"/>
                <a:cs typeface="Times New Roman" panose="02020603050405020304" pitchFamily="18" charset="0"/>
              </a:rPr>
              <a:t>115.6.23(</a:t>
            </a:r>
            <a:r>
              <a:rPr lang="zh-TW" altLang="en-US" sz="2000" b="1" kern="1200" dirty="0">
                <a:latin typeface="Times New Roman" pitchFamily="18" charset="0"/>
                <a:ea typeface="標楷體" pitchFamily="65" charset="-120"/>
                <a:cs typeface="Times New Roman" panose="02020603050405020304" pitchFamily="18" charset="0"/>
              </a:rPr>
              <a:t>二</a:t>
            </a:r>
            <a:r>
              <a:rPr lang="en-US" altLang="zh-TW" sz="2000" b="1" kern="1200" dirty="0">
                <a:latin typeface="Times New Roman" pitchFamily="18" charset="0"/>
                <a:ea typeface="標楷體" pitchFamily="65" charset="-120"/>
                <a:cs typeface="Times New Roman" panose="02020603050405020304" pitchFamily="18" charset="0"/>
              </a:rPr>
              <a:t>)</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00</a:t>
            </a:r>
            <a:r>
              <a:rPr lang="en-US" altLang="zh-TW" sz="2000" b="1" kern="1200" dirty="0">
                <a:latin typeface="Times New Roman" pitchFamily="18" charset="0"/>
                <a:ea typeface="標楷體" pitchFamily="65" charset="-120"/>
                <a:cs typeface="Times New Roman" panose="02020603050405020304" pitchFamily="18" charset="0"/>
              </a:rPr>
              <a:t>~115.6.25</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，填寫「</a:t>
            </a:r>
            <a:r>
              <a:rPr lang="zh-TW" altLang="en-US" sz="2000" u="sng" dirty="0">
                <a:latin typeface="Times New Roman" panose="02020603050405020304" pitchFamily="18" charset="0"/>
                <a:ea typeface="標楷體" panose="03000509000000000000" pitchFamily="65" charset="-120"/>
                <a:cs typeface="Times New Roman" panose="02020603050405020304" pitchFamily="18" charset="0"/>
              </a:rPr>
              <a:t>資格審查結果複查申請表</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如招生簡章附表一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zh-TW" sz="2000" b="1" dirty="0">
              <a:latin typeface="Times New Roman" pitchFamily="18" charset="0"/>
              <a:ea typeface="標楷體" pitchFamily="65" charset="-120"/>
            </a:endParaRPr>
          </a:p>
          <a:p>
            <a:pPr marL="266700" indent="-266700" algn="just">
              <a:lnSpc>
                <a:spcPct val="110000"/>
              </a:lnSpc>
              <a:spcBef>
                <a:spcPts val="1200"/>
              </a:spcBef>
              <a:buClr>
                <a:schemeClr val="tx1"/>
              </a:buClr>
              <a:buNone/>
              <a:defRPr/>
            </a:pPr>
            <a:endParaRPr lang="en-US" altLang="zh-TW" sz="240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E3866D8E-BBC4-455A-A34A-A296A9CC67E5}"/>
              </a:ext>
            </a:extLst>
          </p:cNvPr>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
        <p:nvSpPr>
          <p:cNvPr id="5" name="Rectangle 2">
            <a:extLst>
              <a:ext uri="{FF2B5EF4-FFF2-40B4-BE49-F238E27FC236}">
                <a16:creationId xmlns:a16="http://schemas.microsoft.com/office/drawing/2014/main" id="{E1F9C9C2-339A-329E-CA00-7304117CBA25}"/>
              </a:ext>
            </a:extLst>
          </p:cNvPr>
          <p:cNvSpPr txBox="1">
            <a:spLocks noChangeArrowheads="1"/>
          </p:cNvSpPr>
          <p:nvPr/>
        </p:nvSpPr>
        <p:spPr bwMode="auto">
          <a:xfrm>
            <a:off x="119336" y="260648"/>
            <a:ext cx="7761287"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a:lstStyle>
          <a:p>
            <a:r>
              <a:rPr lang="zh-TW" altLang="en-US" kern="0" dirty="0">
                <a:latin typeface="標楷體" pitchFamily="65" charset="-120"/>
                <a:ea typeface="標楷體" pitchFamily="65" charset="-120"/>
              </a:rPr>
              <a:t>三、招生作業說明</a:t>
            </a:r>
            <a:r>
              <a:rPr lang="en-US" altLang="zh-TW" kern="0" dirty="0">
                <a:latin typeface="標楷體" pitchFamily="65" charset="-120"/>
                <a:ea typeface="標楷體" pitchFamily="65" charset="-120"/>
              </a:rPr>
              <a:t>(</a:t>
            </a:r>
            <a:r>
              <a:rPr lang="zh-TW" altLang="en-US" kern="0" dirty="0">
                <a:latin typeface="標楷體" pitchFamily="65" charset="-120"/>
                <a:ea typeface="標楷體" pitchFamily="65" charset="-120"/>
              </a:rPr>
              <a:t>一</a:t>
            </a:r>
            <a:r>
              <a:rPr lang="en-US" altLang="zh-TW" kern="0" dirty="0">
                <a:latin typeface="標楷體" pitchFamily="65" charset="-120"/>
                <a:ea typeface="標楷體" pitchFamily="65" charset="-120"/>
              </a:rPr>
              <a:t>)-</a:t>
            </a:r>
            <a:r>
              <a:rPr lang="zh-TW" altLang="en-US" b="1" kern="0"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kern="0"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en-US" altLang="zh-TW" b="1" kern="0"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3/4</a:t>
            </a:r>
            <a:r>
              <a:rPr lang="en-US" altLang="zh-TW" b="1" kern="0"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343472" y="1226766"/>
            <a:ext cx="10369152" cy="5256584"/>
          </a:xfrm>
        </p:spPr>
        <p:txBody>
          <a:bodyPr/>
          <a:lstStyle/>
          <a:p>
            <a:pPr algn="just">
              <a:lnSpc>
                <a:spcPct val="110000"/>
              </a:lnSpc>
              <a:spcAft>
                <a:spcPts val="600"/>
              </a:spcAft>
              <a:buFontTx/>
              <a:buNone/>
              <a:defRPr/>
            </a:pPr>
            <a:r>
              <a:rPr lang="zh-TW" altLang="en-US" sz="1950" b="1" dirty="0">
                <a:latin typeface="Times New Roman" pitchFamily="18" charset="0"/>
                <a:ea typeface="標楷體" pitchFamily="65" charset="-120"/>
              </a:rPr>
              <a:t>注意事項：</a:t>
            </a:r>
            <a:endParaRPr lang="en-US" altLang="zh-TW" sz="1950" b="1" dirty="0">
              <a:latin typeface="Times New Roman" pitchFamily="18" charset="0"/>
              <a:ea typeface="標楷體" pitchFamily="65" charset="-120"/>
            </a:endParaRPr>
          </a:p>
          <a:p>
            <a:pPr marL="266700" indent="-266700" algn="just">
              <a:lnSpc>
                <a:spcPct val="110000"/>
              </a:lnSpc>
              <a:spcBef>
                <a:spcPts val="567"/>
              </a:spcBef>
              <a:spcAft>
                <a:spcPts val="600"/>
              </a:spcAft>
              <a:buFont typeface="+mj-lt"/>
              <a:buAutoNum type="arabicPeriod"/>
              <a:defRPr/>
            </a:pPr>
            <a:r>
              <a:rPr lang="zh-TW" altLang="en-US" sz="195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195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195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endParaRPr lang="en-US" altLang="zh-TW" sz="195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10000"/>
              </a:lnSpc>
              <a:spcBef>
                <a:spcPts val="567"/>
              </a:spcBef>
              <a:spcAft>
                <a:spcPts val="600"/>
              </a:spcAft>
              <a:buFont typeface="+mj-lt"/>
              <a:buAutoNum type="arabicPeriod"/>
              <a:defRPr/>
            </a:pP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rPr>
              <a:t>115</a:t>
            </a: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學年度四技二專甄選入學招生原住民身分審查考生，</a:t>
            </a:r>
            <a:r>
              <a:rPr lang="zh-TW" altLang="en-US" sz="1950" b="1" dirty="0">
                <a:solidFill>
                  <a:srgbClr val="FF0000"/>
                </a:solidFill>
                <a:latin typeface="Times New Roman" panose="02020603050405020304" pitchFamily="18" charset="0"/>
                <a:ea typeface="標楷體" pitchFamily="65" charset="-120"/>
                <a:cs typeface="Times New Roman" panose="02020603050405020304" pitchFamily="18" charset="0"/>
              </a:rPr>
              <a:t>仍須於本招生資格審查期間上網登錄原住民之身分與文化及語言能力合格證明等資料</a:t>
            </a: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。經本委員會審查通過者，始得享有原住民身分之加分優待。</a:t>
            </a: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10000"/>
              </a:lnSpc>
              <a:spcBef>
                <a:spcPts val="567"/>
              </a:spcBef>
              <a:spcAft>
                <a:spcPts val="600"/>
              </a:spcAft>
              <a:buFont typeface="+mj-lt"/>
              <a:buAutoNum type="arabicPeriod"/>
              <a:defRPr/>
            </a:pPr>
            <a:r>
              <a:rPr lang="zh-TW" altLang="en-US" sz="1950"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a:t>
            </a:r>
            <a:r>
              <a:rPr lang="zh-TW" altLang="en-US" sz="1950" b="1" dirty="0">
                <a:solidFill>
                  <a:srgbClr val="FF0000"/>
                </a:solidFill>
                <a:latin typeface="Times New Roman" pitchFamily="18" charset="0"/>
                <a:ea typeface="標楷體" pitchFamily="65" charset="-120"/>
                <a:cs typeface="Times New Roman" panose="02020603050405020304" pitchFamily="18" charset="0"/>
              </a:rPr>
              <a:t>不得以任何理由申請補繳或追認其特種身分，並以一般生身分辦理，不予加分優待。</a:t>
            </a:r>
            <a:endParaRPr lang="en-US" altLang="zh-TW" sz="1950" b="1" dirty="0">
              <a:solidFill>
                <a:srgbClr val="FF0000"/>
              </a:solidFill>
              <a:latin typeface="Times New Roman" pitchFamily="18" charset="0"/>
              <a:ea typeface="標楷體" pitchFamily="65" charset="-120"/>
              <a:cs typeface="Times New Roman" panose="02020603050405020304" pitchFamily="18" charset="0"/>
            </a:endParaRPr>
          </a:p>
          <a:p>
            <a:pPr marL="266700" indent="-266700" algn="just">
              <a:lnSpc>
                <a:spcPct val="110000"/>
              </a:lnSpc>
              <a:spcBef>
                <a:spcPts val="567"/>
              </a:spcBef>
              <a:spcAft>
                <a:spcPts val="600"/>
              </a:spcAft>
              <a:buFont typeface="+mj-lt"/>
              <a:buAutoNum type="arabicPeriod"/>
              <a:defRPr/>
            </a:pPr>
            <a:r>
              <a:rPr lang="zh-TW" altLang="en-US" sz="1950" b="1" dirty="0">
                <a:latin typeface="Times New Roman" pitchFamily="18" charset="0"/>
                <a:ea typeface="標楷體" pitchFamily="65" charset="-120"/>
                <a:cs typeface="Times New Roman" panose="02020603050405020304" pitchFamily="18" charset="0"/>
              </a:rPr>
              <a:t>報名「</a:t>
            </a:r>
            <a:r>
              <a:rPr lang="en-US" altLang="zh-TW" sz="1950" b="1" dirty="0">
                <a:latin typeface="Times New Roman" pitchFamily="18" charset="0"/>
                <a:ea typeface="標楷體" pitchFamily="65" charset="-120"/>
                <a:cs typeface="Times New Roman" panose="02020603050405020304" pitchFamily="18" charset="0"/>
              </a:rPr>
              <a:t>115</a:t>
            </a:r>
            <a:r>
              <a:rPr lang="zh-TW" altLang="en-US" sz="1950" b="1" dirty="0">
                <a:latin typeface="Times New Roman" pitchFamily="18" charset="0"/>
                <a:ea typeface="標楷體" pitchFamily="65" charset="-120"/>
                <a:cs typeface="Times New Roman" panose="02020603050405020304" pitchFamily="18" charset="0"/>
              </a:rPr>
              <a:t>學年度四技二專統一入學測驗」或「</a:t>
            </a:r>
            <a:r>
              <a:rPr lang="en-US" altLang="zh-TW" sz="1950" b="1" dirty="0">
                <a:latin typeface="Times New Roman" pitchFamily="18" charset="0"/>
                <a:ea typeface="標楷體" pitchFamily="65" charset="-120"/>
                <a:cs typeface="Times New Roman" panose="02020603050405020304" pitchFamily="18" charset="0"/>
              </a:rPr>
              <a:t>115</a:t>
            </a:r>
            <a:r>
              <a:rPr lang="zh-TW" altLang="en-US" sz="1950" b="1" dirty="0">
                <a:latin typeface="Times New Roman" pitchFamily="18" charset="0"/>
                <a:ea typeface="標楷體" pitchFamily="65" charset="-120"/>
                <a:cs typeface="Times New Roman" panose="02020603050405020304" pitchFamily="18" charset="0"/>
              </a:rPr>
              <a:t>學年度四技二專甄選入學招生」時，已出具證明且通過審查並登錄列冊之低收入戶或中低收入戶考生，即各分別享有登記費免繳或減免</a:t>
            </a:r>
            <a:r>
              <a:rPr lang="en-US" altLang="zh-TW" sz="1950" b="1" dirty="0">
                <a:latin typeface="Times New Roman" pitchFamily="18" charset="0"/>
                <a:ea typeface="標楷體" pitchFamily="65" charset="-120"/>
                <a:cs typeface="Times New Roman" panose="02020603050405020304" pitchFamily="18" charset="0"/>
              </a:rPr>
              <a:t>60%</a:t>
            </a:r>
            <a:r>
              <a:rPr lang="zh-TW" altLang="en-US" sz="1950" b="1" dirty="0">
                <a:latin typeface="Times New Roman" pitchFamily="18" charset="0"/>
                <a:ea typeface="標楷體" pitchFamily="65" charset="-120"/>
                <a:cs typeface="Times New Roman" panose="02020603050405020304" pitchFamily="18" charset="0"/>
              </a:rPr>
              <a:t>，無須繳寄證明文件至本委員會審查。</a:t>
            </a:r>
            <a:endParaRPr lang="en-US" altLang="zh-TW" sz="1950" b="1" dirty="0">
              <a:latin typeface="Times New Roman" pitchFamily="18" charset="0"/>
              <a:ea typeface="標楷體" pitchFamily="65" charset="-120"/>
              <a:cs typeface="Times New Roman" panose="02020603050405020304" pitchFamily="18" charset="0"/>
            </a:endParaRPr>
          </a:p>
          <a:p>
            <a:pPr marL="0" indent="0" algn="just">
              <a:lnSpc>
                <a:spcPct val="110000"/>
              </a:lnSpc>
              <a:spcBef>
                <a:spcPts val="567"/>
              </a:spcBef>
              <a:buNone/>
              <a:defRPr/>
            </a:pP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just">
              <a:lnSpc>
                <a:spcPct val="110000"/>
              </a:lnSpc>
              <a:defRPr/>
            </a:pPr>
            <a:endParaRPr lang="zh-TW" altLang="en-US" sz="1950" dirty="0"/>
          </a:p>
        </p:txBody>
      </p:sp>
      <p:sp>
        <p:nvSpPr>
          <p:cNvPr id="3" name="投影片編號版面配置區 2">
            <a:extLst>
              <a:ext uri="{FF2B5EF4-FFF2-40B4-BE49-F238E27FC236}">
                <a16:creationId xmlns:a16="http://schemas.microsoft.com/office/drawing/2014/main" id="{71C2B48D-B7A0-4535-8DE0-5A2184281E10}"/>
              </a:ext>
            </a:extLst>
          </p:cNvPr>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
        <p:nvSpPr>
          <p:cNvPr id="6" name="Rectangle 2">
            <a:extLst>
              <a:ext uri="{FF2B5EF4-FFF2-40B4-BE49-F238E27FC236}">
                <a16:creationId xmlns:a16="http://schemas.microsoft.com/office/drawing/2014/main" id="{281706A2-EB38-D3D4-22BE-D5178F1D7079}"/>
              </a:ext>
            </a:extLst>
          </p:cNvPr>
          <p:cNvSpPr>
            <a:spLocks noGrp="1" noChangeArrowheads="1"/>
          </p:cNvSpPr>
          <p:nvPr>
            <p:ph type="title"/>
          </p:nvPr>
        </p:nvSpPr>
        <p:spPr>
          <a:xfrm>
            <a:off x="119336" y="260648"/>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資格審查</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en-US" altLang="zh-TW" b="1" dirty="0">
                <a:solidFill>
                  <a:schemeClr val="tx1"/>
                </a:solidFill>
                <a:effectLst>
                  <a:outerShdw blurRad="38100" dist="38100" dir="2700000" algn="tl">
                    <a:srgbClr val="000000">
                      <a:alpha val="43137"/>
                    </a:srgbClr>
                  </a:outerShdw>
                </a:effectLst>
                <a:latin typeface="Times New Roman" panose="02020603050405020304" pitchFamily="18" charset="0"/>
                <a:ea typeface="標楷體" pitchFamily="65" charset="-120"/>
                <a:cs typeface="Times New Roman" panose="02020603050405020304" pitchFamily="18" charset="0"/>
              </a:rPr>
              <a:t>4/4</a:t>
            </a:r>
            <a:r>
              <a:rPr lang="en-US" altLang="zh-TW"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p>
        </p:txBody>
      </p:sp>
    </p:spTree>
    <p:extLst>
      <p:ext uri="{BB962C8B-B14F-4D97-AF65-F5344CB8AC3E}">
        <p14:creationId xmlns:p14="http://schemas.microsoft.com/office/powerpoint/2010/main" val="226093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119336" y="260648"/>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p>
        </p:txBody>
      </p:sp>
      <p:sp>
        <p:nvSpPr>
          <p:cNvPr id="6" name="內容版面配置區 2"/>
          <p:cNvSpPr>
            <a:spLocks noGrp="1"/>
          </p:cNvSpPr>
          <p:nvPr>
            <p:ph idx="1"/>
          </p:nvPr>
        </p:nvSpPr>
        <p:spPr>
          <a:xfrm>
            <a:off x="1209081" y="1285326"/>
            <a:ext cx="10321984" cy="5404122"/>
          </a:xfrm>
        </p:spPr>
        <p:txBody>
          <a:bodyPr/>
          <a:lstStyle/>
          <a:p>
            <a:pPr marL="266400" indent="-266400" algn="just">
              <a:lnSpc>
                <a:spcPct val="1200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登記費：新臺幣</a:t>
            </a:r>
            <a:r>
              <a:rPr lang="en-US" altLang="zh-TW" sz="2100" dirty="0">
                <a:latin typeface="Times New Roman" panose="02020603050405020304" pitchFamily="18" charset="0"/>
                <a:ea typeface="標楷體" pitchFamily="65" charset="-120"/>
                <a:cs typeface="Times New Roman" panose="02020603050405020304" pitchFamily="18" charset="0"/>
              </a:rPr>
              <a:t>220</a:t>
            </a:r>
            <a:r>
              <a:rPr lang="zh-TW" altLang="en-US" sz="2100" dirty="0">
                <a:latin typeface="Times New Roman" panose="02020603050405020304" pitchFamily="18" charset="0"/>
                <a:ea typeface="標楷體" pitchFamily="65" charset="-120"/>
                <a:cs typeface="Times New Roman" panose="02020603050405020304" pitchFamily="18" charset="0"/>
              </a:rPr>
              <a:t>元整；低收入戶考生免繳，中低收入戶</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338263" algn="just">
              <a:lnSpc>
                <a:spcPct val="1200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考生為新臺幣</a:t>
            </a:r>
            <a:r>
              <a:rPr lang="en-US" altLang="zh-TW" sz="2100" dirty="0">
                <a:latin typeface="Times New Roman" panose="02020603050405020304" pitchFamily="18" charset="0"/>
                <a:ea typeface="標楷體" pitchFamily="65" charset="-120"/>
                <a:cs typeface="Times New Roman" panose="02020603050405020304" pitchFamily="18" charset="0"/>
              </a:rPr>
              <a:t>88</a:t>
            </a:r>
            <a:r>
              <a:rPr lang="zh-TW" altLang="en-US" sz="2100" dirty="0">
                <a:latin typeface="Times New Roman" panose="02020603050405020304" pitchFamily="18" charset="0"/>
                <a:ea typeface="標楷體" pitchFamily="65" charset="-120"/>
                <a:cs typeface="Times New Roman" panose="02020603050405020304" pitchFamily="18" charset="0"/>
              </a:rPr>
              <a:t>元整。</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ct val="120000"/>
              </a:lnSpc>
              <a:spcBef>
                <a:spcPts val="60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考生以</a:t>
            </a:r>
            <a:r>
              <a:rPr lang="zh-TW" altLang="en-US" sz="21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出生年月日</a:t>
            </a:r>
            <a:r>
              <a:rPr lang="zh-TW" altLang="en-US" sz="2100" dirty="0">
                <a:latin typeface="Times New Roman" panose="02020603050405020304" pitchFamily="18" charset="0"/>
                <a:ea typeface="標楷體" pitchFamily="65" charset="-120"/>
                <a:cs typeface="Times New Roman" panose="02020603050405020304" pitchFamily="18" charset="0"/>
              </a:rPr>
              <a:t>及</a:t>
            </a:r>
            <a:r>
              <a:rPr lang="zh-TW" altLang="en-US" sz="21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dirty="0">
                <a:latin typeface="Times New Roman" panose="02020603050405020304" pitchFamily="18" charset="0"/>
                <a:ea typeface="標楷體" pitchFamily="65" charset="-120"/>
                <a:cs typeface="Times New Roman" panose="02020603050405020304" pitchFamily="18" charset="0"/>
              </a:rPr>
              <a:t>，即可登入「繳款單列印及繳款帳號查詢系統」及「繳費狀態查詢系統」。</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266400" indent="-266400">
              <a:lnSpc>
                <a:spcPct val="120000"/>
              </a:lnSpc>
              <a:spcBef>
                <a:spcPts val="600"/>
              </a:spcBef>
              <a:buFont typeface="+mj-lt"/>
              <a:buAutoNum type="arabicPeriod" startAt="2"/>
              <a:defRPr/>
            </a:pPr>
            <a:r>
              <a:rPr lang="zh-TW" altLang="en-US" sz="2100" b="1" dirty="0">
                <a:latin typeface="Times New Roman" panose="02020603050405020304" pitchFamily="18" charset="0"/>
                <a:ea typeface="標楷體" pitchFamily="65" charset="-120"/>
                <a:cs typeface="Times New Roman" panose="02020603050405020304" pitchFamily="18" charset="0"/>
              </a:rPr>
              <a:t>低收入戶及中低收入戶考生：</a:t>
            </a:r>
            <a:br>
              <a:rPr lang="en-US" altLang="zh-TW" sz="2100" b="1" dirty="0">
                <a:latin typeface="Times New Roman" panose="02020603050405020304" pitchFamily="18" charset="0"/>
                <a:ea typeface="標楷體" pitchFamily="65" charset="-120"/>
                <a:cs typeface="Times New Roman" panose="02020603050405020304" pitchFamily="18" charset="0"/>
              </a:rPr>
            </a:b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低收入戶考生免繳費，後續請依網路選填登記志願相關規定進行選填登記志願。</a:t>
            </a:r>
            <a:endParaRPr lang="en-US" altLang="zh-TW" sz="2100" dirty="0">
              <a:latin typeface="標楷體" pitchFamily="65" charset="-120"/>
              <a:ea typeface="標楷體" pitchFamily="65" charset="-120"/>
              <a:cs typeface="Times New Roman" panose="02020603050405020304" pitchFamily="18" charset="0"/>
            </a:endParaRPr>
          </a:p>
          <a:p>
            <a:pPr marL="577850" indent="-312738">
              <a:lnSpc>
                <a:spcPct val="120000"/>
              </a:lnSpc>
              <a:spcBef>
                <a:spcPts val="300"/>
              </a:spcBef>
              <a:buNone/>
              <a:defRPr/>
            </a:pP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中收入戶考生可減免登記費</a:t>
            </a:r>
            <a:r>
              <a:rPr lang="en-US" altLang="zh-TW" sz="2100" dirty="0">
                <a:latin typeface="Times New Roman" panose="02020603050405020304" pitchFamily="18" charset="0"/>
                <a:ea typeface="標楷體" pitchFamily="65" charset="-120"/>
                <a:cs typeface="Times New Roman" panose="02020603050405020304" pitchFamily="18" charset="0"/>
              </a:rPr>
              <a:t>60%</a:t>
            </a:r>
            <a:r>
              <a:rPr lang="zh-TW" altLang="en-US" sz="2100" dirty="0">
                <a:latin typeface="Times New Roman" panose="02020603050405020304" pitchFamily="18" charset="0"/>
                <a:ea typeface="標楷體" pitchFamily="65" charset="-120"/>
                <a:cs typeface="Times New Roman" panose="02020603050405020304" pitchFamily="18" charset="0"/>
              </a:rPr>
              <a:t>，並須於規定繳費期間內繳交登記費新臺幣</a:t>
            </a:r>
            <a:r>
              <a:rPr lang="en-US" altLang="zh-TW" sz="2100" dirty="0">
                <a:latin typeface="Times New Roman" panose="02020603050405020304" pitchFamily="18" charset="0"/>
                <a:ea typeface="標楷體" pitchFamily="65" charset="-120"/>
                <a:cs typeface="Times New Roman" panose="02020603050405020304" pitchFamily="18" charset="0"/>
              </a:rPr>
              <a:t>88</a:t>
            </a:r>
            <a:r>
              <a:rPr lang="zh-TW" altLang="en-US" sz="2100" dirty="0">
                <a:latin typeface="Times New Roman" panose="02020603050405020304" pitchFamily="18" charset="0"/>
                <a:ea typeface="標楷體" pitchFamily="65" charset="-120"/>
                <a:cs typeface="Times New Roman" panose="02020603050405020304" pitchFamily="18" charset="0"/>
              </a:rPr>
              <a:t>元整</a:t>
            </a:r>
            <a:br>
              <a:rPr lang="en-US" altLang="zh-TW" sz="2100" dirty="0">
                <a:latin typeface="Times New Roman" panose="02020603050405020304" pitchFamily="18" charset="0"/>
                <a:ea typeface="標楷體" pitchFamily="65" charset="-120"/>
                <a:cs typeface="Times New Roman" panose="02020603050405020304" pitchFamily="18" charset="0"/>
              </a:rPr>
            </a:br>
            <a:r>
              <a:rPr lang="zh-TW" altLang="en-US" sz="2100" dirty="0">
                <a:latin typeface="Times New Roman" panose="02020603050405020304" pitchFamily="18" charset="0"/>
                <a:ea typeface="標楷體" pitchFamily="65" charset="-120"/>
                <a:cs typeface="Times New Roman" panose="02020603050405020304" pitchFamily="18" charset="0"/>
              </a:rPr>
              <a:t>，繳費成功者，後續請依網路選填登記志願相關規定進行選填登記志願。</a:t>
            </a:r>
            <a:endParaRPr lang="en-US" altLang="zh-TW" sz="2100" dirty="0">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80496CC6-8253-4F40-B175-DFC4D4B8875F}"/>
              </a:ext>
            </a:extLst>
          </p:cNvPr>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366887" y="1348681"/>
            <a:ext cx="10215513" cy="4896544"/>
          </a:xfrm>
        </p:spPr>
        <p:txBody>
          <a:bodyPr/>
          <a:lstStyle/>
          <a:p>
            <a:pPr marL="266400" indent="-266400" algn="just">
              <a:lnSpc>
                <a:spcPct val="110000"/>
              </a:lnSpc>
              <a:spcAft>
                <a:spcPts val="1200"/>
              </a:spcAf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限由原報名</a:t>
            </a:r>
            <a:r>
              <a:rPr lang="en-US" altLang="en-US" sz="2400" dirty="0">
                <a:latin typeface="Times New Roman" pitchFamily="18" charset="0"/>
                <a:ea typeface="標楷體" pitchFamily="65" charset="-120"/>
                <a:cs typeface="Times New Roman" panose="02020603050405020304" pitchFamily="18" charset="0"/>
              </a:rPr>
              <a:t>11</a:t>
            </a:r>
            <a:r>
              <a:rPr lang="en-US" altLang="zh-TW" sz="2400" dirty="0">
                <a:latin typeface="Times New Roman" pitchFamily="18" charset="0"/>
                <a:ea typeface="標楷體" pitchFamily="65" charset="-120"/>
                <a:cs typeface="Times New Roman" panose="02020603050405020304" pitchFamily="18" charset="0"/>
              </a:rPr>
              <a:t>5</a:t>
            </a:r>
            <a:r>
              <a:rPr lang="zh-TW" altLang="en-US" sz="2400" dirty="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lnSpc>
                <a:spcPct val="110000"/>
              </a:lnSpc>
              <a:spcAft>
                <a:spcPts val="1200"/>
              </a:spcAf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請報名學校於</a:t>
            </a:r>
            <a:r>
              <a:rPr lang="en-US" altLang="zh-TW" sz="2400" b="1" dirty="0">
                <a:solidFill>
                  <a:srgbClr val="0000CC"/>
                </a:solidFill>
                <a:latin typeface="Times New Roman" pitchFamily="18" charset="0"/>
                <a:ea typeface="標楷體" pitchFamily="65" charset="-120"/>
                <a:cs typeface="Times New Roman" panose="02020603050405020304" pitchFamily="18" charset="0"/>
              </a:rPr>
              <a:t>115.7.14(</a:t>
            </a:r>
            <a:r>
              <a:rPr lang="zh-TW" altLang="en-US" sz="2400" b="1"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b="1" dirty="0">
                <a:solidFill>
                  <a:srgbClr val="0000CC"/>
                </a:solidFill>
                <a:latin typeface="Times New Roman" pitchFamily="18" charset="0"/>
                <a:ea typeface="標楷體" pitchFamily="65" charset="-120"/>
                <a:cs typeface="Times New Roman" panose="02020603050405020304" pitchFamily="18" charset="0"/>
              </a:rPr>
              <a:t>)10</a:t>
            </a:r>
            <a:r>
              <a:rPr lang="zh-TW" altLang="en-US" sz="2400" b="1" dirty="0">
                <a:solidFill>
                  <a:srgbClr val="0000CC"/>
                </a:solidFill>
                <a:latin typeface="Times New Roman"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itchFamily="18" charset="0"/>
                <a:ea typeface="標楷體" pitchFamily="65" charset="-120"/>
                <a:cs typeface="Times New Roman" panose="02020603050405020304" pitchFamily="18" charset="0"/>
              </a:rPr>
              <a:t>00~115.7.16(</a:t>
            </a:r>
            <a:r>
              <a:rPr lang="zh-TW" altLang="en-US" sz="2400" b="1"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b="1" dirty="0">
                <a:solidFill>
                  <a:srgbClr val="0000CC"/>
                </a:solidFill>
                <a:latin typeface="Times New Roman" pitchFamily="18" charset="0"/>
                <a:ea typeface="標楷體" pitchFamily="65" charset="-120"/>
                <a:cs typeface="Times New Roman" panose="02020603050405020304" pitchFamily="18" charset="0"/>
              </a:rPr>
              <a:t>)17</a:t>
            </a:r>
            <a:r>
              <a:rPr lang="zh-TW" altLang="en-US" sz="2400" b="1" dirty="0">
                <a:solidFill>
                  <a:srgbClr val="0000CC"/>
                </a:solidFill>
                <a:latin typeface="Times New Roman"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anose="02020603050405020304" pitchFamily="18" charset="0"/>
                <a:ea typeface="標楷體" pitchFamily="65" charset="-120"/>
                <a:cs typeface="Times New Roman" panose="02020603050405020304" pitchFamily="18" charset="0"/>
              </a:rPr>
              <a:t>上網登錄繳費意願，若有意願辦理集體繳費請於上述時間內完成繳費名單勾選及繳費。</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ct val="110000"/>
              </a:lnSpc>
              <a:spcAft>
                <a:spcPts val="1200"/>
              </a:spcAf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經由就讀各高級中等學校集體報名</a:t>
            </a:r>
            <a:r>
              <a:rPr lang="en-US" altLang="zh-TW" sz="2400" b="1" dirty="0">
                <a:latin typeface="Times New Roman" panose="02020603050405020304" pitchFamily="18" charset="0"/>
                <a:ea typeface="標楷體" pitchFamily="65" charset="-120"/>
                <a:cs typeface="Times New Roman" panose="02020603050405020304" pitchFamily="18" charset="0"/>
              </a:rPr>
              <a:t>115</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就讀學校未辦理集體繳費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考生未參加所屬就讀學校集體繳費者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A675D594-873D-4E80-8EBB-2B6E535AFD70}"/>
              </a:ext>
            </a:extLst>
          </p:cNvPr>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
        <p:nvSpPr>
          <p:cNvPr id="2" name="標題 1">
            <a:extLst>
              <a:ext uri="{FF2B5EF4-FFF2-40B4-BE49-F238E27FC236}">
                <a16:creationId xmlns:a16="http://schemas.microsoft.com/office/drawing/2014/main" id="{08ACE372-F527-4ADD-7A65-723942723E1E}"/>
              </a:ext>
            </a:extLst>
          </p:cNvPr>
          <p:cNvSpPr txBox="1">
            <a:spLocks/>
          </p:cNvSpPr>
          <p:nvPr/>
        </p:nvSpPr>
        <p:spPr bwMode="auto">
          <a:xfrm>
            <a:off x="119337" y="260648"/>
            <a:ext cx="7056784"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集體繳費</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551384" y="188640"/>
            <a:ext cx="7834312" cy="777875"/>
          </a:xfrm>
        </p:spPr>
        <p:txBody>
          <a:bodyPr/>
          <a:lstStyle/>
          <a:p>
            <a:pPr eaLnBrk="1" hangingPunct="1"/>
            <a:r>
              <a:rPr lang="zh-TW" altLang="en-US" sz="3600" dirty="0">
                <a:latin typeface="標楷體" pitchFamily="65" charset="-120"/>
                <a:ea typeface="標楷體" pitchFamily="65" charset="-120"/>
              </a:rPr>
              <a:t>說明內容</a:t>
            </a:r>
            <a:endParaRPr lang="zh-TW" altLang="en-US" sz="3600" dirty="0">
              <a:ea typeface="華康儷中黑" pitchFamily="49" charset="-120"/>
            </a:endParaRPr>
          </a:p>
        </p:txBody>
      </p:sp>
      <p:sp>
        <p:nvSpPr>
          <p:cNvPr id="3" name="投影片編號版面配置區 2">
            <a:extLst>
              <a:ext uri="{FF2B5EF4-FFF2-40B4-BE49-F238E27FC236}">
                <a16:creationId xmlns:a16="http://schemas.microsoft.com/office/drawing/2014/main" id="{63168070-7C1D-4879-904C-5E6B2769334B}"/>
              </a:ext>
            </a:extLst>
          </p:cNvPr>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
        <p:nvSpPr>
          <p:cNvPr id="6" name="Rectangle 3"/>
          <p:cNvSpPr txBox="1">
            <a:spLocks noChangeArrowheads="1"/>
          </p:cNvSpPr>
          <p:nvPr/>
        </p:nvSpPr>
        <p:spPr bwMode="auto">
          <a:xfrm>
            <a:off x="3359696" y="1844824"/>
            <a:ext cx="5472608" cy="2088231"/>
          </a:xfrm>
          <a:prstGeom prst="rect">
            <a:avLst/>
          </a:prstGeom>
          <a:noFill/>
          <a:ln w="9525">
            <a:noFill/>
            <a:miter lim="800000"/>
            <a:headEnd/>
            <a:tailEnd/>
          </a:ln>
        </p:spPr>
        <p:txBody>
          <a:bodyPr/>
          <a:lstStyle/>
          <a:p>
            <a:pPr marL="992188" indent="-992188">
              <a:lnSpc>
                <a:spcPct val="150000"/>
              </a:lnSpc>
              <a:spcBef>
                <a:spcPct val="10000"/>
              </a:spcBef>
              <a:buClr>
                <a:schemeClr val="tx1"/>
              </a:buClr>
              <a:tabLst>
                <a:tab pos="992188" algn="l"/>
              </a:tabLst>
            </a:pPr>
            <a:r>
              <a:rPr lang="zh-TW" altLang="en-US" sz="3200" dirty="0">
                <a:latin typeface="Times New Roman" pitchFamily="18" charset="0"/>
                <a:ea typeface="標楷體" pitchFamily="65" charset="-120"/>
              </a:rPr>
              <a:t>一、招生重要日程及作業流程</a:t>
            </a:r>
            <a:endParaRPr lang="en-US" altLang="zh-TW" sz="3200" dirty="0">
              <a:latin typeface="Times New Roman" pitchFamily="18" charset="0"/>
              <a:ea typeface="標楷體" pitchFamily="65" charset="-120"/>
            </a:endParaRPr>
          </a:p>
          <a:p>
            <a:pPr marL="992188" indent="-992188">
              <a:lnSpc>
                <a:spcPct val="150000"/>
              </a:lnSpc>
              <a:spcBef>
                <a:spcPct val="10000"/>
              </a:spcBef>
              <a:buClr>
                <a:schemeClr val="tx1"/>
              </a:buClr>
              <a:tabLst>
                <a:tab pos="992188" algn="l"/>
              </a:tabLst>
            </a:pPr>
            <a:r>
              <a:rPr lang="zh-TW" altLang="en-US" sz="3200" dirty="0">
                <a:latin typeface="Times New Roman" pitchFamily="18" charset="0"/>
                <a:ea typeface="標楷體" pitchFamily="65" charset="-120"/>
              </a:rPr>
              <a:t>二、招生學校資料查詢系統</a:t>
            </a:r>
            <a:endParaRPr lang="en-US" altLang="zh-TW" sz="3200" dirty="0">
              <a:latin typeface="Times New Roman" pitchFamily="18" charset="0"/>
              <a:ea typeface="標楷體" pitchFamily="65" charset="-120"/>
            </a:endParaRPr>
          </a:p>
          <a:p>
            <a:pPr marL="992188" indent="-992188">
              <a:lnSpc>
                <a:spcPct val="150000"/>
              </a:lnSpc>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lnSpc>
                <a:spcPct val="150000"/>
              </a:lnSpc>
              <a:spcBef>
                <a:spcPct val="10000"/>
              </a:spcBef>
              <a:buClr>
                <a:schemeClr val="tx1"/>
              </a:buClr>
              <a:tabLst>
                <a:tab pos="992188" algn="l"/>
              </a:tabLst>
            </a:pPr>
            <a:r>
              <a:rPr lang="zh-TW" altLang="en-US" sz="3200" dirty="0">
                <a:latin typeface="Times New Roman" pitchFamily="18" charset="0"/>
                <a:ea typeface="標楷體" pitchFamily="65" charset="-120"/>
              </a:rPr>
              <a:t>四、意見與交流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487488" y="1211079"/>
            <a:ext cx="9806877" cy="5256584"/>
          </a:xfrm>
        </p:spPr>
        <p:txBody>
          <a:bodyPr/>
          <a:lstStyle/>
          <a:p>
            <a:pPr marL="266700" indent="-266700" algn="just">
              <a:lnSpc>
                <a:spcPts val="32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115.7.17(</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五</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115.7.22(</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None/>
              <a:defRPr/>
            </a:pPr>
            <a:r>
              <a:rPr lang="en-US" altLang="zh-TW" sz="2100" dirty="0">
                <a:latin typeface="Times New Roman" panose="02020603050405020304" pitchFamily="18" charset="0"/>
                <a:ea typeface="標楷體" pitchFamily="65" charset="-120"/>
                <a:cs typeface="Times New Roman" panose="02020603050405020304" pitchFamily="18" charset="0"/>
              </a:rPr>
              <a:t>          </a:t>
            </a: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115.7.18(</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六</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a:latin typeface="Times New Roman" panose="02020603050405020304" pitchFamily="18" charset="0"/>
                <a:ea typeface="標楷體" pitchFamily="65" charset="-120"/>
                <a:cs typeface="Times New Roman" panose="02020603050405020304" pitchFamily="18" charset="0"/>
              </a:rPr>
              <a:t>】</a:t>
            </a:r>
          </a:p>
          <a:p>
            <a:pPr marL="266400" indent="-266400" algn="just">
              <a:lnSpc>
                <a:spcPts val="3200"/>
              </a:lnSpc>
              <a:spcBef>
                <a:spcPts val="0"/>
              </a:spcBef>
              <a:buFont typeface="+mj-lt"/>
              <a:buAutoNum type="arabicPeriod" startAt="2"/>
              <a:defRPr/>
            </a:pPr>
            <a:r>
              <a:rPr lang="zh-TW" altLang="en-US" sz="2100" spc="-40" dirty="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繳款帳號取得方式：一律於繳費規定時間內至本委員會網站登入「繳款單列印及繳款帳號查詢系統」取得，</a:t>
            </a:r>
            <a:r>
              <a:rPr lang="zh-TW" altLang="en-US" sz="2100" b="1" spc="-40" dirty="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臺灣銀行臨櫃繳費</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000" dirty="0">
                <a:latin typeface="Times New Roman" panose="02020603050405020304" pitchFamily="18" charset="0"/>
                <a:ea typeface="標楷體" pitchFamily="65" charset="-120"/>
                <a:cs typeface="Times New Roman" panose="02020603050405020304" pitchFamily="18" charset="0"/>
              </a:rPr>
              <a:t>繳費</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60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en-US" sz="2000" dirty="0">
                <a:latin typeface="Times New Roman" panose="02020603050405020304" pitchFamily="18" charset="0"/>
                <a:ea typeface="標楷體" pitchFamily="65" charset="-120"/>
                <a:cs typeface="Times New Roman" panose="02020603050405020304" pitchFamily="18" charset="0"/>
              </a:rPr>
              <a:t>跨行匯款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(4)</a:t>
            </a:r>
            <a:r>
              <a:rPr lang="zh-TW" altLang="en-US" sz="2000" dirty="0">
                <a:latin typeface="Times New Roman" panose="02020603050405020304" pitchFamily="18" charset="0"/>
                <a:ea typeface="標楷體" pitchFamily="65" charset="-120"/>
                <a:cs typeface="Times New Roman" panose="02020603050405020304" pitchFamily="18" charset="0"/>
              </a:rPr>
              <a:t>自動櫃員機</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(5)</a:t>
            </a:r>
            <a:r>
              <a:rPr lang="zh-TW" altLang="en-US" sz="2000" dirty="0">
                <a:latin typeface="Times New Roman" panose="02020603050405020304" pitchFamily="18" charset="0"/>
                <a:ea typeface="標楷體" pitchFamily="65" charset="-120"/>
                <a:cs typeface="Times New Roman" panose="02020603050405020304" pitchFamily="18" charset="0"/>
              </a:rPr>
              <a:t>網路</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E257EA0-31FB-46FE-B17F-2FC943175DA0}"/>
              </a:ext>
            </a:extLst>
          </p:cNvPr>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
        <p:nvSpPr>
          <p:cNvPr id="6" name="內容版面配置區 2">
            <a:extLst>
              <a:ext uri="{FF2B5EF4-FFF2-40B4-BE49-F238E27FC236}">
                <a16:creationId xmlns:a16="http://schemas.microsoft.com/office/drawing/2014/main" id="{E7690B0B-F1C3-4B5D-8369-9FEB4137EF02}"/>
              </a:ext>
            </a:extLst>
          </p:cNvPr>
          <p:cNvSpPr txBox="1">
            <a:spLocks/>
          </p:cNvSpPr>
          <p:nvPr/>
        </p:nvSpPr>
        <p:spPr bwMode="auto">
          <a:xfrm>
            <a:off x="5903836" y="3613125"/>
            <a:ext cx="5232724" cy="1184028"/>
          </a:xfrm>
          <a:prstGeom prst="rect">
            <a:avLst/>
          </a:prstGeom>
          <a:solidFill>
            <a:schemeClr val="accent5"/>
          </a:solidFill>
          <a:ln w="28575">
            <a:solidFill>
              <a:schemeClr val="accent5">
                <a:lumMod val="50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2800"/>
              </a:lnSpc>
              <a:spcBef>
                <a:spcPts val="0"/>
              </a:spcBef>
              <a:buNone/>
              <a:defRPr/>
            </a:pPr>
            <a:r>
              <a:rPr lang="zh-TW" altLang="en-US" sz="2400" b="1" dirty="0">
                <a:latin typeface="Times New Roman" panose="02020603050405020304" pitchFamily="18" charset="0"/>
                <a:ea typeface="標楷體" pitchFamily="65" charset="-120"/>
                <a:cs typeface="Times New Roman" panose="02020603050405020304" pitchFamily="18" charset="0"/>
              </a:rPr>
              <a:t>至本委會網站「繳款單列印及繳款帳號查詢系統」下載列印專屬繳款單，逕至臺灣銀行各分行或便利商店繳費。</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marL="0" indent="0" algn="just">
              <a:lnSpc>
                <a:spcPts val="2800"/>
              </a:lnSpc>
              <a:spcBef>
                <a:spcPts val="0"/>
              </a:spcBef>
              <a:buNone/>
              <a:defRPr/>
            </a:pPr>
            <a:endParaRPr lang="en-US" altLang="zh-TW" sz="2800" b="1" kern="0" dirty="0">
              <a:solidFill>
                <a:srgbClr val="0000CC"/>
              </a:solidFill>
              <a:latin typeface="標楷體" pitchFamily="65" charset="-120"/>
              <a:ea typeface="標楷體" pitchFamily="65" charset="-120"/>
            </a:endParaRPr>
          </a:p>
        </p:txBody>
      </p:sp>
      <p:sp>
        <p:nvSpPr>
          <p:cNvPr id="3" name="箭號: 向右 2">
            <a:extLst>
              <a:ext uri="{FF2B5EF4-FFF2-40B4-BE49-F238E27FC236}">
                <a16:creationId xmlns:a16="http://schemas.microsoft.com/office/drawing/2014/main" id="{2AF3E35C-E459-4D9E-B5D6-9F122EDC5955}"/>
              </a:ext>
            </a:extLst>
          </p:cNvPr>
          <p:cNvSpPr/>
          <p:nvPr/>
        </p:nvSpPr>
        <p:spPr>
          <a:xfrm>
            <a:off x="4823716" y="3861048"/>
            <a:ext cx="815948" cy="484632"/>
          </a:xfrm>
          <a:prstGeom prst="rightArrow">
            <a:avLst/>
          </a:prstGeom>
          <a:solidFill>
            <a:schemeClr val="accent5">
              <a:lumMod val="9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B9AAC7A9-FBD5-894B-755D-90DE0BDD6476}"/>
              </a:ext>
            </a:extLst>
          </p:cNvPr>
          <p:cNvSpPr txBox="1">
            <a:spLocks/>
          </p:cNvSpPr>
          <p:nvPr/>
        </p:nvSpPr>
        <p:spPr bwMode="auto">
          <a:xfrm>
            <a:off x="119336" y="260648"/>
            <a:ext cx="8618263"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個別繳費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(1/2)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731296" y="1196752"/>
            <a:ext cx="8318251" cy="5095468"/>
          </a:xfrm>
        </p:spPr>
        <p:txBody>
          <a:bodyPr/>
          <a:lstStyle/>
          <a:p>
            <a:pPr marL="0" indent="0" algn="just">
              <a:lnSpc>
                <a:spcPts val="3200"/>
              </a:lnSpc>
              <a:spcBef>
                <a:spcPts val="0"/>
              </a:spcBef>
              <a:buNone/>
              <a:tabLst>
                <a:tab pos="266700" algn="l"/>
              </a:tabLst>
              <a:defRPr/>
            </a:pPr>
            <a:endParaRPr lang="en-US" altLang="zh-TW" sz="2200" dirty="0">
              <a:latin typeface="標楷體" pitchFamily="65" charset="-120"/>
              <a:ea typeface="標楷體" pitchFamily="65" charset="-120"/>
            </a:endParaRPr>
          </a:p>
          <a:p>
            <a:pPr marL="0" indent="0" algn="just">
              <a:lnSpc>
                <a:spcPts val="3200"/>
              </a:lnSpc>
              <a:spcBef>
                <a:spcPts val="0"/>
              </a:spcBef>
              <a:buNone/>
              <a:defRPr/>
            </a:pPr>
            <a:endParaRPr lang="en-US" altLang="zh-TW" sz="2200" b="1" dirty="0">
              <a:solidFill>
                <a:srgbClr val="0000CC"/>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125F406B-7524-4215-A9BB-A056A2982ECC}"/>
              </a:ext>
            </a:extLst>
          </p:cNvPr>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
        <p:nvSpPr>
          <p:cNvPr id="6" name="內容版面配置區 2"/>
          <p:cNvSpPr txBox="1">
            <a:spLocks/>
          </p:cNvSpPr>
          <p:nvPr/>
        </p:nvSpPr>
        <p:spPr bwMode="auto">
          <a:xfrm>
            <a:off x="1415480" y="1184231"/>
            <a:ext cx="10166920"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8288" indent="-268288" algn="just">
              <a:lnSpc>
                <a:spcPct val="120000"/>
              </a:lnSpc>
              <a:spcBef>
                <a:spcPts val="0"/>
              </a:spcBef>
              <a:spcAft>
                <a:spcPts val="1200"/>
              </a:spcAft>
              <a:buFont typeface="+mj-lt"/>
              <a:buAutoNum type="arabicPeriod" startAt="4"/>
              <a:tabLst>
                <a:tab pos="266700" algn="l"/>
              </a:tabLst>
              <a:defRPr/>
            </a:pPr>
            <a:r>
              <a:rPr lang="zh-TW" altLang="en-US" sz="2200" b="1" u="sng" kern="0" dirty="0">
                <a:solidFill>
                  <a:srgbClr val="FF0000"/>
                </a:solidFill>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a:solidFill>
                  <a:srgbClr val="FF0000"/>
                </a:solidFill>
                <a:latin typeface="Times New Roman" panose="02020603050405020304" pitchFamily="18" charset="0"/>
                <a:ea typeface="標楷體" pitchFamily="65" charset="-120"/>
                <a:cs typeface="Times New Roman" panose="02020603050405020304" pitchFamily="18" charset="0"/>
              </a:rPr>
              <a:t>115.7.22(</a:t>
            </a:r>
            <a:r>
              <a:rPr lang="zh-TW" altLang="en-US" sz="2200" b="1" u="sng" kern="0" dirty="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2200" b="1" u="sng" kern="0" dirty="0">
                <a:solidFill>
                  <a:srgbClr val="FF0000"/>
                </a:solidFill>
                <a:latin typeface="Times New Roman" panose="02020603050405020304" pitchFamily="18" charset="0"/>
                <a:ea typeface="標楷體" pitchFamily="65" charset="-120"/>
                <a:cs typeface="Times New Roman" panose="02020603050405020304" pitchFamily="18" charset="0"/>
              </a:rPr>
              <a:t>)15</a:t>
            </a:r>
            <a:r>
              <a:rPr lang="zh-TW" altLang="en-US" sz="2200" b="1" u="sng" kern="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200" b="1" u="sng" kern="0" dirty="0">
                <a:solidFill>
                  <a:srgbClr val="FF0000"/>
                </a:solidFill>
                <a:latin typeface="Times New Roman" panose="02020603050405020304" pitchFamily="18" charset="0"/>
                <a:ea typeface="標楷體" pitchFamily="65" charset="-120"/>
                <a:cs typeface="Times New Roman" panose="02020603050405020304" pitchFamily="18" charset="0"/>
              </a:rPr>
              <a:t>30</a:t>
            </a:r>
            <a:r>
              <a:rPr lang="zh-TW" altLang="en-US" sz="2200" b="1" u="sng" kern="0" dirty="0">
                <a:solidFill>
                  <a:srgbClr val="FF0000"/>
                </a:solidFill>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ct val="120000"/>
              </a:lnSpc>
              <a:spcBef>
                <a:spcPts val="0"/>
              </a:spcBef>
              <a:spcAft>
                <a:spcPts val="1200"/>
              </a:spcAft>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使用</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轉帳時，</a:t>
            </a:r>
            <a:r>
              <a:rPr lang="zh-TW" altLang="en-US" sz="2200" b="1" kern="0" dirty="0">
                <a:latin typeface="Times New Roman" panose="02020603050405020304" pitchFamily="18" charset="0"/>
                <a:ea typeface="標楷體" pitchFamily="65" charset="-120"/>
                <a:cs typeface="Times New Roman" panose="02020603050405020304" pitchFamily="18" charset="0"/>
              </a:rPr>
              <a:t>請先注意所持之金融卡卡片是否具有轉帳功能，完成轉帳後請特別注意帳戶餘額及跨行轉帳是否成功、已扣手續費。</a:t>
            </a:r>
            <a:endParaRPr lang="en-US" altLang="zh-TW" sz="2200" b="1"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20000"/>
              </a:lnSpc>
              <a:spcBef>
                <a:spcPts val="0"/>
              </a:spcBef>
              <a:spcAft>
                <a:spcPts val="1200"/>
              </a:spcAft>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證明</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20000"/>
              </a:lnSpc>
              <a:spcBef>
                <a:spcPts val="0"/>
              </a:spcBef>
              <a:spcAft>
                <a:spcPts val="1200"/>
              </a:spcAft>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20000"/>
              </a:lnSpc>
              <a:spcBef>
                <a:spcPts val="0"/>
              </a:spcBef>
              <a:buFont typeface="+mj-lt"/>
              <a:buAutoNum type="arabicPeriod" startAt="3"/>
              <a:tabLst>
                <a:tab pos="266700" algn="l"/>
              </a:tabLst>
              <a:defRPr/>
            </a:pP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ct val="120000"/>
              </a:lnSpc>
              <a:spcBef>
                <a:spcPts val="0"/>
              </a:spcBef>
              <a:buNone/>
              <a:tabLst>
                <a:tab pos="266700" algn="l"/>
              </a:tabLst>
              <a:defRPr/>
            </a:pPr>
            <a:endParaRPr lang="en-US" altLang="zh-TW" sz="2200" kern="0" dirty="0">
              <a:latin typeface="標楷體" pitchFamily="65" charset="-120"/>
              <a:ea typeface="標楷體" pitchFamily="65" charset="-120"/>
            </a:endParaRPr>
          </a:p>
          <a:p>
            <a:pPr marL="0" indent="0" algn="just">
              <a:lnSpc>
                <a:spcPct val="120000"/>
              </a:lnSpc>
              <a:spcBef>
                <a:spcPts val="0"/>
              </a:spcBef>
              <a:buNone/>
              <a:tabLst>
                <a:tab pos="266700" algn="l"/>
              </a:tabLst>
              <a:defRPr/>
            </a:pPr>
            <a:endParaRPr lang="en-US" altLang="zh-TW" sz="2200" kern="0" dirty="0">
              <a:latin typeface="標楷體" pitchFamily="65" charset="-120"/>
              <a:ea typeface="標楷體" pitchFamily="65" charset="-120"/>
            </a:endParaRPr>
          </a:p>
        </p:txBody>
      </p:sp>
      <p:sp>
        <p:nvSpPr>
          <p:cNvPr id="2" name="標題 1">
            <a:extLst>
              <a:ext uri="{FF2B5EF4-FFF2-40B4-BE49-F238E27FC236}">
                <a16:creationId xmlns:a16="http://schemas.microsoft.com/office/drawing/2014/main" id="{FB1F9DED-E808-3A52-FD18-EA1FF109943F}"/>
              </a:ext>
            </a:extLst>
          </p:cNvPr>
          <p:cNvSpPr txBox="1">
            <a:spLocks/>
          </p:cNvSpPr>
          <p:nvPr/>
        </p:nvSpPr>
        <p:spPr bwMode="auto">
          <a:xfrm>
            <a:off x="119336" y="260648"/>
            <a:ext cx="8618263"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個別繳費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(2/2)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4231665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338985" y="1278385"/>
            <a:ext cx="10225136" cy="4680520"/>
          </a:xfrm>
        </p:spPr>
        <p:txBody>
          <a:bodyPr/>
          <a:lstStyle/>
          <a:p>
            <a:pPr marL="266700" indent="-266700" algn="just">
              <a:lnSpc>
                <a:spcPct val="110000"/>
              </a:lnSpc>
              <a:spcBef>
                <a:spcPts val="567"/>
              </a:spcBef>
              <a:spcAft>
                <a:spcPts val="1200"/>
              </a:spcAft>
              <a:buFont typeface="+mj-lt"/>
              <a:buAutoNum type="arabicPeriod"/>
              <a:defRPr/>
            </a:pPr>
            <a:r>
              <a:rPr lang="zh-TW" altLang="en-US" sz="2200" dirty="0">
                <a:latin typeface="Times New Roman" panose="02020603050405020304" pitchFamily="18" charset="0"/>
                <a:ea typeface="標楷體" pitchFamily="65" charset="-120"/>
                <a:cs typeface="Times New Roman" panose="02020603050405020304" pitchFamily="18" charset="0"/>
              </a:rPr>
              <a:t>完成繳費</a:t>
            </a:r>
            <a:r>
              <a:rPr lang="en-US" altLang="zh-TW" sz="2200" dirty="0">
                <a:latin typeface="Times New Roman" panose="02020603050405020304" pitchFamily="18" charset="0"/>
                <a:ea typeface="標楷體" pitchFamily="65" charset="-120"/>
                <a:cs typeface="Times New Roman" panose="02020603050405020304" pitchFamily="18" charset="0"/>
              </a:rPr>
              <a:t>2</a:t>
            </a:r>
            <a:r>
              <a:rPr lang="zh-TW" altLang="en-US" sz="2200" dirty="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個工作天</a:t>
            </a:r>
            <a:r>
              <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a:latin typeface="Times New Roman" panose="02020603050405020304" pitchFamily="18" charset="0"/>
                <a:ea typeface="標楷體" pitchFamily="65" charset="-120"/>
                <a:cs typeface="Times New Roman" panose="02020603050405020304" pitchFamily="18" charset="0"/>
              </a:rPr>
              <a:t>，確認繳費成功後請列印「繳費完成確認單」以備查。</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10000"/>
              </a:lnSpc>
              <a:spcBef>
                <a:spcPts val="567"/>
              </a:spcBef>
              <a:spcAft>
                <a:spcPts val="1200"/>
              </a:spcAft>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a:t>
            </a:r>
            <a:r>
              <a:rPr lang="zh-TW" altLang="en-US" sz="2200" b="1" dirty="0">
                <a:latin typeface="Times New Roman" panose="02020603050405020304" pitchFamily="18" charset="0"/>
                <a:ea typeface="標楷體" pitchFamily="65" charset="-120"/>
                <a:cs typeface="Times New Roman" panose="02020603050405020304" pitchFamily="18" charset="0"/>
              </a:rPr>
              <a:t>，及參加本招生之登記分發；如達最低登記標準者，即具有上網選填登記志願資格。</a:t>
            </a:r>
            <a:endParaRPr lang="en-US" altLang="zh-TW" sz="2200" b="1"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ct val="110000"/>
              </a:lnSpc>
              <a:spcBef>
                <a:spcPts val="567"/>
              </a:spcBef>
              <a:spcAft>
                <a:spcPts val="1200"/>
              </a:spcAft>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a:t>
            </a:r>
            <a:r>
              <a:rPr lang="zh-TW" altLang="en-US" sz="2200" b="1" dirty="0">
                <a:latin typeface="Times New Roman" panose="02020603050405020304" pitchFamily="18" charset="0"/>
                <a:ea typeface="標楷體" pitchFamily="65" charset="-120"/>
                <a:cs typeface="Times New Roman" panose="02020603050405020304" pitchFamily="18" charset="0"/>
              </a:rPr>
              <a:t>如達最低登記標準者，即具有上網選填登記志願資格。</a:t>
            </a:r>
            <a:endParaRPr lang="en-US" altLang="zh-TW" sz="2200" b="1"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ct val="110000"/>
              </a:lnSpc>
              <a:spcBef>
                <a:spcPts val="567"/>
              </a:spcBef>
              <a:buFont typeface="+mj-lt"/>
              <a:buAutoNum type="arabicPeriod" startAt="2"/>
              <a:defRPr/>
            </a:pPr>
            <a:endParaRPr lang="en-US" altLang="zh-TW" sz="2200" b="1" dirty="0">
              <a:solidFill>
                <a:srgbClr val="FF0000"/>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C4E251DA-6B0C-4A36-9E26-EB80B70533A4}"/>
              </a:ext>
            </a:extLst>
          </p:cNvPr>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
        <p:nvSpPr>
          <p:cNvPr id="2" name="標題 1">
            <a:extLst>
              <a:ext uri="{FF2B5EF4-FFF2-40B4-BE49-F238E27FC236}">
                <a16:creationId xmlns:a16="http://schemas.microsoft.com/office/drawing/2014/main" id="{F2746F09-C63F-1BE9-BA6C-20FF293ED30A}"/>
              </a:ext>
            </a:extLst>
          </p:cNvPr>
          <p:cNvSpPr txBox="1">
            <a:spLocks/>
          </p:cNvSpPr>
          <p:nvPr/>
        </p:nvSpPr>
        <p:spPr bwMode="auto">
          <a:xfrm>
            <a:off x="119337" y="260648"/>
            <a:ext cx="756084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繳費狀態查詢</a:t>
            </a:r>
          </a:p>
        </p:txBody>
      </p:sp>
    </p:spTree>
    <p:extLst>
      <p:ext uri="{BB962C8B-B14F-4D97-AF65-F5344CB8AC3E}">
        <p14:creationId xmlns:p14="http://schemas.microsoft.com/office/powerpoint/2010/main" val="5081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內容版面配置區 2"/>
          <p:cNvSpPr txBox="1">
            <a:spLocks/>
          </p:cNvSpPr>
          <p:nvPr/>
        </p:nvSpPr>
        <p:spPr bwMode="auto">
          <a:xfrm>
            <a:off x="1271464" y="1236841"/>
            <a:ext cx="10288477" cy="5523134"/>
          </a:xfrm>
          <a:prstGeom prst="rect">
            <a:avLst/>
          </a:prstGeom>
          <a:noFill/>
          <a:ln w="9525">
            <a:noFill/>
            <a:miter lim="800000"/>
            <a:headEnd/>
            <a:tailEnd/>
          </a:ln>
        </p:spPr>
        <p:txBody>
          <a:bodyPr/>
          <a:lstStyle/>
          <a:p>
            <a:pPr marL="342900" indent="-342900" algn="just" eaLnBrk="0" hangingPunct="0">
              <a:lnSpc>
                <a:spcPct val="110000"/>
              </a:lnSpc>
              <a:spcBef>
                <a:spcPts val="1800"/>
              </a:spcBef>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350" b="1" dirty="0">
                <a:latin typeface="Times New Roman" panose="02020603050405020304" pitchFamily="18" charset="0"/>
                <a:ea typeface="標楷體" pitchFamily="65" charset="-120"/>
                <a:cs typeface="Times New Roman" panose="02020603050405020304" pitchFamily="18" charset="0"/>
              </a:rPr>
              <a:t>115</a:t>
            </a:r>
            <a:r>
              <a:rPr lang="zh-TW" altLang="en-US" sz="2350" b="1" dirty="0">
                <a:latin typeface="Times New Roman" panose="02020603050405020304" pitchFamily="18" charset="0"/>
                <a:ea typeface="標楷體" pitchFamily="65" charset="-120"/>
                <a:cs typeface="Times New Roman" panose="02020603050405020304" pitchFamily="18" charset="0"/>
              </a:rPr>
              <a:t>學年度四技二專統一入學測驗」之各考試科目原始分數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各校系科</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組</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、學程之科目成績權重請參閱招生簡章附錄一、二</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algn="just" eaLnBrk="0" hangingPunct="0">
              <a:lnSpc>
                <a:spcPct val="110000"/>
              </a:lnSpc>
              <a:spcBef>
                <a:spcPts val="1800"/>
              </a:spcBef>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各科目實得分數合計為「總分數」，再依特種身分考生優待標準加分核計為其「總成績」；不具特種身分之考生，以「總分數」為其「總成績」。「總分數」及「總成績」皆以四捨五入方式計算至小數第</a:t>
            </a:r>
            <a:r>
              <a:rPr lang="en-US" altLang="zh-TW" sz="2350" b="1" dirty="0">
                <a:latin typeface="Times New Roman" panose="02020603050405020304" pitchFamily="18" charset="0"/>
                <a:ea typeface="標楷體" pitchFamily="65" charset="-120"/>
                <a:cs typeface="Times New Roman" panose="02020603050405020304" pitchFamily="18" charset="0"/>
              </a:rPr>
              <a:t>2</a:t>
            </a:r>
            <a:r>
              <a:rPr lang="zh-TW" altLang="en-US" sz="2350" b="1" dirty="0">
                <a:latin typeface="Times New Roman" panose="02020603050405020304" pitchFamily="18" charset="0"/>
                <a:ea typeface="標楷體" pitchFamily="65" charset="-120"/>
                <a:cs typeface="Times New Roman" panose="02020603050405020304" pitchFamily="18" charset="0"/>
              </a:rPr>
              <a:t>位。以跨群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參加本招生之考生，以相同方式分別核計所跨群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別之總分數及總成績。</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lnSpc>
                <a:spcPct val="110000"/>
              </a:lnSpc>
              <a:spcBef>
                <a:spcPts val="1800"/>
              </a:spcBef>
              <a:buBlip>
                <a:blip r:embed="rId3"/>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F6A90414-1563-476C-B287-A2AB13963276}"/>
              </a:ext>
            </a:extLst>
          </p:cNvPr>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
        <p:nvSpPr>
          <p:cNvPr id="5" name="標題 1">
            <a:extLst>
              <a:ext uri="{FF2B5EF4-FFF2-40B4-BE49-F238E27FC236}">
                <a16:creationId xmlns:a16="http://schemas.microsoft.com/office/drawing/2014/main" id="{58AFD228-F3D7-C379-3995-DC1FD5C4C82C}"/>
              </a:ext>
            </a:extLst>
          </p:cNvPr>
          <p:cNvSpPr txBox="1">
            <a:spLocks/>
          </p:cNvSpPr>
          <p:nvPr/>
        </p:nvSpPr>
        <p:spPr bwMode="auto">
          <a:xfrm>
            <a:off x="119337" y="260648"/>
            <a:ext cx="756084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成績計算原則</a:t>
            </a:r>
          </a:p>
        </p:txBody>
      </p:sp>
    </p:spTree>
    <p:extLst>
      <p:ext uri="{BB962C8B-B14F-4D97-AF65-F5344CB8AC3E}">
        <p14:creationId xmlns:p14="http://schemas.microsoft.com/office/powerpoint/2010/main" val="392688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內容版面配置區 2"/>
          <p:cNvSpPr txBox="1">
            <a:spLocks/>
          </p:cNvSpPr>
          <p:nvPr/>
        </p:nvSpPr>
        <p:spPr bwMode="auto">
          <a:xfrm>
            <a:off x="1343472" y="1223915"/>
            <a:ext cx="10094912" cy="5040560"/>
          </a:xfrm>
          <a:prstGeom prst="rect">
            <a:avLst/>
          </a:prstGeom>
          <a:noFill/>
          <a:ln w="9525">
            <a:noFill/>
            <a:miter lim="800000"/>
            <a:headEnd/>
            <a:tailEnd/>
          </a:ln>
        </p:spPr>
        <p:txBody>
          <a:bodyPr/>
          <a:lstStyle/>
          <a:p>
            <a:pPr marL="342900" indent="-342900" algn="just" eaLnBrk="0" hangingPunct="0">
              <a:lnSpc>
                <a:spcPct val="110000"/>
              </a:lnSpc>
              <a:spcBef>
                <a:spcPts val="1800"/>
              </a:spcBef>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algn="just" eaLnBrk="0" hangingPunct="0">
              <a:lnSpc>
                <a:spcPct val="110000"/>
              </a:lnSpc>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王小明參加</a:t>
            </a:r>
            <a:r>
              <a:rPr lang="en-US" altLang="zh-TW" sz="2400" b="1" dirty="0">
                <a:latin typeface="Times New Roman" panose="02020603050405020304" pitchFamily="18" charset="0"/>
                <a:ea typeface="標楷體" pitchFamily="65" charset="-120"/>
                <a:cs typeface="Times New Roman" panose="02020603050405020304" pitchFamily="18" charset="0"/>
              </a:rPr>
              <a:t>115</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分，王小明選填某校系科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algn="just" eaLnBrk="0" hangingPunct="0">
              <a:lnSpc>
                <a:spcPct val="110000"/>
              </a:lnSpc>
              <a:spcBef>
                <a:spcPts val="0"/>
              </a:spcBef>
            </a:pP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algn="just" eaLnBrk="0" hangingPunct="0">
              <a:lnSpc>
                <a:spcPct val="110000"/>
              </a:lnSpc>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總分數</a:t>
            </a:r>
            <a:r>
              <a:rPr lang="zh-TW" altLang="en-US" sz="2400" dirty="0">
                <a:latin typeface="Times New Roman" panose="02020603050405020304" pitchFamily="18" charset="0"/>
                <a:ea typeface="標楷體" pitchFamily="65" charset="-120"/>
                <a:cs typeface="Times New Roman" panose="02020603050405020304" pitchFamily="18" charset="0"/>
              </a:rPr>
              <a:t>為：</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(50×1)+</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(60×1.5)+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140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(70×2)+</a:t>
            </a:r>
          </a:p>
          <a:p>
            <a:pPr algn="just" eaLnBrk="0" hangingPunct="0">
              <a:lnSpc>
                <a:spcPct val="110000"/>
              </a:lnSpc>
              <a:spcBef>
                <a:spcPts val="0"/>
              </a:spcBef>
            </a:pPr>
            <a:r>
              <a:rPr lang="en-US" altLang="zh-TW" sz="2400" dirty="0">
                <a:solidFill>
                  <a:srgbClr val="FF0000"/>
                </a:solidFill>
                <a:latin typeface="Times New Roman" pitchFamily="18" charset="0"/>
                <a:ea typeface="標楷體" pitchFamily="65" charset="-120"/>
                <a:cs typeface="Times New Roman" panose="02020603050405020304" pitchFamily="18" charset="0"/>
              </a:rPr>
              <a:t>                    </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(80×3)+</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二</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(90×2.5)</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algn="just" eaLnBrk="0" hangingPunct="0">
              <a:lnSpc>
                <a:spcPct val="110000"/>
              </a:lnSpc>
              <a:spcBef>
                <a:spcPts val="0"/>
              </a:spcBef>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王小明該校系科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、學程之總分數為</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6B48187C-DD1D-45E3-A2E8-B19F835A3F42}"/>
              </a:ext>
            </a:extLst>
          </p:cNvPr>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
        <p:nvSpPr>
          <p:cNvPr id="2" name="標題 1">
            <a:extLst>
              <a:ext uri="{FF2B5EF4-FFF2-40B4-BE49-F238E27FC236}">
                <a16:creationId xmlns:a16="http://schemas.microsoft.com/office/drawing/2014/main" id="{573590E3-FCB5-53AD-24E5-5167B1931472}"/>
              </a:ext>
            </a:extLst>
          </p:cNvPr>
          <p:cNvSpPr txBox="1">
            <a:spLocks/>
          </p:cNvSpPr>
          <p:nvPr/>
        </p:nvSpPr>
        <p:spPr bwMode="auto">
          <a:xfrm>
            <a:off x="119336" y="260648"/>
            <a:ext cx="8618263"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成績計算</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119336" y="260648"/>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成績計算</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1595884" y="1268760"/>
            <a:ext cx="9000231"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120000"/>
              </a:lnSpc>
              <a:spcBef>
                <a:spcPts val="0"/>
              </a:spcBef>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總成績：考生之總分數乘以其優待加分標準</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                 </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a:lnSpc>
                <a:spcPct val="120000"/>
              </a:lnSpc>
              <a:spcBef>
                <a:spcPts val="0"/>
              </a:spcBef>
              <a:buBlip>
                <a:blip r:embed="rId3"/>
              </a:buBlip>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lnSpc>
                <a:spcPct val="120000"/>
              </a:lnSpc>
              <a:spcBef>
                <a:spcPts val="0"/>
              </a:spcBef>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範例：</a:t>
            </a:r>
            <a:r>
              <a:rPr lang="zh-TW" altLang="en-US" sz="2400" b="1" dirty="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a:latin typeface="Times New Roman" panose="02020603050405020304" pitchFamily="18" charset="0"/>
                <a:ea typeface="標楷體" pitchFamily="65" charset="-120"/>
                <a:cs typeface="Times New Roman" panose="02020603050405020304" pitchFamily="18" charset="0"/>
              </a:rPr>
              <a:t>(35%)</a:t>
            </a:r>
            <a:r>
              <a:rPr lang="zh-TW" altLang="en-US" sz="2400" b="1" dirty="0">
                <a:latin typeface="Times New Roman" panose="02020603050405020304" pitchFamily="18" charset="0"/>
                <a:ea typeface="標楷體" pitchFamily="65" charset="-120"/>
                <a:cs typeface="Times New Roman" panose="02020603050405020304" pitchFamily="18" charset="0"/>
              </a:rPr>
              <a:t>之原住民生</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a:latin typeface="Times New Roman" panose="02020603050405020304" pitchFamily="18" charset="0"/>
                <a:ea typeface="標楷體" pitchFamily="65" charset="-120"/>
                <a:cs typeface="Times New Roman" panose="02020603050405020304" pitchFamily="18" charset="0"/>
              </a:rPr>
              <a:t>745</a:t>
            </a:r>
            <a:r>
              <a:rPr lang="zh-TW" altLang="en-US" sz="2400" dirty="0">
                <a:latin typeface="Times New Roman" panose="02020603050405020304" pitchFamily="18" charset="0"/>
                <a:ea typeface="標楷體" pitchFamily="65" charset="-120"/>
                <a:cs typeface="Times New Roman" panose="02020603050405020304" pitchFamily="18" charset="0"/>
              </a:rPr>
              <a:t>分。</a:t>
            </a:r>
            <a:br>
              <a:rPr lang="en-US" altLang="zh-TW" sz="2400" dirty="0">
                <a:latin typeface="Times New Roman" pitchFamily="18" charset="0"/>
                <a:ea typeface="標楷體" pitchFamily="65" charset="-120"/>
                <a:cs typeface="Times New Roman" pitchFamily="18" charset="0"/>
              </a:rPr>
            </a:br>
            <a:r>
              <a:rPr lang="zh-TW" altLang="en-US" sz="2400" dirty="0">
                <a:latin typeface="Times New Roman" pitchFamily="18" charset="0"/>
                <a:ea typeface="標楷體" pitchFamily="65" charset="-120"/>
                <a:cs typeface="Times New Roman" pitchFamily="18" charset="0"/>
              </a:rPr>
              <a:t>總成績為：</a:t>
            </a:r>
            <a:r>
              <a:rPr lang="en-US" altLang="zh-TW" sz="2400" dirty="0">
                <a:latin typeface="Times New Roman" pitchFamily="18" charset="0"/>
                <a:ea typeface="標楷體" pitchFamily="65" charset="-120"/>
                <a:cs typeface="Times New Roman" pitchFamily="18" charset="0"/>
              </a:rPr>
              <a:t>745× (1+35%)=1,005.75</a:t>
            </a:r>
            <a:r>
              <a:rPr lang="zh-TW" altLang="en-US" sz="2400" dirty="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lnSpc>
                <a:spcPct val="120000"/>
              </a:lnSpc>
              <a:spcBef>
                <a:spcPts val="0"/>
              </a:spcBef>
              <a:buBlip>
                <a:blip r:embed="rId3"/>
              </a:buBlip>
              <a:defRPr/>
            </a:pPr>
            <a:endParaRPr lang="en-US" altLang="zh-TW" sz="2400" b="1" spc="-200" dirty="0">
              <a:latin typeface="Times New Roman" pitchFamily="18" charset="0"/>
              <a:ea typeface="標楷體" pitchFamily="65" charset="-120"/>
              <a:cs typeface="Times New Roman" pitchFamily="18" charset="0"/>
            </a:endParaRPr>
          </a:p>
          <a:p>
            <a:pPr>
              <a:lnSpc>
                <a:spcPct val="120000"/>
              </a:lnSpc>
              <a:spcBef>
                <a:spcPts val="0"/>
              </a:spcBef>
              <a:buBlip>
                <a:blip r:embed="rId3"/>
              </a:buBlip>
              <a:defRPr/>
            </a:pPr>
            <a:r>
              <a:rPr lang="zh-TW" altLang="en-US" sz="2400" b="1" spc="-200" dirty="0">
                <a:latin typeface="Times New Roman" panose="02020603050405020304" pitchFamily="18" charset="0"/>
                <a:ea typeface="標楷體" pitchFamily="65" charset="-120"/>
                <a:cs typeface="Times New Roman" panose="02020603050405020304" pitchFamily="18" charset="0"/>
              </a:rPr>
              <a:t>王小明該校系科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、學程之總成績為 </a:t>
            </a:r>
            <a:r>
              <a:rPr lang="en-US" altLang="zh-TW" sz="2400" b="1" spc="-200" dirty="0">
                <a:latin typeface="Times New Roman" panose="02020603050405020304" pitchFamily="18" charset="0"/>
                <a:ea typeface="標楷體" pitchFamily="65" charset="-120"/>
                <a:cs typeface="Times New Roman" panose="02020603050405020304" pitchFamily="18" charset="0"/>
              </a:rPr>
              <a:t>1,005.75 </a:t>
            </a:r>
            <a:r>
              <a:rPr lang="zh-TW" altLang="en-US" sz="2400" b="1" spc="-200" dirty="0">
                <a:latin typeface="Times New Roman" panose="02020603050405020304" pitchFamily="18" charset="0"/>
                <a:ea typeface="標楷體" pitchFamily="65" charset="-120"/>
                <a:cs typeface="Times New Roman" panose="02020603050405020304" pitchFamily="18" charset="0"/>
              </a:rPr>
              <a:t>分</a:t>
            </a:r>
            <a:r>
              <a:rPr lang="zh-TW" altLang="en-US" sz="2800" b="1" spc="-200" dirty="0">
                <a:latin typeface="Times New Roman" panose="02020603050405020304" pitchFamily="18" charset="0"/>
                <a:ea typeface="標楷體" pitchFamily="65" charset="-120"/>
                <a:cs typeface="Times New Roman" panose="02020603050405020304" pitchFamily="18" charset="0"/>
              </a:rPr>
              <a:t>。</a:t>
            </a: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5C9B790-5AF9-4D33-A87A-561359D1BB71}"/>
              </a:ext>
            </a:extLst>
          </p:cNvPr>
          <p:cNvSpPr>
            <a:spLocks noGrp="1"/>
          </p:cNvSpPr>
          <p:nvPr>
            <p:ph type="sldNum" sz="quarter" idx="12"/>
          </p:nvPr>
        </p:nvSpPr>
        <p:spPr/>
        <p:txBody>
          <a:bodyPr/>
          <a:lstStyle/>
          <a:p>
            <a:pPr>
              <a:defRPr/>
            </a:pPr>
            <a:fld id="{AA39E74D-A58A-46CC-986A-EE1885732F1F}" type="slidenum">
              <a:rPr lang="zh-TW" altLang="en-US" smtClean="0"/>
              <a:pPr>
                <a:defRPr/>
              </a:pPr>
              <a:t>25</a:t>
            </a:fld>
            <a:endParaRPr lang="en-US" altLang="zh-TW"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119336" y="260648"/>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a:solidFill>
                  <a:schemeClr val="tx2"/>
                </a:solidFill>
                <a:latin typeface="標楷體" pitchFamily="65" charset="-120"/>
                <a:ea typeface="標楷體" pitchFamily="65" charset="-120"/>
              </a:rPr>
              <a:t>)-</a:t>
            </a:r>
            <a:r>
              <a:rPr lang="zh-TW" altLang="en-US" sz="2800" b="1" dirty="0">
                <a:solidFill>
                  <a:schemeClr val="tx2"/>
                </a:solidFill>
                <a:effectLst>
                  <a:outerShdw blurRad="38100" dist="38100" dir="2700000" algn="tl">
                    <a:srgbClr val="000000">
                      <a:alpha val="43137"/>
                    </a:srgbClr>
                  </a:outerShdw>
                </a:effectLst>
                <a:latin typeface="標楷體" pitchFamily="65" charset="-120"/>
                <a:ea typeface="標楷體" pitchFamily="65" charset="-120"/>
              </a:rPr>
              <a:t>實際招生名額公告</a:t>
            </a:r>
            <a:endParaRPr lang="zh-TW" altLang="en-US" sz="2800" b="1" dirty="0">
              <a:solidFill>
                <a:srgbClr val="0000CC"/>
              </a:solidFill>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內容版面配置區 2"/>
          <p:cNvSpPr txBox="1">
            <a:spLocks/>
          </p:cNvSpPr>
          <p:nvPr/>
        </p:nvSpPr>
        <p:spPr>
          <a:xfrm>
            <a:off x="1343472" y="1388599"/>
            <a:ext cx="10297144"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9875" indent="-269875" algn="just">
              <a:lnSpc>
                <a:spcPts val="3500"/>
              </a:lnSpc>
              <a:spcBef>
                <a:spcPts val="0"/>
              </a:spcBef>
              <a:spcAft>
                <a:spcPts val="600"/>
              </a:spcAft>
              <a:buBlip>
                <a:blip r:embed="rId3"/>
              </a:buBlip>
              <a:defRPr/>
            </a:pPr>
            <a:r>
              <a:rPr lang="en-US" altLang="zh-TW" sz="2400" dirty="0">
                <a:latin typeface="Times New Roman" pitchFamily="18" charset="0"/>
                <a:ea typeface="標楷體" pitchFamily="65" charset="-120"/>
                <a:cs typeface="Times New Roman" panose="02020603050405020304" pitchFamily="18" charset="0"/>
              </a:rPr>
              <a:t>115</a:t>
            </a:r>
            <a:r>
              <a:rPr lang="zh-TW" altLang="en-US" sz="2400" dirty="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a:latin typeface="Times New Roman" pitchFamily="18" charset="0"/>
                <a:ea typeface="標楷體" pitchFamily="65" charset="-120"/>
                <a:cs typeface="Times New Roman" panose="02020603050405020304" pitchFamily="18" charset="0"/>
              </a:rPr>
              <a:t>68</a:t>
            </a:r>
            <a:r>
              <a:rPr lang="zh-TW" altLang="en-US" sz="2400" dirty="0">
                <a:latin typeface="Times New Roman" pitchFamily="18" charset="0"/>
                <a:ea typeface="標楷體" pitchFamily="65" charset="-120"/>
                <a:cs typeface="Times New Roman" panose="02020603050405020304" pitchFamily="18" charset="0"/>
              </a:rPr>
              <a:t>所，預定招收一般生</a:t>
            </a:r>
            <a:r>
              <a:rPr lang="en-US" altLang="zh-TW" sz="2400" dirty="0">
                <a:latin typeface="Times New Roman" pitchFamily="18" charset="0"/>
                <a:ea typeface="標楷體" pitchFamily="65" charset="-120"/>
                <a:cs typeface="Times New Roman" panose="02020603050405020304" pitchFamily="18" charset="0"/>
              </a:rPr>
              <a:t>9,899</a:t>
            </a:r>
            <a:r>
              <a:rPr lang="zh-TW" altLang="en-US" sz="2400" dirty="0">
                <a:latin typeface="Times New Roman" pitchFamily="18" charset="0"/>
                <a:ea typeface="標楷體" pitchFamily="65" charset="-120"/>
                <a:cs typeface="Times New Roman" panose="02020603050405020304" pitchFamily="18" charset="0"/>
              </a:rPr>
              <a:t>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含資通訊領域人才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9875" indent="-269875" algn="just">
              <a:lnSpc>
                <a:spcPts val="3500"/>
              </a:lnSpc>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如因其他招生管道缺額或增額致使本招生之預定招生名額有所增減時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b="1" dirty="0">
                <a:solidFill>
                  <a:srgbClr val="FF0000"/>
                </a:solidFill>
                <a:latin typeface="Times New Roman" pitchFamily="18" charset="0"/>
                <a:ea typeface="標楷體" pitchFamily="65" charset="-120"/>
                <a:cs typeface="Times New Roman" panose="02020603050405020304" pitchFamily="18" charset="0"/>
              </a:rPr>
              <a:t>115.7.27(</a:t>
            </a:r>
            <a:r>
              <a:rPr lang="zh-TW" altLang="en-US" sz="2400" b="1"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b="1" dirty="0">
                <a:solidFill>
                  <a:srgbClr val="FF0000"/>
                </a:solidFill>
                <a:latin typeface="Times New Roman" pitchFamily="18" charset="0"/>
                <a:ea typeface="標楷體" pitchFamily="65" charset="-120"/>
                <a:cs typeface="Times New Roman" panose="02020603050405020304" pitchFamily="18" charset="0"/>
              </a:rPr>
              <a:t>)15</a:t>
            </a:r>
            <a:r>
              <a:rPr lang="zh-TW" altLang="en-US" sz="2400" b="1" dirty="0">
                <a:solidFill>
                  <a:srgbClr val="FF0000"/>
                </a:solidFill>
                <a:latin typeface="Times New Roman" pitchFamily="18" charset="0"/>
                <a:ea typeface="標楷體" pitchFamily="65" charset="-120"/>
                <a:cs typeface="Times New Roman" panose="02020603050405020304" pitchFamily="18" charset="0"/>
              </a:rPr>
              <a:t>：</a:t>
            </a:r>
            <a:r>
              <a:rPr lang="en-US" altLang="zh-TW" sz="2400" b="1"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起在本委員會網站公告實際招生名額，並據以辦理分發。</a:t>
            </a:r>
            <a:endParaRPr lang="en-US" altLang="zh-TW" sz="2400" dirty="0">
              <a:latin typeface="Times New Roman" pitchFamily="18" charset="0"/>
              <a:ea typeface="標楷體" pitchFamily="65" charset="-120"/>
              <a:cs typeface="Times New Roman" panose="02020603050405020304" pitchFamily="18" charset="0"/>
            </a:endParaRPr>
          </a:p>
          <a:p>
            <a:pPr marL="0" indent="0" algn="just">
              <a:lnSpc>
                <a:spcPts val="3500"/>
              </a:lnSpc>
              <a:spcBef>
                <a:spcPts val="0"/>
              </a:spcBef>
              <a:buBlip>
                <a:blip r:embed="rId3"/>
              </a:buBlip>
              <a:defRPr/>
            </a:pP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5C9B790-5AF9-4D33-A87A-561359D1BB71}"/>
              </a:ext>
            </a:extLst>
          </p:cNvPr>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extLst>
      <p:ext uri="{BB962C8B-B14F-4D97-AF65-F5344CB8AC3E}">
        <p14:creationId xmlns:p14="http://schemas.microsoft.com/office/powerpoint/2010/main" val="231778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119336" y="260648"/>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個人總成績公告</a:t>
            </a:r>
          </a:p>
        </p:txBody>
      </p:sp>
      <p:sp>
        <p:nvSpPr>
          <p:cNvPr id="27651" name="內容版面配置區 2"/>
          <p:cNvSpPr>
            <a:spLocks noGrp="1"/>
          </p:cNvSpPr>
          <p:nvPr>
            <p:ph idx="1"/>
          </p:nvPr>
        </p:nvSpPr>
        <p:spPr>
          <a:xfrm>
            <a:off x="1271464" y="1206083"/>
            <a:ext cx="10310936" cy="5048473"/>
          </a:xfrm>
        </p:spPr>
        <p:txBody>
          <a:bodyPr/>
          <a:lstStyle/>
          <a:p>
            <a:pPr marL="0" indent="0">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b="1" dirty="0">
                <a:latin typeface="Times New Roman" pitchFamily="18" charset="0"/>
                <a:ea typeface="標楷體" pitchFamily="65" charset="-120"/>
                <a:cs typeface="Times New Roman" panose="02020603050405020304" pitchFamily="18" charset="0"/>
              </a:rPr>
              <a:t>115.7.28(</a:t>
            </a:r>
            <a:r>
              <a:rPr lang="zh-TW" altLang="en-US" sz="2400" b="1" dirty="0">
                <a:latin typeface="Times New Roman" pitchFamily="18" charset="0"/>
                <a:ea typeface="標楷體" pitchFamily="65" charset="-120"/>
                <a:cs typeface="Times New Roman" panose="02020603050405020304" pitchFamily="18" charset="0"/>
              </a:rPr>
              <a:t>二</a:t>
            </a:r>
            <a:r>
              <a:rPr lang="en-US" altLang="zh-TW" sz="2400" b="1" dirty="0">
                <a:latin typeface="Times New Roman" pitchFamily="18" charset="0"/>
                <a:ea typeface="標楷體" pitchFamily="65" charset="-120"/>
                <a:cs typeface="Times New Roman" panose="02020603050405020304" pitchFamily="18" charset="0"/>
              </a:rPr>
              <a:t>)10</a:t>
            </a:r>
            <a:r>
              <a:rPr lang="zh-TW" altLang="en-US" sz="2400" b="1" dirty="0">
                <a:latin typeface="Times New Roman" pitchFamily="18" charset="0"/>
                <a:ea typeface="標楷體" pitchFamily="65" charset="-120"/>
                <a:cs typeface="Times New Roman" panose="02020603050405020304" pitchFamily="18" charset="0"/>
              </a:rPr>
              <a:t>：</a:t>
            </a:r>
            <a:r>
              <a:rPr lang="en-US" altLang="zh-TW" sz="2400" b="1"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起，至本委員會網站登入「個人總 </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成績查詢系統」查詢個人總成績</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招生群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endParaRPr lang="en-US" altLang="zh-TW" sz="2400" dirty="0">
              <a:solidFill>
                <a:srgbClr val="0000CC"/>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solidFill>
                  <a:srgbClr val="0000CC"/>
                </a:solidFill>
                <a:latin typeface="Times New Roman" pitchFamily="18" charset="0"/>
                <a:ea typeface="標楷體" pitchFamily="65" charset="-120"/>
                <a:cs typeface="Times New Roman" panose="02020603050405020304" pitchFamily="18" charset="0"/>
              </a:rPr>
              <a:t>   </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考生對個人總成績如有疑義，可於</a:t>
            </a:r>
            <a:r>
              <a:rPr lang="en-US" altLang="zh-TW" sz="2400" b="1" dirty="0">
                <a:latin typeface="Times New Roman" pitchFamily="18" charset="0"/>
                <a:ea typeface="標楷體" pitchFamily="65" charset="-120"/>
                <a:cs typeface="Times New Roman" panose="02020603050405020304" pitchFamily="18" charset="0"/>
              </a:rPr>
              <a:t>115.7.28(</a:t>
            </a:r>
            <a:r>
              <a:rPr lang="zh-TW" altLang="en-US" sz="2400" b="1" dirty="0">
                <a:latin typeface="Times New Roman" pitchFamily="18" charset="0"/>
                <a:ea typeface="標楷體" pitchFamily="65" charset="-120"/>
                <a:cs typeface="Times New Roman" panose="02020603050405020304" pitchFamily="18" charset="0"/>
              </a:rPr>
              <a:t>二</a:t>
            </a:r>
            <a:r>
              <a:rPr lang="en-US" altLang="zh-TW" sz="2400" b="1" dirty="0">
                <a:latin typeface="Times New Roman" pitchFamily="18" charset="0"/>
                <a:ea typeface="標楷體" pitchFamily="65" charset="-120"/>
                <a:cs typeface="Times New Roman" panose="02020603050405020304" pitchFamily="18" charset="0"/>
              </a:rPr>
              <a:t>)10</a:t>
            </a:r>
            <a:r>
              <a:rPr lang="zh-TW" altLang="en-US" sz="2400" b="1" dirty="0">
                <a:latin typeface="Times New Roman" pitchFamily="18" charset="0"/>
                <a:ea typeface="標楷體" pitchFamily="65" charset="-120"/>
                <a:cs typeface="Times New Roman" panose="02020603050405020304" pitchFamily="18" charset="0"/>
              </a:rPr>
              <a:t>：</a:t>
            </a:r>
            <a:r>
              <a:rPr lang="en-US" altLang="zh-TW" sz="2400" b="1" dirty="0">
                <a:latin typeface="Times New Roman" pitchFamily="18" charset="0"/>
                <a:ea typeface="標楷體" pitchFamily="65" charset="-120"/>
                <a:cs typeface="Times New Roman" panose="02020603050405020304" pitchFamily="18" charset="0"/>
              </a:rPr>
              <a:t>00~115.7.29(</a:t>
            </a:r>
            <a:r>
              <a:rPr lang="zh-TW" altLang="en-US" sz="2400" b="1" dirty="0">
                <a:latin typeface="Times New Roman" pitchFamily="18" charset="0"/>
                <a:ea typeface="標楷體" pitchFamily="65" charset="-120"/>
                <a:cs typeface="Times New Roman" panose="02020603050405020304" pitchFamily="18" charset="0"/>
              </a:rPr>
              <a:t>三</a:t>
            </a:r>
            <a:r>
              <a:rPr lang="en-US" altLang="zh-TW" sz="2400" b="1" dirty="0">
                <a:latin typeface="Times New Roman" pitchFamily="18" charset="0"/>
                <a:ea typeface="標楷體" pitchFamily="65" charset="-120"/>
                <a:cs typeface="Times New Roman" panose="02020603050405020304" pitchFamily="18" charset="0"/>
              </a:rPr>
              <a:t>)12</a:t>
            </a:r>
            <a:r>
              <a:rPr lang="zh-TW" altLang="en-US" sz="2400" b="1" dirty="0">
                <a:latin typeface="Times New Roman" pitchFamily="18" charset="0"/>
                <a:ea typeface="標楷體" pitchFamily="65" charset="-120"/>
                <a:cs typeface="Times New Roman" panose="02020603050405020304" pitchFamily="18" charset="0"/>
              </a:rPr>
              <a:t>：</a:t>
            </a:r>
            <a:r>
              <a:rPr lang="en-US" altLang="zh-TW" sz="2400" b="1"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填寫「個人總成績複查申請表」</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如招生簡章附表二</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，傳真至本委員會辦</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理複查。</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Blip>
                <a:blip r:embed="rId3"/>
              </a:buBlip>
              <a:defRPr/>
            </a:pPr>
            <a:r>
              <a:rPr lang="zh-TW" altLang="en-US" sz="2400" dirty="0">
                <a:latin typeface="Times New Roman" pitchFamily="18" charset="0"/>
                <a:ea typeface="標楷體" pitchFamily="65" charset="-120"/>
                <a:cs typeface="Times New Roman" panose="02020603050405020304" pitchFamily="18" charset="0"/>
              </a:rPr>
              <a:t>「個人總成績查詢系統」，考生可依統測所報招生群</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類</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別，</a:t>
            </a:r>
            <a:r>
              <a:rPr lang="zh-TW" altLang="en-US" sz="2400" dirty="0">
                <a:solidFill>
                  <a:srgbClr val="FF0000"/>
                </a:solidFill>
                <a:latin typeface="Times New Roman" pitchFamily="18" charset="0"/>
                <a:ea typeface="標楷體" pitchFamily="65" charset="-120"/>
                <a:cs typeface="Times New Roman" panose="02020603050405020304" pitchFamily="18" charset="0"/>
              </a:rPr>
              <a:t>選擇統測各</a:t>
            </a:r>
            <a:endParaRPr lang="en-US" altLang="zh-TW" sz="2400" dirty="0">
              <a:solidFill>
                <a:srgbClr val="FF0000"/>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solidFill>
                  <a:srgbClr val="FF0000"/>
                </a:solidFill>
                <a:latin typeface="Times New Roman" pitchFamily="18" charset="0"/>
                <a:ea typeface="標楷體" pitchFamily="65" charset="-120"/>
                <a:cs typeface="Times New Roman" panose="02020603050405020304" pitchFamily="18" charset="0"/>
              </a:rPr>
              <a:t>    </a:t>
            </a:r>
            <a:r>
              <a:rPr lang="zh-TW" altLang="en-US" sz="2400" dirty="0">
                <a:solidFill>
                  <a:srgbClr val="FF0000"/>
                </a:solidFill>
                <a:latin typeface="Times New Roman" pitchFamily="18" charset="0"/>
                <a:ea typeface="標楷體" pitchFamily="65" charset="-120"/>
                <a:cs typeface="Times New Roman" panose="02020603050405020304" pitchFamily="18" charset="0"/>
              </a:rPr>
              <a:t>科目成績採計權重相同之校系科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a:latin typeface="Times New Roman" pitchFamily="18" charset="0"/>
                <a:ea typeface="標楷體" pitchFamily="65" charset="-120"/>
                <a:cs typeface="Times New Roman" panose="02020603050405020304" pitchFamily="18" charset="0"/>
              </a:rPr>
              <a:t>，查詢</a:t>
            </a:r>
            <a:r>
              <a:rPr lang="zh-TW" altLang="en-US" sz="2400" dirty="0">
                <a:solidFill>
                  <a:srgbClr val="FF0000"/>
                </a:solidFill>
                <a:latin typeface="Times New Roman" pitchFamily="18" charset="0"/>
                <a:ea typeface="標楷體" pitchFamily="65" charset="-120"/>
                <a:cs typeface="Times New Roman" panose="02020603050405020304" pitchFamily="18" charset="0"/>
              </a:rPr>
              <a:t>各權重組合之總成</a:t>
            </a:r>
            <a:endParaRPr lang="en-US" altLang="zh-TW" sz="2400" dirty="0">
              <a:solidFill>
                <a:srgbClr val="FF0000"/>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solidFill>
                  <a:srgbClr val="FF0000"/>
                </a:solidFill>
                <a:latin typeface="Times New Roman" pitchFamily="18" charset="0"/>
                <a:ea typeface="標楷體" pitchFamily="65" charset="-120"/>
                <a:cs typeface="Times New Roman" panose="02020603050405020304" pitchFamily="18" charset="0"/>
              </a:rPr>
              <a:t>   </a:t>
            </a:r>
            <a:r>
              <a:rPr lang="zh-TW" altLang="en-US" sz="2400" dirty="0">
                <a:solidFill>
                  <a:srgbClr val="FF0000"/>
                </a:solidFill>
                <a:latin typeface="Times New Roman" pitchFamily="18" charset="0"/>
                <a:ea typeface="標楷體" pitchFamily="65" charset="-120"/>
                <a:cs typeface="Times New Roman" panose="02020603050405020304" pitchFamily="18" charset="0"/>
              </a:rPr>
              <a:t>績</a:t>
            </a:r>
            <a:r>
              <a:rPr lang="zh-TW" altLang="en-US" sz="2400" dirty="0">
                <a:latin typeface="Times New Roman" pitchFamily="18" charset="0"/>
                <a:ea typeface="標楷體" pitchFamily="65" charset="-120"/>
                <a:cs typeface="Times New Roman" panose="02020603050405020304" pitchFamily="18" charset="0"/>
              </a:rPr>
              <a:t>及</a:t>
            </a:r>
            <a:r>
              <a:rPr lang="zh-TW" altLang="en-US" sz="2400" dirty="0">
                <a:solidFill>
                  <a:srgbClr val="FF0000"/>
                </a:solidFill>
                <a:latin typeface="Times New Roman" pitchFamily="18" charset="0"/>
                <a:ea typeface="標楷體" pitchFamily="65" charset="-120"/>
                <a:cs typeface="Times New Roman" panose="02020603050405020304" pitchFamily="18" charset="0"/>
              </a:rPr>
              <a:t>採計該組合之校系科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含實際招生名額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，供考生網路選填志</a:t>
            </a:r>
            <a:endParaRPr lang="en-US" altLang="zh-TW" sz="2400" dirty="0">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400" dirty="0">
                <a:latin typeface="Times New Roman" pitchFamily="18" charset="0"/>
                <a:ea typeface="標楷體" pitchFamily="65" charset="-120"/>
                <a:cs typeface="Times New Roman" panose="02020603050405020304" pitchFamily="18" charset="0"/>
              </a:rPr>
              <a:t>   </a:t>
            </a:r>
            <a:r>
              <a:rPr lang="zh-TW" altLang="en-US" sz="2400" dirty="0">
                <a:latin typeface="Times New Roman" pitchFamily="18" charset="0"/>
                <a:ea typeface="標楷體" pitchFamily="65" charset="-120"/>
                <a:cs typeface="Times New Roman" panose="02020603050405020304" pitchFamily="18" charset="0"/>
              </a:rPr>
              <a:t>願參考。</a:t>
            </a:r>
            <a:r>
              <a:rPr lang="en-US" altLang="zh-TW" sz="2200" u="sng" dirty="0">
                <a:solidFill>
                  <a:srgbClr val="0000CC"/>
                </a:solidFill>
                <a:latin typeface="Times New Roman" pitchFamily="18" charset="0"/>
                <a:ea typeface="標楷體" pitchFamily="65" charset="-120"/>
                <a:cs typeface="Times New Roman" panose="02020603050405020304" pitchFamily="18" charset="0"/>
              </a:rPr>
              <a:t>※</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本系統僅做為網路選填登記志願輔助參考之用，不具任何落點模擬功</a:t>
            </a:r>
            <a:endParaRPr lang="en-US" altLang="zh-TW" sz="2200" u="sng" dirty="0">
              <a:solidFill>
                <a:srgbClr val="0000CC"/>
              </a:solidFill>
              <a:latin typeface="Times New Roman" pitchFamily="18" charset="0"/>
              <a:ea typeface="標楷體" pitchFamily="65" charset="-120"/>
              <a:cs typeface="Times New Roman" panose="02020603050405020304" pitchFamily="18" charset="0"/>
            </a:endParaRPr>
          </a:p>
          <a:p>
            <a:pPr marL="0" indent="0">
              <a:spcBef>
                <a:spcPts val="0"/>
              </a:spcBef>
              <a:spcAft>
                <a:spcPts val="600"/>
              </a:spcAft>
              <a:buNone/>
              <a:defRPr/>
            </a:pPr>
            <a:r>
              <a:rPr lang="en-US" altLang="zh-TW" sz="2200" dirty="0">
                <a:solidFill>
                  <a:srgbClr val="0000CC"/>
                </a:solidFill>
                <a:latin typeface="Times New Roman" pitchFamily="18" charset="0"/>
                <a:ea typeface="標楷體" pitchFamily="65" charset="-120"/>
                <a:cs typeface="Times New Roman" panose="02020603050405020304" pitchFamily="18" charset="0"/>
              </a:rPr>
              <a:t>   </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能。</a:t>
            </a:r>
          </a:p>
          <a:p>
            <a:pPr marL="0" indent="0" algn="just">
              <a:spcBef>
                <a:spcPts val="0"/>
              </a:spcBef>
              <a:spcAft>
                <a:spcPts val="600"/>
              </a:spcAft>
              <a:buBlip>
                <a:blip r:embed="rId3"/>
              </a:buBlip>
              <a:defRPr/>
            </a:pP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spcAft>
                <a:spcPts val="600"/>
              </a:spcAft>
              <a:buBlip>
                <a:blip r:embed="rId3"/>
              </a:buBlip>
              <a:defRPr/>
            </a:pPr>
            <a:endParaRPr lang="en-US" altLang="zh-TW" sz="2400" dirty="0">
              <a:latin typeface="Times New Roman" pitchFamily="18" charset="0"/>
              <a:ea typeface="標楷體" pitchFamily="65" charset="-120"/>
              <a:cs typeface="Times New Roman" panose="02020603050405020304" pitchFamily="18" charset="0"/>
            </a:endParaRPr>
          </a:p>
          <a:p>
            <a:pPr marL="0" indent="0" algn="just">
              <a:spcBef>
                <a:spcPts val="0"/>
              </a:spcBef>
              <a:spcAft>
                <a:spcPts val="600"/>
              </a:spcAft>
              <a:buBlip>
                <a:blip r:embed="rId3"/>
              </a:buBlip>
              <a:defRPr/>
            </a:pPr>
            <a:endParaRPr lang="en-US" altLang="zh-TW" sz="240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2FD6536B-CCB9-48A1-A6EA-07A2F9C74178}"/>
              </a:ext>
            </a:extLst>
          </p:cNvPr>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群組 17" hidden="1">
            <a:extLst>
              <a:ext uri="{FF2B5EF4-FFF2-40B4-BE49-F238E27FC236}">
                <a16:creationId xmlns:a16="http://schemas.microsoft.com/office/drawing/2014/main" id="{0460F1FD-E52D-4B66-8809-4C11D66E9A34}"/>
              </a:ext>
            </a:extLst>
          </p:cNvPr>
          <p:cNvGrpSpPr/>
          <p:nvPr/>
        </p:nvGrpSpPr>
        <p:grpSpPr>
          <a:xfrm>
            <a:off x="2208075" y="3112715"/>
            <a:ext cx="4319973" cy="2894151"/>
            <a:chOff x="2367434" y="3084095"/>
            <a:chExt cx="4319973" cy="2894151"/>
          </a:xfrm>
        </p:grpSpPr>
        <p:grpSp>
          <p:nvGrpSpPr>
            <p:cNvPr id="5" name="群組 4">
              <a:extLst>
                <a:ext uri="{FF2B5EF4-FFF2-40B4-BE49-F238E27FC236}">
                  <a16:creationId xmlns:a16="http://schemas.microsoft.com/office/drawing/2014/main" id="{BE7756D3-F450-46C2-B126-EBE02F0442FB}"/>
                </a:ext>
              </a:extLst>
            </p:cNvPr>
            <p:cNvGrpSpPr/>
            <p:nvPr/>
          </p:nvGrpSpPr>
          <p:grpSpPr>
            <a:xfrm>
              <a:off x="2367434" y="3084095"/>
              <a:ext cx="4319973" cy="2894151"/>
              <a:chOff x="1013878" y="228600"/>
              <a:chExt cx="6715125" cy="4126769"/>
            </a:xfrm>
          </p:grpSpPr>
          <p:pic>
            <p:nvPicPr>
              <p:cNvPr id="6" name="圖片 5">
                <a:extLst>
                  <a:ext uri="{FF2B5EF4-FFF2-40B4-BE49-F238E27FC236}">
                    <a16:creationId xmlns:a16="http://schemas.microsoft.com/office/drawing/2014/main" id="{B641EE93-E50E-41AA-BD84-62ABBBB5DBFD}"/>
                  </a:ext>
                </a:extLst>
              </p:cNvPr>
              <p:cNvPicPr>
                <a:picLocks noChangeAspect="1"/>
              </p:cNvPicPr>
              <p:nvPr/>
            </p:nvPicPr>
            <p:blipFill rotWithShape="1">
              <a:blip r:embed="rId3"/>
              <a:srcRect b="68161"/>
              <a:stretch/>
            </p:blipFill>
            <p:spPr>
              <a:xfrm>
                <a:off x="1013878" y="228600"/>
                <a:ext cx="6715125" cy="2037947"/>
              </a:xfrm>
              <a:prstGeom prst="rect">
                <a:avLst/>
              </a:prstGeom>
            </p:spPr>
          </p:pic>
          <p:pic>
            <p:nvPicPr>
              <p:cNvPr id="7" name="圖片 6">
                <a:extLst>
                  <a:ext uri="{FF2B5EF4-FFF2-40B4-BE49-F238E27FC236}">
                    <a16:creationId xmlns:a16="http://schemas.microsoft.com/office/drawing/2014/main" id="{05CF24CD-11D5-4193-9AEF-9754FFBB46FE}"/>
                  </a:ext>
                </a:extLst>
              </p:cNvPr>
              <p:cNvPicPr>
                <a:picLocks noChangeAspect="1"/>
              </p:cNvPicPr>
              <p:nvPr/>
            </p:nvPicPr>
            <p:blipFill rotWithShape="1">
              <a:blip r:embed="rId3"/>
              <a:srcRect t="66875"/>
              <a:stretch/>
            </p:blipFill>
            <p:spPr>
              <a:xfrm>
                <a:off x="1013878" y="2235090"/>
                <a:ext cx="6715125" cy="2120279"/>
              </a:xfrm>
              <a:prstGeom prst="rect">
                <a:avLst/>
              </a:prstGeom>
            </p:spPr>
          </p:pic>
        </p:grpSp>
        <p:pic>
          <p:nvPicPr>
            <p:cNvPr id="17" name="圖片 16">
              <a:extLst>
                <a:ext uri="{FF2B5EF4-FFF2-40B4-BE49-F238E27FC236}">
                  <a16:creationId xmlns:a16="http://schemas.microsoft.com/office/drawing/2014/main" id="{57CA4FAC-19F1-4EF6-BB15-DD3E62B921A2}"/>
                </a:ext>
              </a:extLst>
            </p:cNvPr>
            <p:cNvPicPr>
              <a:picLocks noChangeAspect="1"/>
            </p:cNvPicPr>
            <p:nvPr/>
          </p:nvPicPr>
          <p:blipFill>
            <a:blip r:embed="rId4"/>
            <a:stretch>
              <a:fillRect/>
            </a:stretch>
          </p:blipFill>
          <p:spPr>
            <a:xfrm>
              <a:off x="2423548" y="4490115"/>
              <a:ext cx="4263859" cy="1450958"/>
            </a:xfrm>
            <a:prstGeom prst="rect">
              <a:avLst/>
            </a:prstGeom>
          </p:spPr>
        </p:pic>
      </p:grpSp>
      <p:sp>
        <p:nvSpPr>
          <p:cNvPr id="36867" name="內容版面配置區 2"/>
          <p:cNvSpPr txBox="1">
            <a:spLocks/>
          </p:cNvSpPr>
          <p:nvPr/>
        </p:nvSpPr>
        <p:spPr bwMode="auto">
          <a:xfrm>
            <a:off x="1091444" y="1047760"/>
            <a:ext cx="10189132" cy="2246435"/>
          </a:xfrm>
          <a:prstGeom prst="rect">
            <a:avLst/>
          </a:prstGeom>
          <a:noFill/>
          <a:ln w="9525">
            <a:noFill/>
            <a:miter lim="800000"/>
            <a:headEnd/>
            <a:tailEnd/>
          </a:ln>
        </p:spPr>
        <p:txBody>
          <a:bodyPr/>
          <a:lstStyle/>
          <a:p>
            <a:pPr marL="342900" indent="-342900" eaLnBrk="0" hangingPunct="0">
              <a:spcBef>
                <a:spcPts val="600"/>
              </a:spcBef>
              <a:buBlip>
                <a:blip r:embed="rId5"/>
              </a:buBlip>
            </a:pPr>
            <a:r>
              <a:rPr lang="zh-TW" altLang="en-US" sz="2250" dirty="0">
                <a:latin typeface="Times New Roman" pitchFamily="18" charset="0"/>
                <a:ea typeface="標楷體" pitchFamily="65" charset="-120"/>
              </a:rPr>
              <a:t>各招生群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、學程考科成績權重組合人數累計表，於</a:t>
            </a:r>
            <a:r>
              <a:rPr lang="en-US" altLang="zh-TW" sz="2250" b="1" dirty="0">
                <a:solidFill>
                  <a:srgbClr val="0000CC"/>
                </a:solidFill>
                <a:latin typeface="Times New Roman" pitchFamily="18" charset="0"/>
                <a:ea typeface="標楷體" pitchFamily="65" charset="-120"/>
              </a:rPr>
              <a:t>115.7.28(</a:t>
            </a:r>
            <a:r>
              <a:rPr lang="zh-TW" altLang="en-US" sz="2250" b="1" dirty="0">
                <a:solidFill>
                  <a:srgbClr val="0000CC"/>
                </a:solidFill>
                <a:latin typeface="Times New Roman" pitchFamily="18" charset="0"/>
                <a:ea typeface="標楷體" pitchFamily="65" charset="-120"/>
              </a:rPr>
              <a:t>二</a:t>
            </a:r>
            <a:r>
              <a:rPr lang="en-US" altLang="zh-TW" sz="2250" b="1" dirty="0">
                <a:solidFill>
                  <a:srgbClr val="0000CC"/>
                </a:solidFill>
                <a:latin typeface="Times New Roman" pitchFamily="18" charset="0"/>
                <a:ea typeface="標楷體" pitchFamily="65" charset="-120"/>
              </a:rPr>
              <a:t>)10</a:t>
            </a:r>
            <a:r>
              <a:rPr lang="zh-TW" altLang="en-US" sz="2250" b="1" dirty="0">
                <a:solidFill>
                  <a:srgbClr val="0000CC"/>
                </a:solidFill>
                <a:latin typeface="Times New Roman" pitchFamily="18" charset="0"/>
                <a:ea typeface="標楷體" pitchFamily="65" charset="-120"/>
              </a:rPr>
              <a:t>：</a:t>
            </a:r>
            <a:r>
              <a:rPr lang="en-US" altLang="zh-TW" sz="2250" b="1" dirty="0">
                <a:solidFill>
                  <a:srgbClr val="0000CC"/>
                </a:solidFill>
                <a:latin typeface="Times New Roman" pitchFamily="18" charset="0"/>
                <a:ea typeface="標楷體" pitchFamily="65" charset="-120"/>
              </a:rPr>
              <a:t>00</a:t>
            </a:r>
            <a:r>
              <a:rPr lang="zh-TW" altLang="en-US" sz="2250" b="1" dirty="0">
                <a:solidFill>
                  <a:srgbClr val="0000CC"/>
                </a:solidFill>
                <a:latin typeface="Times New Roman" pitchFamily="18" charset="0"/>
                <a:ea typeface="標楷體" pitchFamily="65" charset="-120"/>
              </a:rPr>
              <a:t>起</a:t>
            </a:r>
            <a:r>
              <a:rPr lang="zh-TW" altLang="en-US" sz="2250" dirty="0">
                <a:latin typeface="Times New Roman" pitchFamily="18" charset="0"/>
                <a:ea typeface="標楷體" pitchFamily="65" charset="-120"/>
              </a:rPr>
              <a:t>於本委員會網站公告，作為考生選填登記志願之參考。</a:t>
            </a:r>
            <a:endParaRPr lang="en-US" altLang="zh-TW" sz="2250" dirty="0">
              <a:latin typeface="Times New Roman" pitchFamily="18" charset="0"/>
              <a:ea typeface="標楷體" pitchFamily="65" charset="-120"/>
            </a:endParaRPr>
          </a:p>
          <a:p>
            <a:pPr marL="342900" indent="-342900" eaLnBrk="0" hangingPunct="0">
              <a:spcBef>
                <a:spcPts val="600"/>
              </a:spcBef>
              <a:buBlip>
                <a:blip r:embed="rId5"/>
              </a:buBlip>
            </a:pPr>
            <a:r>
              <a:rPr lang="zh-TW" altLang="en-US" sz="2250" dirty="0">
                <a:latin typeface="Times New Roman" pitchFamily="18" charset="0"/>
                <a:ea typeface="標楷體" pitchFamily="65" charset="-120"/>
              </a:rPr>
              <a:t>範例說明</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考生點選所報招生群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別，即可下載該招生群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之各權重組合人數累計表</a:t>
            </a:r>
            <a:r>
              <a:rPr lang="en-US" altLang="zh-TW" sz="2250" dirty="0">
                <a:latin typeface="Times New Roman" pitchFamily="18" charset="0"/>
                <a:ea typeface="標楷體" pitchFamily="65" charset="-120"/>
              </a:rPr>
              <a:t>(PDF</a:t>
            </a:r>
            <a:r>
              <a:rPr lang="zh-TW" altLang="en-US" sz="2250" dirty="0">
                <a:latin typeface="Times New Roman" pitchFamily="18" charset="0"/>
                <a:ea typeface="標楷體" pitchFamily="65" charset="-120"/>
              </a:rPr>
              <a:t>檔</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a:p>
            <a:pPr marL="342900" indent="-342900" eaLnBrk="0" hangingPunct="0">
              <a:spcBef>
                <a:spcPts val="1800"/>
              </a:spcBef>
              <a:buBlip>
                <a:blip r:embed="rId5"/>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F6A90414-1563-476C-B287-A2AB13963276}"/>
              </a:ext>
            </a:extLst>
          </p:cNvPr>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pic>
        <p:nvPicPr>
          <p:cNvPr id="11" name="圖片 10" descr="一張含有 文字, 螢幕擷取畫面, 字型, 數字 的圖片&#10;&#10;AI 產生的內容可能不正確。">
            <a:extLst>
              <a:ext uri="{FF2B5EF4-FFF2-40B4-BE49-F238E27FC236}">
                <a16:creationId xmlns:a16="http://schemas.microsoft.com/office/drawing/2014/main" id="{B68826B8-5F34-4D02-49E5-897C9A58C6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8075" y="3112715"/>
            <a:ext cx="4325826" cy="2899607"/>
          </a:xfrm>
          <a:prstGeom prst="rect">
            <a:avLst/>
          </a:prstGeom>
        </p:spPr>
      </p:pic>
      <p:sp>
        <p:nvSpPr>
          <p:cNvPr id="8" name="矩形 7">
            <a:extLst>
              <a:ext uri="{FF2B5EF4-FFF2-40B4-BE49-F238E27FC236}">
                <a16:creationId xmlns:a16="http://schemas.microsoft.com/office/drawing/2014/main" id="{6E61F144-5C6E-43BA-B1FB-27B30C84F22B}"/>
              </a:ext>
            </a:extLst>
          </p:cNvPr>
          <p:cNvSpPr/>
          <p:nvPr/>
        </p:nvSpPr>
        <p:spPr>
          <a:xfrm>
            <a:off x="2472160" y="4077072"/>
            <a:ext cx="743520" cy="245369"/>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9" name="矩形 8">
            <a:extLst>
              <a:ext uri="{FF2B5EF4-FFF2-40B4-BE49-F238E27FC236}">
                <a16:creationId xmlns:a16="http://schemas.microsoft.com/office/drawing/2014/main" id="{711E6AD3-8A7D-4A39-A85E-CFA2A9B072D9}"/>
              </a:ext>
            </a:extLst>
          </p:cNvPr>
          <p:cNvSpPr/>
          <p:nvPr/>
        </p:nvSpPr>
        <p:spPr>
          <a:xfrm>
            <a:off x="2279576" y="4874542"/>
            <a:ext cx="3771339" cy="1090415"/>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0000CC"/>
                </a:solidFill>
              </a:ln>
              <a:noFill/>
            </a:endParaRPr>
          </a:p>
        </p:txBody>
      </p:sp>
      <p:sp>
        <p:nvSpPr>
          <p:cNvPr id="10" name="向右箭號 5">
            <a:extLst>
              <a:ext uri="{FF2B5EF4-FFF2-40B4-BE49-F238E27FC236}">
                <a16:creationId xmlns:a16="http://schemas.microsoft.com/office/drawing/2014/main" id="{C66492C2-7A4D-4E22-8288-888B02BE871C}"/>
              </a:ext>
            </a:extLst>
          </p:cNvPr>
          <p:cNvSpPr/>
          <p:nvPr/>
        </p:nvSpPr>
        <p:spPr>
          <a:xfrm>
            <a:off x="6265824" y="4825299"/>
            <a:ext cx="6377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標題 1">
            <a:extLst>
              <a:ext uri="{FF2B5EF4-FFF2-40B4-BE49-F238E27FC236}">
                <a16:creationId xmlns:a16="http://schemas.microsoft.com/office/drawing/2014/main" id="{3127029C-7E06-DE1E-C47D-CEACB9FBE978}"/>
              </a:ext>
            </a:extLst>
          </p:cNvPr>
          <p:cNvSpPr txBox="1">
            <a:spLocks/>
          </p:cNvSpPr>
          <p:nvPr/>
        </p:nvSpPr>
        <p:spPr bwMode="auto">
          <a:xfrm>
            <a:off x="119336" y="260648"/>
            <a:ext cx="8352928"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六</a:t>
            </a:r>
            <a:r>
              <a:rPr lang="en-US" altLang="zh-TW" sz="2800" dirty="0">
                <a:solidFill>
                  <a:schemeClr val="tx2"/>
                </a:solidFill>
                <a:latin typeface="標楷體" pitchFamily="65" charset="-120"/>
                <a:ea typeface="標楷體" pitchFamily="65" charset="-120"/>
              </a:rPr>
              <a:t>)-</a:t>
            </a:r>
            <a:r>
              <a:rPr lang="zh-TW" altLang="en-US" sz="2800" b="1" dirty="0">
                <a:solidFill>
                  <a:schemeClr val="tx2"/>
                </a:solidFill>
                <a:effectLst>
                  <a:outerShdw blurRad="38100" dist="38100" dir="2700000" algn="tl">
                    <a:srgbClr val="000000">
                      <a:alpha val="43137"/>
                    </a:srgbClr>
                  </a:outerShdw>
                </a:effectLst>
                <a:latin typeface="標楷體" pitchFamily="65" charset="-120"/>
                <a:ea typeface="標楷體" pitchFamily="65" charset="-120"/>
              </a:rPr>
              <a:t>各權重組合人數累計表公告</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pic>
        <p:nvPicPr>
          <p:cNvPr id="4" name="圖片 3">
            <a:extLst>
              <a:ext uri="{FF2B5EF4-FFF2-40B4-BE49-F238E27FC236}">
                <a16:creationId xmlns:a16="http://schemas.microsoft.com/office/drawing/2014/main" id="{D8E8FBF4-BFE0-85E8-837B-0988C855189E}"/>
              </a:ext>
            </a:extLst>
          </p:cNvPr>
          <p:cNvPicPr>
            <a:picLocks noChangeAspect="1"/>
          </p:cNvPicPr>
          <p:nvPr/>
        </p:nvPicPr>
        <p:blipFill>
          <a:blip r:embed="rId7"/>
          <a:stretch>
            <a:fillRect/>
          </a:stretch>
        </p:blipFill>
        <p:spPr>
          <a:xfrm>
            <a:off x="6993312" y="2258790"/>
            <a:ext cx="3488576" cy="4519890"/>
          </a:xfrm>
          <a:prstGeom prst="rect">
            <a:avLst/>
          </a:prstGeom>
          <a:ln>
            <a:solidFill>
              <a:schemeClr val="tx1"/>
            </a:solidFill>
          </a:ln>
        </p:spPr>
      </p:pic>
      <p:sp>
        <p:nvSpPr>
          <p:cNvPr id="13" name="文字方塊 12">
            <a:extLst>
              <a:ext uri="{FF2B5EF4-FFF2-40B4-BE49-F238E27FC236}">
                <a16:creationId xmlns:a16="http://schemas.microsoft.com/office/drawing/2014/main" id="{290F859D-402A-3C97-2CD2-3C040F94B55D}"/>
              </a:ext>
            </a:extLst>
          </p:cNvPr>
          <p:cNvSpPr txBox="1"/>
          <p:nvPr/>
        </p:nvSpPr>
        <p:spPr>
          <a:xfrm rot="19854977">
            <a:off x="7724112" y="3900535"/>
            <a:ext cx="2173750" cy="1200329"/>
          </a:xfrm>
          <a:prstGeom prst="rect">
            <a:avLst/>
          </a:prstGeom>
          <a:noFill/>
        </p:spPr>
        <p:txBody>
          <a:bodyPr wrap="square" rtlCol="0">
            <a:spAutoFit/>
          </a:bodyPr>
          <a:lstStyle/>
          <a:p>
            <a:r>
              <a:rPr lang="zh-TW" altLang="en-US" sz="7200" dirty="0">
                <a:solidFill>
                  <a:schemeClr val="bg1">
                    <a:lumMod val="50000"/>
                  </a:schemeClr>
                </a:solidFill>
                <a:latin typeface="標楷體" panose="03000509000000000000" pitchFamily="65" charset="-120"/>
                <a:ea typeface="標楷體" panose="03000509000000000000" pitchFamily="65" charset="-120"/>
              </a:rPr>
              <a:t>樣張</a:t>
            </a:r>
          </a:p>
        </p:txBody>
      </p:sp>
    </p:spTree>
    <p:extLst>
      <p:ext uri="{BB962C8B-B14F-4D97-AF65-F5344CB8AC3E}">
        <p14:creationId xmlns:p14="http://schemas.microsoft.com/office/powerpoint/2010/main" val="382029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415171" y="1287422"/>
            <a:ext cx="10166920" cy="5112568"/>
          </a:xfrm>
        </p:spPr>
        <p:txBody>
          <a:bodyPr/>
          <a:lstStyle/>
          <a:p>
            <a:pPr marL="266400" indent="-266400">
              <a:lnSpc>
                <a:spcPts val="2800"/>
              </a:lnSpc>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網路選填登記志願時間：</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115.7.28(</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115.7.31(</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五</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2800"/>
              </a:lnSpc>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115.7.9(</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00~115.7.20(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a:latin typeface="Times New Roman" pitchFamily="18" charset="0"/>
                <a:ea typeface="標楷體" pitchFamily="65" charset="-120"/>
                <a:cs typeface="Times New Roman" panose="02020603050405020304" pitchFamily="18" charset="0"/>
              </a:rPr>
              <a:t>開放「網路選填登記志願系統</a:t>
            </a:r>
            <a:r>
              <a:rPr lang="zh-TW" altLang="en-US" sz="2100" b="1" spc="-30" dirty="0">
                <a:latin typeface="Times New Roman" pitchFamily="18" charset="0"/>
                <a:ea typeface="標楷體" pitchFamily="65" charset="-120"/>
                <a:cs typeface="Times New Roman" panose="02020603050405020304" pitchFamily="18" charset="0"/>
              </a:rPr>
              <a:t>練習版</a:t>
            </a:r>
            <a:r>
              <a:rPr lang="zh-TW" altLang="en-US" sz="2100" spc="-30" dirty="0">
                <a:latin typeface="Times New Roman" pitchFamily="18" charset="0"/>
                <a:ea typeface="標楷體" pitchFamily="65" charset="-120"/>
                <a:cs typeface="Times New Roman" panose="02020603050405020304" pitchFamily="18" charset="0"/>
              </a:rPr>
              <a:t>」，考生可登入練習熟悉介面流程或試填志願順序。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2800"/>
              </a:lnSpc>
              <a:spcBef>
                <a:spcPts val="600"/>
              </a:spcBef>
              <a:buFontTx/>
              <a:buAutoNum type="arabicPeriod"/>
              <a:defRPr/>
            </a:pP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2800"/>
              </a:lnSpc>
              <a:spcBef>
                <a:spcPts val="6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115</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科目</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以上</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a:t>
            </a:r>
            <a:r>
              <a:rPr lang="en-US" altLang="zh-TW" sz="2000" b="1" dirty="0">
                <a:solidFill>
                  <a:srgbClr val="FF0000"/>
                </a:solidFill>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含因違反統一入學測驗試場規則應扣減分數後合計為</a:t>
            </a:r>
            <a:r>
              <a:rPr lang="en-US" altLang="zh-TW" sz="2000" b="1" dirty="0">
                <a:solidFill>
                  <a:srgbClr val="FF0000"/>
                </a:solidFill>
                <a:latin typeface="Times New Roman" pitchFamily="18" charset="0"/>
                <a:ea typeface="標楷體" pitchFamily="65" charset="-120"/>
              </a:rPr>
              <a:t>0</a:t>
            </a:r>
            <a:r>
              <a:rPr lang="zh-TW" altLang="en-US" sz="2000" b="1" dirty="0">
                <a:solidFill>
                  <a:srgbClr val="FF0000"/>
                </a:solidFill>
                <a:latin typeface="Times New Roman" pitchFamily="18" charset="0"/>
                <a:ea typeface="標楷體" pitchFamily="65" charset="-120"/>
              </a:rPr>
              <a:t>分</a:t>
            </a:r>
            <a:r>
              <a:rPr lang="en-US" altLang="zh-TW" sz="2000" b="1" dirty="0">
                <a:solidFill>
                  <a:srgbClr val="FF0000"/>
                </a:solidFill>
                <a:latin typeface="Times New Roman" pitchFamily="18" charset="0"/>
                <a:ea typeface="標楷體" pitchFamily="65" charset="-12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、學程分發；惟符合特種生身分，登記參加有提供所具特種生身分招生名額之校系科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別採計科目。</a:t>
            </a:r>
            <a:endPar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2800"/>
              </a:lnSpc>
              <a:spcBef>
                <a:spcPts val="600"/>
              </a:spcBef>
              <a:buFontTx/>
              <a:buAutoNum type="arabicPeriod"/>
              <a:defRPr/>
            </a:pPr>
            <a:r>
              <a:rPr lang="zh-TW" altLang="en-US" sz="2100" b="1" spc="-30" dirty="0">
                <a:solidFill>
                  <a:srgbClr val="5FB634"/>
                </a:solidFill>
                <a:latin typeface="Times New Roman" panose="02020603050405020304" pitchFamily="18" charset="0"/>
                <a:ea typeface="標楷體" pitchFamily="65" charset="-120"/>
                <a:cs typeface="Times New Roman" panose="02020603050405020304" pitchFamily="18" charset="0"/>
              </a:rPr>
              <a:t>考生須符合登記志願資格並達到最低登記標準，始能進行本招生網路選填登記志願。</a:t>
            </a:r>
            <a:endParaRPr lang="en-US" altLang="zh-TW" sz="2100" b="1" spc="-30" dirty="0">
              <a:solidFill>
                <a:srgbClr val="5FB634"/>
              </a:solidFill>
              <a:latin typeface="Times New Roman" panose="02020603050405020304" pitchFamily="18" charset="0"/>
              <a:ea typeface="標楷體" pitchFamily="65" charset="-120"/>
              <a:cs typeface="Times New Roman" panose="02020603050405020304" pitchFamily="18" charset="0"/>
            </a:endParaRPr>
          </a:p>
          <a:p>
            <a:pPr marL="0" indent="0" algn="just">
              <a:lnSpc>
                <a:spcPts val="2800"/>
              </a:lnSpc>
              <a:spcBef>
                <a:spcPts val="1200"/>
              </a:spcBef>
              <a:buNone/>
              <a:defRPr/>
            </a:pPr>
            <a:endParaRPr lang="zh-TW" altLang="en-US" sz="2100" spc="-30" dirty="0">
              <a:latin typeface="標楷體" pitchFamily="65" charset="-120"/>
              <a:ea typeface="標楷體" pitchFamily="65" charset="-120"/>
            </a:endParaRPr>
          </a:p>
          <a:p>
            <a:pPr marL="324000" indent="-324000" algn="just">
              <a:lnSpc>
                <a:spcPts val="2800"/>
              </a:lnSpc>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lnSpc>
                <a:spcPts val="2800"/>
              </a:lnSpc>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lnSpc>
                <a:spcPts val="2800"/>
              </a:lnSpc>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59FADFD2-DBB9-490D-AFCD-1AA07CE54644}"/>
              </a:ext>
            </a:extLst>
          </p:cNvPr>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sp>
        <p:nvSpPr>
          <p:cNvPr id="2" name="標題 1">
            <a:extLst>
              <a:ext uri="{FF2B5EF4-FFF2-40B4-BE49-F238E27FC236}">
                <a16:creationId xmlns:a16="http://schemas.microsoft.com/office/drawing/2014/main" id="{76FF97B0-A260-F192-CAF9-A48810E5E73B}"/>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七</a:t>
            </a:r>
            <a:r>
              <a:rPr lang="en-US" altLang="zh-TW" sz="2800" dirty="0">
                <a:latin typeface="標楷體" pitchFamily="65" charset="-120"/>
                <a:ea typeface="標楷體" pitchFamily="65" charset="-120"/>
              </a:rPr>
              <a:t>)-</a:t>
            </a:r>
            <a:r>
              <a:rPr lang="zh-TW" altLang="en-US"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(1/7)</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AD13508-B102-D9CF-DCE2-FF244985AE88}"/>
              </a:ext>
            </a:extLst>
          </p:cNvPr>
          <p:cNvSpPr>
            <a:spLocks noGrp="1"/>
          </p:cNvSpPr>
          <p:nvPr>
            <p:ph type="sldNum" sz="quarter" idx="12"/>
          </p:nvPr>
        </p:nvSpPr>
        <p:spPr/>
        <p:txBody>
          <a:bodyPr/>
          <a:lstStyle/>
          <a:p>
            <a:pPr>
              <a:defRPr/>
            </a:pPr>
            <a:fld id="{D6E7D69F-96D9-4765-93F8-08A349A252CE}" type="slidenum">
              <a:rPr lang="zh-TW" altLang="en-US" smtClean="0"/>
              <a:pPr>
                <a:defRPr/>
              </a:pPr>
              <a:t>3</a:t>
            </a:fld>
            <a:endParaRPr lang="en-US" altLang="zh-TW" dirty="0"/>
          </a:p>
        </p:txBody>
      </p:sp>
      <p:sp>
        <p:nvSpPr>
          <p:cNvPr id="4" name="文字方塊 3">
            <a:extLst>
              <a:ext uri="{FF2B5EF4-FFF2-40B4-BE49-F238E27FC236}">
                <a16:creationId xmlns:a16="http://schemas.microsoft.com/office/drawing/2014/main" id="{42BC125F-7705-C442-0584-97E4E0F4FE85}"/>
              </a:ext>
            </a:extLst>
          </p:cNvPr>
          <p:cNvSpPr txBox="1"/>
          <p:nvPr/>
        </p:nvSpPr>
        <p:spPr>
          <a:xfrm>
            <a:off x="2783632" y="3013501"/>
            <a:ext cx="6976963" cy="830997"/>
          </a:xfrm>
          <a:prstGeom prst="rect">
            <a:avLst/>
          </a:prstGeom>
          <a:noFill/>
        </p:spPr>
        <p:txBody>
          <a:bodyPr wrap="square">
            <a:spAutoFit/>
          </a:bodyPr>
          <a:lstStyle/>
          <a:p>
            <a:pPr algn="ctr"/>
            <a:r>
              <a:rPr lang="zh-TW" altLang="en-US" sz="4800" dirty="0">
                <a:latin typeface="Times New Roman" pitchFamily="18" charset="0"/>
                <a:ea typeface="標楷體" pitchFamily="65" charset="-120"/>
              </a:rPr>
              <a:t>招生重要日程及作業流程</a:t>
            </a:r>
            <a:endParaRPr lang="zh-TW" altLang="en-US" sz="4800" dirty="0"/>
          </a:p>
        </p:txBody>
      </p:sp>
      <p:cxnSp>
        <p:nvCxnSpPr>
          <p:cNvPr id="7" name="直線接點 6">
            <a:extLst>
              <a:ext uri="{FF2B5EF4-FFF2-40B4-BE49-F238E27FC236}">
                <a16:creationId xmlns:a16="http://schemas.microsoft.com/office/drawing/2014/main" id="{66EF0B88-BC0A-CED6-2EAE-B18229AE14F2}"/>
              </a:ext>
            </a:extLst>
          </p:cNvPr>
          <p:cNvCxnSpPr>
            <a:cxnSpLocks/>
          </p:cNvCxnSpPr>
          <p:nvPr/>
        </p:nvCxnSpPr>
        <p:spPr>
          <a:xfrm>
            <a:off x="3403141" y="3954159"/>
            <a:ext cx="5737944" cy="0"/>
          </a:xfrm>
          <a:prstGeom prst="line">
            <a:avLst/>
          </a:prstGeom>
          <a:ln w="38100">
            <a:solidFill>
              <a:srgbClr val="EE7A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387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271464" y="1196422"/>
            <a:ext cx="10310936" cy="5112568"/>
          </a:xfrm>
        </p:spPr>
        <p:txBody>
          <a:bodyPr/>
          <a:lstStyle/>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自行設定之通行碼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完成網路選填登記志願並確定送出後，即不得以任何理由要求修改</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別須與四技二專統一入學測驗之群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別不同者，其各科目原始分數不予採計。</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含單群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及跨群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可選填登記校系科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000" b="1" dirty="0">
                <a:latin typeface="Times New Roman" panose="02020603050405020304" pitchFamily="18" charset="0"/>
                <a:ea typeface="標楷體" pitchFamily="65" charset="-120"/>
                <a:cs typeface="Times New Roman" panose="02020603050405020304" pitchFamily="18" charset="0"/>
              </a:rPr>
              <a:t>199</a:t>
            </a:r>
            <a:r>
              <a:rPr lang="zh-TW" altLang="en-US" sz="2000" dirty="0">
                <a:latin typeface="Times New Roman" panose="02020603050405020304" pitchFamily="18" charset="0"/>
                <a:ea typeface="標楷體" pitchFamily="65" charset="-120"/>
                <a:cs typeface="Times New Roman" panose="02020603050405020304" pitchFamily="18" charset="0"/>
              </a:rPr>
              <a:t>個為限。</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000" dirty="0">
                <a:solidFill>
                  <a:srgbClr val="0000CC"/>
                </a:solidFill>
                <a:latin typeface="標楷體" pitchFamily="65" charset="-120"/>
                <a:ea typeface="標楷體" pitchFamily="65" charset="-120"/>
              </a:rPr>
              <a:t>  </a:t>
            </a:r>
            <a:r>
              <a:rPr lang="en-US" altLang="zh-TW" sz="2000"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000"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一般生：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限選填登記其參加本招生群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別內之各校系科 </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、學程志願。</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solidFill>
                  <a:srgbClr val="0000CC"/>
                </a:solidFill>
                <a:latin typeface="標楷體" pitchFamily="65" charset="-120"/>
                <a:ea typeface="標楷體" pitchFamily="65" charset="-120"/>
              </a:rPr>
              <a:t>  </a:t>
            </a:r>
            <a:r>
              <a:rPr lang="en-US" altLang="zh-TW" sz="2000"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000"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特種生：</a:t>
            </a:r>
            <a:r>
              <a:rPr lang="zh-TW" altLang="en-US" sz="2000" dirty="0">
                <a:latin typeface="標楷體" pitchFamily="65" charset="-120"/>
                <a:ea typeface="標楷體" pitchFamily="65" charset="-120"/>
              </a:rPr>
              <a:t>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除可選填登記其參加本招生群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別內，有提供該特種生名額之校系科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、學程外，</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latin typeface="標楷體" pitchFamily="65" charset="-120"/>
                <a:ea typeface="標楷體" pitchFamily="65" charset="-120"/>
              </a:rPr>
              <a:t>     亦可選填其參加本招生群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別內，僅有一般生招生名額之校系科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a:t>
            </a:r>
            <a:endParaRPr lang="en-US" altLang="zh-TW" sz="2100" b="1" spc="-3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A45E2D3A-06AB-46AD-A3C3-E0807A23BB7A}"/>
              </a:ext>
            </a:extLst>
          </p:cNvPr>
          <p:cNvSpPr>
            <a:spLocks noGrp="1"/>
          </p:cNvSpPr>
          <p:nvPr>
            <p:ph type="sldNum" sz="quarter" idx="12"/>
          </p:nvPr>
        </p:nvSpPr>
        <p:spPr/>
        <p:txBody>
          <a:bodyPr/>
          <a:lstStyle/>
          <a:p>
            <a:pPr>
              <a:defRPr/>
            </a:pPr>
            <a:fld id="{AA39E74D-A58A-46CC-986A-EE1885732F1F}" type="slidenum">
              <a:rPr lang="zh-TW" altLang="en-US" smtClean="0"/>
              <a:pPr>
                <a:defRPr/>
              </a:pPr>
              <a:t>30</a:t>
            </a:fld>
            <a:endParaRPr lang="en-US" altLang="zh-TW" dirty="0"/>
          </a:p>
        </p:txBody>
      </p:sp>
      <p:sp>
        <p:nvSpPr>
          <p:cNvPr id="7" name="標題 1">
            <a:extLst>
              <a:ext uri="{FF2B5EF4-FFF2-40B4-BE49-F238E27FC236}">
                <a16:creationId xmlns:a16="http://schemas.microsoft.com/office/drawing/2014/main" id="{69F1FB06-2880-49CA-F57A-1FC70C2C3B13}"/>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七</a:t>
            </a:r>
            <a:r>
              <a:rPr lang="en-US" altLang="zh-TW" sz="2800" dirty="0">
                <a:latin typeface="標楷體" pitchFamily="65" charset="-120"/>
                <a:ea typeface="標楷體" pitchFamily="65" charset="-120"/>
              </a:rPr>
              <a:t>)-</a:t>
            </a:r>
            <a:r>
              <a:rPr lang="zh-TW" altLang="en-US"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(2/7)</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1950377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932215320"/>
              </p:ext>
            </p:extLst>
          </p:nvPr>
        </p:nvGraphicFramePr>
        <p:xfrm>
          <a:off x="2131555" y="1551184"/>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環境工程與科學系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838" name="文字方塊 5"/>
          <p:cNvSpPr txBox="1">
            <a:spLocks noChangeArrowheads="1"/>
          </p:cNvSpPr>
          <p:nvPr/>
        </p:nvSpPr>
        <p:spPr bwMode="auto">
          <a:xfrm>
            <a:off x="2290209" y="1013277"/>
            <a:ext cx="3873797"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a:extLst>
              <a:ext uri="{FF2B5EF4-FFF2-40B4-BE49-F238E27FC236}">
                <a16:creationId xmlns:a16="http://schemas.microsoft.com/office/drawing/2014/main" id="{022FFA47-C6BB-49FA-95C0-926CB5200768}"/>
              </a:ext>
            </a:extLst>
          </p:cNvPr>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
        <p:nvSpPr>
          <p:cNvPr id="5" name="矩形 4"/>
          <p:cNvSpPr/>
          <p:nvPr/>
        </p:nvSpPr>
        <p:spPr>
          <a:xfrm>
            <a:off x="6866275" y="1555830"/>
            <a:ext cx="504825" cy="48067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8766042" y="927551"/>
            <a:ext cx="1152525" cy="633412"/>
          </a:xfrm>
          <a:prstGeom prst="rect">
            <a:avLst/>
          </a:prstGeom>
          <a:noFill/>
          <a:ln w="9525">
            <a:noFill/>
            <a:miter lim="800000"/>
            <a:headEnd/>
            <a:tailEnd/>
          </a:ln>
        </p:spPr>
        <p:txBody>
          <a:bodyPr anchor="ctr"/>
          <a:lstStyle/>
          <a:p>
            <a:pPr eaLnBrk="0" hangingPunct="0"/>
            <a:r>
              <a:rPr lang="zh-TW" altLang="en-US" sz="2800" b="1" dirty="0">
                <a:solidFill>
                  <a:schemeClr val="tx2"/>
                </a:solidFill>
                <a:latin typeface="標楷體" pitchFamily="65" charset="-120"/>
                <a:ea typeface="標楷體" pitchFamily="65" charset="-120"/>
              </a:rPr>
              <a:t>範例</a:t>
            </a:r>
            <a:r>
              <a:rPr lang="en-US" altLang="zh-TW" sz="2800" b="1"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b="1"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9" name="矩形 8"/>
          <p:cNvSpPr/>
          <p:nvPr/>
        </p:nvSpPr>
        <p:spPr>
          <a:xfrm>
            <a:off x="2131555" y="2663296"/>
            <a:ext cx="4752404" cy="36992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標題 1">
            <a:extLst>
              <a:ext uri="{FF2B5EF4-FFF2-40B4-BE49-F238E27FC236}">
                <a16:creationId xmlns:a16="http://schemas.microsoft.com/office/drawing/2014/main" id="{AF2DE3EA-F2B3-002B-B274-EB7664CDE24B}"/>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七</a:t>
            </a:r>
            <a:r>
              <a:rPr lang="en-US" altLang="zh-TW" sz="2800" dirty="0">
                <a:latin typeface="標楷體" pitchFamily="65" charset="-120"/>
                <a:ea typeface="標楷體" pitchFamily="65" charset="-120"/>
              </a:rPr>
              <a:t>)-</a:t>
            </a:r>
            <a:r>
              <a:rPr lang="zh-TW" altLang="en-US"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(3/7)</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2354392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330318" y="1052736"/>
            <a:ext cx="4248150" cy="461963"/>
          </a:xfrm>
          <a:prstGeom prst="rect">
            <a:avLst/>
          </a:prstGeom>
          <a:noFill/>
          <a:ln w="9525">
            <a:noFill/>
            <a:miter lim="800000"/>
            <a:headEnd/>
            <a:tailEnd/>
          </a:ln>
        </p:spPr>
        <p:txBody>
          <a:bodyPr anchor="t">
            <a:spAutoFit/>
          </a:bodyPr>
          <a:lstStyle/>
          <a:p>
            <a:r>
              <a:rPr lang="zh-TW" altLang="en-US" sz="2400" dirty="0">
                <a:latin typeface="Times New Roman" pitchFamily="18" charset="0"/>
                <a:ea typeface="標楷體" pitchFamily="65" charset="-120"/>
                <a:cs typeface="Times New Roman" pitchFamily="18" charset="0"/>
              </a:rPr>
              <a:t>例：</a:t>
            </a:r>
            <a:r>
              <a:rPr lang="en-US" altLang="zh-TW" sz="2400" dirty="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 name="投影片編號版面配置區 2">
            <a:extLst>
              <a:ext uri="{FF2B5EF4-FFF2-40B4-BE49-F238E27FC236}">
                <a16:creationId xmlns:a16="http://schemas.microsoft.com/office/drawing/2014/main" id="{FE3402FA-5CAE-4CA9-84C3-C98DB78AC57C}"/>
              </a:ext>
            </a:extLst>
          </p:cNvPr>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
        <p:nvSpPr>
          <p:cNvPr id="32772" name="標題 1"/>
          <p:cNvSpPr txBox="1">
            <a:spLocks/>
          </p:cNvSpPr>
          <p:nvPr/>
        </p:nvSpPr>
        <p:spPr bwMode="auto">
          <a:xfrm>
            <a:off x="8808933" y="967010"/>
            <a:ext cx="1152525" cy="633413"/>
          </a:xfrm>
          <a:prstGeom prst="rect">
            <a:avLst/>
          </a:prstGeom>
          <a:noFill/>
          <a:ln w="9525">
            <a:noFill/>
            <a:miter lim="800000"/>
            <a:headEnd/>
            <a:tailEnd/>
          </a:ln>
        </p:spPr>
        <p:txBody>
          <a:bodyPr anchor="ctr"/>
          <a:lstStyle/>
          <a:p>
            <a:pPr eaLnBrk="0" hangingPunct="0"/>
            <a:r>
              <a:rPr lang="zh-TW" altLang="en-US" sz="2800" b="1" dirty="0">
                <a:solidFill>
                  <a:schemeClr val="tx2"/>
                </a:solidFill>
                <a:latin typeface="標楷體" pitchFamily="65" charset="-120"/>
                <a:ea typeface="標楷體" pitchFamily="65" charset="-120"/>
              </a:rPr>
              <a:t>範例</a:t>
            </a:r>
            <a:r>
              <a:rPr lang="en-US" altLang="zh-TW" sz="2800" b="1"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b="1"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931183233"/>
              </p:ext>
            </p:extLst>
          </p:nvPr>
        </p:nvGraphicFramePr>
        <p:xfrm>
          <a:off x="2238320" y="1600423"/>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a:effectLst/>
                          <a:latin typeface="標楷體" panose="03000509000000000000" pitchFamily="65" charset="-120"/>
                          <a:ea typeface="標楷體" panose="03000509000000000000" pitchFamily="65" charset="-120"/>
                        </a:rPr>
                        <a:t>國立雲林科技大學</a:t>
                      </a:r>
                      <a:endParaRPr lang="zh-TW" altLang="en-US" sz="1600" b="0" i="0" u="none" strike="noStrike" dirty="0">
                        <a:effectLst/>
                        <a:latin typeface="標楷體" panose="03000509000000000000" pitchFamily="65" charset="-120"/>
                        <a:ea typeface="標楷體" panose="03000509000000000000" pitchFamily="65" charset="-12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spc="-100" baseline="0" dirty="0">
                          <a:effectLst/>
                          <a:latin typeface="標楷體" panose="03000509000000000000" pitchFamily="65" charset="-120"/>
                          <a:ea typeface="標楷體" panose="03000509000000000000" pitchFamily="65" charset="-120"/>
                        </a:rPr>
                        <a:t>智慧機器人學士學位學程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環境工程與科學系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矩形 11"/>
          <p:cNvSpPr/>
          <p:nvPr/>
        </p:nvSpPr>
        <p:spPr>
          <a:xfrm>
            <a:off x="2238320" y="2705435"/>
            <a:ext cx="4680520" cy="37063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7488827" y="1841342"/>
            <a:ext cx="457346" cy="457046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6918843" y="1603316"/>
            <a:ext cx="569987" cy="480849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標題 1">
            <a:extLst>
              <a:ext uri="{FF2B5EF4-FFF2-40B4-BE49-F238E27FC236}">
                <a16:creationId xmlns:a16="http://schemas.microsoft.com/office/drawing/2014/main" id="{3756DD99-5EDF-2A5B-B4FD-1B20AA52D053}"/>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七</a:t>
            </a:r>
            <a:r>
              <a:rPr lang="en-US" altLang="zh-TW" sz="2800" dirty="0">
                <a:latin typeface="標楷體" pitchFamily="65" charset="-120"/>
                <a:ea typeface="標楷體" pitchFamily="65" charset="-120"/>
              </a:rPr>
              <a:t>)-</a:t>
            </a:r>
            <a:r>
              <a:rPr lang="zh-TW" altLang="en-US"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(4/7)</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603702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279576" y="1196752"/>
            <a:ext cx="5095725"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53</a:t>
            </a:r>
            <a:r>
              <a:rPr lang="zh-TW" altLang="en-US" sz="2400" dirty="0">
                <a:latin typeface="Times New Roman" pitchFamily="18" charset="0"/>
                <a:ea typeface="標楷體" pitchFamily="65" charset="-120"/>
                <a:cs typeface="Times New Roman" pitchFamily="18" charset="0"/>
              </a:rPr>
              <a:t>商管外語群</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一</a:t>
            </a:r>
            <a:r>
              <a:rPr lang="en-US" altLang="zh-TW" sz="2400" dirty="0">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p>
        </p:txBody>
      </p:sp>
      <p:sp>
        <p:nvSpPr>
          <p:cNvPr id="3" name="投影片編號版面配置區 2">
            <a:extLst>
              <a:ext uri="{FF2B5EF4-FFF2-40B4-BE49-F238E27FC236}">
                <a16:creationId xmlns:a16="http://schemas.microsoft.com/office/drawing/2014/main" id="{1182245D-8203-44F1-A13B-E24F99258387}"/>
              </a:ext>
            </a:extLst>
          </p:cNvPr>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
        <p:nvSpPr>
          <p:cNvPr id="32772" name="標題 1"/>
          <p:cNvSpPr txBox="1">
            <a:spLocks/>
          </p:cNvSpPr>
          <p:nvPr/>
        </p:nvSpPr>
        <p:spPr bwMode="auto">
          <a:xfrm>
            <a:off x="8779444" y="1176164"/>
            <a:ext cx="1152525" cy="482253"/>
          </a:xfrm>
          <a:prstGeom prst="rect">
            <a:avLst/>
          </a:prstGeom>
          <a:noFill/>
          <a:ln w="9525">
            <a:noFill/>
            <a:miter lim="800000"/>
            <a:headEnd/>
            <a:tailEnd/>
          </a:ln>
        </p:spPr>
        <p:txBody>
          <a:bodyPr anchor="ctr"/>
          <a:lstStyle/>
          <a:p>
            <a:pPr eaLnBrk="0" hangingPunct="0"/>
            <a:r>
              <a:rPr lang="zh-TW" altLang="en-US" sz="2800" b="1" dirty="0">
                <a:solidFill>
                  <a:schemeClr val="tx2"/>
                </a:solidFill>
                <a:latin typeface="標楷體" pitchFamily="65" charset="-120"/>
                <a:ea typeface="標楷體" pitchFamily="65" charset="-120"/>
              </a:rPr>
              <a:t>範例</a:t>
            </a:r>
            <a:r>
              <a:rPr lang="en-US" altLang="zh-TW" sz="2800" b="1"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b="1"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917047378"/>
              </p:ext>
            </p:extLst>
          </p:nvPr>
        </p:nvGraphicFramePr>
        <p:xfrm>
          <a:off x="2402705" y="1762520"/>
          <a:ext cx="7753325" cy="4320480"/>
        </p:xfrm>
        <a:graphic>
          <a:graphicData uri="http://schemas.openxmlformats.org/drawingml/2006/table">
            <a:tbl>
              <a:tblPr>
                <a:tableStyleId>{5C22544A-7EE6-4342-B048-85BDC9FD1C3A}</a:tableStyleId>
              </a:tblPr>
              <a:tblGrid>
                <a:gridCol w="421908">
                  <a:extLst>
                    <a:ext uri="{9D8B030D-6E8A-4147-A177-3AD203B41FA5}">
                      <a16:colId xmlns:a16="http://schemas.microsoft.com/office/drawing/2014/main" val="20000"/>
                    </a:ext>
                  </a:extLst>
                </a:gridCol>
                <a:gridCol w="507762">
                  <a:extLst>
                    <a:ext uri="{9D8B030D-6E8A-4147-A177-3AD203B41FA5}">
                      <a16:colId xmlns:a16="http://schemas.microsoft.com/office/drawing/2014/main" val="20001"/>
                    </a:ext>
                  </a:extLst>
                </a:gridCol>
                <a:gridCol w="1780230">
                  <a:extLst>
                    <a:ext uri="{9D8B030D-6E8A-4147-A177-3AD203B41FA5}">
                      <a16:colId xmlns:a16="http://schemas.microsoft.com/office/drawing/2014/main" val="20002"/>
                    </a:ext>
                  </a:extLst>
                </a:gridCol>
                <a:gridCol w="1731325">
                  <a:extLst>
                    <a:ext uri="{9D8B030D-6E8A-4147-A177-3AD203B41FA5}">
                      <a16:colId xmlns:a16="http://schemas.microsoft.com/office/drawing/2014/main" val="20003"/>
                    </a:ext>
                  </a:extLst>
                </a:gridCol>
                <a:gridCol w="526925">
                  <a:extLst>
                    <a:ext uri="{9D8B030D-6E8A-4147-A177-3AD203B41FA5}">
                      <a16:colId xmlns:a16="http://schemas.microsoft.com/office/drawing/2014/main" val="20004"/>
                    </a:ext>
                  </a:extLst>
                </a:gridCol>
                <a:gridCol w="376375">
                  <a:extLst>
                    <a:ext uri="{9D8B030D-6E8A-4147-A177-3AD203B41FA5}">
                      <a16:colId xmlns:a16="http://schemas.microsoft.com/office/drawing/2014/main" val="20005"/>
                    </a:ext>
                  </a:extLst>
                </a:gridCol>
                <a:gridCol w="376375">
                  <a:extLst>
                    <a:ext uri="{9D8B030D-6E8A-4147-A177-3AD203B41FA5}">
                      <a16:colId xmlns:a16="http://schemas.microsoft.com/office/drawing/2014/main" val="20006"/>
                    </a:ext>
                  </a:extLst>
                </a:gridCol>
                <a:gridCol w="301100">
                  <a:extLst>
                    <a:ext uri="{9D8B030D-6E8A-4147-A177-3AD203B41FA5}">
                      <a16:colId xmlns:a16="http://schemas.microsoft.com/office/drawing/2014/main" val="20007"/>
                    </a:ext>
                  </a:extLst>
                </a:gridCol>
                <a:gridCol w="752750">
                  <a:extLst>
                    <a:ext uri="{9D8B030D-6E8A-4147-A177-3AD203B41FA5}">
                      <a16:colId xmlns:a16="http://schemas.microsoft.com/office/drawing/2014/main" val="20008"/>
                    </a:ext>
                  </a:extLst>
                </a:gridCol>
                <a:gridCol w="451650">
                  <a:extLst>
                    <a:ext uri="{9D8B030D-6E8A-4147-A177-3AD203B41FA5}">
                      <a16:colId xmlns:a16="http://schemas.microsoft.com/office/drawing/2014/main" val="20009"/>
                    </a:ext>
                  </a:extLst>
                </a:gridCol>
                <a:gridCol w="526925">
                  <a:extLst>
                    <a:ext uri="{9D8B030D-6E8A-4147-A177-3AD203B41FA5}">
                      <a16:colId xmlns:a16="http://schemas.microsoft.com/office/drawing/2014/main" val="20010"/>
                    </a:ext>
                  </a:extLst>
                </a:gridCol>
              </a:tblGrid>
              <a:tr h="277373">
                <a:tc rowSpan="2">
                  <a:txBody>
                    <a:bodyPr/>
                    <a:lstStyle/>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群</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類</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50">
                <a:tc rowSpan="6">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商業管理</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effectLst/>
                          <a:latin typeface="Times New Roman" pitchFamily="18" charset="0"/>
                          <a:cs typeface="Times New Roman" pitchFamily="18" charset="0"/>
                        </a:rPr>
                        <a:t>09</a:t>
                      </a:r>
                      <a:r>
                        <a:rPr lang="en-US" sz="1200" b="1" kern="100" spc="-50" baseline="0" dirty="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標楷體" pitchFamily="65" charset="-120"/>
                          <a:ea typeface="標楷體" pitchFamily="65" charset="-120"/>
                        </a:rPr>
                        <a:t>工業管理</a:t>
                      </a:r>
                      <a:r>
                        <a:rPr lang="zh-TW" altLang="zh-TW" sz="1600" kern="100" dirty="0">
                          <a:effectLst/>
                          <a:latin typeface="標楷體" pitchFamily="65" charset="-120"/>
                          <a:ea typeface="標楷體" pitchFamily="65" charset="-120"/>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臺灣</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應用外語系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工業工程與管理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7692">
                <a:tc rowSpan="4">
                  <a:txBody>
                    <a:bodyPr/>
                    <a:lstStyle/>
                    <a:p>
                      <a:pPr algn="ctr" fontAlgn="ctr">
                        <a:lnSpc>
                          <a:spcPts val="1700"/>
                        </a:lnSpc>
                        <a:spcAft>
                          <a:spcPts val="0"/>
                        </a:spcAft>
                      </a:pPr>
                      <a:r>
                        <a:rPr lang="en-US" altLang="zh-TW" sz="1800" kern="100" dirty="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外語</a:t>
                      </a:r>
                      <a:endParaRPr lang="en-US" altLang="zh-TW" sz="1800" kern="100" dirty="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臺灣</a:t>
                      </a:r>
                      <a:r>
                        <a:rPr 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a:latin typeface="標楷體" panose="03000509000000000000" pitchFamily="65" charset="-120"/>
                          <a:ea typeface="標楷體" panose="03000509000000000000" pitchFamily="65" charset="-120"/>
                        </a:rPr>
                        <a:t>企業管理系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財務金融</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矩形 9"/>
          <p:cNvSpPr/>
          <p:nvPr/>
        </p:nvSpPr>
        <p:spPr>
          <a:xfrm>
            <a:off x="2378916" y="2472892"/>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標題 1">
            <a:extLst>
              <a:ext uri="{FF2B5EF4-FFF2-40B4-BE49-F238E27FC236}">
                <a16:creationId xmlns:a16="http://schemas.microsoft.com/office/drawing/2014/main" id="{3E954841-9B50-2CA6-BD98-BEC793DADF25}"/>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七</a:t>
            </a:r>
            <a:r>
              <a:rPr lang="en-US" altLang="zh-TW" sz="2800" dirty="0">
                <a:latin typeface="標楷體" pitchFamily="65" charset="-120"/>
                <a:ea typeface="標楷體" pitchFamily="65" charset="-120"/>
              </a:rPr>
              <a:t>)-</a:t>
            </a:r>
            <a:r>
              <a:rPr lang="zh-TW" altLang="en-US"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(5/7)</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4269211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15480" y="1268760"/>
            <a:ext cx="10166920" cy="4752528"/>
          </a:xfrm>
        </p:spPr>
        <p:txBody>
          <a:bodyPr/>
          <a:lstStyle/>
          <a:p>
            <a:pPr marL="0" indent="0" algn="just">
              <a:lnSpc>
                <a:spcPct val="110000"/>
              </a:lnSpc>
              <a:spcBef>
                <a:spcPts val="1200"/>
              </a:spcBef>
              <a:buNone/>
              <a:defRPr/>
            </a:pPr>
            <a:r>
              <a:rPr lang="zh-TW" altLang="en-US" sz="2200" b="1" dirty="0">
                <a:latin typeface="標楷體" pitchFamily="65" charset="-120"/>
                <a:ea typeface="標楷體" pitchFamily="65" charset="-120"/>
              </a:rPr>
              <a:t>注意事項：</a:t>
            </a:r>
            <a:endParaRPr lang="en-US" altLang="zh-TW" sz="2200" b="1" dirty="0">
              <a:latin typeface="標楷體" pitchFamily="65" charset="-120"/>
              <a:ea typeface="標楷體" pitchFamily="65" charset="-120"/>
            </a:endParaRPr>
          </a:p>
          <a:p>
            <a:pPr marL="265113" indent="-265113" algn="just">
              <a:lnSpc>
                <a:spcPct val="110000"/>
              </a:lnSpc>
              <a:buFont typeface="+mj-lt"/>
              <a:buAutoNum type="arabicPeriod"/>
              <a:defRPr/>
            </a:pPr>
            <a:r>
              <a:rPr lang="zh-TW" altLang="en-US" sz="2000" dirty="0">
                <a:latin typeface="Times New Roman" pitchFamily="18" charset="0"/>
                <a:ea typeface="標楷體" pitchFamily="65" charset="-120"/>
                <a:cs typeface="Times New Roman" panose="02020603050405020304" pitchFamily="18" charset="0"/>
              </a:rPr>
              <a:t>考生若已參加</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115</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學年度</a:t>
            </a:r>
            <a:r>
              <a:rPr lang="zh-TW" altLang="en-US" sz="2000" dirty="0">
                <a:latin typeface="Times New Roman" pitchFamily="18" charset="0"/>
                <a:ea typeface="標楷體" pitchFamily="65" charset="-120"/>
                <a:cs typeface="Times New Roman" panose="02020603050405020304" pitchFamily="18" charset="0"/>
              </a:rPr>
              <a:t>下列各管道入學招生，</a:t>
            </a:r>
            <a:r>
              <a:rPr lang="zh-TW" altLang="en-US" sz="2000" b="1" dirty="0">
                <a:solidFill>
                  <a:srgbClr val="FF0000"/>
                </a:solidFill>
                <a:latin typeface="Times New Roman" pitchFamily="18" charset="0"/>
                <a:ea typeface="標楷體" pitchFamily="65" charset="-120"/>
                <a:cs typeface="Times New Roman" panose="02020603050405020304" pitchFamily="18" charset="0"/>
              </a:rPr>
              <a:t>經錄取</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報到</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後，不得再行參加本招生</a:t>
            </a:r>
            <a:r>
              <a:rPr lang="zh-TW" altLang="en-US" sz="2000" dirty="0">
                <a:latin typeface="Times New Roman" pitchFamily="18" charset="0"/>
                <a:ea typeface="標楷體" pitchFamily="65" charset="-120"/>
                <a:cs typeface="Times New Roman" panose="02020603050405020304" pitchFamily="18" charset="0"/>
              </a:rPr>
              <a:t>，違者一律取消網路選填登記志願資格，若已繳登記費者，不予退費，考生不得異議。</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lnSpc>
                <a:spcPct val="110000"/>
              </a:lnSpc>
              <a:buNone/>
              <a:defRPr/>
            </a:pPr>
            <a:r>
              <a:rPr lang="en-US" altLang="zh-TW" sz="2000" dirty="0">
                <a:latin typeface="Times New Roman" pitchFamily="18" charset="0"/>
                <a:ea typeface="標楷體" pitchFamily="65" charset="-120"/>
                <a:cs typeface="Times New Roman" panose="02020603050405020304" pitchFamily="18" charset="0"/>
              </a:rPr>
              <a:t>(1)</a:t>
            </a:r>
            <a:r>
              <a:rPr lang="zh-TW" altLang="en-US" sz="2000" dirty="0">
                <a:latin typeface="Times New Roman" pitchFamily="18" charset="0"/>
                <a:ea typeface="標楷體" pitchFamily="65" charset="-120"/>
                <a:cs typeface="Times New Roman" panose="02020603050405020304" pitchFamily="18" charset="0"/>
              </a:rPr>
              <a:t>四技二專技優保送入學招生。</a:t>
            </a:r>
          </a:p>
          <a:p>
            <a:pPr marL="0" indent="288000" algn="just">
              <a:lnSpc>
                <a:spcPct val="110000"/>
              </a:lnSpc>
              <a:buNone/>
              <a:defRPr/>
            </a:pPr>
            <a:r>
              <a:rPr lang="en-US" altLang="zh-TW" sz="2000" dirty="0">
                <a:latin typeface="Times New Roman" pitchFamily="18" charset="0"/>
                <a:ea typeface="標楷體" pitchFamily="65" charset="-120"/>
                <a:cs typeface="Times New Roman" panose="02020603050405020304" pitchFamily="18" charset="0"/>
              </a:rPr>
              <a:t>(2)</a:t>
            </a:r>
            <a:r>
              <a:rPr lang="zh-TW" altLang="en-US" sz="2000" dirty="0">
                <a:latin typeface="Times New Roman" pitchFamily="18" charset="0"/>
                <a:ea typeface="標楷體" pitchFamily="65" charset="-120"/>
                <a:cs typeface="Times New Roman" panose="02020603050405020304" pitchFamily="18" charset="0"/>
              </a:rPr>
              <a:t>四技二專技優甄審入學招生。</a:t>
            </a:r>
          </a:p>
          <a:p>
            <a:pPr marL="0" indent="288000" algn="just">
              <a:lnSpc>
                <a:spcPct val="110000"/>
              </a:lnSpc>
              <a:buNone/>
              <a:defRPr/>
            </a:pPr>
            <a:r>
              <a:rPr lang="en-US" altLang="zh-TW" sz="2000" dirty="0">
                <a:latin typeface="Times New Roman" pitchFamily="18" charset="0"/>
                <a:ea typeface="標楷體" pitchFamily="65" charset="-120"/>
                <a:cs typeface="Times New Roman" panose="02020603050405020304" pitchFamily="18" charset="0"/>
              </a:rPr>
              <a:t>(3)</a:t>
            </a:r>
            <a:r>
              <a:rPr lang="zh-TW" altLang="en-US" sz="2000" spc="-100" dirty="0">
                <a:latin typeface="Times New Roman" pitchFamily="18" charset="0"/>
                <a:ea typeface="標楷體" pitchFamily="65" charset="-120"/>
                <a:cs typeface="Times New Roman" panose="02020603050405020304" pitchFamily="18" charset="0"/>
              </a:rPr>
              <a:t>高級中等以上學校運動成績優良學生升學輔導甄審、甄試招生。</a:t>
            </a:r>
          </a:p>
          <a:p>
            <a:pPr marL="0" indent="288000" algn="just">
              <a:lnSpc>
                <a:spcPct val="110000"/>
              </a:lnSpc>
              <a:buNone/>
              <a:defRPr/>
            </a:pPr>
            <a:r>
              <a:rPr lang="en-US" altLang="zh-TW" sz="2000" dirty="0">
                <a:latin typeface="Times New Roman" pitchFamily="18" charset="0"/>
                <a:ea typeface="標楷體" pitchFamily="65" charset="-120"/>
                <a:cs typeface="Times New Roman" panose="02020603050405020304" pitchFamily="18" charset="0"/>
              </a:rPr>
              <a:t>(4)</a:t>
            </a:r>
            <a:r>
              <a:rPr lang="zh-TW" altLang="en-US" sz="2000" dirty="0">
                <a:latin typeface="Times New Roman" pitchFamily="18" charset="0"/>
                <a:ea typeface="標楷體" pitchFamily="65" charset="-120"/>
                <a:cs typeface="Times New Roman" panose="02020603050405020304" pitchFamily="18" charset="0"/>
              </a:rPr>
              <a:t>四技二專甄選入學招生。</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lnSpc>
                <a:spcPct val="110000"/>
              </a:lnSpc>
              <a:buNone/>
              <a:defRPr/>
            </a:pPr>
            <a:r>
              <a:rPr lang="en-US" altLang="zh-TW" sz="2000" dirty="0">
                <a:latin typeface="Times New Roman" pitchFamily="18" charset="0"/>
                <a:ea typeface="標楷體" pitchFamily="65" charset="-120"/>
              </a:rPr>
              <a:t>(5)</a:t>
            </a:r>
            <a:r>
              <a:rPr lang="zh-TW" altLang="en-US" sz="2000" dirty="0">
                <a:latin typeface="Times New Roman" pitchFamily="18" charset="0"/>
                <a:ea typeface="標楷體" pitchFamily="65" charset="-120"/>
              </a:rPr>
              <a:t>四技申請入學招生。</a:t>
            </a:r>
            <a:endParaRPr lang="en-US" altLang="zh-TW" sz="2000" dirty="0">
              <a:latin typeface="Times New Roman" pitchFamily="18" charset="0"/>
              <a:ea typeface="標楷體" pitchFamily="65" charset="-120"/>
            </a:endParaRPr>
          </a:p>
          <a:p>
            <a:pPr marL="0" indent="288000" algn="just">
              <a:lnSpc>
                <a:spcPct val="110000"/>
              </a:lnSpc>
              <a:buNone/>
              <a:defRPr/>
            </a:pPr>
            <a:r>
              <a:rPr lang="en-US" altLang="zh-TW" sz="2000" dirty="0">
                <a:latin typeface="Times New Roman" pitchFamily="18" charset="0"/>
                <a:ea typeface="標楷體" pitchFamily="65" charset="-120"/>
              </a:rPr>
              <a:t>(6)</a:t>
            </a:r>
            <a:r>
              <a:rPr lang="zh-TW" altLang="en-US" sz="2000" dirty="0">
                <a:latin typeface="Times New Roman" pitchFamily="18" charset="0"/>
                <a:ea typeface="標楷體" pitchFamily="65" charset="-120"/>
              </a:rPr>
              <a:t>科技校院繁星計畫聯合推薦甄選入學招生。</a:t>
            </a:r>
            <a:endParaRPr lang="en-US" altLang="zh-TW" sz="2000" dirty="0">
              <a:latin typeface="Times New Roman" pitchFamily="18" charset="0"/>
              <a:ea typeface="標楷體" pitchFamily="65" charset="-120"/>
            </a:endParaRPr>
          </a:p>
          <a:p>
            <a:pPr marL="0" indent="288000" algn="just">
              <a:lnSpc>
                <a:spcPct val="110000"/>
              </a:lnSpc>
              <a:buNone/>
              <a:defRPr/>
            </a:pPr>
            <a:r>
              <a:rPr lang="en-US" altLang="zh-TW" sz="2000" dirty="0">
                <a:latin typeface="Times New Roman" pitchFamily="18" charset="0"/>
                <a:ea typeface="標楷體" pitchFamily="65" charset="-120"/>
              </a:rPr>
              <a:t>(7)</a:t>
            </a:r>
            <a:r>
              <a:rPr lang="zh-TW" altLang="en-US" sz="2000" dirty="0">
                <a:latin typeface="Times New Roman" pitchFamily="18" charset="0"/>
                <a:ea typeface="標楷體" pitchFamily="65" charset="-120"/>
              </a:rPr>
              <a:t>大學辦理特殊選才招生。</a:t>
            </a:r>
            <a:endParaRPr lang="en-US" altLang="zh-TW" sz="2000" dirty="0">
              <a:latin typeface="Times New Roman" pitchFamily="18" charset="0"/>
              <a:ea typeface="標楷體" pitchFamily="65" charset="-120"/>
            </a:endParaRPr>
          </a:p>
          <a:p>
            <a:pPr marL="0" indent="288000" algn="just">
              <a:lnSpc>
                <a:spcPct val="110000"/>
              </a:lnSpc>
              <a:buNone/>
              <a:defRPr/>
            </a:pPr>
            <a:r>
              <a:rPr lang="en-US" altLang="zh-TW" sz="2000" dirty="0">
                <a:latin typeface="Times New Roman" pitchFamily="18" charset="0"/>
                <a:ea typeface="標楷體" pitchFamily="65" charset="-120"/>
              </a:rPr>
              <a:t>(8)</a:t>
            </a:r>
            <a:r>
              <a:rPr lang="zh-TW" altLang="en-US" sz="2000" dirty="0">
                <a:latin typeface="Times New Roman" pitchFamily="18" charset="0"/>
                <a:ea typeface="標楷體" pitchFamily="65" charset="-120"/>
              </a:rPr>
              <a:t>四技二專特殊選才入學聯合招生。</a:t>
            </a:r>
            <a:endParaRPr lang="en-US" altLang="zh-TW" sz="2000" dirty="0">
              <a:latin typeface="Times New Roman" pitchFamily="18" charset="0"/>
              <a:ea typeface="標楷體" pitchFamily="65" charset="-120"/>
            </a:endParaRPr>
          </a:p>
          <a:p>
            <a:pPr marL="0" indent="288000" algn="just">
              <a:lnSpc>
                <a:spcPct val="110000"/>
              </a:lnSpc>
              <a:buNone/>
              <a:defRPr/>
            </a:pPr>
            <a:r>
              <a:rPr lang="en-US" altLang="zh-TW" sz="2000" dirty="0">
                <a:latin typeface="Times New Roman" pitchFamily="18" charset="0"/>
                <a:ea typeface="標楷體" pitchFamily="65" charset="-120"/>
              </a:rPr>
              <a:t>(9)</a:t>
            </a:r>
            <a:r>
              <a:rPr lang="zh-TW" altLang="en-US" sz="2000" spc="-220" dirty="0">
                <a:latin typeface="Times New Roman" pitchFamily="18" charset="0"/>
                <a:ea typeface="標楷體" pitchFamily="65" charset="-120"/>
              </a:rPr>
              <a:t>大專校院各入學招生管道或各校經教育部核准自行辦理之單獨入學招生。</a:t>
            </a:r>
            <a:endParaRPr lang="en-US" altLang="zh-TW" sz="2400" spc="-22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10000"/>
              </a:lnSpc>
              <a:spcBef>
                <a:spcPts val="1200"/>
              </a:spcBef>
              <a:buFont typeface="+mj-lt"/>
              <a:buAutoNum type="arabicPeriod"/>
              <a:defRPr/>
            </a:pPr>
            <a:endPar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lnSpc>
                <a:spcPct val="110000"/>
              </a:lnSpc>
              <a:spcBef>
                <a:spcPts val="1200"/>
              </a:spcBef>
              <a:buFont typeface="+mj-lt"/>
              <a:buAutoNum type="arabicPeriod"/>
              <a:defRPr/>
            </a:pPr>
            <a:endParaRPr lang="zh-TW" altLang="en-US" sz="2400" b="1" dirty="0">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850F6676-43C5-4331-833D-9E4F997C62CD}"/>
              </a:ext>
            </a:extLst>
          </p:cNvPr>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
        <p:nvSpPr>
          <p:cNvPr id="6" name="標題 1">
            <a:extLst>
              <a:ext uri="{FF2B5EF4-FFF2-40B4-BE49-F238E27FC236}">
                <a16:creationId xmlns:a16="http://schemas.microsoft.com/office/drawing/2014/main" id="{C42A4A70-A730-7AF6-1C50-CA8017C9F7B6}"/>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七</a:t>
            </a:r>
            <a:r>
              <a:rPr lang="en-US" altLang="zh-TW" sz="2800" dirty="0">
                <a:latin typeface="標楷體" pitchFamily="65" charset="-120"/>
                <a:ea typeface="標楷體" pitchFamily="65" charset="-120"/>
              </a:rPr>
              <a:t>)-</a:t>
            </a:r>
            <a:r>
              <a:rPr lang="zh-TW" altLang="en-US"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(6/7)</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13248" y="1268760"/>
            <a:ext cx="10369152" cy="5112568"/>
          </a:xfrm>
        </p:spPr>
        <p:txBody>
          <a:bodyPr/>
          <a:lstStyle/>
          <a:p>
            <a:pPr marL="265113" indent="-265113" algn="just">
              <a:lnSpc>
                <a:spcPct val="110000"/>
              </a:lnSpc>
              <a:spcBef>
                <a:spcPts val="1200"/>
              </a:spcBef>
              <a:buFont typeface="+mj-lt"/>
              <a:buAutoNum type="arabicPeriod" startAt="2"/>
              <a:tabLst>
                <a:tab pos="266700" algn="l"/>
              </a:tabLst>
              <a:defRPr/>
            </a:pP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考生首次上網選填登記志願，登入系統時須自行設定通行碼，設定完後請列印通行碼設定表妥善保存。</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通行碼切勿提供給他人使用</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，如果因此造成個人資料外洩或權益受損，概由考生自行負責。</a:t>
            </a:r>
            <a:endParaRPr lang="en-US" altLang="zh-TW"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lnSpc>
                <a:spcPct val="110000"/>
              </a:lnSpc>
              <a:spcBef>
                <a:spcPts val="1200"/>
              </a:spcBef>
              <a:buFont typeface="+mj-lt"/>
              <a:buAutoNum type="arabicPeriod" startAt="2"/>
              <a:tabLst>
                <a:tab pos="266700" algn="l"/>
              </a:tabLst>
              <a:defRPr/>
            </a:pPr>
            <a:r>
              <a:rPr lang="zh-TW" altLang="en-US" sz="2000" dirty="0">
                <a:latin typeface="Times New Roman" panose="02020603050405020304" pitchFamily="18" charset="0"/>
                <a:ea typeface="標楷體" pitchFamily="65" charset="-120"/>
                <a:cs typeface="Times New Roman" panose="02020603050405020304" pitchFamily="18" charset="0"/>
              </a:rPr>
              <a:t>考生完成網路選填登記志願並確定送出後，系統將產生考生所選填志願校系科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a:t>
            </a:r>
            <a:r>
              <a:rPr lang="zh-TW" altLang="en-US" sz="2000" dirty="0">
                <a:solidFill>
                  <a:srgbClr val="0000CC"/>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000" dirty="0">
                <a:latin typeface="Times New Roman" panose="02020603050405020304" pitchFamily="18" charset="0"/>
                <a:ea typeface="標楷體" pitchFamily="65" charset="-120"/>
                <a:cs typeface="Times New Roman" panose="02020603050405020304" pitchFamily="18" charset="0"/>
              </a:rPr>
              <a:t>。</a:t>
            </a:r>
            <a:r>
              <a:rPr lang="zh-TW" altLang="zh-TW" sz="1800" b="1" u="sng"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於選填志願作業結束後不再接受補發申請；</a:t>
            </a:r>
            <a:r>
              <a:rPr lang="zh-TW" altLang="en-US" sz="20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ct val="110000"/>
              </a:lnSpc>
              <a:spcBef>
                <a:spcPts val="1200"/>
              </a:spcBef>
              <a:buFont typeface="+mj-lt"/>
              <a:buAutoNum type="arabicPeriod" startAt="2"/>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2000" b="1" dirty="0">
                <a:latin typeface="Times New Roman" panose="02020603050405020304" pitchFamily="18" charset="0"/>
                <a:ea typeface="標楷體" pitchFamily="65" charset="-120"/>
                <a:cs typeface="Times New Roman" panose="02020603050405020304" pitchFamily="18" charset="0"/>
              </a:rPr>
              <a:t>於規定時間內</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上網</a:t>
            </a:r>
            <a:r>
              <a:rPr lang="zh-TW" altLang="en-US" sz="2000" b="1" dirty="0">
                <a:latin typeface="Times New Roman" panose="02020603050405020304" pitchFamily="18" charset="0"/>
                <a:ea typeface="標楷體" pitchFamily="65" charset="-120"/>
                <a:cs typeface="Times New Roman" panose="02020603050405020304" pitchFamily="18" charset="0"/>
              </a:rPr>
              <a:t>選填登記志願，或雖</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有上網</a:t>
            </a:r>
            <a:r>
              <a:rPr lang="zh-TW" altLang="en-US" sz="2000" b="1" dirty="0">
                <a:latin typeface="Times New Roman" panose="02020603050405020304" pitchFamily="18" charset="0"/>
                <a:ea typeface="標楷體" pitchFamily="65" charset="-120"/>
                <a:cs typeface="Times New Roman" panose="02020603050405020304" pitchFamily="18" charset="0"/>
              </a:rPr>
              <a:t>選填登記志願但</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2000" b="1" dirty="0">
                <a:latin typeface="Times New Roman" panose="02020603050405020304" pitchFamily="18" charset="0"/>
                <a:ea typeface="標楷體" pitchFamily="65" charset="-120"/>
                <a:cs typeface="Times New Roman" panose="02020603050405020304" pitchFamily="18" charset="0"/>
              </a:rPr>
              <a:t>做任何暫存志願者，以</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未選填登記論</a:t>
            </a:r>
            <a:r>
              <a:rPr lang="zh-TW" altLang="en-US" sz="2000" b="1" dirty="0">
                <a:latin typeface="Times New Roman" panose="02020603050405020304" pitchFamily="18" charset="0"/>
                <a:ea typeface="標楷體" pitchFamily="65" charset="-120"/>
                <a:cs typeface="Times New Roman" panose="02020603050405020304" pitchFamily="18" charset="0"/>
              </a:rPr>
              <a:t>，並即喪失分發機會。若考生已上網選填登記但僅暫存志願，卻未於規定時間內將志願確定送出，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，本委員會將以考生最後暫存於網路選填登記志願系統內之志願選填資料作為分發之依據，考生不得異議。</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lgn="just">
              <a:lnSpc>
                <a:spcPct val="110000"/>
              </a:lnSpc>
              <a:spcBef>
                <a:spcPts val="1200"/>
              </a:spcBef>
              <a:buNone/>
              <a:defRPr/>
            </a:pPr>
            <a:endParaRPr lang="en-US" altLang="zh-TW" sz="2000" dirty="0">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BC55A16C-8764-47E5-A6EC-70ACC0B26D84}"/>
              </a:ext>
            </a:extLst>
          </p:cNvPr>
          <p:cNvSpPr>
            <a:spLocks noGrp="1"/>
          </p:cNvSpPr>
          <p:nvPr>
            <p:ph type="sldNum" sz="quarter" idx="12"/>
          </p:nvPr>
        </p:nvSpPr>
        <p:spPr/>
        <p:txBody>
          <a:bodyPr/>
          <a:lstStyle/>
          <a:p>
            <a:pPr>
              <a:defRPr/>
            </a:pPr>
            <a:fld id="{AA39E74D-A58A-46CC-986A-EE1885732F1F}" type="slidenum">
              <a:rPr lang="zh-TW" altLang="en-US" smtClean="0"/>
              <a:pPr>
                <a:defRPr/>
              </a:pPr>
              <a:t>35</a:t>
            </a:fld>
            <a:endParaRPr lang="en-US" altLang="zh-TW" dirty="0"/>
          </a:p>
        </p:txBody>
      </p:sp>
      <p:sp>
        <p:nvSpPr>
          <p:cNvPr id="6" name="標題 1">
            <a:extLst>
              <a:ext uri="{FF2B5EF4-FFF2-40B4-BE49-F238E27FC236}">
                <a16:creationId xmlns:a16="http://schemas.microsoft.com/office/drawing/2014/main" id="{FE567B3E-01F9-E352-77FA-A638BCDFE314}"/>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七</a:t>
            </a:r>
            <a:r>
              <a:rPr lang="en-US" altLang="zh-TW" sz="2800" dirty="0">
                <a:latin typeface="標楷體" pitchFamily="65" charset="-120"/>
                <a:ea typeface="標楷體" pitchFamily="65" charset="-120"/>
              </a:rPr>
              <a:t>)-</a:t>
            </a:r>
            <a:r>
              <a:rPr lang="zh-TW" altLang="en-US"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網路選填登記志願</a:t>
            </a:r>
            <a:r>
              <a:rPr lang="en-US" altLang="zh-TW" sz="28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(7/7)</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310677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txBox="1">
            <a:spLocks/>
          </p:cNvSpPr>
          <p:nvPr/>
        </p:nvSpPr>
        <p:spPr bwMode="auto">
          <a:xfrm>
            <a:off x="1357264" y="1298774"/>
            <a:ext cx="10225136" cy="5184576"/>
          </a:xfrm>
          <a:prstGeom prst="rect">
            <a:avLst/>
          </a:prstGeom>
          <a:noFill/>
          <a:ln w="9525">
            <a:noFill/>
            <a:miter lim="800000"/>
            <a:headEnd/>
            <a:tailEnd/>
          </a:ln>
        </p:spPr>
        <p:txBody>
          <a:bodyPr/>
          <a:lstStyle/>
          <a:p>
            <a:pPr marL="342900" indent="-342900" eaLnBrk="0" hangingPunct="0">
              <a:lnSpc>
                <a:spcPct val="110000"/>
              </a:lnSpc>
              <a:spcBef>
                <a:spcPts val="600"/>
              </a:spcBef>
              <a:buBlip>
                <a:blip r:embed="rId3"/>
              </a:buBlip>
            </a:pPr>
            <a:r>
              <a:rPr lang="zh-TW" altLang="en-US" sz="2100" dirty="0">
                <a:latin typeface="標楷體" pitchFamily="65" charset="-120"/>
                <a:ea typeface="標楷體" pitchFamily="65" charset="-120"/>
              </a:rPr>
              <a:t>分發原則：</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、學程所選填登記考生之總分數高低順序，再按考生選填登記之志願序統一分發，每位考生至多錄取一個志願</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algn="just" eaLnBrk="0" hangingPunct="0">
              <a:lnSpc>
                <a:spcPct val="110000"/>
              </a:lnSpc>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ㄧ</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lnSpc>
                <a:spcPct val="110000"/>
              </a:lnSpc>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a:t>
            </a:r>
            <a:endParaRPr lang="en-US" altLang="zh-TW" sz="2100" b="1" u="sng" dirty="0">
              <a:solidFill>
                <a:srgbClr val="FF0000"/>
              </a:solidFill>
              <a:latin typeface="標楷體" pitchFamily="65" charset="-120"/>
              <a:ea typeface="標楷體" pitchFamily="65" charset="-120"/>
            </a:endParaRPr>
          </a:p>
          <a:p>
            <a:pPr eaLnBrk="0" hangingPunct="0">
              <a:lnSpc>
                <a:spcPct val="110000"/>
              </a:lnSpc>
              <a:spcBef>
                <a:spcPts val="0"/>
              </a:spcBef>
            </a:pPr>
            <a:r>
              <a:rPr lang="en-US" altLang="zh-TW" sz="2100" b="1" dirty="0">
                <a:solidFill>
                  <a:srgbClr val="FF0000"/>
                </a:solidFill>
                <a:latin typeface="標楷體" pitchFamily="65" charset="-120"/>
                <a:ea typeface="標楷體" pitchFamily="65" charset="-120"/>
              </a:rPr>
              <a:t>        </a:t>
            </a:r>
            <a:r>
              <a:rPr lang="zh-TW" altLang="en-US" sz="2100" b="1" u="sng" dirty="0">
                <a:solidFill>
                  <a:srgbClr val="FF0000"/>
                </a:solidFill>
                <a:latin typeface="標楷體" pitchFamily="65" charset="-120"/>
                <a:ea typeface="標楷體" pitchFamily="65" charset="-120"/>
              </a:rPr>
              <a:t>英文、國文、數學</a:t>
            </a:r>
            <a:r>
              <a:rPr lang="zh-TW" altLang="en-US" sz="2100" b="1" dirty="0">
                <a:latin typeface="標楷體" pitchFamily="65" charset="-120"/>
                <a:ea typeface="標楷體" pitchFamily="65" charset="-120"/>
              </a:rPr>
              <a:t>之科目為參酌順序。</a:t>
            </a:r>
          </a:p>
          <a:p>
            <a:pPr eaLnBrk="0" hangingPunct="0">
              <a:lnSpc>
                <a:spcPct val="110000"/>
              </a:lnSpc>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三</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同分參酌範例：</a:t>
            </a:r>
          </a:p>
          <a:p>
            <a:pPr indent="1188000" eaLnBrk="0" hangingPunct="0">
              <a:lnSpc>
                <a:spcPct val="110000"/>
              </a:lnSpc>
              <a:spcBef>
                <a:spcPts val="0"/>
              </a:spcBef>
            </a:pPr>
            <a:r>
              <a:rPr lang="zh-TW" altLang="en-US" sz="2100" b="1" dirty="0">
                <a:latin typeface="標楷體" pitchFamily="65" charset="-120"/>
                <a:ea typeface="標楷體" pitchFamily="65" charset="-120"/>
              </a:rPr>
              <a:t>某校系科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r>
              <a:rPr lang="zh-TW" altLang="en-US" sz="2100" b="1" dirty="0">
                <a:latin typeface="Times New Roman" panose="02020603050405020304" pitchFamily="18" charset="0"/>
                <a:ea typeface="標楷體" pitchFamily="65" charset="-120"/>
                <a:cs typeface="Times New Roman" panose="02020603050405020304" pitchFamily="18" charset="0"/>
              </a:rPr>
              <a:t>國文</a:t>
            </a:r>
            <a:r>
              <a:rPr lang="en-US" altLang="zh-TW" sz="2100" b="1" dirty="0">
                <a:latin typeface="Times New Roman" panose="02020603050405020304" pitchFamily="18" charset="0"/>
                <a:ea typeface="標楷體" pitchFamily="65" charset="-120"/>
                <a:cs typeface="Times New Roman" panose="02020603050405020304" pitchFamily="18" charset="0"/>
              </a:rPr>
              <a:t>1</a:t>
            </a:r>
            <a:r>
              <a:rPr lang="zh-TW" altLang="en-US" sz="2100" b="1" dirty="0">
                <a:latin typeface="Times New Roman" panose="02020603050405020304" pitchFamily="18" charset="0"/>
                <a:ea typeface="標楷體" pitchFamily="65" charset="-120"/>
                <a:cs typeface="Times New Roman" panose="02020603050405020304" pitchFamily="18" charset="0"/>
              </a:rPr>
              <a:t>倍、英文</a:t>
            </a:r>
            <a:r>
              <a:rPr lang="en-US" altLang="zh-TW" sz="2100" b="1" dirty="0">
                <a:latin typeface="Times New Roman" panose="02020603050405020304" pitchFamily="18" charset="0"/>
                <a:ea typeface="標楷體" pitchFamily="65" charset="-120"/>
                <a:cs typeface="Times New Roman" panose="02020603050405020304" pitchFamily="18" charset="0"/>
              </a:rPr>
              <a:t>1.5</a:t>
            </a:r>
            <a:r>
              <a:rPr lang="zh-TW" altLang="en-US" sz="2100" b="1" dirty="0">
                <a:latin typeface="Times New Roman" panose="02020603050405020304" pitchFamily="18" charset="0"/>
                <a:ea typeface="標楷體" pitchFamily="65" charset="-120"/>
                <a:cs typeface="Times New Roman" panose="02020603050405020304" pitchFamily="18" charset="0"/>
              </a:rPr>
              <a:t>倍、數</a:t>
            </a:r>
            <a:endParaRPr lang="en-US" altLang="zh-TW" sz="2100" b="1" dirty="0">
              <a:latin typeface="Times New Roman" panose="02020603050405020304" pitchFamily="18" charset="0"/>
              <a:ea typeface="標楷體" pitchFamily="65" charset="-120"/>
              <a:cs typeface="Times New Roman" panose="02020603050405020304" pitchFamily="18" charset="0"/>
            </a:endParaRPr>
          </a:p>
          <a:p>
            <a:pPr indent="1188000" eaLnBrk="0" hangingPunct="0">
              <a:lnSpc>
                <a:spcPct val="110000"/>
              </a:lnSpc>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學</a:t>
            </a:r>
            <a:r>
              <a:rPr lang="en-US" altLang="zh-TW" sz="2100" b="1" dirty="0">
                <a:latin typeface="Times New Roman" panose="02020603050405020304" pitchFamily="18" charset="0"/>
                <a:ea typeface="標楷體" pitchFamily="65" charset="-120"/>
                <a:cs typeface="Times New Roman" panose="02020603050405020304" pitchFamily="18" charset="0"/>
              </a:rPr>
              <a:t>2</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一</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二</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endParaRPr lang="en-US" altLang="zh-TW" sz="2100" b="1" dirty="0">
              <a:latin typeface="標楷體" pitchFamily="65" charset="-120"/>
              <a:ea typeface="標楷體" pitchFamily="65" charset="-120"/>
            </a:endParaRPr>
          </a:p>
          <a:p>
            <a:pPr indent="1188000" eaLnBrk="0" hangingPunct="0">
              <a:lnSpc>
                <a:spcPct val="110000"/>
              </a:lnSpc>
              <a:spcBef>
                <a:spcPts val="0"/>
              </a:spcBef>
            </a:pPr>
            <a:r>
              <a:rPr lang="en-US" altLang="zh-TW" sz="2100" b="1" dirty="0">
                <a:solidFill>
                  <a:srgbClr val="FF0000"/>
                </a:solidFill>
                <a:latin typeface="標楷體" pitchFamily="65" charset="-120"/>
                <a:ea typeface="標楷體" pitchFamily="65" charset="-120"/>
              </a:rPr>
              <a:t>(2)</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endParaRPr lang="en-US" altLang="zh-TW" sz="2100" b="1" dirty="0">
              <a:latin typeface="標楷體" pitchFamily="65" charset="-120"/>
              <a:ea typeface="標楷體" pitchFamily="65" charset="-120"/>
            </a:endParaRPr>
          </a:p>
          <a:p>
            <a:pPr indent="1188000" eaLnBrk="0" hangingPunct="0">
              <a:lnSpc>
                <a:spcPct val="110000"/>
              </a:lnSpc>
              <a:spcBef>
                <a:spcPct val="20000"/>
              </a:spcBef>
            </a:pPr>
            <a:endParaRPr lang="zh-TW" altLang="en-US" sz="1900" b="1" dirty="0">
              <a:latin typeface="標楷體" pitchFamily="65" charset="-120"/>
              <a:ea typeface="標楷體" pitchFamily="65" charset="-120"/>
            </a:endParaRPr>
          </a:p>
          <a:p>
            <a:pPr eaLnBrk="0" hangingPunct="0">
              <a:lnSpc>
                <a:spcPct val="110000"/>
              </a:lnSpc>
              <a:spcBef>
                <a:spcPct val="20000"/>
              </a:spcBef>
            </a:pPr>
            <a:endParaRPr lang="en-US" altLang="zh-TW" sz="2400" dirty="0">
              <a:latin typeface="標楷體" pitchFamily="65" charset="-120"/>
              <a:ea typeface="標楷體" pitchFamily="65" charset="-120"/>
            </a:endParaRPr>
          </a:p>
          <a:p>
            <a:pPr eaLnBrk="0" hangingPunct="0">
              <a:lnSpc>
                <a:spcPct val="110000"/>
              </a:lnSpc>
              <a:spcBef>
                <a:spcPct val="20000"/>
              </a:spcBef>
            </a:pPr>
            <a:endParaRPr lang="en-US" altLang="zh-TW" sz="2400" dirty="0">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9D536A05-E837-4D07-A4A7-2C99978A2775}"/>
              </a:ext>
            </a:extLst>
          </p:cNvPr>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
        <p:nvSpPr>
          <p:cNvPr id="2" name="標題 1">
            <a:extLst>
              <a:ext uri="{FF2B5EF4-FFF2-40B4-BE49-F238E27FC236}">
                <a16:creationId xmlns:a16="http://schemas.microsoft.com/office/drawing/2014/main" id="{F7DC4B11-F55F-4DDE-9A1D-5489B01C1189}"/>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分發方式</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(1/2)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1343471" y="1211074"/>
            <a:ext cx="10534397" cy="5272276"/>
          </a:xfrm>
        </p:spPr>
        <p:txBody>
          <a:bodyPr/>
          <a:lstStyle/>
          <a:p>
            <a:pPr marL="266700" indent="-266700">
              <a:lnSpc>
                <a:spcPct val="110000"/>
              </a:lnSpc>
              <a:spcBef>
                <a:spcPts val="0"/>
              </a:spcBef>
              <a:spcAft>
                <a:spcPts val="600"/>
              </a:spcAft>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一般生：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在有提供一般生名額之校系科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依總分數高低順序錄取</a:t>
            </a:r>
            <a:r>
              <a:rPr lang="zh-TW" altLang="en-US" sz="2000" dirty="0">
                <a:latin typeface="Times New Roman" panose="02020603050405020304" pitchFamily="18" charset="0"/>
                <a:ea typeface="標楷體"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700" indent="-266700" hangingPunct="0">
              <a:lnSpc>
                <a:spcPct val="110000"/>
              </a:lnSpc>
              <a:spcBef>
                <a:spcPts val="600"/>
              </a:spcBef>
              <a:spcAft>
                <a:spcPts val="600"/>
              </a:spcAft>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特種生：</a:t>
            </a:r>
            <a:br>
              <a:rPr lang="en-US" altLang="zh-TW" sz="2000" b="1"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、學程之志願順序，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先以一般生身分與其他一般生一起</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，依一般生最低登記標準及總分數高低順序，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分發於該校系科</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、學程之一般生名額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，至額滿為止；</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未以一般生身分獲分發錄取者，但若該校系科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、學程有該類特種生外加名額，</a:t>
            </a:r>
            <a:r>
              <a:rPr lang="zh-TW"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考生之該類特種生優待加分後之總成績達一般生最低錄取標準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含同分參酌標準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，再以特種生身分及依總成績高低順序，分發於該類特種生之外加名額，至額滿為止。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65113" indent="-265113" algn="just">
              <a:lnSpc>
                <a:spcPct val="110000"/>
              </a:lnSpc>
              <a:spcBef>
                <a:spcPts val="600"/>
              </a:spcBef>
              <a:spcAft>
                <a:spcPts val="600"/>
              </a:spcAft>
              <a:buFont typeface="+mj-lt"/>
              <a:buAutoNum type="arabicPeriod" startAt="3"/>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分別就其所選填登記招生群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、學程所訂科目成績採計權重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，加權後核計為該校系科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、學程之各科目實得分數及總分數。依照考生所選填登記招生群</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、學程之總分數高低順序及依考生選填登記之志願序</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與未跨群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別考生統一分發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，總分數相同時，錄取優先順序與前述原則相同。</a:t>
            </a:r>
          </a:p>
          <a:p>
            <a:pPr marL="0" indent="252000">
              <a:lnSpc>
                <a:spcPct val="110000"/>
              </a:lnSpc>
              <a:spcBef>
                <a:spcPts val="0"/>
              </a:spcBef>
              <a:buNone/>
              <a:defRPr/>
            </a:pPr>
            <a:endParaRPr lang="zh-TW"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0829949-1ABF-44DE-A7BA-B10A3DB19A88}"/>
              </a:ext>
            </a:extLst>
          </p:cNvPr>
          <p:cNvSpPr>
            <a:spLocks noGrp="1"/>
          </p:cNvSpPr>
          <p:nvPr>
            <p:ph type="sldNum" sz="quarter" idx="12"/>
          </p:nvPr>
        </p:nvSpPr>
        <p:spPr/>
        <p:txBody>
          <a:bodyPr/>
          <a:lstStyle/>
          <a:p>
            <a:pPr>
              <a:defRPr/>
            </a:pPr>
            <a:fld id="{AA39E74D-A58A-46CC-986A-EE1885732F1F}" type="slidenum">
              <a:rPr lang="zh-TW" altLang="en-US" smtClean="0"/>
              <a:pPr>
                <a:defRPr/>
              </a:pPr>
              <a:t>37</a:t>
            </a:fld>
            <a:endParaRPr lang="en-US" altLang="zh-TW" dirty="0"/>
          </a:p>
        </p:txBody>
      </p:sp>
      <p:sp>
        <p:nvSpPr>
          <p:cNvPr id="3" name="標題 1">
            <a:extLst>
              <a:ext uri="{FF2B5EF4-FFF2-40B4-BE49-F238E27FC236}">
                <a16:creationId xmlns:a16="http://schemas.microsoft.com/office/drawing/2014/main" id="{25B37C5D-778E-36D6-DA5A-FDCAB0D43CB6}"/>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分發方式</a:t>
            </a:r>
            <a:r>
              <a:rPr lang="en-US" altLang="zh-TW"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(2/2)</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1459071" y="1296646"/>
            <a:ext cx="10297499" cy="5184576"/>
          </a:xfrm>
        </p:spPr>
        <p:txBody>
          <a:bodyPr/>
          <a:lstStyle/>
          <a:p>
            <a:pPr marL="266700" indent="-266700" algn="just">
              <a:spcAft>
                <a:spcPts val="600"/>
              </a:spcAft>
              <a:buFont typeface="+mj-lt"/>
              <a:buAutoNum type="arabicPeriod"/>
              <a:defRPr/>
            </a:pPr>
            <a:r>
              <a:rPr lang="zh-TW" altLang="en-US" sz="2250" dirty="0">
                <a:latin typeface="Times New Roman" pitchFamily="18" charset="0"/>
                <a:ea typeface="標楷體" pitchFamily="65" charset="-120"/>
                <a:cs typeface="Times New Roman" pitchFamily="18" charset="0"/>
              </a:rPr>
              <a:t>本委員會訂於</a:t>
            </a:r>
            <a:r>
              <a:rPr lang="en-US" altLang="zh-TW" sz="2250" b="1" dirty="0">
                <a:latin typeface="Times New Roman" pitchFamily="18" charset="0"/>
                <a:ea typeface="標楷體" pitchFamily="65" charset="-120"/>
                <a:cs typeface="Times New Roman" pitchFamily="18" charset="0"/>
              </a:rPr>
              <a:t>115.8.6(</a:t>
            </a:r>
            <a:r>
              <a:rPr lang="zh-TW" altLang="en-US" sz="2250" b="1" dirty="0">
                <a:latin typeface="Times New Roman" pitchFamily="18" charset="0"/>
                <a:ea typeface="標楷體" pitchFamily="65" charset="-120"/>
                <a:cs typeface="Times New Roman" pitchFamily="18" charset="0"/>
              </a:rPr>
              <a:t>四</a:t>
            </a:r>
            <a:r>
              <a:rPr lang="en-US" altLang="zh-TW" sz="2250" b="1" dirty="0">
                <a:latin typeface="Times New Roman" pitchFamily="18" charset="0"/>
                <a:ea typeface="標楷體" pitchFamily="65" charset="-120"/>
                <a:cs typeface="Times New Roman" pitchFamily="18" charset="0"/>
              </a:rPr>
              <a:t>)10</a:t>
            </a:r>
            <a:r>
              <a:rPr lang="zh-TW" altLang="en-US" sz="2250" b="1" dirty="0">
                <a:latin typeface="Times New Roman" pitchFamily="18" charset="0"/>
                <a:ea typeface="標楷體" pitchFamily="65" charset="-120"/>
                <a:cs typeface="Times New Roman" pitchFamily="18" charset="0"/>
              </a:rPr>
              <a:t>：</a:t>
            </a:r>
            <a:r>
              <a:rPr lang="en-US" altLang="zh-TW" sz="2250" b="1" dirty="0">
                <a:latin typeface="Times New Roman" pitchFamily="18" charset="0"/>
                <a:ea typeface="標楷體" pitchFamily="65" charset="-120"/>
                <a:cs typeface="Times New Roman" pitchFamily="18" charset="0"/>
              </a:rPr>
              <a:t>00</a:t>
            </a:r>
            <a:r>
              <a:rPr lang="zh-TW" altLang="en-US" sz="2250" dirty="0">
                <a:latin typeface="Times New Roman" pitchFamily="18" charset="0"/>
                <a:ea typeface="標楷體" pitchFamily="65" charset="-120"/>
                <a:cs typeface="Times New Roman" pitchFamily="18" charset="0"/>
              </a:rPr>
              <a:t>起，於本委員會網站公告各校系科</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組</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lgn="just">
              <a:spcAft>
                <a:spcPts val="600"/>
              </a:spcAft>
              <a:buFont typeface="+mj-lt"/>
              <a:buAutoNum type="arabicPeriod"/>
              <a:defRPr/>
            </a:pPr>
            <a:r>
              <a:rPr lang="zh-TW" altLang="en-US" sz="2250" dirty="0">
                <a:latin typeface="Times New Roman" pitchFamily="18" charset="0"/>
                <a:ea typeface="標楷體" pitchFamily="65" charset="-120"/>
                <a:cs typeface="Times New Roman" pitchFamily="18" charset="0"/>
              </a:rPr>
              <a:t>錄取生之報到註冊通知單由各錄取學校寄發。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lgn="just">
              <a:spcAft>
                <a:spcPts val="600"/>
              </a:spcAft>
              <a:buFont typeface="+mj-lt"/>
              <a:buAutoNum type="arabicPeriod"/>
              <a:defRPr/>
            </a:pPr>
            <a:r>
              <a:rPr lang="zh-TW" altLang="en-US" sz="2250" dirty="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至本委員會網站「分發結果查詢系統」查詢</a:t>
            </a:r>
            <a:r>
              <a:rPr lang="en-US" altLang="zh-TW" sz="2250" dirty="0">
                <a:latin typeface="Times New Roman" pitchFamily="18" charset="0"/>
                <a:ea typeface="標楷體" pitchFamily="65" charset="-120"/>
                <a:cs typeface="Times New Roman" pitchFamily="18" charset="0"/>
              </a:rPr>
              <a:t> </a:t>
            </a:r>
            <a:r>
              <a:rPr lang="zh-TW" altLang="en-US" sz="2250" dirty="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lgn="just">
              <a:spcAft>
                <a:spcPts val="600"/>
              </a:spcAft>
              <a:buFont typeface="+mj-lt"/>
              <a:buAutoNum type="arabicPeriod"/>
              <a:defRPr/>
            </a:pPr>
            <a:r>
              <a:rPr lang="zh-TW" altLang="en-US" sz="2250" spc="-40" dirty="0">
                <a:latin typeface="Times New Roman" pitchFamily="18" charset="0"/>
                <a:ea typeface="標楷體" pitchFamily="65" charset="-120"/>
                <a:cs typeface="Times New Roman" pitchFamily="18" charset="0"/>
              </a:rPr>
              <a:t>考生對分發結果如有疑義，可於</a:t>
            </a:r>
            <a:r>
              <a:rPr lang="en-US" altLang="zh-TW" sz="2250" b="1" spc="-40" dirty="0">
                <a:solidFill>
                  <a:srgbClr val="0000CC"/>
                </a:solidFill>
                <a:latin typeface="Times New Roman" pitchFamily="18" charset="0"/>
                <a:ea typeface="標楷體" pitchFamily="65" charset="-120"/>
                <a:cs typeface="Times New Roman" pitchFamily="18" charset="0"/>
              </a:rPr>
              <a:t>115.8.6(</a:t>
            </a:r>
            <a:r>
              <a:rPr lang="zh-TW" altLang="en-US" sz="2250" b="1" spc="-40" dirty="0">
                <a:solidFill>
                  <a:srgbClr val="0000CC"/>
                </a:solidFill>
                <a:latin typeface="Times New Roman" pitchFamily="18" charset="0"/>
                <a:ea typeface="標楷體" pitchFamily="65" charset="-120"/>
                <a:cs typeface="Times New Roman" pitchFamily="18" charset="0"/>
              </a:rPr>
              <a:t>四</a:t>
            </a:r>
            <a:r>
              <a:rPr lang="en-US" altLang="zh-TW" sz="2250" b="1" spc="-40" dirty="0">
                <a:solidFill>
                  <a:srgbClr val="0000CC"/>
                </a:solidFill>
                <a:latin typeface="Times New Roman" pitchFamily="18" charset="0"/>
                <a:ea typeface="標楷體" pitchFamily="65" charset="-120"/>
                <a:cs typeface="Times New Roman" pitchFamily="18" charset="0"/>
              </a:rPr>
              <a:t>)10</a:t>
            </a:r>
            <a:r>
              <a:rPr lang="zh-TW" altLang="en-US" sz="2250" b="1" spc="-40" dirty="0">
                <a:solidFill>
                  <a:srgbClr val="0000CC"/>
                </a:solidFill>
                <a:latin typeface="Times New Roman" pitchFamily="18" charset="0"/>
                <a:ea typeface="標楷體" pitchFamily="65" charset="-120"/>
                <a:cs typeface="Times New Roman" pitchFamily="18" charset="0"/>
              </a:rPr>
              <a:t>：</a:t>
            </a:r>
            <a:r>
              <a:rPr lang="en-US" altLang="zh-TW" sz="2250" b="1" spc="-40" dirty="0">
                <a:solidFill>
                  <a:srgbClr val="0000CC"/>
                </a:solidFill>
                <a:latin typeface="Times New Roman" pitchFamily="18" charset="0"/>
                <a:ea typeface="標楷體" pitchFamily="65" charset="-120"/>
                <a:cs typeface="Times New Roman" pitchFamily="18" charset="0"/>
              </a:rPr>
              <a:t>00~115.8.7(</a:t>
            </a:r>
            <a:r>
              <a:rPr lang="zh-TW" altLang="en-US" sz="2250" b="1" spc="-40" dirty="0">
                <a:solidFill>
                  <a:srgbClr val="0000CC"/>
                </a:solidFill>
                <a:latin typeface="Times New Roman" pitchFamily="18" charset="0"/>
                <a:ea typeface="標楷體" pitchFamily="65" charset="-120"/>
                <a:cs typeface="Times New Roman" pitchFamily="18" charset="0"/>
              </a:rPr>
              <a:t>五</a:t>
            </a:r>
            <a:r>
              <a:rPr lang="en-US" altLang="zh-TW" sz="2250" b="1" spc="-40" dirty="0">
                <a:solidFill>
                  <a:srgbClr val="0000CC"/>
                </a:solidFill>
                <a:latin typeface="Times New Roman" pitchFamily="18" charset="0"/>
                <a:ea typeface="標楷體" pitchFamily="65" charset="-120"/>
                <a:cs typeface="Times New Roman" pitchFamily="18" charset="0"/>
              </a:rPr>
              <a:t>)</a:t>
            </a:r>
            <a:r>
              <a:rPr lang="zh-TW" altLang="en-US" sz="2250" b="1" spc="-40" dirty="0">
                <a:solidFill>
                  <a:srgbClr val="0000CC"/>
                </a:solidFill>
                <a:latin typeface="Times New Roman" pitchFamily="18" charset="0"/>
                <a:ea typeface="標楷體" pitchFamily="65" charset="-120"/>
                <a:cs typeface="Times New Roman" pitchFamily="18" charset="0"/>
              </a:rPr>
              <a:t> </a:t>
            </a:r>
            <a:r>
              <a:rPr lang="en-US" altLang="zh-TW" sz="2250" b="1" spc="-40" dirty="0">
                <a:solidFill>
                  <a:srgbClr val="0000CC"/>
                </a:solidFill>
                <a:latin typeface="Times New Roman" pitchFamily="18" charset="0"/>
                <a:ea typeface="標楷體" pitchFamily="65" charset="-120"/>
                <a:cs typeface="Times New Roman" pitchFamily="18" charset="0"/>
              </a:rPr>
              <a:t>12</a:t>
            </a:r>
            <a:r>
              <a:rPr lang="zh-TW" altLang="en-US" sz="2250" b="1" spc="-40" dirty="0">
                <a:solidFill>
                  <a:srgbClr val="0000CC"/>
                </a:solidFill>
                <a:latin typeface="Times New Roman" pitchFamily="18" charset="0"/>
                <a:ea typeface="標楷體" pitchFamily="65" charset="-120"/>
                <a:cs typeface="Times New Roman" pitchFamily="18" charset="0"/>
              </a:rPr>
              <a:t>：</a:t>
            </a:r>
            <a:r>
              <a:rPr lang="en-US" altLang="zh-TW" sz="2250" b="1" spc="-40" dirty="0">
                <a:solidFill>
                  <a:srgbClr val="0000CC"/>
                </a:solidFill>
                <a:latin typeface="Times New Roman" pitchFamily="18" charset="0"/>
                <a:ea typeface="標楷體" pitchFamily="65" charset="-120"/>
                <a:cs typeface="Times New Roman" pitchFamily="18" charset="0"/>
              </a:rPr>
              <a:t>00</a:t>
            </a:r>
            <a:r>
              <a:rPr lang="zh-TW" altLang="en-US" sz="2250" spc="-40" dirty="0">
                <a:latin typeface="Times New Roman" pitchFamily="18" charset="0"/>
                <a:ea typeface="標楷體" pitchFamily="65" charset="-120"/>
                <a:cs typeface="Times New Roman" pitchFamily="18" charset="0"/>
              </a:rPr>
              <a:t>，填寫「分發結果複查申請表」</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如招生簡章附表三</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，連同志願表傳真至本委員會辦理複查</a:t>
            </a:r>
            <a:r>
              <a:rPr lang="zh-TW" altLang="en-US" sz="2400" spc="-40" dirty="0">
                <a:latin typeface="Times New Roman" pitchFamily="18" charset="0"/>
                <a:ea typeface="標楷體" pitchFamily="65" charset="-120"/>
                <a:cs typeface="Times New Roman" pitchFamily="18" charset="0"/>
              </a:rPr>
              <a:t>。</a:t>
            </a:r>
            <a:endParaRPr lang="en-US" altLang="zh-TW" sz="2400" spc="-40" dirty="0">
              <a:latin typeface="Times New Roman" pitchFamily="18" charset="0"/>
              <a:ea typeface="標楷體" pitchFamily="65" charset="-120"/>
              <a:cs typeface="Times New Roman" pitchFamily="18" charset="0"/>
            </a:endParaRPr>
          </a:p>
          <a:p>
            <a:pPr algn="just">
              <a:spcBef>
                <a:spcPts val="0"/>
              </a:spcBef>
              <a:buNone/>
              <a:defRPr/>
            </a:pPr>
            <a:endParaRPr lang="en-US" altLang="zh-TW" sz="2400" dirty="0">
              <a:latin typeface="Times New Roman" pitchFamily="18" charset="0"/>
              <a:ea typeface="標楷體" pitchFamily="65" charset="-120"/>
              <a:cs typeface="Times New Roman" pitchFamily="18" charset="0"/>
            </a:endParaRPr>
          </a:p>
          <a:p>
            <a:pPr algn="just">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a:extLst>
              <a:ext uri="{FF2B5EF4-FFF2-40B4-BE49-F238E27FC236}">
                <a16:creationId xmlns:a16="http://schemas.microsoft.com/office/drawing/2014/main" id="{E771E12C-59A0-4EBE-ABF7-E65420D52E4E}"/>
              </a:ext>
            </a:extLst>
          </p:cNvPr>
          <p:cNvSpPr>
            <a:spLocks noGrp="1"/>
          </p:cNvSpPr>
          <p:nvPr>
            <p:ph type="sldNum" sz="quarter" idx="12"/>
          </p:nvPr>
        </p:nvSpPr>
        <p:spPr/>
        <p:txBody>
          <a:bodyPr/>
          <a:lstStyle/>
          <a:p>
            <a:pPr>
              <a:defRPr/>
            </a:pPr>
            <a:fld id="{AA39E74D-A58A-46CC-986A-EE1885732F1F}" type="slidenum">
              <a:rPr lang="zh-TW" altLang="en-US" smtClean="0"/>
              <a:pPr>
                <a:defRPr/>
              </a:pPr>
              <a:t>38</a:t>
            </a:fld>
            <a:endParaRPr lang="en-US" altLang="zh-TW" dirty="0"/>
          </a:p>
        </p:txBody>
      </p:sp>
      <p:sp>
        <p:nvSpPr>
          <p:cNvPr id="3" name="標題 1">
            <a:extLst>
              <a:ext uri="{FF2B5EF4-FFF2-40B4-BE49-F238E27FC236}">
                <a16:creationId xmlns:a16="http://schemas.microsoft.com/office/drawing/2014/main" id="{C864907C-99FC-C673-D12E-28129F2AFA5A}"/>
              </a:ext>
            </a:extLst>
          </p:cNvPr>
          <p:cNvSpPr txBox="1">
            <a:spLocks/>
          </p:cNvSpPr>
          <p:nvPr/>
        </p:nvSpPr>
        <p:spPr bwMode="auto">
          <a:xfrm>
            <a:off x="119336" y="260648"/>
            <a:ext cx="972108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九</a:t>
            </a:r>
            <a:r>
              <a:rPr lang="en-US" altLang="zh-TW" sz="2800" dirty="0">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錄取公告及分發結果查詢</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AD13508-B102-D9CF-DCE2-FF244985AE88}"/>
              </a:ext>
            </a:extLst>
          </p:cNvPr>
          <p:cNvSpPr>
            <a:spLocks noGrp="1"/>
          </p:cNvSpPr>
          <p:nvPr>
            <p:ph type="sldNum" sz="quarter" idx="12"/>
          </p:nvPr>
        </p:nvSpPr>
        <p:spPr/>
        <p:txBody>
          <a:bodyPr/>
          <a:lstStyle/>
          <a:p>
            <a:pPr>
              <a:defRPr/>
            </a:pPr>
            <a:fld id="{D6E7D69F-96D9-4765-93F8-08A349A252CE}" type="slidenum">
              <a:rPr lang="zh-TW" altLang="en-US" smtClean="0"/>
              <a:pPr>
                <a:defRPr/>
              </a:pPr>
              <a:t>39</a:t>
            </a:fld>
            <a:endParaRPr lang="en-US" altLang="zh-TW" dirty="0"/>
          </a:p>
        </p:txBody>
      </p:sp>
      <p:sp>
        <p:nvSpPr>
          <p:cNvPr id="4" name="文字方塊 3">
            <a:extLst>
              <a:ext uri="{FF2B5EF4-FFF2-40B4-BE49-F238E27FC236}">
                <a16:creationId xmlns:a16="http://schemas.microsoft.com/office/drawing/2014/main" id="{42BC125F-7705-C442-0584-97E4E0F4FE85}"/>
              </a:ext>
            </a:extLst>
          </p:cNvPr>
          <p:cNvSpPr txBox="1"/>
          <p:nvPr/>
        </p:nvSpPr>
        <p:spPr>
          <a:xfrm>
            <a:off x="2783632" y="3013501"/>
            <a:ext cx="6976963" cy="830997"/>
          </a:xfrm>
          <a:prstGeom prst="rect">
            <a:avLst/>
          </a:prstGeom>
          <a:noFill/>
        </p:spPr>
        <p:txBody>
          <a:bodyPr wrap="square">
            <a:spAutoFit/>
          </a:bodyPr>
          <a:lstStyle/>
          <a:p>
            <a:pPr algn="ctr"/>
            <a:r>
              <a:rPr lang="zh-TW" altLang="en-US" sz="4800" dirty="0">
                <a:solidFill>
                  <a:schemeClr val="tx2"/>
                </a:solidFill>
                <a:latin typeface="標楷體" pitchFamily="65" charset="-120"/>
                <a:ea typeface="標楷體" pitchFamily="65" charset="-120"/>
              </a:rPr>
              <a:t>意見與交流</a:t>
            </a:r>
            <a:endParaRPr lang="zh-TW" altLang="en-US" sz="4800" dirty="0"/>
          </a:p>
        </p:txBody>
      </p:sp>
      <p:cxnSp>
        <p:nvCxnSpPr>
          <p:cNvPr id="7" name="直線接點 6">
            <a:extLst>
              <a:ext uri="{FF2B5EF4-FFF2-40B4-BE49-F238E27FC236}">
                <a16:creationId xmlns:a16="http://schemas.microsoft.com/office/drawing/2014/main" id="{66EF0B88-BC0A-CED6-2EAE-B18229AE14F2}"/>
              </a:ext>
            </a:extLst>
          </p:cNvPr>
          <p:cNvCxnSpPr>
            <a:cxnSpLocks/>
          </p:cNvCxnSpPr>
          <p:nvPr/>
        </p:nvCxnSpPr>
        <p:spPr>
          <a:xfrm>
            <a:off x="3403141" y="3954159"/>
            <a:ext cx="5737944" cy="0"/>
          </a:xfrm>
          <a:prstGeom prst="line">
            <a:avLst/>
          </a:prstGeom>
          <a:ln w="38100">
            <a:solidFill>
              <a:srgbClr val="EE7A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3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263352" y="314893"/>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一、招生重要日程及作業流程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5" name="Group 45"/>
          <p:cNvGraphicFramePr>
            <a:graphicFrameLocks/>
          </p:cNvGraphicFramePr>
          <p:nvPr>
            <p:extLst>
              <p:ext uri="{D42A27DB-BD31-4B8C-83A1-F6EECF244321}">
                <p14:modId xmlns:p14="http://schemas.microsoft.com/office/powerpoint/2010/main" val="2453776962"/>
              </p:ext>
            </p:extLst>
          </p:nvPr>
        </p:nvGraphicFramePr>
        <p:xfrm>
          <a:off x="1981200" y="1209028"/>
          <a:ext cx="8176422" cy="5172300"/>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36399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115.5.4(</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00~115.5.8(</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115.5.14(</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00~115.6.3(</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115.6.23</a:t>
                      </a:r>
                      <a:r>
                        <a:rPr lang="en-US" altLang="zh-TW" sz="1700" b="1" dirty="0">
                          <a:latin typeface="標楷體" pitchFamily="65" charset="-120"/>
                          <a:ea typeface="標楷體" pitchFamily="65" charset="-120"/>
                        </a:rPr>
                        <a:t>(</a:t>
                      </a:r>
                      <a:r>
                        <a:rPr lang="zh-TW" altLang="en-US" sz="1700" b="1" dirty="0">
                          <a:latin typeface="標楷體" pitchFamily="65" charset="-120"/>
                          <a:ea typeface="標楷體" pitchFamily="65" charset="-120"/>
                        </a:rPr>
                        <a:t>二</a:t>
                      </a:r>
                      <a:r>
                        <a:rPr lang="en-US" altLang="zh-TW" sz="1700" b="1" dirty="0">
                          <a:latin typeface="標楷體" pitchFamily="65" charset="-120"/>
                          <a:ea typeface="標楷體" pitchFamily="65" charset="-120"/>
                        </a:rPr>
                        <a:t>)</a:t>
                      </a:r>
                      <a:r>
                        <a:rPr lang="en-US" altLang="zh-TW" sz="1700" b="1" dirty="0">
                          <a:latin typeface="Times New Roman" pitchFamily="18" charset="0"/>
                          <a:ea typeface="標楷體" pitchFamily="65" charset="-120"/>
                          <a:cs typeface="Times New Roman" pitchFamily="18" charset="0"/>
                        </a:rPr>
                        <a:t>10</a:t>
                      </a:r>
                      <a:r>
                        <a:rPr lang="zh-TW" altLang="en-US" sz="1700" b="1" dirty="0">
                          <a:latin typeface="Times New Roman" pitchFamily="18" charset="0"/>
                          <a:ea typeface="標楷體" pitchFamily="65" charset="-120"/>
                          <a:cs typeface="Times New Roman" pitchFamily="18" charset="0"/>
                        </a:rPr>
                        <a:t>：</a:t>
                      </a:r>
                      <a:r>
                        <a:rPr lang="en-US" altLang="zh-TW" sz="1700" b="1" dirty="0">
                          <a:latin typeface="Times New Roman" pitchFamily="18" charset="0"/>
                          <a:ea typeface="標楷體" pitchFamily="65" charset="-120"/>
                          <a:cs typeface="Times New Roman" pitchFamily="18" charset="0"/>
                        </a:rPr>
                        <a:t>00</a:t>
                      </a:r>
                      <a:r>
                        <a:rPr lang="zh-TW" altLang="en-US" sz="17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7033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115.7</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.14</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115.7.16</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115.7.17(</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00~115.7.22(</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115.7.18(</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六</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實際招生名額公告</a:t>
                      </a:r>
                      <a:endParaRPr kumimoji="1" lang="zh-TW" altLang="en-US"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115.7.27(</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)15</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6953533"/>
                  </a:ext>
                </a:extLst>
              </a:tr>
              <a:tr h="63542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各招生群</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115.7.28(</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115.7.28</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~115.7.31(</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6399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115.8.6(</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 name="投影片編號版面配置區 2">
            <a:extLst>
              <a:ext uri="{FF2B5EF4-FFF2-40B4-BE49-F238E27FC236}">
                <a16:creationId xmlns:a16="http://schemas.microsoft.com/office/drawing/2014/main" id="{0E08CFA3-D2EA-4B34-8C5B-1CF989375656}"/>
              </a:ext>
            </a:extLst>
          </p:cNvPr>
          <p:cNvSpPr>
            <a:spLocks noGrp="1"/>
          </p:cNvSpPr>
          <p:nvPr>
            <p:ph type="sldNum" sz="quarter" idx="12"/>
          </p:nvPr>
        </p:nvSpPr>
        <p:spPr/>
        <p:txBody>
          <a:bodyPr/>
          <a:lstStyle/>
          <a:p>
            <a:pPr>
              <a:defRPr/>
            </a:pPr>
            <a:fld id="{AA39E74D-A58A-46CC-986A-EE1885732F1F}" type="slidenum">
              <a:rPr lang="zh-TW" altLang="en-US" smtClean="0"/>
              <a:pPr>
                <a:defRPr/>
              </a:pPr>
              <a:t>4</a:t>
            </a:fld>
            <a:endParaRPr lang="en-US" altLang="zh-TW"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2207568" y="2060848"/>
            <a:ext cx="8280920" cy="2736304"/>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a:latin typeface="Times New Roman" pitchFamily="18" charset="0"/>
                <a:ea typeface="標楷體" pitchFamily="65" charset="-120"/>
                <a:cs typeface="Times New Roman" pitchFamily="18" charset="0"/>
              </a:rPr>
              <a:t>招生相關資訊</a:t>
            </a:r>
            <a:r>
              <a:rPr lang="zh-TW" altLang="en-US" sz="2400" dirty="0">
                <a:latin typeface="Times New Roman" pitchFamily="18" charset="0"/>
                <a:ea typeface="標楷體" pitchFamily="65" charset="-120"/>
                <a:cs typeface="Times New Roman" pitchFamily="18" charset="0"/>
              </a:rPr>
              <a:t>及</a:t>
            </a:r>
            <a:r>
              <a:rPr lang="zh-TW" altLang="zh-TW" sz="2400" dirty="0">
                <a:latin typeface="Times New Roman" pitchFamily="18" charset="0"/>
                <a:ea typeface="標楷體" pitchFamily="65" charset="-120"/>
                <a:cs typeface="Times New Roman" pitchFamily="18" charset="0"/>
              </a:rPr>
              <a:t>系統，考生均可至本委員會網站使用，本委員會網站網址</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4"/>
              </a:rPr>
              <a:t>https://www.jctv.ntut.edu.tw/union42/</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0" indent="360000">
              <a:buNone/>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buBlip>
                <a:blip r:embed="rId3"/>
              </a:buBlip>
              <a:defRPr/>
            </a:pPr>
            <a:r>
              <a:rPr lang="zh-TW" altLang="en-US" sz="2400" dirty="0">
                <a:latin typeface="Times New Roman" pitchFamily="18" charset="0"/>
                <a:ea typeface="標楷體" pitchFamily="65" charset="-120"/>
                <a:cs typeface="Times New Roman" pitchFamily="18" charset="0"/>
              </a:rPr>
              <a:t>技專校院招生委員會聯合會網址：</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5"/>
              </a:rPr>
              <a:t>https://www.jctv.ntut.edu.tw</a:t>
            </a:r>
            <a:endParaRPr lang="en-US" altLang="zh-TW" sz="2400" dirty="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 name="投影片編號版面配置區 3">
            <a:extLst>
              <a:ext uri="{FF2B5EF4-FFF2-40B4-BE49-F238E27FC236}">
                <a16:creationId xmlns:a16="http://schemas.microsoft.com/office/drawing/2014/main" id="{7C2EE401-51A3-4BAA-B68F-04F5F364BAE0}"/>
              </a:ext>
            </a:extLst>
          </p:cNvPr>
          <p:cNvSpPr>
            <a:spLocks noGrp="1"/>
          </p:cNvSpPr>
          <p:nvPr>
            <p:ph type="sldNum" sz="quarter" idx="12"/>
          </p:nvPr>
        </p:nvSpPr>
        <p:spPr/>
        <p:txBody>
          <a:bodyPr/>
          <a:lstStyle/>
          <a:p>
            <a:pPr>
              <a:defRPr/>
            </a:pPr>
            <a:fld id="{AA39E74D-A58A-46CC-986A-EE1885732F1F}" type="slidenum">
              <a:rPr lang="zh-TW" altLang="en-US" smtClean="0"/>
              <a:pPr>
                <a:defRPr/>
              </a:pPr>
              <a:t>40</a:t>
            </a:fld>
            <a:endParaRPr lang="en-US" altLang="zh-TW" dirty="0"/>
          </a:p>
        </p:txBody>
      </p:sp>
      <p:sp>
        <p:nvSpPr>
          <p:cNvPr id="41987" name="標題 1"/>
          <p:cNvSpPr txBox="1">
            <a:spLocks/>
          </p:cNvSpPr>
          <p:nvPr/>
        </p:nvSpPr>
        <p:spPr bwMode="auto">
          <a:xfrm>
            <a:off x="119336"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四、意見與交流</a:t>
            </a:r>
            <a:r>
              <a:rPr lang="en-US" altLang="zh-TW" sz="2800" dirty="0">
                <a:latin typeface="標楷體" pitchFamily="65" charset="-120"/>
                <a:ea typeface="標楷體" pitchFamily="65" charset="-120"/>
              </a:rPr>
              <a:t>-</a:t>
            </a:r>
            <a:r>
              <a:rPr lang="zh-TW" altLang="en-US" sz="2800" b="1" dirty="0">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資訊查詢</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2668508" y="3782570"/>
            <a:ext cx="3643338" cy="1227136"/>
          </a:xfrm>
        </p:spPr>
        <p:txBody>
          <a:bodyPr/>
          <a:lstStyle/>
          <a:p>
            <a:r>
              <a:rPr lang="zh-TW" altLang="en-US" dirty="0">
                <a:solidFill>
                  <a:srgbClr val="FF0000"/>
                </a:solidFill>
                <a:latin typeface="標楷體" pitchFamily="65" charset="-120"/>
                <a:ea typeface="標楷體" pitchFamily="65" charset="-120"/>
              </a:rPr>
              <a:t>感謝蒞臨與指導</a:t>
            </a:r>
            <a:br>
              <a:rPr lang="en-US" altLang="zh-TW" dirty="0">
                <a:solidFill>
                  <a:srgbClr val="FF0000"/>
                </a:solidFill>
                <a:latin typeface="標楷體" pitchFamily="65" charset="-120"/>
                <a:ea typeface="標楷體" pitchFamily="65" charset="-120"/>
              </a:rPr>
            </a:br>
            <a:r>
              <a:rPr lang="zh-TW" altLang="en-US" dirty="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2279579" y="5301211"/>
            <a:ext cx="5472113" cy="1366837"/>
          </a:xfrm>
        </p:spPr>
        <p:txBody>
          <a:bodyPr/>
          <a:lstStyle/>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115</a:t>
            </a:r>
            <a:r>
              <a:rPr lang="zh-TW" altLang="en-US" sz="1800" b="1" dirty="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電話</a:t>
            </a:r>
            <a:r>
              <a:rPr lang="zh-TW" altLang="en-US"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rPr>
              <a:t>02)2772-5333</a:t>
            </a:r>
            <a:r>
              <a:rPr lang="zh-TW" altLang="en-US" sz="1800" b="1" dirty="0">
                <a:solidFill>
                  <a:srgbClr val="0000CC"/>
                </a:solidFill>
                <a:latin typeface="Times New Roman" pitchFamily="18" charset="0"/>
                <a:ea typeface="標楷體" pitchFamily="65" charset="-120"/>
                <a:cs typeface="Times New Roman" pitchFamily="18" charset="0"/>
              </a:rPr>
              <a:t>分機</a:t>
            </a:r>
            <a:r>
              <a:rPr lang="en-US" altLang="zh-TW" sz="1800" b="1" dirty="0">
                <a:solidFill>
                  <a:srgbClr val="0000CC"/>
                </a:solidFill>
                <a:latin typeface="Times New Roman" pitchFamily="18" charset="0"/>
                <a:ea typeface="標楷體" pitchFamily="65" charset="-120"/>
                <a:cs typeface="Times New Roman" pitchFamily="18" charset="0"/>
              </a:rPr>
              <a:t>214</a:t>
            </a:r>
          </a:p>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E-mail</a:t>
            </a:r>
            <a:r>
              <a:rPr lang="zh-TW" altLang="en-US" sz="1800" b="1" dirty="0">
                <a:solidFill>
                  <a:srgbClr val="0000CC"/>
                </a:solidFill>
                <a:latin typeface="Times New Roman" pitchFamily="18" charset="0"/>
                <a:ea typeface="標楷體" pitchFamily="65" charset="-120"/>
                <a:cs typeface="Times New Roman" pitchFamily="18" charset="0"/>
              </a:rPr>
              <a:t>：</a:t>
            </a:r>
            <a:r>
              <a:rPr lang="en-US" altLang="zh-TW" sz="1800" b="1" dirty="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3" name="投影片編號版面配置區 2">
            <a:extLst>
              <a:ext uri="{FF2B5EF4-FFF2-40B4-BE49-F238E27FC236}">
                <a16:creationId xmlns:a16="http://schemas.microsoft.com/office/drawing/2014/main" id="{1AD42359-CC71-4535-BE76-421B1CB8D283}"/>
              </a:ext>
            </a:extLst>
          </p:cNvPr>
          <p:cNvSpPr>
            <a:spLocks noGrp="1"/>
          </p:cNvSpPr>
          <p:nvPr>
            <p:ph type="sldNum" sz="quarter" idx="12"/>
          </p:nvPr>
        </p:nvSpPr>
        <p:spPr/>
        <p:txBody>
          <a:bodyPr/>
          <a:lstStyle/>
          <a:p>
            <a:pPr>
              <a:defRPr/>
            </a:pPr>
            <a:fld id="{2D028B07-F53B-470D-8197-700B4ADE5F7E}" type="slidenum">
              <a:rPr lang="zh-TW" altLang="en-US" smtClean="0"/>
              <a:pPr>
                <a:defRPr/>
              </a:pPr>
              <a:t>41</a:t>
            </a:fld>
            <a:endParaRPr lang="en-US" altLang="zh-TW" dirty="0"/>
          </a:p>
        </p:txBody>
      </p:sp>
      <p:sp>
        <p:nvSpPr>
          <p:cNvPr id="7" name="標題 3"/>
          <p:cNvSpPr txBox="1">
            <a:spLocks/>
          </p:cNvSpPr>
          <p:nvPr/>
        </p:nvSpPr>
        <p:spPr bwMode="auto">
          <a:xfrm>
            <a:off x="2659256" y="2258347"/>
            <a:ext cx="7052869" cy="808657"/>
          </a:xfrm>
          <a:prstGeom prst="rect">
            <a:avLst/>
          </a:prstGeom>
          <a:noFill/>
          <a:ln>
            <a:noFill/>
          </a:ln>
          <a:effectLst>
            <a:innerShdw blurRad="63500" dist="50800">
              <a:prstClr val="black">
                <a:alpha val="50000"/>
              </a:prstClr>
            </a:innerShdw>
          </a:effec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a:latin typeface="標楷體" pitchFamily="65" charset="-120"/>
                <a:ea typeface="標楷體" pitchFamily="65" charset="-120"/>
              </a:rPr>
              <a:t>　簡報完畢　敬請指教</a:t>
            </a:r>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8472264" y="161027"/>
            <a:ext cx="3546475" cy="6477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D8B39C17-F994-15C6-9201-13B6EF814FD8}"/>
              </a:ext>
            </a:extLst>
          </p:cNvPr>
          <p:cNvSpPr>
            <a:spLocks noGrp="1"/>
          </p:cNvSpPr>
          <p:nvPr>
            <p:ph type="sldNum" sz="quarter" idx="12"/>
          </p:nvPr>
        </p:nvSpPr>
        <p:spPr>
          <a:xfrm>
            <a:off x="8737599" y="6217409"/>
            <a:ext cx="2844800" cy="476250"/>
          </a:xfrm>
        </p:spPr>
        <p:txBody>
          <a:bodyPr/>
          <a:lstStyle/>
          <a:p>
            <a:pPr>
              <a:defRPr/>
            </a:pPr>
            <a:fld id="{D6E7D69F-96D9-4765-93F8-08A349A252CE}" type="slidenum">
              <a:rPr lang="zh-TW" altLang="en-US" smtClean="0"/>
              <a:pPr>
                <a:defRPr/>
              </a:pPr>
              <a:t>5</a:t>
            </a:fld>
            <a:endParaRPr lang="en-US" altLang="zh-TW" dirty="0"/>
          </a:p>
        </p:txBody>
      </p:sp>
      <p:graphicFrame>
        <p:nvGraphicFramePr>
          <p:cNvPr id="3" name="資料庫圖表 2">
            <a:extLst>
              <a:ext uri="{FF2B5EF4-FFF2-40B4-BE49-F238E27FC236}">
                <a16:creationId xmlns:a16="http://schemas.microsoft.com/office/drawing/2014/main" id="{F13FB5C2-74DB-05CC-F08B-053738A6F570}"/>
              </a:ext>
            </a:extLst>
          </p:cNvPr>
          <p:cNvGraphicFramePr/>
          <p:nvPr>
            <p:extLst>
              <p:ext uri="{D42A27DB-BD31-4B8C-83A1-F6EECF244321}">
                <p14:modId xmlns:p14="http://schemas.microsoft.com/office/powerpoint/2010/main" val="1588521128"/>
              </p:ext>
            </p:extLst>
          </p:nvPr>
        </p:nvGraphicFramePr>
        <p:xfrm>
          <a:off x="1850772" y="2647701"/>
          <a:ext cx="90671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直線接點 4">
            <a:extLst>
              <a:ext uri="{FF2B5EF4-FFF2-40B4-BE49-F238E27FC236}">
                <a16:creationId xmlns:a16="http://schemas.microsoft.com/office/drawing/2014/main" id="{311F4E99-A0CA-B5A2-1092-E65181080CF5}"/>
              </a:ext>
            </a:extLst>
          </p:cNvPr>
          <p:cNvCxnSpPr>
            <a:cxnSpLocks/>
            <a:stCxn id="6" idx="0"/>
            <a:endCxn id="7" idx="4"/>
          </p:cNvCxnSpPr>
          <p:nvPr/>
        </p:nvCxnSpPr>
        <p:spPr>
          <a:xfrm flipH="1" flipV="1">
            <a:off x="2493016" y="2988898"/>
            <a:ext cx="2096" cy="1116493"/>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6" name="橢圓 5">
            <a:extLst>
              <a:ext uri="{FF2B5EF4-FFF2-40B4-BE49-F238E27FC236}">
                <a16:creationId xmlns:a16="http://schemas.microsoft.com/office/drawing/2014/main" id="{8C7D0D6D-03DA-BFDA-8BFB-4B1ABEE52E4B}"/>
              </a:ext>
            </a:extLst>
          </p:cNvPr>
          <p:cNvSpPr/>
          <p:nvPr/>
        </p:nvSpPr>
        <p:spPr>
          <a:xfrm>
            <a:off x="2423104"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532DE093-F2D0-B523-5A51-2E899D9344C1}"/>
              </a:ext>
            </a:extLst>
          </p:cNvPr>
          <p:cNvSpPr/>
          <p:nvPr/>
        </p:nvSpPr>
        <p:spPr>
          <a:xfrm>
            <a:off x="2421008" y="2844882"/>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接點 20">
            <a:extLst>
              <a:ext uri="{FF2B5EF4-FFF2-40B4-BE49-F238E27FC236}">
                <a16:creationId xmlns:a16="http://schemas.microsoft.com/office/drawing/2014/main" id="{BDA4FD61-1753-C4FC-7E41-80843D38FF5E}"/>
              </a:ext>
            </a:extLst>
          </p:cNvPr>
          <p:cNvCxnSpPr>
            <a:cxnSpLocks/>
            <a:stCxn id="22" idx="0"/>
            <a:endCxn id="23" idx="4"/>
          </p:cNvCxnSpPr>
          <p:nvPr/>
        </p:nvCxnSpPr>
        <p:spPr>
          <a:xfrm flipV="1">
            <a:off x="5055328" y="2988898"/>
            <a:ext cx="22919" cy="1116493"/>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22" name="橢圓 21">
            <a:extLst>
              <a:ext uri="{FF2B5EF4-FFF2-40B4-BE49-F238E27FC236}">
                <a16:creationId xmlns:a16="http://schemas.microsoft.com/office/drawing/2014/main" id="{44D79AD9-20BA-4A32-A8B8-FC2835380825}"/>
              </a:ext>
            </a:extLst>
          </p:cNvPr>
          <p:cNvSpPr/>
          <p:nvPr/>
        </p:nvSpPr>
        <p:spPr>
          <a:xfrm>
            <a:off x="4983320"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ED266C14-D079-26B7-52B9-BCF26CFB7F2E}"/>
              </a:ext>
            </a:extLst>
          </p:cNvPr>
          <p:cNvSpPr/>
          <p:nvPr/>
        </p:nvSpPr>
        <p:spPr>
          <a:xfrm>
            <a:off x="5006239" y="2844882"/>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接點 23">
            <a:extLst>
              <a:ext uri="{FF2B5EF4-FFF2-40B4-BE49-F238E27FC236}">
                <a16:creationId xmlns:a16="http://schemas.microsoft.com/office/drawing/2014/main" id="{0D7F3E91-2F3B-7EF1-5CCD-E03F8C92E088}"/>
              </a:ext>
            </a:extLst>
          </p:cNvPr>
          <p:cNvCxnSpPr>
            <a:cxnSpLocks/>
            <a:stCxn id="25" idx="0"/>
            <a:endCxn id="26" idx="4"/>
          </p:cNvCxnSpPr>
          <p:nvPr/>
        </p:nvCxnSpPr>
        <p:spPr>
          <a:xfrm flipV="1">
            <a:off x="6308099" y="3861048"/>
            <a:ext cx="0" cy="244343"/>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25" name="橢圓 24">
            <a:extLst>
              <a:ext uri="{FF2B5EF4-FFF2-40B4-BE49-F238E27FC236}">
                <a16:creationId xmlns:a16="http://schemas.microsoft.com/office/drawing/2014/main" id="{6A8EBE59-83D1-53CE-C97D-5E8829271155}"/>
              </a:ext>
            </a:extLst>
          </p:cNvPr>
          <p:cNvSpPr/>
          <p:nvPr/>
        </p:nvSpPr>
        <p:spPr>
          <a:xfrm>
            <a:off x="6236091"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a:extLst>
              <a:ext uri="{FF2B5EF4-FFF2-40B4-BE49-F238E27FC236}">
                <a16:creationId xmlns:a16="http://schemas.microsoft.com/office/drawing/2014/main" id="{B8A68F48-0752-8A43-69A3-2CE4040973CB}"/>
              </a:ext>
            </a:extLst>
          </p:cNvPr>
          <p:cNvSpPr/>
          <p:nvPr/>
        </p:nvSpPr>
        <p:spPr>
          <a:xfrm>
            <a:off x="6236091" y="3717032"/>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接點 26">
            <a:extLst>
              <a:ext uri="{FF2B5EF4-FFF2-40B4-BE49-F238E27FC236}">
                <a16:creationId xmlns:a16="http://schemas.microsoft.com/office/drawing/2014/main" id="{CB3F2179-F65C-3D48-0038-7A48A4A6F697}"/>
              </a:ext>
            </a:extLst>
          </p:cNvPr>
          <p:cNvCxnSpPr>
            <a:cxnSpLocks/>
            <a:stCxn id="28" idx="0"/>
            <a:endCxn id="29" idx="4"/>
          </p:cNvCxnSpPr>
          <p:nvPr/>
        </p:nvCxnSpPr>
        <p:spPr>
          <a:xfrm flipH="1" flipV="1">
            <a:off x="7603580" y="3087544"/>
            <a:ext cx="822" cy="1017847"/>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28" name="橢圓 27">
            <a:extLst>
              <a:ext uri="{FF2B5EF4-FFF2-40B4-BE49-F238E27FC236}">
                <a16:creationId xmlns:a16="http://schemas.microsoft.com/office/drawing/2014/main" id="{899A402C-1A14-89F7-0CD0-6F3304A429FC}"/>
              </a:ext>
            </a:extLst>
          </p:cNvPr>
          <p:cNvSpPr/>
          <p:nvPr/>
        </p:nvSpPr>
        <p:spPr>
          <a:xfrm>
            <a:off x="7532394"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a:extLst>
              <a:ext uri="{FF2B5EF4-FFF2-40B4-BE49-F238E27FC236}">
                <a16:creationId xmlns:a16="http://schemas.microsoft.com/office/drawing/2014/main" id="{F299F301-501E-08C8-455D-0851CE4B6BCE}"/>
              </a:ext>
            </a:extLst>
          </p:cNvPr>
          <p:cNvSpPr/>
          <p:nvPr/>
        </p:nvSpPr>
        <p:spPr>
          <a:xfrm>
            <a:off x="7531572" y="2943528"/>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接點 29">
            <a:extLst>
              <a:ext uri="{FF2B5EF4-FFF2-40B4-BE49-F238E27FC236}">
                <a16:creationId xmlns:a16="http://schemas.microsoft.com/office/drawing/2014/main" id="{D0ACD42F-7DE2-E639-5593-EC80115BE2EF}"/>
              </a:ext>
            </a:extLst>
          </p:cNvPr>
          <p:cNvCxnSpPr>
            <a:cxnSpLocks/>
            <a:stCxn id="31" idx="0"/>
            <a:endCxn id="32" idx="4"/>
          </p:cNvCxnSpPr>
          <p:nvPr/>
        </p:nvCxnSpPr>
        <p:spPr>
          <a:xfrm flipH="1" flipV="1">
            <a:off x="9231370" y="2904482"/>
            <a:ext cx="1484" cy="1200909"/>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31" name="橢圓 30">
            <a:extLst>
              <a:ext uri="{FF2B5EF4-FFF2-40B4-BE49-F238E27FC236}">
                <a16:creationId xmlns:a16="http://schemas.microsoft.com/office/drawing/2014/main" id="{DDBA6728-8942-D538-9E74-4B150CC41CF9}"/>
              </a:ext>
            </a:extLst>
          </p:cNvPr>
          <p:cNvSpPr/>
          <p:nvPr/>
        </p:nvSpPr>
        <p:spPr>
          <a:xfrm>
            <a:off x="9160846"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a:extLst>
              <a:ext uri="{FF2B5EF4-FFF2-40B4-BE49-F238E27FC236}">
                <a16:creationId xmlns:a16="http://schemas.microsoft.com/office/drawing/2014/main" id="{81417A95-69AF-5167-2E19-1CA0DD47F628}"/>
              </a:ext>
            </a:extLst>
          </p:cNvPr>
          <p:cNvSpPr/>
          <p:nvPr/>
        </p:nvSpPr>
        <p:spPr>
          <a:xfrm>
            <a:off x="9159362" y="2760466"/>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接點 32">
            <a:extLst>
              <a:ext uri="{FF2B5EF4-FFF2-40B4-BE49-F238E27FC236}">
                <a16:creationId xmlns:a16="http://schemas.microsoft.com/office/drawing/2014/main" id="{488ABED7-DDBD-05DE-4458-494673ABB885}"/>
              </a:ext>
            </a:extLst>
          </p:cNvPr>
          <p:cNvCxnSpPr>
            <a:cxnSpLocks/>
            <a:stCxn id="34" idx="0"/>
            <a:endCxn id="35" idx="4"/>
          </p:cNvCxnSpPr>
          <p:nvPr/>
        </p:nvCxnSpPr>
        <p:spPr>
          <a:xfrm flipH="1" flipV="1">
            <a:off x="8879031" y="2121456"/>
            <a:ext cx="14550" cy="1983935"/>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34" name="橢圓 33">
            <a:extLst>
              <a:ext uri="{FF2B5EF4-FFF2-40B4-BE49-F238E27FC236}">
                <a16:creationId xmlns:a16="http://schemas.microsoft.com/office/drawing/2014/main" id="{85B4E78C-19B5-DCFC-53D6-9EC9066149E6}"/>
              </a:ext>
            </a:extLst>
          </p:cNvPr>
          <p:cNvSpPr/>
          <p:nvPr/>
        </p:nvSpPr>
        <p:spPr>
          <a:xfrm>
            <a:off x="8821573"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a:extLst>
              <a:ext uri="{FF2B5EF4-FFF2-40B4-BE49-F238E27FC236}">
                <a16:creationId xmlns:a16="http://schemas.microsoft.com/office/drawing/2014/main" id="{C745A8DD-F910-56AF-35D2-957D089D1C45}"/>
              </a:ext>
            </a:extLst>
          </p:cNvPr>
          <p:cNvSpPr/>
          <p:nvPr/>
        </p:nvSpPr>
        <p:spPr>
          <a:xfrm>
            <a:off x="8807023" y="1977440"/>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接點 35">
            <a:extLst>
              <a:ext uri="{FF2B5EF4-FFF2-40B4-BE49-F238E27FC236}">
                <a16:creationId xmlns:a16="http://schemas.microsoft.com/office/drawing/2014/main" id="{54F36F1A-C811-8318-A43C-F00A7173BFB6}"/>
              </a:ext>
            </a:extLst>
          </p:cNvPr>
          <p:cNvCxnSpPr>
            <a:cxnSpLocks/>
            <a:stCxn id="37" idx="0"/>
            <a:endCxn id="38" idx="4"/>
          </p:cNvCxnSpPr>
          <p:nvPr/>
        </p:nvCxnSpPr>
        <p:spPr>
          <a:xfrm flipV="1">
            <a:off x="8554309" y="3618694"/>
            <a:ext cx="0" cy="486697"/>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37" name="橢圓 36">
            <a:extLst>
              <a:ext uri="{FF2B5EF4-FFF2-40B4-BE49-F238E27FC236}">
                <a16:creationId xmlns:a16="http://schemas.microsoft.com/office/drawing/2014/main" id="{C698D49B-9DEE-67B4-DE1C-5748A45A7939}"/>
              </a:ext>
            </a:extLst>
          </p:cNvPr>
          <p:cNvSpPr/>
          <p:nvPr/>
        </p:nvSpPr>
        <p:spPr>
          <a:xfrm>
            <a:off x="8482301"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a:extLst>
              <a:ext uri="{FF2B5EF4-FFF2-40B4-BE49-F238E27FC236}">
                <a16:creationId xmlns:a16="http://schemas.microsoft.com/office/drawing/2014/main" id="{EF4203AE-9A90-F237-0595-C0CF421E991A}"/>
              </a:ext>
            </a:extLst>
          </p:cNvPr>
          <p:cNvSpPr/>
          <p:nvPr/>
        </p:nvSpPr>
        <p:spPr>
          <a:xfrm>
            <a:off x="8482301" y="3474678"/>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直線接點 38">
            <a:extLst>
              <a:ext uri="{FF2B5EF4-FFF2-40B4-BE49-F238E27FC236}">
                <a16:creationId xmlns:a16="http://schemas.microsoft.com/office/drawing/2014/main" id="{CD6934C2-F1D7-1008-5859-F75356897799}"/>
              </a:ext>
            </a:extLst>
          </p:cNvPr>
          <p:cNvCxnSpPr>
            <a:cxnSpLocks/>
            <a:stCxn id="40" idx="0"/>
            <a:endCxn id="41" idx="4"/>
          </p:cNvCxnSpPr>
          <p:nvPr/>
        </p:nvCxnSpPr>
        <p:spPr>
          <a:xfrm flipH="1" flipV="1">
            <a:off x="10151978" y="4010217"/>
            <a:ext cx="1" cy="95174"/>
          </a:xfrm>
          <a:prstGeom prst="line">
            <a:avLst/>
          </a:prstGeom>
          <a:ln>
            <a:solidFill>
              <a:schemeClr val="accent2">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40" name="橢圓 39">
            <a:extLst>
              <a:ext uri="{FF2B5EF4-FFF2-40B4-BE49-F238E27FC236}">
                <a16:creationId xmlns:a16="http://schemas.microsoft.com/office/drawing/2014/main" id="{5A7AA3E2-BEFE-459F-D8BA-486559A3333B}"/>
              </a:ext>
            </a:extLst>
          </p:cNvPr>
          <p:cNvSpPr/>
          <p:nvPr/>
        </p:nvSpPr>
        <p:spPr>
          <a:xfrm>
            <a:off x="10079971" y="410539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a:extLst>
              <a:ext uri="{FF2B5EF4-FFF2-40B4-BE49-F238E27FC236}">
                <a16:creationId xmlns:a16="http://schemas.microsoft.com/office/drawing/2014/main" id="{707E5977-8994-9E94-7E16-B3C72242186A}"/>
              </a:ext>
            </a:extLst>
          </p:cNvPr>
          <p:cNvSpPr/>
          <p:nvPr/>
        </p:nvSpPr>
        <p:spPr>
          <a:xfrm>
            <a:off x="10079970" y="3866201"/>
            <a:ext cx="144016" cy="144016"/>
          </a:xfrm>
          <a:prstGeom prst="ellipse">
            <a:avLst/>
          </a:prstGeom>
          <a:solidFill>
            <a:schemeClr val="bg1"/>
          </a:solid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矩形 108">
            <a:extLst>
              <a:ext uri="{FF2B5EF4-FFF2-40B4-BE49-F238E27FC236}">
                <a16:creationId xmlns:a16="http://schemas.microsoft.com/office/drawing/2014/main" id="{B5094C2B-FDB1-142A-49B6-B51A7CD6265E}"/>
              </a:ext>
            </a:extLst>
          </p:cNvPr>
          <p:cNvSpPr/>
          <p:nvPr/>
        </p:nvSpPr>
        <p:spPr>
          <a:xfrm>
            <a:off x="8684681" y="2386359"/>
            <a:ext cx="461975" cy="337627"/>
          </a:xfrm>
          <a:prstGeom prst="rect">
            <a:avLst/>
          </a:prstGeom>
          <a:solidFill>
            <a:srgbClr val="FFFFFF">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a:extLst>
              <a:ext uri="{FF2B5EF4-FFF2-40B4-BE49-F238E27FC236}">
                <a16:creationId xmlns:a16="http://schemas.microsoft.com/office/drawing/2014/main" id="{80D98112-B0E8-44F8-23ED-CD51D9F96F4A}"/>
              </a:ext>
            </a:extLst>
          </p:cNvPr>
          <p:cNvSpPr/>
          <p:nvPr/>
        </p:nvSpPr>
        <p:spPr>
          <a:xfrm>
            <a:off x="8593799" y="3100238"/>
            <a:ext cx="461975" cy="337627"/>
          </a:xfrm>
          <a:prstGeom prst="rect">
            <a:avLst/>
          </a:prstGeom>
          <a:solidFill>
            <a:srgbClr val="FFFFFF">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 name="矩形 124">
            <a:extLst>
              <a:ext uri="{FF2B5EF4-FFF2-40B4-BE49-F238E27FC236}">
                <a16:creationId xmlns:a16="http://schemas.microsoft.com/office/drawing/2014/main" id="{C111F29C-A6A7-81C5-4F49-045F0E2F3549}"/>
              </a:ext>
            </a:extLst>
          </p:cNvPr>
          <p:cNvSpPr/>
          <p:nvPr/>
        </p:nvSpPr>
        <p:spPr>
          <a:xfrm>
            <a:off x="9186313" y="3632924"/>
            <a:ext cx="461975" cy="210458"/>
          </a:xfrm>
          <a:prstGeom prst="rect">
            <a:avLst/>
          </a:prstGeom>
          <a:solidFill>
            <a:srgbClr val="FFFFFF">
              <a:alpha val="4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文字方塊 78">
            <a:extLst>
              <a:ext uri="{FF2B5EF4-FFF2-40B4-BE49-F238E27FC236}">
                <a16:creationId xmlns:a16="http://schemas.microsoft.com/office/drawing/2014/main" id="{774555DB-E9D3-4B16-AF43-C2497D714436}"/>
              </a:ext>
            </a:extLst>
          </p:cNvPr>
          <p:cNvSpPr txBox="1"/>
          <p:nvPr/>
        </p:nvSpPr>
        <p:spPr>
          <a:xfrm>
            <a:off x="1415480" y="2328571"/>
            <a:ext cx="2155071" cy="523220"/>
          </a:xfrm>
          <a:prstGeom prst="rect">
            <a:avLst/>
          </a:prstGeom>
          <a:noFill/>
        </p:spPr>
        <p:txBody>
          <a:bodyPr wrap="square">
            <a:spAutoFit/>
          </a:bodyP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114.12.5~114.12.17</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81" name="文字方塊 80">
            <a:extLst>
              <a:ext uri="{FF2B5EF4-FFF2-40B4-BE49-F238E27FC236}">
                <a16:creationId xmlns:a16="http://schemas.microsoft.com/office/drawing/2014/main" id="{4FDF1A14-ED2A-74BD-3B52-22CE93695F4E}"/>
              </a:ext>
            </a:extLst>
          </p:cNvPr>
          <p:cNvSpPr txBox="1"/>
          <p:nvPr/>
        </p:nvSpPr>
        <p:spPr>
          <a:xfrm>
            <a:off x="4090920" y="2340505"/>
            <a:ext cx="1974653" cy="523220"/>
          </a:xfrm>
          <a:prstGeom prst="rect">
            <a:avLst/>
          </a:prstGeom>
          <a:noFill/>
        </p:spPr>
        <p:txBody>
          <a:bodyPr wrap="square">
            <a:spAutoFit/>
          </a:bodyP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115.4.25~115.4.26</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p>
        </p:txBody>
      </p:sp>
      <p:sp>
        <p:nvSpPr>
          <p:cNvPr id="83" name="文字方塊 82">
            <a:extLst>
              <a:ext uri="{FF2B5EF4-FFF2-40B4-BE49-F238E27FC236}">
                <a16:creationId xmlns:a16="http://schemas.microsoft.com/office/drawing/2014/main" id="{237EA477-C747-698E-8A43-6D71E3B2C013}"/>
              </a:ext>
            </a:extLst>
          </p:cNvPr>
          <p:cNvSpPr txBox="1"/>
          <p:nvPr/>
        </p:nvSpPr>
        <p:spPr>
          <a:xfrm>
            <a:off x="5174771" y="3193812"/>
            <a:ext cx="2296626" cy="523220"/>
          </a:xfrm>
          <a:prstGeom prst="rect">
            <a:avLst/>
          </a:prstGeom>
          <a:noFill/>
        </p:spPr>
        <p:txBody>
          <a:bodyPr wrap="square">
            <a:spAutoFit/>
          </a:bodyPr>
          <a:lstStyle/>
          <a:p>
            <a:pPr algn="ctr">
              <a:defRPr/>
            </a:pPr>
            <a:r>
              <a:rPr lang="en-US" altLang="zh-TW" sz="1400" b="1" spc="-100" dirty="0">
                <a:latin typeface="Times New Roman" panose="02020603050405020304" pitchFamily="18" charset="0"/>
                <a:ea typeface="標楷體" pitchFamily="65" charset="-120"/>
                <a:cs typeface="Times New Roman" panose="02020603050405020304" pitchFamily="18" charset="0"/>
              </a:rPr>
              <a:t>115.5.14~115.6.3</a:t>
            </a: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資格審查登錄</a:t>
            </a: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含特種生</a:t>
            </a:r>
            <a:r>
              <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繳件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87" name="文字方塊 86">
            <a:extLst>
              <a:ext uri="{FF2B5EF4-FFF2-40B4-BE49-F238E27FC236}">
                <a16:creationId xmlns:a16="http://schemas.microsoft.com/office/drawing/2014/main" id="{0E22FEBE-4F4E-17F4-2563-C1BE0481DD9A}"/>
              </a:ext>
            </a:extLst>
          </p:cNvPr>
          <p:cNvSpPr txBox="1"/>
          <p:nvPr/>
        </p:nvSpPr>
        <p:spPr>
          <a:xfrm>
            <a:off x="7005501" y="2216105"/>
            <a:ext cx="1187349" cy="738664"/>
          </a:xfrm>
          <a:prstGeom prst="rect">
            <a:avLst/>
          </a:prstGeom>
          <a:noFill/>
        </p:spPr>
        <p:txBody>
          <a:bodyPr wrap="square">
            <a:spAutoFit/>
          </a:bodyP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115.6.23</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91" name="文字方塊 90">
            <a:extLst>
              <a:ext uri="{FF2B5EF4-FFF2-40B4-BE49-F238E27FC236}">
                <a16:creationId xmlns:a16="http://schemas.microsoft.com/office/drawing/2014/main" id="{0B54B8E6-A481-6778-2D6C-B96F62AB99D8}"/>
              </a:ext>
            </a:extLst>
          </p:cNvPr>
          <p:cNvSpPr txBox="1"/>
          <p:nvPr/>
        </p:nvSpPr>
        <p:spPr>
          <a:xfrm>
            <a:off x="7789899" y="3092293"/>
            <a:ext cx="1528820" cy="416589"/>
          </a:xfrm>
          <a:prstGeom prst="rect">
            <a:avLst/>
          </a:prstGeom>
          <a:noFill/>
        </p:spPr>
        <p:txBody>
          <a:bodyPr wrap="square">
            <a:spAutoFit/>
          </a:bodyPr>
          <a:lstStyle/>
          <a:p>
            <a:pPr algn="ctr">
              <a:lnSpc>
                <a:spcPts val="1200"/>
              </a:lnSpc>
              <a:defRPr/>
            </a:pPr>
            <a:r>
              <a:rPr lang="en-US" altLang="zh-TW" sz="1400" b="1" dirty="0">
                <a:solidFill>
                  <a:schemeClr val="tx1"/>
                </a:solidFill>
                <a:latin typeface="Times New Roman" panose="02020603050405020304" pitchFamily="18" charset="0"/>
                <a:cs typeface="Times New Roman" panose="02020603050405020304" pitchFamily="18" charset="0"/>
              </a:rPr>
              <a:t>115.7.17~115.7.22</a:t>
            </a:r>
          </a:p>
          <a:p>
            <a:pPr algn="ctr">
              <a:lnSpc>
                <a:spcPts val="1200"/>
              </a:lnSpc>
              <a:defRPr/>
            </a:pPr>
            <a:r>
              <a:rPr lang="zh-TW" altLang="en-US" sz="14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95" name="文字方塊 94">
            <a:extLst>
              <a:ext uri="{FF2B5EF4-FFF2-40B4-BE49-F238E27FC236}">
                <a16:creationId xmlns:a16="http://schemas.microsoft.com/office/drawing/2014/main" id="{670F0188-20F3-ADB9-8FC3-1BF52B6F10D6}"/>
              </a:ext>
            </a:extLst>
          </p:cNvPr>
          <p:cNvSpPr txBox="1"/>
          <p:nvPr/>
        </p:nvSpPr>
        <p:spPr>
          <a:xfrm>
            <a:off x="7414672" y="1052736"/>
            <a:ext cx="2928719" cy="954107"/>
          </a:xfrm>
          <a:prstGeom prst="rect">
            <a:avLst/>
          </a:prstGeom>
          <a:noFill/>
        </p:spPr>
        <p:txBody>
          <a:bodyPr wrap="square">
            <a:spAutoFit/>
          </a:bodyP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115.7.27 </a:t>
            </a:r>
            <a:r>
              <a:rPr lang="zh-TW" altLang="en-US" sz="1400" b="1" spc="-100" dirty="0">
                <a:latin typeface="Times New Roman" panose="02020603050405020304" pitchFamily="18" charset="0"/>
                <a:ea typeface="標楷體" pitchFamily="65" charset="-120"/>
                <a:cs typeface="Times New Roman" panose="02020603050405020304" pitchFamily="18" charset="0"/>
              </a:rPr>
              <a:t>實際招生名額公告</a:t>
            </a:r>
            <a:endParaRPr lang="zh-TW" altLang="en-US" sz="1400" b="1" spc="-100" dirty="0">
              <a:solidFill>
                <a:srgbClr val="0000CC"/>
              </a:solidFill>
              <a:latin typeface="Times New Roman" panose="02020603050405020304" pitchFamily="18" charset="0"/>
              <a:ea typeface="標楷體"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itchFamily="65" charset="-120"/>
                <a:cs typeface="Times New Roman" panose="02020603050405020304" pitchFamily="18" charset="0"/>
              </a:rPr>
              <a:t>115.7.28</a:t>
            </a:r>
            <a:r>
              <a:rPr lang="zh-TW" altLang="en-US" sz="1400" b="1" dirty="0">
                <a:latin typeface="Times New Roman" panose="02020603050405020304" pitchFamily="18" charset="0"/>
                <a:ea typeface="標楷體" pitchFamily="65" charset="-120"/>
                <a:cs typeface="Times New Roman" panose="02020603050405020304" pitchFamily="18" charset="0"/>
              </a:rPr>
              <a:t> 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、學程考科成績權重組合人數累計表公告</a:t>
            </a:r>
            <a:r>
              <a:rPr lang="zh-TW" altLang="en-US" sz="1400" dirty="0">
                <a:latin typeface="Times New Roman" panose="02020603050405020304" pitchFamily="18" charset="0"/>
                <a:cs typeface="Times New Roman" panose="02020603050405020304" pitchFamily="18" charset="0"/>
              </a:rPr>
              <a:t>，</a:t>
            </a:r>
            <a:r>
              <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endParaRPr lang="zh-TW" altLang="en-US" sz="1400" dirty="0"/>
          </a:p>
        </p:txBody>
      </p:sp>
      <p:sp>
        <p:nvSpPr>
          <p:cNvPr id="102" name="文字方塊 101">
            <a:extLst>
              <a:ext uri="{FF2B5EF4-FFF2-40B4-BE49-F238E27FC236}">
                <a16:creationId xmlns:a16="http://schemas.microsoft.com/office/drawing/2014/main" id="{648EE0B6-4A53-132B-C295-D2EA0069679B}"/>
              </a:ext>
            </a:extLst>
          </p:cNvPr>
          <p:cNvSpPr txBox="1"/>
          <p:nvPr/>
        </p:nvSpPr>
        <p:spPr>
          <a:xfrm>
            <a:off x="8410393" y="2251472"/>
            <a:ext cx="1641954" cy="523220"/>
          </a:xfrm>
          <a:prstGeom prst="rect">
            <a:avLst/>
          </a:prstGeom>
          <a:noFill/>
        </p:spPr>
        <p:txBody>
          <a:bodyPr wrap="square">
            <a:spAutoFit/>
          </a:bodyP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115.7.28~115.7.31</a:t>
            </a: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105" name="文字方塊 104">
            <a:extLst>
              <a:ext uri="{FF2B5EF4-FFF2-40B4-BE49-F238E27FC236}">
                <a16:creationId xmlns:a16="http://schemas.microsoft.com/office/drawing/2014/main" id="{73E8535F-814E-686B-913C-26BEAEB0B97B}"/>
              </a:ext>
            </a:extLst>
          </p:cNvPr>
          <p:cNvSpPr txBox="1"/>
          <p:nvPr/>
        </p:nvSpPr>
        <p:spPr>
          <a:xfrm>
            <a:off x="9041307" y="3344292"/>
            <a:ext cx="2221343" cy="523220"/>
          </a:xfrm>
          <a:prstGeom prst="rect">
            <a:avLst/>
          </a:prstGeom>
          <a:noFill/>
        </p:spPr>
        <p:txBody>
          <a:bodyPr wrap="square">
            <a:spAutoFit/>
          </a:bodyP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115.8.6</a:t>
            </a: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錄取公告及分發結果查詢</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cxnSp>
        <p:nvCxnSpPr>
          <p:cNvPr id="126" name="直線接點 125">
            <a:extLst>
              <a:ext uri="{FF2B5EF4-FFF2-40B4-BE49-F238E27FC236}">
                <a16:creationId xmlns:a16="http://schemas.microsoft.com/office/drawing/2014/main" id="{6E9A9D76-05D5-73F7-125C-4FD02384CFCF}"/>
              </a:ext>
            </a:extLst>
          </p:cNvPr>
          <p:cNvCxnSpPr>
            <a:cxnSpLocks/>
            <a:stCxn id="127" idx="0"/>
            <a:endCxn id="128" idx="4"/>
          </p:cNvCxnSpPr>
          <p:nvPr/>
        </p:nvCxnSpPr>
        <p:spPr>
          <a:xfrm flipH="1" flipV="1">
            <a:off x="5058633" y="4818574"/>
            <a:ext cx="3428" cy="421301"/>
          </a:xfrm>
          <a:prstGeom prst="line">
            <a:avLst/>
          </a:prstGeom>
          <a:ln>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sp>
        <p:nvSpPr>
          <p:cNvPr id="127" name="橢圓 126">
            <a:extLst>
              <a:ext uri="{FF2B5EF4-FFF2-40B4-BE49-F238E27FC236}">
                <a16:creationId xmlns:a16="http://schemas.microsoft.com/office/drawing/2014/main" id="{B7EE2FB5-68F5-9F86-9526-F9E92ACA1D55}"/>
              </a:ext>
            </a:extLst>
          </p:cNvPr>
          <p:cNvSpPr/>
          <p:nvPr/>
        </p:nvSpPr>
        <p:spPr>
          <a:xfrm>
            <a:off x="4990053" y="5239875"/>
            <a:ext cx="144016" cy="144016"/>
          </a:xfrm>
          <a:prstGeom prst="ellipse">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a:extLst>
              <a:ext uri="{FF2B5EF4-FFF2-40B4-BE49-F238E27FC236}">
                <a16:creationId xmlns:a16="http://schemas.microsoft.com/office/drawing/2014/main" id="{AE6AB9CA-B159-2035-7B9A-1AD809BFCE6C}"/>
              </a:ext>
            </a:extLst>
          </p:cNvPr>
          <p:cNvSpPr/>
          <p:nvPr/>
        </p:nvSpPr>
        <p:spPr>
          <a:xfrm>
            <a:off x="4986625" y="4674558"/>
            <a:ext cx="144016" cy="144016"/>
          </a:xfrm>
          <a:prstGeom prst="ellipse">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文字方塊 129">
            <a:extLst>
              <a:ext uri="{FF2B5EF4-FFF2-40B4-BE49-F238E27FC236}">
                <a16:creationId xmlns:a16="http://schemas.microsoft.com/office/drawing/2014/main" id="{9C3902A4-416D-4E46-E8CD-B4123369C147}"/>
              </a:ext>
            </a:extLst>
          </p:cNvPr>
          <p:cNvSpPr txBox="1"/>
          <p:nvPr/>
        </p:nvSpPr>
        <p:spPr>
          <a:xfrm>
            <a:off x="4070815" y="5372581"/>
            <a:ext cx="1969026" cy="523220"/>
          </a:xfrm>
          <a:prstGeom prst="rect">
            <a:avLst/>
          </a:prstGeom>
          <a:noFill/>
        </p:spPr>
        <p:txBody>
          <a:bodyPr wrap="square">
            <a:spAutoFit/>
          </a:bodyP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115.4.1</a:t>
            </a:r>
            <a:r>
              <a:rPr lang="zh-TW" altLang="en-US" sz="1400" b="1" dirty="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參加系統宣導說明會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1" name="直線接點 130">
            <a:extLst>
              <a:ext uri="{FF2B5EF4-FFF2-40B4-BE49-F238E27FC236}">
                <a16:creationId xmlns:a16="http://schemas.microsoft.com/office/drawing/2014/main" id="{E001730B-60BA-492A-79FF-1658D82B55C7}"/>
              </a:ext>
            </a:extLst>
          </p:cNvPr>
          <p:cNvCxnSpPr>
            <a:cxnSpLocks/>
            <a:stCxn id="132" idx="0"/>
            <a:endCxn id="133" idx="4"/>
          </p:cNvCxnSpPr>
          <p:nvPr/>
        </p:nvCxnSpPr>
        <p:spPr>
          <a:xfrm flipH="1" flipV="1">
            <a:off x="6309818" y="4826600"/>
            <a:ext cx="13266" cy="978664"/>
          </a:xfrm>
          <a:prstGeom prst="line">
            <a:avLst/>
          </a:prstGeom>
          <a:ln>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sp>
        <p:nvSpPr>
          <p:cNvPr id="132" name="橢圓 131">
            <a:extLst>
              <a:ext uri="{FF2B5EF4-FFF2-40B4-BE49-F238E27FC236}">
                <a16:creationId xmlns:a16="http://schemas.microsoft.com/office/drawing/2014/main" id="{37C62431-5A16-4ACB-9305-3B3DB45EF3CD}"/>
              </a:ext>
            </a:extLst>
          </p:cNvPr>
          <p:cNvSpPr/>
          <p:nvPr/>
        </p:nvSpPr>
        <p:spPr>
          <a:xfrm>
            <a:off x="6251076" y="5805264"/>
            <a:ext cx="144016" cy="144016"/>
          </a:xfrm>
          <a:prstGeom prst="ellipse">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橢圓 132">
            <a:extLst>
              <a:ext uri="{FF2B5EF4-FFF2-40B4-BE49-F238E27FC236}">
                <a16:creationId xmlns:a16="http://schemas.microsoft.com/office/drawing/2014/main" id="{8B681EBF-0336-B0F6-7345-7D94DD288934}"/>
              </a:ext>
            </a:extLst>
          </p:cNvPr>
          <p:cNvSpPr/>
          <p:nvPr/>
        </p:nvSpPr>
        <p:spPr>
          <a:xfrm>
            <a:off x="6237810" y="4682584"/>
            <a:ext cx="144016" cy="144016"/>
          </a:xfrm>
          <a:prstGeom prst="ellipse">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文字方塊 134">
            <a:extLst>
              <a:ext uri="{FF2B5EF4-FFF2-40B4-BE49-F238E27FC236}">
                <a16:creationId xmlns:a16="http://schemas.microsoft.com/office/drawing/2014/main" id="{D2C2DC0E-1265-FAC1-0F98-09EE78D37152}"/>
              </a:ext>
            </a:extLst>
          </p:cNvPr>
          <p:cNvSpPr txBox="1"/>
          <p:nvPr/>
        </p:nvSpPr>
        <p:spPr>
          <a:xfrm>
            <a:off x="5208872" y="5924374"/>
            <a:ext cx="2228423" cy="523220"/>
          </a:xfrm>
          <a:prstGeom prst="rect">
            <a:avLst/>
          </a:prstGeom>
          <a:noFill/>
        </p:spPr>
        <p:txBody>
          <a:bodyPr wrap="square">
            <a:spAutoFit/>
          </a:bodyP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115.5.4~115.5.8</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勾選免登記資格審查名單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6" name="直線接點 135">
            <a:extLst>
              <a:ext uri="{FF2B5EF4-FFF2-40B4-BE49-F238E27FC236}">
                <a16:creationId xmlns:a16="http://schemas.microsoft.com/office/drawing/2014/main" id="{4673B72D-4665-0C28-87DB-03C94A33BC1A}"/>
              </a:ext>
            </a:extLst>
          </p:cNvPr>
          <p:cNvCxnSpPr>
            <a:cxnSpLocks/>
            <a:stCxn id="137" idx="0"/>
            <a:endCxn id="138" idx="4"/>
          </p:cNvCxnSpPr>
          <p:nvPr/>
        </p:nvCxnSpPr>
        <p:spPr>
          <a:xfrm flipV="1">
            <a:off x="8893581" y="4818574"/>
            <a:ext cx="0" cy="607600"/>
          </a:xfrm>
          <a:prstGeom prst="line">
            <a:avLst/>
          </a:prstGeom>
          <a:ln>
            <a:solidFill>
              <a:schemeClr val="accent1">
                <a:lumMod val="75000"/>
              </a:schemeClr>
            </a:solidFill>
          </a:ln>
        </p:spPr>
        <p:style>
          <a:lnRef idx="3">
            <a:schemeClr val="accent6"/>
          </a:lnRef>
          <a:fillRef idx="0">
            <a:schemeClr val="accent6"/>
          </a:fillRef>
          <a:effectRef idx="2">
            <a:schemeClr val="accent6"/>
          </a:effectRef>
          <a:fontRef idx="minor">
            <a:schemeClr val="tx1"/>
          </a:fontRef>
        </p:style>
      </p:cxnSp>
      <p:sp>
        <p:nvSpPr>
          <p:cNvPr id="137" name="橢圓 136">
            <a:extLst>
              <a:ext uri="{FF2B5EF4-FFF2-40B4-BE49-F238E27FC236}">
                <a16:creationId xmlns:a16="http://schemas.microsoft.com/office/drawing/2014/main" id="{6BF287E5-BD4F-30F7-CE37-D5A914359A11}"/>
              </a:ext>
            </a:extLst>
          </p:cNvPr>
          <p:cNvSpPr/>
          <p:nvPr/>
        </p:nvSpPr>
        <p:spPr>
          <a:xfrm>
            <a:off x="8821573" y="5426174"/>
            <a:ext cx="144016" cy="144016"/>
          </a:xfrm>
          <a:prstGeom prst="ellipse">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橢圓 137">
            <a:extLst>
              <a:ext uri="{FF2B5EF4-FFF2-40B4-BE49-F238E27FC236}">
                <a16:creationId xmlns:a16="http://schemas.microsoft.com/office/drawing/2014/main" id="{F1954932-1D6A-FBB3-9CCC-70BDA53C2FFA}"/>
              </a:ext>
            </a:extLst>
          </p:cNvPr>
          <p:cNvSpPr/>
          <p:nvPr/>
        </p:nvSpPr>
        <p:spPr>
          <a:xfrm>
            <a:off x="8821573" y="4674558"/>
            <a:ext cx="144016" cy="144016"/>
          </a:xfrm>
          <a:prstGeom prst="ellipse">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文字方塊 139">
            <a:extLst>
              <a:ext uri="{FF2B5EF4-FFF2-40B4-BE49-F238E27FC236}">
                <a16:creationId xmlns:a16="http://schemas.microsoft.com/office/drawing/2014/main" id="{ABEB7336-AFE6-A423-F838-127D458941A8}"/>
              </a:ext>
            </a:extLst>
          </p:cNvPr>
          <p:cNvSpPr txBox="1"/>
          <p:nvPr/>
        </p:nvSpPr>
        <p:spPr>
          <a:xfrm>
            <a:off x="7910116" y="5543159"/>
            <a:ext cx="1966930" cy="738664"/>
          </a:xfrm>
          <a:prstGeom prst="rect">
            <a:avLst/>
          </a:prstGeom>
          <a:noFill/>
        </p:spPr>
        <p:txBody>
          <a:bodyPr wrap="square">
            <a:spAutoFit/>
          </a:bodyP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115.7.14~115.7.16</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登錄集體繳費意願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勾選集體繳費考生</a:t>
            </a:r>
          </a:p>
        </p:txBody>
      </p:sp>
      <p:sp>
        <p:nvSpPr>
          <p:cNvPr id="143" name="文字方塊 142">
            <a:extLst>
              <a:ext uri="{FF2B5EF4-FFF2-40B4-BE49-F238E27FC236}">
                <a16:creationId xmlns:a16="http://schemas.microsoft.com/office/drawing/2014/main" id="{C21C7607-82BD-7D98-9BB9-04693F0AF485}"/>
              </a:ext>
            </a:extLst>
          </p:cNvPr>
          <p:cNvSpPr txBox="1"/>
          <p:nvPr/>
        </p:nvSpPr>
        <p:spPr>
          <a:xfrm>
            <a:off x="8831295" y="4865191"/>
            <a:ext cx="1351061" cy="523220"/>
          </a:xfrm>
          <a:prstGeom prst="rect">
            <a:avLst/>
          </a:prstGeom>
          <a:noFill/>
        </p:spPr>
        <p:txBody>
          <a:bodyPr wrap="square">
            <a:spAutoFit/>
          </a:bodyPr>
          <a:lstStyle/>
          <a:p>
            <a:pPr algn="ctr">
              <a:defRPr/>
            </a:pPr>
            <a:r>
              <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115.7.16</a:t>
            </a:r>
            <a:r>
              <a:rPr lang="zh-TW" altLang="en-US"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完成集體繳費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147" name="文字方塊 60">
            <a:extLst>
              <a:ext uri="{FF2B5EF4-FFF2-40B4-BE49-F238E27FC236}">
                <a16:creationId xmlns:a16="http://schemas.microsoft.com/office/drawing/2014/main" id="{4FEFD31C-9BFF-C6F7-9592-4BBAACC3330A}"/>
              </a:ext>
            </a:extLst>
          </p:cNvPr>
          <p:cNvSpPr txBox="1">
            <a:spLocks noChangeArrowheads="1"/>
          </p:cNvSpPr>
          <p:nvPr/>
        </p:nvSpPr>
        <p:spPr bwMode="auto">
          <a:xfrm>
            <a:off x="1052122" y="1394253"/>
            <a:ext cx="492443" cy="666595"/>
          </a:xfrm>
          <a:prstGeom prst="rect">
            <a:avLst/>
          </a:prstGeom>
          <a:solidFill>
            <a:schemeClr val="accent2">
              <a:lumMod val="20000"/>
              <a:lumOff val="80000"/>
            </a:schemeClr>
          </a:solidFill>
          <a:ln w="9525">
            <a:noFill/>
            <a:miter lim="800000"/>
            <a:headEnd/>
            <a:tailEnd/>
          </a:ln>
        </p:spPr>
        <p:txBody>
          <a:bodyPr vert="eaVert" wrap="square">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48" name="文字方塊 61">
            <a:extLst>
              <a:ext uri="{FF2B5EF4-FFF2-40B4-BE49-F238E27FC236}">
                <a16:creationId xmlns:a16="http://schemas.microsoft.com/office/drawing/2014/main" id="{84F11758-A50C-2195-B942-A46B60271D9E}"/>
              </a:ext>
            </a:extLst>
          </p:cNvPr>
          <p:cNvSpPr txBox="1">
            <a:spLocks noChangeArrowheads="1"/>
          </p:cNvSpPr>
          <p:nvPr/>
        </p:nvSpPr>
        <p:spPr bwMode="auto">
          <a:xfrm>
            <a:off x="1052087" y="4982302"/>
            <a:ext cx="492443" cy="1447794"/>
          </a:xfrm>
          <a:prstGeom prst="rect">
            <a:avLst/>
          </a:prstGeom>
          <a:solidFill>
            <a:schemeClr val="accent5">
              <a:lumMod val="90000"/>
            </a:schemeClr>
          </a:solid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53" name="標題 1">
            <a:extLst>
              <a:ext uri="{FF2B5EF4-FFF2-40B4-BE49-F238E27FC236}">
                <a16:creationId xmlns:a16="http://schemas.microsoft.com/office/drawing/2014/main" id="{69050BF1-B43A-EFF5-2D90-1A0832F3A87A}"/>
              </a:ext>
            </a:extLst>
          </p:cNvPr>
          <p:cNvSpPr txBox="1">
            <a:spLocks/>
          </p:cNvSpPr>
          <p:nvPr/>
        </p:nvSpPr>
        <p:spPr>
          <a:xfrm>
            <a:off x="148445" y="333377"/>
            <a:ext cx="7983538" cy="633413"/>
          </a:xfrm>
          <a:prstGeom prst="rect">
            <a:avLst/>
          </a:prstGeom>
        </p:spPr>
        <p:txBody>
          <a:bodyP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a:lstStyle>
          <a:p>
            <a:r>
              <a:rPr lang="zh-TW" altLang="en-US" kern="0" dirty="0">
                <a:latin typeface="Times New Roman" panose="02020603050405020304" pitchFamily="18" charset="0"/>
                <a:ea typeface="標楷體" pitchFamily="65" charset="-120"/>
                <a:cs typeface="Times New Roman" panose="02020603050405020304" pitchFamily="18" charset="0"/>
              </a:rPr>
              <a:t>一、</a:t>
            </a:r>
            <a:r>
              <a:rPr lang="zh-TW" altLang="en-US" kern="0" dirty="0">
                <a:latin typeface="標楷體" pitchFamily="65" charset="-120"/>
                <a:ea typeface="標楷體" pitchFamily="65" charset="-120"/>
              </a:rPr>
              <a:t>招生重要日程及作業流程</a:t>
            </a:r>
            <a:r>
              <a:rPr lang="en-US" altLang="zh-TW" kern="0" dirty="0">
                <a:latin typeface="Times New Roman" panose="02020603050405020304" pitchFamily="18" charset="0"/>
                <a:ea typeface="標楷體" pitchFamily="65" charset="-120"/>
                <a:cs typeface="Times New Roman" panose="02020603050405020304" pitchFamily="18" charset="0"/>
              </a:rPr>
              <a:t>(2/3)</a:t>
            </a:r>
            <a:endParaRPr lang="zh-TW" altLang="en-US" kern="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58749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139702" y="308768"/>
            <a:ext cx="7761287" cy="633413"/>
          </a:xfrm>
        </p:spPr>
        <p:txBody>
          <a:bodyPr/>
          <a:lstStyle/>
          <a:p>
            <a:r>
              <a:rPr lang="zh-TW" altLang="en-US" dirty="0">
                <a:latin typeface="標楷體" pitchFamily="65" charset="-120"/>
                <a:ea typeface="標楷體" pitchFamily="65" charset="-120"/>
              </a:rPr>
              <a:t>一、招生重要日程及作業流程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(3/3)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a:extLst>
              <a:ext uri="{FF2B5EF4-FFF2-40B4-BE49-F238E27FC236}">
                <a16:creationId xmlns:a16="http://schemas.microsoft.com/office/drawing/2014/main" id="{D52B351B-BABD-4E3D-A5E0-04FF55F21121}"/>
              </a:ext>
            </a:extLst>
          </p:cNvPr>
          <p:cNvSpPr>
            <a:spLocks noGrp="1"/>
          </p:cNvSpPr>
          <p:nvPr>
            <p:ph type="sldNum" sz="quarter" idx="12"/>
          </p:nvPr>
        </p:nvSpPr>
        <p:spPr/>
        <p:txBody>
          <a:bodyPr/>
          <a:lstStyle/>
          <a:p>
            <a:pPr>
              <a:defRPr/>
            </a:pPr>
            <a:fld id="{AA39E74D-A58A-46CC-986A-EE1885732F1F}" type="slidenum">
              <a:rPr lang="zh-TW" altLang="en-US" smtClean="0"/>
              <a:pPr>
                <a:defRPr/>
              </a:pPr>
              <a:t>6</a:t>
            </a:fld>
            <a:endParaRPr lang="en-US" altLang="zh-TW" dirty="0"/>
          </a:p>
        </p:txBody>
      </p:sp>
      <p:grpSp>
        <p:nvGrpSpPr>
          <p:cNvPr id="3" name="群組 2">
            <a:extLst>
              <a:ext uri="{FF2B5EF4-FFF2-40B4-BE49-F238E27FC236}">
                <a16:creationId xmlns:a16="http://schemas.microsoft.com/office/drawing/2014/main" id="{64A054F9-D7C9-4DF8-A322-7A334462FC05}"/>
              </a:ext>
            </a:extLst>
          </p:cNvPr>
          <p:cNvGrpSpPr/>
          <p:nvPr/>
        </p:nvGrpSpPr>
        <p:grpSpPr>
          <a:xfrm>
            <a:off x="1919536" y="1857524"/>
            <a:ext cx="8662835" cy="3625488"/>
            <a:chOff x="1991544" y="1988840"/>
            <a:chExt cx="8619135" cy="3337456"/>
          </a:xfrm>
        </p:grpSpPr>
        <p:sp>
          <p:nvSpPr>
            <p:cNvPr id="26" name="矩形 25"/>
            <p:cNvSpPr/>
            <p:nvPr/>
          </p:nvSpPr>
          <p:spPr>
            <a:xfrm>
              <a:off x="1991544" y="1988840"/>
              <a:ext cx="431800" cy="3276600"/>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fontAlgn="auto">
                <a:spcBef>
                  <a:spcPts val="0"/>
                </a:spcBef>
                <a:spcAft>
                  <a:spcPts val="0"/>
                </a:spcAft>
                <a:defRPr/>
              </a:pPr>
              <a:r>
                <a:rPr kumimoji="0" lang="zh-TW" altLang="en-US" b="1" dirty="0">
                  <a:solidFill>
                    <a:schemeClr val="tx1"/>
                  </a:solidFill>
                  <a:latin typeface="標楷體" pitchFamily="65" charset="-120"/>
                  <a:ea typeface="標楷體" pitchFamily="65" charset="-120"/>
                </a:rPr>
                <a:t>考生</a:t>
              </a:r>
              <a:r>
                <a:rPr kumimoji="0" lang="zh-TW" altLang="en-US" b="1" dirty="0">
                  <a:solidFill>
                    <a:srgbClr val="FF0000"/>
                  </a:solidFill>
                  <a:latin typeface="標楷體" pitchFamily="65" charset="-120"/>
                  <a:ea typeface="標楷體" pitchFamily="65" charset="-120"/>
                </a:rPr>
                <a:t>報名</a:t>
              </a:r>
              <a:r>
                <a:rPr kumimoji="0" lang="zh-TW" altLang="en-US" b="1" dirty="0">
                  <a:solidFill>
                    <a:schemeClr val="tx1"/>
                  </a:solidFill>
                  <a:latin typeface="標楷體" pitchFamily="65" charset="-120"/>
                  <a:ea typeface="標楷體" pitchFamily="65" charset="-120"/>
                </a:rPr>
                <a:t>統一入學測驗</a:t>
              </a:r>
            </a:p>
          </p:txBody>
        </p:sp>
        <p:sp>
          <p:nvSpPr>
            <p:cNvPr id="31" name="矩形 30"/>
            <p:cNvSpPr/>
            <p:nvPr/>
          </p:nvSpPr>
          <p:spPr>
            <a:xfrm>
              <a:off x="2768907" y="1988840"/>
              <a:ext cx="431800" cy="3276600"/>
            </a:xfrm>
            <a:prstGeom prst="rect">
              <a:avLst/>
            </a:prstGeom>
            <a:noFill/>
            <a:ln w="2857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fontAlgn="auto">
                <a:spcBef>
                  <a:spcPts val="0"/>
                </a:spcBef>
                <a:spcAft>
                  <a:spcPts val="0"/>
                </a:spcAft>
              </a:pPr>
              <a:r>
                <a:rPr kumimoji="0" lang="zh-TW" altLang="en-US" b="1" dirty="0">
                  <a:solidFill>
                    <a:schemeClr val="tx1"/>
                  </a:solidFill>
                  <a:latin typeface="標楷體" pitchFamily="65" charset="-120"/>
                  <a:ea typeface="標楷體" pitchFamily="65" charset="-120"/>
                </a:rPr>
                <a:t>考生</a:t>
              </a:r>
              <a:r>
                <a:rPr kumimoji="0" lang="zh-TW" altLang="en-US" b="1" dirty="0">
                  <a:solidFill>
                    <a:srgbClr val="FF0000"/>
                  </a:solidFill>
                  <a:latin typeface="標楷體" pitchFamily="65" charset="-120"/>
                  <a:ea typeface="標楷體" pitchFamily="65" charset="-120"/>
                </a:rPr>
                <a:t>參加</a:t>
              </a:r>
              <a:r>
                <a:rPr kumimoji="0" lang="zh-TW" altLang="en-US" b="1" dirty="0">
                  <a:solidFill>
                    <a:schemeClr val="tx1"/>
                  </a:solidFill>
                  <a:latin typeface="標楷體" pitchFamily="65" charset="-120"/>
                  <a:ea typeface="標楷體" pitchFamily="65" charset="-120"/>
                </a:rPr>
                <a:t>統一入學測驗考試</a:t>
              </a:r>
            </a:p>
          </p:txBody>
        </p:sp>
        <p:sp>
          <p:nvSpPr>
            <p:cNvPr id="32" name="矩形 31"/>
            <p:cNvSpPr/>
            <p:nvPr/>
          </p:nvSpPr>
          <p:spPr>
            <a:xfrm>
              <a:off x="3554721" y="1988840"/>
              <a:ext cx="431800" cy="3276600"/>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資格審查登錄及繳件</a:t>
              </a:r>
            </a:p>
          </p:txBody>
        </p:sp>
        <p:sp>
          <p:nvSpPr>
            <p:cNvPr id="33" name="矩形 32"/>
            <p:cNvSpPr/>
            <p:nvPr/>
          </p:nvSpPr>
          <p:spPr>
            <a:xfrm>
              <a:off x="4340533" y="1988844"/>
              <a:ext cx="433388" cy="32734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6769150" y="2040171"/>
              <a:ext cx="1343300" cy="32861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vert="eaVert" anchor="b"/>
            <a:lstStyle/>
            <a:p>
              <a:pPr fontAlgn="auto">
                <a:lnSpc>
                  <a:spcPct val="110000"/>
                </a:lnSpc>
                <a:spcBef>
                  <a:spcPts val="0"/>
                </a:spcBef>
                <a:spcAft>
                  <a:spcPts val="0"/>
                </a:spcAft>
                <a:defRPr/>
              </a:pPr>
              <a:r>
                <a:rPr kumimoji="0" lang="zh-TW" altLang="en-US" b="1" dirty="0">
                  <a:solidFill>
                    <a:schemeClr val="tx1"/>
                  </a:solidFill>
                  <a:latin typeface="標楷體" pitchFamily="65" charset="-120"/>
                  <a:ea typeface="標楷體" pitchFamily="65" charset="-120"/>
                </a:rPr>
                <a:t>查詢</a:t>
              </a:r>
              <a:r>
                <a:rPr kumimoji="0" lang="en-US" altLang="zh-TW" b="1" dirty="0">
                  <a:solidFill>
                    <a:schemeClr val="bg1"/>
                  </a:solidFill>
                  <a:latin typeface="標楷體" pitchFamily="65" charset="-120"/>
                  <a:ea typeface="標楷體" pitchFamily="65" charset="-120"/>
                </a:rPr>
                <a:t>…………………………….</a:t>
              </a:r>
            </a:p>
            <a:p>
              <a:pPr algn="dist" fontAlgn="auto">
                <a:lnSpc>
                  <a:spcPct val="110000"/>
                </a:lnSpc>
                <a:spcBef>
                  <a:spcPts val="0"/>
                </a:spcBef>
                <a:spcAft>
                  <a:spcPts val="0"/>
                </a:spcAft>
                <a:defRPr/>
              </a:pPr>
              <a:r>
                <a:rPr kumimoji="0" lang="zh-TW" altLang="en-US" b="1" dirty="0">
                  <a:solidFill>
                    <a:srgbClr val="FF0000"/>
                  </a:solidFill>
                  <a:latin typeface="標楷體" pitchFamily="65" charset="-120"/>
                  <a:ea typeface="標楷體" pitchFamily="65" charset="-120"/>
                </a:rPr>
                <a:t>重組合人數表公告；</a:t>
              </a:r>
              <a:r>
                <a:rPr kumimoji="0" lang="zh-TW" altLang="en-US" b="1" dirty="0">
                  <a:solidFill>
                    <a:srgbClr val="0000CC"/>
                  </a:solidFill>
                  <a:latin typeface="標楷體" pitchFamily="65" charset="-120"/>
                  <a:ea typeface="標楷體" pitchFamily="65" charset="-120"/>
                </a:rPr>
                <a:t>個人總成績</a:t>
              </a:r>
              <a:br>
                <a:rPr kumimoji="0" lang="en-US" altLang="zh-TW" b="1" dirty="0">
                  <a:solidFill>
                    <a:srgbClr val="0000CC"/>
                  </a:solidFill>
                  <a:latin typeface="標楷體" pitchFamily="65" charset="-120"/>
                  <a:ea typeface="標楷體" pitchFamily="65" charset="-120"/>
                </a:rPr>
              </a:b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a:t>
              </a:r>
              <a:br>
                <a:rPr kumimoji="0" lang="en-US" altLang="zh-TW" b="1" dirty="0">
                  <a:solidFill>
                    <a:srgbClr val="FF0000"/>
                  </a:solidFill>
                  <a:latin typeface="標楷體" pitchFamily="65" charset="-120"/>
                  <a:ea typeface="標楷體" pitchFamily="65" charset="-120"/>
                </a:rPr>
              </a:br>
              <a:r>
                <a:rPr kumimoji="0" lang="zh-TW" altLang="en-US" b="1" dirty="0">
                  <a:solidFill>
                    <a:srgbClr val="FF0000"/>
                  </a:solidFill>
                  <a:latin typeface="標楷體" pitchFamily="65" charset="-120"/>
                  <a:ea typeface="標楷體" pitchFamily="65" charset="-120"/>
                </a:rPr>
                <a:t>實際招生名額及各招生群</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類</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5937557" y="2034878"/>
              <a:ext cx="433388" cy="1454150"/>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5937557" y="3846216"/>
              <a:ext cx="433388" cy="1443038"/>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8607250" y="2046522"/>
              <a:ext cx="431800" cy="3273425"/>
            </a:xfrm>
            <a:prstGeom prst="rect">
              <a:avLst/>
            </a:prstGeom>
            <a:solidFill>
              <a:srgbClr val="F3F1D7"/>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9393063" y="2046522"/>
              <a:ext cx="431800" cy="3273425"/>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錄取公告及分發結果查詢</a:t>
              </a:r>
            </a:p>
          </p:txBody>
        </p:sp>
        <p:sp>
          <p:nvSpPr>
            <p:cNvPr id="39" name="矩形 38"/>
            <p:cNvSpPr/>
            <p:nvPr/>
          </p:nvSpPr>
          <p:spPr>
            <a:xfrm>
              <a:off x="5121582" y="2014243"/>
              <a:ext cx="431800" cy="3275013"/>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10178879" y="2046785"/>
              <a:ext cx="431800" cy="327501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註冊報到</a:t>
              </a:r>
            </a:p>
          </p:txBody>
        </p:sp>
        <p:cxnSp>
          <p:nvCxnSpPr>
            <p:cNvPr id="41" name="直線單箭頭接點 40"/>
            <p:cNvCxnSpPr/>
            <p:nvPr/>
          </p:nvCxnSpPr>
          <p:spPr>
            <a:xfrm>
              <a:off x="2411722" y="377477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3197534" y="377477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3983348" y="3774778"/>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4773921" y="378423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5558437" y="2763540"/>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5561468" y="466219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8" name="直線單箭頭接點 47"/>
            <p:cNvCxnSpPr/>
            <p:nvPr/>
          </p:nvCxnSpPr>
          <p:spPr>
            <a:xfrm>
              <a:off x="6380425" y="3625553"/>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8110910" y="3625553"/>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9041022" y="363798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9822533" y="3670530"/>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82696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AD13508-B102-D9CF-DCE2-FF244985AE88}"/>
              </a:ext>
            </a:extLst>
          </p:cNvPr>
          <p:cNvSpPr>
            <a:spLocks noGrp="1"/>
          </p:cNvSpPr>
          <p:nvPr>
            <p:ph type="sldNum" sz="quarter" idx="12"/>
          </p:nvPr>
        </p:nvSpPr>
        <p:spPr/>
        <p:txBody>
          <a:bodyPr/>
          <a:lstStyle/>
          <a:p>
            <a:pPr>
              <a:defRPr/>
            </a:pPr>
            <a:fld id="{D6E7D69F-96D9-4765-93F8-08A349A252CE}" type="slidenum">
              <a:rPr lang="zh-TW" altLang="en-US" smtClean="0"/>
              <a:pPr>
                <a:defRPr/>
              </a:pPr>
              <a:t>7</a:t>
            </a:fld>
            <a:endParaRPr lang="en-US" altLang="zh-TW" dirty="0"/>
          </a:p>
        </p:txBody>
      </p:sp>
      <p:sp>
        <p:nvSpPr>
          <p:cNvPr id="4" name="文字方塊 3">
            <a:extLst>
              <a:ext uri="{FF2B5EF4-FFF2-40B4-BE49-F238E27FC236}">
                <a16:creationId xmlns:a16="http://schemas.microsoft.com/office/drawing/2014/main" id="{42BC125F-7705-C442-0584-97E4E0F4FE85}"/>
              </a:ext>
            </a:extLst>
          </p:cNvPr>
          <p:cNvSpPr txBox="1"/>
          <p:nvPr/>
        </p:nvSpPr>
        <p:spPr>
          <a:xfrm>
            <a:off x="2783632" y="3013501"/>
            <a:ext cx="6976963" cy="830997"/>
          </a:xfrm>
          <a:prstGeom prst="rect">
            <a:avLst/>
          </a:prstGeom>
          <a:noFill/>
        </p:spPr>
        <p:txBody>
          <a:bodyPr wrap="square">
            <a:spAutoFit/>
          </a:bodyPr>
          <a:lstStyle/>
          <a:p>
            <a:pPr algn="ctr"/>
            <a:r>
              <a:rPr lang="zh-TW" altLang="en-US" sz="4800" dirty="0">
                <a:solidFill>
                  <a:schemeClr val="tx2"/>
                </a:solidFill>
                <a:latin typeface="標楷體" pitchFamily="65" charset="-120"/>
                <a:ea typeface="標楷體" pitchFamily="65" charset="-120"/>
              </a:rPr>
              <a:t>招生學校資料查詢系統</a:t>
            </a:r>
            <a:endParaRPr lang="zh-TW" altLang="en-US" sz="4800" dirty="0"/>
          </a:p>
        </p:txBody>
      </p:sp>
      <p:cxnSp>
        <p:nvCxnSpPr>
          <p:cNvPr id="7" name="直線接點 6">
            <a:extLst>
              <a:ext uri="{FF2B5EF4-FFF2-40B4-BE49-F238E27FC236}">
                <a16:creationId xmlns:a16="http://schemas.microsoft.com/office/drawing/2014/main" id="{66EF0B88-BC0A-CED6-2EAE-B18229AE14F2}"/>
              </a:ext>
            </a:extLst>
          </p:cNvPr>
          <p:cNvCxnSpPr>
            <a:cxnSpLocks/>
          </p:cNvCxnSpPr>
          <p:nvPr/>
        </p:nvCxnSpPr>
        <p:spPr>
          <a:xfrm>
            <a:off x="3403141" y="3954159"/>
            <a:ext cx="5737944" cy="0"/>
          </a:xfrm>
          <a:prstGeom prst="line">
            <a:avLst/>
          </a:prstGeom>
          <a:ln w="38100">
            <a:solidFill>
              <a:srgbClr val="EE7A8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94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txBox="1">
            <a:spLocks/>
          </p:cNvSpPr>
          <p:nvPr/>
        </p:nvSpPr>
        <p:spPr bwMode="auto">
          <a:xfrm>
            <a:off x="191344" y="284139"/>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b="1" dirty="0">
                <a:effectLst>
                  <a:outerShdw blurRad="38100" dist="38100" dir="2700000" algn="tl">
                    <a:srgbClr val="000000">
                      <a:alpha val="43137"/>
                    </a:srgbClr>
                  </a:outerShdw>
                </a:effectLst>
                <a:latin typeface="標楷體" pitchFamily="65" charset="-120"/>
                <a:ea typeface="標楷體" pitchFamily="65" charset="-120"/>
              </a:rPr>
              <a:t>使用介面</a:t>
            </a:r>
            <a:endParaRPr lang="zh-TW" altLang="en-US" sz="3000" b="1" dirty="0">
              <a:effectLst>
                <a:outerShdw blurRad="38100" dist="38100" dir="2700000" algn="tl">
                  <a:srgbClr val="000000">
                    <a:alpha val="43137"/>
                  </a:srgbClr>
                </a:outerShdw>
              </a:effectLst>
            </a:endParaRPr>
          </a:p>
        </p:txBody>
      </p:sp>
      <p:sp>
        <p:nvSpPr>
          <p:cNvPr id="3" name="矩形 2"/>
          <p:cNvSpPr/>
          <p:nvPr/>
        </p:nvSpPr>
        <p:spPr>
          <a:xfrm>
            <a:off x="1873341" y="1190728"/>
            <a:ext cx="8615147" cy="646331"/>
          </a:xfrm>
          <a:prstGeom prst="rect">
            <a:avLst/>
          </a:prstGeom>
          <a:ln>
            <a:noFill/>
          </a:ln>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9999"/>
                </a:solidFill>
                <a:latin typeface="Times New Roman" pitchFamily="18" charset="0"/>
                <a:ea typeface="標楷體" pitchFamily="65" charset="-120"/>
                <a:cs typeface="Times New Roman" panose="02020603050405020304" pitchFamily="18" charset="0"/>
                <a:hlinkClick r:id="rId3">
                  <a:extLst>
                    <a:ext uri="{A12FA001-AC4F-418D-AE19-62706E023703}">
                      <ahyp:hlinkClr xmlns:ahyp="http://schemas.microsoft.com/office/drawing/2018/hyperlinkcolor" val="tx"/>
                    </a:ext>
                  </a:extLst>
                </a:hlinkClick>
              </a:rPr>
              <a:t>https://www.jctv.ntut.edu.tw/union42</a:t>
            </a:r>
            <a:r>
              <a:rPr lang="en-US" altLang="zh-TW" b="1" dirty="0">
                <a:solidFill>
                  <a:srgbClr val="21828F"/>
                </a:solidFill>
                <a:latin typeface="Times New Roman" pitchFamily="18" charset="0"/>
                <a:ea typeface="標楷體" pitchFamily="65" charset="-12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altLang="zh-TW" b="1" dirty="0">
                <a:solidFill>
                  <a:srgbClr val="21828F"/>
                </a:solidFill>
                <a:latin typeface="Times New Roman" pitchFamily="18" charset="0"/>
                <a:ea typeface="標楷體" pitchFamily="65" charset="-120"/>
                <a:cs typeface="Times New Roman" panose="02020603050405020304" pitchFamily="18" charset="0"/>
              </a:rPr>
              <a:t>)</a:t>
            </a:r>
          </a:p>
          <a:p>
            <a:r>
              <a:rPr lang="zh-TW" altLang="en-US" b="1" dirty="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簡章查詢與下載」中「</a:t>
            </a:r>
            <a:r>
              <a:rPr lang="en-US" altLang="zh-TW" b="1" dirty="0">
                <a:latin typeface="Times New Roman" panose="02020603050405020304" pitchFamily="18" charset="0"/>
                <a:ea typeface="標楷體" pitchFamily="65" charset="-120"/>
                <a:cs typeface="Times New Roman" panose="02020603050405020304" pitchFamily="18" charset="0"/>
              </a:rPr>
              <a:t>115</a:t>
            </a:r>
            <a:r>
              <a:rPr lang="zh-TW" altLang="en-US" b="1" dirty="0">
                <a:latin typeface="Times New Roman" panose="02020603050405020304" pitchFamily="18" charset="0"/>
                <a:ea typeface="標楷體" pitchFamily="65" charset="-120"/>
                <a:cs typeface="Times New Roman" panose="02020603050405020304" pitchFamily="18" charset="0"/>
              </a:rPr>
              <a:t>學年度招生學校資料查詢系統 」</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sp>
        <p:nvSpPr>
          <p:cNvPr id="9" name="投影片編號版面配置區 8">
            <a:extLst>
              <a:ext uri="{FF2B5EF4-FFF2-40B4-BE49-F238E27FC236}">
                <a16:creationId xmlns:a16="http://schemas.microsoft.com/office/drawing/2014/main" id="{91054BA6-5229-4714-AB4E-390F4E27ADED}"/>
              </a:ext>
            </a:extLst>
          </p:cNvPr>
          <p:cNvSpPr>
            <a:spLocks noGrp="1"/>
          </p:cNvSpPr>
          <p:nvPr>
            <p:ph type="sldNum" sz="quarter" idx="12"/>
          </p:nvPr>
        </p:nvSpPr>
        <p:spPr/>
        <p:txBody>
          <a:bodyPr/>
          <a:lstStyle/>
          <a:p>
            <a:pPr>
              <a:defRPr/>
            </a:pPr>
            <a:fld id="{AA39E74D-A58A-46CC-986A-EE1885732F1F}" type="slidenum">
              <a:rPr lang="zh-TW" altLang="en-US" smtClean="0"/>
              <a:pPr>
                <a:defRPr/>
              </a:pPr>
              <a:t>8</a:t>
            </a:fld>
            <a:endParaRPr lang="en-US" altLang="zh-TW" dirty="0"/>
          </a:p>
        </p:txBody>
      </p:sp>
      <p:grpSp>
        <p:nvGrpSpPr>
          <p:cNvPr id="14" name="群組 13">
            <a:extLst>
              <a:ext uri="{FF2B5EF4-FFF2-40B4-BE49-F238E27FC236}">
                <a16:creationId xmlns:a16="http://schemas.microsoft.com/office/drawing/2014/main" id="{385D4863-E228-C862-DA24-04C2F8A0C3EC}"/>
              </a:ext>
            </a:extLst>
          </p:cNvPr>
          <p:cNvGrpSpPr/>
          <p:nvPr/>
        </p:nvGrpSpPr>
        <p:grpSpPr>
          <a:xfrm>
            <a:off x="911424" y="2046142"/>
            <a:ext cx="10834488" cy="4422052"/>
            <a:chOff x="911424" y="2103292"/>
            <a:chExt cx="10834488" cy="4422052"/>
          </a:xfrm>
        </p:grpSpPr>
        <p:grpSp>
          <p:nvGrpSpPr>
            <p:cNvPr id="12" name="群組 11">
              <a:extLst>
                <a:ext uri="{FF2B5EF4-FFF2-40B4-BE49-F238E27FC236}">
                  <a16:creationId xmlns:a16="http://schemas.microsoft.com/office/drawing/2014/main" id="{932E33C9-B380-FE74-B5C1-A1D90935A482}"/>
                </a:ext>
              </a:extLst>
            </p:cNvPr>
            <p:cNvGrpSpPr/>
            <p:nvPr/>
          </p:nvGrpSpPr>
          <p:grpSpPr>
            <a:xfrm>
              <a:off x="911424" y="2103292"/>
              <a:ext cx="5902463" cy="4422052"/>
              <a:chOff x="910323" y="2103292"/>
              <a:chExt cx="5821902" cy="4350517"/>
            </a:xfrm>
          </p:grpSpPr>
          <p:pic>
            <p:nvPicPr>
              <p:cNvPr id="8" name="圖片 7">
                <a:extLst>
                  <a:ext uri="{FF2B5EF4-FFF2-40B4-BE49-F238E27FC236}">
                    <a16:creationId xmlns:a16="http://schemas.microsoft.com/office/drawing/2014/main" id="{CC481D6E-8787-CDA5-B4B3-D2ADFDC054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5909" y="2103292"/>
                <a:ext cx="5756316" cy="4350517"/>
              </a:xfrm>
              <a:prstGeom prst="rect">
                <a:avLst/>
              </a:prstGeom>
              <a:ln>
                <a:solidFill>
                  <a:schemeClr val="tx1"/>
                </a:solidFill>
              </a:ln>
            </p:spPr>
          </p:pic>
          <p:sp>
            <p:nvSpPr>
              <p:cNvPr id="10" name="矩形 9">
                <a:extLst>
                  <a:ext uri="{FF2B5EF4-FFF2-40B4-BE49-F238E27FC236}">
                    <a16:creationId xmlns:a16="http://schemas.microsoft.com/office/drawing/2014/main" id="{3BC75ACC-4FA3-BB24-F216-64941782F00C}"/>
                  </a:ext>
                </a:extLst>
              </p:cNvPr>
              <p:cNvSpPr/>
              <p:nvPr/>
            </p:nvSpPr>
            <p:spPr>
              <a:xfrm>
                <a:off x="910323" y="5088528"/>
                <a:ext cx="1420504"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E35C1D7E-7DA3-BF88-5EB1-F691EDAF005A}"/>
                  </a:ext>
                </a:extLst>
              </p:cNvPr>
              <p:cNvSpPr/>
              <p:nvPr/>
            </p:nvSpPr>
            <p:spPr>
              <a:xfrm>
                <a:off x="2480741" y="3597725"/>
                <a:ext cx="1728194" cy="2160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6" name="群組 5">
              <a:extLst>
                <a:ext uri="{FF2B5EF4-FFF2-40B4-BE49-F238E27FC236}">
                  <a16:creationId xmlns:a16="http://schemas.microsoft.com/office/drawing/2014/main" id="{0CEBF408-8A8E-18CC-F6E1-FB276DA9D1F1}"/>
                </a:ext>
              </a:extLst>
            </p:cNvPr>
            <p:cNvGrpSpPr/>
            <p:nvPr/>
          </p:nvGrpSpPr>
          <p:grpSpPr>
            <a:xfrm>
              <a:off x="5048252" y="2839153"/>
              <a:ext cx="6697660" cy="3272956"/>
              <a:chOff x="1753331" y="1910083"/>
              <a:chExt cx="8685337" cy="4335142"/>
            </a:xfrm>
          </p:grpSpPr>
          <p:pic>
            <p:nvPicPr>
              <p:cNvPr id="4" name="圖片 3">
                <a:extLst>
                  <a:ext uri="{FF2B5EF4-FFF2-40B4-BE49-F238E27FC236}">
                    <a16:creationId xmlns:a16="http://schemas.microsoft.com/office/drawing/2014/main" id="{C6E76461-5873-4005-B90B-A03B0E37C518}"/>
                  </a:ext>
                </a:extLst>
              </p:cNvPr>
              <p:cNvPicPr>
                <a:picLocks noChangeAspect="1"/>
              </p:cNvPicPr>
              <p:nvPr/>
            </p:nvPicPr>
            <p:blipFill>
              <a:blip r:embed="rId5"/>
              <a:stretch>
                <a:fillRect/>
              </a:stretch>
            </p:blipFill>
            <p:spPr>
              <a:xfrm>
                <a:off x="1753331" y="1910083"/>
                <a:ext cx="8685337" cy="4335142"/>
              </a:xfrm>
              <a:prstGeom prst="rect">
                <a:avLst/>
              </a:prstGeom>
              <a:ln>
                <a:solidFill>
                  <a:schemeClr val="tx1"/>
                </a:solidFill>
              </a:ln>
            </p:spPr>
          </p:pic>
          <p:sp>
            <p:nvSpPr>
              <p:cNvPr id="2" name="矩形 1">
                <a:extLst>
                  <a:ext uri="{FF2B5EF4-FFF2-40B4-BE49-F238E27FC236}">
                    <a16:creationId xmlns:a16="http://schemas.microsoft.com/office/drawing/2014/main" id="{C765EB28-1987-B921-8035-F1B895D0C328}"/>
                  </a:ext>
                </a:extLst>
              </p:cNvPr>
              <p:cNvSpPr/>
              <p:nvPr/>
            </p:nvSpPr>
            <p:spPr>
              <a:xfrm>
                <a:off x="3359696" y="2002223"/>
                <a:ext cx="120104" cy="216024"/>
              </a:xfrm>
              <a:prstGeom prst="rect">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E697B298-29DE-0948-368E-76E285DD2AF2}"/>
                  </a:ext>
                </a:extLst>
              </p:cNvPr>
              <p:cNvSpPr txBox="1"/>
              <p:nvPr/>
            </p:nvSpPr>
            <p:spPr>
              <a:xfrm>
                <a:off x="3254771" y="1956631"/>
                <a:ext cx="216024" cy="326128"/>
              </a:xfrm>
              <a:prstGeom prst="rect">
                <a:avLst/>
              </a:prstGeom>
              <a:noFill/>
              <a:ln>
                <a:noFill/>
              </a:ln>
            </p:spPr>
            <p:txBody>
              <a:bodyPr wrap="square" rtlCol="0">
                <a:spAutoFit/>
              </a:bodyPr>
              <a:lstStyle/>
              <a:p>
                <a:r>
                  <a:rPr lang="en-US" altLang="zh-TW" sz="1000" b="1" dirty="0">
                    <a:solidFill>
                      <a:srgbClr val="FFFFED"/>
                    </a:solidFill>
                    <a:effectLst>
                      <a:glow rad="50800">
                        <a:schemeClr val="accent1">
                          <a:alpha val="22000"/>
                        </a:schemeClr>
                      </a:glow>
                    </a:effectLst>
                    <a:latin typeface="Gadugi" panose="020B0502040204020203" pitchFamily="34" charset="0"/>
                    <a:ea typeface="Gadugi" panose="020B0502040204020203" pitchFamily="34" charset="0"/>
                    <a:cs typeface="Times New Roman" panose="02020603050405020304" pitchFamily="18" charset="0"/>
                  </a:rPr>
                  <a:t>5</a:t>
                </a:r>
                <a:endParaRPr lang="zh-TW" altLang="en-US" sz="1000" b="1" dirty="0">
                  <a:solidFill>
                    <a:srgbClr val="FFFFED"/>
                  </a:solidFill>
                  <a:effectLst>
                    <a:glow rad="50800">
                      <a:schemeClr val="accent1">
                        <a:alpha val="22000"/>
                      </a:schemeClr>
                    </a:glow>
                  </a:effectLst>
                  <a:latin typeface="Gadugi" panose="020B0502040204020203" pitchFamily="34" charset="0"/>
                  <a:cs typeface="Times New Roman" panose="02020603050405020304" pitchFamily="18" charset="0"/>
                </a:endParaRPr>
              </a:p>
            </p:txBody>
          </p:sp>
        </p:grpSp>
        <p:sp>
          <p:nvSpPr>
            <p:cNvPr id="13" name="箭號: 向右 12">
              <a:extLst>
                <a:ext uri="{FF2B5EF4-FFF2-40B4-BE49-F238E27FC236}">
                  <a16:creationId xmlns:a16="http://schemas.microsoft.com/office/drawing/2014/main" id="{48F70FEF-C060-8025-E157-B748603BD8A8}"/>
                </a:ext>
              </a:extLst>
            </p:cNvPr>
            <p:cNvSpPr/>
            <p:nvPr/>
          </p:nvSpPr>
          <p:spPr>
            <a:xfrm>
              <a:off x="4306144" y="3536448"/>
              <a:ext cx="997768" cy="391275"/>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99571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12">
            <a:extLst>
              <a:ext uri="{FF2B5EF4-FFF2-40B4-BE49-F238E27FC236}">
                <a16:creationId xmlns:a16="http://schemas.microsoft.com/office/drawing/2014/main" id="{32022F7E-C0F4-418F-BA48-8FAF4F87FD21}"/>
              </a:ext>
            </a:extLst>
          </p:cNvPr>
          <p:cNvSpPr>
            <a:spLocks noGrp="1"/>
          </p:cNvSpPr>
          <p:nvPr>
            <p:ph type="sldNum" sz="quarter" idx="12"/>
          </p:nvPr>
        </p:nvSpPr>
        <p:spPr/>
        <p:txBody>
          <a:bodyPr/>
          <a:lstStyle/>
          <a:p>
            <a:pPr>
              <a:defRPr/>
            </a:pPr>
            <a:fld id="{AA39E74D-A58A-46CC-986A-EE1885732F1F}" type="slidenum">
              <a:rPr lang="zh-TW" altLang="en-US" smtClean="0"/>
              <a:pPr>
                <a:defRPr/>
              </a:pPr>
              <a:t>9</a:t>
            </a:fld>
            <a:endParaRPr lang="en-US" altLang="zh-TW" dirty="0"/>
          </a:p>
        </p:txBody>
      </p:sp>
      <p:sp>
        <p:nvSpPr>
          <p:cNvPr id="6" name="標題 1">
            <a:extLst>
              <a:ext uri="{FF2B5EF4-FFF2-40B4-BE49-F238E27FC236}">
                <a16:creationId xmlns:a16="http://schemas.microsoft.com/office/drawing/2014/main" id="{E1E7AC4A-21F3-F278-4A81-92FC66624B82}"/>
              </a:ext>
            </a:extLst>
          </p:cNvPr>
          <p:cNvSpPr txBox="1">
            <a:spLocks/>
          </p:cNvSpPr>
          <p:nvPr/>
        </p:nvSpPr>
        <p:spPr bwMode="auto">
          <a:xfrm>
            <a:off x="191344" y="284139"/>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b="1" dirty="0">
                <a:effectLst>
                  <a:outerShdw blurRad="38100" dist="38100" dir="2700000" algn="tl">
                    <a:srgbClr val="000000">
                      <a:alpha val="43137"/>
                    </a:srgbClr>
                  </a:outerShdw>
                </a:effectLst>
                <a:latin typeface="標楷體" pitchFamily="65" charset="-120"/>
                <a:ea typeface="標楷體" pitchFamily="65" charset="-120"/>
              </a:rPr>
              <a:t>查詢結果頁面</a:t>
            </a:r>
            <a:endParaRPr lang="zh-TW" altLang="en-US" sz="3000" b="1" dirty="0">
              <a:effectLst>
                <a:outerShdw blurRad="38100" dist="38100" dir="2700000" algn="tl">
                  <a:srgbClr val="000000">
                    <a:alpha val="43137"/>
                  </a:srgbClr>
                </a:outerShdw>
              </a:effectLst>
            </a:endParaRPr>
          </a:p>
        </p:txBody>
      </p:sp>
      <p:grpSp>
        <p:nvGrpSpPr>
          <p:cNvPr id="8" name="群組 7">
            <a:extLst>
              <a:ext uri="{FF2B5EF4-FFF2-40B4-BE49-F238E27FC236}">
                <a16:creationId xmlns:a16="http://schemas.microsoft.com/office/drawing/2014/main" id="{AFFEE089-2A8E-6909-AC81-4BEABCE1DA8E}"/>
              </a:ext>
            </a:extLst>
          </p:cNvPr>
          <p:cNvGrpSpPr/>
          <p:nvPr/>
        </p:nvGrpSpPr>
        <p:grpSpPr>
          <a:xfrm>
            <a:off x="2713841" y="1042993"/>
            <a:ext cx="6764318" cy="5678482"/>
            <a:chOff x="2713841" y="1042993"/>
            <a:chExt cx="6764318" cy="5678482"/>
          </a:xfrm>
        </p:grpSpPr>
        <p:grpSp>
          <p:nvGrpSpPr>
            <p:cNvPr id="5" name="群組 4">
              <a:extLst>
                <a:ext uri="{FF2B5EF4-FFF2-40B4-BE49-F238E27FC236}">
                  <a16:creationId xmlns:a16="http://schemas.microsoft.com/office/drawing/2014/main" id="{B73FC623-E873-B5CC-D3CF-B6DB0934AD32}"/>
                </a:ext>
              </a:extLst>
            </p:cNvPr>
            <p:cNvGrpSpPr/>
            <p:nvPr/>
          </p:nvGrpSpPr>
          <p:grpSpPr>
            <a:xfrm>
              <a:off x="2713841" y="1042993"/>
              <a:ext cx="6764318" cy="5678482"/>
              <a:chOff x="2713841" y="1042993"/>
              <a:chExt cx="6764318" cy="5678482"/>
            </a:xfrm>
          </p:grpSpPr>
          <p:pic>
            <p:nvPicPr>
              <p:cNvPr id="4" name="圖片 3">
                <a:extLst>
                  <a:ext uri="{FF2B5EF4-FFF2-40B4-BE49-F238E27FC236}">
                    <a16:creationId xmlns:a16="http://schemas.microsoft.com/office/drawing/2014/main" id="{15CAE89E-39CA-4FF9-B09D-993C8B176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13841" y="1042993"/>
                <a:ext cx="6764318" cy="5678482"/>
              </a:xfrm>
              <a:prstGeom prst="rect">
                <a:avLst/>
              </a:prstGeom>
            </p:spPr>
          </p:pic>
          <p:sp>
            <p:nvSpPr>
              <p:cNvPr id="2" name="矩形 1">
                <a:extLst>
                  <a:ext uri="{FF2B5EF4-FFF2-40B4-BE49-F238E27FC236}">
                    <a16:creationId xmlns:a16="http://schemas.microsoft.com/office/drawing/2014/main" id="{26378391-AB8D-7E21-1F1C-CEC698AE0E66}"/>
                  </a:ext>
                </a:extLst>
              </p:cNvPr>
              <p:cNvSpPr/>
              <p:nvPr/>
            </p:nvSpPr>
            <p:spPr>
              <a:xfrm>
                <a:off x="3980086" y="1119226"/>
                <a:ext cx="74389" cy="226973"/>
              </a:xfrm>
              <a:prstGeom prst="rect">
                <a:avLst/>
              </a:prstGeom>
              <a:solidFill>
                <a:srgbClr val="99CC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600"/>
              </a:p>
            </p:txBody>
          </p:sp>
          <p:sp>
            <p:nvSpPr>
              <p:cNvPr id="3" name="文字方塊 2">
                <a:extLst>
                  <a:ext uri="{FF2B5EF4-FFF2-40B4-BE49-F238E27FC236}">
                    <a16:creationId xmlns:a16="http://schemas.microsoft.com/office/drawing/2014/main" id="{D3F1C530-60FD-4570-982D-95344E3E541C}"/>
                  </a:ext>
                </a:extLst>
              </p:cNvPr>
              <p:cNvSpPr txBox="1"/>
              <p:nvPr/>
            </p:nvSpPr>
            <p:spPr>
              <a:xfrm>
                <a:off x="3885220" y="1106815"/>
                <a:ext cx="202431" cy="235449"/>
              </a:xfrm>
              <a:prstGeom prst="rect">
                <a:avLst/>
              </a:prstGeom>
              <a:noFill/>
            </p:spPr>
            <p:txBody>
              <a:bodyPr wrap="square" rtlCol="0">
                <a:spAutoFit/>
              </a:bodyPr>
              <a:lstStyle/>
              <a:p>
                <a:r>
                  <a:rPr lang="en-US" altLang="zh-TW" sz="930" b="1" dirty="0">
                    <a:solidFill>
                      <a:srgbClr val="FFFFED"/>
                    </a:solidFill>
                    <a:effectLst>
                      <a:glow rad="50800">
                        <a:schemeClr val="accent1">
                          <a:alpha val="22000"/>
                        </a:schemeClr>
                      </a:glow>
                    </a:effectLst>
                    <a:latin typeface="Gadugi" panose="020B0502040204020203" pitchFamily="34" charset="0"/>
                    <a:ea typeface="Gadugi" panose="020B0502040204020203" pitchFamily="34" charset="0"/>
                    <a:cs typeface="Times New Roman" panose="02020603050405020304" pitchFamily="18" charset="0"/>
                  </a:rPr>
                  <a:t>5</a:t>
                </a:r>
                <a:endParaRPr lang="zh-TW" altLang="en-US" sz="930" b="1" dirty="0">
                  <a:solidFill>
                    <a:srgbClr val="FFFFED"/>
                  </a:solidFill>
                  <a:effectLst>
                    <a:glow rad="50800">
                      <a:schemeClr val="accent1">
                        <a:alpha val="22000"/>
                      </a:schemeClr>
                    </a:glow>
                  </a:effectLst>
                  <a:latin typeface="Gadugi" panose="020B0502040204020203" pitchFamily="34" charset="0"/>
                  <a:cs typeface="Times New Roman" panose="02020603050405020304" pitchFamily="18" charset="0"/>
                </a:endParaRPr>
              </a:p>
            </p:txBody>
          </p:sp>
        </p:grpSp>
        <p:sp>
          <p:nvSpPr>
            <p:cNvPr id="7" name="矩形 6">
              <a:extLst>
                <a:ext uri="{FF2B5EF4-FFF2-40B4-BE49-F238E27FC236}">
                  <a16:creationId xmlns:a16="http://schemas.microsoft.com/office/drawing/2014/main" id="{7BB05A21-1369-D834-F9CF-59E521E30BBE}"/>
                </a:ext>
              </a:extLst>
            </p:cNvPr>
            <p:cNvSpPr/>
            <p:nvPr/>
          </p:nvSpPr>
          <p:spPr>
            <a:xfrm>
              <a:off x="3980086" y="3933056"/>
              <a:ext cx="819770" cy="2788419"/>
            </a:xfrm>
            <a:prstGeom prst="rect">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85979685"/>
      </p:ext>
    </p:extLst>
  </p:cSld>
  <p:clrMapOvr>
    <a:masterClrMapping/>
  </p:clrMapOvr>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82238</TotalTime>
  <Words>6317</Words>
  <Application>Microsoft Office PowerPoint</Application>
  <PresentationFormat>寬螢幕</PresentationFormat>
  <Paragraphs>697</Paragraphs>
  <Slides>41</Slides>
  <Notes>36</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41</vt:i4>
      </vt:variant>
    </vt:vector>
  </HeadingPairs>
  <TitlesOfParts>
    <vt:vector size="55" baseType="lpstr">
      <vt:lpstr>華康正顏楷體W5</vt:lpstr>
      <vt:lpstr>華康新篆體</vt:lpstr>
      <vt:lpstr>華康隸書體W7</vt:lpstr>
      <vt:lpstr>華康儷中黑</vt:lpstr>
      <vt:lpstr>新細明體</vt:lpstr>
      <vt:lpstr>標楷體</vt:lpstr>
      <vt:lpstr>Arial</vt:lpstr>
      <vt:lpstr>Book Antiqua</vt:lpstr>
      <vt:lpstr>Bookman Old Style</vt:lpstr>
      <vt:lpstr>Calibri</vt:lpstr>
      <vt:lpstr>Gadugi</vt:lpstr>
      <vt:lpstr>Times New Roman</vt:lpstr>
      <vt:lpstr>Wingdings</vt:lpstr>
      <vt:lpstr>101四技聯登-高職報名宣導</vt:lpstr>
      <vt:lpstr>115學年度</vt:lpstr>
      <vt:lpstr>說明內容</vt:lpstr>
      <vt:lpstr>PowerPoint 簡報</vt:lpstr>
      <vt:lpstr>PowerPoint 簡報</vt:lpstr>
      <vt:lpstr>PowerPoint 簡報</vt:lpstr>
      <vt:lpstr>一、招生重要日程及作業流程(3/3)</vt:lpstr>
      <vt:lpstr>PowerPoint 簡報</vt:lpstr>
      <vt:lpstr>PowerPoint 簡報</vt:lpstr>
      <vt:lpstr>PowerPoint 簡報</vt:lpstr>
      <vt:lpstr>PowerPoint 簡報</vt:lpstr>
      <vt:lpstr>PowerPoint 簡報</vt:lpstr>
      <vt:lpstr>PowerPoint 簡報</vt:lpstr>
      <vt:lpstr>三、招生作業說明-重要注意事項</vt:lpstr>
      <vt:lpstr>三、招生作業說明(一)-資格審查(1/4)</vt:lpstr>
      <vt:lpstr>三、招生作業說明(一)-資格審查(2/4)</vt:lpstr>
      <vt:lpstr>PowerPoint 簡報</vt:lpstr>
      <vt:lpstr>三、招生作業說明(一)-資格審查(4/4)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感謝蒞臨與指導 並祝您順心如意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李沛軒</cp:lastModifiedBy>
  <cp:revision>988</cp:revision>
  <cp:lastPrinted>2025-11-25T01:24:30Z</cp:lastPrinted>
  <dcterms:created xsi:type="dcterms:W3CDTF">2011-11-28T00:15:34Z</dcterms:created>
  <dcterms:modified xsi:type="dcterms:W3CDTF">2025-11-25T02:11:53Z</dcterms:modified>
</cp:coreProperties>
</file>