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85" r:id="rId1"/>
  </p:sldMasterIdLst>
  <p:notesMasterIdLst>
    <p:notesMasterId r:id="rId98"/>
  </p:notesMasterIdLst>
  <p:handoutMasterIdLst>
    <p:handoutMasterId r:id="rId99"/>
  </p:handoutMasterIdLst>
  <p:sldIdLst>
    <p:sldId id="517" r:id="rId2"/>
    <p:sldId id="346" r:id="rId3"/>
    <p:sldId id="262" r:id="rId4"/>
    <p:sldId id="259" r:id="rId5"/>
    <p:sldId id="269" r:id="rId6"/>
    <p:sldId id="431" r:id="rId7"/>
    <p:sldId id="427" r:id="rId8"/>
    <p:sldId id="344" r:id="rId9"/>
    <p:sldId id="277" r:id="rId10"/>
    <p:sldId id="314" r:id="rId11"/>
    <p:sldId id="309" r:id="rId12"/>
    <p:sldId id="289" r:id="rId13"/>
    <p:sldId id="304" r:id="rId14"/>
    <p:sldId id="428" r:id="rId15"/>
    <p:sldId id="520" r:id="rId16"/>
    <p:sldId id="515" r:id="rId17"/>
    <p:sldId id="278" r:id="rId18"/>
    <p:sldId id="270" r:id="rId19"/>
    <p:sldId id="280" r:id="rId20"/>
    <p:sldId id="283" r:id="rId21"/>
    <p:sldId id="349" r:id="rId22"/>
    <p:sldId id="316" r:id="rId23"/>
    <p:sldId id="330" r:id="rId24"/>
    <p:sldId id="331" r:id="rId25"/>
    <p:sldId id="351" r:id="rId26"/>
    <p:sldId id="353" r:id="rId27"/>
    <p:sldId id="354" r:id="rId28"/>
    <p:sldId id="332" r:id="rId29"/>
    <p:sldId id="302" r:id="rId30"/>
    <p:sldId id="433" r:id="rId31"/>
    <p:sldId id="434" r:id="rId32"/>
    <p:sldId id="435" r:id="rId33"/>
    <p:sldId id="436" r:id="rId34"/>
    <p:sldId id="437" r:id="rId35"/>
    <p:sldId id="518" r:id="rId36"/>
    <p:sldId id="438" r:id="rId37"/>
    <p:sldId id="439" r:id="rId38"/>
    <p:sldId id="440" r:id="rId39"/>
    <p:sldId id="441" r:id="rId40"/>
    <p:sldId id="442" r:id="rId41"/>
    <p:sldId id="443"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 id="460" r:id="rId56"/>
    <p:sldId id="461" r:id="rId57"/>
    <p:sldId id="462" r:id="rId58"/>
    <p:sldId id="463" r:id="rId59"/>
    <p:sldId id="464" r:id="rId60"/>
    <p:sldId id="466" r:id="rId61"/>
    <p:sldId id="467" r:id="rId62"/>
    <p:sldId id="469" r:id="rId63"/>
    <p:sldId id="470" r:id="rId64"/>
    <p:sldId id="472" r:id="rId65"/>
    <p:sldId id="471" r:id="rId66"/>
    <p:sldId id="512" r:id="rId67"/>
    <p:sldId id="513" r:id="rId68"/>
    <p:sldId id="473" r:id="rId69"/>
    <p:sldId id="474" r:id="rId70"/>
    <p:sldId id="483" r:id="rId71"/>
    <p:sldId id="484" r:id="rId72"/>
    <p:sldId id="485" r:id="rId73"/>
    <p:sldId id="486" r:id="rId74"/>
    <p:sldId id="487" r:id="rId75"/>
    <p:sldId id="509" r:id="rId76"/>
    <p:sldId id="488" r:id="rId77"/>
    <p:sldId id="489" r:id="rId78"/>
    <p:sldId id="490" r:id="rId79"/>
    <p:sldId id="491" r:id="rId80"/>
    <p:sldId id="492" r:id="rId81"/>
    <p:sldId id="493" r:id="rId82"/>
    <p:sldId id="494" r:id="rId83"/>
    <p:sldId id="495" r:id="rId84"/>
    <p:sldId id="506" r:id="rId85"/>
    <p:sldId id="496" r:id="rId86"/>
    <p:sldId id="497" r:id="rId87"/>
    <p:sldId id="498" r:id="rId88"/>
    <p:sldId id="499" r:id="rId89"/>
    <p:sldId id="500" r:id="rId90"/>
    <p:sldId id="501" r:id="rId91"/>
    <p:sldId id="502" r:id="rId92"/>
    <p:sldId id="503" r:id="rId93"/>
    <p:sldId id="504" r:id="rId94"/>
    <p:sldId id="505" r:id="rId95"/>
    <p:sldId id="510" r:id="rId96"/>
    <p:sldId id="516" r:id="rId97"/>
  </p:sldIdLst>
  <p:sldSz cx="12192000" cy="6858000"/>
  <p:notesSz cx="7315200" cy="9601200"/>
  <p:embeddedFontLst>
    <p:embeddedFont>
      <p:font typeface="Franklin Gothic Book" panose="020B0503020102020204" pitchFamily="34" charset="0"/>
      <p:regular r:id="rId100"/>
      <p:italic r:id="rId101"/>
    </p:embeddedFont>
    <p:embeddedFont>
      <p:font typeface="Malgun Gothic" panose="020B0503020000020004" pitchFamily="34" charset="-127"/>
      <p:regular r:id="rId102"/>
      <p:bold r:id="rId103"/>
    </p:embeddedFont>
    <p:embeddedFont>
      <p:font typeface="Microsoft JhengHei Light" panose="020B0304030504040204" pitchFamily="34" charset="-120"/>
      <p:regular r:id="rId104"/>
    </p:embeddedFont>
    <p:embeddedFont>
      <p:font typeface="Roboto" panose="02000000000000000000" pitchFamily="2" charset="0"/>
      <p:regular r:id="rId105"/>
      <p:bold r:id="rId106"/>
      <p:italic r:id="rId107"/>
      <p:boldItalic r:id="rId108"/>
    </p:embeddedFont>
    <p:embeddedFont>
      <p:font typeface="SimSun" panose="02010600030101010101" pitchFamily="2" charset="-122"/>
      <p:regular r:id="rId109"/>
    </p:embeddedFont>
    <p:embeddedFont>
      <p:font typeface="Verdana" panose="020B0604030504040204" pitchFamily="34" charset="0"/>
      <p:regular r:id="rId110"/>
      <p:bold r:id="rId111"/>
      <p:italic r:id="rId112"/>
      <p:boldItalic r:id="rId113"/>
    </p:embeddedFont>
    <p:embeddedFont>
      <p:font typeface="華康中圓體" panose="020F0509000000000000" pitchFamily="49" charset="-120"/>
      <p:regular r:id="rId114"/>
      <p:bold r:id="rId115"/>
      <p:italic r:id="rId116"/>
      <p:boldItalic r:id="rId117"/>
    </p:embeddedFont>
    <p:embeddedFont>
      <p:font typeface="微軟正黑體" panose="020B0604030504040204" pitchFamily="34" charset="-120"/>
      <p:regular r:id="rId118"/>
      <p:bold r:id="rId119"/>
    </p:embeddedFont>
    <p:embeddedFont>
      <p:font typeface="新細明體" panose="02020500000000000000" pitchFamily="18" charset="-120"/>
      <p:regular r:id="rId120"/>
    </p:embeddedFont>
    <p:embeddedFont>
      <p:font typeface="標楷體" panose="03000509000000000000" pitchFamily="65" charset="-120"/>
      <p:regular r:id="rId1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9"/>
    <a:srgbClr val="FFFFFF"/>
    <a:srgbClr val="FFCF9F"/>
    <a:srgbClr val="F70931"/>
    <a:srgbClr val="BFBEBD"/>
    <a:srgbClr val="65636C"/>
    <a:srgbClr val="19363B"/>
    <a:srgbClr val="6E6E64"/>
    <a:srgbClr val="FFAC5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8" autoAdjust="0"/>
    <p:restoredTop sz="95231" autoAdjust="0"/>
  </p:normalViewPr>
  <p:slideViewPr>
    <p:cSldViewPr snapToGrid="0">
      <p:cViewPr varScale="1">
        <p:scale>
          <a:sx n="106" d="100"/>
          <a:sy n="106" d="100"/>
        </p:scale>
        <p:origin x="918" y="11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3.fntdata"/><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4.fntdata"/><Relationship Id="rId118" Type="http://schemas.openxmlformats.org/officeDocument/2006/relationships/font" Target="fonts/font19.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1.fntdata"/><Relationship Id="rId115"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121"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font" Target="fonts/font2.fntdata"/><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4"/>
            <a:ext cx="3170138" cy="481028"/>
          </a:xfrm>
          <a:prstGeom prst="rect">
            <a:avLst/>
          </a:prstGeom>
        </p:spPr>
        <p:txBody>
          <a:bodyPr vert="horz" lIns="91408" tIns="45703" rIns="91408" bIns="45703"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4143428" y="4"/>
            <a:ext cx="3170138" cy="481028"/>
          </a:xfrm>
          <a:prstGeom prst="rect">
            <a:avLst/>
          </a:prstGeom>
        </p:spPr>
        <p:txBody>
          <a:bodyPr vert="horz" lIns="91408" tIns="45703" rIns="91408" bIns="45703" rtlCol="0"/>
          <a:lstStyle>
            <a:lvl1pPr algn="r" eaLnBrk="1" fontAlgn="auto" hangingPunct="1">
              <a:spcBef>
                <a:spcPts val="0"/>
              </a:spcBef>
              <a:spcAft>
                <a:spcPts val="0"/>
              </a:spcAft>
              <a:defRPr sz="1200">
                <a:latin typeface="+mn-lt"/>
                <a:ea typeface="+mn-ea"/>
              </a:defRPr>
            </a:lvl1pPr>
          </a:lstStyle>
          <a:p>
            <a:pPr>
              <a:defRPr/>
            </a:pPr>
            <a:endParaRPr lang="zh-TW" altLang="en-US"/>
          </a:p>
        </p:txBody>
      </p:sp>
      <p:sp>
        <p:nvSpPr>
          <p:cNvPr id="4" name="頁尾版面配置區 3"/>
          <p:cNvSpPr>
            <a:spLocks noGrp="1"/>
          </p:cNvSpPr>
          <p:nvPr>
            <p:ph type="ftr" sz="quarter" idx="2"/>
          </p:nvPr>
        </p:nvSpPr>
        <p:spPr>
          <a:xfrm>
            <a:off x="1" y="9120176"/>
            <a:ext cx="3170138" cy="481028"/>
          </a:xfrm>
          <a:prstGeom prst="rect">
            <a:avLst/>
          </a:prstGeom>
        </p:spPr>
        <p:txBody>
          <a:bodyPr vert="horz" lIns="91408" tIns="45703" rIns="91408" bIns="45703"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143428" y="9120176"/>
            <a:ext cx="3170138" cy="481028"/>
          </a:xfrm>
          <a:prstGeom prst="rect">
            <a:avLst/>
          </a:prstGeom>
        </p:spPr>
        <p:txBody>
          <a:bodyPr vert="horz" lIns="91408" tIns="45703" rIns="91408" bIns="45703" rtlCol="0" anchor="b"/>
          <a:lstStyle>
            <a:lvl1pPr algn="r" eaLnBrk="1" fontAlgn="auto" hangingPunct="1">
              <a:spcBef>
                <a:spcPts val="0"/>
              </a:spcBef>
              <a:spcAft>
                <a:spcPts val="0"/>
              </a:spcAft>
              <a:defRPr sz="1200" smtClean="0">
                <a:latin typeface="+mn-lt"/>
                <a:ea typeface="+mn-ea"/>
              </a:defRPr>
            </a:lvl1pPr>
          </a:lstStyle>
          <a:p>
            <a:pPr>
              <a:defRPr/>
            </a:pPr>
            <a:fld id="{42022495-B8B9-4837-8DAB-0F240AD16F14}"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4"/>
            <a:ext cx="3170138" cy="481028"/>
          </a:xfrm>
          <a:prstGeom prst="rect">
            <a:avLst/>
          </a:prstGeom>
        </p:spPr>
        <p:txBody>
          <a:bodyPr vert="horz" lIns="91390" tIns="45696" rIns="91390" bIns="45696"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4143428" y="4"/>
            <a:ext cx="3170138" cy="481028"/>
          </a:xfrm>
          <a:prstGeom prst="rect">
            <a:avLst/>
          </a:prstGeom>
        </p:spPr>
        <p:txBody>
          <a:bodyPr vert="horz" lIns="91390" tIns="45696" rIns="91390" bIns="45696" rtlCol="0"/>
          <a:lstStyle>
            <a:lvl1pPr algn="r" eaLnBrk="1" fontAlgn="auto" hangingPunct="1">
              <a:spcBef>
                <a:spcPts val="0"/>
              </a:spcBef>
              <a:spcAft>
                <a:spcPts val="0"/>
              </a:spcAft>
              <a:defRPr sz="1200">
                <a:latin typeface="+mn-lt"/>
                <a:ea typeface="+mn-ea"/>
              </a:defRPr>
            </a:lvl1pPr>
          </a:lstStyle>
          <a:p>
            <a:pPr>
              <a:defRPr/>
            </a:pPr>
            <a:endParaRPr lang="zh-TW" altLang="en-US"/>
          </a:p>
        </p:txBody>
      </p:sp>
      <p:sp>
        <p:nvSpPr>
          <p:cNvPr id="4" name="投影片圖像版面配置區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1390" tIns="45696" rIns="91390" bIns="45696" rtlCol="0" anchor="ctr"/>
          <a:lstStyle/>
          <a:p>
            <a:pPr lvl="0"/>
            <a:endParaRPr lang="zh-TW" altLang="en-US" noProof="0"/>
          </a:p>
        </p:txBody>
      </p:sp>
      <p:sp>
        <p:nvSpPr>
          <p:cNvPr id="5" name="備忘稿版面配置區 4"/>
          <p:cNvSpPr>
            <a:spLocks noGrp="1"/>
          </p:cNvSpPr>
          <p:nvPr>
            <p:ph type="body" sz="quarter" idx="3"/>
          </p:nvPr>
        </p:nvSpPr>
        <p:spPr>
          <a:xfrm>
            <a:off x="731194" y="4621150"/>
            <a:ext cx="5852814" cy="3779718"/>
          </a:xfrm>
          <a:prstGeom prst="rect">
            <a:avLst/>
          </a:prstGeom>
        </p:spPr>
        <p:txBody>
          <a:bodyPr vert="horz" lIns="91390" tIns="45696" rIns="91390" bIns="45696"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1" y="9120176"/>
            <a:ext cx="3170138" cy="481028"/>
          </a:xfrm>
          <a:prstGeom prst="rect">
            <a:avLst/>
          </a:prstGeom>
        </p:spPr>
        <p:txBody>
          <a:bodyPr vert="horz" lIns="91390" tIns="45696" rIns="91390" bIns="45696"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4143428" y="9120176"/>
            <a:ext cx="3170138" cy="481028"/>
          </a:xfrm>
          <a:prstGeom prst="rect">
            <a:avLst/>
          </a:prstGeom>
        </p:spPr>
        <p:txBody>
          <a:bodyPr vert="horz" lIns="91390" tIns="45696" rIns="91390" bIns="45696" rtlCol="0" anchor="b"/>
          <a:lstStyle>
            <a:lvl1pPr algn="r" eaLnBrk="1" fontAlgn="auto" hangingPunct="1">
              <a:spcBef>
                <a:spcPts val="0"/>
              </a:spcBef>
              <a:spcAft>
                <a:spcPts val="0"/>
              </a:spcAft>
              <a:defRPr sz="1200" smtClean="0">
                <a:latin typeface="+mn-lt"/>
                <a:ea typeface="+mn-ea"/>
              </a:defRPr>
            </a:lvl1pPr>
          </a:lstStyle>
          <a:p>
            <a:pPr>
              <a:defRPr/>
            </a:pPr>
            <a:fld id="{38D97E58-E3B6-4B3A-B809-FB017E158D2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717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dirty="0"/>
          </a:p>
        </p:txBody>
      </p:sp>
      <p:sp>
        <p:nvSpPr>
          <p:cNvPr id="8499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8704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8704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extLst>
      <p:ext uri="{BB962C8B-B14F-4D97-AF65-F5344CB8AC3E}">
        <p14:creationId xmlns:p14="http://schemas.microsoft.com/office/powerpoint/2010/main" val="3442749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3994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a:t>Hji </a:t>
            </a:r>
            <a:endParaRPr lang="zh-TW" altLang="en-US"/>
          </a:p>
        </p:txBody>
      </p:sp>
      <p:sp>
        <p:nvSpPr>
          <p:cNvPr id="2662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4198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4813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5018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5632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5837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9220"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6042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6861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7066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7270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7475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80900"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9318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3556"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1741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1946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970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4403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3174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776288" y="1198563"/>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33796"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665" indent="-275641">
              <a:defRPr>
                <a:solidFill>
                  <a:schemeClr val="tx1"/>
                </a:solidFill>
                <a:latin typeface="Calibri" panose="020F0502020204030204" pitchFamily="34" charset="0"/>
                <a:ea typeface="新細明體" panose="02020500000000000000" pitchFamily="18" charset="-120"/>
              </a:defRPr>
            </a:lvl2pPr>
            <a:lvl3pPr marL="1102563" indent="-220513">
              <a:defRPr>
                <a:solidFill>
                  <a:schemeClr val="tx1"/>
                </a:solidFill>
                <a:latin typeface="Calibri" panose="020F0502020204030204" pitchFamily="34" charset="0"/>
                <a:ea typeface="新細明體" panose="02020500000000000000" pitchFamily="18" charset="-120"/>
              </a:defRPr>
            </a:lvl3pPr>
            <a:lvl4pPr marL="1543590" indent="-220513">
              <a:defRPr>
                <a:solidFill>
                  <a:schemeClr val="tx1"/>
                </a:solidFill>
                <a:latin typeface="Calibri" panose="020F0502020204030204" pitchFamily="34" charset="0"/>
                <a:ea typeface="新細明體" panose="02020500000000000000" pitchFamily="18" charset="-120"/>
              </a:defRPr>
            </a:lvl4pPr>
            <a:lvl5pPr marL="1984614" indent="-220513">
              <a:defRPr>
                <a:solidFill>
                  <a:schemeClr val="tx1"/>
                </a:solidFill>
                <a:latin typeface="Calibri" panose="020F0502020204030204" pitchFamily="34" charset="0"/>
                <a:ea typeface="新細明體" panose="02020500000000000000" pitchFamily="18" charset="-120"/>
              </a:defRPr>
            </a:lvl5pPr>
            <a:lvl6pPr marL="2425639"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666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7690"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8715" indent="-2205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a:defRPr/>
            </a:pPr>
            <a:fld id="{DAF046C5-34B7-49E1-B51C-AAEABBC5EFA2}" type="datetime1">
              <a:rPr lang="zh-TW" altLang="en-US" smtClean="0"/>
              <a:pPr>
                <a:defRPr/>
              </a:pPr>
              <a:t>2026/3/16</a:t>
            </a:fld>
            <a:endParaRPr lang="zh-TW" alt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5725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68F154C9-4483-44C6-9923-11120C72C36B}" type="datetime1">
              <a:rPr lang="zh-TW" altLang="en-US" smtClean="0"/>
              <a:pPr>
                <a:defRPr/>
              </a:pPr>
              <a:t>2026/3/16</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FC0DF03C-9A3F-4EB3-94D0-3A64518B323E}" type="slidenum">
              <a:rPr lang="zh-TW" altLang="en-US" smtClean="0"/>
              <a:pPr>
                <a:defRPr/>
              </a:pPr>
              <a:t>‹#›</a:t>
            </a:fld>
            <a:endParaRPr lang="zh-TW" altLang="en-US" dirty="0"/>
          </a:p>
        </p:txBody>
      </p:sp>
    </p:spTree>
    <p:extLst>
      <p:ext uri="{BB962C8B-B14F-4D97-AF65-F5344CB8AC3E}">
        <p14:creationId xmlns:p14="http://schemas.microsoft.com/office/powerpoint/2010/main" val="204468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9F4DFF0B-3F51-48B2-96F1-3EB4544D270E}" type="datetime1">
              <a:rPr lang="zh-TW" altLang="en-US" smtClean="0"/>
              <a:pPr>
                <a:defRPr/>
              </a:pPr>
              <a:t>2026/3/16</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C7771D8D-1990-40B7-AE2B-C7122A53C3D4}" type="slidenum">
              <a:rPr lang="zh-TW" altLang="en-US" smtClean="0"/>
              <a:pPr>
                <a:defRPr/>
              </a:pPr>
              <a:t>‹#›</a:t>
            </a:fld>
            <a:endParaRPr lang="zh-TW" altLang="en-US" dirty="0"/>
          </a:p>
        </p:txBody>
      </p:sp>
    </p:spTree>
    <p:extLst>
      <p:ext uri="{BB962C8B-B14F-4D97-AF65-F5344CB8AC3E}">
        <p14:creationId xmlns:p14="http://schemas.microsoft.com/office/powerpoint/2010/main" val="25745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0071959E-F432-4809-B8C5-469FDDBA9821}" type="datetime1">
              <a:rPr lang="zh-TW" altLang="en-US" smtClean="0"/>
              <a:pPr>
                <a:defRPr/>
              </a:pPr>
              <a:t>2026/3/16</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292389954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fld id="{698B5BCC-A063-4D83-B24B-FD57E1BB7DE2}" type="datetime1">
              <a:rPr lang="zh-TW" altLang="en-US" smtClean="0"/>
              <a:pPr>
                <a:defRPr/>
              </a:pPr>
              <a:t>2026/3/16</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4C980F5F-BAD0-4F5A-B244-1EA0DE1BD43A}" type="slidenum">
              <a:rPr lang="zh-TW" altLang="en-US" smtClean="0"/>
              <a:pPr>
                <a:defRPr/>
              </a:pPr>
              <a:t>‹#›</a:t>
            </a:fld>
            <a:endParaRPr lang="zh-TW" altLang="en-US" dirty="0"/>
          </a:p>
        </p:txBody>
      </p:sp>
    </p:spTree>
    <p:extLst>
      <p:ext uri="{BB962C8B-B14F-4D97-AF65-F5344CB8AC3E}">
        <p14:creationId xmlns:p14="http://schemas.microsoft.com/office/powerpoint/2010/main" val="187702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0071959E-F432-4809-B8C5-469FDDBA9821}" type="datetime1">
              <a:rPr lang="zh-TW" altLang="en-US" smtClean="0"/>
              <a:pPr>
                <a:defRPr/>
              </a:pPr>
              <a:t>2026/3/16</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2726185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0071959E-F432-4809-B8C5-469FDDBA9821}" type="datetime1">
              <a:rPr lang="zh-TW" altLang="en-US" smtClean="0"/>
              <a:pPr>
                <a:defRPr/>
              </a:pPr>
              <a:t>2026/3/16</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9" name="Slide Number Placeholder 8"/>
          <p:cNvSpPr>
            <a:spLocks noGrp="1"/>
          </p:cNvSpPr>
          <p:nvPr>
            <p:ph type="sldNum" sz="quarter" idx="12"/>
          </p:nvPr>
        </p:nvSpPr>
        <p:spPr/>
        <p:txBody>
          <a:body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318876587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fld id="{CC1E93B0-030F-44F4-89E9-7721B98DD897}" type="datetime1">
              <a:rPr lang="zh-TW" altLang="en-US" smtClean="0"/>
              <a:pPr>
                <a:defRPr/>
              </a:pPr>
              <a:t>2026/3/16</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pPr>
              <a:defRPr/>
            </a:pPr>
            <a:fld id="{2440BFF3-0F0C-4BF5-B684-3A6E4ADCD23D}" type="slidenum">
              <a:rPr lang="zh-TW" altLang="en-US" smtClean="0"/>
              <a:pPr>
                <a:defRPr/>
              </a:pPr>
              <a:t>‹#›</a:t>
            </a:fld>
            <a:endParaRPr lang="zh-TW" altLang="en-US" dirty="0"/>
          </a:p>
        </p:txBody>
      </p:sp>
    </p:spTree>
    <p:extLst>
      <p:ext uri="{BB962C8B-B14F-4D97-AF65-F5344CB8AC3E}">
        <p14:creationId xmlns:p14="http://schemas.microsoft.com/office/powerpoint/2010/main" val="217164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9086094-2DA9-48EC-BEF6-B0E6488BCC95}" type="datetime1">
              <a:rPr lang="zh-TW" altLang="en-US" smtClean="0"/>
              <a:pPr>
                <a:defRPr/>
              </a:pPr>
              <a:t>2026/3/16</a:t>
            </a:fld>
            <a:endParaRPr lang="zh-TW" altLang="en-US"/>
          </a:p>
        </p:txBody>
      </p:sp>
      <p:sp>
        <p:nvSpPr>
          <p:cNvPr id="3" name="Footer Placeholder 2"/>
          <p:cNvSpPr>
            <a:spLocks noGrp="1"/>
          </p:cNvSpPr>
          <p:nvPr>
            <p:ph type="ftr" sz="quarter" idx="11"/>
          </p:nvPr>
        </p:nvSpPr>
        <p:spPr/>
        <p:txBody>
          <a:bodyPr/>
          <a:lstStyle/>
          <a:p>
            <a:pPr>
              <a:defRPr/>
            </a:pPr>
            <a:endParaRPr lang="zh-TW" altLang="en-US"/>
          </a:p>
        </p:txBody>
      </p:sp>
      <p:sp>
        <p:nvSpPr>
          <p:cNvPr id="4" name="Slide Number Placeholder 3"/>
          <p:cNvSpPr>
            <a:spLocks noGrp="1"/>
          </p:cNvSpPr>
          <p:nvPr>
            <p:ph type="sldNum" sz="quarter" idx="12"/>
          </p:nvPr>
        </p:nvSpPr>
        <p:spPr/>
        <p:txBody>
          <a:bodyPr/>
          <a:lstStyle/>
          <a:p>
            <a:pPr>
              <a:defRPr/>
            </a:pPr>
            <a:fld id="{A3337750-81FE-43BB-BB68-548B93A15F4A}" type="slidenum">
              <a:rPr lang="zh-TW" altLang="en-US" smtClean="0"/>
              <a:pPr>
                <a:defRPr/>
              </a:pPr>
              <a:t>‹#›</a:t>
            </a:fld>
            <a:endParaRPr lang="zh-TW" altLang="en-US" dirty="0"/>
          </a:p>
        </p:txBody>
      </p:sp>
    </p:spTree>
    <p:extLst>
      <p:ext uri="{BB962C8B-B14F-4D97-AF65-F5344CB8AC3E}">
        <p14:creationId xmlns:p14="http://schemas.microsoft.com/office/powerpoint/2010/main" val="307691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fld id="{0071959E-F432-4809-B8C5-469FDDBA9821}" type="datetime1">
              <a:rPr lang="zh-TW" altLang="en-US" smtClean="0"/>
              <a:pPr>
                <a:defRPr/>
              </a:pPr>
              <a:t>2026/3/16</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7526424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fld id="{0071959E-F432-4809-B8C5-469FDDBA9821}" type="datetime1">
              <a:rPr lang="zh-TW" altLang="en-US" smtClean="0"/>
              <a:pPr>
                <a:defRPr/>
              </a:pPr>
              <a:t>2026/3/16</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18513347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71959E-F432-4809-B8C5-469FDDBA9821}" type="datetime1">
              <a:rPr lang="zh-TW" altLang="en-US" smtClean="0"/>
              <a:pPr>
                <a:defRPr/>
              </a:pPr>
              <a:t>2026/3/16</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92FC883-0042-468C-913A-256E86ABECE5}" type="slidenum">
              <a:rPr lang="zh-TW" altLang="en-US" smtClean="0"/>
              <a:pPr>
                <a:defRPr/>
              </a:pPr>
              <a:t>‹#›</a:t>
            </a:fld>
            <a:endParaRPr lang="zh-TW" altLang="en-US" dirty="0"/>
          </a:p>
        </p:txBody>
      </p:sp>
    </p:spTree>
    <p:extLst>
      <p:ext uri="{BB962C8B-B14F-4D97-AF65-F5344CB8AC3E}">
        <p14:creationId xmlns:p14="http://schemas.microsoft.com/office/powerpoint/2010/main" val="39120240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ctv.ntut.edu.tw/u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ch.jctv.ntut.edu.tw/schoolinfo/login.zu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3.jpeg"/><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39"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D116550-57A1-4C5A-A7E5-AA20113F35BF}"/>
              </a:ext>
            </a:extLst>
          </p:cNvPr>
          <p:cNvSpPr/>
          <p:nvPr/>
        </p:nvSpPr>
        <p:spPr>
          <a:xfrm flipH="1" flipV="1">
            <a:off x="0" y="6105809"/>
            <a:ext cx="12192000" cy="751628"/>
          </a:xfrm>
          <a:custGeom>
            <a:avLst/>
            <a:gdLst>
              <a:gd name="connsiteX0" fmla="*/ 7529595 w 11939451"/>
              <a:gd name="connsiteY0" fmla="*/ 0 h 981412"/>
              <a:gd name="connsiteX1" fmla="*/ 11939451 w 11939451"/>
              <a:gd name="connsiteY1" fmla="*/ 0 h 981412"/>
              <a:gd name="connsiteX2" fmla="*/ 11939451 w 11939451"/>
              <a:gd name="connsiteY2" fmla="*/ 142632 h 981412"/>
              <a:gd name="connsiteX3" fmla="*/ 11912978 w 11939451"/>
              <a:gd name="connsiteY3" fmla="*/ 182276 h 981412"/>
              <a:gd name="connsiteX4" fmla="*/ 11738874 w 11939451"/>
              <a:gd name="connsiteY4" fmla="*/ 232018 h 981412"/>
              <a:gd name="connsiteX5" fmla="*/ 11465283 w 11939451"/>
              <a:gd name="connsiteY5" fmla="*/ 306635 h 981412"/>
              <a:gd name="connsiteX6" fmla="*/ 11291178 w 11939451"/>
              <a:gd name="connsiteY6" fmla="*/ 331507 h 981412"/>
              <a:gd name="connsiteX7" fmla="*/ 11017585 w 11939451"/>
              <a:gd name="connsiteY7" fmla="*/ 281763 h 981412"/>
              <a:gd name="connsiteX8" fmla="*/ 10644504 w 11939451"/>
              <a:gd name="connsiteY8" fmla="*/ 331507 h 981412"/>
              <a:gd name="connsiteX9" fmla="*/ 10395785 w 11939451"/>
              <a:gd name="connsiteY9" fmla="*/ 356380 h 981412"/>
              <a:gd name="connsiteX10" fmla="*/ 10246553 w 11939451"/>
              <a:gd name="connsiteY10" fmla="*/ 406122 h 981412"/>
              <a:gd name="connsiteX11" fmla="*/ 9848599 w 11939451"/>
              <a:gd name="connsiteY11" fmla="*/ 430995 h 981412"/>
              <a:gd name="connsiteX12" fmla="*/ 9773982 w 11939451"/>
              <a:gd name="connsiteY12" fmla="*/ 406122 h 981412"/>
              <a:gd name="connsiteX13" fmla="*/ 9624750 w 11939451"/>
              <a:gd name="connsiteY13" fmla="*/ 356380 h 981412"/>
              <a:gd name="connsiteX14" fmla="*/ 8953206 w 11939451"/>
              <a:gd name="connsiteY14" fmla="*/ 331507 h 981412"/>
              <a:gd name="connsiteX15" fmla="*/ 8803974 w 11939451"/>
              <a:gd name="connsiteY15" fmla="*/ 256891 h 981412"/>
              <a:gd name="connsiteX16" fmla="*/ 8704486 w 11939451"/>
              <a:gd name="connsiteY16" fmla="*/ 232018 h 981412"/>
              <a:gd name="connsiteX17" fmla="*/ 8629869 w 11939451"/>
              <a:gd name="connsiteY17" fmla="*/ 256891 h 981412"/>
              <a:gd name="connsiteX18" fmla="*/ 8480637 w 11939451"/>
              <a:gd name="connsiteY18" fmla="*/ 207148 h 981412"/>
              <a:gd name="connsiteX19" fmla="*/ 8331406 w 11939451"/>
              <a:gd name="connsiteY19" fmla="*/ 182276 h 981412"/>
              <a:gd name="connsiteX20" fmla="*/ 8182174 w 11939451"/>
              <a:gd name="connsiteY20" fmla="*/ 132531 h 981412"/>
              <a:gd name="connsiteX21" fmla="*/ 7784221 w 11939451"/>
              <a:gd name="connsiteY21" fmla="*/ 57914 h 981412"/>
              <a:gd name="connsiteX22" fmla="*/ 7610116 w 11939451"/>
              <a:gd name="connsiteY22" fmla="*/ 8171 h 981412"/>
              <a:gd name="connsiteX23" fmla="*/ 0 w 11939451"/>
              <a:gd name="connsiteY23" fmla="*/ 0 h 981412"/>
              <a:gd name="connsiteX24" fmla="*/ 7265355 w 11939451"/>
              <a:gd name="connsiteY24" fmla="*/ 0 h 981412"/>
              <a:gd name="connsiteX25" fmla="*/ 7239935 w 11939451"/>
              <a:gd name="connsiteY25" fmla="*/ 6889 h 981412"/>
              <a:gd name="connsiteX26" fmla="*/ 7162419 w 11939451"/>
              <a:gd name="connsiteY26" fmla="*/ 57914 h 981412"/>
              <a:gd name="connsiteX27" fmla="*/ 7013187 w 11939451"/>
              <a:gd name="connsiteY27" fmla="*/ 107659 h 981412"/>
              <a:gd name="connsiteX28" fmla="*/ 6739595 w 11939451"/>
              <a:gd name="connsiteY28" fmla="*/ 132531 h 981412"/>
              <a:gd name="connsiteX29" fmla="*/ 6664978 w 11939451"/>
              <a:gd name="connsiteY29" fmla="*/ 157403 h 981412"/>
              <a:gd name="connsiteX30" fmla="*/ 6615235 w 11939451"/>
              <a:gd name="connsiteY30" fmla="*/ 232018 h 981412"/>
              <a:gd name="connsiteX31" fmla="*/ 6466001 w 11939451"/>
              <a:gd name="connsiteY31" fmla="*/ 331507 h 981412"/>
              <a:gd name="connsiteX32" fmla="*/ 6142665 w 11939451"/>
              <a:gd name="connsiteY32" fmla="*/ 306635 h 981412"/>
              <a:gd name="connsiteX33" fmla="*/ 5943689 w 11939451"/>
              <a:gd name="connsiteY33" fmla="*/ 281763 h 981412"/>
              <a:gd name="connsiteX34" fmla="*/ 5670097 w 11939451"/>
              <a:gd name="connsiteY34" fmla="*/ 232018 h 981412"/>
              <a:gd name="connsiteX35" fmla="*/ 5595480 w 11939451"/>
              <a:gd name="connsiteY35" fmla="*/ 207148 h 981412"/>
              <a:gd name="connsiteX36" fmla="*/ 5346761 w 11939451"/>
              <a:gd name="connsiteY36" fmla="*/ 132531 h 981412"/>
              <a:gd name="connsiteX37" fmla="*/ 5197529 w 11939451"/>
              <a:gd name="connsiteY37" fmla="*/ 182276 h 981412"/>
              <a:gd name="connsiteX38" fmla="*/ 4525984 w 11939451"/>
              <a:gd name="connsiteY38" fmla="*/ 256891 h 981412"/>
              <a:gd name="connsiteX39" fmla="*/ 4451367 w 11939451"/>
              <a:gd name="connsiteY39" fmla="*/ 306635 h 981412"/>
              <a:gd name="connsiteX40" fmla="*/ 4327007 w 11939451"/>
              <a:gd name="connsiteY40" fmla="*/ 331507 h 981412"/>
              <a:gd name="connsiteX41" fmla="*/ 4252390 w 11939451"/>
              <a:gd name="connsiteY41" fmla="*/ 356380 h 981412"/>
              <a:gd name="connsiteX42" fmla="*/ 4028542 w 11939451"/>
              <a:gd name="connsiteY42" fmla="*/ 430995 h 981412"/>
              <a:gd name="connsiteX43" fmla="*/ 3655463 w 11939451"/>
              <a:gd name="connsiteY43" fmla="*/ 455867 h 981412"/>
              <a:gd name="connsiteX44" fmla="*/ 3431614 w 11939451"/>
              <a:gd name="connsiteY44" fmla="*/ 555356 h 981412"/>
              <a:gd name="connsiteX45" fmla="*/ 3282382 w 11939451"/>
              <a:gd name="connsiteY45" fmla="*/ 605099 h 981412"/>
              <a:gd name="connsiteX46" fmla="*/ 3133150 w 11939451"/>
              <a:gd name="connsiteY46" fmla="*/ 505612 h 981412"/>
              <a:gd name="connsiteX47" fmla="*/ 3058533 w 11939451"/>
              <a:gd name="connsiteY47" fmla="*/ 480739 h 981412"/>
              <a:gd name="connsiteX48" fmla="*/ 2983916 w 11939451"/>
              <a:gd name="connsiteY48" fmla="*/ 530484 h 981412"/>
              <a:gd name="connsiteX49" fmla="*/ 2561092 w 11939451"/>
              <a:gd name="connsiteY49" fmla="*/ 580227 h 981412"/>
              <a:gd name="connsiteX50" fmla="*/ 2386988 w 11939451"/>
              <a:gd name="connsiteY50" fmla="*/ 555356 h 981412"/>
              <a:gd name="connsiteX51" fmla="*/ 2163139 w 11939451"/>
              <a:gd name="connsiteY51" fmla="*/ 455867 h 981412"/>
              <a:gd name="connsiteX52" fmla="*/ 1765186 w 11939451"/>
              <a:gd name="connsiteY52" fmla="*/ 480739 h 981412"/>
              <a:gd name="connsiteX53" fmla="*/ 1690571 w 11939451"/>
              <a:gd name="connsiteY53" fmla="*/ 555356 h 981412"/>
              <a:gd name="connsiteX54" fmla="*/ 1566211 w 11939451"/>
              <a:gd name="connsiteY54" fmla="*/ 580227 h 981412"/>
              <a:gd name="connsiteX55" fmla="*/ 1491594 w 11939451"/>
              <a:gd name="connsiteY55" fmla="*/ 605099 h 981412"/>
              <a:gd name="connsiteX56" fmla="*/ 1342362 w 11939451"/>
              <a:gd name="connsiteY56" fmla="*/ 629971 h 981412"/>
              <a:gd name="connsiteX57" fmla="*/ 1019026 w 11939451"/>
              <a:gd name="connsiteY57" fmla="*/ 704588 h 981412"/>
              <a:gd name="connsiteX58" fmla="*/ 944409 w 11939451"/>
              <a:gd name="connsiteY58" fmla="*/ 779203 h 981412"/>
              <a:gd name="connsiteX59" fmla="*/ 770305 w 11939451"/>
              <a:gd name="connsiteY59" fmla="*/ 804076 h 981412"/>
              <a:gd name="connsiteX60" fmla="*/ 123632 w 11939451"/>
              <a:gd name="connsiteY60" fmla="*/ 978180 h 981412"/>
              <a:gd name="connsiteX61" fmla="*/ 41647 w 11939451"/>
              <a:gd name="connsiteY61" fmla="*/ 979226 h 981412"/>
              <a:gd name="connsiteX62" fmla="*/ 0 w 11939451"/>
              <a:gd name="connsiteY62" fmla="*/ 964405 h 98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39451" h="981412">
                <a:moveTo>
                  <a:pt x="7529595" y="0"/>
                </a:moveTo>
                <a:lnTo>
                  <a:pt x="11939451" y="0"/>
                </a:lnTo>
                <a:lnTo>
                  <a:pt x="11939451" y="142632"/>
                </a:lnTo>
                <a:lnTo>
                  <a:pt x="11912978" y="182276"/>
                </a:lnTo>
                <a:cubicBezTo>
                  <a:pt x="11734078" y="241910"/>
                  <a:pt x="11957489" y="169559"/>
                  <a:pt x="11738874" y="232018"/>
                </a:cubicBezTo>
                <a:cubicBezTo>
                  <a:pt x="11572085" y="279670"/>
                  <a:pt x="11760923" y="247506"/>
                  <a:pt x="11465283" y="306635"/>
                </a:cubicBezTo>
                <a:cubicBezTo>
                  <a:pt x="11407796" y="318132"/>
                  <a:pt x="11349213" y="323217"/>
                  <a:pt x="11291178" y="331507"/>
                </a:cubicBezTo>
                <a:cubicBezTo>
                  <a:pt x="11250746" y="323421"/>
                  <a:pt x="11049405" y="281763"/>
                  <a:pt x="11017585" y="281763"/>
                </a:cubicBezTo>
                <a:cubicBezTo>
                  <a:pt x="10821818" y="281763"/>
                  <a:pt x="10791072" y="294864"/>
                  <a:pt x="10644504" y="331507"/>
                </a:cubicBezTo>
                <a:lnTo>
                  <a:pt x="10395785" y="356380"/>
                </a:lnTo>
                <a:cubicBezTo>
                  <a:pt x="10343610" y="361597"/>
                  <a:pt x="10298506" y="399038"/>
                  <a:pt x="10246553" y="406122"/>
                </a:cubicBezTo>
                <a:cubicBezTo>
                  <a:pt x="10114861" y="424079"/>
                  <a:pt x="9981251" y="422705"/>
                  <a:pt x="9848599" y="430995"/>
                </a:cubicBezTo>
                <a:lnTo>
                  <a:pt x="9773982" y="406122"/>
                </a:lnTo>
                <a:lnTo>
                  <a:pt x="9624750" y="356380"/>
                </a:lnTo>
                <a:cubicBezTo>
                  <a:pt x="9400902" y="348090"/>
                  <a:pt x="9176712" y="346408"/>
                  <a:pt x="8953206" y="331507"/>
                </a:cubicBezTo>
                <a:cubicBezTo>
                  <a:pt x="8870470" y="325991"/>
                  <a:pt x="8877330" y="288330"/>
                  <a:pt x="8803974" y="256891"/>
                </a:cubicBezTo>
                <a:cubicBezTo>
                  <a:pt x="8772555" y="243425"/>
                  <a:pt x="8738669" y="232018"/>
                  <a:pt x="8704486" y="232018"/>
                </a:cubicBezTo>
                <a:cubicBezTo>
                  <a:pt x="8678268" y="232018"/>
                  <a:pt x="8654742" y="248600"/>
                  <a:pt x="8629869" y="256891"/>
                </a:cubicBezTo>
                <a:cubicBezTo>
                  <a:pt x="8629869" y="256891"/>
                  <a:pt x="8531507" y="219865"/>
                  <a:pt x="8480637" y="207148"/>
                </a:cubicBezTo>
                <a:cubicBezTo>
                  <a:pt x="8431714" y="194916"/>
                  <a:pt x="8381150" y="190566"/>
                  <a:pt x="8331406" y="182276"/>
                </a:cubicBezTo>
                <a:cubicBezTo>
                  <a:pt x="8279685" y="173656"/>
                  <a:pt x="8233967" y="140709"/>
                  <a:pt x="8182174" y="132531"/>
                </a:cubicBezTo>
                <a:cubicBezTo>
                  <a:pt x="7772829" y="67897"/>
                  <a:pt x="7964319" y="177982"/>
                  <a:pt x="7784221" y="57914"/>
                </a:cubicBezTo>
                <a:cubicBezTo>
                  <a:pt x="7733075" y="40867"/>
                  <a:pt x="7662155" y="15110"/>
                  <a:pt x="7610116" y="8171"/>
                </a:cubicBezTo>
                <a:close/>
                <a:moveTo>
                  <a:pt x="0" y="0"/>
                </a:moveTo>
                <a:lnTo>
                  <a:pt x="7265355" y="0"/>
                </a:lnTo>
                <a:lnTo>
                  <a:pt x="7239935" y="6889"/>
                </a:lnTo>
                <a:cubicBezTo>
                  <a:pt x="7225352" y="12939"/>
                  <a:pt x="7213948" y="23562"/>
                  <a:pt x="7162419" y="57914"/>
                </a:cubicBezTo>
                <a:cubicBezTo>
                  <a:pt x="7118790" y="86998"/>
                  <a:pt x="7062931" y="91076"/>
                  <a:pt x="7013187" y="107659"/>
                </a:cubicBezTo>
                <a:cubicBezTo>
                  <a:pt x="6921989" y="115949"/>
                  <a:pt x="6830248" y="119580"/>
                  <a:pt x="6739595" y="132531"/>
                </a:cubicBezTo>
                <a:cubicBezTo>
                  <a:pt x="6713641" y="136238"/>
                  <a:pt x="6685450" y="141025"/>
                  <a:pt x="6664978" y="157403"/>
                </a:cubicBezTo>
                <a:cubicBezTo>
                  <a:pt x="6641637" y="176076"/>
                  <a:pt x="6634371" y="209054"/>
                  <a:pt x="6615235" y="232018"/>
                </a:cubicBezTo>
                <a:cubicBezTo>
                  <a:pt x="6543577" y="318008"/>
                  <a:pt x="6557964" y="300853"/>
                  <a:pt x="6466001" y="331507"/>
                </a:cubicBezTo>
                <a:cubicBezTo>
                  <a:pt x="6239990" y="363796"/>
                  <a:pt x="6347512" y="374919"/>
                  <a:pt x="6142665" y="306635"/>
                </a:cubicBezTo>
                <a:cubicBezTo>
                  <a:pt x="6076340" y="298345"/>
                  <a:pt x="6009859" y="291216"/>
                  <a:pt x="5943689" y="281763"/>
                </a:cubicBezTo>
                <a:cubicBezTo>
                  <a:pt x="5832313" y="265851"/>
                  <a:pt x="5777219" y="253442"/>
                  <a:pt x="5670097" y="232018"/>
                </a:cubicBezTo>
                <a:cubicBezTo>
                  <a:pt x="5644389" y="226877"/>
                  <a:pt x="5620353" y="215438"/>
                  <a:pt x="5595480" y="207148"/>
                </a:cubicBezTo>
                <a:cubicBezTo>
                  <a:pt x="5413798" y="146588"/>
                  <a:pt x="5497131" y="170124"/>
                  <a:pt x="5346761" y="132531"/>
                </a:cubicBezTo>
                <a:cubicBezTo>
                  <a:pt x="5295891" y="119814"/>
                  <a:pt x="5247273" y="165693"/>
                  <a:pt x="5197529" y="182276"/>
                </a:cubicBezTo>
                <a:cubicBezTo>
                  <a:pt x="4915664" y="195697"/>
                  <a:pt x="4752483" y="156225"/>
                  <a:pt x="4525984" y="256891"/>
                </a:cubicBezTo>
                <a:cubicBezTo>
                  <a:pt x="4498667" y="269031"/>
                  <a:pt x="4476239" y="290053"/>
                  <a:pt x="4451367" y="306635"/>
                </a:cubicBezTo>
                <a:lnTo>
                  <a:pt x="4327007" y="331507"/>
                </a:lnTo>
                <a:cubicBezTo>
                  <a:pt x="4301299" y="336648"/>
                  <a:pt x="4277263" y="348090"/>
                  <a:pt x="4252390" y="356380"/>
                </a:cubicBezTo>
                <a:lnTo>
                  <a:pt x="4028542" y="430995"/>
                </a:lnTo>
                <a:lnTo>
                  <a:pt x="3655463" y="455867"/>
                </a:lnTo>
                <a:cubicBezTo>
                  <a:pt x="3556798" y="462446"/>
                  <a:pt x="3504862" y="506522"/>
                  <a:pt x="3431614" y="555356"/>
                </a:cubicBezTo>
                <a:cubicBezTo>
                  <a:pt x="3387987" y="584442"/>
                  <a:pt x="3332126" y="588519"/>
                  <a:pt x="3282382" y="605099"/>
                </a:cubicBezTo>
                <a:cubicBezTo>
                  <a:pt x="3282382" y="605099"/>
                  <a:pt x="3185412" y="534646"/>
                  <a:pt x="3133150" y="505612"/>
                </a:cubicBezTo>
                <a:cubicBezTo>
                  <a:pt x="3110231" y="492880"/>
                  <a:pt x="3083405" y="489030"/>
                  <a:pt x="3058533" y="480739"/>
                </a:cubicBezTo>
                <a:cubicBezTo>
                  <a:pt x="3033660" y="497322"/>
                  <a:pt x="3010652" y="517116"/>
                  <a:pt x="2983916" y="530484"/>
                </a:cubicBezTo>
                <a:cubicBezTo>
                  <a:pt x="2870853" y="587017"/>
                  <a:pt x="2616123" y="576297"/>
                  <a:pt x="2561092" y="580227"/>
                </a:cubicBezTo>
                <a:cubicBezTo>
                  <a:pt x="2503057" y="571937"/>
                  <a:pt x="2443140" y="572201"/>
                  <a:pt x="2386988" y="555356"/>
                </a:cubicBezTo>
                <a:cubicBezTo>
                  <a:pt x="2212912" y="503135"/>
                  <a:pt x="2438662" y="468392"/>
                  <a:pt x="2163139" y="455867"/>
                </a:cubicBezTo>
                <a:cubicBezTo>
                  <a:pt x="2030365" y="449831"/>
                  <a:pt x="1895244" y="453358"/>
                  <a:pt x="1765186" y="480739"/>
                </a:cubicBezTo>
                <a:cubicBezTo>
                  <a:pt x="1730767" y="487986"/>
                  <a:pt x="1715443" y="530484"/>
                  <a:pt x="1690571" y="555356"/>
                </a:cubicBezTo>
                <a:cubicBezTo>
                  <a:pt x="1649118" y="563646"/>
                  <a:pt x="1607224" y="569974"/>
                  <a:pt x="1566211" y="580227"/>
                </a:cubicBezTo>
                <a:cubicBezTo>
                  <a:pt x="1540775" y="586586"/>
                  <a:pt x="1517188" y="599412"/>
                  <a:pt x="1491594" y="605099"/>
                </a:cubicBezTo>
                <a:cubicBezTo>
                  <a:pt x="1442366" y="616040"/>
                  <a:pt x="1392206" y="622304"/>
                  <a:pt x="1342362" y="629971"/>
                </a:cubicBezTo>
                <a:cubicBezTo>
                  <a:pt x="1236860" y="646203"/>
                  <a:pt x="1116086" y="650666"/>
                  <a:pt x="1019026" y="704588"/>
                </a:cubicBezTo>
                <a:cubicBezTo>
                  <a:pt x="988278" y="721671"/>
                  <a:pt x="977067" y="766140"/>
                  <a:pt x="944409" y="779203"/>
                </a:cubicBezTo>
                <a:cubicBezTo>
                  <a:pt x="889979" y="800976"/>
                  <a:pt x="827279" y="790264"/>
                  <a:pt x="770305" y="804076"/>
                </a:cubicBezTo>
                <a:cubicBezTo>
                  <a:pt x="553356" y="856669"/>
                  <a:pt x="264574" y="961598"/>
                  <a:pt x="123632" y="978180"/>
                </a:cubicBezTo>
                <a:cubicBezTo>
                  <a:pt x="88397" y="982325"/>
                  <a:pt x="62149" y="982272"/>
                  <a:pt x="41647" y="979226"/>
                </a:cubicBezTo>
                <a:lnTo>
                  <a:pt x="0" y="964405"/>
                </a:ln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47" name="矩形 10"/>
          <p:cNvSpPr>
            <a:spLocks noChangeArrowheads="1"/>
          </p:cNvSpPr>
          <p:nvPr/>
        </p:nvSpPr>
        <p:spPr bwMode="auto">
          <a:xfrm>
            <a:off x="1590675" y="2002367"/>
            <a:ext cx="958215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spcBef>
                <a:spcPts val="1200"/>
              </a:spcBef>
            </a:pPr>
            <a:r>
              <a:rPr lang="en-US" altLang="zh-TW" sz="4800" b="1" dirty="0">
                <a:solidFill>
                  <a:srgbClr val="C00000"/>
                </a:solidFill>
                <a:latin typeface="微軟正黑體" panose="020B0604030504040204" pitchFamily="34" charset="-120"/>
                <a:ea typeface="微軟正黑體" panose="020B0604030504040204" pitchFamily="34" charset="-120"/>
              </a:rPr>
              <a:t>115</a:t>
            </a:r>
            <a:r>
              <a:rPr lang="zh-TW" altLang="en-US" sz="4800" b="1" dirty="0">
                <a:solidFill>
                  <a:srgbClr val="C00000"/>
                </a:solidFill>
                <a:latin typeface="微軟正黑體" panose="020B0604030504040204" pitchFamily="34" charset="-120"/>
                <a:ea typeface="微軟正黑體" panose="020B0604030504040204" pitchFamily="34" charset="-120"/>
              </a:rPr>
              <a:t>學年度五專優先免試入學</a:t>
            </a:r>
            <a:endParaRPr lang="en-US" altLang="zh-TW" sz="4800" b="1" dirty="0">
              <a:solidFill>
                <a:srgbClr val="C00000"/>
              </a:solidFill>
              <a:latin typeface="微軟正黑體" panose="020B0604030504040204" pitchFamily="34" charset="-120"/>
              <a:ea typeface="微軟正黑體" panose="020B0604030504040204" pitchFamily="34" charset="-120"/>
            </a:endParaRPr>
          </a:p>
          <a:p>
            <a:pPr algn="ctr">
              <a:spcBef>
                <a:spcPts val="1200"/>
              </a:spcBef>
            </a:pPr>
            <a:r>
              <a:rPr lang="zh-TW" altLang="en-US" sz="4800" b="1" dirty="0">
                <a:solidFill>
                  <a:srgbClr val="0033CC"/>
                </a:solidFill>
                <a:latin typeface="微軟正黑體" panose="020B0604030504040204" pitchFamily="34" charset="-120"/>
                <a:ea typeface="微軟正黑體" panose="020B0604030504040204" pitchFamily="34" charset="-120"/>
              </a:rPr>
              <a:t>試務作業暨系統操作說明</a:t>
            </a:r>
          </a:p>
        </p:txBody>
      </p:sp>
      <p:pic>
        <p:nvPicPr>
          <p:cNvPr id="6151" name="圖片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5705" y="3871386"/>
            <a:ext cx="2300459" cy="208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文字方塊 1"/>
          <p:cNvSpPr txBox="1">
            <a:spLocks noChangeArrowheads="1"/>
          </p:cNvSpPr>
          <p:nvPr/>
        </p:nvSpPr>
        <p:spPr bwMode="auto">
          <a:xfrm>
            <a:off x="5083544" y="5582589"/>
            <a:ext cx="2024913" cy="52322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800" b="1" dirty="0">
                <a:solidFill>
                  <a:srgbClr val="002060"/>
                </a:solidFill>
                <a:latin typeface="微軟正黑體" panose="020B0604030504040204" pitchFamily="34" charset="-120"/>
                <a:ea typeface="微軟正黑體" panose="020B0604030504040204" pitchFamily="34" charset="-120"/>
              </a:rPr>
              <a:t>115 </a:t>
            </a:r>
            <a:r>
              <a:rPr lang="zh-TW" altLang="en-US" sz="2800" b="1" dirty="0">
                <a:solidFill>
                  <a:srgbClr val="002060"/>
                </a:solidFill>
                <a:latin typeface="微軟正黑體" panose="020B0604030504040204" pitchFamily="34" charset="-120"/>
                <a:ea typeface="微軟正黑體" panose="020B0604030504040204" pitchFamily="34" charset="-120"/>
              </a:rPr>
              <a:t>年 </a:t>
            </a:r>
            <a:r>
              <a:rPr lang="en-US" altLang="zh-TW" sz="2800" b="1" dirty="0">
                <a:solidFill>
                  <a:srgbClr val="002060"/>
                </a:solidFill>
                <a:latin typeface="微軟正黑體" panose="020B0604030504040204" pitchFamily="34" charset="-120"/>
                <a:ea typeface="微軟正黑體" panose="020B0604030504040204" pitchFamily="34" charset="-120"/>
              </a:rPr>
              <a:t>4 </a:t>
            </a:r>
            <a:r>
              <a:rPr lang="zh-TW" altLang="en-US" sz="2800" b="1" dirty="0">
                <a:solidFill>
                  <a:srgbClr val="002060"/>
                </a:solidFill>
                <a:latin typeface="微軟正黑體" panose="020B0604030504040204" pitchFamily="34" charset="-120"/>
                <a:ea typeface="微軟正黑體" panose="020B0604030504040204" pitchFamily="34" charset="-120"/>
              </a:rPr>
              <a:t>月</a:t>
            </a:r>
          </a:p>
        </p:txBody>
      </p:sp>
      <p:pic>
        <p:nvPicPr>
          <p:cNvPr id="6152" name="Picture 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2409" y="5440159"/>
            <a:ext cx="793859" cy="12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descr="聯合會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335" y="196711"/>
            <a:ext cx="4111509" cy="751316"/>
          </a:xfrm>
          <a:prstGeom prst="rect">
            <a:avLst/>
          </a:prstGeom>
        </p:spPr>
      </p:pic>
      <p:pic>
        <p:nvPicPr>
          <p:cNvPr id="8" name="圖片 7" descr="static_qr_code_without_logo"/>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084110" y="4225289"/>
            <a:ext cx="1152525" cy="1152525"/>
          </a:xfrm>
          <a:prstGeom prst="rect">
            <a:avLst/>
          </a:prstGeom>
          <a:noFill/>
          <a:ln>
            <a:noFill/>
          </a:ln>
        </p:spPr>
      </p:pic>
      <p:pic>
        <p:nvPicPr>
          <p:cNvPr id="3" name="圖片 2">
            <a:extLst>
              <a:ext uri="{FF2B5EF4-FFF2-40B4-BE49-F238E27FC236}">
                <a16:creationId xmlns:a16="http://schemas.microsoft.com/office/drawing/2014/main" id="{B9ADEEE1-940C-8A9E-0F9C-DAE20E41A0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9337" y="6210303"/>
            <a:ext cx="7704000" cy="603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投影片編號版面配置區 4"/>
          <p:cNvSpPr>
            <a:spLocks noGrp="1"/>
          </p:cNvSpPr>
          <p:nvPr>
            <p:ph type="sldNum" sz="quarter" idx="12"/>
          </p:nvPr>
        </p:nvSpPr>
        <p:spPr bwMode="auto">
          <a:xfrm>
            <a:off x="961129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10</a:t>
            </a:fld>
            <a:endParaRPr lang="zh-TW" altLang="en-US" sz="1500" b="1" dirty="0">
              <a:latin typeface="Arial" panose="020B0604020202020204" pitchFamily="34" charset="0"/>
              <a:cs typeface="Arial" panose="020B0604020202020204" pitchFamily="34" charset="0"/>
            </a:endParaRPr>
          </a:p>
        </p:txBody>
      </p:sp>
      <p:sp>
        <p:nvSpPr>
          <p:cNvPr id="54" name="標題 1"/>
          <p:cNvSpPr txBox="1">
            <a:spLocks/>
          </p:cNvSpPr>
          <p:nvPr/>
        </p:nvSpPr>
        <p:spPr bwMode="auto">
          <a:xfrm>
            <a:off x="450778"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800" b="1" dirty="0">
                <a:solidFill>
                  <a:srgbClr val="002060"/>
                </a:solidFill>
                <a:latin typeface="微軟正黑體" panose="020B0604030504040204" pitchFamily="34" charset="-120"/>
                <a:ea typeface="微軟正黑體" panose="020B0604030504040204" pitchFamily="34" charset="-120"/>
              </a:rPr>
              <a:t>報名方式（</a:t>
            </a:r>
            <a:r>
              <a:rPr lang="en-US" altLang="zh-TW" sz="2800" b="1" dirty="0">
                <a:solidFill>
                  <a:srgbClr val="002060"/>
                </a:solidFill>
                <a:latin typeface="微軟正黑體" panose="020B0604030504040204" pitchFamily="34" charset="-120"/>
                <a:ea typeface="微軟正黑體" panose="020B0604030504040204" pitchFamily="34" charset="-120"/>
              </a:rPr>
              <a:t>4/13</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cxnSp>
        <p:nvCxnSpPr>
          <p:cNvPr id="57" name="直接连接符 42">
            <a:extLst>
              <a:ext uri="{FF2B5EF4-FFF2-40B4-BE49-F238E27FC236}">
                <a16:creationId xmlns:a16="http://schemas.microsoft.com/office/drawing/2014/main" id="{A14D3311-CDEB-492C-9407-A02682DB873A}"/>
              </a:ext>
            </a:extLst>
          </p:cNvPr>
          <p:cNvCxnSpPr>
            <a:cxnSpLocks/>
            <a:endCxn id="58"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8" name="Freeform 6">
            <a:extLst>
              <a:ext uri="{FF2B5EF4-FFF2-40B4-BE49-F238E27FC236}">
                <a16:creationId xmlns:a16="http://schemas.microsoft.com/office/drawing/2014/main" id="{970F74D3-EA05-4C69-AA59-2326069B660D}"/>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 name="內容版面配置區 2">
            <a:extLst>
              <a:ext uri="{FF2B5EF4-FFF2-40B4-BE49-F238E27FC236}">
                <a16:creationId xmlns:a16="http://schemas.microsoft.com/office/drawing/2014/main" id="{33CBAC3A-86CA-D12B-66ED-2B2BD04A2251}"/>
              </a:ext>
            </a:extLst>
          </p:cNvPr>
          <p:cNvSpPr txBox="1">
            <a:spLocks/>
          </p:cNvSpPr>
          <p:nvPr/>
        </p:nvSpPr>
        <p:spPr>
          <a:xfrm>
            <a:off x="1248458" y="5991118"/>
            <a:ext cx="6222206" cy="279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1800" b="1">
                <a:solidFill>
                  <a:srgbClr val="C00000"/>
                </a:solidFill>
                <a:latin typeface="微軟正黑體" panose="020B0604030504040204" pitchFamily="34" charset="-120"/>
                <a:ea typeface="微軟正黑體" panose="020B0604030504040204" pitchFamily="34" charset="-120"/>
              </a:rPr>
              <a:t>免試生得就國中學校</a:t>
            </a:r>
            <a:r>
              <a:rPr lang="zh-TW" altLang="zh-TW" sz="1800" b="1" u="sng">
                <a:solidFill>
                  <a:srgbClr val="C00000"/>
                </a:solidFill>
                <a:latin typeface="微軟正黑體" panose="020B0604030504040204" pitchFamily="34" charset="-120"/>
                <a:ea typeface="微軟正黑體" panose="020B0604030504040204" pitchFamily="34" charset="-120"/>
              </a:rPr>
              <a:t>集體</a:t>
            </a:r>
            <a:r>
              <a:rPr lang="zh-TW" altLang="zh-TW" sz="1800" b="1">
                <a:solidFill>
                  <a:srgbClr val="C00000"/>
                </a:solidFill>
                <a:latin typeface="微軟正黑體" panose="020B0604030504040204" pitchFamily="34" charset="-120"/>
                <a:ea typeface="微軟正黑體" panose="020B0604030504040204" pitchFamily="34" charset="-120"/>
              </a:rPr>
              <a:t>報名</a:t>
            </a:r>
            <a:r>
              <a:rPr lang="zh-TW" altLang="en-US" sz="1800" b="1">
                <a:solidFill>
                  <a:srgbClr val="C00000"/>
                </a:solidFill>
                <a:latin typeface="微軟正黑體" panose="020B0604030504040204" pitchFamily="34" charset="-120"/>
                <a:ea typeface="微軟正黑體" panose="020B0604030504040204" pitchFamily="34" charset="-120"/>
              </a:rPr>
              <a:t>或</a:t>
            </a:r>
            <a:r>
              <a:rPr lang="zh-TW" altLang="zh-TW" sz="1800" b="1" u="sng">
                <a:solidFill>
                  <a:srgbClr val="C00000"/>
                </a:solidFill>
                <a:latin typeface="微軟正黑體" panose="020B0604030504040204" pitchFamily="34" charset="-120"/>
                <a:ea typeface="微軟正黑體" panose="020B0604030504040204" pitchFamily="34" charset="-120"/>
              </a:rPr>
              <a:t>個別</a:t>
            </a:r>
            <a:r>
              <a:rPr lang="zh-TW" altLang="zh-TW" sz="1800" b="1">
                <a:solidFill>
                  <a:srgbClr val="C00000"/>
                </a:solidFill>
                <a:latin typeface="微軟正黑體" panose="020B0604030504040204" pitchFamily="34" charset="-120"/>
                <a:ea typeface="微軟正黑體" panose="020B0604030504040204" pitchFamily="34" charset="-120"/>
              </a:rPr>
              <a:t>網路報名</a:t>
            </a:r>
            <a:r>
              <a:rPr lang="zh-TW" altLang="zh-TW" sz="1800" b="1" u="sng">
                <a:solidFill>
                  <a:srgbClr val="C00000"/>
                </a:solidFill>
                <a:highlight>
                  <a:srgbClr val="FCDBC4"/>
                </a:highlight>
                <a:latin typeface="微軟正黑體" panose="020B0604030504040204" pitchFamily="34" charset="-120"/>
                <a:ea typeface="微軟正黑體" panose="020B0604030504040204" pitchFamily="34" charset="-120"/>
              </a:rPr>
              <a:t>擇一辦理</a:t>
            </a:r>
            <a:endParaRPr lang="en-US" altLang="zh-TW" sz="1800" b="1" u="sng" dirty="0">
              <a:solidFill>
                <a:srgbClr val="C00000"/>
              </a:solidFill>
              <a:highlight>
                <a:srgbClr val="FCDBC4"/>
              </a:highlight>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3B237C12-556B-8204-BABC-503D71FEF63D}"/>
              </a:ext>
            </a:extLst>
          </p:cNvPr>
          <p:cNvGrpSpPr/>
          <p:nvPr/>
        </p:nvGrpSpPr>
        <p:grpSpPr>
          <a:xfrm>
            <a:off x="1236893" y="1046136"/>
            <a:ext cx="9560035" cy="4810441"/>
            <a:chOff x="306388" y="2159000"/>
            <a:chExt cx="11390312" cy="5073454"/>
          </a:xfrm>
        </p:grpSpPr>
        <p:grpSp>
          <p:nvGrpSpPr>
            <p:cNvPr id="6" name="群組 32">
              <a:extLst>
                <a:ext uri="{FF2B5EF4-FFF2-40B4-BE49-F238E27FC236}">
                  <a16:creationId xmlns:a16="http://schemas.microsoft.com/office/drawing/2014/main" id="{409DE2BC-F3A2-0FD1-FD12-01E6C5638C0D}"/>
                </a:ext>
              </a:extLst>
            </p:cNvPr>
            <p:cNvGrpSpPr>
              <a:grpSpLocks/>
            </p:cNvGrpSpPr>
            <p:nvPr/>
          </p:nvGrpSpPr>
          <p:grpSpPr bwMode="auto">
            <a:xfrm>
              <a:off x="306388" y="2159000"/>
              <a:ext cx="11390312" cy="5073454"/>
              <a:chOff x="341023" y="1327333"/>
              <a:chExt cx="8570955" cy="5072191"/>
            </a:xfrm>
          </p:grpSpPr>
          <p:grpSp>
            <p:nvGrpSpPr>
              <p:cNvPr id="12" name="群組 33">
                <a:extLst>
                  <a:ext uri="{FF2B5EF4-FFF2-40B4-BE49-F238E27FC236}">
                    <a16:creationId xmlns:a16="http://schemas.microsoft.com/office/drawing/2014/main" id="{02D87FAB-5A2D-A015-0036-A7495399430A}"/>
                  </a:ext>
                </a:extLst>
              </p:cNvPr>
              <p:cNvGrpSpPr>
                <a:grpSpLocks/>
              </p:cNvGrpSpPr>
              <p:nvPr/>
            </p:nvGrpSpPr>
            <p:grpSpPr bwMode="auto">
              <a:xfrm>
                <a:off x="341023" y="1327333"/>
                <a:ext cx="8570955" cy="5072191"/>
                <a:chOff x="864910" y="1870496"/>
                <a:chExt cx="6069485" cy="3450310"/>
              </a:xfrm>
            </p:grpSpPr>
            <p:sp>
              <p:nvSpPr>
                <p:cNvPr id="24" name="íšḷiḑe">
                  <a:extLst>
                    <a:ext uri="{FF2B5EF4-FFF2-40B4-BE49-F238E27FC236}">
                      <a16:creationId xmlns:a16="http://schemas.microsoft.com/office/drawing/2014/main" id="{FC979E59-A8C1-2CE1-A02A-8E802D186DF5}"/>
                    </a:ext>
                  </a:extLst>
                </p:cNvPr>
                <p:cNvSpPr/>
                <p:nvPr/>
              </p:nvSpPr>
              <p:spPr bwMode="auto">
                <a:xfrm>
                  <a:off x="908898" y="1933113"/>
                  <a:ext cx="5977280" cy="3266776"/>
                </a:xfrm>
                <a:prstGeom prst="rect">
                  <a:avLst/>
                </a:prstGeom>
                <a:solidFill>
                  <a:schemeClr val="bg1">
                    <a:lumMod val="95000"/>
                  </a:schemeClr>
                </a:solidFill>
                <a:ln>
                  <a:noFill/>
                </a:ln>
              </p:spPr>
              <p:txBody>
                <a:bodyPr anchor="ctr">
                  <a:normAutofit/>
                </a:bodyPr>
                <a:lstStyle/>
                <a:p>
                  <a:pPr algn="ctr">
                    <a:defRPr/>
                  </a:pPr>
                  <a:endParaRPr/>
                </a:p>
              </p:txBody>
            </p:sp>
            <p:sp>
              <p:nvSpPr>
                <p:cNvPr id="25" name="íṡlíḓe">
                  <a:extLst>
                    <a:ext uri="{FF2B5EF4-FFF2-40B4-BE49-F238E27FC236}">
                      <a16:creationId xmlns:a16="http://schemas.microsoft.com/office/drawing/2014/main" id="{6C3BEA05-CDB9-6888-F619-6552EB0D165A}"/>
                    </a:ext>
                  </a:extLst>
                </p:cNvPr>
                <p:cNvSpPr/>
                <p:nvPr/>
              </p:nvSpPr>
              <p:spPr bwMode="auto">
                <a:xfrm>
                  <a:off x="864910" y="1870496"/>
                  <a:ext cx="6069485" cy="1112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fontScale="25000" lnSpcReduction="20000"/>
                </a:bodyPr>
                <a:lstStyle/>
                <a:p>
                  <a:pPr algn="ctr">
                    <a:defRPr/>
                  </a:pPr>
                  <a:endParaRPr/>
                </a:p>
              </p:txBody>
            </p:sp>
            <p:sp>
              <p:nvSpPr>
                <p:cNvPr id="27" name="iṡļîḋe">
                  <a:extLst>
                    <a:ext uri="{FF2B5EF4-FFF2-40B4-BE49-F238E27FC236}">
                      <a16:creationId xmlns:a16="http://schemas.microsoft.com/office/drawing/2014/main" id="{D2C6F308-466C-C1D2-BE8D-0AF146FA4ECE}"/>
                    </a:ext>
                  </a:extLst>
                </p:cNvPr>
                <p:cNvSpPr/>
                <p:nvPr/>
              </p:nvSpPr>
              <p:spPr bwMode="auto">
                <a:xfrm>
                  <a:off x="864910" y="5199889"/>
                  <a:ext cx="6069485" cy="120917"/>
                </a:xfrm>
                <a:prstGeom prst="rect">
                  <a:avLst/>
                </a:prstGeom>
                <a:solidFill>
                  <a:schemeClr val="tx1">
                    <a:lumMod val="50000"/>
                    <a:lumOff val="50000"/>
                  </a:schemeClr>
                </a:solidFill>
                <a:ln>
                  <a:noFill/>
                </a:ln>
              </p:spPr>
              <p:txBody>
                <a:bodyPr anchor="ctr">
                  <a:normAutofit fontScale="32500" lnSpcReduction="20000"/>
                </a:bodyPr>
                <a:lstStyle/>
                <a:p>
                  <a:pPr algn="ctr">
                    <a:defRPr/>
                  </a:pPr>
                  <a:endParaRPr/>
                </a:p>
              </p:txBody>
            </p:sp>
            <p:cxnSp>
              <p:nvCxnSpPr>
                <p:cNvPr id="30" name="直接连接符 7">
                  <a:extLst>
                    <a:ext uri="{FF2B5EF4-FFF2-40B4-BE49-F238E27FC236}">
                      <a16:creationId xmlns:a16="http://schemas.microsoft.com/office/drawing/2014/main" id="{1B3D4442-7CB3-FA9F-CC02-D4CD33F28EA7}"/>
                    </a:ext>
                  </a:extLst>
                </p:cNvPr>
                <p:cNvCxnSpPr/>
                <p:nvPr/>
              </p:nvCxnSpPr>
              <p:spPr>
                <a:xfrm>
                  <a:off x="1463822" y="3544974"/>
                  <a:ext cx="5278549" cy="0"/>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8">
                  <a:extLst>
                    <a:ext uri="{FF2B5EF4-FFF2-40B4-BE49-F238E27FC236}">
                      <a16:creationId xmlns:a16="http://schemas.microsoft.com/office/drawing/2014/main" id="{6147974B-E977-8EE0-F393-E8F78A8EE619}"/>
                    </a:ext>
                  </a:extLst>
                </p:cNvPr>
                <p:cNvCxnSpPr/>
                <p:nvPr/>
              </p:nvCxnSpPr>
              <p:spPr>
                <a:xfrm>
                  <a:off x="2210771" y="2633777"/>
                  <a:ext cx="0" cy="2399291"/>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3" name="í$lîḍè">
                <a:extLst>
                  <a:ext uri="{FF2B5EF4-FFF2-40B4-BE49-F238E27FC236}">
                    <a16:creationId xmlns:a16="http://schemas.microsoft.com/office/drawing/2014/main" id="{59799C65-E0B9-1268-2EB0-BCFC0C1EBDFE}"/>
                  </a:ext>
                </a:extLst>
              </p:cNvPr>
              <p:cNvSpPr txBox="1">
                <a:spLocks noChangeArrowheads="1"/>
              </p:cNvSpPr>
              <p:nvPr/>
            </p:nvSpPr>
            <p:spPr bwMode="auto">
              <a:xfrm>
                <a:off x="1349203" y="2617647"/>
                <a:ext cx="681346" cy="83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latin typeface="微軟正黑體" panose="020B0604030504040204" pitchFamily="34" charset="-120"/>
                    <a:ea typeface="微軟正黑體" panose="020B0604030504040204" pitchFamily="34" charset="-120"/>
                  </a:rPr>
                  <a:t>網路</a:t>
                </a:r>
                <a:endParaRPr lang="en-US" altLang="zh-TW" sz="24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a:latin typeface="微軟正黑體" panose="020B0604030504040204" pitchFamily="34" charset="-120"/>
                    <a:ea typeface="微軟正黑體" panose="020B0604030504040204" pitchFamily="34" charset="-120"/>
                  </a:rPr>
                  <a:t>報名</a:t>
                </a:r>
                <a:endParaRPr lang="en-US" altLang="zh-CN" sz="2400" b="1" dirty="0">
                  <a:latin typeface="微軟正黑體" panose="020B0604030504040204" pitchFamily="34" charset="-120"/>
                  <a:ea typeface="微軟正黑體" panose="020B0604030504040204" pitchFamily="34" charset="-120"/>
                </a:endParaRPr>
              </a:p>
            </p:txBody>
          </p:sp>
          <p:sp>
            <p:nvSpPr>
              <p:cNvPr id="14" name="îṡļide">
                <a:extLst>
                  <a:ext uri="{FF2B5EF4-FFF2-40B4-BE49-F238E27FC236}">
                    <a16:creationId xmlns:a16="http://schemas.microsoft.com/office/drawing/2014/main" id="{9AEE7007-9FBE-AE11-7574-E8051E28C6BF}"/>
                  </a:ext>
                </a:extLst>
              </p:cNvPr>
              <p:cNvSpPr txBox="1">
                <a:spLocks noChangeArrowheads="1"/>
              </p:cNvSpPr>
              <p:nvPr/>
            </p:nvSpPr>
            <p:spPr bwMode="auto">
              <a:xfrm>
                <a:off x="2445979" y="2600532"/>
                <a:ext cx="2715782" cy="91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zh-TW" altLang="en-US" sz="2400" b="1" dirty="0">
                    <a:solidFill>
                      <a:srgbClr val="7030A0"/>
                    </a:solidFill>
                    <a:latin typeface="微軟正黑體" panose="020B0604030504040204" pitchFamily="34" charset="-120"/>
                    <a:ea typeface="微軟正黑體" panose="020B0604030504040204" pitchFamily="34" charset="-120"/>
                  </a:rPr>
                  <a:t>國中集體報名</a:t>
                </a:r>
                <a:endParaRPr lang="en-US" altLang="zh-TW" sz="2400" b="1" dirty="0">
                  <a:solidFill>
                    <a:srgbClr val="7030A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en-US" altLang="zh-TW" sz="1600" b="1" dirty="0">
                    <a:solidFill>
                      <a:srgbClr val="C00000"/>
                    </a:solidFill>
                    <a:latin typeface="微軟正黑體" panose="020B0604030504040204" pitchFamily="34" charset="-120"/>
                    <a:ea typeface="微軟正黑體" panose="020B0604030504040204" pitchFamily="34" charset="-120"/>
                  </a:rPr>
                  <a:t>115/5/18</a:t>
                </a:r>
                <a:r>
                  <a:rPr lang="zh-TW" altLang="en-US" sz="1600" b="1" dirty="0">
                    <a:solidFill>
                      <a:srgbClr val="C00000"/>
                    </a:solidFill>
                    <a:latin typeface="微軟正黑體" panose="020B0604030504040204" pitchFamily="34" charset="-120"/>
                    <a:ea typeface="微軟正黑體" panose="020B0604030504040204" pitchFamily="34" charset="-120"/>
                  </a:rPr>
                  <a:t>（一）</a:t>
                </a:r>
                <a:r>
                  <a:rPr lang="en-US" altLang="zh-TW" sz="1600" b="1" dirty="0">
                    <a:solidFill>
                      <a:srgbClr val="C00000"/>
                    </a:solidFill>
                    <a:latin typeface="微軟正黑體" panose="020B0604030504040204" pitchFamily="34" charset="-120"/>
                    <a:ea typeface="微軟正黑體" panose="020B0604030504040204" pitchFamily="34" charset="-120"/>
                  </a:rPr>
                  <a:t>10:00</a:t>
                </a:r>
                <a:r>
                  <a:rPr lang="zh-TW" altLang="en-US" sz="1600" b="1" dirty="0">
                    <a:solidFill>
                      <a:srgbClr val="C00000"/>
                    </a:solidFill>
                    <a:latin typeface="微軟正黑體" panose="020B0604030504040204" pitchFamily="34" charset="-120"/>
                    <a:ea typeface="微軟正黑體" panose="020B0604030504040204" pitchFamily="34" charset="-120"/>
                  </a:rPr>
                  <a:t>至</a:t>
                </a:r>
                <a:endParaRPr lang="en-US" altLang="zh-TW" sz="1600" b="1" dirty="0">
                  <a:solidFill>
                    <a:srgbClr val="C0000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1600" b="1" dirty="0">
                    <a:solidFill>
                      <a:srgbClr val="C00000"/>
                    </a:solidFill>
                    <a:latin typeface="微軟正黑體" panose="020B0604030504040204" pitchFamily="34" charset="-120"/>
                    <a:ea typeface="微軟正黑體" panose="020B0604030504040204" pitchFamily="34" charset="-120"/>
                  </a:rPr>
                  <a:t> </a:t>
                </a:r>
                <a:r>
                  <a:rPr lang="en-US" altLang="zh-TW" sz="1600" b="1" dirty="0">
                    <a:solidFill>
                      <a:srgbClr val="C00000"/>
                    </a:solidFill>
                    <a:latin typeface="微軟正黑體" panose="020B0604030504040204" pitchFamily="34" charset="-120"/>
                    <a:ea typeface="微軟正黑體" panose="020B0604030504040204" pitchFamily="34" charset="-120"/>
                  </a:rPr>
                  <a:t>115/5/22</a:t>
                </a:r>
                <a:r>
                  <a:rPr lang="zh-TW" altLang="en-US" sz="1600" b="1" dirty="0">
                    <a:solidFill>
                      <a:srgbClr val="C00000"/>
                    </a:solidFill>
                    <a:latin typeface="微軟正黑體" panose="020B0604030504040204" pitchFamily="34" charset="-120"/>
                    <a:ea typeface="微軟正黑體" panose="020B0604030504040204" pitchFamily="34" charset="-120"/>
                  </a:rPr>
                  <a:t>（五）</a:t>
                </a:r>
                <a:r>
                  <a:rPr lang="en-US" altLang="zh-TW" sz="1600" b="1" dirty="0">
                    <a:solidFill>
                      <a:srgbClr val="C00000"/>
                    </a:solidFill>
                    <a:highlight>
                      <a:srgbClr val="FFCCCC"/>
                    </a:highlight>
                    <a:latin typeface="微軟正黑體" panose="020B0604030504040204" pitchFamily="34" charset="-120"/>
                    <a:ea typeface="微軟正黑體" panose="020B0604030504040204" pitchFamily="34" charset="-120"/>
                  </a:rPr>
                  <a:t>12:00</a:t>
                </a:r>
                <a:r>
                  <a:rPr lang="zh-TW" altLang="en-US" sz="1600" b="1" dirty="0">
                    <a:solidFill>
                      <a:srgbClr val="C00000"/>
                    </a:solidFill>
                    <a:highlight>
                      <a:srgbClr val="FFCCCC"/>
                    </a:highlight>
                    <a:latin typeface="微軟正黑體" panose="020B0604030504040204" pitchFamily="34" charset="-120"/>
                    <a:ea typeface="微軟正黑體" panose="020B0604030504040204" pitchFamily="34" charset="-120"/>
                  </a:rPr>
                  <a:t>止</a:t>
                </a:r>
                <a:r>
                  <a:rPr lang="en-US" altLang="zh-TW" sz="1600" b="1" dirty="0">
                    <a:solidFill>
                      <a:srgbClr val="C00000"/>
                    </a:solidFill>
                    <a:highlight>
                      <a:srgbClr val="FFCCCC"/>
                    </a:highlight>
                    <a:latin typeface="微軟正黑體" panose="020B0604030504040204" pitchFamily="34" charset="-120"/>
                    <a:ea typeface="微軟正黑體" panose="020B0604030504040204" pitchFamily="34" charset="-120"/>
                  </a:rPr>
                  <a:t> </a:t>
                </a:r>
              </a:p>
            </p:txBody>
          </p:sp>
          <p:sp>
            <p:nvSpPr>
              <p:cNvPr id="15" name="íS1iḋé">
                <a:extLst>
                  <a:ext uri="{FF2B5EF4-FFF2-40B4-BE49-F238E27FC236}">
                    <a16:creationId xmlns:a16="http://schemas.microsoft.com/office/drawing/2014/main" id="{08ED08A5-B171-A44B-8D99-CA8CE48E7F59}"/>
                  </a:ext>
                </a:extLst>
              </p:cNvPr>
              <p:cNvSpPr txBox="1">
                <a:spLocks noChangeArrowheads="1"/>
              </p:cNvSpPr>
              <p:nvPr/>
            </p:nvSpPr>
            <p:spPr bwMode="auto">
              <a:xfrm>
                <a:off x="2619347" y="3878887"/>
                <a:ext cx="2868728" cy="1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just">
                  <a:lnSpc>
                    <a:spcPct val="100000"/>
                  </a:lnSpc>
                  <a:spcBef>
                    <a:spcPts val="225"/>
                  </a:spcBef>
                  <a:spcAft>
                    <a:spcPts val="225"/>
                  </a:spcAft>
                  <a:buNone/>
                </a:pPr>
                <a:r>
                  <a:rPr lang="zh-TW" altLang="en-US" sz="1500" b="1" dirty="0">
                    <a:latin typeface="微軟正黑體" panose="020B0604030504040204" pitchFamily="34" charset="-120"/>
                    <a:ea typeface="微軟正黑體" panose="020B0604030504040204" pitchFamily="34" charset="-120"/>
                  </a:rPr>
                  <a:t>由就讀國中出具</a:t>
                </a:r>
                <a:endParaRPr lang="en-US" altLang="zh-TW" sz="1500" b="1" dirty="0">
                  <a:latin typeface="微軟正黑體" panose="020B0604030504040204" pitchFamily="34" charset="-120"/>
                  <a:ea typeface="微軟正黑體" panose="020B0604030504040204" pitchFamily="34" charset="-120"/>
                </a:endParaRPr>
              </a:p>
              <a:p>
                <a:pPr algn="just">
                  <a:lnSpc>
                    <a:spcPct val="100000"/>
                  </a:lnSpc>
                  <a:spcBef>
                    <a:spcPts val="225"/>
                  </a:spcBef>
                  <a:spcAft>
                    <a:spcPts val="225"/>
                  </a:spcAft>
                  <a:buNone/>
                </a:pPr>
                <a:r>
                  <a:rPr lang="zh-TW" altLang="en-US" sz="1500" b="1" dirty="0">
                    <a:solidFill>
                      <a:srgbClr val="C00000"/>
                    </a:solidFill>
                    <a:latin typeface="微軟正黑體" panose="020B0604030504040204" pitchFamily="34" charset="-120"/>
                    <a:ea typeface="微軟正黑體" panose="020B0604030504040204" pitchFamily="34" charset="-120"/>
                  </a:rPr>
                  <a:t>「</a:t>
                </a:r>
                <a:r>
                  <a:rPr lang="en-US" altLang="zh-TW" sz="1500" b="1" dirty="0">
                    <a:solidFill>
                      <a:srgbClr val="C00000"/>
                    </a:solidFill>
                    <a:latin typeface="微軟正黑體" panose="020B0604030504040204" pitchFamily="34" charset="-120"/>
                    <a:ea typeface="微軟正黑體" panose="020B0604030504040204" pitchFamily="34" charset="-120"/>
                  </a:rPr>
                  <a:t>115</a:t>
                </a:r>
                <a:r>
                  <a:rPr lang="zh-TW" altLang="en-US" sz="1500" b="1" dirty="0">
                    <a:solidFill>
                      <a:srgbClr val="C00000"/>
                    </a:solidFill>
                    <a:latin typeface="微軟正黑體" panose="020B0604030504040204" pitchFamily="34" charset="-120"/>
                    <a:ea typeface="微軟正黑體" panose="020B0604030504040204" pitchFamily="34" charset="-120"/>
                  </a:rPr>
                  <a:t>學年度五專優先免試入學</a:t>
                </a:r>
                <a:endParaRPr lang="en-US" altLang="zh-TW" sz="1500" b="1" dirty="0">
                  <a:solidFill>
                    <a:srgbClr val="C00000"/>
                  </a:solidFill>
                  <a:latin typeface="微軟正黑體" panose="020B0604030504040204" pitchFamily="34" charset="-120"/>
                  <a:ea typeface="微軟正黑體" panose="020B0604030504040204" pitchFamily="34" charset="-120"/>
                </a:endParaRPr>
              </a:p>
              <a:p>
                <a:pPr algn="just">
                  <a:lnSpc>
                    <a:spcPct val="100000"/>
                  </a:lnSpc>
                  <a:spcBef>
                    <a:spcPts val="225"/>
                  </a:spcBef>
                  <a:spcAft>
                    <a:spcPts val="225"/>
                  </a:spcAft>
                  <a:buNone/>
                </a:pPr>
                <a:r>
                  <a:rPr lang="zh-TW" altLang="en-US" sz="1500" b="1" dirty="0">
                    <a:solidFill>
                      <a:srgbClr val="C00000"/>
                    </a:solidFill>
                    <a:latin typeface="微軟正黑體" panose="020B0604030504040204" pitchFamily="34" charset="-120"/>
                    <a:ea typeface="微軟正黑體" panose="020B0604030504040204" pitchFamily="34" charset="-120"/>
                  </a:rPr>
                  <a:t>專用比序項目積分證明單」正本</a:t>
                </a:r>
                <a:endParaRPr lang="en-US" altLang="zh-TW" sz="1500" b="1" dirty="0">
                  <a:solidFill>
                    <a:srgbClr val="C00000"/>
                  </a:solidFill>
                  <a:latin typeface="微軟正黑體" panose="020B0604030504040204" pitchFamily="34" charset="-120"/>
                  <a:ea typeface="微軟正黑體" panose="020B0604030504040204" pitchFamily="34" charset="-120"/>
                </a:endParaRPr>
              </a:p>
              <a:p>
                <a:pPr>
                  <a:lnSpc>
                    <a:spcPct val="100000"/>
                  </a:lnSpc>
                  <a:spcBef>
                    <a:spcPts val="225"/>
                  </a:spcBef>
                  <a:spcAft>
                    <a:spcPts val="225"/>
                  </a:spcAft>
                  <a:buNone/>
                </a:pPr>
                <a:r>
                  <a:rPr lang="zh-TW" altLang="en-US" sz="1500" b="1" dirty="0">
                    <a:latin typeface="微軟正黑體" panose="020B0604030504040204" pitchFamily="34" charset="-120"/>
                    <a:ea typeface="微軟正黑體" panose="020B0604030504040204" pitchFamily="34" charset="-120"/>
                  </a:rPr>
                  <a:t>免出具學歷證明文件</a:t>
                </a:r>
                <a:endParaRPr lang="en-US" altLang="zh-TW" sz="1500" b="1" dirty="0">
                  <a:latin typeface="微軟正黑體" panose="020B0604030504040204" pitchFamily="34" charset="-120"/>
                  <a:ea typeface="微軟正黑體" panose="020B0604030504040204" pitchFamily="34" charset="-120"/>
                </a:endParaRPr>
              </a:p>
              <a:p>
                <a:pPr eaLnBrk="1" hangingPunct="1">
                  <a:lnSpc>
                    <a:spcPct val="100000"/>
                  </a:lnSpc>
                  <a:spcBef>
                    <a:spcPts val="225"/>
                  </a:spcBef>
                  <a:spcAft>
                    <a:spcPts val="225"/>
                  </a:spcAft>
                  <a:buNone/>
                </a:pP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除以</a:t>
                </a:r>
                <a:r>
                  <a:rPr lang="zh-TW" altLang="en-US" sz="1500" b="1" u="sng" dirty="0">
                    <a:latin typeface="微軟正黑體" panose="020B0604030504040204" pitchFamily="34" charset="-120"/>
                    <a:ea typeface="微軟正黑體" panose="020B0604030504040204" pitchFamily="34" charset="-120"/>
                  </a:rPr>
                  <a:t>大陸長期探親子女身分報名</a:t>
                </a:r>
                <a:endParaRPr lang="en-US" altLang="zh-TW" sz="1500" b="1" u="sng" dirty="0">
                  <a:latin typeface="微軟正黑體" panose="020B0604030504040204" pitchFamily="34" charset="-120"/>
                  <a:ea typeface="微軟正黑體" panose="020B0604030504040204" pitchFamily="34" charset="-120"/>
                </a:endParaRPr>
              </a:p>
              <a:p>
                <a:pPr eaLnBrk="1" hangingPunct="1">
                  <a:lnSpc>
                    <a:spcPct val="100000"/>
                  </a:lnSpc>
                  <a:spcBef>
                    <a:spcPts val="225"/>
                  </a:spcBef>
                  <a:spcAft>
                    <a:spcPts val="225"/>
                  </a:spcAft>
                  <a:buNone/>
                </a:pPr>
                <a:r>
                  <a:rPr lang="zh-TW" altLang="en-US" sz="1500" b="1" u="sng" dirty="0">
                    <a:latin typeface="微軟正黑體" panose="020B0604030504040204" pitchFamily="34" charset="-120"/>
                    <a:ea typeface="微軟正黑體" panose="020B0604030504040204" pitchFamily="34" charset="-120"/>
                  </a:rPr>
                  <a:t>者須檢附外</a:t>
                </a:r>
                <a:r>
                  <a:rPr lang="zh-TW" altLang="en-US" sz="1500" b="1" dirty="0">
                    <a:latin typeface="微軟正黑體" panose="020B0604030504040204" pitchFamily="34" charset="-120"/>
                    <a:ea typeface="微軟正黑體" panose="020B0604030504040204" pitchFamily="34" charset="-120"/>
                  </a:rPr>
                  <a:t>，餘者免附</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p:txBody>
          </p:sp>
          <p:sp>
            <p:nvSpPr>
              <p:cNvPr id="16" name="ïṩḷíḍè">
                <a:extLst>
                  <a:ext uri="{FF2B5EF4-FFF2-40B4-BE49-F238E27FC236}">
                    <a16:creationId xmlns:a16="http://schemas.microsoft.com/office/drawing/2014/main" id="{8264A278-DA4A-186C-F4F9-5A1BAD7FF54F}"/>
                  </a:ext>
                </a:extLst>
              </p:cNvPr>
              <p:cNvSpPr txBox="1">
                <a:spLocks noChangeArrowheads="1"/>
              </p:cNvSpPr>
              <p:nvPr/>
            </p:nvSpPr>
            <p:spPr bwMode="auto">
              <a:xfrm>
                <a:off x="1347806" y="4234579"/>
                <a:ext cx="667388" cy="78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latin typeface="微軟正黑體" panose="020B0604030504040204" pitchFamily="34" charset="-120"/>
                    <a:ea typeface="微軟正黑體" panose="020B0604030504040204" pitchFamily="34" charset="-120"/>
                  </a:rPr>
                  <a:t>報名</a:t>
                </a:r>
                <a:endParaRPr lang="en-US" altLang="zh-TW" sz="24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a:latin typeface="微軟正黑體" panose="020B0604030504040204" pitchFamily="34" charset="-120"/>
                    <a:ea typeface="微軟正黑體" panose="020B0604030504040204" pitchFamily="34" charset="-120"/>
                  </a:rPr>
                  <a:t>文件</a:t>
                </a:r>
                <a:endParaRPr lang="en-US" altLang="zh-CN" sz="2400" b="1" dirty="0">
                  <a:latin typeface="微軟正黑體" panose="020B0604030504040204" pitchFamily="34" charset="-120"/>
                  <a:ea typeface="微軟正黑體" panose="020B0604030504040204" pitchFamily="34" charset="-120"/>
                </a:endParaRPr>
              </a:p>
            </p:txBody>
          </p:sp>
          <p:sp>
            <p:nvSpPr>
              <p:cNvPr id="17" name="ïsḷîḋè">
                <a:extLst>
                  <a:ext uri="{FF2B5EF4-FFF2-40B4-BE49-F238E27FC236}">
                    <a16:creationId xmlns:a16="http://schemas.microsoft.com/office/drawing/2014/main" id="{7E7C2494-40BC-CDFE-0ED3-89BE4D1B4BC7}"/>
                  </a:ext>
                </a:extLst>
              </p:cNvPr>
              <p:cNvSpPr/>
              <p:nvPr/>
            </p:nvSpPr>
            <p:spPr>
              <a:xfrm>
                <a:off x="716114" y="4319026"/>
                <a:ext cx="539940" cy="593577"/>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a:p>
            </p:txBody>
          </p:sp>
          <p:sp>
            <p:nvSpPr>
              <p:cNvPr id="18" name="ïś1ïde">
                <a:extLst>
                  <a:ext uri="{FF2B5EF4-FFF2-40B4-BE49-F238E27FC236}">
                    <a16:creationId xmlns:a16="http://schemas.microsoft.com/office/drawing/2014/main" id="{A30415FC-C439-2F47-272C-2D0A23D624B1}"/>
                  </a:ext>
                </a:extLst>
              </p:cNvPr>
              <p:cNvSpPr/>
              <p:nvPr/>
            </p:nvSpPr>
            <p:spPr>
              <a:xfrm>
                <a:off x="889325" y="4512653"/>
                <a:ext cx="224577" cy="207910"/>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bg1"/>
              </a:solidFill>
              <a:ln>
                <a:noFill/>
              </a:ln>
              <a:effec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sp>
            <p:nvSpPr>
              <p:cNvPr id="19" name="î$ḻiḓe">
                <a:extLst>
                  <a:ext uri="{FF2B5EF4-FFF2-40B4-BE49-F238E27FC236}">
                    <a16:creationId xmlns:a16="http://schemas.microsoft.com/office/drawing/2014/main" id="{64B3733E-5B26-C758-3131-F2614003C0D9}"/>
                  </a:ext>
                </a:extLst>
              </p:cNvPr>
              <p:cNvSpPr/>
              <p:nvPr/>
            </p:nvSpPr>
            <p:spPr>
              <a:xfrm>
                <a:off x="729254" y="2768424"/>
                <a:ext cx="526801" cy="601513"/>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a:p>
            </p:txBody>
          </p:sp>
          <p:sp>
            <p:nvSpPr>
              <p:cNvPr id="20" name="i$1ïḓê">
                <a:extLst>
                  <a:ext uri="{FF2B5EF4-FFF2-40B4-BE49-F238E27FC236}">
                    <a16:creationId xmlns:a16="http://schemas.microsoft.com/office/drawing/2014/main" id="{755B6526-0F34-EB5A-ECEB-CF4056632368}"/>
                  </a:ext>
                </a:extLst>
              </p:cNvPr>
              <p:cNvSpPr/>
              <p:nvPr/>
            </p:nvSpPr>
            <p:spPr bwMode="auto">
              <a:xfrm>
                <a:off x="869018" y="2925548"/>
                <a:ext cx="305807" cy="274569"/>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accent1"/>
              </a:solidFill>
              <a:ln>
                <a:solidFill>
                  <a:schemeClr val="bg1"/>
                </a:solidFill>
              </a:ln>
            </p:spPr>
            <p:txBody>
              <a:bodyPr anchor="ctr">
                <a:normAutofit fontScale="70000" lnSpcReduction="20000"/>
              </a:bodyPr>
              <a:lstStyle/>
              <a:p>
                <a:pPr algn="ctr">
                  <a:defRPr/>
                </a:pPr>
                <a:endParaRPr/>
              </a:p>
            </p:txBody>
          </p:sp>
          <p:sp>
            <p:nvSpPr>
              <p:cNvPr id="21" name="i$lîḋê">
                <a:extLst>
                  <a:ext uri="{FF2B5EF4-FFF2-40B4-BE49-F238E27FC236}">
                    <a16:creationId xmlns:a16="http://schemas.microsoft.com/office/drawing/2014/main" id="{0A686AD0-4CDD-7134-5A9E-B0143804272E}"/>
                  </a:ext>
                </a:extLst>
              </p:cNvPr>
              <p:cNvSpPr/>
              <p:nvPr/>
            </p:nvSpPr>
            <p:spPr bwMode="auto">
              <a:xfrm>
                <a:off x="2372966" y="3988908"/>
                <a:ext cx="268776" cy="231717"/>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p:spPr>
            <p:txBody>
              <a:bodyPr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sp>
            <p:nvSpPr>
              <p:cNvPr id="22" name="i$lîḋê">
                <a:extLst>
                  <a:ext uri="{FF2B5EF4-FFF2-40B4-BE49-F238E27FC236}">
                    <a16:creationId xmlns:a16="http://schemas.microsoft.com/office/drawing/2014/main" id="{BF75B40B-7AA9-7B47-0FEC-7F3F6C519060}"/>
                  </a:ext>
                </a:extLst>
              </p:cNvPr>
              <p:cNvSpPr/>
              <p:nvPr/>
            </p:nvSpPr>
            <p:spPr bwMode="auto">
              <a:xfrm>
                <a:off x="2375355" y="4909297"/>
                <a:ext cx="268776" cy="230130"/>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p:spPr>
            <p:txBody>
              <a:bodyPr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sp>
            <p:nvSpPr>
              <p:cNvPr id="23" name="îś1ídê">
                <a:extLst>
                  <a:ext uri="{FF2B5EF4-FFF2-40B4-BE49-F238E27FC236}">
                    <a16:creationId xmlns:a16="http://schemas.microsoft.com/office/drawing/2014/main" id="{801468FD-4F9C-5F91-A031-AB5916B64F6C}"/>
                  </a:ext>
                </a:extLst>
              </p:cNvPr>
              <p:cNvSpPr/>
              <p:nvPr/>
            </p:nvSpPr>
            <p:spPr>
              <a:xfrm>
                <a:off x="542903" y="1628883"/>
                <a:ext cx="8198254" cy="56977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zh-TW" altLang="en-US" dirty="0">
                    <a:latin typeface="微軟正黑體" pitchFamily="34" charset="-120"/>
                    <a:ea typeface="微軟正黑體" pitchFamily="34" charset="-120"/>
                  </a:rPr>
                  <a:t> 報名資格                          國中應屆畢業生                            非應屆畢業生、同等學力</a:t>
                </a:r>
              </a:p>
            </p:txBody>
          </p:sp>
        </p:grpSp>
        <p:sp>
          <p:nvSpPr>
            <p:cNvPr id="7" name="矩形 5">
              <a:extLst>
                <a:ext uri="{FF2B5EF4-FFF2-40B4-BE49-F238E27FC236}">
                  <a16:creationId xmlns:a16="http://schemas.microsoft.com/office/drawing/2014/main" id="{F18EC843-3F47-8967-C946-0C34E12D7B45}"/>
                </a:ext>
              </a:extLst>
            </p:cNvPr>
            <p:cNvSpPr>
              <a:spLocks noChangeArrowheads="1"/>
            </p:cNvSpPr>
            <p:nvPr/>
          </p:nvSpPr>
          <p:spPr bwMode="auto">
            <a:xfrm>
              <a:off x="7264068" y="3388941"/>
              <a:ext cx="3790951" cy="100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zh-TW" altLang="en-US" sz="2400" b="1" dirty="0">
                  <a:solidFill>
                    <a:srgbClr val="7030A0"/>
                  </a:solidFill>
                  <a:latin typeface="微軟正黑體" panose="020B0604030504040204" pitchFamily="34" charset="-120"/>
                  <a:ea typeface="微軟正黑體" panose="020B0604030504040204" pitchFamily="34" charset="-120"/>
                </a:rPr>
                <a:t>個別網路報名</a:t>
              </a:r>
              <a:br>
                <a:rPr lang="en-US" altLang="zh-TW" sz="2400" dirty="0">
                  <a:latin typeface="微軟正黑體" panose="020B0604030504040204" pitchFamily="34" charset="-120"/>
                  <a:ea typeface="微軟正黑體" panose="020B0604030504040204" pitchFamily="34" charset="-120"/>
                </a:rPr>
              </a:br>
              <a:r>
                <a:rPr lang="en-US" altLang="zh-TW" sz="1600" b="1" dirty="0">
                  <a:solidFill>
                    <a:srgbClr val="C00000"/>
                  </a:solidFill>
                  <a:latin typeface="微軟正黑體" panose="020B0604030504040204" pitchFamily="34" charset="-120"/>
                  <a:ea typeface="微軟正黑體" panose="020B0604030504040204" pitchFamily="34" charset="-120"/>
                </a:rPr>
                <a:t>115/5/19</a:t>
              </a:r>
              <a:r>
                <a:rPr lang="zh-TW" altLang="en-US" sz="1600" b="1" dirty="0">
                  <a:solidFill>
                    <a:srgbClr val="C00000"/>
                  </a:solidFill>
                  <a:latin typeface="微軟正黑體" panose="020B0604030504040204" pitchFamily="34" charset="-120"/>
                  <a:ea typeface="微軟正黑體" panose="020B0604030504040204" pitchFamily="34" charset="-120"/>
                </a:rPr>
                <a:t>（二）</a:t>
              </a:r>
              <a:r>
                <a:rPr lang="en-US" altLang="zh-TW" sz="1600" b="1" dirty="0">
                  <a:solidFill>
                    <a:srgbClr val="C00000"/>
                  </a:solidFill>
                  <a:latin typeface="微軟正黑體" panose="020B0604030504040204" pitchFamily="34" charset="-120"/>
                  <a:ea typeface="微軟正黑體" panose="020B0604030504040204" pitchFamily="34" charset="-120"/>
                </a:rPr>
                <a:t>10:00</a:t>
              </a:r>
              <a:r>
                <a:rPr lang="zh-TW" altLang="en-US" sz="1600" b="1" dirty="0">
                  <a:solidFill>
                    <a:srgbClr val="C00000"/>
                  </a:solidFill>
                  <a:latin typeface="微軟正黑體" panose="020B0604030504040204" pitchFamily="34" charset="-120"/>
                  <a:ea typeface="微軟正黑體" panose="020B0604030504040204" pitchFamily="34" charset="-120"/>
                </a:rPr>
                <a:t>至</a:t>
              </a:r>
              <a:endParaRPr lang="en-US" altLang="zh-TW" sz="1600" b="1" dirty="0">
                <a:solidFill>
                  <a:srgbClr val="C00000"/>
                </a:solidFill>
                <a:latin typeface="微軟正黑體" panose="020B0604030504040204" pitchFamily="34" charset="-120"/>
                <a:ea typeface="微軟正黑體" panose="020B0604030504040204" pitchFamily="34" charset="-120"/>
              </a:endParaRPr>
            </a:p>
            <a:p>
              <a:pPr algn="ctr" eaLnBrk="1" hangingPunct="1"/>
              <a:r>
                <a:rPr lang="en-US" altLang="zh-TW" sz="1600" b="1" dirty="0">
                  <a:solidFill>
                    <a:srgbClr val="C00000"/>
                  </a:solidFill>
                  <a:latin typeface="微軟正黑體" panose="020B0604030504040204" pitchFamily="34" charset="-120"/>
                  <a:ea typeface="微軟正黑體" panose="020B0604030504040204" pitchFamily="34" charset="-120"/>
                </a:rPr>
                <a:t>115/5/22</a:t>
              </a:r>
              <a:r>
                <a:rPr lang="zh-TW" altLang="en-US" sz="1600" b="1" dirty="0">
                  <a:solidFill>
                    <a:srgbClr val="C00000"/>
                  </a:solidFill>
                  <a:latin typeface="微軟正黑體" panose="020B0604030504040204" pitchFamily="34" charset="-120"/>
                  <a:ea typeface="微軟正黑體" panose="020B0604030504040204" pitchFamily="34" charset="-120"/>
                </a:rPr>
                <a:t>（五）</a:t>
              </a:r>
              <a:r>
                <a:rPr lang="en-US" altLang="zh-TW" sz="1600" b="1" dirty="0">
                  <a:solidFill>
                    <a:srgbClr val="C00000"/>
                  </a:solidFill>
                  <a:highlight>
                    <a:srgbClr val="FFCCCC"/>
                  </a:highlight>
                  <a:latin typeface="微軟正黑體" panose="020B0604030504040204" pitchFamily="34" charset="-120"/>
                  <a:ea typeface="微軟正黑體" panose="020B0604030504040204" pitchFamily="34" charset="-120"/>
                </a:rPr>
                <a:t>15:00</a:t>
              </a:r>
              <a:r>
                <a:rPr lang="zh-TW" altLang="en-US" sz="1600" b="1" dirty="0">
                  <a:solidFill>
                    <a:srgbClr val="C00000"/>
                  </a:solidFill>
                  <a:highlight>
                    <a:srgbClr val="FFCCCC"/>
                  </a:highlight>
                  <a:latin typeface="微軟正黑體" panose="020B0604030504040204" pitchFamily="34" charset="-120"/>
                  <a:ea typeface="微軟正黑體" panose="020B0604030504040204" pitchFamily="34" charset="-120"/>
                </a:rPr>
                <a:t>止</a:t>
              </a:r>
              <a:endParaRPr lang="en-US" altLang="zh-TW" sz="1600" b="1" dirty="0">
                <a:solidFill>
                  <a:srgbClr val="C00000"/>
                </a:solidFill>
                <a:highlight>
                  <a:srgbClr val="FFCCCC"/>
                </a:highlight>
                <a:latin typeface="微軟正黑體" panose="020B0604030504040204" pitchFamily="34" charset="-120"/>
                <a:ea typeface="微軟正黑體" panose="020B0604030504040204" pitchFamily="34" charset="-120"/>
              </a:endParaRPr>
            </a:p>
          </p:txBody>
        </p:sp>
        <p:sp>
          <p:nvSpPr>
            <p:cNvPr id="8" name="矩形 8">
              <a:extLst>
                <a:ext uri="{FF2B5EF4-FFF2-40B4-BE49-F238E27FC236}">
                  <a16:creationId xmlns:a16="http://schemas.microsoft.com/office/drawing/2014/main" id="{4125987A-BA9D-720D-CDC5-B3575B1D53D2}"/>
                </a:ext>
              </a:extLst>
            </p:cNvPr>
            <p:cNvSpPr>
              <a:spLocks noChangeArrowheads="1"/>
            </p:cNvSpPr>
            <p:nvPr/>
          </p:nvSpPr>
          <p:spPr bwMode="auto">
            <a:xfrm>
              <a:off x="7470777" y="4716884"/>
              <a:ext cx="4055740" cy="21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450"/>
                </a:spcBef>
              </a:pPr>
              <a:r>
                <a:rPr lang="zh-TW" altLang="en-US" sz="1500" b="1" dirty="0">
                  <a:latin typeface="微軟正黑體" panose="020B0604030504040204" pitchFamily="34" charset="-120"/>
                  <a:ea typeface="微軟正黑體" panose="020B0604030504040204" pitchFamily="34" charset="-120"/>
                </a:rPr>
                <a:t>出具國中畢業證書或學力證明文件</a:t>
              </a:r>
              <a:endParaRPr lang="en-US" altLang="zh-TW" sz="1500" b="1" dirty="0">
                <a:latin typeface="微軟正黑體" panose="020B0604030504040204" pitchFamily="34" charset="-120"/>
                <a:ea typeface="微軟正黑體" panose="020B0604030504040204" pitchFamily="34" charset="-120"/>
              </a:endParaRPr>
            </a:p>
            <a:p>
              <a:pPr>
                <a:spcBef>
                  <a:spcPts val="900"/>
                </a:spcBef>
              </a:pPr>
              <a:r>
                <a:rPr lang="zh-TW" altLang="en-US" sz="1500" b="1" dirty="0">
                  <a:latin typeface="微軟正黑體" panose="020B0604030504040204" pitchFamily="34" charset="-120"/>
                  <a:ea typeface="微軟正黑體" panose="020B0604030504040204" pitchFamily="34" charset="-120"/>
                </a:rPr>
                <a:t>向原就讀國中申請</a:t>
              </a:r>
              <a:endParaRPr lang="en-US" altLang="zh-TW" sz="1500" b="1" dirty="0">
                <a:latin typeface="微軟正黑體" panose="020B0604030504040204" pitchFamily="34" charset="-120"/>
                <a:ea typeface="微軟正黑體" panose="020B0604030504040204" pitchFamily="34" charset="-120"/>
              </a:endParaRPr>
            </a:p>
            <a:p>
              <a:pPr>
                <a:spcBef>
                  <a:spcPts val="450"/>
                </a:spcBef>
              </a:pPr>
              <a:r>
                <a:rPr lang="zh-TW" altLang="en-US" sz="1500" b="1" dirty="0">
                  <a:solidFill>
                    <a:srgbClr val="C00000"/>
                  </a:solidFill>
                  <a:latin typeface="微軟正黑體" panose="020B0604030504040204" pitchFamily="34" charset="-120"/>
                  <a:ea typeface="微軟正黑體" panose="020B0604030504040204" pitchFamily="34" charset="-120"/>
                </a:rPr>
                <a:t>「</a:t>
              </a:r>
              <a:r>
                <a:rPr lang="en-US" altLang="zh-TW" sz="1500" b="1" dirty="0">
                  <a:solidFill>
                    <a:srgbClr val="C00000"/>
                  </a:solidFill>
                  <a:latin typeface="微軟正黑體" panose="020B0604030504040204" pitchFamily="34" charset="-120"/>
                  <a:ea typeface="微軟正黑體" panose="020B0604030504040204" pitchFamily="34" charset="-120"/>
                </a:rPr>
                <a:t>115</a:t>
              </a:r>
              <a:r>
                <a:rPr lang="zh-TW" altLang="en-US" sz="1500" b="1" dirty="0">
                  <a:solidFill>
                    <a:srgbClr val="C00000"/>
                  </a:solidFill>
                  <a:latin typeface="微軟正黑體" panose="020B0604030504040204" pitchFamily="34" charset="-120"/>
                  <a:ea typeface="微軟正黑體" panose="020B0604030504040204" pitchFamily="34" charset="-120"/>
                </a:rPr>
                <a:t>學年度五專優先免試入學專用比序項目積分證明單」正本</a:t>
              </a:r>
              <a:endParaRPr lang="en-US" altLang="zh-TW" sz="1500" b="1" dirty="0">
                <a:solidFill>
                  <a:srgbClr val="C00000"/>
                </a:solidFill>
                <a:latin typeface="微軟正黑體" panose="020B0604030504040204" pitchFamily="34" charset="-120"/>
                <a:ea typeface="微軟正黑體" panose="020B0604030504040204" pitchFamily="34" charset="-120"/>
              </a:endParaRPr>
            </a:p>
            <a:p>
              <a:pPr>
                <a:spcBef>
                  <a:spcPts val="450"/>
                </a:spcBef>
              </a:pPr>
              <a:r>
                <a:rPr lang="zh-TW" altLang="en-US" sz="1500" b="1" dirty="0">
                  <a:latin typeface="微軟正黑體" panose="020B0604030504040204" pitchFamily="34" charset="-120"/>
                  <a:ea typeface="微軟正黑體" panose="020B0604030504040204" pitchFamily="34" charset="-120"/>
                </a:rPr>
                <a:t>自備積分採計項目證明文件</a:t>
              </a:r>
              <a:endParaRPr lang="en-US" altLang="zh-TW" sz="1500" b="1" dirty="0">
                <a:latin typeface="微軟正黑體" panose="020B0604030504040204" pitchFamily="34" charset="-120"/>
                <a:ea typeface="微軟正黑體" panose="020B0604030504040204" pitchFamily="34" charset="-120"/>
              </a:endParaRPr>
            </a:p>
            <a:p>
              <a:pPr>
                <a:spcBef>
                  <a:spcPts val="450"/>
                </a:spcBef>
              </a:pPr>
              <a:r>
                <a:rPr lang="en-US" altLang="zh-TW" sz="1500" b="1" dirty="0">
                  <a:solidFill>
                    <a:srgbClr val="002060"/>
                  </a:solidFill>
                  <a:latin typeface="微軟正黑體" panose="020B0604030504040204" pitchFamily="34" charset="-120"/>
                  <a:ea typeface="微軟正黑體" panose="020B0604030504040204" pitchFamily="34" charset="-120"/>
                </a:rPr>
                <a:t>(</a:t>
              </a:r>
              <a:r>
                <a:rPr lang="zh-TW" altLang="en-US" sz="1500" b="1" dirty="0">
                  <a:solidFill>
                    <a:srgbClr val="002060"/>
                  </a:solidFill>
                  <a:latin typeface="微軟正黑體" panose="020B0604030504040204" pitchFamily="34" charset="-120"/>
                  <a:ea typeface="微軟正黑體" panose="020B0604030504040204" pitchFamily="34" charset="-120"/>
                </a:rPr>
                <a:t>非應屆畢業生各項積分採計就讀國中期間</a:t>
              </a:r>
              <a:r>
                <a:rPr lang="en-US" altLang="zh-TW" sz="1500" b="1" dirty="0">
                  <a:solidFill>
                    <a:srgbClr val="002060"/>
                  </a:solidFill>
                  <a:latin typeface="微軟正黑體" panose="020B0604030504040204" pitchFamily="34" charset="-120"/>
                  <a:ea typeface="微軟正黑體" panose="020B0604030504040204" pitchFamily="34" charset="-120"/>
                </a:rPr>
                <a:t>)</a:t>
              </a:r>
              <a:endParaRPr lang="zh-TW" altLang="en-US" sz="1500" b="1" dirty="0">
                <a:solidFill>
                  <a:srgbClr val="002060"/>
                </a:solidFill>
                <a:latin typeface="微軟正黑體" panose="020B0604030504040204" pitchFamily="34" charset="-120"/>
                <a:ea typeface="微軟正黑體" panose="020B0604030504040204" pitchFamily="34" charset="-120"/>
              </a:endParaRPr>
            </a:p>
          </p:txBody>
        </p:sp>
        <p:sp>
          <p:nvSpPr>
            <p:cNvPr id="9" name="i$lîḋê">
              <a:extLst>
                <a:ext uri="{FF2B5EF4-FFF2-40B4-BE49-F238E27FC236}">
                  <a16:creationId xmlns:a16="http://schemas.microsoft.com/office/drawing/2014/main" id="{814B8B56-27F5-0495-C2BD-9EE24E02AF52}"/>
                </a:ext>
              </a:extLst>
            </p:cNvPr>
            <p:cNvSpPr/>
            <p:nvPr/>
          </p:nvSpPr>
          <p:spPr bwMode="auto">
            <a:xfrm>
              <a:off x="7159553" y="4792663"/>
              <a:ext cx="355600" cy="230187"/>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p:spPr>
          <p:txBody>
            <a:bodyPr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sp>
          <p:nvSpPr>
            <p:cNvPr id="10" name="i$lîḋê">
              <a:extLst>
                <a:ext uri="{FF2B5EF4-FFF2-40B4-BE49-F238E27FC236}">
                  <a16:creationId xmlns:a16="http://schemas.microsoft.com/office/drawing/2014/main" id="{4BDD4C84-786A-B048-6F7A-C0473AE578CD}"/>
                </a:ext>
              </a:extLst>
            </p:cNvPr>
            <p:cNvSpPr/>
            <p:nvPr/>
          </p:nvSpPr>
          <p:spPr bwMode="auto">
            <a:xfrm>
              <a:off x="7169077" y="5152960"/>
              <a:ext cx="357188" cy="230187"/>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p:spPr>
          <p:txBody>
            <a:bodyPr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sp>
          <p:nvSpPr>
            <p:cNvPr id="11" name="i$lîḋê">
              <a:extLst>
                <a:ext uri="{FF2B5EF4-FFF2-40B4-BE49-F238E27FC236}">
                  <a16:creationId xmlns:a16="http://schemas.microsoft.com/office/drawing/2014/main" id="{978A0C89-0810-E468-6F37-A499FD0FB6B1}"/>
                </a:ext>
              </a:extLst>
            </p:cNvPr>
            <p:cNvSpPr/>
            <p:nvPr/>
          </p:nvSpPr>
          <p:spPr bwMode="auto">
            <a:xfrm>
              <a:off x="7169077" y="6009426"/>
              <a:ext cx="357188" cy="230188"/>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p:spPr>
          <p:txBody>
            <a:bodyPr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sz="1350"/>
            </a:p>
          </p:txBody>
        </p:sp>
      </p:grpSp>
      <p:sp>
        <p:nvSpPr>
          <p:cNvPr id="59" name="內容版面配置區 2">
            <a:extLst>
              <a:ext uri="{FF2B5EF4-FFF2-40B4-BE49-F238E27FC236}">
                <a16:creationId xmlns:a16="http://schemas.microsoft.com/office/drawing/2014/main" id="{ED01F893-933B-D25A-026B-51FD72A4CC0F}"/>
              </a:ext>
            </a:extLst>
          </p:cNvPr>
          <p:cNvSpPr txBox="1">
            <a:spLocks/>
          </p:cNvSpPr>
          <p:nvPr/>
        </p:nvSpPr>
        <p:spPr>
          <a:xfrm>
            <a:off x="1248459" y="6297605"/>
            <a:ext cx="4181533" cy="279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1800" b="1" u="sng" dirty="0">
                <a:solidFill>
                  <a:srgbClr val="C00000"/>
                </a:solidFill>
                <a:latin typeface="微軟正黑體" panose="020B0604030504040204" pitchFamily="34" charset="-120"/>
                <a:ea typeface="微軟正黑體" panose="020B0604030504040204" pitchFamily="34" charset="-120"/>
              </a:rPr>
              <a:t>115/5/22</a:t>
            </a:r>
            <a:r>
              <a:rPr lang="zh-TW" altLang="en-US" sz="1800" b="1" u="sng" dirty="0">
                <a:solidFill>
                  <a:srgbClr val="C00000"/>
                </a:solidFill>
                <a:latin typeface="微軟正黑體" panose="020B0604030504040204" pitchFamily="34" charset="-120"/>
                <a:ea typeface="微軟正黑體" panose="020B0604030504040204" pitchFamily="34" charset="-120"/>
              </a:rPr>
              <a:t>前</a:t>
            </a:r>
            <a:r>
              <a:rPr lang="zh-TW" altLang="en-US" sz="1800" b="1" dirty="0">
                <a:solidFill>
                  <a:srgbClr val="C00000"/>
                </a:solidFill>
                <a:latin typeface="微軟正黑體" panose="020B0604030504040204" pitchFamily="34" charset="-120"/>
                <a:ea typeface="微軟正黑體" panose="020B0604030504040204" pitchFamily="34" charset="-120"/>
              </a:rPr>
              <a:t>郵寄報名表件</a:t>
            </a:r>
            <a:r>
              <a:rPr lang="en-US" altLang="zh-TW"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郵戳為憑</a:t>
            </a:r>
            <a:r>
              <a:rPr lang="en-US" altLang="zh-TW" sz="1800" b="1" dirty="0">
                <a:solidFill>
                  <a:srgbClr val="C00000"/>
                </a:solidFill>
                <a:latin typeface="微軟正黑體" panose="020B0604030504040204" pitchFamily="34" charset="-120"/>
                <a:ea typeface="微軟正黑體" panose="020B0604030504040204" pitchFamily="34" charset="-120"/>
              </a:rPr>
              <a:t>)</a:t>
            </a:r>
          </a:p>
        </p:txBody>
      </p:sp>
      <p:sp>
        <p:nvSpPr>
          <p:cNvPr id="2" name="星形: 五角 1">
            <a:extLst>
              <a:ext uri="{FF2B5EF4-FFF2-40B4-BE49-F238E27FC236}">
                <a16:creationId xmlns:a16="http://schemas.microsoft.com/office/drawing/2014/main" id="{E7BCF285-9847-01BB-78CC-A3DB72F98CF3}"/>
              </a:ext>
            </a:extLst>
          </p:cNvPr>
          <p:cNvSpPr/>
          <p:nvPr/>
        </p:nvSpPr>
        <p:spPr>
          <a:xfrm>
            <a:off x="3584759" y="4696952"/>
            <a:ext cx="182437" cy="19196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投影片編號版面配置區 4"/>
          <p:cNvSpPr>
            <a:spLocks noGrp="1"/>
          </p:cNvSpPr>
          <p:nvPr>
            <p:ph type="sldNum" sz="quarter" idx="12"/>
          </p:nvPr>
        </p:nvSpPr>
        <p:spPr bwMode="auto">
          <a:xfrm>
            <a:off x="9620823"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11</a:t>
            </a:fld>
            <a:endParaRPr lang="zh-TW" altLang="en-US" sz="1500" b="1" dirty="0">
              <a:latin typeface="Arial" panose="020B0604020202020204" pitchFamily="34" charset="0"/>
              <a:cs typeface="Arial" panose="020B0604020202020204" pitchFamily="34" charset="0"/>
            </a:endParaRPr>
          </a:p>
        </p:txBody>
      </p:sp>
      <p:sp>
        <p:nvSpPr>
          <p:cNvPr id="68" name="標題 1"/>
          <p:cNvSpPr txBox="1">
            <a:spLocks/>
          </p:cNvSpPr>
          <p:nvPr/>
        </p:nvSpPr>
        <p:spPr bwMode="auto">
          <a:xfrm>
            <a:off x="452410"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800" b="1" dirty="0">
                <a:solidFill>
                  <a:srgbClr val="002060"/>
                </a:solidFill>
                <a:latin typeface="微軟正黑體" panose="020B0604030504040204" pitchFamily="34" charset="-120"/>
                <a:ea typeface="微軟正黑體" panose="020B0604030504040204" pitchFamily="34" charset="-120"/>
              </a:rPr>
              <a:t>報名程序（</a:t>
            </a:r>
            <a:r>
              <a:rPr lang="en-US" altLang="zh-TW" sz="2800" b="1" dirty="0">
                <a:solidFill>
                  <a:srgbClr val="002060"/>
                </a:solidFill>
                <a:latin typeface="微軟正黑體" panose="020B0604030504040204" pitchFamily="34" charset="-120"/>
                <a:ea typeface="微軟正黑體" panose="020B0604030504040204" pitchFamily="34" charset="-120"/>
              </a:rPr>
              <a:t>5/13</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cxnSp>
        <p:nvCxnSpPr>
          <p:cNvPr id="71" name="直接连接符 42">
            <a:extLst>
              <a:ext uri="{FF2B5EF4-FFF2-40B4-BE49-F238E27FC236}">
                <a16:creationId xmlns:a16="http://schemas.microsoft.com/office/drawing/2014/main" id="{9121E3DD-FD62-45D0-976E-D125F31E9597}"/>
              </a:ext>
            </a:extLst>
          </p:cNvPr>
          <p:cNvCxnSpPr>
            <a:cxnSpLocks/>
            <a:endCxn id="8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3" name="Freeform 6">
            <a:extLst>
              <a:ext uri="{FF2B5EF4-FFF2-40B4-BE49-F238E27FC236}">
                <a16:creationId xmlns:a16="http://schemas.microsoft.com/office/drawing/2014/main" id="{20030EE0-17D3-42C2-B069-C0224C5209F8}"/>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 name="Rectangle 1073">
            <a:extLst>
              <a:ext uri="{FF2B5EF4-FFF2-40B4-BE49-F238E27FC236}">
                <a16:creationId xmlns:a16="http://schemas.microsoft.com/office/drawing/2014/main" id="{81091197-7C92-3BAA-0C82-F07748D5C62A}"/>
              </a:ext>
            </a:extLst>
          </p:cNvPr>
          <p:cNvSpPr/>
          <p:nvPr/>
        </p:nvSpPr>
        <p:spPr>
          <a:xfrm>
            <a:off x="949425" y="1410568"/>
            <a:ext cx="2047130" cy="26429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5" name="Rectangle 1074">
            <a:extLst>
              <a:ext uri="{FF2B5EF4-FFF2-40B4-BE49-F238E27FC236}">
                <a16:creationId xmlns:a16="http://schemas.microsoft.com/office/drawing/2014/main" id="{748945DE-BBAE-1A6E-7141-B57E3F83A27D}"/>
              </a:ext>
            </a:extLst>
          </p:cNvPr>
          <p:cNvSpPr/>
          <p:nvPr/>
        </p:nvSpPr>
        <p:spPr>
          <a:xfrm>
            <a:off x="3003521" y="1410568"/>
            <a:ext cx="2987268" cy="270000"/>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6" name="Rectangle 1075">
            <a:extLst>
              <a:ext uri="{FF2B5EF4-FFF2-40B4-BE49-F238E27FC236}">
                <a16:creationId xmlns:a16="http://schemas.microsoft.com/office/drawing/2014/main" id="{A0A87028-EF7D-45D8-5865-4D5AF0FB24D9}"/>
              </a:ext>
            </a:extLst>
          </p:cNvPr>
          <p:cNvSpPr/>
          <p:nvPr/>
        </p:nvSpPr>
        <p:spPr>
          <a:xfrm>
            <a:off x="5990788" y="1410568"/>
            <a:ext cx="3932939" cy="27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7" name="Rectangle 1076">
            <a:extLst>
              <a:ext uri="{FF2B5EF4-FFF2-40B4-BE49-F238E27FC236}">
                <a16:creationId xmlns:a16="http://schemas.microsoft.com/office/drawing/2014/main" id="{F16597AC-5CB3-718E-493A-E008C1CDDE41}"/>
              </a:ext>
            </a:extLst>
          </p:cNvPr>
          <p:cNvSpPr/>
          <p:nvPr/>
        </p:nvSpPr>
        <p:spPr>
          <a:xfrm>
            <a:off x="10135531" y="1365724"/>
            <a:ext cx="1105961" cy="27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8" name="Round Same Side Corner Rectangle 39">
            <a:extLst>
              <a:ext uri="{FF2B5EF4-FFF2-40B4-BE49-F238E27FC236}">
                <a16:creationId xmlns:a16="http://schemas.microsoft.com/office/drawing/2014/main" id="{0019FA64-34B7-C631-9F22-7D42B497DE1E}"/>
              </a:ext>
            </a:extLst>
          </p:cNvPr>
          <p:cNvSpPr/>
          <p:nvPr/>
        </p:nvSpPr>
        <p:spPr>
          <a:xfrm rot="18900000">
            <a:off x="10921930" y="1221918"/>
            <a:ext cx="482024" cy="501335"/>
          </a:xfrm>
          <a:custGeom>
            <a:avLst/>
            <a:gdLst/>
            <a:ahLst/>
            <a:cxnLst/>
            <a:rect l="l" t="t" r="r" b="b"/>
            <a:pathLst>
              <a:path w="923370" h="923370">
                <a:moveTo>
                  <a:pt x="870649" y="52721"/>
                </a:moveTo>
                <a:cubicBezTo>
                  <a:pt x="903223" y="85294"/>
                  <a:pt x="923370" y="130294"/>
                  <a:pt x="923370" y="180000"/>
                </a:cubicBezTo>
                <a:lnTo>
                  <a:pt x="923370" y="914399"/>
                </a:lnTo>
                <a:lnTo>
                  <a:pt x="914399" y="914399"/>
                </a:lnTo>
                <a:lnTo>
                  <a:pt x="914399" y="923370"/>
                </a:lnTo>
                <a:lnTo>
                  <a:pt x="180000" y="923370"/>
                </a:lnTo>
                <a:cubicBezTo>
                  <a:pt x="80589" y="923370"/>
                  <a:pt x="0" y="842781"/>
                  <a:pt x="0" y="743370"/>
                </a:cubicBezTo>
                <a:cubicBezTo>
                  <a:pt x="0" y="643959"/>
                  <a:pt x="80589" y="563370"/>
                  <a:pt x="179999" y="563370"/>
                </a:cubicBezTo>
                <a:lnTo>
                  <a:pt x="563370" y="563370"/>
                </a:lnTo>
                <a:lnTo>
                  <a:pt x="563370" y="180000"/>
                </a:lnTo>
                <a:cubicBezTo>
                  <a:pt x="563370" y="80589"/>
                  <a:pt x="643959" y="0"/>
                  <a:pt x="743370" y="0"/>
                </a:cubicBezTo>
                <a:cubicBezTo>
                  <a:pt x="793076" y="0"/>
                  <a:pt x="838076" y="20147"/>
                  <a:pt x="870649" y="527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grpSp>
        <p:nvGrpSpPr>
          <p:cNvPr id="9" name="그룹 48">
            <a:extLst>
              <a:ext uri="{FF2B5EF4-FFF2-40B4-BE49-F238E27FC236}">
                <a16:creationId xmlns:a16="http://schemas.microsoft.com/office/drawing/2014/main" id="{8C8F5545-37F4-C158-24ED-D4DEE9B25762}"/>
              </a:ext>
            </a:extLst>
          </p:cNvPr>
          <p:cNvGrpSpPr/>
          <p:nvPr/>
        </p:nvGrpSpPr>
        <p:grpSpPr>
          <a:xfrm>
            <a:off x="602261" y="1347201"/>
            <a:ext cx="405000" cy="405000"/>
            <a:chOff x="3064244" y="3659540"/>
            <a:chExt cx="540000" cy="540000"/>
          </a:xfrm>
        </p:grpSpPr>
        <p:sp>
          <p:nvSpPr>
            <p:cNvPr id="10" name="Oval 1079">
              <a:extLst>
                <a:ext uri="{FF2B5EF4-FFF2-40B4-BE49-F238E27FC236}">
                  <a16:creationId xmlns:a16="http://schemas.microsoft.com/office/drawing/2014/main" id="{3DDE23D5-02DD-DD4B-BA69-A1F44214A84B}"/>
                </a:ext>
              </a:extLst>
            </p:cNvPr>
            <p:cNvSpPr/>
            <p:nvPr/>
          </p:nvSpPr>
          <p:spPr>
            <a:xfrm>
              <a:off x="3064244" y="3659540"/>
              <a:ext cx="540000" cy="54000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11" name="Oval 1080">
              <a:extLst>
                <a:ext uri="{FF2B5EF4-FFF2-40B4-BE49-F238E27FC236}">
                  <a16:creationId xmlns:a16="http://schemas.microsoft.com/office/drawing/2014/main" id="{27BDF64A-4E66-B57D-5E12-1A17548DF6BC}"/>
                </a:ext>
              </a:extLst>
            </p:cNvPr>
            <p:cNvSpPr/>
            <p:nvPr/>
          </p:nvSpPr>
          <p:spPr>
            <a:xfrm>
              <a:off x="3146819" y="3742115"/>
              <a:ext cx="360000" cy="36000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chemeClr val="tx1">
                    <a:lumMod val="75000"/>
                    <a:lumOff val="25000"/>
                  </a:schemeClr>
                </a:solidFill>
              </a:endParaRPr>
            </a:p>
          </p:txBody>
        </p:sp>
      </p:grpSp>
      <p:grpSp>
        <p:nvGrpSpPr>
          <p:cNvPr id="12" name="그룹 47">
            <a:extLst>
              <a:ext uri="{FF2B5EF4-FFF2-40B4-BE49-F238E27FC236}">
                <a16:creationId xmlns:a16="http://schemas.microsoft.com/office/drawing/2014/main" id="{44F06B09-3238-211F-3EDF-BF665A2443D9}"/>
              </a:ext>
            </a:extLst>
          </p:cNvPr>
          <p:cNvGrpSpPr/>
          <p:nvPr/>
        </p:nvGrpSpPr>
        <p:grpSpPr>
          <a:xfrm>
            <a:off x="2802899" y="1342927"/>
            <a:ext cx="405000" cy="405000"/>
            <a:chOff x="4504969" y="3665239"/>
            <a:chExt cx="540000" cy="540000"/>
          </a:xfrm>
        </p:grpSpPr>
        <p:sp>
          <p:nvSpPr>
            <p:cNvPr id="13" name="Oval 1082">
              <a:extLst>
                <a:ext uri="{FF2B5EF4-FFF2-40B4-BE49-F238E27FC236}">
                  <a16:creationId xmlns:a16="http://schemas.microsoft.com/office/drawing/2014/main" id="{9DA7BBA7-F962-FC6C-290B-6BA1D70E8F0E}"/>
                </a:ext>
              </a:extLst>
            </p:cNvPr>
            <p:cNvSpPr/>
            <p:nvPr/>
          </p:nvSpPr>
          <p:spPr>
            <a:xfrm>
              <a:off x="4504969" y="3665239"/>
              <a:ext cx="540000" cy="540000"/>
            </a:xfrm>
            <a:prstGeom prst="ellipse">
              <a:avLst/>
            </a:prstGeom>
            <a:solidFill>
              <a:srgbClr val="D2E0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14" name="Oval 1083">
              <a:extLst>
                <a:ext uri="{FF2B5EF4-FFF2-40B4-BE49-F238E27FC236}">
                  <a16:creationId xmlns:a16="http://schemas.microsoft.com/office/drawing/2014/main" id="{6FF794B7-8BE1-C6B8-9005-4EC123697F05}"/>
                </a:ext>
              </a:extLst>
            </p:cNvPr>
            <p:cNvSpPr/>
            <p:nvPr/>
          </p:nvSpPr>
          <p:spPr>
            <a:xfrm>
              <a:off x="4587544" y="3747814"/>
              <a:ext cx="360000" cy="36000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chemeClr val="tx1">
                    <a:lumMod val="75000"/>
                    <a:lumOff val="25000"/>
                  </a:schemeClr>
                </a:solidFill>
              </a:endParaRPr>
            </a:p>
          </p:txBody>
        </p:sp>
      </p:grpSp>
      <p:grpSp>
        <p:nvGrpSpPr>
          <p:cNvPr id="15" name="그룹 27">
            <a:extLst>
              <a:ext uri="{FF2B5EF4-FFF2-40B4-BE49-F238E27FC236}">
                <a16:creationId xmlns:a16="http://schemas.microsoft.com/office/drawing/2014/main" id="{2E19403E-9846-7DAB-1F7D-1228D9D7F081}"/>
              </a:ext>
            </a:extLst>
          </p:cNvPr>
          <p:cNvGrpSpPr/>
          <p:nvPr/>
        </p:nvGrpSpPr>
        <p:grpSpPr>
          <a:xfrm>
            <a:off x="5792201" y="1347201"/>
            <a:ext cx="405000" cy="405000"/>
            <a:chOff x="5945694" y="3670938"/>
            <a:chExt cx="540000" cy="540000"/>
          </a:xfrm>
        </p:grpSpPr>
        <p:sp>
          <p:nvSpPr>
            <p:cNvPr id="16" name="Oval 1085">
              <a:extLst>
                <a:ext uri="{FF2B5EF4-FFF2-40B4-BE49-F238E27FC236}">
                  <a16:creationId xmlns:a16="http://schemas.microsoft.com/office/drawing/2014/main" id="{30FC307A-A2FC-1057-C66F-6C2AF3B0AC4E}"/>
                </a:ext>
              </a:extLst>
            </p:cNvPr>
            <p:cNvSpPr/>
            <p:nvPr/>
          </p:nvSpPr>
          <p:spPr>
            <a:xfrm>
              <a:off x="5945694" y="3670938"/>
              <a:ext cx="540000" cy="540000"/>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17" name="Oval 1086">
              <a:extLst>
                <a:ext uri="{FF2B5EF4-FFF2-40B4-BE49-F238E27FC236}">
                  <a16:creationId xmlns:a16="http://schemas.microsoft.com/office/drawing/2014/main" id="{519B0422-7AC4-D63E-E3C8-270F343A56F5}"/>
                </a:ext>
              </a:extLst>
            </p:cNvPr>
            <p:cNvSpPr/>
            <p:nvPr/>
          </p:nvSpPr>
          <p:spPr>
            <a:xfrm>
              <a:off x="6028269" y="3753513"/>
              <a:ext cx="360000" cy="36000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chemeClr val="tx1">
                    <a:lumMod val="75000"/>
                    <a:lumOff val="25000"/>
                  </a:schemeClr>
                </a:solidFill>
              </a:endParaRPr>
            </a:p>
          </p:txBody>
        </p:sp>
      </p:grpSp>
      <p:grpSp>
        <p:nvGrpSpPr>
          <p:cNvPr id="18" name="그룹 26">
            <a:extLst>
              <a:ext uri="{FF2B5EF4-FFF2-40B4-BE49-F238E27FC236}">
                <a16:creationId xmlns:a16="http://schemas.microsoft.com/office/drawing/2014/main" id="{F3E7B2D5-52FC-B495-1EDF-11D2DA6818B7}"/>
              </a:ext>
            </a:extLst>
          </p:cNvPr>
          <p:cNvGrpSpPr/>
          <p:nvPr/>
        </p:nvGrpSpPr>
        <p:grpSpPr>
          <a:xfrm>
            <a:off x="9818255" y="1303308"/>
            <a:ext cx="405000" cy="405000"/>
            <a:chOff x="8984481" y="3676637"/>
            <a:chExt cx="540000" cy="540000"/>
          </a:xfrm>
        </p:grpSpPr>
        <p:sp>
          <p:nvSpPr>
            <p:cNvPr id="19" name="Oval 1088">
              <a:extLst>
                <a:ext uri="{FF2B5EF4-FFF2-40B4-BE49-F238E27FC236}">
                  <a16:creationId xmlns:a16="http://schemas.microsoft.com/office/drawing/2014/main" id="{1938C685-6C9C-537C-759C-2877240E3ECF}"/>
                </a:ext>
              </a:extLst>
            </p:cNvPr>
            <p:cNvSpPr/>
            <p:nvPr/>
          </p:nvSpPr>
          <p:spPr>
            <a:xfrm>
              <a:off x="8984481" y="3676637"/>
              <a:ext cx="540000" cy="540000"/>
            </a:xfrm>
            <a:prstGeom prst="ellips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lumMod val="75000"/>
                    <a:lumOff val="25000"/>
                  </a:schemeClr>
                </a:solidFill>
              </a:endParaRPr>
            </a:p>
          </p:txBody>
        </p:sp>
        <p:sp>
          <p:nvSpPr>
            <p:cNvPr id="20" name="Oval 1089">
              <a:extLst>
                <a:ext uri="{FF2B5EF4-FFF2-40B4-BE49-F238E27FC236}">
                  <a16:creationId xmlns:a16="http://schemas.microsoft.com/office/drawing/2014/main" id="{AFBAEDEB-AF8F-909F-B128-DB273722A5C1}"/>
                </a:ext>
              </a:extLst>
            </p:cNvPr>
            <p:cNvSpPr/>
            <p:nvPr/>
          </p:nvSpPr>
          <p:spPr>
            <a:xfrm>
              <a:off x="9067056" y="3759212"/>
              <a:ext cx="360000" cy="36000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chemeClr val="tx1">
                    <a:lumMod val="75000"/>
                    <a:lumOff val="25000"/>
                  </a:schemeClr>
                </a:solidFill>
              </a:endParaRPr>
            </a:p>
          </p:txBody>
        </p:sp>
      </p:grpSp>
      <p:sp>
        <p:nvSpPr>
          <p:cNvPr id="21" name="文字方塊 62">
            <a:extLst>
              <a:ext uri="{FF2B5EF4-FFF2-40B4-BE49-F238E27FC236}">
                <a16:creationId xmlns:a16="http://schemas.microsoft.com/office/drawing/2014/main" id="{170DF0C2-9033-D9F8-6B3F-08ED38D53C45}"/>
              </a:ext>
            </a:extLst>
          </p:cNvPr>
          <p:cNvSpPr txBox="1">
            <a:spLocks noChangeArrowheads="1"/>
          </p:cNvSpPr>
          <p:nvPr/>
        </p:nvSpPr>
        <p:spPr bwMode="auto">
          <a:xfrm>
            <a:off x="929442" y="1124915"/>
            <a:ext cx="1842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400" b="1" dirty="0">
                <a:solidFill>
                  <a:srgbClr val="C00000"/>
                </a:solidFill>
                <a:latin typeface="微軟正黑體" panose="020B0604030504040204" pitchFamily="34" charset="-120"/>
                <a:ea typeface="微軟正黑體" panose="020B0604030504040204" pitchFamily="34" charset="-120"/>
              </a:rPr>
              <a:t>Step 1 </a:t>
            </a:r>
            <a:r>
              <a:rPr lang="zh-TW" altLang="en-US" sz="1400" b="1" dirty="0">
                <a:solidFill>
                  <a:srgbClr val="C00000"/>
                </a:solidFill>
                <a:latin typeface="微軟正黑體" panose="020B0604030504040204" pitchFamily="34" charset="-120"/>
                <a:ea typeface="微軟正黑體" panose="020B0604030504040204" pitchFamily="34" charset="-120"/>
              </a:rPr>
              <a:t>登入報名系統</a:t>
            </a:r>
          </a:p>
        </p:txBody>
      </p:sp>
      <p:sp>
        <p:nvSpPr>
          <p:cNvPr id="22" name="文字方塊 64">
            <a:extLst>
              <a:ext uri="{FF2B5EF4-FFF2-40B4-BE49-F238E27FC236}">
                <a16:creationId xmlns:a16="http://schemas.microsoft.com/office/drawing/2014/main" id="{27C10EB6-31BC-4DB3-A51B-15E69B9009F4}"/>
              </a:ext>
            </a:extLst>
          </p:cNvPr>
          <p:cNvSpPr txBox="1">
            <a:spLocks noChangeArrowheads="1"/>
          </p:cNvSpPr>
          <p:nvPr/>
        </p:nvSpPr>
        <p:spPr bwMode="auto">
          <a:xfrm>
            <a:off x="3450033" y="1107904"/>
            <a:ext cx="21109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400" b="1" dirty="0">
                <a:solidFill>
                  <a:srgbClr val="C00000"/>
                </a:solidFill>
                <a:latin typeface="微軟正黑體" panose="020B0604030504040204" pitchFamily="34" charset="-120"/>
                <a:ea typeface="微軟正黑體" panose="020B0604030504040204" pitchFamily="34" charset="-120"/>
              </a:rPr>
              <a:t>Step 2 </a:t>
            </a:r>
            <a:r>
              <a:rPr lang="zh-TW" altLang="en-US" sz="1400" b="1" dirty="0">
                <a:solidFill>
                  <a:srgbClr val="C00000"/>
                </a:solidFill>
                <a:latin typeface="微軟正黑體" panose="020B0604030504040204" pitchFamily="34" charset="-120"/>
                <a:ea typeface="微軟正黑體" panose="020B0604030504040204" pitchFamily="34" charset="-120"/>
              </a:rPr>
              <a:t>上傳報名資料</a:t>
            </a:r>
          </a:p>
        </p:txBody>
      </p:sp>
      <p:sp>
        <p:nvSpPr>
          <p:cNvPr id="23" name="文字方塊 66">
            <a:extLst>
              <a:ext uri="{FF2B5EF4-FFF2-40B4-BE49-F238E27FC236}">
                <a16:creationId xmlns:a16="http://schemas.microsoft.com/office/drawing/2014/main" id="{52443BD7-872A-B4C1-1AC7-266F791DAFB4}"/>
              </a:ext>
            </a:extLst>
          </p:cNvPr>
          <p:cNvSpPr txBox="1">
            <a:spLocks noChangeArrowheads="1"/>
          </p:cNvSpPr>
          <p:nvPr/>
        </p:nvSpPr>
        <p:spPr bwMode="auto">
          <a:xfrm>
            <a:off x="6808995" y="1109267"/>
            <a:ext cx="2397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400" b="1" dirty="0">
                <a:solidFill>
                  <a:srgbClr val="C00000"/>
                </a:solidFill>
                <a:latin typeface="微軟正黑體" panose="020B0604030504040204" pitchFamily="34" charset="-120"/>
                <a:ea typeface="微軟正黑體" panose="020B0604030504040204" pitchFamily="34" charset="-120"/>
              </a:rPr>
              <a:t>Step 3 </a:t>
            </a:r>
            <a:r>
              <a:rPr lang="zh-TW" altLang="en-US" sz="1400" b="1" dirty="0">
                <a:solidFill>
                  <a:srgbClr val="C00000"/>
                </a:solidFill>
                <a:latin typeface="微軟正黑體" panose="020B0604030504040204" pitchFamily="34" charset="-120"/>
                <a:ea typeface="微軟正黑體" panose="020B0604030504040204" pitchFamily="34" charset="-120"/>
              </a:rPr>
              <a:t>彙整及列印報名資料</a:t>
            </a:r>
          </a:p>
        </p:txBody>
      </p:sp>
      <p:sp>
        <p:nvSpPr>
          <p:cNvPr id="24" name="文字方塊 68">
            <a:extLst>
              <a:ext uri="{FF2B5EF4-FFF2-40B4-BE49-F238E27FC236}">
                <a16:creationId xmlns:a16="http://schemas.microsoft.com/office/drawing/2014/main" id="{7A92833D-329D-2412-960C-2AFF5B85C90A}"/>
              </a:ext>
            </a:extLst>
          </p:cNvPr>
          <p:cNvSpPr txBox="1">
            <a:spLocks noChangeArrowheads="1"/>
          </p:cNvSpPr>
          <p:nvPr/>
        </p:nvSpPr>
        <p:spPr bwMode="auto">
          <a:xfrm>
            <a:off x="10043665" y="1087548"/>
            <a:ext cx="1119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400" b="1" dirty="0">
                <a:solidFill>
                  <a:srgbClr val="C00000"/>
                </a:solidFill>
                <a:latin typeface="微軟正黑體" panose="020B0604030504040204" pitchFamily="34" charset="-120"/>
                <a:ea typeface="微軟正黑體" panose="020B0604030504040204" pitchFamily="34" charset="-120"/>
              </a:rPr>
              <a:t>Step 4 </a:t>
            </a:r>
            <a:r>
              <a:rPr lang="zh-TW" altLang="en-US" sz="1400" b="1" dirty="0">
                <a:solidFill>
                  <a:srgbClr val="C00000"/>
                </a:solidFill>
                <a:latin typeface="微軟正黑體" panose="020B0604030504040204" pitchFamily="34" charset="-120"/>
                <a:ea typeface="微軟正黑體" panose="020B0604030504040204" pitchFamily="34" charset="-120"/>
              </a:rPr>
              <a:t>寄出</a:t>
            </a:r>
          </a:p>
        </p:txBody>
      </p:sp>
      <p:grpSp>
        <p:nvGrpSpPr>
          <p:cNvPr id="25" name="群組 24">
            <a:extLst>
              <a:ext uri="{FF2B5EF4-FFF2-40B4-BE49-F238E27FC236}">
                <a16:creationId xmlns:a16="http://schemas.microsoft.com/office/drawing/2014/main" id="{3976A358-0D6A-0AF3-DB1E-974B578DFD30}"/>
              </a:ext>
            </a:extLst>
          </p:cNvPr>
          <p:cNvGrpSpPr/>
          <p:nvPr/>
        </p:nvGrpSpPr>
        <p:grpSpPr>
          <a:xfrm>
            <a:off x="827777" y="2140417"/>
            <a:ext cx="10553214" cy="4172174"/>
            <a:chOff x="-131293" y="2335836"/>
            <a:chExt cx="9116865" cy="4172174"/>
          </a:xfrm>
        </p:grpSpPr>
        <p:grpSp>
          <p:nvGrpSpPr>
            <p:cNvPr id="26" name="群組 25">
              <a:extLst>
                <a:ext uri="{FF2B5EF4-FFF2-40B4-BE49-F238E27FC236}">
                  <a16:creationId xmlns:a16="http://schemas.microsoft.com/office/drawing/2014/main" id="{9DC90F25-8ECC-A8EA-4623-64A451ABD068}"/>
                </a:ext>
              </a:extLst>
            </p:cNvPr>
            <p:cNvGrpSpPr/>
            <p:nvPr/>
          </p:nvGrpSpPr>
          <p:grpSpPr>
            <a:xfrm>
              <a:off x="-131293" y="2335836"/>
              <a:ext cx="9116865" cy="4172174"/>
              <a:chOff x="-175062" y="1971443"/>
              <a:chExt cx="12155809" cy="5562895"/>
            </a:xfrm>
          </p:grpSpPr>
          <p:grpSp>
            <p:nvGrpSpPr>
              <p:cNvPr id="39" name="群組 38">
                <a:extLst>
                  <a:ext uri="{FF2B5EF4-FFF2-40B4-BE49-F238E27FC236}">
                    <a16:creationId xmlns:a16="http://schemas.microsoft.com/office/drawing/2014/main" id="{44DBBC37-46DC-29D7-D317-5FFE096EB6F5}"/>
                  </a:ext>
                </a:extLst>
              </p:cNvPr>
              <p:cNvGrpSpPr/>
              <p:nvPr/>
            </p:nvGrpSpPr>
            <p:grpSpPr>
              <a:xfrm>
                <a:off x="-175062" y="1971443"/>
                <a:ext cx="12155809" cy="5562895"/>
                <a:chOff x="-175062" y="1971443"/>
                <a:chExt cx="12155809" cy="5562895"/>
              </a:xfrm>
            </p:grpSpPr>
            <p:sp>
              <p:nvSpPr>
                <p:cNvPr id="85" name="向右箭號 64">
                  <a:extLst>
                    <a:ext uri="{FF2B5EF4-FFF2-40B4-BE49-F238E27FC236}">
                      <a16:creationId xmlns:a16="http://schemas.microsoft.com/office/drawing/2014/main" id="{1FF9CA9C-2732-8A2F-585E-B57D84721343}"/>
                    </a:ext>
                  </a:extLst>
                </p:cNvPr>
                <p:cNvSpPr/>
                <p:nvPr/>
              </p:nvSpPr>
              <p:spPr>
                <a:xfrm>
                  <a:off x="6131978" y="3721887"/>
                  <a:ext cx="384000" cy="417600"/>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solidFill>
                      <a:srgbClr val="C00000"/>
                    </a:solidFill>
                  </a:endParaRPr>
                </a:p>
              </p:txBody>
            </p:sp>
            <p:sp>
              <p:nvSpPr>
                <p:cNvPr id="86" name="向右箭號 66">
                  <a:extLst>
                    <a:ext uri="{FF2B5EF4-FFF2-40B4-BE49-F238E27FC236}">
                      <a16:creationId xmlns:a16="http://schemas.microsoft.com/office/drawing/2014/main" id="{EF30C1EE-29A1-EE52-1C6A-48B8251B0800}"/>
                    </a:ext>
                  </a:extLst>
                </p:cNvPr>
                <p:cNvSpPr/>
                <p:nvPr/>
              </p:nvSpPr>
              <p:spPr>
                <a:xfrm>
                  <a:off x="2436140" y="3721887"/>
                  <a:ext cx="384000" cy="417513"/>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solidFill>
                      <a:srgbClr val="C00000"/>
                    </a:solidFill>
                  </a:endParaRPr>
                </a:p>
              </p:txBody>
            </p:sp>
            <p:grpSp>
              <p:nvGrpSpPr>
                <p:cNvPr id="87" name="群組 86">
                  <a:extLst>
                    <a:ext uri="{FF2B5EF4-FFF2-40B4-BE49-F238E27FC236}">
                      <a16:creationId xmlns:a16="http://schemas.microsoft.com/office/drawing/2014/main" id="{17A4DEA2-C994-D6BC-67DC-F27B6683F61B}"/>
                    </a:ext>
                  </a:extLst>
                </p:cNvPr>
                <p:cNvGrpSpPr/>
                <p:nvPr/>
              </p:nvGrpSpPr>
              <p:grpSpPr>
                <a:xfrm>
                  <a:off x="-175062" y="1971443"/>
                  <a:ext cx="12155809" cy="5562895"/>
                  <a:chOff x="-175062" y="1971443"/>
                  <a:chExt cx="12155809" cy="5562895"/>
                </a:xfrm>
              </p:grpSpPr>
              <p:sp>
                <p:nvSpPr>
                  <p:cNvPr id="88" name="文字方塊 87">
                    <a:extLst>
                      <a:ext uri="{FF2B5EF4-FFF2-40B4-BE49-F238E27FC236}">
                        <a16:creationId xmlns:a16="http://schemas.microsoft.com/office/drawing/2014/main" id="{553142B4-C9BD-D482-F694-31D89AE4CB55}"/>
                      </a:ext>
                    </a:extLst>
                  </p:cNvPr>
                  <p:cNvSpPr txBox="1"/>
                  <p:nvPr/>
                </p:nvSpPr>
                <p:spPr>
                  <a:xfrm>
                    <a:off x="2566502" y="5964679"/>
                    <a:ext cx="3921768" cy="1569659"/>
                  </a:xfrm>
                  <a:prstGeom prst="rect">
                    <a:avLst/>
                  </a:prstGeom>
                  <a:solidFill>
                    <a:schemeClr val="accent4">
                      <a:lumMod val="60000"/>
                      <a:lumOff val="40000"/>
                    </a:schemeClr>
                  </a:solidFill>
                </p:spPr>
                <p:txBody>
                  <a:bodyPr wrap="square">
                    <a:spAutoFit/>
                  </a:bodyPr>
                  <a:lstStyle/>
                  <a:p>
                    <a:pPr algn="ctr">
                      <a:spcBef>
                        <a:spcPts val="600"/>
                      </a:spcBef>
                      <a:defRPr/>
                    </a:pPr>
                    <a:r>
                      <a:rPr lang="zh-TW" altLang="en-US" b="1" dirty="0">
                        <a:solidFill>
                          <a:srgbClr val="002060"/>
                        </a:solidFill>
                        <a:latin typeface="微軟正黑體" panose="020B0604030504040204" pitchFamily="34" charset="-120"/>
                        <a:ea typeface="微軟正黑體" panose="020B0604030504040204" pitchFamily="34" charset="-120"/>
                      </a:rPr>
                      <a:t>報名郵寄地址：</a:t>
                    </a:r>
                    <a:endParaRPr lang="en-US" altLang="zh-TW" b="1" dirty="0">
                      <a:solidFill>
                        <a:srgbClr val="002060"/>
                      </a:solidFill>
                      <a:latin typeface="微軟正黑體" panose="020B0604030504040204" pitchFamily="34" charset="-120"/>
                      <a:ea typeface="微軟正黑體" panose="020B0604030504040204" pitchFamily="34" charset="-120"/>
                    </a:endParaRPr>
                  </a:p>
                  <a:p>
                    <a:pPr>
                      <a:lnSpc>
                        <a:spcPts val="1650"/>
                      </a:lnSpc>
                      <a:spcBef>
                        <a:spcPts val="600"/>
                      </a:spcBef>
                      <a:defRPr/>
                    </a:pPr>
                    <a:r>
                      <a:rPr lang="en-US" altLang="zh-TW" sz="1400" b="1" dirty="0">
                        <a:solidFill>
                          <a:srgbClr val="002060"/>
                        </a:solidFill>
                        <a:latin typeface="微軟正黑體" panose="020B0604030504040204" pitchFamily="34" charset="-120"/>
                        <a:ea typeface="微軟正黑體" panose="020B0604030504040204" pitchFamily="34" charset="-120"/>
                      </a:rPr>
                      <a:t>106344</a:t>
                    </a:r>
                    <a:r>
                      <a:rPr lang="zh-TW" altLang="en-US" sz="1400" b="1" dirty="0">
                        <a:solidFill>
                          <a:srgbClr val="002060"/>
                        </a:solidFill>
                        <a:latin typeface="微軟正黑體" panose="020B0604030504040204" pitchFamily="34" charset="-120"/>
                        <a:ea typeface="微軟正黑體" panose="020B0604030504040204" pitchFamily="34" charset="-120"/>
                      </a:rPr>
                      <a:t>臺北市大安區忠孝東路三段</a:t>
                    </a:r>
                    <a:r>
                      <a:rPr lang="en-US" altLang="zh-TW" sz="1400" b="1" dirty="0">
                        <a:solidFill>
                          <a:srgbClr val="002060"/>
                        </a:solidFill>
                        <a:latin typeface="微軟正黑體" panose="020B0604030504040204" pitchFamily="34" charset="-120"/>
                        <a:ea typeface="微軟正黑體" panose="020B0604030504040204" pitchFamily="34" charset="-120"/>
                      </a:rPr>
                      <a:t>1</a:t>
                    </a:r>
                    <a:r>
                      <a:rPr lang="zh-TW" altLang="en-US" sz="1400" b="1" dirty="0">
                        <a:solidFill>
                          <a:srgbClr val="002060"/>
                        </a:solidFill>
                        <a:latin typeface="微軟正黑體" panose="020B0604030504040204" pitchFamily="34" charset="-120"/>
                        <a:ea typeface="微軟正黑體" panose="020B0604030504040204" pitchFamily="34" charset="-120"/>
                      </a:rPr>
                      <a:t>號</a:t>
                    </a:r>
                    <a:br>
                      <a:rPr lang="en-US" altLang="zh-TW" sz="1400" b="1" dirty="0">
                        <a:solidFill>
                          <a:srgbClr val="002060"/>
                        </a:solidFill>
                        <a:latin typeface="微軟正黑體" panose="020B0604030504040204" pitchFamily="34" charset="-120"/>
                        <a:ea typeface="微軟正黑體" panose="020B0604030504040204" pitchFamily="34" charset="-120"/>
                      </a:rPr>
                    </a:br>
                    <a:r>
                      <a:rPr lang="zh-TW" altLang="en-US" sz="1400" b="1" dirty="0">
                        <a:solidFill>
                          <a:srgbClr val="002060"/>
                        </a:solidFill>
                        <a:latin typeface="微軟正黑體" panose="020B0604030504040204" pitchFamily="34" charset="-120"/>
                        <a:ea typeface="微軟正黑體" panose="020B0604030504040204" pitchFamily="34" charset="-120"/>
                      </a:rPr>
                      <a:t>國立臺北科技大學億光大樓</a:t>
                    </a:r>
                    <a:r>
                      <a:rPr lang="en-US" altLang="zh-TW" sz="1400" b="1" dirty="0">
                        <a:solidFill>
                          <a:srgbClr val="002060"/>
                        </a:solidFill>
                        <a:latin typeface="微軟正黑體" panose="020B0604030504040204" pitchFamily="34" charset="-120"/>
                        <a:ea typeface="微軟正黑體" panose="020B0604030504040204" pitchFamily="34" charset="-120"/>
                      </a:rPr>
                      <a:t>5</a:t>
                    </a:r>
                    <a:r>
                      <a:rPr lang="zh-TW" altLang="en-US" sz="1400" b="1" dirty="0">
                        <a:solidFill>
                          <a:srgbClr val="002060"/>
                        </a:solidFill>
                        <a:latin typeface="微軟正黑體" panose="020B0604030504040204" pitchFamily="34" charset="-120"/>
                        <a:ea typeface="微軟正黑體" panose="020B0604030504040204" pitchFamily="34" charset="-120"/>
                      </a:rPr>
                      <a:t>樓</a:t>
                    </a:r>
                    <a:endParaRPr lang="en-US" altLang="zh-TW" sz="1400" b="1" dirty="0">
                      <a:solidFill>
                        <a:srgbClr val="002060"/>
                      </a:solidFill>
                      <a:latin typeface="微軟正黑體" panose="020B0604030504040204" pitchFamily="34" charset="-120"/>
                      <a:ea typeface="微軟正黑體" panose="020B0604030504040204" pitchFamily="34" charset="-120"/>
                    </a:endParaRPr>
                  </a:p>
                  <a:p>
                    <a:pPr>
                      <a:lnSpc>
                        <a:spcPts val="1650"/>
                      </a:lnSpc>
                      <a:spcBef>
                        <a:spcPts val="600"/>
                      </a:spcBef>
                      <a:defRPr/>
                    </a:pPr>
                    <a:r>
                      <a:rPr lang="en-US" altLang="zh-TW" sz="1400" b="1" dirty="0">
                        <a:solidFill>
                          <a:srgbClr val="002060"/>
                        </a:solidFill>
                        <a:latin typeface="微軟正黑體" panose="020B0604030504040204" pitchFamily="34" charset="-120"/>
                        <a:ea typeface="微軟正黑體" panose="020B0604030504040204" pitchFamily="34" charset="-120"/>
                      </a:rPr>
                      <a:t>115</a:t>
                    </a:r>
                    <a:r>
                      <a:rPr lang="zh-TW" altLang="en-US" sz="1400" b="1" dirty="0">
                        <a:solidFill>
                          <a:srgbClr val="002060"/>
                        </a:solidFill>
                        <a:latin typeface="微軟正黑體" panose="020B0604030504040204" pitchFamily="34" charset="-120"/>
                        <a:ea typeface="微軟正黑體" panose="020B0604030504040204" pitchFamily="34" charset="-120"/>
                      </a:rPr>
                      <a:t>學年度五專優先免試入學招生委員會</a:t>
                    </a:r>
                  </a:p>
                </p:txBody>
              </p:sp>
              <p:grpSp>
                <p:nvGrpSpPr>
                  <p:cNvPr id="96" name="群組 42">
                    <a:extLst>
                      <a:ext uri="{FF2B5EF4-FFF2-40B4-BE49-F238E27FC236}">
                        <a16:creationId xmlns:a16="http://schemas.microsoft.com/office/drawing/2014/main" id="{C9E09FD3-62A2-658D-4137-36D6991379E1}"/>
                      </a:ext>
                    </a:extLst>
                  </p:cNvPr>
                  <p:cNvGrpSpPr>
                    <a:grpSpLocks/>
                  </p:cNvGrpSpPr>
                  <p:nvPr/>
                </p:nvGrpSpPr>
                <p:grpSpPr bwMode="auto">
                  <a:xfrm>
                    <a:off x="2779126" y="1971443"/>
                    <a:ext cx="9200085" cy="3435923"/>
                    <a:chOff x="2888866" y="1852660"/>
                    <a:chExt cx="9200373" cy="3436662"/>
                  </a:xfrm>
                </p:grpSpPr>
                <p:sp>
                  <p:nvSpPr>
                    <p:cNvPr id="101" name="矩形 100">
                      <a:extLst>
                        <a:ext uri="{FF2B5EF4-FFF2-40B4-BE49-F238E27FC236}">
                          <a16:creationId xmlns:a16="http://schemas.microsoft.com/office/drawing/2014/main" id="{D340BD01-ED1A-0714-3FA8-07DBCB74832B}"/>
                        </a:ext>
                      </a:extLst>
                    </p:cNvPr>
                    <p:cNvSpPr/>
                    <p:nvPr/>
                  </p:nvSpPr>
                  <p:spPr>
                    <a:xfrm>
                      <a:off x="6640551" y="1852660"/>
                      <a:ext cx="3492611" cy="3428907"/>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2700"/>
                        </a:lnSpc>
                        <a:spcBef>
                          <a:spcPts val="450"/>
                        </a:spcBef>
                        <a:spcAft>
                          <a:spcPts val="450"/>
                        </a:spcAft>
                        <a:defRPr/>
                      </a:pPr>
                      <a:r>
                        <a:rPr lang="zh-TW" altLang="en-US" sz="1275" b="1" dirty="0">
                          <a:solidFill>
                            <a:srgbClr val="0070C0"/>
                          </a:solidFill>
                          <a:latin typeface="微軟正黑體" panose="020B0604030504040204" pitchFamily="34" charset="-120"/>
                          <a:ea typeface="微軟正黑體" panose="020B0604030504040204" pitchFamily="34" charset="-120"/>
                        </a:rPr>
                        <a:t>彙整</a:t>
                      </a:r>
                      <a:r>
                        <a:rPr lang="zh-TW" altLang="en-US" sz="1275" b="1" u="sng" dirty="0">
                          <a:solidFill>
                            <a:srgbClr val="C00000"/>
                          </a:solidFill>
                          <a:latin typeface="微軟正黑體" panose="020B0604030504040204" pitchFamily="34" charset="-120"/>
                          <a:ea typeface="微軟正黑體" panose="020B0604030504040204" pitchFamily="34" charset="-120"/>
                        </a:rPr>
                        <a:t>報名表</a:t>
                      </a:r>
                      <a:r>
                        <a:rPr lang="en-US" altLang="zh-TW" sz="1275" b="1" dirty="0">
                          <a:solidFill>
                            <a:srgbClr val="C00000"/>
                          </a:solidFill>
                          <a:latin typeface="微軟正黑體" panose="020B0604030504040204" pitchFamily="34" charset="-120"/>
                          <a:ea typeface="微軟正黑體" panose="020B0604030504040204" pitchFamily="34" charset="-120"/>
                        </a:rPr>
                        <a:t>(</a:t>
                      </a:r>
                      <a:r>
                        <a:rPr lang="zh-TW" altLang="en-US" sz="1275" b="1" dirty="0">
                          <a:solidFill>
                            <a:srgbClr val="C00000"/>
                          </a:solidFill>
                          <a:latin typeface="微軟正黑體" panose="020B0604030504040204" pitchFamily="34" charset="-120"/>
                          <a:ea typeface="微軟正黑體" panose="020B0604030504040204" pitchFamily="34" charset="-120"/>
                        </a:rPr>
                        <a:t>檢核粘貼相關證明文件</a:t>
                      </a:r>
                      <a:r>
                        <a:rPr lang="en-US" altLang="zh-TW" sz="1275" b="1" dirty="0">
                          <a:solidFill>
                            <a:srgbClr val="C00000"/>
                          </a:solidFill>
                          <a:latin typeface="微軟正黑體" panose="020B0604030504040204" pitchFamily="34" charset="-120"/>
                          <a:ea typeface="微軟正黑體" panose="020B0604030504040204" pitchFamily="34" charset="-120"/>
                        </a:rPr>
                        <a:t>)</a:t>
                      </a:r>
                      <a:r>
                        <a:rPr lang="zh-TW" altLang="en-US" sz="1275" b="1" dirty="0">
                          <a:solidFill>
                            <a:srgbClr val="0070C0"/>
                          </a:solidFill>
                          <a:latin typeface="微軟正黑體" panose="020B0604030504040204" pitchFamily="34" charset="-120"/>
                          <a:ea typeface="微軟正黑體" panose="020B0604030504040204" pitchFamily="34" charset="-120"/>
                        </a:rPr>
                        <a:t>與報名系統列印之表單</a:t>
                      </a:r>
                      <a:endParaRPr lang="en-US" altLang="zh-TW" sz="1275" b="1" dirty="0">
                        <a:solidFill>
                          <a:srgbClr val="0070C0"/>
                        </a:solidFill>
                        <a:latin typeface="微軟正黑體" panose="020B0604030504040204" pitchFamily="34" charset="-120"/>
                        <a:ea typeface="微軟正黑體" panose="020B0604030504040204" pitchFamily="34" charset="-120"/>
                      </a:endParaRPr>
                    </a:p>
                    <a:p>
                      <a:pPr>
                        <a:lnSpc>
                          <a:spcPts val="1800"/>
                        </a:lnSpc>
                        <a:spcBef>
                          <a:spcPts val="225"/>
                        </a:spcBef>
                        <a:spcAft>
                          <a:spcPts val="225"/>
                        </a:spcAft>
                        <a:defRPr/>
                      </a:pPr>
                      <a:r>
                        <a:rPr lang="zh-TW" altLang="zh-TW" sz="1300" b="1" dirty="0">
                          <a:solidFill>
                            <a:schemeClr val="tx1"/>
                          </a:solidFill>
                          <a:latin typeface="微軟正黑體" panose="020B0604030504040204" pitchFamily="34" charset="-120"/>
                          <a:ea typeface="微軟正黑體" panose="020B0604030504040204" pitchFamily="34" charset="-120"/>
                        </a:rPr>
                        <a:t>表一、報名人數統計表</a:t>
                      </a:r>
                      <a:br>
                        <a:rPr lang="en-US" altLang="zh-TW" sz="13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            (</a:t>
                      </a:r>
                      <a:r>
                        <a:rPr lang="zh-TW" altLang="zh-TW" sz="1200" b="1" dirty="0">
                          <a:solidFill>
                            <a:schemeClr val="tx1"/>
                          </a:solidFill>
                          <a:latin typeface="微軟正黑體" panose="020B0604030504040204" pitchFamily="34" charset="-120"/>
                          <a:ea typeface="微軟正黑體" panose="020B0604030504040204" pitchFamily="34" charset="-120"/>
                        </a:rPr>
                        <a:t>含黏貼繳費證明</a:t>
                      </a:r>
                      <a:r>
                        <a:rPr lang="zh-TW" altLang="en-US" sz="1200" b="1" dirty="0">
                          <a:solidFill>
                            <a:schemeClr val="tx1"/>
                          </a:solidFill>
                          <a:latin typeface="微軟正黑體" panose="020B0604030504040204" pitchFamily="34" charset="-120"/>
                          <a:ea typeface="微軟正黑體" panose="020B0604030504040204" pitchFamily="34" charset="-120"/>
                        </a:rPr>
                        <a:t>文件</a:t>
                      </a:r>
                      <a:r>
                        <a:rPr lang="zh-TW" altLang="zh-TW" sz="1200" b="1" u="sng" dirty="0">
                          <a:solidFill>
                            <a:schemeClr val="accent2">
                              <a:lumMod val="75000"/>
                            </a:schemeClr>
                          </a:solidFill>
                          <a:latin typeface="微軟正黑體" panose="020B0604030504040204" pitchFamily="34" charset="-120"/>
                          <a:ea typeface="微軟正黑體" panose="020B0604030504040204" pitchFamily="34" charset="-120"/>
                        </a:rPr>
                        <a:t>影印本</a:t>
                      </a:r>
                      <a:r>
                        <a:rPr lang="en-US" altLang="zh-TW" sz="1200" b="1" dirty="0">
                          <a:solidFill>
                            <a:schemeClr val="tx1"/>
                          </a:solidFill>
                          <a:latin typeface="微軟正黑體" panose="020B0604030504040204" pitchFamily="34" charset="-120"/>
                          <a:ea typeface="微軟正黑體" panose="020B0604030504040204" pitchFamily="34" charset="-120"/>
                        </a:rPr>
                        <a:t>)</a:t>
                      </a:r>
                      <a:endParaRPr lang="zh-TW" altLang="zh-TW" sz="1200" b="1" dirty="0">
                        <a:solidFill>
                          <a:schemeClr val="tx1"/>
                        </a:solidFill>
                        <a:latin typeface="微軟正黑體" panose="020B0604030504040204" pitchFamily="34" charset="-120"/>
                        <a:ea typeface="微軟正黑體" panose="020B0604030504040204" pitchFamily="34" charset="-120"/>
                      </a:endParaRPr>
                    </a:p>
                    <a:p>
                      <a:pPr>
                        <a:lnSpc>
                          <a:spcPts val="1800"/>
                        </a:lnSpc>
                        <a:spcBef>
                          <a:spcPts val="225"/>
                        </a:spcBef>
                        <a:spcAft>
                          <a:spcPts val="225"/>
                        </a:spcAft>
                        <a:defRPr/>
                      </a:pPr>
                      <a:r>
                        <a:rPr lang="zh-TW" altLang="zh-TW" sz="1300" b="1" dirty="0">
                          <a:solidFill>
                            <a:schemeClr val="tx1"/>
                          </a:solidFill>
                          <a:latin typeface="微軟正黑體" panose="020B0604030504040204" pitchFamily="34" charset="-120"/>
                          <a:ea typeface="微軟正黑體" panose="020B0604030504040204" pitchFamily="34" charset="-120"/>
                        </a:rPr>
                        <a:t>表二、集體報名繳費清單</a:t>
                      </a:r>
                    </a:p>
                    <a:p>
                      <a:pPr>
                        <a:lnSpc>
                          <a:spcPts val="1800"/>
                        </a:lnSpc>
                        <a:spcBef>
                          <a:spcPts val="225"/>
                        </a:spcBef>
                        <a:spcAft>
                          <a:spcPts val="225"/>
                        </a:spcAft>
                        <a:defRPr/>
                      </a:pPr>
                      <a:r>
                        <a:rPr lang="zh-TW" altLang="zh-TW" sz="1300" b="1" dirty="0">
                          <a:solidFill>
                            <a:schemeClr val="tx1"/>
                          </a:solidFill>
                          <a:latin typeface="微軟正黑體" panose="020B0604030504040204" pitchFamily="34" charset="-120"/>
                          <a:ea typeface="微軟正黑體" panose="020B0604030504040204" pitchFamily="34" charset="-120"/>
                        </a:rPr>
                        <a:t>表三、集體免收報名費名冊</a:t>
                      </a:r>
                      <a:r>
                        <a:rPr lang="en-US" altLang="zh-TW" sz="1300" b="1" dirty="0">
                          <a:solidFill>
                            <a:srgbClr val="C00000"/>
                          </a:solidFill>
                          <a:latin typeface="微軟正黑體" pitchFamily="34" charset="-120"/>
                          <a:ea typeface="微軟正黑體" pitchFamily="34" charset="-120"/>
                        </a:rPr>
                        <a:t>(</a:t>
                      </a:r>
                      <a:r>
                        <a:rPr lang="zh-TW" altLang="en-US" sz="1300" b="1" dirty="0">
                          <a:solidFill>
                            <a:srgbClr val="C00000"/>
                          </a:solidFill>
                          <a:latin typeface="微軟正黑體" pitchFamily="34" charset="-120"/>
                          <a:ea typeface="微軟正黑體" pitchFamily="34" charset="-120"/>
                        </a:rPr>
                        <a:t>選繳</a:t>
                      </a:r>
                      <a:r>
                        <a:rPr lang="en-US" altLang="zh-TW" sz="1300" b="1" dirty="0">
                          <a:solidFill>
                            <a:srgbClr val="C00000"/>
                          </a:solidFill>
                          <a:latin typeface="微軟正黑體" pitchFamily="34" charset="-120"/>
                          <a:ea typeface="微軟正黑體" pitchFamily="34" charset="-120"/>
                        </a:rPr>
                        <a:t>)</a:t>
                      </a:r>
                      <a:endParaRPr lang="zh-TW" altLang="zh-TW" sz="1300" b="1" dirty="0">
                        <a:solidFill>
                          <a:srgbClr val="C00000"/>
                        </a:solidFill>
                        <a:latin typeface="微軟正黑體" panose="020B0604030504040204" pitchFamily="34" charset="-120"/>
                        <a:ea typeface="微軟正黑體" panose="020B0604030504040204" pitchFamily="34" charset="-120"/>
                      </a:endParaRPr>
                    </a:p>
                    <a:p>
                      <a:pPr>
                        <a:lnSpc>
                          <a:spcPts val="1800"/>
                        </a:lnSpc>
                        <a:spcBef>
                          <a:spcPts val="225"/>
                        </a:spcBef>
                        <a:spcAft>
                          <a:spcPts val="225"/>
                        </a:spcAft>
                        <a:defRPr/>
                      </a:pPr>
                      <a:r>
                        <a:rPr lang="zh-TW" altLang="zh-TW" sz="1300" b="1" dirty="0">
                          <a:solidFill>
                            <a:schemeClr val="tx1"/>
                          </a:solidFill>
                          <a:latin typeface="微軟正黑體" panose="020B0604030504040204" pitchFamily="34" charset="-120"/>
                          <a:ea typeface="微軟正黑體" panose="020B0604030504040204" pitchFamily="34" charset="-120"/>
                        </a:rPr>
                        <a:t>表四、報名學生名冊</a:t>
                      </a:r>
                    </a:p>
                    <a:p>
                      <a:pPr>
                        <a:lnSpc>
                          <a:spcPts val="1800"/>
                        </a:lnSpc>
                        <a:defRPr/>
                      </a:pPr>
                      <a:r>
                        <a:rPr lang="zh-TW" altLang="zh-TW" sz="1300" b="1" dirty="0">
                          <a:solidFill>
                            <a:schemeClr val="tx1"/>
                          </a:solidFill>
                          <a:latin typeface="微軟正黑體" panose="020B0604030504040204" pitchFamily="34" charset="-120"/>
                          <a:ea typeface="微軟正黑體" panose="020B0604030504040204" pitchFamily="34" charset="-120"/>
                        </a:rPr>
                        <a:t>表五、報名學生</a:t>
                      </a:r>
                      <a:r>
                        <a:rPr lang="zh-TW" altLang="en-US" sz="1300" b="1" dirty="0">
                          <a:solidFill>
                            <a:schemeClr val="tx1"/>
                          </a:solidFill>
                          <a:latin typeface="微軟正黑體" panose="020B0604030504040204" pitchFamily="34" charset="-120"/>
                          <a:ea typeface="微軟正黑體" panose="020B0604030504040204" pitchFamily="34" charset="-120"/>
                        </a:rPr>
                        <a:t>比序項目積分列表</a:t>
                      </a:r>
                      <a:endParaRPr lang="zh-TW" altLang="zh-TW" sz="1300" b="1" dirty="0">
                        <a:solidFill>
                          <a:schemeClr val="tx1"/>
                        </a:solidFill>
                        <a:latin typeface="微軟正黑體" panose="020B0604030504040204" pitchFamily="34" charset="-120"/>
                        <a:ea typeface="微軟正黑體" panose="020B0604030504040204" pitchFamily="34" charset="-120"/>
                      </a:endParaRPr>
                    </a:p>
                    <a:p>
                      <a:pPr algn="ctr">
                        <a:lnSpc>
                          <a:spcPts val="2700"/>
                        </a:lnSpc>
                        <a:spcBef>
                          <a:spcPts val="450"/>
                        </a:spcBef>
                        <a:spcAft>
                          <a:spcPts val="450"/>
                        </a:spcAft>
                        <a:defRPr/>
                      </a:pPr>
                      <a:endParaRPr lang="en-US" altLang="zh-TW" sz="1050" b="1" dirty="0">
                        <a:solidFill>
                          <a:srgbClr val="C00000"/>
                        </a:solidFill>
                        <a:latin typeface="微軟正黑體" panose="020B0604030504040204" pitchFamily="34" charset="-120"/>
                        <a:ea typeface="微軟正黑體" panose="020B0604030504040204" pitchFamily="34" charset="-120"/>
                      </a:endParaRPr>
                    </a:p>
                  </p:txBody>
                </p:sp>
                <p:sp>
                  <p:nvSpPr>
                    <p:cNvPr id="102" name="矩形 101">
                      <a:extLst>
                        <a:ext uri="{FF2B5EF4-FFF2-40B4-BE49-F238E27FC236}">
                          <a16:creationId xmlns:a16="http://schemas.microsoft.com/office/drawing/2014/main" id="{0756C01D-6192-E36E-8CF2-900D3C7CE4CA}"/>
                        </a:ext>
                      </a:extLst>
                    </p:cNvPr>
                    <p:cNvSpPr/>
                    <p:nvPr/>
                  </p:nvSpPr>
                  <p:spPr>
                    <a:xfrm>
                      <a:off x="10665849" y="4021083"/>
                      <a:ext cx="934952" cy="474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2060"/>
                          </a:solidFill>
                          <a:latin typeface="微軟正黑體" panose="020B0604030504040204" pitchFamily="34" charset="-120"/>
                          <a:ea typeface="微軟正黑體" panose="020B0604030504040204" pitchFamily="34" charset="-120"/>
                        </a:rPr>
                        <a:t>郵寄</a:t>
                      </a:r>
                      <a:endParaRPr lang="en-US" altLang="zh-TW" b="1" dirty="0">
                        <a:solidFill>
                          <a:srgbClr val="002060"/>
                        </a:solidFill>
                        <a:latin typeface="微軟正黑體" panose="020B0604030504040204" pitchFamily="34" charset="-120"/>
                        <a:ea typeface="微軟正黑體" panose="020B0604030504040204" pitchFamily="34" charset="-120"/>
                      </a:endParaRPr>
                    </a:p>
                  </p:txBody>
                </p:sp>
                <p:sp>
                  <p:nvSpPr>
                    <p:cNvPr id="103" name="向右箭號 79">
                      <a:extLst>
                        <a:ext uri="{FF2B5EF4-FFF2-40B4-BE49-F238E27FC236}">
                          <a16:creationId xmlns:a16="http://schemas.microsoft.com/office/drawing/2014/main" id="{A60F1219-08B8-320E-1488-E3E3F2B30492}"/>
                        </a:ext>
                      </a:extLst>
                    </p:cNvPr>
                    <p:cNvSpPr/>
                    <p:nvPr/>
                  </p:nvSpPr>
                  <p:spPr>
                    <a:xfrm>
                      <a:off x="10266198" y="4063166"/>
                      <a:ext cx="415938" cy="373143"/>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sp>
                  <p:nvSpPr>
                    <p:cNvPr id="104" name="矩形 27">
                      <a:extLst>
                        <a:ext uri="{FF2B5EF4-FFF2-40B4-BE49-F238E27FC236}">
                          <a16:creationId xmlns:a16="http://schemas.microsoft.com/office/drawing/2014/main" id="{5278F6E2-494F-96A3-7759-24242D3E083B}"/>
                        </a:ext>
                      </a:extLst>
                    </p:cNvPr>
                    <p:cNvSpPr>
                      <a:spLocks noChangeArrowheads="1"/>
                    </p:cNvSpPr>
                    <p:nvPr/>
                  </p:nvSpPr>
                  <p:spPr bwMode="auto">
                    <a:xfrm>
                      <a:off x="10370741" y="4509455"/>
                      <a:ext cx="1718498" cy="77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en-US" altLang="zh-TW" sz="1500" b="1" dirty="0">
                          <a:solidFill>
                            <a:srgbClr val="C00000"/>
                          </a:solidFill>
                          <a:latin typeface="微軟正黑體" panose="020B0604030504040204" pitchFamily="34" charset="-120"/>
                          <a:ea typeface="微軟正黑體" panose="020B0604030504040204" pitchFamily="34" charset="-120"/>
                        </a:rPr>
                        <a:t>115/5/22</a:t>
                      </a:r>
                      <a:r>
                        <a:rPr lang="zh-TW" altLang="en-US" sz="1500" b="1" dirty="0">
                          <a:solidFill>
                            <a:srgbClr val="C00000"/>
                          </a:solidFill>
                          <a:latin typeface="微軟正黑體" panose="020B0604030504040204" pitchFamily="34" charset="-120"/>
                          <a:ea typeface="微軟正黑體" panose="020B0604030504040204" pitchFamily="34" charset="-120"/>
                        </a:rPr>
                        <a:t>前</a:t>
                      </a:r>
                      <a:endParaRPr lang="en-US" altLang="zh-TW" sz="1500" b="1" dirty="0">
                        <a:solidFill>
                          <a:srgbClr val="C00000"/>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C00000"/>
                          </a:solidFill>
                          <a:latin typeface="微軟正黑體" panose="020B0604030504040204" pitchFamily="34" charset="-120"/>
                          <a:ea typeface="微軟正黑體" panose="020B0604030504040204" pitchFamily="34" charset="-120"/>
                        </a:rPr>
                        <a:t>郵戳為憑</a:t>
                      </a:r>
                    </a:p>
                  </p:txBody>
                </p:sp>
                <p:sp>
                  <p:nvSpPr>
                    <p:cNvPr id="105" name="矩形 104">
                      <a:extLst>
                        <a:ext uri="{FF2B5EF4-FFF2-40B4-BE49-F238E27FC236}">
                          <a16:creationId xmlns:a16="http://schemas.microsoft.com/office/drawing/2014/main" id="{6469B4D4-D59C-EAF0-B2C3-AD0D9751DE99}"/>
                        </a:ext>
                      </a:extLst>
                    </p:cNvPr>
                    <p:cNvSpPr/>
                    <p:nvPr/>
                  </p:nvSpPr>
                  <p:spPr bwMode="auto">
                    <a:xfrm>
                      <a:off x="2888866" y="2183703"/>
                      <a:ext cx="3312736" cy="2941358"/>
                    </a:xfrm>
                    <a:prstGeom prst="rect">
                      <a:avLst/>
                    </a:prstGeom>
                    <a:solidFill>
                      <a:srgbClr val="EBF0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700"/>
                        </a:lnSpc>
                        <a:spcBef>
                          <a:spcPts val="450"/>
                        </a:spcBef>
                        <a:spcAft>
                          <a:spcPts val="450"/>
                        </a:spcAft>
                        <a:defRPr/>
                      </a:pPr>
                      <a:r>
                        <a:rPr lang="zh-TW" altLang="en-US" b="1" dirty="0">
                          <a:solidFill>
                            <a:srgbClr val="C00000"/>
                          </a:solidFill>
                          <a:latin typeface="微軟正黑體" panose="020B0604030504040204" pitchFamily="34" charset="-120"/>
                          <a:ea typeface="微軟正黑體" panose="020B0604030504040204" pitchFamily="34" charset="-120"/>
                        </a:rPr>
                        <a:t>報名資料上傳網址</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lnSpc>
                          <a:spcPts val="1950"/>
                        </a:lnSpc>
                        <a:spcBef>
                          <a:spcPts val="450"/>
                        </a:spcBef>
                        <a:spcAft>
                          <a:spcPts val="450"/>
                        </a:spcAft>
                        <a:defRPr/>
                      </a:pPr>
                      <a:r>
                        <a:rPr lang="zh-TW" altLang="en-US" b="1" dirty="0">
                          <a:solidFill>
                            <a:srgbClr val="0033CC"/>
                          </a:solidFill>
                          <a:latin typeface="微軟正黑體" panose="020B0604030504040204" pitchFamily="34" charset="-120"/>
                          <a:ea typeface="微軟正黑體" panose="020B0604030504040204" pitchFamily="34" charset="-120"/>
                        </a:rPr>
                        <a:t>國中集體報名系統</a:t>
                      </a:r>
                      <a:r>
                        <a:rPr lang="en-US" altLang="zh-TW" sz="1200" b="1" kern="0" dirty="0">
                          <a:solidFill>
                            <a:srgbClr val="0033CC"/>
                          </a:solidFill>
                          <a:latin typeface="微軟正黑體" panose="020B0604030504040204" pitchFamily="34" charset="-120"/>
                          <a:ea typeface="微軟正黑體" panose="020B0604030504040204" pitchFamily="34" charset="-120"/>
                        </a:rPr>
                        <a:t>https://www.jctv.ntut.edu.tw/u5/</a:t>
                      </a:r>
                      <a:endParaRPr lang="en-US" altLang="zh-TW" sz="1200" b="1" kern="0" dirty="0">
                        <a:solidFill>
                          <a:srgbClr val="0070C0"/>
                        </a:solidFill>
                        <a:latin typeface="微軟正黑體" panose="020B0604030504040204" pitchFamily="34" charset="-120"/>
                        <a:ea typeface="微軟正黑體" panose="020B0604030504040204" pitchFamily="34" charset="-120"/>
                      </a:endParaRPr>
                    </a:p>
                  </p:txBody>
                </p:sp>
              </p:grpSp>
              <p:sp>
                <p:nvSpPr>
                  <p:cNvPr id="97" name="矩形 96">
                    <a:extLst>
                      <a:ext uri="{FF2B5EF4-FFF2-40B4-BE49-F238E27FC236}">
                        <a16:creationId xmlns:a16="http://schemas.microsoft.com/office/drawing/2014/main" id="{ECEEDD39-1DC0-7569-E30D-0990FF73EBE2}"/>
                      </a:ext>
                    </a:extLst>
                  </p:cNvPr>
                  <p:cNvSpPr/>
                  <p:nvPr/>
                </p:nvSpPr>
                <p:spPr>
                  <a:xfrm>
                    <a:off x="-175062" y="2823937"/>
                    <a:ext cx="2595564" cy="2400300"/>
                  </a:xfrm>
                  <a:prstGeom prst="rect">
                    <a:avLst/>
                  </a:prstGeom>
                  <a:solidFill>
                    <a:srgbClr val="FFF7E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spcAft>
                        <a:spcPts val="450"/>
                      </a:spcAft>
                      <a:defRPr/>
                    </a:pPr>
                    <a:r>
                      <a:rPr lang="zh-TW" altLang="en-US" sz="1400" b="1" dirty="0">
                        <a:solidFill>
                          <a:schemeClr val="tx1"/>
                        </a:solidFill>
                        <a:latin typeface="微軟正黑體" panose="020B0604030504040204" pitchFamily="34" charset="-120"/>
                        <a:ea typeface="微軟正黑體" panose="020B0604030504040204" pitchFamily="34" charset="-120"/>
                      </a:rPr>
                      <a:t>　</a:t>
                    </a:r>
                    <a:r>
                      <a:rPr lang="en-US" altLang="zh-TW" sz="1400" b="1" dirty="0">
                        <a:solidFill>
                          <a:schemeClr val="tx1"/>
                        </a:solidFill>
                        <a:latin typeface="微軟正黑體" panose="020B0604030504040204" pitchFamily="34" charset="-120"/>
                        <a:ea typeface="微軟正黑體" panose="020B0604030504040204" pitchFamily="34" charset="-120"/>
                      </a:rPr>
                      <a:t>115</a:t>
                    </a:r>
                    <a:r>
                      <a:rPr lang="zh-TW" altLang="en-US" sz="1400" b="1" dirty="0">
                        <a:solidFill>
                          <a:schemeClr val="tx1"/>
                        </a:solidFill>
                        <a:latin typeface="微軟正黑體" panose="020B0604030504040204" pitchFamily="34" charset="-120"/>
                        <a:ea typeface="微軟正黑體" panose="020B0604030504040204" pitchFamily="34" charset="-120"/>
                      </a:rPr>
                      <a:t>年</a:t>
                    </a:r>
                    <a:r>
                      <a:rPr lang="en-US" altLang="zh-TW" sz="1400" b="1" dirty="0">
                        <a:solidFill>
                          <a:schemeClr val="tx1"/>
                        </a:solidFill>
                        <a:latin typeface="微軟正黑體" panose="020B0604030504040204" pitchFamily="34" charset="-120"/>
                        <a:ea typeface="微軟正黑體" panose="020B0604030504040204" pitchFamily="34" charset="-120"/>
                      </a:rPr>
                      <a:t>5</a:t>
                    </a:r>
                    <a:r>
                      <a:rPr lang="zh-TW" altLang="en-US" sz="1400" b="1" dirty="0">
                        <a:solidFill>
                          <a:schemeClr val="tx1"/>
                        </a:solidFill>
                        <a:latin typeface="微軟正黑體" panose="020B0604030504040204" pitchFamily="34" charset="-120"/>
                        <a:ea typeface="微軟正黑體" panose="020B0604030504040204" pitchFamily="34" charset="-120"/>
                      </a:rPr>
                      <a:t>月</a:t>
                    </a:r>
                    <a:r>
                      <a:rPr lang="en-US" altLang="zh-TW" sz="1400" b="1" dirty="0">
                        <a:solidFill>
                          <a:schemeClr val="tx1"/>
                        </a:solidFill>
                        <a:latin typeface="微軟正黑體" panose="020B0604030504040204" pitchFamily="34" charset="-120"/>
                        <a:ea typeface="微軟正黑體" panose="020B0604030504040204" pitchFamily="34" charset="-120"/>
                      </a:rPr>
                      <a:t>18</a:t>
                    </a:r>
                    <a:r>
                      <a:rPr lang="zh-TW" altLang="en-US" sz="1400" b="1" dirty="0">
                        <a:solidFill>
                          <a:schemeClr val="tx1"/>
                        </a:solidFill>
                        <a:latin typeface="微軟正黑體" panose="020B0604030504040204" pitchFamily="34" charset="-120"/>
                        <a:ea typeface="微軟正黑體" panose="020B0604030504040204" pitchFamily="34" charset="-120"/>
                      </a:rPr>
                      <a:t>日（一）</a:t>
                    </a:r>
                    <a:br>
                      <a:rPr lang="en-US" altLang="zh-TW" sz="1400" b="1" dirty="0">
                        <a:solidFill>
                          <a:schemeClr val="tx1"/>
                        </a:solidFill>
                        <a:latin typeface="微軟正黑體" panose="020B0604030504040204" pitchFamily="34" charset="-120"/>
                        <a:ea typeface="微軟正黑體" panose="020B0604030504040204" pitchFamily="34" charset="-120"/>
                      </a:rPr>
                    </a:br>
                    <a:r>
                      <a:rPr lang="en-US" altLang="zh-TW" sz="1400" b="1" dirty="0">
                        <a:solidFill>
                          <a:schemeClr val="tx1"/>
                        </a:solidFill>
                        <a:latin typeface="微軟正黑體" panose="020B0604030504040204" pitchFamily="34" charset="-120"/>
                        <a:ea typeface="微軟正黑體" panose="020B0604030504040204" pitchFamily="34" charset="-120"/>
                      </a:rPr>
                      <a:t>    10:00</a:t>
                    </a:r>
                    <a:r>
                      <a:rPr lang="zh-TW" altLang="en-US" sz="1400" b="1" dirty="0">
                        <a:solidFill>
                          <a:schemeClr val="tx1"/>
                        </a:solidFill>
                        <a:latin typeface="微軟正黑體" panose="020B0604030504040204" pitchFamily="34" charset="-120"/>
                        <a:ea typeface="微軟正黑體" panose="020B0604030504040204" pitchFamily="34" charset="-120"/>
                      </a:rPr>
                      <a:t>起至</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spcAft>
                        <a:spcPts val="450"/>
                      </a:spcAft>
                      <a:defRPr/>
                    </a:pPr>
                    <a:r>
                      <a:rPr lang="zh-TW" altLang="en-US" sz="1400" b="1" dirty="0">
                        <a:solidFill>
                          <a:schemeClr val="tx1"/>
                        </a:solidFill>
                        <a:latin typeface="微軟正黑體" panose="020B0604030504040204" pitchFamily="34" charset="-120"/>
                        <a:ea typeface="微軟正黑體" panose="020B0604030504040204" pitchFamily="34" charset="-120"/>
                      </a:rPr>
                      <a:t>　</a:t>
                    </a:r>
                    <a:r>
                      <a:rPr lang="en-US" altLang="zh-TW" sz="1400" b="1" dirty="0">
                        <a:solidFill>
                          <a:schemeClr val="tx1"/>
                        </a:solidFill>
                        <a:latin typeface="微軟正黑體" panose="020B0604030504040204" pitchFamily="34" charset="-120"/>
                        <a:ea typeface="微軟正黑體" panose="020B0604030504040204" pitchFamily="34" charset="-120"/>
                      </a:rPr>
                      <a:t>115</a:t>
                    </a:r>
                    <a:r>
                      <a:rPr lang="zh-TW" altLang="en-US" sz="1400" b="1" dirty="0">
                        <a:solidFill>
                          <a:schemeClr val="tx1"/>
                        </a:solidFill>
                        <a:latin typeface="微軟正黑體" panose="020B0604030504040204" pitchFamily="34" charset="-120"/>
                        <a:ea typeface="微軟正黑體" panose="020B0604030504040204" pitchFamily="34" charset="-120"/>
                      </a:rPr>
                      <a:t>年</a:t>
                    </a:r>
                    <a:r>
                      <a:rPr lang="en-US" altLang="zh-TW" sz="1400" b="1" dirty="0">
                        <a:solidFill>
                          <a:schemeClr val="tx1"/>
                        </a:solidFill>
                        <a:latin typeface="微軟正黑體" panose="020B0604030504040204" pitchFamily="34" charset="-120"/>
                        <a:ea typeface="微軟正黑體" panose="020B0604030504040204" pitchFamily="34" charset="-120"/>
                      </a:rPr>
                      <a:t>5</a:t>
                    </a:r>
                    <a:r>
                      <a:rPr lang="zh-TW" altLang="en-US" sz="1400" b="1" dirty="0">
                        <a:solidFill>
                          <a:schemeClr val="tx1"/>
                        </a:solidFill>
                        <a:latin typeface="微軟正黑體" panose="020B0604030504040204" pitchFamily="34" charset="-120"/>
                        <a:ea typeface="微軟正黑體" panose="020B0604030504040204" pitchFamily="34" charset="-120"/>
                      </a:rPr>
                      <a:t>月</a:t>
                    </a:r>
                    <a:r>
                      <a:rPr lang="en-US" altLang="zh-TW" sz="1400" b="1" dirty="0">
                        <a:solidFill>
                          <a:schemeClr val="tx1"/>
                        </a:solidFill>
                        <a:latin typeface="微軟正黑體" panose="020B0604030504040204" pitchFamily="34" charset="-120"/>
                        <a:ea typeface="微軟正黑體" panose="020B0604030504040204" pitchFamily="34" charset="-120"/>
                      </a:rPr>
                      <a:t>22</a:t>
                    </a:r>
                    <a:r>
                      <a:rPr lang="zh-TW" altLang="en-US" sz="1400" b="1" dirty="0">
                        <a:solidFill>
                          <a:schemeClr val="tx1"/>
                        </a:solidFill>
                        <a:latin typeface="微軟正黑體" panose="020B0604030504040204" pitchFamily="34" charset="-120"/>
                        <a:ea typeface="微軟正黑體" panose="020B0604030504040204" pitchFamily="34" charset="-120"/>
                      </a:rPr>
                      <a:t>日（五）</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spcAft>
                        <a:spcPts val="450"/>
                      </a:spcAft>
                      <a:defRPr/>
                    </a:pPr>
                    <a:r>
                      <a:rPr lang="en-US" altLang="zh-TW" sz="1400" b="1" dirty="0">
                        <a:solidFill>
                          <a:schemeClr val="tx1"/>
                        </a:solidFill>
                        <a:latin typeface="微軟正黑體" panose="020B0604030504040204" pitchFamily="34" charset="-120"/>
                        <a:ea typeface="微軟正黑體" panose="020B0604030504040204" pitchFamily="34" charset="-120"/>
                      </a:rPr>
                      <a:t>12:00</a:t>
                    </a:r>
                    <a:r>
                      <a:rPr lang="zh-TW" altLang="en-US" sz="1400" b="1" dirty="0">
                        <a:solidFill>
                          <a:schemeClr val="tx1"/>
                        </a:solidFill>
                        <a:latin typeface="微軟正黑體" panose="020B0604030504040204" pitchFamily="34" charset="-120"/>
                        <a:ea typeface="微軟正黑體" panose="020B0604030504040204" pitchFamily="34" charset="-120"/>
                      </a:rPr>
                      <a:t>止</a:t>
                    </a:r>
                    <a:br>
                      <a:rPr lang="en-US" altLang="zh-TW" b="1" dirty="0">
                        <a:solidFill>
                          <a:schemeClr val="tx1"/>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完成學生報名</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資料上傳</a:t>
                    </a:r>
                  </a:p>
                </p:txBody>
              </p:sp>
              <p:grpSp>
                <p:nvGrpSpPr>
                  <p:cNvPr id="98" name="组合 25">
                    <a:extLst>
                      <a:ext uri="{FF2B5EF4-FFF2-40B4-BE49-F238E27FC236}">
                        <a16:creationId xmlns:a16="http://schemas.microsoft.com/office/drawing/2014/main" id="{DCFDA3E4-4947-A648-4329-E64A6C2710FF}"/>
                      </a:ext>
                    </a:extLst>
                  </p:cNvPr>
                  <p:cNvGrpSpPr>
                    <a:grpSpLocks/>
                  </p:cNvGrpSpPr>
                  <p:nvPr/>
                </p:nvGrpSpPr>
                <p:grpSpPr bwMode="auto">
                  <a:xfrm>
                    <a:off x="10366839" y="5358683"/>
                    <a:ext cx="1613908" cy="779700"/>
                    <a:chOff x="2658200" y="1589031"/>
                    <a:chExt cx="1851783" cy="1494598"/>
                  </a:xfrm>
                </p:grpSpPr>
                <p:sp>
                  <p:nvSpPr>
                    <p:cNvPr id="99" name="矩形 98">
                      <a:extLst>
                        <a:ext uri="{FF2B5EF4-FFF2-40B4-BE49-F238E27FC236}">
                          <a16:creationId xmlns:a16="http://schemas.microsoft.com/office/drawing/2014/main" id="{29350813-B594-1C8A-6927-376653AA2A58}"/>
                        </a:ext>
                      </a:extLst>
                    </p:cNvPr>
                    <p:cNvSpPr/>
                    <p:nvPr/>
                  </p:nvSpPr>
                  <p:spPr>
                    <a:xfrm>
                      <a:off x="2658200" y="1589031"/>
                      <a:ext cx="1851783" cy="1494598"/>
                    </a:xfrm>
                    <a:prstGeom prst="rect">
                      <a:avLst/>
                    </a:prstGeom>
                    <a:solidFill>
                      <a:schemeClr val="accent4">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100" name="TextBox 18">
                      <a:extLst>
                        <a:ext uri="{FF2B5EF4-FFF2-40B4-BE49-F238E27FC236}">
                          <a16:creationId xmlns:a16="http://schemas.microsoft.com/office/drawing/2014/main" id="{F9DC03A1-495A-E3BF-6F77-389ABE2A42BE}"/>
                        </a:ext>
                      </a:extLst>
                    </p:cNvPr>
                    <p:cNvSpPr txBox="1"/>
                    <p:nvPr/>
                  </p:nvSpPr>
                  <p:spPr>
                    <a:xfrm>
                      <a:off x="2661350" y="1667488"/>
                      <a:ext cx="1825343" cy="1415934"/>
                    </a:xfrm>
                    <a:prstGeom prst="rect">
                      <a:avLst/>
                    </a:prstGeom>
                    <a:noFill/>
                  </p:spPr>
                  <p:txBody>
                    <a:bodyPr wrap="square">
                      <a:spAutoFit/>
                    </a:bodyPr>
                    <a:lstStyle/>
                    <a:p>
                      <a:pPr>
                        <a:defRPr/>
                      </a:pPr>
                      <a:r>
                        <a:rPr lang="zh-TW" altLang="zh-TW" sz="1500" b="1" dirty="0">
                          <a:solidFill>
                            <a:srgbClr val="002060"/>
                          </a:solidFill>
                          <a:latin typeface="微軟正黑體" panose="020B0604030504040204" pitchFamily="34" charset="-120"/>
                          <a:ea typeface="微軟正黑體" panose="020B0604030504040204" pitchFamily="34" charset="-120"/>
                        </a:rPr>
                        <a:t>以國內快捷郵件或限時掛號</a:t>
                      </a:r>
                      <a:endParaRPr lang="zh-CN" altLang="en-US" sz="1425" b="1" spc="225"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grpSp>
          <p:grpSp>
            <p:nvGrpSpPr>
              <p:cNvPr id="64" name="群組 63">
                <a:extLst>
                  <a:ext uri="{FF2B5EF4-FFF2-40B4-BE49-F238E27FC236}">
                    <a16:creationId xmlns:a16="http://schemas.microsoft.com/office/drawing/2014/main" id="{32323BB8-4E28-445E-FE22-0BA828983069}"/>
                  </a:ext>
                </a:extLst>
              </p:cNvPr>
              <p:cNvGrpSpPr/>
              <p:nvPr/>
            </p:nvGrpSpPr>
            <p:grpSpPr>
              <a:xfrm>
                <a:off x="-174948" y="2230975"/>
                <a:ext cx="2606169" cy="675821"/>
                <a:chOff x="7094162" y="-1632608"/>
                <a:chExt cx="1905815" cy="963406"/>
              </a:xfrm>
            </p:grpSpPr>
            <p:sp>
              <p:nvSpPr>
                <p:cNvPr id="66" name="Rectangle 13">
                  <a:extLst>
                    <a:ext uri="{FF2B5EF4-FFF2-40B4-BE49-F238E27FC236}">
                      <a16:creationId xmlns:a16="http://schemas.microsoft.com/office/drawing/2014/main" id="{D2D7AEDA-71BA-DEE5-3776-66DAAFBF1085}"/>
                    </a:ext>
                  </a:extLst>
                </p:cNvPr>
                <p:cNvSpPr/>
                <p:nvPr/>
              </p:nvSpPr>
              <p:spPr>
                <a:xfrm>
                  <a:off x="8890891" y="-1632608"/>
                  <a:ext cx="109086" cy="947649"/>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13531 w 232581"/>
                    <a:gd name="connsiteY1" fmla="*/ 180975 h 2020467"/>
                    <a:gd name="connsiteX2" fmla="*/ 232581 w 232581"/>
                    <a:gd name="connsiteY2" fmla="*/ 1839492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70" name="Rounded Rectangle 5">
                  <a:extLst>
                    <a:ext uri="{FF2B5EF4-FFF2-40B4-BE49-F238E27FC236}">
                      <a16:creationId xmlns:a16="http://schemas.microsoft.com/office/drawing/2014/main" id="{D693B5C3-FE94-CD48-D5BA-43E534FF78A1}"/>
                    </a:ext>
                  </a:extLst>
                </p:cNvPr>
                <p:cNvSpPr/>
                <p:nvPr/>
              </p:nvSpPr>
              <p:spPr>
                <a:xfrm>
                  <a:off x="7094162" y="-1460052"/>
                  <a:ext cx="1903318" cy="776792"/>
                </a:xfrm>
                <a:custGeom>
                  <a:avLst/>
                  <a:gdLst/>
                  <a:ahLst/>
                  <a:cxnLst/>
                  <a:rect l="l" t="t" r="r" b="b"/>
                  <a:pathLst>
                    <a:path w="3312368" h="1656184">
                      <a:moveTo>
                        <a:pt x="141223" y="0"/>
                      </a:moveTo>
                      <a:lnTo>
                        <a:pt x="3312368" y="0"/>
                      </a:lnTo>
                      <a:lnTo>
                        <a:pt x="3312368" y="1656184"/>
                      </a:lnTo>
                      <a:lnTo>
                        <a:pt x="141223" y="1656184"/>
                      </a:lnTo>
                      <a:cubicBezTo>
                        <a:pt x="63228" y="1656184"/>
                        <a:pt x="0" y="1592956"/>
                        <a:pt x="0" y="1514961"/>
                      </a:cubicBezTo>
                      <a:lnTo>
                        <a:pt x="0" y="141223"/>
                      </a:lnTo>
                      <a:cubicBezTo>
                        <a:pt x="0" y="63228"/>
                        <a:pt x="63228" y="0"/>
                        <a:pt x="141223"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25"/>
                </a:p>
              </p:txBody>
            </p:sp>
            <p:sp>
              <p:nvSpPr>
                <p:cNvPr id="84" name="TextBox 36">
                  <a:extLst>
                    <a:ext uri="{FF2B5EF4-FFF2-40B4-BE49-F238E27FC236}">
                      <a16:creationId xmlns:a16="http://schemas.microsoft.com/office/drawing/2014/main" id="{1F2CFE94-DA61-5EE7-6826-40ADF5478AAF}"/>
                    </a:ext>
                  </a:extLst>
                </p:cNvPr>
                <p:cNvSpPr txBox="1"/>
                <p:nvPr/>
              </p:nvSpPr>
              <p:spPr>
                <a:xfrm>
                  <a:off x="7383281" y="-1458946"/>
                  <a:ext cx="1310100" cy="789744"/>
                </a:xfrm>
                <a:prstGeom prst="rect">
                  <a:avLst/>
                </a:prstGeom>
                <a:noFill/>
              </p:spPr>
              <p:txBody>
                <a:bodyPr wrap="square" lIns="81000" rIns="81000" rtlCol="0">
                  <a:spAutoFit/>
                </a:bodyPr>
                <a:lstStyle/>
                <a:p>
                  <a:pPr algn="ctr"/>
                  <a:r>
                    <a:rPr lang="zh-TW" altLang="en-US" sz="2100" b="1" dirty="0">
                      <a:solidFill>
                        <a:schemeClr val="bg1"/>
                      </a:solidFill>
                      <a:latin typeface="微軟正黑體" panose="020B0604030504040204" pitchFamily="34" charset="-120"/>
                      <a:ea typeface="微軟正黑體" panose="020B0604030504040204" pitchFamily="34" charset="-120"/>
                      <a:cs typeface="Arial" pitchFamily="34" charset="0"/>
                    </a:rPr>
                    <a:t>集體報名</a:t>
                  </a:r>
                  <a:endParaRPr lang="ko-KR" altLang="en-US" sz="2700" b="1" dirty="0">
                    <a:solidFill>
                      <a:schemeClr val="bg1"/>
                    </a:solidFill>
                    <a:latin typeface="微軟正黑體" panose="020B0604030504040204" pitchFamily="34" charset="-120"/>
                    <a:cs typeface="Arial" pitchFamily="34" charset="0"/>
                  </a:endParaRPr>
                </a:p>
              </p:txBody>
            </p:sp>
          </p:grpSp>
        </p:grpSp>
        <p:grpSp>
          <p:nvGrpSpPr>
            <p:cNvPr id="27" name="组合 264">
              <a:extLst>
                <a:ext uri="{FF2B5EF4-FFF2-40B4-BE49-F238E27FC236}">
                  <a16:creationId xmlns:a16="http://schemas.microsoft.com/office/drawing/2014/main" id="{1CB19F00-A9B7-4739-2A74-53CA80027806}"/>
                </a:ext>
              </a:extLst>
            </p:cNvPr>
            <p:cNvGrpSpPr/>
            <p:nvPr/>
          </p:nvGrpSpPr>
          <p:grpSpPr>
            <a:xfrm>
              <a:off x="7883814" y="3221916"/>
              <a:ext cx="820247" cy="653404"/>
              <a:chOff x="4565135" y="2913063"/>
              <a:chExt cx="1771649" cy="1411287"/>
            </a:xfrm>
          </p:grpSpPr>
          <p:sp>
            <p:nvSpPr>
              <p:cNvPr id="28" name="Freeform 49">
                <a:extLst>
                  <a:ext uri="{FF2B5EF4-FFF2-40B4-BE49-F238E27FC236}">
                    <a16:creationId xmlns:a16="http://schemas.microsoft.com/office/drawing/2014/main" id="{94B5AA7D-C295-F7CD-DF0C-981F77270B39}"/>
                  </a:ext>
                </a:extLst>
              </p:cNvPr>
              <p:cNvSpPr>
                <a:spLocks/>
              </p:cNvSpPr>
              <p:nvPr/>
            </p:nvSpPr>
            <p:spPr bwMode="auto">
              <a:xfrm>
                <a:off x="6000236" y="2913063"/>
                <a:ext cx="336548" cy="407988"/>
              </a:xfrm>
              <a:custGeom>
                <a:avLst/>
                <a:gdLst>
                  <a:gd name="T0" fmla="*/ 115 w 115"/>
                  <a:gd name="T1" fmla="*/ 39 h 140"/>
                  <a:gd name="T2" fmla="*/ 0 w 115"/>
                  <a:gd name="T3" fmla="*/ 89 h 140"/>
                  <a:gd name="T4" fmla="*/ 82 w 115"/>
                  <a:gd name="T5" fmla="*/ 51 h 140"/>
                  <a:gd name="T6" fmla="*/ 0 w 115"/>
                  <a:gd name="T7" fmla="*/ 93 h 140"/>
                  <a:gd name="T8" fmla="*/ 115 w 115"/>
                  <a:gd name="T9" fmla="*/ 39 h 140"/>
                </a:gdLst>
                <a:ahLst/>
                <a:cxnLst>
                  <a:cxn ang="0">
                    <a:pos x="T0" y="T1"/>
                  </a:cxn>
                  <a:cxn ang="0">
                    <a:pos x="T2" y="T3"/>
                  </a:cxn>
                  <a:cxn ang="0">
                    <a:pos x="T4" y="T5"/>
                  </a:cxn>
                  <a:cxn ang="0">
                    <a:pos x="T6" y="T7"/>
                  </a:cxn>
                  <a:cxn ang="0">
                    <a:pos x="T8" y="T9"/>
                  </a:cxn>
                </a:cxnLst>
                <a:rect l="0" t="0" r="r" b="b"/>
                <a:pathLst>
                  <a:path w="115" h="140">
                    <a:moveTo>
                      <a:pt x="115" y="39"/>
                    </a:moveTo>
                    <a:cubicBezTo>
                      <a:pt x="31" y="0"/>
                      <a:pt x="5" y="72"/>
                      <a:pt x="0" y="89"/>
                    </a:cubicBezTo>
                    <a:cubicBezTo>
                      <a:pt x="18" y="81"/>
                      <a:pt x="47" y="61"/>
                      <a:pt x="82" y="51"/>
                    </a:cubicBezTo>
                    <a:cubicBezTo>
                      <a:pt x="82" y="51"/>
                      <a:pt x="46" y="79"/>
                      <a:pt x="0" y="93"/>
                    </a:cubicBezTo>
                    <a:cubicBezTo>
                      <a:pt x="95" y="140"/>
                      <a:pt x="115" y="39"/>
                      <a:pt x="115" y="39"/>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50">
                <a:extLst>
                  <a:ext uri="{FF2B5EF4-FFF2-40B4-BE49-F238E27FC236}">
                    <a16:creationId xmlns:a16="http://schemas.microsoft.com/office/drawing/2014/main" id="{8F6BCBB0-DD9C-257B-C2CC-67E2A1276359}"/>
                  </a:ext>
                </a:extLst>
              </p:cNvPr>
              <p:cNvSpPr>
                <a:spLocks/>
              </p:cNvSpPr>
              <p:nvPr/>
            </p:nvSpPr>
            <p:spPr bwMode="auto">
              <a:xfrm>
                <a:off x="5749410" y="2930526"/>
                <a:ext cx="292101" cy="230187"/>
              </a:xfrm>
              <a:custGeom>
                <a:avLst/>
                <a:gdLst>
                  <a:gd name="T0" fmla="*/ 49 w 100"/>
                  <a:gd name="T1" fmla="*/ 32 h 79"/>
                  <a:gd name="T2" fmla="*/ 73 w 100"/>
                  <a:gd name="T3" fmla="*/ 77 h 79"/>
                  <a:gd name="T4" fmla="*/ 34 w 100"/>
                  <a:gd name="T5" fmla="*/ 0 h 79"/>
                  <a:gd name="T6" fmla="*/ 69 w 100"/>
                  <a:gd name="T7" fmla="*/ 79 h 79"/>
                  <a:gd name="T8" fmla="*/ 49 w 100"/>
                  <a:gd name="T9" fmla="*/ 32 h 79"/>
                </a:gdLst>
                <a:ahLst/>
                <a:cxnLst>
                  <a:cxn ang="0">
                    <a:pos x="T0" y="T1"/>
                  </a:cxn>
                  <a:cxn ang="0">
                    <a:pos x="T2" y="T3"/>
                  </a:cxn>
                  <a:cxn ang="0">
                    <a:pos x="T4" y="T5"/>
                  </a:cxn>
                  <a:cxn ang="0">
                    <a:pos x="T6" y="T7"/>
                  </a:cxn>
                  <a:cxn ang="0">
                    <a:pos x="T8" y="T9"/>
                  </a:cxn>
                </a:cxnLst>
                <a:rect l="0" t="0" r="r" b="b"/>
                <a:pathLst>
                  <a:path w="100" h="79">
                    <a:moveTo>
                      <a:pt x="49" y="32"/>
                    </a:moveTo>
                    <a:cubicBezTo>
                      <a:pt x="49" y="32"/>
                      <a:pt x="65" y="53"/>
                      <a:pt x="73" y="77"/>
                    </a:cubicBezTo>
                    <a:cubicBezTo>
                      <a:pt x="79" y="66"/>
                      <a:pt x="100" y="19"/>
                      <a:pt x="34" y="0"/>
                    </a:cubicBezTo>
                    <a:cubicBezTo>
                      <a:pt x="34" y="0"/>
                      <a:pt x="0" y="64"/>
                      <a:pt x="69" y="79"/>
                    </a:cubicBezTo>
                    <a:cubicBezTo>
                      <a:pt x="60" y="64"/>
                      <a:pt x="53" y="41"/>
                      <a:pt x="49" y="32"/>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51">
                <a:extLst>
                  <a:ext uri="{FF2B5EF4-FFF2-40B4-BE49-F238E27FC236}">
                    <a16:creationId xmlns:a16="http://schemas.microsoft.com/office/drawing/2014/main" id="{A782AFF6-05BF-8572-8982-3C293B492BB6}"/>
                  </a:ext>
                </a:extLst>
              </p:cNvPr>
              <p:cNvSpPr>
                <a:spLocks/>
              </p:cNvSpPr>
              <p:nvPr/>
            </p:nvSpPr>
            <p:spPr bwMode="auto">
              <a:xfrm>
                <a:off x="5552555" y="3309938"/>
                <a:ext cx="582613" cy="906462"/>
              </a:xfrm>
              <a:custGeom>
                <a:avLst/>
                <a:gdLst>
                  <a:gd name="T0" fmla="*/ 180 w 199"/>
                  <a:gd name="T1" fmla="*/ 0 h 310"/>
                  <a:gd name="T2" fmla="*/ 0 w 199"/>
                  <a:gd name="T3" fmla="*/ 157 h 310"/>
                  <a:gd name="T4" fmla="*/ 175 w 199"/>
                  <a:gd name="T5" fmla="*/ 310 h 310"/>
                  <a:gd name="T6" fmla="*/ 199 w 199"/>
                  <a:gd name="T7" fmla="*/ 245 h 310"/>
                  <a:gd name="T8" fmla="*/ 199 w 199"/>
                  <a:gd name="T9" fmla="*/ 58 h 310"/>
                  <a:gd name="T10" fmla="*/ 180 w 199"/>
                  <a:gd name="T11" fmla="*/ 0 h 310"/>
                </a:gdLst>
                <a:ahLst/>
                <a:cxnLst>
                  <a:cxn ang="0">
                    <a:pos x="T0" y="T1"/>
                  </a:cxn>
                  <a:cxn ang="0">
                    <a:pos x="T2" y="T3"/>
                  </a:cxn>
                  <a:cxn ang="0">
                    <a:pos x="T4" y="T5"/>
                  </a:cxn>
                  <a:cxn ang="0">
                    <a:pos x="T6" y="T7"/>
                  </a:cxn>
                  <a:cxn ang="0">
                    <a:pos x="T8" y="T9"/>
                  </a:cxn>
                  <a:cxn ang="0">
                    <a:pos x="T10" y="T11"/>
                  </a:cxn>
                </a:cxnLst>
                <a:rect l="0" t="0" r="r" b="b"/>
                <a:pathLst>
                  <a:path w="199" h="310">
                    <a:moveTo>
                      <a:pt x="180" y="0"/>
                    </a:moveTo>
                    <a:cubicBezTo>
                      <a:pt x="0" y="157"/>
                      <a:pt x="0" y="157"/>
                      <a:pt x="0" y="157"/>
                    </a:cubicBezTo>
                    <a:cubicBezTo>
                      <a:pt x="175" y="310"/>
                      <a:pt x="175" y="310"/>
                      <a:pt x="175" y="310"/>
                    </a:cubicBezTo>
                    <a:cubicBezTo>
                      <a:pt x="190" y="292"/>
                      <a:pt x="199" y="269"/>
                      <a:pt x="199" y="245"/>
                    </a:cubicBezTo>
                    <a:cubicBezTo>
                      <a:pt x="199" y="58"/>
                      <a:pt x="199" y="58"/>
                      <a:pt x="199" y="58"/>
                    </a:cubicBezTo>
                    <a:cubicBezTo>
                      <a:pt x="199" y="37"/>
                      <a:pt x="192" y="17"/>
                      <a:pt x="180" y="0"/>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52">
                <a:extLst>
                  <a:ext uri="{FF2B5EF4-FFF2-40B4-BE49-F238E27FC236}">
                    <a16:creationId xmlns:a16="http://schemas.microsoft.com/office/drawing/2014/main" id="{A25D5FFA-D383-32F4-855D-C2867ED10B8A}"/>
                  </a:ext>
                </a:extLst>
              </p:cNvPr>
              <p:cNvSpPr>
                <a:spLocks/>
              </p:cNvSpPr>
              <p:nvPr/>
            </p:nvSpPr>
            <p:spPr bwMode="auto">
              <a:xfrm>
                <a:off x="4661972" y="3181351"/>
                <a:ext cx="1373188" cy="631825"/>
              </a:xfrm>
              <a:custGeom>
                <a:avLst/>
                <a:gdLst>
                  <a:gd name="T0" fmla="*/ 235 w 470"/>
                  <a:gd name="T1" fmla="*/ 216 h 216"/>
                  <a:gd name="T2" fmla="*/ 265 w 470"/>
                  <a:gd name="T3" fmla="*/ 206 h 216"/>
                  <a:gd name="T4" fmla="*/ 470 w 470"/>
                  <a:gd name="T5" fmla="*/ 27 h 216"/>
                  <a:gd name="T6" fmla="*/ 401 w 470"/>
                  <a:gd name="T7" fmla="*/ 0 h 216"/>
                  <a:gd name="T8" fmla="*/ 69 w 470"/>
                  <a:gd name="T9" fmla="*/ 0 h 216"/>
                  <a:gd name="T10" fmla="*/ 0 w 470"/>
                  <a:gd name="T11" fmla="*/ 27 h 216"/>
                  <a:gd name="T12" fmla="*/ 206 w 470"/>
                  <a:gd name="T13" fmla="*/ 206 h 216"/>
                  <a:gd name="T14" fmla="*/ 235 w 470"/>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216">
                    <a:moveTo>
                      <a:pt x="235" y="216"/>
                    </a:moveTo>
                    <a:cubicBezTo>
                      <a:pt x="246" y="216"/>
                      <a:pt x="257" y="212"/>
                      <a:pt x="265" y="206"/>
                    </a:cubicBezTo>
                    <a:cubicBezTo>
                      <a:pt x="470" y="27"/>
                      <a:pt x="470" y="27"/>
                      <a:pt x="470" y="27"/>
                    </a:cubicBezTo>
                    <a:cubicBezTo>
                      <a:pt x="452" y="10"/>
                      <a:pt x="428" y="0"/>
                      <a:pt x="401" y="0"/>
                    </a:cubicBezTo>
                    <a:cubicBezTo>
                      <a:pt x="69" y="0"/>
                      <a:pt x="69" y="0"/>
                      <a:pt x="69" y="0"/>
                    </a:cubicBezTo>
                    <a:cubicBezTo>
                      <a:pt x="43" y="0"/>
                      <a:pt x="19" y="10"/>
                      <a:pt x="0" y="27"/>
                    </a:cubicBezTo>
                    <a:cubicBezTo>
                      <a:pt x="206" y="206"/>
                      <a:pt x="206" y="206"/>
                      <a:pt x="206" y="206"/>
                    </a:cubicBezTo>
                    <a:cubicBezTo>
                      <a:pt x="213" y="212"/>
                      <a:pt x="224" y="216"/>
                      <a:pt x="235" y="216"/>
                    </a:cubicBez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53">
                <a:extLst>
                  <a:ext uri="{FF2B5EF4-FFF2-40B4-BE49-F238E27FC236}">
                    <a16:creationId xmlns:a16="http://schemas.microsoft.com/office/drawing/2014/main" id="{0A9D277D-A6F3-4230-58D3-63A9F2579C32}"/>
                  </a:ext>
                </a:extLst>
              </p:cNvPr>
              <p:cNvSpPr>
                <a:spLocks/>
              </p:cNvSpPr>
              <p:nvPr/>
            </p:nvSpPr>
            <p:spPr bwMode="auto">
              <a:xfrm>
                <a:off x="4682609" y="3813175"/>
                <a:ext cx="1335090" cy="511175"/>
              </a:xfrm>
              <a:custGeom>
                <a:avLst/>
                <a:gdLst>
                  <a:gd name="T0" fmla="*/ 273 w 457"/>
                  <a:gd name="T1" fmla="*/ 7 h 175"/>
                  <a:gd name="T2" fmla="*/ 228 w 457"/>
                  <a:gd name="T3" fmla="*/ 23 h 175"/>
                  <a:gd name="T4" fmla="*/ 184 w 457"/>
                  <a:gd name="T5" fmla="*/ 7 h 175"/>
                  <a:gd name="T6" fmla="*/ 176 w 457"/>
                  <a:gd name="T7" fmla="*/ 0 h 175"/>
                  <a:gd name="T8" fmla="*/ 0 w 457"/>
                  <a:gd name="T9" fmla="*/ 154 h 175"/>
                  <a:gd name="T10" fmla="*/ 62 w 457"/>
                  <a:gd name="T11" fmla="*/ 175 h 175"/>
                  <a:gd name="T12" fmla="*/ 394 w 457"/>
                  <a:gd name="T13" fmla="*/ 175 h 175"/>
                  <a:gd name="T14" fmla="*/ 457 w 457"/>
                  <a:gd name="T15" fmla="*/ 154 h 175"/>
                  <a:gd name="T16" fmla="*/ 281 w 457"/>
                  <a:gd name="T17" fmla="*/ 0 h 175"/>
                  <a:gd name="T18" fmla="*/ 273 w 457"/>
                  <a:gd name="T19" fmla="*/ 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175">
                    <a:moveTo>
                      <a:pt x="273" y="7"/>
                    </a:moveTo>
                    <a:cubicBezTo>
                      <a:pt x="260" y="18"/>
                      <a:pt x="244" y="23"/>
                      <a:pt x="228" y="23"/>
                    </a:cubicBezTo>
                    <a:cubicBezTo>
                      <a:pt x="212" y="23"/>
                      <a:pt x="196" y="18"/>
                      <a:pt x="184" y="7"/>
                    </a:cubicBezTo>
                    <a:cubicBezTo>
                      <a:pt x="176" y="0"/>
                      <a:pt x="176" y="0"/>
                      <a:pt x="176" y="0"/>
                    </a:cubicBezTo>
                    <a:cubicBezTo>
                      <a:pt x="0" y="154"/>
                      <a:pt x="0" y="154"/>
                      <a:pt x="0" y="154"/>
                    </a:cubicBezTo>
                    <a:cubicBezTo>
                      <a:pt x="17" y="167"/>
                      <a:pt x="39" y="175"/>
                      <a:pt x="62" y="175"/>
                    </a:cubicBezTo>
                    <a:cubicBezTo>
                      <a:pt x="394" y="175"/>
                      <a:pt x="394" y="175"/>
                      <a:pt x="394" y="175"/>
                    </a:cubicBezTo>
                    <a:cubicBezTo>
                      <a:pt x="418" y="175"/>
                      <a:pt x="440" y="167"/>
                      <a:pt x="457" y="154"/>
                    </a:cubicBezTo>
                    <a:cubicBezTo>
                      <a:pt x="281" y="0"/>
                      <a:pt x="281" y="0"/>
                      <a:pt x="281" y="0"/>
                    </a:cubicBezTo>
                    <a:lnTo>
                      <a:pt x="273" y="7"/>
                    </a:ln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4">
                <a:extLst>
                  <a:ext uri="{FF2B5EF4-FFF2-40B4-BE49-F238E27FC236}">
                    <a16:creationId xmlns:a16="http://schemas.microsoft.com/office/drawing/2014/main" id="{F817FDE4-1C33-D917-59F2-17DF864554F5}"/>
                  </a:ext>
                </a:extLst>
              </p:cNvPr>
              <p:cNvSpPr>
                <a:spLocks/>
              </p:cNvSpPr>
              <p:nvPr/>
            </p:nvSpPr>
            <p:spPr bwMode="auto">
              <a:xfrm>
                <a:off x="4565135" y="3309938"/>
                <a:ext cx="581023" cy="906462"/>
              </a:xfrm>
              <a:custGeom>
                <a:avLst/>
                <a:gdLst>
                  <a:gd name="T0" fmla="*/ 18 w 199"/>
                  <a:gd name="T1" fmla="*/ 0 h 310"/>
                  <a:gd name="T2" fmla="*/ 0 w 199"/>
                  <a:gd name="T3" fmla="*/ 58 h 310"/>
                  <a:gd name="T4" fmla="*/ 0 w 199"/>
                  <a:gd name="T5" fmla="*/ 245 h 310"/>
                  <a:gd name="T6" fmla="*/ 23 w 199"/>
                  <a:gd name="T7" fmla="*/ 310 h 310"/>
                  <a:gd name="T8" fmla="*/ 199 w 199"/>
                  <a:gd name="T9" fmla="*/ 157 h 310"/>
                  <a:gd name="T10" fmla="*/ 18 w 199"/>
                  <a:gd name="T11" fmla="*/ 0 h 310"/>
                </a:gdLst>
                <a:ahLst/>
                <a:cxnLst>
                  <a:cxn ang="0">
                    <a:pos x="T0" y="T1"/>
                  </a:cxn>
                  <a:cxn ang="0">
                    <a:pos x="T2" y="T3"/>
                  </a:cxn>
                  <a:cxn ang="0">
                    <a:pos x="T4" y="T5"/>
                  </a:cxn>
                  <a:cxn ang="0">
                    <a:pos x="T6" y="T7"/>
                  </a:cxn>
                  <a:cxn ang="0">
                    <a:pos x="T8" y="T9"/>
                  </a:cxn>
                  <a:cxn ang="0">
                    <a:pos x="T10" y="T11"/>
                  </a:cxn>
                </a:cxnLst>
                <a:rect l="0" t="0" r="r" b="b"/>
                <a:pathLst>
                  <a:path w="199" h="310">
                    <a:moveTo>
                      <a:pt x="18" y="0"/>
                    </a:moveTo>
                    <a:cubicBezTo>
                      <a:pt x="7" y="17"/>
                      <a:pt x="0" y="37"/>
                      <a:pt x="0" y="58"/>
                    </a:cubicBezTo>
                    <a:cubicBezTo>
                      <a:pt x="0" y="245"/>
                      <a:pt x="0" y="245"/>
                      <a:pt x="0" y="245"/>
                    </a:cubicBezTo>
                    <a:cubicBezTo>
                      <a:pt x="0" y="269"/>
                      <a:pt x="9" y="292"/>
                      <a:pt x="23" y="310"/>
                    </a:cubicBezTo>
                    <a:cubicBezTo>
                      <a:pt x="199" y="157"/>
                      <a:pt x="199" y="157"/>
                      <a:pt x="199" y="157"/>
                    </a:cubicBezTo>
                    <a:lnTo>
                      <a:pt x="18" y="0"/>
                    </a:ln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06" name="內容版面配置區 2">
            <a:extLst>
              <a:ext uri="{FF2B5EF4-FFF2-40B4-BE49-F238E27FC236}">
                <a16:creationId xmlns:a16="http://schemas.microsoft.com/office/drawing/2014/main" id="{DAD8553B-D32B-9FD1-78C1-6916E8A4227C}"/>
              </a:ext>
            </a:extLst>
          </p:cNvPr>
          <p:cNvSpPr>
            <a:spLocks noGrp="1"/>
          </p:cNvSpPr>
          <p:nvPr>
            <p:ph idx="1"/>
          </p:nvPr>
        </p:nvSpPr>
        <p:spPr>
          <a:xfrm>
            <a:off x="3565022" y="3491419"/>
            <a:ext cx="2632180" cy="988244"/>
          </a:xfrm>
        </p:spPr>
        <p:txBody>
          <a:bodyPr rtlCol="0">
            <a:noAutofit/>
          </a:bodyPr>
          <a:lstStyle/>
          <a:p>
            <a:pPr marL="0" indent="0">
              <a:lnSpc>
                <a:spcPct val="100000"/>
              </a:lnSpc>
              <a:spcBef>
                <a:spcPts val="600"/>
              </a:spcBef>
              <a:buNone/>
              <a:defRPr/>
            </a:pPr>
            <a:r>
              <a:rPr lang="zh-TW" altLang="en-US" sz="1400" b="1" dirty="0">
                <a:solidFill>
                  <a:srgbClr val="C00000"/>
                </a:solidFill>
                <a:latin typeface="微軟正黑體" pitchFamily="34" charset="-120"/>
                <a:ea typeface="微軟正黑體" pitchFamily="34" charset="-120"/>
              </a:rPr>
              <a:t>完成學生報名檔案</a:t>
            </a:r>
            <a:r>
              <a:rPr lang="en-US" altLang="zh-TW" sz="1400" b="1" dirty="0">
                <a:solidFill>
                  <a:srgbClr val="C00000"/>
                </a:solidFill>
                <a:latin typeface="微軟正黑體" pitchFamily="34" charset="-120"/>
                <a:ea typeface="微軟正黑體" pitchFamily="34" charset="-120"/>
              </a:rPr>
              <a:t>(EXCEL)</a:t>
            </a:r>
            <a:r>
              <a:rPr lang="zh-TW" altLang="en-US" sz="1400" b="1" dirty="0">
                <a:solidFill>
                  <a:srgbClr val="C00000"/>
                </a:solidFill>
                <a:latin typeface="微軟正黑體" pitchFamily="34" charset="-120"/>
                <a:ea typeface="微軟正黑體" pitchFamily="34" charset="-120"/>
              </a:rPr>
              <a:t>上傳國中集體報名系統</a:t>
            </a:r>
            <a:endParaRPr lang="en-US" altLang="zh-TW" sz="1400" b="1" dirty="0">
              <a:solidFill>
                <a:srgbClr val="C00000"/>
              </a:solidFill>
              <a:latin typeface="微軟正黑體" pitchFamily="34" charset="-120"/>
              <a:ea typeface="微軟正黑體" pitchFamily="34" charset="-120"/>
            </a:endParaRPr>
          </a:p>
          <a:p>
            <a:pPr marL="0" indent="0">
              <a:lnSpc>
                <a:spcPct val="100000"/>
              </a:lnSpc>
              <a:spcBef>
                <a:spcPts val="600"/>
              </a:spcBef>
              <a:buNone/>
              <a:defRPr/>
            </a:pPr>
            <a:r>
              <a:rPr lang="zh-TW" altLang="en-US" sz="1400" b="1" dirty="0">
                <a:solidFill>
                  <a:srgbClr val="C00000"/>
                </a:solidFill>
                <a:latin typeface="微軟正黑體" pitchFamily="34" charset="-120"/>
                <a:ea typeface="微軟正黑體" pitchFamily="34" charset="-120"/>
              </a:rPr>
              <a:t>檢核並確認資料無誤</a:t>
            </a:r>
            <a:r>
              <a:rPr lang="en-US" altLang="zh-TW" sz="1400" b="1" dirty="0">
                <a:solidFill>
                  <a:srgbClr val="C00000"/>
                </a:solidFill>
                <a:latin typeface="微軟正黑體" pitchFamily="34" charset="-120"/>
                <a:ea typeface="微軟正黑體" pitchFamily="34" charset="-120"/>
              </a:rPr>
              <a:t>(</a:t>
            </a:r>
            <a:r>
              <a:rPr lang="zh-TW" altLang="en-US" sz="1400" b="1" dirty="0">
                <a:solidFill>
                  <a:srgbClr val="C00000"/>
                </a:solidFill>
                <a:latin typeface="微軟正黑體" pitchFamily="34" charset="-120"/>
                <a:ea typeface="微軟正黑體" pitchFamily="34" charset="-120"/>
              </a:rPr>
              <a:t>確定送出</a:t>
            </a:r>
            <a:r>
              <a:rPr lang="en-US" altLang="zh-TW" sz="1400" b="1" dirty="0">
                <a:solidFill>
                  <a:srgbClr val="C00000"/>
                </a:solidFill>
                <a:latin typeface="微軟正黑體" pitchFamily="34" charset="-120"/>
                <a:ea typeface="微軟正黑體" pitchFamily="34" charset="-120"/>
              </a:rPr>
              <a:t>)</a:t>
            </a:r>
            <a:r>
              <a:rPr lang="zh-TW" altLang="en-US" sz="1400" b="1" dirty="0">
                <a:solidFill>
                  <a:srgbClr val="C00000"/>
                </a:solidFill>
                <a:latin typeface="微軟正黑體" pitchFamily="34" charset="-120"/>
                <a:ea typeface="微軟正黑體" pitchFamily="34" charset="-120"/>
              </a:rPr>
              <a:t> 列印報名相關表件</a:t>
            </a:r>
            <a:endParaRPr lang="zh-TW" altLang="en-US" sz="1400" dirty="0">
              <a:solidFill>
                <a:schemeClr val="accent5">
                  <a:lumMod val="75000"/>
                </a:schemeClr>
              </a:solidFill>
              <a:latin typeface="微軟正黑體" pitchFamily="34" charset="-120"/>
              <a:ea typeface="微軟正黑體" pitchFamily="34"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a:extLst>
              <a:ext uri="{FF2B5EF4-FFF2-40B4-BE49-F238E27FC236}">
                <a16:creationId xmlns:a16="http://schemas.microsoft.com/office/drawing/2014/main" id="{1760A016-460D-C0AF-EB65-0967C5183FBD}"/>
              </a:ext>
            </a:extLst>
          </p:cNvPr>
          <p:cNvSpPr/>
          <p:nvPr/>
        </p:nvSpPr>
        <p:spPr bwMode="auto">
          <a:xfrm>
            <a:off x="6096000" y="2937149"/>
            <a:ext cx="5950075" cy="80964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nSpc>
                <a:spcPct val="150000"/>
              </a:lnSpc>
            </a:pP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全國學生美術比賽優等</a:t>
            </a:r>
            <a:r>
              <a:rPr lang="zh-TW" altLang="en-US" sz="1600" b="1" i="0" dirty="0">
                <a:solidFill>
                  <a:srgbClr val="0070C0"/>
                </a:solidFill>
                <a:effectLst/>
                <a:latin typeface="微軟正黑體" panose="020B0604030504040204" pitchFamily="34" charset="-120"/>
                <a:ea typeface="微軟正黑體" panose="020B0604030504040204" pitchFamily="34" charset="-120"/>
              </a:rPr>
              <a:t>→</a:t>
            </a:r>
            <a:r>
              <a:rPr lang="zh-TW" altLang="en-US" sz="1600" b="1" i="0" dirty="0">
                <a:solidFill>
                  <a:srgbClr val="252525"/>
                </a:solidFill>
                <a:effectLst/>
                <a:latin typeface="微軟正黑體" panose="020B0604030504040204" pitchFamily="34" charset="-120"/>
                <a:ea typeface="微軟正黑體" panose="020B0604030504040204" pitchFamily="34" charset="-120"/>
              </a:rPr>
              <a:t> </a:t>
            </a:r>
            <a:r>
              <a:rPr kumimoji="0" lang="zh-TW" altLang="en-US"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競賽</a:t>
            </a:r>
            <a:r>
              <a:rPr kumimoji="0" lang="zh-TW" altLang="en-US" sz="1600" b="1" i="0" u="sng"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年度</a:t>
            </a:r>
            <a:r>
              <a:rPr kumimoji="0" lang="zh-TW" altLang="en-US"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600" b="1" i="0" u="sng"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項目</a:t>
            </a:r>
            <a:r>
              <a:rPr kumimoji="0" lang="zh-TW" altLang="en-US" sz="1650" b="1" i="0" u="none" strike="noStrike" cap="none" normalizeH="0" baseline="0" dirty="0">
                <a:ln>
                  <a:noFill/>
                </a:ln>
                <a:solidFill>
                  <a:srgbClr val="C40F0F"/>
                </a:solidFill>
                <a:effectLst/>
                <a:latin typeface="微軟正黑體" panose="020B0604030504040204" pitchFamily="34" charset="-120"/>
                <a:ea typeface="微軟正黑體" panose="020B0604030504040204" pitchFamily="34" charset="-120"/>
                <a:cs typeface="Times New Roman" panose="02020603050405020304" pitchFamily="18" charset="0"/>
              </a:rPr>
              <a:t>不</a:t>
            </a:r>
            <a:r>
              <a:rPr kumimoji="0" lang="zh-TW" altLang="en-US"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完整</a:t>
            </a:r>
            <a:endParaRPr kumimoji="0" lang="en-US"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學年度音樂比賽（團體）弦樂合奏</a:t>
            </a:r>
            <a:r>
              <a:rPr lang="zh-TW" altLang="en-US" sz="1600" b="1" i="0" dirty="0">
                <a:solidFill>
                  <a:srgbClr val="0070C0"/>
                </a:solidFill>
                <a:effectLst/>
                <a:latin typeface="微軟正黑體" panose="020B0604030504040204" pitchFamily="34" charset="-120"/>
                <a:ea typeface="微軟正黑體" panose="020B0604030504040204" pitchFamily="34" charset="-120"/>
              </a:rPr>
              <a:t>→</a:t>
            </a:r>
            <a:r>
              <a:rPr lang="zh-TW" altLang="en-US" sz="1600" b="1" i="0" dirty="0">
                <a:solidFill>
                  <a:srgbClr val="252525"/>
                </a:solidFill>
                <a:effectLst/>
                <a:latin typeface="Roboto" panose="02000000000000000000" pitchFamily="2" charset="0"/>
              </a:rPr>
              <a:t> </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競賽</a:t>
            </a:r>
            <a:r>
              <a:rPr lang="zh-TW" altLang="en-US" sz="1600" b="1"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名稱</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名次</a:t>
            </a:r>
            <a:r>
              <a:rPr lang="zh-TW" altLang="en-US" sz="1650" b="1" dirty="0">
                <a:solidFill>
                  <a:srgbClr val="C40F0F"/>
                </a:solidFill>
                <a:latin typeface="微軟正黑體" panose="020B0604030504040204" pitchFamily="34" charset="-120"/>
                <a:ea typeface="微軟正黑體" panose="020B0604030504040204" pitchFamily="34" charset="-120"/>
                <a:cs typeface="Times New Roman" panose="02020603050405020304" pitchFamily="18" charset="0"/>
              </a:rPr>
              <a:t>未</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填寫</a:t>
            </a:r>
          </a:p>
        </p:txBody>
      </p:sp>
      <p:sp>
        <p:nvSpPr>
          <p:cNvPr id="75" name="標題 1"/>
          <p:cNvSpPr txBox="1">
            <a:spLocks/>
          </p:cNvSpPr>
          <p:nvPr/>
        </p:nvSpPr>
        <p:spPr bwMode="auto">
          <a:xfrm>
            <a:off x="445315" y="338824"/>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比序項目積分證明單（</a:t>
            </a:r>
            <a:r>
              <a:rPr lang="en-US" altLang="zh-TW" sz="2400" b="1" dirty="0">
                <a:solidFill>
                  <a:srgbClr val="002060"/>
                </a:solidFill>
                <a:latin typeface="微軟正黑體" panose="020B0604030504040204" pitchFamily="34" charset="-120"/>
                <a:ea typeface="微軟正黑體" panose="020B0604030504040204" pitchFamily="34" charset="-120"/>
              </a:rPr>
              <a:t>6/13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2400" dirty="0">
              <a:solidFill>
                <a:srgbClr val="002060"/>
              </a:solidFill>
              <a:latin typeface="微軟正黑體" panose="020B0604030504040204" pitchFamily="34" charset="-120"/>
              <a:ea typeface="微軟正黑體" panose="020B0604030504040204" pitchFamily="34" charset="-120"/>
            </a:endParaRPr>
          </a:p>
        </p:txBody>
      </p:sp>
      <p:sp>
        <p:nvSpPr>
          <p:cNvPr id="71" name="投影片編號版面配置區 4"/>
          <p:cNvSpPr>
            <a:spLocks noGrp="1"/>
          </p:cNvSpPr>
          <p:nvPr>
            <p:ph type="sldNum" sz="quarter" idx="12"/>
          </p:nvPr>
        </p:nvSpPr>
        <p:spPr bwMode="auto">
          <a:xfrm>
            <a:off x="9650484"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12</a:t>
            </a:fld>
            <a:endParaRPr lang="zh-TW" altLang="en-US" sz="1500" b="1" dirty="0">
              <a:latin typeface="Arial" panose="020B0604020202020204" pitchFamily="34" charset="0"/>
              <a:cs typeface="Arial" panose="020B0604020202020204" pitchFamily="34" charset="0"/>
            </a:endParaRPr>
          </a:p>
        </p:txBody>
      </p:sp>
      <p:cxnSp>
        <p:nvCxnSpPr>
          <p:cNvPr id="52" name="直接连接符 42">
            <a:extLst>
              <a:ext uri="{FF2B5EF4-FFF2-40B4-BE49-F238E27FC236}">
                <a16:creationId xmlns:a16="http://schemas.microsoft.com/office/drawing/2014/main" id="{F0008E72-E854-4820-A821-E71AA29D2AFC}"/>
              </a:ext>
            </a:extLst>
          </p:cNvPr>
          <p:cNvCxnSpPr>
            <a:cxnSpLocks/>
            <a:endCxn id="54"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6">
            <a:extLst>
              <a:ext uri="{FF2B5EF4-FFF2-40B4-BE49-F238E27FC236}">
                <a16:creationId xmlns:a16="http://schemas.microsoft.com/office/drawing/2014/main" id="{193191A6-BE6A-4C8E-9BDC-4178E95D4F3D}"/>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aphicFrame>
        <p:nvGraphicFramePr>
          <p:cNvPr id="2" name="表格 1">
            <a:extLst>
              <a:ext uri="{FF2B5EF4-FFF2-40B4-BE49-F238E27FC236}">
                <a16:creationId xmlns:a16="http://schemas.microsoft.com/office/drawing/2014/main" id="{0C5ECFB7-994D-8CD7-1370-948650FB1258}"/>
              </a:ext>
            </a:extLst>
          </p:cNvPr>
          <p:cNvGraphicFramePr>
            <a:graphicFrameLocks noGrp="1"/>
          </p:cNvGraphicFramePr>
          <p:nvPr>
            <p:extLst>
              <p:ext uri="{D42A27DB-BD31-4B8C-83A1-F6EECF244321}">
                <p14:modId xmlns:p14="http://schemas.microsoft.com/office/powerpoint/2010/main" val="1757983486"/>
              </p:ext>
            </p:extLst>
          </p:nvPr>
        </p:nvGraphicFramePr>
        <p:xfrm>
          <a:off x="1005140" y="1706548"/>
          <a:ext cx="4951584" cy="3924579"/>
        </p:xfrm>
        <a:graphic>
          <a:graphicData uri="http://schemas.openxmlformats.org/drawingml/2006/table">
            <a:tbl>
              <a:tblPr/>
              <a:tblGrid>
                <a:gridCol w="307814">
                  <a:extLst>
                    <a:ext uri="{9D8B030D-6E8A-4147-A177-3AD203B41FA5}">
                      <a16:colId xmlns:a16="http://schemas.microsoft.com/office/drawing/2014/main" val="2412145488"/>
                    </a:ext>
                  </a:extLst>
                </a:gridCol>
                <a:gridCol w="121574">
                  <a:extLst>
                    <a:ext uri="{9D8B030D-6E8A-4147-A177-3AD203B41FA5}">
                      <a16:colId xmlns:a16="http://schemas.microsoft.com/office/drawing/2014/main" val="2445900467"/>
                    </a:ext>
                  </a:extLst>
                </a:gridCol>
                <a:gridCol w="191415">
                  <a:extLst>
                    <a:ext uri="{9D8B030D-6E8A-4147-A177-3AD203B41FA5}">
                      <a16:colId xmlns:a16="http://schemas.microsoft.com/office/drawing/2014/main" val="2247415801"/>
                    </a:ext>
                  </a:extLst>
                </a:gridCol>
                <a:gridCol w="1029497">
                  <a:extLst>
                    <a:ext uri="{9D8B030D-6E8A-4147-A177-3AD203B41FA5}">
                      <a16:colId xmlns:a16="http://schemas.microsoft.com/office/drawing/2014/main" val="378969113"/>
                    </a:ext>
                  </a:extLst>
                </a:gridCol>
                <a:gridCol w="539322">
                  <a:extLst>
                    <a:ext uri="{9D8B030D-6E8A-4147-A177-3AD203B41FA5}">
                      <a16:colId xmlns:a16="http://schemas.microsoft.com/office/drawing/2014/main" val="1614657572"/>
                    </a:ext>
                  </a:extLst>
                </a:gridCol>
                <a:gridCol w="856189">
                  <a:extLst>
                    <a:ext uri="{9D8B030D-6E8A-4147-A177-3AD203B41FA5}">
                      <a16:colId xmlns:a16="http://schemas.microsoft.com/office/drawing/2014/main" val="1837348424"/>
                    </a:ext>
                  </a:extLst>
                </a:gridCol>
                <a:gridCol w="1153656">
                  <a:extLst>
                    <a:ext uri="{9D8B030D-6E8A-4147-A177-3AD203B41FA5}">
                      <a16:colId xmlns:a16="http://schemas.microsoft.com/office/drawing/2014/main" val="3964698715"/>
                    </a:ext>
                  </a:extLst>
                </a:gridCol>
                <a:gridCol w="42076">
                  <a:extLst>
                    <a:ext uri="{9D8B030D-6E8A-4147-A177-3AD203B41FA5}">
                      <a16:colId xmlns:a16="http://schemas.microsoft.com/office/drawing/2014/main" val="2149978844"/>
                    </a:ext>
                  </a:extLst>
                </a:gridCol>
                <a:gridCol w="397054">
                  <a:extLst>
                    <a:ext uri="{9D8B030D-6E8A-4147-A177-3AD203B41FA5}">
                      <a16:colId xmlns:a16="http://schemas.microsoft.com/office/drawing/2014/main" val="4240950933"/>
                    </a:ext>
                  </a:extLst>
                </a:gridCol>
                <a:gridCol w="312987">
                  <a:extLst>
                    <a:ext uri="{9D8B030D-6E8A-4147-A177-3AD203B41FA5}">
                      <a16:colId xmlns:a16="http://schemas.microsoft.com/office/drawing/2014/main" val="1058245826"/>
                    </a:ext>
                  </a:extLst>
                </a:gridCol>
              </a:tblGrid>
              <a:tr h="17795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no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no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198821">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47127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69903071"/>
                  </a:ext>
                </a:extLst>
              </a:tr>
              <a:tr h="785466">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0063747"/>
                  </a:ext>
                </a:extLst>
              </a:tr>
              <a:tr h="549826">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3174080663"/>
                  </a:ext>
                </a:extLst>
              </a:tr>
              <a:tr h="35346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3418277"/>
                  </a:ext>
                </a:extLst>
              </a:tr>
              <a:tr h="35346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367029"/>
                  </a:ext>
                </a:extLst>
              </a:tr>
              <a:tr h="647713">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1502954"/>
                  </a:ext>
                </a:extLst>
              </a:tr>
              <a:tr h="38659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4123481545"/>
                  </a:ext>
                </a:extLst>
              </a:tr>
            </a:tbl>
          </a:graphicData>
        </a:graphic>
      </p:graphicFrame>
      <p:sp>
        <p:nvSpPr>
          <p:cNvPr id="3" name="文字方塊 17">
            <a:extLst>
              <a:ext uri="{FF2B5EF4-FFF2-40B4-BE49-F238E27FC236}">
                <a16:creationId xmlns:a16="http://schemas.microsoft.com/office/drawing/2014/main" id="{C56EC09C-5BCF-3245-FFBF-FAD622175E5C}"/>
              </a:ext>
            </a:extLst>
          </p:cNvPr>
          <p:cNvSpPr txBox="1">
            <a:spLocks noChangeArrowheads="1"/>
          </p:cNvSpPr>
          <p:nvPr/>
        </p:nvSpPr>
        <p:spPr bwMode="auto">
          <a:xfrm>
            <a:off x="1012441" y="881291"/>
            <a:ext cx="5370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dirty="0">
                <a:solidFill>
                  <a:srgbClr val="0000CC"/>
                </a:solidFill>
                <a:latin typeface="微軟正黑體" panose="020B0604030504040204" pitchFamily="34" charset="-120"/>
                <a:ea typeface="微軟正黑體" panose="020B0604030504040204" pitchFamily="34" charset="-120"/>
              </a:rPr>
              <a:t>比序項目積分證明單</a:t>
            </a:r>
            <a:r>
              <a:rPr lang="zh-TW" altLang="en-US" sz="2800" b="1" dirty="0">
                <a:solidFill>
                  <a:srgbClr val="C00000"/>
                </a:solidFill>
                <a:latin typeface="微軟正黑體" panose="020B0604030504040204" pitchFamily="34" charset="-120"/>
                <a:ea typeface="微軟正黑體" panose="020B0604030504040204" pitchFamily="34" charset="-120"/>
              </a:rPr>
              <a:t>注意事項</a:t>
            </a:r>
            <a:endParaRPr lang="zh-TW" altLang="en-US" sz="2000" dirty="0"/>
          </a:p>
        </p:txBody>
      </p:sp>
      <p:sp>
        <p:nvSpPr>
          <p:cNvPr id="4" name="矩形 3">
            <a:extLst>
              <a:ext uri="{FF2B5EF4-FFF2-40B4-BE49-F238E27FC236}">
                <a16:creationId xmlns:a16="http://schemas.microsoft.com/office/drawing/2014/main" id="{A2F34D2F-4355-B1B2-B48E-4798B343011D}"/>
              </a:ext>
            </a:extLst>
          </p:cNvPr>
          <p:cNvSpPr/>
          <p:nvPr/>
        </p:nvSpPr>
        <p:spPr>
          <a:xfrm>
            <a:off x="1608704" y="2566341"/>
            <a:ext cx="3670260" cy="7893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6DF20A23-EB76-88BF-002E-B83FDFB579E9}"/>
              </a:ext>
            </a:extLst>
          </p:cNvPr>
          <p:cNvSpPr/>
          <p:nvPr/>
        </p:nvSpPr>
        <p:spPr>
          <a:xfrm>
            <a:off x="1603524" y="4251933"/>
            <a:ext cx="3666729" cy="3309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文字方塊 32">
            <a:extLst>
              <a:ext uri="{FF2B5EF4-FFF2-40B4-BE49-F238E27FC236}">
                <a16:creationId xmlns:a16="http://schemas.microsoft.com/office/drawing/2014/main" id="{A8D69F45-CC65-538B-9B70-200C6C56B83D}"/>
              </a:ext>
            </a:extLst>
          </p:cNvPr>
          <p:cNvSpPr txBox="1">
            <a:spLocks noChangeArrowheads="1"/>
          </p:cNvSpPr>
          <p:nvPr/>
        </p:nvSpPr>
        <p:spPr bwMode="auto">
          <a:xfrm>
            <a:off x="1077419" y="1323112"/>
            <a:ext cx="475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學年度五專入學專用優先免試入學比序項目積分證明單</a:t>
            </a:r>
          </a:p>
        </p:txBody>
      </p:sp>
      <p:sp>
        <p:nvSpPr>
          <p:cNvPr id="33" name="矩形 32">
            <a:extLst>
              <a:ext uri="{FF2B5EF4-FFF2-40B4-BE49-F238E27FC236}">
                <a16:creationId xmlns:a16="http://schemas.microsoft.com/office/drawing/2014/main" id="{DFE55AF4-0D78-ED9A-5969-42C2A13527D2}"/>
              </a:ext>
            </a:extLst>
          </p:cNvPr>
          <p:cNvSpPr/>
          <p:nvPr/>
        </p:nvSpPr>
        <p:spPr>
          <a:xfrm>
            <a:off x="6293198" y="1114722"/>
            <a:ext cx="4581716" cy="713294"/>
          </a:xfrm>
          <a:prstGeom prst="rect">
            <a:avLst/>
          </a:prstGeom>
          <a:noFill/>
          <a:ln w="635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矩形 33">
            <a:extLst>
              <a:ext uri="{FF2B5EF4-FFF2-40B4-BE49-F238E27FC236}">
                <a16:creationId xmlns:a16="http://schemas.microsoft.com/office/drawing/2014/main" id="{12E44A5B-5BB6-0BDC-0B45-953B2DFFA323}"/>
              </a:ext>
            </a:extLst>
          </p:cNvPr>
          <p:cNvSpPr/>
          <p:nvPr/>
        </p:nvSpPr>
        <p:spPr>
          <a:xfrm>
            <a:off x="6288686" y="4928957"/>
            <a:ext cx="4123661" cy="923331"/>
          </a:xfrm>
          <a:prstGeom prst="rect">
            <a:avLst/>
          </a:prstGeom>
          <a:noFill/>
          <a:ln w="635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5" name="矩形 5">
            <a:extLst>
              <a:ext uri="{FF2B5EF4-FFF2-40B4-BE49-F238E27FC236}">
                <a16:creationId xmlns:a16="http://schemas.microsoft.com/office/drawing/2014/main" id="{E7533F4F-0495-C093-47AC-B84254732782}"/>
              </a:ext>
            </a:extLst>
          </p:cNvPr>
          <p:cNvSpPr>
            <a:spLocks noChangeArrowheads="1"/>
          </p:cNvSpPr>
          <p:nvPr/>
        </p:nvSpPr>
        <p:spPr bwMode="auto">
          <a:xfrm>
            <a:off x="6351850" y="1154394"/>
            <a:ext cx="4334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eaLnBrk="1" hangingPunct="1"/>
            <a:r>
              <a:rPr lang="zh-TW" altLang="en-US" b="1" dirty="0">
                <a:solidFill>
                  <a:srgbClr val="0000CC"/>
                </a:solidFill>
                <a:latin typeface="微軟正黑體" panose="020B0604030504040204" pitchFamily="34" charset="-120"/>
                <a:ea typeface="微軟正黑體" panose="020B0604030504040204" pitchFamily="34" charset="-120"/>
              </a:rPr>
              <a:t>競賽項目請填寫完整競賽年度、名稱、名次，檢附得獎證明（獎狀）影本以利查核。</a:t>
            </a:r>
            <a:endParaRPr lang="en-US" altLang="zh-TW" b="1" dirty="0">
              <a:solidFill>
                <a:srgbClr val="0000CC"/>
              </a:solidFill>
              <a:latin typeface="微軟正黑體" panose="020B0604030504040204" pitchFamily="34" charset="-120"/>
              <a:ea typeface="微軟正黑體" panose="020B0604030504040204" pitchFamily="34" charset="-120"/>
            </a:endParaRPr>
          </a:p>
        </p:txBody>
      </p:sp>
      <p:sp>
        <p:nvSpPr>
          <p:cNvPr id="36" name="矩形 6">
            <a:extLst>
              <a:ext uri="{FF2B5EF4-FFF2-40B4-BE49-F238E27FC236}">
                <a16:creationId xmlns:a16="http://schemas.microsoft.com/office/drawing/2014/main" id="{E3E51B53-287F-425F-2377-A1068356D637}"/>
              </a:ext>
            </a:extLst>
          </p:cNvPr>
          <p:cNvSpPr>
            <a:spLocks noChangeArrowheads="1"/>
          </p:cNvSpPr>
          <p:nvPr/>
        </p:nvSpPr>
        <p:spPr bwMode="auto">
          <a:xfrm>
            <a:off x="6278167" y="4955021"/>
            <a:ext cx="40833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solidFill>
                  <a:srgbClr val="0000CC"/>
                </a:solidFill>
                <a:latin typeface="微軟正黑體" panose="020B0604030504040204" pitchFamily="34" charset="-120"/>
                <a:ea typeface="微軟正黑體" panose="020B0604030504040204" pitchFamily="34" charset="-120"/>
              </a:rPr>
              <a:t>具弱勢身分者，須於</a:t>
            </a:r>
            <a:r>
              <a:rPr lang="zh-TW" altLang="en-US" b="1" dirty="0">
                <a:solidFill>
                  <a:srgbClr val="C00000"/>
                </a:solidFill>
                <a:latin typeface="微軟正黑體" panose="020B0604030504040204" pitchFamily="34" charset="-120"/>
                <a:ea typeface="微軟正黑體" panose="020B0604030504040204" pitchFamily="34" charset="-120"/>
              </a:rPr>
              <a:t>報名時檢附在報名期間內之有效證明文件</a:t>
            </a:r>
            <a:r>
              <a:rPr lang="zh-TW" altLang="en-US" b="1" dirty="0">
                <a:solidFill>
                  <a:srgbClr val="0000CC"/>
                </a:solidFill>
                <a:latin typeface="微軟正黑體" panose="020B0604030504040204" pitchFamily="34" charset="-120"/>
                <a:ea typeface="微軟正黑體" panose="020B0604030504040204" pitchFamily="34" charset="-120"/>
              </a:rPr>
              <a:t>，浮貼於報名表，以利審查及辦理報名費減免。</a:t>
            </a:r>
            <a:endParaRPr lang="en-US" altLang="zh-TW" b="1" dirty="0">
              <a:solidFill>
                <a:srgbClr val="0000CC"/>
              </a:solidFill>
              <a:latin typeface="微軟正黑體" panose="020B0604030504040204" pitchFamily="34" charset="-120"/>
              <a:ea typeface="微軟正黑體" panose="020B0604030504040204" pitchFamily="34" charset="-120"/>
            </a:endParaRPr>
          </a:p>
        </p:txBody>
      </p:sp>
      <p:cxnSp>
        <p:nvCxnSpPr>
          <p:cNvPr id="51" name="直線單箭頭接點 50">
            <a:extLst>
              <a:ext uri="{FF2B5EF4-FFF2-40B4-BE49-F238E27FC236}">
                <a16:creationId xmlns:a16="http://schemas.microsoft.com/office/drawing/2014/main" id="{4330805B-3C05-6DD7-9694-395B60A3DEBD}"/>
              </a:ext>
            </a:extLst>
          </p:cNvPr>
          <p:cNvCxnSpPr>
            <a:cxnSpLocks/>
          </p:cNvCxnSpPr>
          <p:nvPr/>
        </p:nvCxnSpPr>
        <p:spPr>
          <a:xfrm flipH="1">
            <a:off x="5421610" y="1725696"/>
            <a:ext cx="819396" cy="988746"/>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5F2D04ED-2713-EEA2-75F0-E1F534FDEA89}"/>
              </a:ext>
            </a:extLst>
          </p:cNvPr>
          <p:cNvCxnSpPr>
            <a:cxnSpLocks/>
          </p:cNvCxnSpPr>
          <p:nvPr/>
        </p:nvCxnSpPr>
        <p:spPr>
          <a:xfrm flipH="1" flipV="1">
            <a:off x="5336045" y="4537882"/>
            <a:ext cx="788916" cy="43944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Freeform 11">
            <a:extLst>
              <a:ext uri="{FF2B5EF4-FFF2-40B4-BE49-F238E27FC236}">
                <a16:creationId xmlns:a16="http://schemas.microsoft.com/office/drawing/2014/main" id="{A9EB373E-048A-25C8-B296-CD65CD0B6936}"/>
              </a:ext>
            </a:extLst>
          </p:cNvPr>
          <p:cNvSpPr>
            <a:spLocks/>
          </p:cNvSpPr>
          <p:nvPr/>
        </p:nvSpPr>
        <p:spPr bwMode="auto">
          <a:xfrm rot="5101968">
            <a:off x="7535781" y="4023937"/>
            <a:ext cx="43669" cy="113608"/>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grpSp>
        <p:nvGrpSpPr>
          <p:cNvPr id="61" name="群組 60">
            <a:extLst>
              <a:ext uri="{FF2B5EF4-FFF2-40B4-BE49-F238E27FC236}">
                <a16:creationId xmlns:a16="http://schemas.microsoft.com/office/drawing/2014/main" id="{DADA6E9C-76E4-2B6D-6084-BC78E1ED0772}"/>
              </a:ext>
            </a:extLst>
          </p:cNvPr>
          <p:cNvGrpSpPr/>
          <p:nvPr/>
        </p:nvGrpSpPr>
        <p:grpSpPr>
          <a:xfrm>
            <a:off x="6866399" y="1994948"/>
            <a:ext cx="2968233" cy="634925"/>
            <a:chOff x="1035736" y="4084645"/>
            <a:chExt cx="9588501" cy="792163"/>
          </a:xfrm>
        </p:grpSpPr>
        <p:sp>
          <p:nvSpPr>
            <p:cNvPr id="62" name="矩形 61">
              <a:extLst>
                <a:ext uri="{FF2B5EF4-FFF2-40B4-BE49-F238E27FC236}">
                  <a16:creationId xmlns:a16="http://schemas.microsoft.com/office/drawing/2014/main" id="{764A55E7-B86C-470E-C6A4-C8267930B2D6}"/>
                </a:ext>
              </a:extLst>
            </p:cNvPr>
            <p:cNvSpPr/>
            <p:nvPr/>
          </p:nvSpPr>
          <p:spPr>
            <a:xfrm>
              <a:off x="1035736" y="4084645"/>
              <a:ext cx="9588501" cy="792163"/>
            </a:xfrm>
            <a:prstGeom prst="rect">
              <a:avLst/>
            </a:prstGeom>
            <a:solidFill>
              <a:srgbClr val="FEFAF8"/>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69" name="矩形 3">
              <a:extLst>
                <a:ext uri="{FF2B5EF4-FFF2-40B4-BE49-F238E27FC236}">
                  <a16:creationId xmlns:a16="http://schemas.microsoft.com/office/drawing/2014/main" id="{CE917F23-EEF6-518B-EBD4-C5906A778238}"/>
                </a:ext>
              </a:extLst>
            </p:cNvPr>
            <p:cNvSpPr>
              <a:spLocks noChangeArrowheads="1"/>
            </p:cNvSpPr>
            <p:nvPr/>
          </p:nvSpPr>
          <p:spPr bwMode="auto">
            <a:xfrm>
              <a:off x="1261487" y="4105121"/>
              <a:ext cx="9362750" cy="72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zh-TW" sz="1600" b="1" dirty="0">
                  <a:solidFill>
                    <a:srgbClr val="C00000"/>
                  </a:solidFill>
                  <a:latin typeface="微軟正黑體" panose="020B0604030504040204" pitchFamily="34" charset="-120"/>
                  <a:ea typeface="微軟正黑體" panose="020B0604030504040204" pitchFamily="34" charset="-120"/>
                </a:rPr>
                <a:t>※提醒：</a:t>
              </a:r>
              <a:r>
                <a:rPr lang="zh-TW" altLang="en-US" sz="1600" b="1" dirty="0">
                  <a:solidFill>
                    <a:srgbClr val="C00000"/>
                  </a:solidFill>
                  <a:latin typeface="微軟正黑體" panose="020B0604030504040204" pitchFamily="34" charset="-120"/>
                  <a:ea typeface="微軟正黑體" panose="020B0604030504040204" pitchFamily="34" charset="-120"/>
                </a:rPr>
                <a:t>若團體賽制為</a:t>
              </a:r>
              <a:r>
                <a:rPr lang="zh-TW" altLang="en-US" sz="1600" b="1" u="sng" dirty="0">
                  <a:solidFill>
                    <a:srgbClr val="C00000"/>
                  </a:solidFill>
                  <a:latin typeface="微軟正黑體" panose="020B0604030504040204" pitchFamily="34" charset="-120"/>
                  <a:ea typeface="微軟正黑體" panose="020B0604030504040204" pitchFamily="34" charset="-120"/>
                </a:rPr>
                <a:t>雙人或三人</a:t>
              </a:r>
              <a:r>
                <a:rPr lang="zh-TW" altLang="en-US" sz="1600" b="1" dirty="0">
                  <a:solidFill>
                    <a:srgbClr val="C00000"/>
                  </a:solidFill>
                  <a:latin typeface="微軟正黑體" panose="020B0604030504040204" pitchFamily="34" charset="-120"/>
                  <a:ea typeface="微軟正黑體" panose="020B0604030504040204" pitchFamily="34" charset="-120"/>
                </a:rPr>
                <a:t>比賽，請註明</a:t>
              </a:r>
            </a:p>
          </p:txBody>
        </p:sp>
      </p:grpSp>
      <p:pic>
        <p:nvPicPr>
          <p:cNvPr id="70" name="Picture 12" descr="39,900+ 項小型放大鏡插圖檔、免版稅向量圖形及美工圖案- iStock">
            <a:extLst>
              <a:ext uri="{FF2B5EF4-FFF2-40B4-BE49-F238E27FC236}">
                <a16:creationId xmlns:a16="http://schemas.microsoft.com/office/drawing/2014/main" id="{BA73F48F-2836-F5CD-BB7C-C177A9DA7B3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54739" y1="30719" x2="47386" y2="35458"/>
                        <a14:foregroundMark x1="47386" y1="35458" x2="55392" y2="31046"/>
                        <a14:foregroundMark x1="55392" y1="31046" x2="55392" y2="30719"/>
                        <a14:foregroundMark x1="50490" y1="37745" x2="57516" y2="26797"/>
                      </a14:backgroundRemoval>
                    </a14:imgEffect>
                  </a14:imgLayer>
                </a14:imgProps>
              </a:ext>
              <a:ext uri="{28A0092B-C50C-407E-A947-70E740481C1C}">
                <a14:useLocalDpi xmlns:a14="http://schemas.microsoft.com/office/drawing/2010/main" val="0"/>
              </a:ext>
            </a:extLst>
          </a:blip>
          <a:srcRect/>
          <a:stretch>
            <a:fillRect/>
          </a:stretch>
        </p:blipFill>
        <p:spPr bwMode="auto">
          <a:xfrm>
            <a:off x="5917854" y="4444489"/>
            <a:ext cx="858044" cy="858044"/>
          </a:xfrm>
          <a:prstGeom prst="rect">
            <a:avLst/>
          </a:prstGeom>
          <a:noFill/>
          <a:extLst>
            <a:ext uri="{909E8E84-426E-40DD-AFC4-6F175D3DCCD1}">
              <a14:hiddenFill xmlns:a14="http://schemas.microsoft.com/office/drawing/2010/main">
                <a:solidFill>
                  <a:srgbClr val="FFFFFF"/>
                </a:solidFill>
              </a14:hiddenFill>
            </a:ext>
          </a:extLst>
        </p:spPr>
      </p:pic>
      <p:sp>
        <p:nvSpPr>
          <p:cNvPr id="72" name="橢圓 71">
            <a:extLst>
              <a:ext uri="{FF2B5EF4-FFF2-40B4-BE49-F238E27FC236}">
                <a16:creationId xmlns:a16="http://schemas.microsoft.com/office/drawing/2014/main" id="{7DCBD9FC-1079-CC4D-4CB5-C56C4C282E86}"/>
              </a:ext>
            </a:extLst>
          </p:cNvPr>
          <p:cNvSpPr/>
          <p:nvPr/>
        </p:nvSpPr>
        <p:spPr>
          <a:xfrm>
            <a:off x="6035849" y="2692293"/>
            <a:ext cx="350837" cy="333541"/>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 name="Picture 4" descr="错误标记已拒绝的符号不批准错误确定错误选择完成标记符号向量例证- 插画包括有图画, 图标: 198898008">
            <a:extLst>
              <a:ext uri="{FF2B5EF4-FFF2-40B4-BE49-F238E27FC236}">
                <a16:creationId xmlns:a16="http://schemas.microsoft.com/office/drawing/2014/main" id="{D1255DF8-5760-4B9E-AC61-2A676615CB4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30484" y="2490053"/>
            <a:ext cx="600946" cy="600946"/>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群組 77">
            <a:extLst>
              <a:ext uri="{FF2B5EF4-FFF2-40B4-BE49-F238E27FC236}">
                <a16:creationId xmlns:a16="http://schemas.microsoft.com/office/drawing/2014/main" id="{CE2EB9DD-8D2E-384F-05B5-2DE8AA7B973C}"/>
              </a:ext>
            </a:extLst>
          </p:cNvPr>
          <p:cNvGrpSpPr/>
          <p:nvPr/>
        </p:nvGrpSpPr>
        <p:grpSpPr>
          <a:xfrm>
            <a:off x="2746675" y="5736068"/>
            <a:ext cx="1853858" cy="1147580"/>
            <a:chOff x="8419434" y="4685785"/>
            <a:chExt cx="3437591" cy="1595355"/>
          </a:xfrm>
        </p:grpSpPr>
        <p:sp>
          <p:nvSpPr>
            <p:cNvPr id="79" name="矩形 78">
              <a:extLst>
                <a:ext uri="{FF2B5EF4-FFF2-40B4-BE49-F238E27FC236}">
                  <a16:creationId xmlns:a16="http://schemas.microsoft.com/office/drawing/2014/main" id="{91B551DA-25F4-9279-D3E7-BD892FC564EC}"/>
                </a:ext>
              </a:extLst>
            </p:cNvPr>
            <p:cNvSpPr/>
            <p:nvPr/>
          </p:nvSpPr>
          <p:spPr>
            <a:xfrm rot="1872534">
              <a:off x="8419434" y="5675525"/>
              <a:ext cx="2302677" cy="409277"/>
            </a:xfrm>
            <a:prstGeom prst="rect">
              <a:avLst/>
            </a:prstGeom>
            <a:noFill/>
          </p:spPr>
          <p:txBody>
            <a:bodyPr spcFirstLastPara="1" wrap="none" lIns="68580" tIns="34290" rIns="68580" bIns="34290" numCol="1">
              <a:prstTxWarp prst="textArchUp">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  ○</a:t>
              </a:r>
            </a:p>
          </p:txBody>
        </p:sp>
        <p:grpSp>
          <p:nvGrpSpPr>
            <p:cNvPr id="80" name="群組 79">
              <a:extLst>
                <a:ext uri="{FF2B5EF4-FFF2-40B4-BE49-F238E27FC236}">
                  <a16:creationId xmlns:a16="http://schemas.microsoft.com/office/drawing/2014/main" id="{2E079249-8BC9-F3D3-B38F-13E26B96E0CE}"/>
                </a:ext>
              </a:extLst>
            </p:cNvPr>
            <p:cNvGrpSpPr/>
            <p:nvPr/>
          </p:nvGrpSpPr>
          <p:grpSpPr>
            <a:xfrm>
              <a:off x="8734950" y="4685785"/>
              <a:ext cx="3122075" cy="1595355"/>
              <a:chOff x="8734950" y="4685785"/>
              <a:chExt cx="3122075" cy="1595355"/>
            </a:xfrm>
          </p:grpSpPr>
          <p:sp>
            <p:nvSpPr>
              <p:cNvPr id="81" name="矩形 80">
                <a:extLst>
                  <a:ext uri="{FF2B5EF4-FFF2-40B4-BE49-F238E27FC236}">
                    <a16:creationId xmlns:a16="http://schemas.microsoft.com/office/drawing/2014/main" id="{A6A1E6E3-AA04-6191-EA88-96FFB5306DC9}"/>
                  </a:ext>
                </a:extLst>
              </p:cNvPr>
              <p:cNvSpPr/>
              <p:nvPr/>
            </p:nvSpPr>
            <p:spPr>
              <a:xfrm>
                <a:off x="9980335" y="5889794"/>
                <a:ext cx="534093" cy="391346"/>
              </a:xfrm>
              <a:prstGeom prst="rect">
                <a:avLst/>
              </a:prstGeom>
              <a:noFill/>
            </p:spPr>
            <p:txBody>
              <a:bodyPr spcFirstLastPara="1" wrap="none" lIns="68580" tIns="34290" rIns="68580" bIns="34290" numCol="1">
                <a:prstTxWarp prst="textArchUp">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國</a:t>
                </a:r>
              </a:p>
            </p:txBody>
          </p:sp>
          <p:sp>
            <p:nvSpPr>
              <p:cNvPr id="105" name="矩形 104">
                <a:extLst>
                  <a:ext uri="{FF2B5EF4-FFF2-40B4-BE49-F238E27FC236}">
                    <a16:creationId xmlns:a16="http://schemas.microsoft.com/office/drawing/2014/main" id="{CF9B46A1-0B07-1F2F-8227-BC44F108F503}"/>
                  </a:ext>
                </a:extLst>
              </p:cNvPr>
              <p:cNvSpPr/>
              <p:nvPr/>
            </p:nvSpPr>
            <p:spPr>
              <a:xfrm rot="21030698">
                <a:off x="10393699" y="5847210"/>
                <a:ext cx="536730" cy="432399"/>
              </a:xfrm>
              <a:prstGeom prst="rect">
                <a:avLst/>
              </a:prstGeom>
              <a:noFill/>
            </p:spPr>
            <p:txBody>
              <a:bodyPr spcFirstLastPara="1" wrap="none" lIns="68580" tIns="34290" rIns="68580" bIns="34290" numCol="1">
                <a:prstTxWarp prst="textArchUp">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民</a:t>
                </a:r>
              </a:p>
            </p:txBody>
          </p:sp>
          <p:sp>
            <p:nvSpPr>
              <p:cNvPr id="106" name="矩形 105">
                <a:extLst>
                  <a:ext uri="{FF2B5EF4-FFF2-40B4-BE49-F238E27FC236}">
                    <a16:creationId xmlns:a16="http://schemas.microsoft.com/office/drawing/2014/main" id="{93C83ED9-F118-A2C4-C49A-0454C1F7FAB6}"/>
                  </a:ext>
                </a:extLst>
              </p:cNvPr>
              <p:cNvSpPr/>
              <p:nvPr/>
            </p:nvSpPr>
            <p:spPr>
              <a:xfrm rot="19410408">
                <a:off x="10897818" y="5711669"/>
                <a:ext cx="358008" cy="391346"/>
              </a:xfrm>
              <a:prstGeom prst="rect">
                <a:avLst/>
              </a:prstGeom>
              <a:noFill/>
            </p:spPr>
            <p:txBody>
              <a:bodyPr spcFirstLastPara="1" wrap="none" lIns="68580" tIns="34290" rIns="68580" bIns="34290" numCol="1">
                <a:prstTxWarp prst="textArchUp">
                  <a:avLst>
                    <a:gd name="adj" fmla="val 10770895"/>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中</a:t>
                </a:r>
              </a:p>
            </p:txBody>
          </p:sp>
          <p:grpSp>
            <p:nvGrpSpPr>
              <p:cNvPr id="107" name="群組 106">
                <a:extLst>
                  <a:ext uri="{FF2B5EF4-FFF2-40B4-BE49-F238E27FC236}">
                    <a16:creationId xmlns:a16="http://schemas.microsoft.com/office/drawing/2014/main" id="{1EC9FA74-3844-01C9-FAEE-976CB5EF172F}"/>
                  </a:ext>
                </a:extLst>
              </p:cNvPr>
              <p:cNvGrpSpPr/>
              <p:nvPr/>
            </p:nvGrpSpPr>
            <p:grpSpPr>
              <a:xfrm>
                <a:off x="8734950" y="4685785"/>
                <a:ext cx="3122075" cy="1295461"/>
                <a:chOff x="8734950" y="4685785"/>
                <a:chExt cx="3122075" cy="1295461"/>
              </a:xfrm>
            </p:grpSpPr>
            <p:sp>
              <p:nvSpPr>
                <p:cNvPr id="108" name="橢圓 107">
                  <a:extLst>
                    <a:ext uri="{FF2B5EF4-FFF2-40B4-BE49-F238E27FC236}">
                      <a16:creationId xmlns:a16="http://schemas.microsoft.com/office/drawing/2014/main" id="{00CBC4DD-94F0-D09E-84CD-D0B3ABF6C173}"/>
                    </a:ext>
                  </a:extLst>
                </p:cNvPr>
                <p:cNvSpPr/>
                <p:nvPr/>
              </p:nvSpPr>
              <p:spPr>
                <a:xfrm>
                  <a:off x="9284549" y="4685785"/>
                  <a:ext cx="2066381" cy="1295461"/>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橢圓 108">
                  <a:extLst>
                    <a:ext uri="{FF2B5EF4-FFF2-40B4-BE49-F238E27FC236}">
                      <a16:creationId xmlns:a16="http://schemas.microsoft.com/office/drawing/2014/main" id="{5B046F9B-88B4-5DCE-A283-B20367343213}"/>
                    </a:ext>
                  </a:extLst>
                </p:cNvPr>
                <p:cNvSpPr/>
                <p:nvPr/>
              </p:nvSpPr>
              <p:spPr>
                <a:xfrm>
                  <a:off x="9507595" y="4883586"/>
                  <a:ext cx="1594996" cy="869122"/>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文字方塊 109">
                  <a:extLst>
                    <a:ext uri="{FF2B5EF4-FFF2-40B4-BE49-F238E27FC236}">
                      <a16:creationId xmlns:a16="http://schemas.microsoft.com/office/drawing/2014/main" id="{9C1DCB4C-3F2D-B961-A335-D0254EE447EA}"/>
                    </a:ext>
                  </a:extLst>
                </p:cNvPr>
                <p:cNvSpPr txBox="1"/>
                <p:nvPr/>
              </p:nvSpPr>
              <p:spPr>
                <a:xfrm>
                  <a:off x="9543323" y="5062528"/>
                  <a:ext cx="1626515" cy="513442"/>
                </a:xfrm>
                <a:prstGeom prst="rect">
                  <a:avLst/>
                </a:prstGeom>
                <a:noFill/>
              </p:spPr>
              <p:txBody>
                <a:bodyPr wrap="none" rtlCol="0">
                  <a:spAutoFit/>
                </a:bodyPr>
                <a:lstStyle/>
                <a:p>
                  <a:r>
                    <a:rPr lang="zh-TW" altLang="en-US" b="1" dirty="0">
                      <a:solidFill>
                        <a:srgbClr val="0000CC"/>
                      </a:solidFill>
                      <a:latin typeface="標楷體" panose="03000509000000000000" pitchFamily="65" charset="-120"/>
                      <a:ea typeface="標楷體" panose="03000509000000000000" pitchFamily="65" charset="-120"/>
                    </a:rPr>
                    <a:t>教務處</a:t>
                  </a:r>
                  <a:endParaRPr lang="zh-TW" altLang="en-US" sz="2100" b="1" dirty="0">
                    <a:solidFill>
                      <a:srgbClr val="0000CC"/>
                    </a:solidFill>
                    <a:latin typeface="標楷體" panose="03000509000000000000" pitchFamily="65" charset="-120"/>
                    <a:ea typeface="標楷體" panose="03000509000000000000" pitchFamily="65" charset="-120"/>
                  </a:endParaRPr>
                </a:p>
              </p:txBody>
            </p:sp>
            <p:sp>
              <p:nvSpPr>
                <p:cNvPr id="111" name="矩形 110">
                  <a:extLst>
                    <a:ext uri="{FF2B5EF4-FFF2-40B4-BE49-F238E27FC236}">
                      <a16:creationId xmlns:a16="http://schemas.microsoft.com/office/drawing/2014/main" id="{10AF9C19-A921-E2D9-0F59-EB78B1ADC90C}"/>
                    </a:ext>
                  </a:extLst>
                </p:cNvPr>
                <p:cNvSpPr/>
                <p:nvPr/>
              </p:nvSpPr>
              <p:spPr>
                <a:xfrm rot="19831280">
                  <a:off x="8734950" y="4920036"/>
                  <a:ext cx="2302677" cy="409277"/>
                </a:xfrm>
                <a:prstGeom prst="rect">
                  <a:avLst/>
                </a:prstGeom>
                <a:noFill/>
              </p:spPr>
              <p:txBody>
                <a:bodyPr spcFirstLastPara="1" wrap="none" lIns="68580" tIns="34290" rIns="68580" bIns="34290" numCol="1">
                  <a:prstTxWarp prst="textArchUp">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  ○  ○</a:t>
                  </a:r>
                </a:p>
              </p:txBody>
            </p:sp>
            <p:sp>
              <p:nvSpPr>
                <p:cNvPr id="112" name="矩形 111">
                  <a:extLst>
                    <a:ext uri="{FF2B5EF4-FFF2-40B4-BE49-F238E27FC236}">
                      <a16:creationId xmlns:a16="http://schemas.microsoft.com/office/drawing/2014/main" id="{1D648FF4-CB2E-9C83-4267-2182A5C6C5AC}"/>
                    </a:ext>
                  </a:extLst>
                </p:cNvPr>
                <p:cNvSpPr/>
                <p:nvPr/>
              </p:nvSpPr>
              <p:spPr>
                <a:xfrm rot="1699563">
                  <a:off x="9565939" y="4921491"/>
                  <a:ext cx="2291086" cy="403317"/>
                </a:xfrm>
                <a:prstGeom prst="rect">
                  <a:avLst/>
                </a:prstGeom>
                <a:noFill/>
              </p:spPr>
              <p:txBody>
                <a:bodyPr spcFirstLastPara="1" wrap="none" lIns="68580" tIns="34290" rIns="68580" bIns="34290" numCol="1">
                  <a:prstTxWarp prst="textArchUp">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市  立</a:t>
                  </a:r>
                </a:p>
              </p:txBody>
            </p:sp>
            <p:sp>
              <p:nvSpPr>
                <p:cNvPr id="113" name="矩形 112">
                  <a:extLst>
                    <a:ext uri="{FF2B5EF4-FFF2-40B4-BE49-F238E27FC236}">
                      <a16:creationId xmlns:a16="http://schemas.microsoft.com/office/drawing/2014/main" id="{9D356C31-3A79-53CF-67CC-3E3C2F51E9A2}"/>
                    </a:ext>
                  </a:extLst>
                </p:cNvPr>
                <p:cNvSpPr/>
                <p:nvPr/>
              </p:nvSpPr>
              <p:spPr>
                <a:xfrm rot="19410408">
                  <a:off x="11117280" y="5507973"/>
                  <a:ext cx="404535" cy="391346"/>
                </a:xfrm>
                <a:prstGeom prst="rect">
                  <a:avLst/>
                </a:prstGeom>
                <a:noFill/>
              </p:spPr>
              <p:txBody>
                <a:bodyPr spcFirstLastPara="1" wrap="none" lIns="68580" tIns="34290" rIns="68580" bIns="34290" numCol="1">
                  <a:prstTxWarp prst="textArchUp">
                    <a:avLst>
                      <a:gd name="adj" fmla="val 10770895"/>
                    </a:avLst>
                  </a:prstTxWarp>
                  <a:spAutoFit/>
                </a:bodyPr>
                <a:lstStyle/>
                <a:p>
                  <a:pPr algn="ctr"/>
                  <a:r>
                    <a:rPr lang="zh-TW" altLang="en-US" sz="1200" dirty="0">
                      <a:ln w="0"/>
                      <a:solidFill>
                        <a:srgbClr val="0000FF"/>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學</a:t>
                  </a:r>
                </a:p>
              </p:txBody>
            </p:sp>
          </p:grpSp>
        </p:grpSp>
      </p:grpSp>
      <p:grpSp>
        <p:nvGrpSpPr>
          <p:cNvPr id="114" name="群組 113">
            <a:extLst>
              <a:ext uri="{FF2B5EF4-FFF2-40B4-BE49-F238E27FC236}">
                <a16:creationId xmlns:a16="http://schemas.microsoft.com/office/drawing/2014/main" id="{681EE6CB-2538-92A3-8D52-3FDE1EAAEE7B}"/>
              </a:ext>
            </a:extLst>
          </p:cNvPr>
          <p:cNvGrpSpPr/>
          <p:nvPr/>
        </p:nvGrpSpPr>
        <p:grpSpPr>
          <a:xfrm>
            <a:off x="1899947" y="5710303"/>
            <a:ext cx="5352878" cy="983591"/>
            <a:chOff x="375947" y="5710302"/>
            <a:chExt cx="5352878" cy="983591"/>
          </a:xfrm>
        </p:grpSpPr>
        <p:sp>
          <p:nvSpPr>
            <p:cNvPr id="115" name="矩形 18">
              <a:extLst>
                <a:ext uri="{FF2B5EF4-FFF2-40B4-BE49-F238E27FC236}">
                  <a16:creationId xmlns:a16="http://schemas.microsoft.com/office/drawing/2014/main" id="{6BB63206-28BA-5F37-67E6-9DBC4A506EDC}"/>
                </a:ext>
              </a:extLst>
            </p:cNvPr>
            <p:cNvSpPr>
              <a:spLocks noChangeArrowheads="1"/>
            </p:cNvSpPr>
            <p:nvPr/>
          </p:nvSpPr>
          <p:spPr bwMode="auto">
            <a:xfrm>
              <a:off x="3493450" y="5952311"/>
              <a:ext cx="2235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solidFill>
                    <a:srgbClr val="0033CC"/>
                  </a:solidFill>
                  <a:latin typeface="微軟正黑體" panose="020B0604030504040204" pitchFamily="34" charset="-120"/>
                  <a:ea typeface="微軟正黑體" panose="020B0604030504040204" pitchFamily="34" charset="-120"/>
                </a:rPr>
                <a:t>     </a:t>
              </a:r>
              <a:r>
                <a:rPr lang="zh-TW" altLang="en-US" b="1" dirty="0">
                  <a:solidFill>
                    <a:srgbClr val="C00000"/>
                  </a:solidFill>
                  <a:latin typeface="微軟正黑體" panose="020B0604030504040204" pitchFamily="34" charset="-120"/>
                  <a:ea typeface="微軟正黑體" panose="020B0604030504040204" pitchFamily="34" charset="-120"/>
                </a:rPr>
                <a:t>務必蓋學校戳章</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16" name="矩形 115">
              <a:extLst>
                <a:ext uri="{FF2B5EF4-FFF2-40B4-BE49-F238E27FC236}">
                  <a16:creationId xmlns:a16="http://schemas.microsoft.com/office/drawing/2014/main" id="{F3E20EDC-5271-7AA6-5DB8-4520BC884E8F}"/>
                </a:ext>
              </a:extLst>
            </p:cNvPr>
            <p:cNvSpPr/>
            <p:nvPr/>
          </p:nvSpPr>
          <p:spPr bwMode="auto">
            <a:xfrm>
              <a:off x="3714504" y="5976114"/>
              <a:ext cx="1916905" cy="309563"/>
            </a:xfrm>
            <a:prstGeom prst="rect">
              <a:avLst/>
            </a:prstGeom>
            <a:noFill/>
            <a:ln w="635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矩形 116">
              <a:extLst>
                <a:ext uri="{FF2B5EF4-FFF2-40B4-BE49-F238E27FC236}">
                  <a16:creationId xmlns:a16="http://schemas.microsoft.com/office/drawing/2014/main" id="{9CBB105D-6576-7C5B-B107-E2D7C144FFB7}"/>
                </a:ext>
              </a:extLst>
            </p:cNvPr>
            <p:cNvSpPr/>
            <p:nvPr/>
          </p:nvSpPr>
          <p:spPr bwMode="auto">
            <a:xfrm>
              <a:off x="1634480" y="5710302"/>
              <a:ext cx="1227065" cy="9835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8" name="直線單箭頭接點 117">
              <a:extLst>
                <a:ext uri="{FF2B5EF4-FFF2-40B4-BE49-F238E27FC236}">
                  <a16:creationId xmlns:a16="http://schemas.microsoft.com/office/drawing/2014/main" id="{FA457AB2-BCA5-5113-A8FA-0E36BF456C16}"/>
                </a:ext>
              </a:extLst>
            </p:cNvPr>
            <p:cNvCxnSpPr>
              <a:endCxn id="117" idx="3"/>
            </p:cNvCxnSpPr>
            <p:nvPr/>
          </p:nvCxnSpPr>
          <p:spPr bwMode="auto">
            <a:xfrm flipH="1" flipV="1">
              <a:off x="2861545" y="6202098"/>
              <a:ext cx="671822" cy="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文字方塊 1">
              <a:extLst>
                <a:ext uri="{FF2B5EF4-FFF2-40B4-BE49-F238E27FC236}">
                  <a16:creationId xmlns:a16="http://schemas.microsoft.com/office/drawing/2014/main" id="{E6E71708-7972-6407-7F7F-2B7CE6E8FAA8}"/>
                </a:ext>
              </a:extLst>
            </p:cNvPr>
            <p:cNvSpPr txBox="1">
              <a:spLocks noChangeArrowheads="1"/>
            </p:cNvSpPr>
            <p:nvPr/>
          </p:nvSpPr>
          <p:spPr bwMode="auto">
            <a:xfrm>
              <a:off x="375947" y="6035764"/>
              <a:ext cx="1313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100" dirty="0">
                  <a:latin typeface="標楷體" panose="03000509000000000000" pitchFamily="65" charset="-120"/>
                  <a:ea typeface="標楷體" panose="03000509000000000000" pitchFamily="65" charset="-120"/>
                </a:rPr>
                <a:t>就讀國中學校戳章</a:t>
              </a:r>
            </a:p>
          </p:txBody>
        </p:sp>
        <p:grpSp>
          <p:nvGrpSpPr>
            <p:cNvPr id="120" name="Group 38">
              <a:extLst>
                <a:ext uri="{FF2B5EF4-FFF2-40B4-BE49-F238E27FC236}">
                  <a16:creationId xmlns:a16="http://schemas.microsoft.com/office/drawing/2014/main" id="{D15D7852-D6B0-5A85-84B8-46656E625A5D}"/>
                </a:ext>
              </a:extLst>
            </p:cNvPr>
            <p:cNvGrpSpPr/>
            <p:nvPr/>
          </p:nvGrpSpPr>
          <p:grpSpPr>
            <a:xfrm rot="5101968">
              <a:off x="3485436" y="5806479"/>
              <a:ext cx="446958" cy="416565"/>
              <a:chOff x="131763" y="111125"/>
              <a:chExt cx="3802063" cy="3789363"/>
            </a:xfrm>
          </p:grpSpPr>
          <p:sp>
            <p:nvSpPr>
              <p:cNvPr id="121" name="Freeform 5">
                <a:extLst>
                  <a:ext uri="{FF2B5EF4-FFF2-40B4-BE49-F238E27FC236}">
                    <a16:creationId xmlns:a16="http://schemas.microsoft.com/office/drawing/2014/main" id="{0D70A9DF-8E30-A73B-E09F-D2F5D7A913C6}"/>
                  </a:ext>
                </a:extLst>
              </p:cNvPr>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2" name="Freeform 6">
                <a:extLst>
                  <a:ext uri="{FF2B5EF4-FFF2-40B4-BE49-F238E27FC236}">
                    <a16:creationId xmlns:a16="http://schemas.microsoft.com/office/drawing/2014/main" id="{676FCCA6-495D-A692-1BD1-FC1E955A23D1}"/>
                  </a:ext>
                </a:extLst>
              </p:cNvPr>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3" name="Freeform 7">
                <a:extLst>
                  <a:ext uri="{FF2B5EF4-FFF2-40B4-BE49-F238E27FC236}">
                    <a16:creationId xmlns:a16="http://schemas.microsoft.com/office/drawing/2014/main" id="{3465F020-07A3-BF99-F49C-B58E486BADDD}"/>
                  </a:ext>
                </a:extLst>
              </p:cNvPr>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4" name="Freeform 8">
                <a:extLst>
                  <a:ext uri="{FF2B5EF4-FFF2-40B4-BE49-F238E27FC236}">
                    <a16:creationId xmlns:a16="http://schemas.microsoft.com/office/drawing/2014/main" id="{0E8DCA04-36D5-CE3B-2CD4-4EB251BFF898}"/>
                  </a:ext>
                </a:extLst>
              </p:cNvPr>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5" name="Freeform 9">
                <a:extLst>
                  <a:ext uri="{FF2B5EF4-FFF2-40B4-BE49-F238E27FC236}">
                    <a16:creationId xmlns:a16="http://schemas.microsoft.com/office/drawing/2014/main" id="{8CAB22C9-4D53-C917-9682-3A6C106AABA4}"/>
                  </a:ext>
                </a:extLst>
              </p:cNvPr>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6" name="Freeform 10">
                <a:extLst>
                  <a:ext uri="{FF2B5EF4-FFF2-40B4-BE49-F238E27FC236}">
                    <a16:creationId xmlns:a16="http://schemas.microsoft.com/office/drawing/2014/main" id="{D12B198D-3FC4-0D48-136D-B62EC7DC921A}"/>
                  </a:ext>
                </a:extLst>
              </p:cNvPr>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7" name="Freeform 11">
                <a:extLst>
                  <a:ext uri="{FF2B5EF4-FFF2-40B4-BE49-F238E27FC236}">
                    <a16:creationId xmlns:a16="http://schemas.microsoft.com/office/drawing/2014/main" id="{D7DBA7C4-9C2F-6328-E081-52F7F7432D9D}"/>
                  </a:ext>
                </a:extLst>
              </p:cNvPr>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sp>
            <p:nvSpPr>
              <p:cNvPr id="128" name="Freeform 12">
                <a:extLst>
                  <a:ext uri="{FF2B5EF4-FFF2-40B4-BE49-F238E27FC236}">
                    <a16:creationId xmlns:a16="http://schemas.microsoft.com/office/drawing/2014/main" id="{2462B1F3-5F11-A71C-7280-95C4B6B12595}"/>
                  </a:ext>
                </a:extLst>
              </p:cNvPr>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alibri Light"/>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標題 1"/>
          <p:cNvSpPr txBox="1">
            <a:spLocks/>
          </p:cNvSpPr>
          <p:nvPr/>
        </p:nvSpPr>
        <p:spPr bwMode="auto">
          <a:xfrm>
            <a:off x="416214"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一般生報名表填寫範例（</a:t>
            </a:r>
            <a:r>
              <a:rPr lang="en-US" altLang="zh-TW" sz="2400" b="1" dirty="0">
                <a:solidFill>
                  <a:srgbClr val="002060"/>
                </a:solidFill>
                <a:latin typeface="微軟正黑體" panose="020B0604030504040204" pitchFamily="34" charset="-120"/>
                <a:ea typeface="微軟正黑體" panose="020B0604030504040204" pitchFamily="34" charset="-120"/>
              </a:rPr>
              <a:t>7/13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96" name="投影片編號版面配置區 4"/>
          <p:cNvSpPr>
            <a:spLocks noGrp="1"/>
          </p:cNvSpPr>
          <p:nvPr>
            <p:ph type="sldNum" sz="quarter" idx="12"/>
          </p:nvPr>
        </p:nvSpPr>
        <p:spPr bwMode="auto">
          <a:xfrm>
            <a:off x="9641779"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13</a:t>
            </a:fld>
            <a:endParaRPr lang="zh-TW" altLang="en-US" sz="1500" b="1" dirty="0">
              <a:latin typeface="Arial" panose="020B0604020202020204" pitchFamily="34" charset="0"/>
              <a:cs typeface="Arial" panose="020B0604020202020204" pitchFamily="34" charset="0"/>
            </a:endParaRPr>
          </a:p>
        </p:txBody>
      </p:sp>
      <p:cxnSp>
        <p:nvCxnSpPr>
          <p:cNvPr id="112" name="直接连接符 42">
            <a:extLst>
              <a:ext uri="{FF2B5EF4-FFF2-40B4-BE49-F238E27FC236}">
                <a16:creationId xmlns:a16="http://schemas.microsoft.com/office/drawing/2014/main" id="{D6158763-5A11-4416-B170-6CC12EC341CB}"/>
              </a:ext>
            </a:extLst>
          </p:cNvPr>
          <p:cNvCxnSpPr>
            <a:cxnSpLocks/>
            <a:endCxn id="11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3" name="Freeform 6">
            <a:extLst>
              <a:ext uri="{FF2B5EF4-FFF2-40B4-BE49-F238E27FC236}">
                <a16:creationId xmlns:a16="http://schemas.microsoft.com/office/drawing/2014/main" id="{D8C0370B-DA9B-4DA7-8C75-F18B12CC2738}"/>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pic>
        <p:nvPicPr>
          <p:cNvPr id="3" name="圖片 2">
            <a:extLst>
              <a:ext uri="{FF2B5EF4-FFF2-40B4-BE49-F238E27FC236}">
                <a16:creationId xmlns:a16="http://schemas.microsoft.com/office/drawing/2014/main" id="{040F8EE9-D4BA-70A7-31CB-4B378FA7C80E}"/>
              </a:ext>
            </a:extLst>
          </p:cNvPr>
          <p:cNvPicPr>
            <a:picLocks noChangeAspect="1"/>
          </p:cNvPicPr>
          <p:nvPr/>
        </p:nvPicPr>
        <p:blipFill>
          <a:blip r:embed="rId3" cstate="screen">
            <a:extLst>
              <a:ext uri="{28A0092B-C50C-407E-A947-70E740481C1C}">
                <a14:useLocalDpi xmlns:a14="http://schemas.microsoft.com/office/drawing/2010/main" val="0"/>
              </a:ext>
            </a:extLst>
          </a:blip>
          <a:srcRect t="8204" b="6620"/>
          <a:stretch/>
        </p:blipFill>
        <p:spPr>
          <a:xfrm>
            <a:off x="4145766" y="1112460"/>
            <a:ext cx="4928411" cy="5803771"/>
          </a:xfrm>
          <a:prstGeom prst="rect">
            <a:avLst/>
          </a:prstGeom>
        </p:spPr>
      </p:pic>
      <p:pic>
        <p:nvPicPr>
          <p:cNvPr id="8" name="圖片 7">
            <a:extLst>
              <a:ext uri="{FF2B5EF4-FFF2-40B4-BE49-F238E27FC236}">
                <a16:creationId xmlns:a16="http://schemas.microsoft.com/office/drawing/2014/main" id="{761F3C4E-A681-1987-9429-C612830246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7115" y="3905987"/>
            <a:ext cx="2967508" cy="1512000"/>
          </a:xfrm>
          <a:prstGeom prst="rect">
            <a:avLst/>
          </a:prstGeom>
        </p:spPr>
      </p:pic>
      <p:sp>
        <p:nvSpPr>
          <p:cNvPr id="9" name="矩形 8">
            <a:extLst>
              <a:ext uri="{FF2B5EF4-FFF2-40B4-BE49-F238E27FC236}">
                <a16:creationId xmlns:a16="http://schemas.microsoft.com/office/drawing/2014/main" id="{61F3E623-5567-2A0F-638C-293FDD7F3C16}"/>
              </a:ext>
            </a:extLst>
          </p:cNvPr>
          <p:cNvSpPr/>
          <p:nvPr/>
        </p:nvSpPr>
        <p:spPr bwMode="auto">
          <a:xfrm>
            <a:off x="374020" y="3040732"/>
            <a:ext cx="3473768" cy="73866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defRPr/>
            </a:pPr>
            <a:r>
              <a:rPr lang="zh-TW" altLang="en-US" sz="1400" dirty="0">
                <a:solidFill>
                  <a:srgbClr val="0070C0"/>
                </a:solidFill>
                <a:latin typeface="微軟正黑體" pitchFamily="34" charset="-120"/>
                <a:ea typeface="微軟正黑體" pitchFamily="34" charset="-120"/>
              </a:rPr>
              <a:t>   請將學生「</a:t>
            </a:r>
            <a:r>
              <a:rPr lang="en-US" altLang="zh-TW" sz="1400" dirty="0">
                <a:solidFill>
                  <a:srgbClr val="0070C0"/>
                </a:solidFill>
                <a:latin typeface="微軟正黑體" pitchFamily="34" charset="-120"/>
                <a:ea typeface="微軟正黑體" pitchFamily="34" charset="-120"/>
              </a:rPr>
              <a:t>115</a:t>
            </a:r>
            <a:r>
              <a:rPr lang="zh-TW" altLang="zh-TW" sz="1400" dirty="0">
                <a:solidFill>
                  <a:srgbClr val="0070C0"/>
                </a:solidFill>
                <a:latin typeface="微軟正黑體" pitchFamily="34" charset="-120"/>
                <a:ea typeface="微軟正黑體" pitchFamily="34" charset="-120"/>
              </a:rPr>
              <a:t>學年度五專入學專用</a:t>
            </a:r>
            <a:r>
              <a:rPr lang="zh-TW" altLang="en-US" sz="1400" dirty="0">
                <a:solidFill>
                  <a:srgbClr val="0070C0"/>
                </a:solidFill>
                <a:latin typeface="微軟正黑體" pitchFamily="34" charset="-120"/>
                <a:ea typeface="微軟正黑體" pitchFamily="34" charset="-120"/>
              </a:rPr>
              <a:t>優先</a:t>
            </a:r>
            <a:r>
              <a:rPr lang="zh-TW" altLang="zh-TW" sz="1400" dirty="0">
                <a:solidFill>
                  <a:srgbClr val="0070C0"/>
                </a:solidFill>
                <a:latin typeface="微軟正黑體" pitchFamily="34" charset="-120"/>
                <a:ea typeface="微軟正黑體" pitchFamily="34" charset="-120"/>
              </a:rPr>
              <a:t>免試入學比序項目積分證明單</a:t>
            </a:r>
            <a:r>
              <a:rPr lang="zh-TW" altLang="en-US" sz="1400" dirty="0">
                <a:solidFill>
                  <a:srgbClr val="0070C0"/>
                </a:solidFill>
                <a:latin typeface="微軟正黑體" pitchFamily="34" charset="-120"/>
                <a:ea typeface="微軟正黑體" pitchFamily="34" charset="-120"/>
              </a:rPr>
              <a:t>」正本中，</a:t>
            </a:r>
            <a:r>
              <a:rPr lang="zh-TW" altLang="en-US" sz="1400" b="1" dirty="0">
                <a:solidFill>
                  <a:srgbClr val="C00000"/>
                </a:solidFill>
                <a:latin typeface="微軟正黑體" pitchFamily="34" charset="-120"/>
                <a:ea typeface="微軟正黑體" pitchFamily="34" charset="-120"/>
              </a:rPr>
              <a:t>已審核確認後之項目勾選 </a:t>
            </a:r>
          </a:p>
        </p:txBody>
      </p:sp>
      <p:sp>
        <p:nvSpPr>
          <p:cNvPr id="10" name="矩形 9">
            <a:extLst>
              <a:ext uri="{FF2B5EF4-FFF2-40B4-BE49-F238E27FC236}">
                <a16:creationId xmlns:a16="http://schemas.microsoft.com/office/drawing/2014/main" id="{C722D1E3-0B51-B144-5E2A-28B27374F2AB}"/>
              </a:ext>
            </a:extLst>
          </p:cNvPr>
          <p:cNvSpPr/>
          <p:nvPr/>
        </p:nvSpPr>
        <p:spPr>
          <a:xfrm>
            <a:off x="4497425" y="3905987"/>
            <a:ext cx="2631383" cy="13391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a:extLst>
              <a:ext uri="{FF2B5EF4-FFF2-40B4-BE49-F238E27FC236}">
                <a16:creationId xmlns:a16="http://schemas.microsoft.com/office/drawing/2014/main" id="{7CF46C0F-FAE9-7D22-E39C-15CFD37DCF00}"/>
              </a:ext>
            </a:extLst>
          </p:cNvPr>
          <p:cNvSpPr/>
          <p:nvPr/>
        </p:nvSpPr>
        <p:spPr>
          <a:xfrm>
            <a:off x="4492958" y="3640818"/>
            <a:ext cx="2645618" cy="2657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C3D0DB86-BEE3-E228-D98B-8F01713EDED2}"/>
              </a:ext>
            </a:extLst>
          </p:cNvPr>
          <p:cNvSpPr/>
          <p:nvPr/>
        </p:nvSpPr>
        <p:spPr>
          <a:xfrm>
            <a:off x="4497425" y="6462893"/>
            <a:ext cx="4161219" cy="3255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7DC23276-46E1-531C-BDC4-3628900F1861}"/>
              </a:ext>
            </a:extLst>
          </p:cNvPr>
          <p:cNvSpPr/>
          <p:nvPr/>
        </p:nvSpPr>
        <p:spPr>
          <a:xfrm>
            <a:off x="6988449" y="1476752"/>
            <a:ext cx="1686097" cy="34394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a:extLst>
              <a:ext uri="{FF2B5EF4-FFF2-40B4-BE49-F238E27FC236}">
                <a16:creationId xmlns:a16="http://schemas.microsoft.com/office/drawing/2014/main" id="{544E40E5-2B67-7599-4617-E76B1B005969}"/>
              </a:ext>
            </a:extLst>
          </p:cNvPr>
          <p:cNvSpPr/>
          <p:nvPr/>
        </p:nvSpPr>
        <p:spPr>
          <a:xfrm>
            <a:off x="7154478" y="3666713"/>
            <a:ext cx="1520068" cy="15965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a:extLst>
              <a:ext uri="{FF2B5EF4-FFF2-40B4-BE49-F238E27FC236}">
                <a16:creationId xmlns:a16="http://schemas.microsoft.com/office/drawing/2014/main" id="{D1123F60-2C97-C17B-37F5-5AA17092BC55}"/>
              </a:ext>
            </a:extLst>
          </p:cNvPr>
          <p:cNvCxnSpPr>
            <a:cxnSpLocks/>
            <a:endCxn id="22" idx="3"/>
          </p:cNvCxnSpPr>
          <p:nvPr/>
        </p:nvCxnSpPr>
        <p:spPr>
          <a:xfrm flipH="1">
            <a:off x="3654535" y="4391453"/>
            <a:ext cx="836152" cy="24324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投影片編號版面配置區 1">
            <a:extLst>
              <a:ext uri="{FF2B5EF4-FFF2-40B4-BE49-F238E27FC236}">
                <a16:creationId xmlns:a16="http://schemas.microsoft.com/office/drawing/2014/main" id="{FFB4B439-6B66-FA71-2756-944F3824ACCD}"/>
              </a:ext>
            </a:extLst>
          </p:cNvPr>
          <p:cNvSpPr txBox="1">
            <a:spLocks/>
          </p:cNvSpPr>
          <p:nvPr/>
        </p:nvSpPr>
        <p:spPr>
          <a:xfrm>
            <a:off x="7244909" y="5738815"/>
            <a:ext cx="1100138" cy="273844"/>
          </a:xfrm>
          <a:prstGeom prst="rect">
            <a:avLst/>
          </a:prstGeom>
        </p:spPr>
        <p:txBody>
          <a:bodyPr anchor="ctr"/>
          <a:lstStyle/>
          <a:p>
            <a:pPr algn="r">
              <a:defRPr/>
            </a:pPr>
            <a:endParaRPr lang="zh-TW" altLang="en-US" sz="900" dirty="0">
              <a:solidFill>
                <a:schemeClr val="tx1">
                  <a:tint val="75000"/>
                </a:schemeClr>
              </a:solidFill>
            </a:endParaRPr>
          </a:p>
        </p:txBody>
      </p:sp>
      <p:cxnSp>
        <p:nvCxnSpPr>
          <p:cNvPr id="18" name="直線單箭頭接點 17">
            <a:extLst>
              <a:ext uri="{FF2B5EF4-FFF2-40B4-BE49-F238E27FC236}">
                <a16:creationId xmlns:a16="http://schemas.microsoft.com/office/drawing/2014/main" id="{0171F14E-835F-7E15-71DE-9BC5889B1593}"/>
              </a:ext>
            </a:extLst>
          </p:cNvPr>
          <p:cNvCxnSpPr>
            <a:cxnSpLocks/>
            <a:endCxn id="21" idx="3"/>
          </p:cNvCxnSpPr>
          <p:nvPr/>
        </p:nvCxnSpPr>
        <p:spPr>
          <a:xfrm flipH="1" flipV="1">
            <a:off x="4163106" y="2594705"/>
            <a:ext cx="460581" cy="94373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文字方塊 109">
            <a:extLst>
              <a:ext uri="{FF2B5EF4-FFF2-40B4-BE49-F238E27FC236}">
                <a16:creationId xmlns:a16="http://schemas.microsoft.com/office/drawing/2014/main" id="{90B8FCA8-4B0C-74B2-5CCA-FEE2E1EBACF8}"/>
              </a:ext>
            </a:extLst>
          </p:cNvPr>
          <p:cNvSpPr txBox="1">
            <a:spLocks noChangeArrowheads="1"/>
          </p:cNvSpPr>
          <p:nvPr/>
        </p:nvSpPr>
        <p:spPr bwMode="auto">
          <a:xfrm>
            <a:off x="1103521" y="950074"/>
            <a:ext cx="2947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latin typeface="微軟正黑體" panose="020B0604030504040204" pitchFamily="34" charset="-120"/>
                <a:ea typeface="微軟正黑體" panose="020B0604030504040204" pitchFamily="34" charset="-120"/>
              </a:rPr>
              <a:t>一般生報名表範例（白色）</a:t>
            </a:r>
          </a:p>
        </p:txBody>
      </p:sp>
      <p:sp>
        <p:nvSpPr>
          <p:cNvPr id="20" name="矩形 19">
            <a:extLst>
              <a:ext uri="{FF2B5EF4-FFF2-40B4-BE49-F238E27FC236}">
                <a16:creationId xmlns:a16="http://schemas.microsoft.com/office/drawing/2014/main" id="{67007D81-67EE-0D7D-37D4-971BE46ADFE1}"/>
              </a:ext>
            </a:extLst>
          </p:cNvPr>
          <p:cNvSpPr/>
          <p:nvPr/>
        </p:nvSpPr>
        <p:spPr>
          <a:xfrm>
            <a:off x="4497425" y="6052544"/>
            <a:ext cx="4161218" cy="3912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21" name="表格 20">
            <a:extLst>
              <a:ext uri="{FF2B5EF4-FFF2-40B4-BE49-F238E27FC236}">
                <a16:creationId xmlns:a16="http://schemas.microsoft.com/office/drawing/2014/main" id="{87BD2636-FC50-CCC9-DA06-DB623EC1E48D}"/>
              </a:ext>
            </a:extLst>
          </p:cNvPr>
          <p:cNvGraphicFramePr>
            <a:graphicFrameLocks noGrp="1"/>
          </p:cNvGraphicFramePr>
          <p:nvPr>
            <p:extLst>
              <p:ext uri="{D42A27DB-BD31-4B8C-83A1-F6EECF244321}">
                <p14:modId xmlns:p14="http://schemas.microsoft.com/office/powerpoint/2010/main" val="374993779"/>
              </p:ext>
            </p:extLst>
          </p:nvPr>
        </p:nvGraphicFramePr>
        <p:xfrm>
          <a:off x="1516368" y="2392712"/>
          <a:ext cx="2646738" cy="403986"/>
        </p:xfrm>
        <a:graphic>
          <a:graphicData uri="http://schemas.openxmlformats.org/drawingml/2006/table">
            <a:tbl>
              <a:tblPr firstRow="1" bandRow="1">
                <a:tableStyleId>{5C22544A-7EE6-4342-B048-85BDC9FD1C3A}</a:tableStyleId>
              </a:tblPr>
              <a:tblGrid>
                <a:gridCol w="2090302">
                  <a:extLst>
                    <a:ext uri="{9D8B030D-6E8A-4147-A177-3AD203B41FA5}">
                      <a16:colId xmlns:a16="http://schemas.microsoft.com/office/drawing/2014/main" val="20000"/>
                    </a:ext>
                  </a:extLst>
                </a:gridCol>
                <a:gridCol w="556436">
                  <a:extLst>
                    <a:ext uri="{9D8B030D-6E8A-4147-A177-3AD203B41FA5}">
                      <a16:colId xmlns:a16="http://schemas.microsoft.com/office/drawing/2014/main" val="20001"/>
                    </a:ext>
                  </a:extLst>
                </a:gridCol>
              </a:tblGrid>
              <a:tr h="394311">
                <a:tc>
                  <a:txBody>
                    <a:bodyPr/>
                    <a:lstStyle/>
                    <a:p>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已報考</a:t>
                      </a:r>
                      <a:r>
                        <a:rPr lang="en-US" altLang="zh-TW" sz="11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115</a:t>
                      </a:r>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en-US" altLang="zh-TW"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未報考</a:t>
                      </a:r>
                      <a:r>
                        <a:rPr lang="en-US" altLang="zh-TW" sz="11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115</a:t>
                      </a:r>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zh-TW" altLang="en-US" sz="1100" b="0" dirty="0">
                        <a:solidFill>
                          <a:schemeClr val="tx1"/>
                        </a:solidFill>
                        <a:latin typeface="標楷體" panose="03000509000000000000" pitchFamily="65" charset="-120"/>
                        <a:ea typeface="標楷體" panose="03000509000000000000" pitchFamily="65" charset="-120"/>
                      </a:endParaRPr>
                    </a:p>
                  </a:txBody>
                  <a:tcPr marL="68576" marR="68576" marT="34353"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100" b="0" dirty="0">
                          <a:solidFill>
                            <a:schemeClr val="tx1"/>
                          </a:solidFill>
                          <a:latin typeface="標楷體" panose="03000509000000000000" pitchFamily="65" charset="-120"/>
                          <a:ea typeface="標楷體" panose="03000509000000000000" pitchFamily="65" charset="-120"/>
                        </a:rPr>
                        <a:t>准考證號碼</a:t>
                      </a:r>
                    </a:p>
                  </a:txBody>
                  <a:tcPr marL="68576" marR="68576" marT="34353"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 name="矩形 21">
            <a:extLst>
              <a:ext uri="{FF2B5EF4-FFF2-40B4-BE49-F238E27FC236}">
                <a16:creationId xmlns:a16="http://schemas.microsoft.com/office/drawing/2014/main" id="{A617AB45-9E44-7981-5FC3-A23C3AEA59B1}"/>
              </a:ext>
            </a:extLst>
          </p:cNvPr>
          <p:cNvSpPr/>
          <p:nvPr/>
        </p:nvSpPr>
        <p:spPr>
          <a:xfrm>
            <a:off x="2985404" y="3893229"/>
            <a:ext cx="669131" cy="14829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矩形 22">
            <a:extLst>
              <a:ext uri="{FF2B5EF4-FFF2-40B4-BE49-F238E27FC236}">
                <a16:creationId xmlns:a16="http://schemas.microsoft.com/office/drawing/2014/main" id="{38679EAF-49BD-E794-1E9D-C361F609A67A}"/>
              </a:ext>
            </a:extLst>
          </p:cNvPr>
          <p:cNvSpPr/>
          <p:nvPr/>
        </p:nvSpPr>
        <p:spPr bwMode="auto">
          <a:xfrm>
            <a:off x="9296347" y="1770555"/>
            <a:ext cx="1311050" cy="3385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defRPr/>
            </a:pPr>
            <a:r>
              <a:rPr lang="zh-TW" altLang="en-US" sz="1600" dirty="0">
                <a:solidFill>
                  <a:srgbClr val="0070C0"/>
                </a:solidFill>
                <a:latin typeface="微軟正黑體" pitchFamily="34" charset="-120"/>
                <a:ea typeface="微軟正黑體" pitchFamily="34" charset="-120"/>
              </a:rPr>
              <a:t>  委員會填寫</a:t>
            </a:r>
          </a:p>
        </p:txBody>
      </p:sp>
      <p:sp>
        <p:nvSpPr>
          <p:cNvPr id="24" name="矩形 23">
            <a:extLst>
              <a:ext uri="{FF2B5EF4-FFF2-40B4-BE49-F238E27FC236}">
                <a16:creationId xmlns:a16="http://schemas.microsoft.com/office/drawing/2014/main" id="{626F73EE-3DCF-6C9F-2BAD-C71A0FCA42C9}"/>
              </a:ext>
            </a:extLst>
          </p:cNvPr>
          <p:cNvSpPr/>
          <p:nvPr/>
        </p:nvSpPr>
        <p:spPr bwMode="auto">
          <a:xfrm>
            <a:off x="8824434" y="3288366"/>
            <a:ext cx="1264127" cy="3385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defRPr/>
            </a:pPr>
            <a:r>
              <a:rPr lang="zh-TW" altLang="en-US" sz="1600" dirty="0">
                <a:solidFill>
                  <a:srgbClr val="0070C0"/>
                </a:solidFill>
                <a:latin typeface="微軟正黑體" pitchFamily="34" charset="-120"/>
                <a:ea typeface="微軟正黑體" pitchFamily="34" charset="-120"/>
              </a:rPr>
              <a:t> 委員會填寫</a:t>
            </a:r>
          </a:p>
        </p:txBody>
      </p:sp>
      <p:grpSp>
        <p:nvGrpSpPr>
          <p:cNvPr id="25" name="群組 117">
            <a:extLst>
              <a:ext uri="{FF2B5EF4-FFF2-40B4-BE49-F238E27FC236}">
                <a16:creationId xmlns:a16="http://schemas.microsoft.com/office/drawing/2014/main" id="{06AF036A-01F8-FDBC-C679-4164797F1FC0}"/>
              </a:ext>
            </a:extLst>
          </p:cNvPr>
          <p:cNvGrpSpPr>
            <a:grpSpLocks/>
          </p:cNvGrpSpPr>
          <p:nvPr/>
        </p:nvGrpSpPr>
        <p:grpSpPr bwMode="auto">
          <a:xfrm>
            <a:off x="750681" y="4806911"/>
            <a:ext cx="2361398" cy="1222152"/>
            <a:chOff x="1075909" y="4663149"/>
            <a:chExt cx="3095362" cy="1522019"/>
          </a:xfrm>
        </p:grpSpPr>
        <p:sp>
          <p:nvSpPr>
            <p:cNvPr id="26" name="矩形 25">
              <a:extLst>
                <a:ext uri="{FF2B5EF4-FFF2-40B4-BE49-F238E27FC236}">
                  <a16:creationId xmlns:a16="http://schemas.microsoft.com/office/drawing/2014/main" id="{FAE77C7E-66A8-404C-24F0-F4CF4C461420}"/>
                </a:ext>
              </a:extLst>
            </p:cNvPr>
            <p:cNvSpPr/>
            <p:nvPr/>
          </p:nvSpPr>
          <p:spPr bwMode="auto">
            <a:xfrm>
              <a:off x="1075909" y="5495241"/>
              <a:ext cx="3095362" cy="68992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defTabSz="726263">
                <a:spcBef>
                  <a:spcPct val="20000"/>
                </a:spcBef>
                <a:defRPr/>
              </a:pPr>
              <a:r>
                <a:rPr lang="zh-TW" altLang="en-US" sz="1500" dirty="0">
                  <a:solidFill>
                    <a:srgbClr val="0070C0"/>
                  </a:solidFill>
                  <a:latin typeface="微軟正黑體" pitchFamily="34" charset="-120"/>
                  <a:ea typeface="微軟正黑體" pitchFamily="34" charset="-120"/>
                </a:rPr>
                <a:t>  勾選黏貼在</a:t>
              </a:r>
              <a:r>
                <a:rPr lang="zh-TW" altLang="zh-TW" sz="1500" dirty="0">
                  <a:solidFill>
                    <a:srgbClr val="0070C0"/>
                  </a:solidFill>
                  <a:latin typeface="微軟正黑體" pitchFamily="34" charset="-120"/>
                  <a:ea typeface="微軟正黑體" pitchFamily="34" charset="-120"/>
                </a:rPr>
                <a:t>相關證明文件黏貼表</a:t>
              </a:r>
              <a:r>
                <a:rPr lang="zh-TW" altLang="en-US" sz="1500" dirty="0">
                  <a:solidFill>
                    <a:srgbClr val="0070C0"/>
                  </a:solidFill>
                  <a:latin typeface="微軟正黑體" pitchFamily="34" charset="-120"/>
                  <a:ea typeface="微軟正黑體" pitchFamily="34" charset="-120"/>
                </a:rPr>
                <a:t>中之證明文件</a:t>
              </a:r>
            </a:p>
          </p:txBody>
        </p:sp>
        <p:cxnSp>
          <p:nvCxnSpPr>
            <p:cNvPr id="28" name="直線單箭頭接點 27">
              <a:extLst>
                <a:ext uri="{FF2B5EF4-FFF2-40B4-BE49-F238E27FC236}">
                  <a16:creationId xmlns:a16="http://schemas.microsoft.com/office/drawing/2014/main" id="{DE2890E2-9B80-E070-4962-48397082985C}"/>
                </a:ext>
              </a:extLst>
            </p:cNvPr>
            <p:cNvCxnSpPr>
              <a:cxnSpLocks/>
            </p:cNvCxnSpPr>
            <p:nvPr/>
          </p:nvCxnSpPr>
          <p:spPr>
            <a:xfrm flipH="1">
              <a:off x="3148572" y="4663149"/>
              <a:ext cx="766966" cy="8512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矩形 30">
            <a:extLst>
              <a:ext uri="{FF2B5EF4-FFF2-40B4-BE49-F238E27FC236}">
                <a16:creationId xmlns:a16="http://schemas.microsoft.com/office/drawing/2014/main" id="{055C80AF-182A-8012-24D4-8675DACF9016}"/>
              </a:ext>
            </a:extLst>
          </p:cNvPr>
          <p:cNvSpPr/>
          <p:nvPr/>
        </p:nvSpPr>
        <p:spPr bwMode="auto">
          <a:xfrm>
            <a:off x="1584603" y="1600947"/>
            <a:ext cx="2578503" cy="73866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spcBef>
                <a:spcPct val="20000"/>
              </a:spcBef>
              <a:defRPr/>
            </a:pPr>
            <a:r>
              <a:rPr lang="zh-TW" altLang="en-US" sz="1400" dirty="0">
                <a:solidFill>
                  <a:srgbClr val="0070C0"/>
                </a:solidFill>
                <a:latin typeface="微軟正黑體" pitchFamily="34" charset="-120"/>
                <a:ea typeface="微軟正黑體" pitchFamily="34" charset="-120"/>
              </a:rPr>
              <a:t>   勾選是否報考</a:t>
            </a:r>
            <a:r>
              <a:rPr lang="en-US" altLang="zh-TW" sz="1400" dirty="0">
                <a:solidFill>
                  <a:srgbClr val="0070C0"/>
                </a:solidFill>
                <a:latin typeface="微軟正黑體" pitchFamily="34" charset="-120"/>
                <a:ea typeface="微軟正黑體" pitchFamily="34" charset="-120"/>
              </a:rPr>
              <a:t>115</a:t>
            </a:r>
            <a:r>
              <a:rPr lang="zh-TW" altLang="en-US" sz="1400" dirty="0">
                <a:solidFill>
                  <a:srgbClr val="0070C0"/>
                </a:solidFill>
                <a:latin typeface="微軟正黑體" pitchFamily="34" charset="-120"/>
                <a:ea typeface="微軟正黑體" pitchFamily="34" charset="-120"/>
              </a:rPr>
              <a:t>國中教育會考並填寫國中教育會考准考證號碼</a:t>
            </a:r>
          </a:p>
        </p:txBody>
      </p:sp>
      <p:sp>
        <p:nvSpPr>
          <p:cNvPr id="32" name="矩形 31">
            <a:extLst>
              <a:ext uri="{FF2B5EF4-FFF2-40B4-BE49-F238E27FC236}">
                <a16:creationId xmlns:a16="http://schemas.microsoft.com/office/drawing/2014/main" id="{DE25F277-0CA6-E644-824F-1AA2FA869745}"/>
              </a:ext>
            </a:extLst>
          </p:cNvPr>
          <p:cNvSpPr/>
          <p:nvPr/>
        </p:nvSpPr>
        <p:spPr bwMode="auto">
          <a:xfrm>
            <a:off x="8956687" y="4124404"/>
            <a:ext cx="2798775" cy="187743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defRPr/>
            </a:pPr>
            <a:r>
              <a:rPr lang="zh-TW" altLang="en-US" sz="1050" dirty="0">
                <a:solidFill>
                  <a:srgbClr val="0070C0"/>
                </a:solidFill>
                <a:latin typeface="微軟正黑體" pitchFamily="34" charset="-120"/>
                <a:ea typeface="微軟正黑體" pitchFamily="34" charset="-120"/>
              </a:rPr>
              <a:t>      </a:t>
            </a:r>
            <a:r>
              <a:rPr lang="zh-TW" altLang="en-US" sz="1100" dirty="0">
                <a:solidFill>
                  <a:srgbClr val="0070C0"/>
                </a:solidFill>
                <a:latin typeface="微軟正黑體" pitchFamily="34" charset="-120"/>
                <a:ea typeface="微軟正黑體" pitchFamily="34" charset="-120"/>
              </a:rPr>
              <a:t>免試生</a:t>
            </a:r>
            <a:r>
              <a:rPr lang="zh-TW" altLang="zh-TW" sz="1100" dirty="0">
                <a:solidFill>
                  <a:srgbClr val="0070C0"/>
                </a:solidFill>
                <a:latin typeface="微軟正黑體" pitchFamily="34" charset="-120"/>
                <a:ea typeface="微軟正黑體" pitchFamily="34" charset="-120"/>
              </a:rPr>
              <a:t>完成報</a:t>
            </a:r>
            <a:r>
              <a:rPr lang="zh-TW" altLang="en-US" sz="1100" dirty="0">
                <a:solidFill>
                  <a:srgbClr val="0070C0"/>
                </a:solidFill>
                <a:latin typeface="微軟正黑體" pitchFamily="34" charset="-120"/>
                <a:ea typeface="微軟正黑體" pitchFamily="34" charset="-120"/>
              </a:rPr>
              <a:t>名作業</a:t>
            </a:r>
            <a:endParaRPr lang="en-US" altLang="zh-TW" sz="1100" dirty="0">
              <a:solidFill>
                <a:srgbClr val="0070C0"/>
              </a:solidFill>
              <a:latin typeface="微軟正黑體" pitchFamily="34" charset="-120"/>
              <a:ea typeface="微軟正黑體" pitchFamily="34" charset="-120"/>
            </a:endParaRPr>
          </a:p>
          <a:p>
            <a:pPr algn="just">
              <a:buFont typeface="Wingdings" pitchFamily="2" charset="2"/>
              <a:buChar char="ü"/>
              <a:defRPr/>
            </a:pPr>
            <a:r>
              <a:rPr lang="zh-TW" altLang="zh-TW" sz="1050" b="1" dirty="0">
                <a:solidFill>
                  <a:srgbClr val="C00000"/>
                </a:solidFill>
                <a:latin typeface="微軟正黑體" pitchFamily="34" charset="-120"/>
                <a:ea typeface="微軟正黑體" pitchFamily="34" charset="-120"/>
              </a:rPr>
              <a:t>已詳實檢閱國中提供之「</a:t>
            </a:r>
            <a:r>
              <a:rPr lang="en-US" altLang="zh-TW" sz="1050" b="1" dirty="0">
                <a:solidFill>
                  <a:srgbClr val="C00000"/>
                </a:solidFill>
                <a:latin typeface="微軟正黑體" pitchFamily="34" charset="-120"/>
                <a:ea typeface="微軟正黑體" pitchFamily="34" charset="-120"/>
              </a:rPr>
              <a:t>115</a:t>
            </a:r>
            <a:r>
              <a:rPr lang="zh-TW" altLang="zh-TW" sz="1050" b="1" dirty="0">
                <a:solidFill>
                  <a:srgbClr val="C00000"/>
                </a:solidFill>
                <a:latin typeface="微軟正黑體" pitchFamily="34" charset="-120"/>
                <a:ea typeface="微軟正黑體" pitchFamily="34" charset="-120"/>
              </a:rPr>
              <a:t>學年度五專入學專用優先免試入學比序項目積分證明單」</a:t>
            </a:r>
            <a:r>
              <a:rPr lang="zh-TW" altLang="en-US" sz="1050" b="1" dirty="0">
                <a:solidFill>
                  <a:srgbClr val="C00000"/>
                </a:solidFill>
                <a:latin typeface="微軟正黑體" pitchFamily="34" charset="-120"/>
                <a:ea typeface="微軟正黑體" pitchFamily="34" charset="-120"/>
              </a:rPr>
              <a:t>正本</a:t>
            </a:r>
            <a:r>
              <a:rPr lang="zh-TW" altLang="zh-TW" sz="1050" b="1" dirty="0">
                <a:solidFill>
                  <a:srgbClr val="C00000"/>
                </a:solidFill>
                <a:latin typeface="微軟正黑體" pitchFamily="34" charset="-120"/>
                <a:ea typeface="微軟正黑體" pitchFamily="34" charset="-120"/>
              </a:rPr>
              <a:t>內各項積分登載正確，及所檢附之國中學校積分證明單及各項證明文件皆已符合簡章所列規定。</a:t>
            </a:r>
            <a:endParaRPr lang="en-US" altLang="zh-TW" sz="1050" b="1" dirty="0">
              <a:solidFill>
                <a:srgbClr val="C00000"/>
              </a:solidFill>
              <a:latin typeface="微軟正黑體" pitchFamily="34" charset="-120"/>
              <a:ea typeface="微軟正黑體" pitchFamily="34" charset="-120"/>
            </a:endParaRPr>
          </a:p>
          <a:p>
            <a:pPr algn="just">
              <a:defRPr/>
            </a:pPr>
            <a:endParaRPr lang="en-US" altLang="zh-TW" sz="1050" dirty="0">
              <a:solidFill>
                <a:srgbClr val="0070C0"/>
              </a:solidFill>
              <a:latin typeface="微軟正黑體" pitchFamily="34" charset="-120"/>
              <a:ea typeface="微軟正黑體" pitchFamily="34" charset="-120"/>
            </a:endParaRPr>
          </a:p>
          <a:p>
            <a:pPr algn="just">
              <a:buFont typeface="Wingdings" pitchFamily="2" charset="2"/>
              <a:buChar char="ü"/>
              <a:defRPr/>
            </a:pPr>
            <a:r>
              <a:rPr lang="zh-TW" altLang="zh-TW" sz="1050" b="1" dirty="0">
                <a:solidFill>
                  <a:srgbClr val="C00000"/>
                </a:solidFill>
                <a:latin typeface="微軟正黑體" pitchFamily="34" charset="-120"/>
                <a:ea typeface="微軟正黑體" pitchFamily="34" charset="-120"/>
              </a:rPr>
              <a:t>已詳閱簡章有關網路選填登記志願之相關規定，同意遵守在家長</a:t>
            </a:r>
            <a:r>
              <a:rPr lang="en-US" altLang="zh-TW" sz="1050" b="1" dirty="0">
                <a:solidFill>
                  <a:srgbClr val="C00000"/>
                </a:solidFill>
                <a:latin typeface="微軟正黑體" pitchFamily="34" charset="-120"/>
                <a:ea typeface="微軟正黑體" pitchFamily="34" charset="-120"/>
              </a:rPr>
              <a:t>(</a:t>
            </a:r>
            <a:r>
              <a:rPr lang="zh-TW" altLang="zh-TW" sz="1050" b="1" dirty="0">
                <a:solidFill>
                  <a:srgbClr val="C00000"/>
                </a:solidFill>
                <a:latin typeface="微軟正黑體" pitchFamily="34" charset="-120"/>
                <a:ea typeface="微軟正黑體" pitchFamily="34" charset="-120"/>
              </a:rPr>
              <a:t>監護人</a:t>
            </a:r>
            <a:r>
              <a:rPr lang="en-US" altLang="zh-TW" sz="1050" b="1" dirty="0">
                <a:solidFill>
                  <a:srgbClr val="C00000"/>
                </a:solidFill>
                <a:latin typeface="微軟正黑體" pitchFamily="34" charset="-120"/>
                <a:ea typeface="微軟正黑體" pitchFamily="34" charset="-120"/>
              </a:rPr>
              <a:t>)</a:t>
            </a:r>
            <a:r>
              <a:rPr lang="zh-TW" altLang="zh-TW" sz="1050" b="1" dirty="0">
                <a:solidFill>
                  <a:srgbClr val="C00000"/>
                </a:solidFill>
                <a:latin typeface="微軟正黑體" pitchFamily="34" charset="-120"/>
                <a:ea typeface="微軟正黑體" pitchFamily="34" charset="-120"/>
              </a:rPr>
              <a:t>陪同下，於規定時間內共同完成網路選填登記志願並確定送出。</a:t>
            </a:r>
            <a:endParaRPr lang="zh-TW" altLang="en-US" sz="1050" dirty="0">
              <a:solidFill>
                <a:srgbClr val="C00000"/>
              </a:solidFill>
              <a:latin typeface="微軟正黑體" pitchFamily="34" charset="-120"/>
              <a:ea typeface="微軟正黑體" pitchFamily="34" charset="-120"/>
            </a:endParaRPr>
          </a:p>
        </p:txBody>
      </p:sp>
      <p:sp>
        <p:nvSpPr>
          <p:cNvPr id="33" name="矩形 32">
            <a:extLst>
              <a:ext uri="{FF2B5EF4-FFF2-40B4-BE49-F238E27FC236}">
                <a16:creationId xmlns:a16="http://schemas.microsoft.com/office/drawing/2014/main" id="{D2ACB8E8-BB2D-D156-3266-0EE2456EF9AD}"/>
              </a:ext>
            </a:extLst>
          </p:cNvPr>
          <p:cNvSpPr/>
          <p:nvPr/>
        </p:nvSpPr>
        <p:spPr bwMode="auto">
          <a:xfrm>
            <a:off x="2192131" y="6159842"/>
            <a:ext cx="1765225" cy="584773"/>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gn="ctr">
              <a:defRPr/>
            </a:pPr>
            <a:r>
              <a:rPr lang="zh-TW" altLang="en-US" sz="1600" dirty="0">
                <a:solidFill>
                  <a:srgbClr val="0070C0"/>
                </a:solidFill>
                <a:latin typeface="微軟正黑體" pitchFamily="34" charset="-120"/>
                <a:ea typeface="微軟正黑體" pitchFamily="34" charset="-120"/>
              </a:rPr>
              <a:t> 請報名</a:t>
            </a:r>
            <a:r>
              <a:rPr lang="zh-TW" altLang="en-US" sz="1600" b="1" dirty="0">
                <a:latin typeface="微軟正黑體" pitchFamily="34" charset="-120"/>
                <a:ea typeface="微軟正黑體" pitchFamily="34" charset="-120"/>
              </a:rPr>
              <a:t>免試生</a:t>
            </a:r>
            <a:r>
              <a:rPr lang="zh-TW" altLang="en-US" sz="1600" dirty="0">
                <a:latin typeface="微軟正黑體" pitchFamily="34" charset="-120"/>
                <a:ea typeface="微軟正黑體" pitchFamily="34" charset="-120"/>
              </a:rPr>
              <a:t>及</a:t>
            </a:r>
            <a:endParaRPr lang="en-US" altLang="zh-TW" sz="1600" dirty="0">
              <a:latin typeface="微軟正黑體" pitchFamily="34" charset="-120"/>
              <a:ea typeface="微軟正黑體" pitchFamily="34" charset="-120"/>
            </a:endParaRPr>
          </a:p>
          <a:p>
            <a:pPr algn="ctr">
              <a:defRPr/>
            </a:pPr>
            <a:r>
              <a:rPr lang="zh-TW" altLang="en-US" sz="1600" b="1" dirty="0">
                <a:latin typeface="微軟正黑體" pitchFamily="34" charset="-120"/>
                <a:ea typeface="微軟正黑體" pitchFamily="34" charset="-120"/>
              </a:rPr>
              <a:t>家長</a:t>
            </a: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監護人</a:t>
            </a:r>
            <a:r>
              <a:rPr lang="en-US" altLang="zh-TW" sz="1600" dirty="0">
                <a:latin typeface="微軟正黑體" pitchFamily="34" charset="-120"/>
                <a:ea typeface="微軟正黑體" pitchFamily="34" charset="-120"/>
              </a:rPr>
              <a:t>)</a:t>
            </a:r>
            <a:r>
              <a:rPr lang="zh-TW" altLang="en-US" sz="1600" b="1" dirty="0">
                <a:solidFill>
                  <a:srgbClr val="C00000"/>
                </a:solidFill>
                <a:latin typeface="微軟正黑體" pitchFamily="34" charset="-120"/>
                <a:ea typeface="微軟正黑體" pitchFamily="34" charset="-120"/>
              </a:rPr>
              <a:t>簽章</a:t>
            </a:r>
          </a:p>
        </p:txBody>
      </p:sp>
      <p:cxnSp>
        <p:nvCxnSpPr>
          <p:cNvPr id="37" name="直線單箭頭接點 36">
            <a:extLst>
              <a:ext uri="{FF2B5EF4-FFF2-40B4-BE49-F238E27FC236}">
                <a16:creationId xmlns:a16="http://schemas.microsoft.com/office/drawing/2014/main" id="{2119E2CD-E710-1439-76C9-F516DDF9A2E5}"/>
              </a:ext>
            </a:extLst>
          </p:cNvPr>
          <p:cNvCxnSpPr>
            <a:cxnSpLocks/>
          </p:cNvCxnSpPr>
          <p:nvPr/>
        </p:nvCxnSpPr>
        <p:spPr>
          <a:xfrm flipV="1">
            <a:off x="8634747" y="5578379"/>
            <a:ext cx="380709" cy="48790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Freeform 160">
            <a:extLst>
              <a:ext uri="{FF2B5EF4-FFF2-40B4-BE49-F238E27FC236}">
                <a16:creationId xmlns:a16="http://schemas.microsoft.com/office/drawing/2014/main" id="{BE73A49D-25C2-4184-63C5-69E1DD0254F8}"/>
              </a:ext>
            </a:extLst>
          </p:cNvPr>
          <p:cNvSpPr>
            <a:spLocks noChangeAspect="1" noEditPoints="1"/>
          </p:cNvSpPr>
          <p:nvPr/>
        </p:nvSpPr>
        <p:spPr bwMode="auto">
          <a:xfrm>
            <a:off x="1472891" y="1507737"/>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160">
            <a:extLst>
              <a:ext uri="{FF2B5EF4-FFF2-40B4-BE49-F238E27FC236}">
                <a16:creationId xmlns:a16="http://schemas.microsoft.com/office/drawing/2014/main" id="{17BD7415-8495-3DD2-4E0B-3D657921FDAE}"/>
              </a:ext>
            </a:extLst>
          </p:cNvPr>
          <p:cNvSpPr>
            <a:spLocks noChangeAspect="1" noEditPoints="1"/>
          </p:cNvSpPr>
          <p:nvPr/>
        </p:nvSpPr>
        <p:spPr bwMode="auto">
          <a:xfrm>
            <a:off x="595494" y="5395159"/>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160">
            <a:extLst>
              <a:ext uri="{FF2B5EF4-FFF2-40B4-BE49-F238E27FC236}">
                <a16:creationId xmlns:a16="http://schemas.microsoft.com/office/drawing/2014/main" id="{C71F5794-12C3-299F-91F8-7D33048DAF72}"/>
              </a:ext>
            </a:extLst>
          </p:cNvPr>
          <p:cNvSpPr>
            <a:spLocks noChangeAspect="1" noEditPoints="1"/>
          </p:cNvSpPr>
          <p:nvPr/>
        </p:nvSpPr>
        <p:spPr bwMode="auto">
          <a:xfrm>
            <a:off x="2067154" y="6110638"/>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160">
            <a:extLst>
              <a:ext uri="{FF2B5EF4-FFF2-40B4-BE49-F238E27FC236}">
                <a16:creationId xmlns:a16="http://schemas.microsoft.com/office/drawing/2014/main" id="{982B3808-E75F-A4D4-DA41-B864378FA1DF}"/>
              </a:ext>
            </a:extLst>
          </p:cNvPr>
          <p:cNvSpPr>
            <a:spLocks noChangeAspect="1" noEditPoints="1"/>
          </p:cNvSpPr>
          <p:nvPr/>
        </p:nvSpPr>
        <p:spPr bwMode="auto">
          <a:xfrm>
            <a:off x="9168434" y="1624872"/>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160">
            <a:extLst>
              <a:ext uri="{FF2B5EF4-FFF2-40B4-BE49-F238E27FC236}">
                <a16:creationId xmlns:a16="http://schemas.microsoft.com/office/drawing/2014/main" id="{A914A171-37E3-6FC1-6F0B-4BA275EC53AD}"/>
              </a:ext>
            </a:extLst>
          </p:cNvPr>
          <p:cNvSpPr>
            <a:spLocks noChangeAspect="1" noEditPoints="1"/>
          </p:cNvSpPr>
          <p:nvPr/>
        </p:nvSpPr>
        <p:spPr bwMode="auto">
          <a:xfrm>
            <a:off x="8889773" y="4051937"/>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60">
            <a:extLst>
              <a:ext uri="{FF2B5EF4-FFF2-40B4-BE49-F238E27FC236}">
                <a16:creationId xmlns:a16="http://schemas.microsoft.com/office/drawing/2014/main" id="{27B29FF6-60C2-1BA0-02B3-079D22687EED}"/>
              </a:ext>
            </a:extLst>
          </p:cNvPr>
          <p:cNvSpPr>
            <a:spLocks noChangeAspect="1" noEditPoints="1"/>
          </p:cNvSpPr>
          <p:nvPr/>
        </p:nvSpPr>
        <p:spPr bwMode="auto">
          <a:xfrm>
            <a:off x="8636023" y="3190630"/>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cxnSp>
        <p:nvCxnSpPr>
          <p:cNvPr id="52" name="直線單箭頭接點 51">
            <a:extLst>
              <a:ext uri="{FF2B5EF4-FFF2-40B4-BE49-F238E27FC236}">
                <a16:creationId xmlns:a16="http://schemas.microsoft.com/office/drawing/2014/main" id="{162A14F6-45C4-D913-793D-FB483FDAD951}"/>
              </a:ext>
            </a:extLst>
          </p:cNvPr>
          <p:cNvCxnSpPr>
            <a:cxnSpLocks/>
          </p:cNvCxnSpPr>
          <p:nvPr/>
        </p:nvCxnSpPr>
        <p:spPr>
          <a:xfrm flipV="1">
            <a:off x="8644836" y="3584516"/>
            <a:ext cx="260881" cy="223863"/>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DA814C5B-8A64-4A11-0379-FA3468DDED68}"/>
              </a:ext>
            </a:extLst>
          </p:cNvPr>
          <p:cNvCxnSpPr>
            <a:cxnSpLocks/>
          </p:cNvCxnSpPr>
          <p:nvPr/>
        </p:nvCxnSpPr>
        <p:spPr>
          <a:xfrm>
            <a:off x="8752698" y="1713214"/>
            <a:ext cx="386757" cy="45099"/>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47578A38-DCCE-7CDB-6472-37F9B0412C44}"/>
              </a:ext>
            </a:extLst>
          </p:cNvPr>
          <p:cNvCxnSpPr>
            <a:cxnSpLocks/>
          </p:cNvCxnSpPr>
          <p:nvPr/>
        </p:nvCxnSpPr>
        <p:spPr>
          <a:xfrm flipH="1" flipV="1">
            <a:off x="3847789" y="6364420"/>
            <a:ext cx="642898" cy="17543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6047" name="淘宝网Chenying0907出品 1">
            <a:extLst>
              <a:ext uri="{FF2B5EF4-FFF2-40B4-BE49-F238E27FC236}">
                <a16:creationId xmlns:a16="http://schemas.microsoft.com/office/drawing/2014/main" id="{57E6C41C-581D-46A3-696C-861A91C19E74}"/>
              </a:ext>
            </a:extLst>
          </p:cNvPr>
          <p:cNvGrpSpPr>
            <a:grpSpLocks/>
          </p:cNvGrpSpPr>
          <p:nvPr/>
        </p:nvGrpSpPr>
        <p:grpSpPr bwMode="auto">
          <a:xfrm>
            <a:off x="421610" y="880631"/>
            <a:ext cx="839391" cy="776288"/>
            <a:chOff x="3392486" y="1165291"/>
            <a:chExt cx="5736833" cy="5045287"/>
          </a:xfrm>
        </p:grpSpPr>
        <p:pic>
          <p:nvPicPr>
            <p:cNvPr id="86048" name="图片 2">
              <a:extLst>
                <a:ext uri="{FF2B5EF4-FFF2-40B4-BE49-F238E27FC236}">
                  <a16:creationId xmlns:a16="http://schemas.microsoft.com/office/drawing/2014/main" id="{0A9C617A-A85F-E84A-A624-59A59024100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49" name="淘宝网Chenying0907出品 5619">
              <a:extLst>
                <a:ext uri="{FF2B5EF4-FFF2-40B4-BE49-F238E27FC236}">
                  <a16:creationId xmlns:a16="http://schemas.microsoft.com/office/drawing/2014/main" id="{AD99A167-D376-8FA4-3508-FF5001472683}"/>
                </a:ext>
              </a:extLst>
            </p:cNvPr>
            <p:cNvSpPr>
              <a:spLocks/>
            </p:cNvSpPr>
            <p:nvPr/>
          </p:nvSpPr>
          <p:spPr bwMode="auto">
            <a:xfrm>
              <a:off x="4628132" y="2901027"/>
              <a:ext cx="621387" cy="2839449"/>
            </a:xfrm>
            <a:custGeom>
              <a:avLst/>
              <a:gdLst>
                <a:gd name="T0" fmla="*/ 604926 w 151"/>
                <a:gd name="T1" fmla="*/ 2839449 h 690"/>
                <a:gd name="T2" fmla="*/ 53497 w 151"/>
                <a:gd name="T3" fmla="*/ 1600791 h 690"/>
                <a:gd name="T4" fmla="*/ 0 w 151"/>
                <a:gd name="T5" fmla="*/ 0 h 690"/>
                <a:gd name="T6" fmla="*/ 621387 w 151"/>
                <a:gd name="T7" fmla="*/ 991750 h 690"/>
                <a:gd name="T8" fmla="*/ 604926 w 151"/>
                <a:gd name="T9" fmla="*/ 2839449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50" name="淘宝网Chenying0907出品 5627">
              <a:extLst>
                <a:ext uri="{FF2B5EF4-FFF2-40B4-BE49-F238E27FC236}">
                  <a16:creationId xmlns:a16="http://schemas.microsoft.com/office/drawing/2014/main" id="{CDFBC1D8-06B7-546B-A8B1-84A5FEC9F844}"/>
                </a:ext>
              </a:extLst>
            </p:cNvPr>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86051" name="淘宝网Chenying0907出品 5631">
              <a:extLst>
                <a:ext uri="{FF2B5EF4-FFF2-40B4-BE49-F238E27FC236}">
                  <a16:creationId xmlns:a16="http://schemas.microsoft.com/office/drawing/2014/main" id="{8E896C42-D3D2-6FED-3737-1EBEDA209F37}"/>
                </a:ext>
              </a:extLst>
            </p:cNvPr>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86052" name="淘宝网Chenying0907出品 5619">
              <a:extLst>
                <a:ext uri="{FF2B5EF4-FFF2-40B4-BE49-F238E27FC236}">
                  <a16:creationId xmlns:a16="http://schemas.microsoft.com/office/drawing/2014/main" id="{10ECE31F-D80B-1BA1-D187-14A07A216625}"/>
                </a:ext>
              </a:extLst>
            </p:cNvPr>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a:defRPr/>
              </a:pPr>
              <a:endParaRPr lang="zh-CN" altLang="en-US"/>
            </a:p>
          </p:txBody>
        </p:sp>
        <p:sp>
          <p:nvSpPr>
            <p:cNvPr id="86053" name="淘宝网Chenying0907出品 5623">
              <a:extLst>
                <a:ext uri="{FF2B5EF4-FFF2-40B4-BE49-F238E27FC236}">
                  <a16:creationId xmlns:a16="http://schemas.microsoft.com/office/drawing/2014/main" id="{5530E358-9CB8-635A-544F-17CF3A631171}"/>
                </a:ext>
              </a:extLst>
            </p:cNvPr>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86056" name="Group 5788">
              <a:extLst>
                <a:ext uri="{FF2B5EF4-FFF2-40B4-BE49-F238E27FC236}">
                  <a16:creationId xmlns:a16="http://schemas.microsoft.com/office/drawing/2014/main" id="{50760400-04BC-7817-C8D2-B07B2A67FDC8}"/>
                </a:ext>
              </a:extLst>
            </p:cNvPr>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93" name="淘宝网Chenying0907出品 5789">
                <a:extLst>
                  <a:ext uri="{FF2B5EF4-FFF2-40B4-BE49-F238E27FC236}">
                    <a16:creationId xmlns:a16="http://schemas.microsoft.com/office/drawing/2014/main" id="{9966F277-668B-6E27-40E7-3E9AD6324D76}"/>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94" name="淘宝网Chenying0907出品 5790">
                <a:extLst>
                  <a:ext uri="{FF2B5EF4-FFF2-40B4-BE49-F238E27FC236}">
                    <a16:creationId xmlns:a16="http://schemas.microsoft.com/office/drawing/2014/main" id="{F0693E92-47AB-AE0D-65E7-1457435E314D}"/>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86057" name="Group 5638">
              <a:extLst>
                <a:ext uri="{FF2B5EF4-FFF2-40B4-BE49-F238E27FC236}">
                  <a16:creationId xmlns:a16="http://schemas.microsoft.com/office/drawing/2014/main" id="{C2AFF327-DE43-CB2F-AFFE-FA58CF9C63AC}"/>
                </a:ext>
              </a:extLst>
            </p:cNvPr>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88" name="淘宝网Chenying0907出品 5639">
                <a:extLst>
                  <a:ext uri="{FF2B5EF4-FFF2-40B4-BE49-F238E27FC236}">
                    <a16:creationId xmlns:a16="http://schemas.microsoft.com/office/drawing/2014/main" id="{5580F313-69CD-DBEB-4FBF-EAFA7BC51F49}"/>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91" name="淘宝网Chenying0907出品 5640">
                <a:extLst>
                  <a:ext uri="{FF2B5EF4-FFF2-40B4-BE49-F238E27FC236}">
                    <a16:creationId xmlns:a16="http://schemas.microsoft.com/office/drawing/2014/main" id="{298E737F-992C-5405-A769-B3A4CC9A09AA}"/>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86058" name="淘宝网Chenying0907出品 10">
              <a:extLst>
                <a:ext uri="{FF2B5EF4-FFF2-40B4-BE49-F238E27FC236}">
                  <a16:creationId xmlns:a16="http://schemas.microsoft.com/office/drawing/2014/main" id="{A981A9A8-B0C4-2A94-7BE9-9CA3F7652FFB}"/>
                </a:ext>
              </a:extLst>
            </p:cNvPr>
            <p:cNvGrpSpPr>
              <a:grpSpLocks/>
            </p:cNvGrpSpPr>
            <p:nvPr/>
          </p:nvGrpSpPr>
          <p:grpSpPr bwMode="auto">
            <a:xfrm>
              <a:off x="4585523" y="1271914"/>
              <a:ext cx="4353645" cy="3457512"/>
              <a:chOff x="4585524" y="1271913"/>
              <a:chExt cx="4353648" cy="3457509"/>
            </a:xfrm>
          </p:grpSpPr>
          <p:grpSp>
            <p:nvGrpSpPr>
              <p:cNvPr id="86065" name="淘宝网Chenying0907出品 17">
                <a:extLst>
                  <a:ext uri="{FF2B5EF4-FFF2-40B4-BE49-F238E27FC236}">
                    <a16:creationId xmlns:a16="http://schemas.microsoft.com/office/drawing/2014/main" id="{0577F1B1-B2F3-FC56-5EF1-CB3E2D33DB5A}"/>
                  </a:ext>
                </a:extLst>
              </p:cNvPr>
              <p:cNvGrpSpPr>
                <a:grpSpLocks/>
              </p:cNvGrpSpPr>
              <p:nvPr/>
            </p:nvGrpSpPr>
            <p:grpSpPr bwMode="auto">
              <a:xfrm>
                <a:off x="4585524" y="1778245"/>
                <a:ext cx="1411857" cy="2951177"/>
                <a:chOff x="4400552" y="1170243"/>
                <a:chExt cx="1411857" cy="2951180"/>
              </a:xfrm>
            </p:grpSpPr>
            <p:sp>
              <p:nvSpPr>
                <p:cNvPr id="79" name="淘宝网Chenying0907出品 5702">
                  <a:extLst>
                    <a:ext uri="{FF2B5EF4-FFF2-40B4-BE49-F238E27FC236}">
                      <a16:creationId xmlns:a16="http://schemas.microsoft.com/office/drawing/2014/main" id="{AD0FFF4D-0A1D-7CA4-99FA-5ADD9BE1B354}"/>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0" name="淘宝网Chenying0907出品 5704">
                  <a:extLst>
                    <a:ext uri="{FF2B5EF4-FFF2-40B4-BE49-F238E27FC236}">
                      <a16:creationId xmlns:a16="http://schemas.microsoft.com/office/drawing/2014/main" id="{A99BE37A-A4EA-772D-8F98-1AC6AC4C4673}"/>
                    </a:ext>
                  </a:extLst>
                </p:cNvPr>
                <p:cNvSpPr>
                  <a:spLocks/>
                </p:cNvSpPr>
                <p:nvPr/>
              </p:nvSpPr>
              <p:spPr bwMode="auto">
                <a:xfrm>
                  <a:off x="4400552" y="1170243"/>
                  <a:ext cx="493713" cy="893763"/>
                </a:xfrm>
                <a:custGeom>
                  <a:avLst/>
                  <a:gdLst>
                    <a:gd name="T0" fmla="*/ 253277 w 10074"/>
                    <a:gd name="T1" fmla="*/ 892631 h 10261"/>
                    <a:gd name="T2" fmla="*/ 364232 w 10074"/>
                    <a:gd name="T3" fmla="*/ 846815 h 10261"/>
                    <a:gd name="T4" fmla="*/ 465925 w 10074"/>
                    <a:gd name="T5" fmla="*/ 800998 h 10261"/>
                    <a:gd name="T6" fmla="*/ 465925 w 10074"/>
                    <a:gd name="T7" fmla="*/ 636200 h 10261"/>
                    <a:gd name="T8" fmla="*/ 401234 w 10074"/>
                    <a:gd name="T9" fmla="*/ 489780 h 10261"/>
                    <a:gd name="T10" fmla="*/ 345756 w 10074"/>
                    <a:gd name="T11" fmla="*/ 398147 h 10261"/>
                    <a:gd name="T12" fmla="*/ 345756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7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2" name="淘宝网Chenying0907出品 5715">
                  <a:extLst>
                    <a:ext uri="{FF2B5EF4-FFF2-40B4-BE49-F238E27FC236}">
                      <a16:creationId xmlns:a16="http://schemas.microsoft.com/office/drawing/2014/main" id="{DC3858F4-E993-E4B4-0B09-8997B4D3D2F1}"/>
                    </a:ext>
                  </a:extLst>
                </p:cNvPr>
                <p:cNvSpPr>
                  <a:spLocks/>
                </p:cNvSpPr>
                <p:nvPr/>
              </p:nvSpPr>
              <p:spPr bwMode="auto">
                <a:xfrm>
                  <a:off x="4476484" y="1752667"/>
                  <a:ext cx="1084263" cy="2273301"/>
                </a:xfrm>
                <a:custGeom>
                  <a:avLst/>
                  <a:gdLst>
                    <a:gd name="T0" fmla="*/ 973057 w 117"/>
                    <a:gd name="T1" fmla="*/ 2273301 h 248"/>
                    <a:gd name="T2" fmla="*/ 9267 w 117"/>
                    <a:gd name="T3" fmla="*/ 73332 h 248"/>
                    <a:gd name="T4" fmla="*/ 27802 w 117"/>
                    <a:gd name="T5" fmla="*/ 18333 h 248"/>
                    <a:gd name="T6" fmla="*/ 120474 w 117"/>
                    <a:gd name="T7" fmla="*/ 45833 h 248"/>
                    <a:gd name="T8" fmla="*/ 1084263 w 117"/>
                    <a:gd name="T9" fmla="*/ 2264134 h 248"/>
                    <a:gd name="T10" fmla="*/ 973057 w 117"/>
                    <a:gd name="T11" fmla="*/ 227330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5" name="淘宝网Chenying0907出品 5716">
                  <a:extLst>
                    <a:ext uri="{FF2B5EF4-FFF2-40B4-BE49-F238E27FC236}">
                      <a16:creationId xmlns:a16="http://schemas.microsoft.com/office/drawing/2014/main" id="{D223C39A-2F07-5DF6-7EE7-C028C40782AC}"/>
                    </a:ext>
                  </a:extLst>
                </p:cNvPr>
                <p:cNvSpPr>
                  <a:spLocks/>
                </p:cNvSpPr>
                <p:nvPr/>
              </p:nvSpPr>
              <p:spPr bwMode="auto">
                <a:xfrm>
                  <a:off x="4713020" y="1641541"/>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 name="淘宝网Chenying0907出品 5717">
                  <a:extLst>
                    <a:ext uri="{FF2B5EF4-FFF2-40B4-BE49-F238E27FC236}">
                      <a16:creationId xmlns:a16="http://schemas.microsoft.com/office/drawing/2014/main" id="{818A844D-D3CE-B31C-A288-35EC31F5B877}"/>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 name="淘宝网Chenying0907出品 5703">
                  <a:extLst>
                    <a:ext uri="{FF2B5EF4-FFF2-40B4-BE49-F238E27FC236}">
                      <a16:creationId xmlns:a16="http://schemas.microsoft.com/office/drawing/2014/main" id="{50413A3E-7156-97E0-3E0E-B5B42118DEDB}"/>
                    </a:ext>
                  </a:extLst>
                </p:cNvPr>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6066" name="淘宝网Chenying0907出品 18">
                <a:extLst>
                  <a:ext uri="{FF2B5EF4-FFF2-40B4-BE49-F238E27FC236}">
                    <a16:creationId xmlns:a16="http://schemas.microsoft.com/office/drawing/2014/main" id="{C40530FA-504E-7E40-2AAB-1699EFE6F7A5}"/>
                  </a:ext>
                </a:extLst>
              </p:cNvPr>
              <p:cNvGrpSpPr>
                <a:grpSpLocks/>
              </p:cNvGrpSpPr>
              <p:nvPr/>
            </p:nvGrpSpPr>
            <p:grpSpPr bwMode="auto">
              <a:xfrm rot="781172">
                <a:off x="5242049" y="1323326"/>
                <a:ext cx="1411857" cy="2951177"/>
                <a:chOff x="4400552" y="1170242"/>
                <a:chExt cx="1411857" cy="2951181"/>
              </a:xfrm>
            </p:grpSpPr>
            <p:sp>
              <p:nvSpPr>
                <p:cNvPr id="71" name="淘宝网Chenying0907出品 5702">
                  <a:extLst>
                    <a:ext uri="{FF2B5EF4-FFF2-40B4-BE49-F238E27FC236}">
                      <a16:creationId xmlns:a16="http://schemas.microsoft.com/office/drawing/2014/main" id="{630437A2-7523-D129-E4BD-470694C2C424}"/>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 name="淘宝网Chenying0907出品 5704">
                  <a:extLst>
                    <a:ext uri="{FF2B5EF4-FFF2-40B4-BE49-F238E27FC236}">
                      <a16:creationId xmlns:a16="http://schemas.microsoft.com/office/drawing/2014/main" id="{47C8DB3A-55A6-2117-7466-BFE3F770C92F}"/>
                    </a:ext>
                  </a:extLst>
                </p:cNvPr>
                <p:cNvSpPr>
                  <a:spLocks/>
                </p:cNvSpPr>
                <p:nvPr/>
              </p:nvSpPr>
              <p:spPr bwMode="auto">
                <a:xfrm>
                  <a:off x="4400552" y="1170242"/>
                  <a:ext cx="493713" cy="893764"/>
                </a:xfrm>
                <a:custGeom>
                  <a:avLst/>
                  <a:gdLst>
                    <a:gd name="T0" fmla="*/ 253277 w 10074"/>
                    <a:gd name="T1" fmla="*/ 892632 h 10261"/>
                    <a:gd name="T2" fmla="*/ 364232 w 10074"/>
                    <a:gd name="T3" fmla="*/ 846815 h 10261"/>
                    <a:gd name="T4" fmla="*/ 465925 w 10074"/>
                    <a:gd name="T5" fmla="*/ 800999 h 10261"/>
                    <a:gd name="T6" fmla="*/ 465925 w 10074"/>
                    <a:gd name="T7" fmla="*/ 636200 h 10261"/>
                    <a:gd name="T8" fmla="*/ 401234 w 10074"/>
                    <a:gd name="T9" fmla="*/ 489780 h 10261"/>
                    <a:gd name="T10" fmla="*/ 345756 w 10074"/>
                    <a:gd name="T11" fmla="*/ 398148 h 10261"/>
                    <a:gd name="T12" fmla="*/ 345756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7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3" name="淘宝网Chenying0907出品 5715">
                  <a:extLst>
                    <a:ext uri="{FF2B5EF4-FFF2-40B4-BE49-F238E27FC236}">
                      <a16:creationId xmlns:a16="http://schemas.microsoft.com/office/drawing/2014/main" id="{FFC95415-3DBF-D72D-C973-2D10821789C1}"/>
                    </a:ext>
                  </a:extLst>
                </p:cNvPr>
                <p:cNvSpPr>
                  <a:spLocks/>
                </p:cNvSpPr>
                <p:nvPr/>
              </p:nvSpPr>
              <p:spPr bwMode="auto">
                <a:xfrm>
                  <a:off x="4476483" y="1752666"/>
                  <a:ext cx="1084263" cy="2273302"/>
                </a:xfrm>
                <a:custGeom>
                  <a:avLst/>
                  <a:gdLst>
                    <a:gd name="T0" fmla="*/ 973057 w 117"/>
                    <a:gd name="T1" fmla="*/ 2273302 h 248"/>
                    <a:gd name="T2" fmla="*/ 9267 w 117"/>
                    <a:gd name="T3" fmla="*/ 73332 h 248"/>
                    <a:gd name="T4" fmla="*/ 27802 w 117"/>
                    <a:gd name="T5" fmla="*/ 18333 h 248"/>
                    <a:gd name="T6" fmla="*/ 120474 w 117"/>
                    <a:gd name="T7" fmla="*/ 45833 h 248"/>
                    <a:gd name="T8" fmla="*/ 1084263 w 117"/>
                    <a:gd name="T9" fmla="*/ 2264135 h 248"/>
                    <a:gd name="T10" fmla="*/ 973057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5" name="淘宝网Chenying0907出品 5716">
                  <a:extLst>
                    <a:ext uri="{FF2B5EF4-FFF2-40B4-BE49-F238E27FC236}">
                      <a16:creationId xmlns:a16="http://schemas.microsoft.com/office/drawing/2014/main" id="{39E5783D-B54E-93EA-9B5A-7EB1BDDC3908}"/>
                    </a:ext>
                  </a:extLst>
                </p:cNvPr>
                <p:cNvSpPr>
                  <a:spLocks/>
                </p:cNvSpPr>
                <p:nvPr/>
              </p:nvSpPr>
              <p:spPr bwMode="auto">
                <a:xfrm>
                  <a:off x="4713021" y="1641541"/>
                  <a:ext cx="1055688" cy="2328865"/>
                </a:xfrm>
                <a:custGeom>
                  <a:avLst/>
                  <a:gdLst>
                    <a:gd name="T0" fmla="*/ 972344 w 114"/>
                    <a:gd name="T1" fmla="*/ 2328865 h 254"/>
                    <a:gd name="T2" fmla="*/ 0 w 114"/>
                    <a:gd name="T3" fmla="*/ 110025 h 254"/>
                    <a:gd name="T4" fmla="*/ 55563 w 114"/>
                    <a:gd name="T5" fmla="*/ 18338 h 254"/>
                    <a:gd name="T6" fmla="*/ 101865 w 114"/>
                    <a:gd name="T7" fmla="*/ 45844 h 254"/>
                    <a:gd name="T8" fmla="*/ 1055688 w 114"/>
                    <a:gd name="T9" fmla="*/ 2246346 h 254"/>
                    <a:gd name="T10" fmla="*/ 972344 w 114"/>
                    <a:gd name="T11" fmla="*/ 2328865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 name="淘宝网Chenying0907出品 5717">
                  <a:extLst>
                    <a:ext uri="{FF2B5EF4-FFF2-40B4-BE49-F238E27FC236}">
                      <a16:creationId xmlns:a16="http://schemas.microsoft.com/office/drawing/2014/main" id="{8D0A2D1F-7003-FC34-C6BB-FB4CEAB8B42C}"/>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 name="淘宝网Chenying0907出品 5703">
                  <a:extLst>
                    <a:ext uri="{FF2B5EF4-FFF2-40B4-BE49-F238E27FC236}">
                      <a16:creationId xmlns:a16="http://schemas.microsoft.com/office/drawing/2014/main" id="{D6F5EE41-FC79-7F98-9994-C301386255D2}"/>
                    </a:ext>
                  </a:extLst>
                </p:cNvPr>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6067" name="淘宝网Chenying0907出品 19">
                <a:extLst>
                  <a:ext uri="{FF2B5EF4-FFF2-40B4-BE49-F238E27FC236}">
                    <a16:creationId xmlns:a16="http://schemas.microsoft.com/office/drawing/2014/main" id="{DEE8F9A3-69AE-7984-0943-F636D65A4866}"/>
                  </a:ext>
                </a:extLst>
              </p:cNvPr>
              <p:cNvGrpSpPr>
                <a:grpSpLocks/>
              </p:cNvGrpSpPr>
              <p:nvPr/>
            </p:nvGrpSpPr>
            <p:grpSpPr bwMode="auto">
              <a:xfrm rot="1701895">
                <a:off x="6140258" y="1271913"/>
                <a:ext cx="1411857" cy="2951177"/>
                <a:chOff x="4400548" y="1170243"/>
                <a:chExt cx="1411855" cy="2951179"/>
              </a:xfrm>
            </p:grpSpPr>
            <p:sp>
              <p:nvSpPr>
                <p:cNvPr id="86079" name="淘宝网Chenying0907出品 5702">
                  <a:extLst>
                    <a:ext uri="{FF2B5EF4-FFF2-40B4-BE49-F238E27FC236}">
                      <a16:creationId xmlns:a16="http://schemas.microsoft.com/office/drawing/2014/main" id="{75FB149F-71B5-50A0-27A3-792C33CB7BAB}"/>
                    </a:ext>
                  </a:extLst>
                </p:cNvPr>
                <p:cNvSpPr>
                  <a:spLocks/>
                </p:cNvSpPr>
                <p:nvPr/>
              </p:nvSpPr>
              <p:spPr bwMode="auto">
                <a:xfrm>
                  <a:off x="5450453" y="3873772"/>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4" name="淘宝网Chenying0907出品 5704">
                  <a:extLst>
                    <a:ext uri="{FF2B5EF4-FFF2-40B4-BE49-F238E27FC236}">
                      <a16:creationId xmlns:a16="http://schemas.microsoft.com/office/drawing/2014/main" id="{F18E0B83-1347-DC65-FD45-0EFF967815C5}"/>
                    </a:ext>
                  </a:extLst>
                </p:cNvPr>
                <p:cNvSpPr>
                  <a:spLocks/>
                </p:cNvSpPr>
                <p:nvPr/>
              </p:nvSpPr>
              <p:spPr bwMode="auto">
                <a:xfrm>
                  <a:off x="4400548" y="1170243"/>
                  <a:ext cx="493712" cy="893763"/>
                </a:xfrm>
                <a:custGeom>
                  <a:avLst/>
                  <a:gdLst>
                    <a:gd name="T0" fmla="*/ 253276 w 10074"/>
                    <a:gd name="T1" fmla="*/ 892631 h 10261"/>
                    <a:gd name="T2" fmla="*/ 364231 w 10074"/>
                    <a:gd name="T3" fmla="*/ 846815 h 10261"/>
                    <a:gd name="T4" fmla="*/ 465924 w 10074"/>
                    <a:gd name="T5" fmla="*/ 800998 h 10261"/>
                    <a:gd name="T6" fmla="*/ 465924 w 10074"/>
                    <a:gd name="T7" fmla="*/ 636200 h 10261"/>
                    <a:gd name="T8" fmla="*/ 401233 w 10074"/>
                    <a:gd name="T9" fmla="*/ 489780 h 10261"/>
                    <a:gd name="T10" fmla="*/ 345755 w 10074"/>
                    <a:gd name="T11" fmla="*/ 398147 h 10261"/>
                    <a:gd name="T12" fmla="*/ 345755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6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5" name="淘宝网Chenying0907出品 5715">
                  <a:extLst>
                    <a:ext uri="{FF2B5EF4-FFF2-40B4-BE49-F238E27FC236}">
                      <a16:creationId xmlns:a16="http://schemas.microsoft.com/office/drawing/2014/main" id="{88D22D58-71A0-3CBE-7BAD-95A25D2FD86B}"/>
                    </a:ext>
                  </a:extLst>
                </p:cNvPr>
                <p:cNvSpPr>
                  <a:spLocks/>
                </p:cNvSpPr>
                <p:nvPr/>
              </p:nvSpPr>
              <p:spPr bwMode="auto">
                <a:xfrm>
                  <a:off x="4476479" y="1752665"/>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6" name="淘宝网Chenying0907出品 5716">
                  <a:extLst>
                    <a:ext uri="{FF2B5EF4-FFF2-40B4-BE49-F238E27FC236}">
                      <a16:creationId xmlns:a16="http://schemas.microsoft.com/office/drawing/2014/main" id="{C0790DA4-386C-C93B-F8F7-1CE0828918FD}"/>
                    </a:ext>
                  </a:extLst>
                </p:cNvPr>
                <p:cNvSpPr>
                  <a:spLocks/>
                </p:cNvSpPr>
                <p:nvPr/>
              </p:nvSpPr>
              <p:spPr bwMode="auto">
                <a:xfrm>
                  <a:off x="4713018" y="1641539"/>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8" name="淘宝网Chenying0907出品 5717">
                  <a:extLst>
                    <a:ext uri="{FF2B5EF4-FFF2-40B4-BE49-F238E27FC236}">
                      <a16:creationId xmlns:a16="http://schemas.microsoft.com/office/drawing/2014/main" id="{1C6DA8B8-8BC6-FC32-7E3E-82936870E20B}"/>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0" name="淘宝网Chenying0907出品 5703">
                  <a:extLst>
                    <a:ext uri="{FF2B5EF4-FFF2-40B4-BE49-F238E27FC236}">
                      <a16:creationId xmlns:a16="http://schemas.microsoft.com/office/drawing/2014/main" id="{9CCCF86D-EC9A-B518-E833-D572B07AE81F}"/>
                    </a:ext>
                  </a:extLst>
                </p:cNvPr>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6071" name="淘宝网Chenying0907出品 20">
                <a:extLst>
                  <a:ext uri="{FF2B5EF4-FFF2-40B4-BE49-F238E27FC236}">
                    <a16:creationId xmlns:a16="http://schemas.microsoft.com/office/drawing/2014/main" id="{38AE96C5-7382-33E6-3E08-CF8FC6330254}"/>
                  </a:ext>
                </a:extLst>
              </p:cNvPr>
              <p:cNvGrpSpPr>
                <a:grpSpLocks/>
              </p:cNvGrpSpPr>
              <p:nvPr/>
            </p:nvGrpSpPr>
            <p:grpSpPr bwMode="auto">
              <a:xfrm rot="2920266">
                <a:off x="6757655" y="1950494"/>
                <a:ext cx="1411858" cy="2951176"/>
                <a:chOff x="4400552" y="1170242"/>
                <a:chExt cx="1411857" cy="2951182"/>
              </a:xfrm>
            </p:grpSpPr>
            <p:sp>
              <p:nvSpPr>
                <p:cNvPr id="86072" name="淘宝网Chenying0907出品 5702">
                  <a:extLst>
                    <a:ext uri="{FF2B5EF4-FFF2-40B4-BE49-F238E27FC236}">
                      <a16:creationId xmlns:a16="http://schemas.microsoft.com/office/drawing/2014/main" id="{58F77923-60F0-38B6-8CB6-8C0830C76210}"/>
                    </a:ext>
                  </a:extLst>
                </p:cNvPr>
                <p:cNvSpPr>
                  <a:spLocks/>
                </p:cNvSpPr>
                <p:nvPr/>
              </p:nvSpPr>
              <p:spPr bwMode="auto">
                <a:xfrm>
                  <a:off x="5450459" y="3873774"/>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73" name="淘宝网Chenying0907出品 5704">
                  <a:extLst>
                    <a:ext uri="{FF2B5EF4-FFF2-40B4-BE49-F238E27FC236}">
                      <a16:creationId xmlns:a16="http://schemas.microsoft.com/office/drawing/2014/main" id="{190D0DFC-C323-3E02-ACD4-B870031CAD80}"/>
                    </a:ext>
                  </a:extLst>
                </p:cNvPr>
                <p:cNvSpPr>
                  <a:spLocks/>
                </p:cNvSpPr>
                <p:nvPr/>
              </p:nvSpPr>
              <p:spPr bwMode="auto">
                <a:xfrm>
                  <a:off x="4400552" y="1170242"/>
                  <a:ext cx="493712" cy="893764"/>
                </a:xfrm>
                <a:custGeom>
                  <a:avLst/>
                  <a:gdLst>
                    <a:gd name="T0" fmla="*/ 253276 w 10074"/>
                    <a:gd name="T1" fmla="*/ 892632 h 10261"/>
                    <a:gd name="T2" fmla="*/ 364231 w 10074"/>
                    <a:gd name="T3" fmla="*/ 846815 h 10261"/>
                    <a:gd name="T4" fmla="*/ 465924 w 10074"/>
                    <a:gd name="T5" fmla="*/ 800999 h 10261"/>
                    <a:gd name="T6" fmla="*/ 465924 w 10074"/>
                    <a:gd name="T7" fmla="*/ 636200 h 10261"/>
                    <a:gd name="T8" fmla="*/ 401233 w 10074"/>
                    <a:gd name="T9" fmla="*/ 489780 h 10261"/>
                    <a:gd name="T10" fmla="*/ 345755 w 10074"/>
                    <a:gd name="T11" fmla="*/ 398148 h 10261"/>
                    <a:gd name="T12" fmla="*/ 345755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6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75" name="淘宝网Chenying0907出品 5715">
                  <a:extLst>
                    <a:ext uri="{FF2B5EF4-FFF2-40B4-BE49-F238E27FC236}">
                      <a16:creationId xmlns:a16="http://schemas.microsoft.com/office/drawing/2014/main" id="{0ED25175-2D16-11EB-9A38-15E2227DEEBB}"/>
                    </a:ext>
                  </a:extLst>
                </p:cNvPr>
                <p:cNvSpPr>
                  <a:spLocks/>
                </p:cNvSpPr>
                <p:nvPr/>
              </p:nvSpPr>
              <p:spPr bwMode="auto">
                <a:xfrm>
                  <a:off x="4476483" y="1752666"/>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76" name="淘宝网Chenying0907出品 5716">
                  <a:extLst>
                    <a:ext uri="{FF2B5EF4-FFF2-40B4-BE49-F238E27FC236}">
                      <a16:creationId xmlns:a16="http://schemas.microsoft.com/office/drawing/2014/main" id="{0E5A4913-3F53-F497-0C8F-4C3E7A9E682D}"/>
                    </a:ext>
                  </a:extLst>
                </p:cNvPr>
                <p:cNvSpPr>
                  <a:spLocks/>
                </p:cNvSpPr>
                <p:nvPr/>
              </p:nvSpPr>
              <p:spPr bwMode="auto">
                <a:xfrm>
                  <a:off x="4713019" y="1641542"/>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77" name="淘宝网Chenying0907出品 5717">
                  <a:extLst>
                    <a:ext uri="{FF2B5EF4-FFF2-40B4-BE49-F238E27FC236}">
                      <a16:creationId xmlns:a16="http://schemas.microsoft.com/office/drawing/2014/main" id="{8DB48BD2-FD3E-AA2F-103C-5DA825D3042D}"/>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78" name="淘宝网Chenying0907出品 5703">
                  <a:extLst>
                    <a:ext uri="{FF2B5EF4-FFF2-40B4-BE49-F238E27FC236}">
                      <a16:creationId xmlns:a16="http://schemas.microsoft.com/office/drawing/2014/main" id="{0D7C5507-6F16-4B8A-75A2-4AC8183B98ED}"/>
                    </a:ext>
                  </a:extLst>
                </p:cNvPr>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sp>
          <p:nvSpPr>
            <p:cNvPr id="86059" name="AutoShape 5699">
              <a:extLst>
                <a:ext uri="{FF2B5EF4-FFF2-40B4-BE49-F238E27FC236}">
                  <a16:creationId xmlns:a16="http://schemas.microsoft.com/office/drawing/2014/main" id="{AF179EE4-EA1F-6DA7-A39D-D1B9284D05C6}"/>
                </a:ext>
              </a:extLst>
            </p:cNvPr>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86060" name="淘宝网Chenying0907出品 12">
              <a:extLst>
                <a:ext uri="{FF2B5EF4-FFF2-40B4-BE49-F238E27FC236}">
                  <a16:creationId xmlns:a16="http://schemas.microsoft.com/office/drawing/2014/main" id="{B5D0C1C5-BFE3-0AA2-7A5F-38CE168CD545}"/>
                </a:ext>
              </a:extLst>
            </p:cNvPr>
            <p:cNvGrpSpPr>
              <a:grpSpLocks/>
            </p:cNvGrpSpPr>
            <p:nvPr/>
          </p:nvGrpSpPr>
          <p:grpSpPr bwMode="auto">
            <a:xfrm>
              <a:off x="5249118" y="3524742"/>
              <a:ext cx="2602836" cy="2233477"/>
              <a:chOff x="9473194" y="1739131"/>
              <a:chExt cx="2602839" cy="2233476"/>
            </a:xfrm>
          </p:grpSpPr>
          <p:sp>
            <p:nvSpPr>
              <p:cNvPr id="86062" name="淘宝网Chenying0907出品 5615">
                <a:extLst>
                  <a:ext uri="{FF2B5EF4-FFF2-40B4-BE49-F238E27FC236}">
                    <a16:creationId xmlns:a16="http://schemas.microsoft.com/office/drawing/2014/main" id="{01F37693-AC70-66F3-AA84-250A07E17C80}"/>
                  </a:ext>
                </a:extLst>
              </p:cNvPr>
              <p:cNvSpPr>
                <a:spLocks/>
              </p:cNvSpPr>
              <p:nvPr/>
            </p:nvSpPr>
            <p:spPr bwMode="auto">
              <a:xfrm>
                <a:off x="9473194" y="1739131"/>
                <a:ext cx="2600768" cy="2226291"/>
              </a:xfrm>
              <a:custGeom>
                <a:avLst/>
                <a:gdLst>
                  <a:gd name="T0" fmla="*/ 2366205 w 632"/>
                  <a:gd name="T1" fmla="*/ 1790086 h 541"/>
                  <a:gd name="T2" fmla="*/ 0 w 632"/>
                  <a:gd name="T3" fmla="*/ 2226291 h 541"/>
                  <a:gd name="T4" fmla="*/ 0 w 632"/>
                  <a:gd name="T5" fmla="*/ 386823 h 541"/>
                  <a:gd name="T6" fmla="*/ 2600768 w 632"/>
                  <a:gd name="T7" fmla="*/ 0 h 541"/>
                  <a:gd name="T8" fmla="*/ 2366205 w 632"/>
                  <a:gd name="T9" fmla="*/ 179008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63" name="淘宝网Chenying0907出品 5615">
                <a:extLst>
                  <a:ext uri="{FF2B5EF4-FFF2-40B4-BE49-F238E27FC236}">
                    <a16:creationId xmlns:a16="http://schemas.microsoft.com/office/drawing/2014/main" id="{2B68068F-2316-7464-CC58-480B2C87F6D7}"/>
                  </a:ext>
                </a:extLst>
              </p:cNvPr>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86064" name="淘宝网Chenying0907出品 5615">
                <a:extLst>
                  <a:ext uri="{FF2B5EF4-FFF2-40B4-BE49-F238E27FC236}">
                    <a16:creationId xmlns:a16="http://schemas.microsoft.com/office/drawing/2014/main" id="{F2384E20-F911-11DD-41D6-33DB53021E3F}"/>
                  </a:ext>
                </a:extLst>
              </p:cNvPr>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dirty="0">
                  <a:ea typeface="SimSun" panose="02010600030101010101" pitchFamily="2" charset="-122"/>
                </a:endParaRPr>
              </a:p>
            </p:txBody>
          </p:sp>
        </p:grpSp>
        <p:sp>
          <p:nvSpPr>
            <p:cNvPr id="86061" name="淘宝网Chenying0907出品 5785">
              <a:extLst>
                <a:ext uri="{FF2B5EF4-FFF2-40B4-BE49-F238E27FC236}">
                  <a16:creationId xmlns:a16="http://schemas.microsoft.com/office/drawing/2014/main" id="{B25D2381-25B5-4D05-F76F-3EBCEA5519D4}"/>
                </a:ext>
              </a:extLst>
            </p:cNvPr>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標題 1"/>
          <p:cNvSpPr txBox="1">
            <a:spLocks/>
          </p:cNvSpPr>
          <p:nvPr/>
        </p:nvSpPr>
        <p:spPr bwMode="auto">
          <a:xfrm>
            <a:off x="424927"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一般生報名表填寫範例（</a:t>
            </a:r>
            <a:r>
              <a:rPr lang="en-US" altLang="zh-TW" sz="2400" b="1" dirty="0">
                <a:solidFill>
                  <a:srgbClr val="002060"/>
                </a:solidFill>
                <a:latin typeface="微軟正黑體" panose="020B0604030504040204" pitchFamily="34" charset="-120"/>
                <a:ea typeface="微軟正黑體" panose="020B0604030504040204" pitchFamily="34" charset="-120"/>
              </a:rPr>
              <a:t>8/13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36" name="投影片編號版面配置區 4"/>
          <p:cNvSpPr>
            <a:spLocks noGrp="1"/>
          </p:cNvSpPr>
          <p:nvPr>
            <p:ph type="sldNum" sz="quarter" idx="12"/>
          </p:nvPr>
        </p:nvSpPr>
        <p:spPr bwMode="auto">
          <a:xfrm>
            <a:off x="965048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14</a:t>
            </a:fld>
            <a:endParaRPr lang="zh-TW" altLang="en-US" sz="1500" b="1" dirty="0">
              <a:latin typeface="Arial" panose="020B0604020202020204" pitchFamily="34" charset="0"/>
              <a:cs typeface="Arial" panose="020B0604020202020204" pitchFamily="34" charset="0"/>
            </a:endParaRPr>
          </a:p>
        </p:txBody>
      </p:sp>
      <p:cxnSp>
        <p:nvCxnSpPr>
          <p:cNvPr id="105" name="直接连接符 42">
            <a:extLst>
              <a:ext uri="{FF2B5EF4-FFF2-40B4-BE49-F238E27FC236}">
                <a16:creationId xmlns:a16="http://schemas.microsoft.com/office/drawing/2014/main" id="{BDC992ED-C6FB-461F-BA88-CACB84203429}"/>
              </a:ext>
            </a:extLst>
          </p:cNvPr>
          <p:cNvCxnSpPr>
            <a:cxnSpLocks/>
            <a:endCxn id="106"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6" name="Freeform 6">
            <a:extLst>
              <a:ext uri="{FF2B5EF4-FFF2-40B4-BE49-F238E27FC236}">
                <a16:creationId xmlns:a16="http://schemas.microsoft.com/office/drawing/2014/main" id="{EA61254D-A70D-4EFC-A3F3-E861208ED07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pic>
        <p:nvPicPr>
          <p:cNvPr id="2" name="圖片 1">
            <a:extLst>
              <a:ext uri="{FF2B5EF4-FFF2-40B4-BE49-F238E27FC236}">
                <a16:creationId xmlns:a16="http://schemas.microsoft.com/office/drawing/2014/main" id="{FF8C99F5-8E22-3604-4367-D5A2C0B05BE5}"/>
              </a:ext>
            </a:extLst>
          </p:cNvPr>
          <p:cNvPicPr>
            <a:picLocks noChangeAspect="1"/>
          </p:cNvPicPr>
          <p:nvPr/>
        </p:nvPicPr>
        <p:blipFill>
          <a:blip r:embed="rId2" cstate="screen">
            <a:extLst>
              <a:ext uri="{28A0092B-C50C-407E-A947-70E740481C1C}">
                <a14:useLocalDpi xmlns:a14="http://schemas.microsoft.com/office/drawing/2010/main" val="0"/>
              </a:ext>
            </a:extLst>
          </a:blip>
          <a:srcRect t="3707" b="7141"/>
          <a:stretch/>
        </p:blipFill>
        <p:spPr>
          <a:xfrm>
            <a:off x="3908224" y="820059"/>
            <a:ext cx="4553859" cy="5744044"/>
          </a:xfrm>
          <a:prstGeom prst="rect">
            <a:avLst/>
          </a:prstGeom>
        </p:spPr>
      </p:pic>
      <p:sp>
        <p:nvSpPr>
          <p:cNvPr id="4" name="矩形 3">
            <a:extLst>
              <a:ext uri="{FF2B5EF4-FFF2-40B4-BE49-F238E27FC236}">
                <a16:creationId xmlns:a16="http://schemas.microsoft.com/office/drawing/2014/main" id="{3E77F227-B5CE-ACB2-5960-A50BAF1AEC7A}"/>
              </a:ext>
            </a:extLst>
          </p:cNvPr>
          <p:cNvSpPr/>
          <p:nvPr/>
        </p:nvSpPr>
        <p:spPr>
          <a:xfrm>
            <a:off x="4229039" y="1742898"/>
            <a:ext cx="3888953" cy="2456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 name="直線單箭頭接點 8">
            <a:extLst>
              <a:ext uri="{FF2B5EF4-FFF2-40B4-BE49-F238E27FC236}">
                <a16:creationId xmlns:a16="http://schemas.microsoft.com/office/drawing/2014/main" id="{E8D32A04-31E7-37FA-6F38-D4E404CD610E}"/>
              </a:ext>
            </a:extLst>
          </p:cNvPr>
          <p:cNvCxnSpPr>
            <a:cxnSpLocks/>
            <a:endCxn id="10" idx="1"/>
          </p:cNvCxnSpPr>
          <p:nvPr/>
        </p:nvCxnSpPr>
        <p:spPr>
          <a:xfrm flipV="1">
            <a:off x="2874590" y="2860362"/>
            <a:ext cx="1354448" cy="45118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14669932-FA68-496D-D3D0-5CDAAB6656FB}"/>
              </a:ext>
            </a:extLst>
          </p:cNvPr>
          <p:cNvSpPr/>
          <p:nvPr/>
        </p:nvSpPr>
        <p:spPr>
          <a:xfrm>
            <a:off x="4229038" y="2594697"/>
            <a:ext cx="3861795" cy="5313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 name="直線單箭頭接點 11">
            <a:extLst>
              <a:ext uri="{FF2B5EF4-FFF2-40B4-BE49-F238E27FC236}">
                <a16:creationId xmlns:a16="http://schemas.microsoft.com/office/drawing/2014/main" id="{FC9DE084-824C-D9F7-6DB7-F244085A8BA7}"/>
              </a:ext>
            </a:extLst>
          </p:cNvPr>
          <p:cNvCxnSpPr>
            <a:cxnSpLocks/>
            <a:endCxn id="4" idx="1"/>
          </p:cNvCxnSpPr>
          <p:nvPr/>
        </p:nvCxnSpPr>
        <p:spPr>
          <a:xfrm flipV="1">
            <a:off x="2925270" y="1865716"/>
            <a:ext cx="1303769" cy="40070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C6E3C022-9C67-D4BF-51A6-459B6A565667}"/>
              </a:ext>
            </a:extLst>
          </p:cNvPr>
          <p:cNvSpPr txBox="1"/>
          <p:nvPr/>
        </p:nvSpPr>
        <p:spPr bwMode="auto">
          <a:xfrm>
            <a:off x="8887218" y="2835431"/>
            <a:ext cx="3188439" cy="52322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400" dirty="0">
                <a:solidFill>
                  <a:srgbClr val="0070C0"/>
                </a:solidFill>
                <a:latin typeface="微軟正黑體" pitchFamily="34" charset="-120"/>
                <a:ea typeface="微軟正黑體" pitchFamily="34" charset="-120"/>
              </a:rPr>
              <a:t> （</a:t>
            </a:r>
            <a:r>
              <a:rPr lang="en-US" altLang="zh-TW" sz="1400" dirty="0">
                <a:solidFill>
                  <a:srgbClr val="0070C0"/>
                </a:solidFill>
                <a:latin typeface="微軟正黑體" pitchFamily="34" charset="-120"/>
                <a:ea typeface="微軟正黑體" pitchFamily="34" charset="-120"/>
              </a:rPr>
              <a:t>2</a:t>
            </a:r>
            <a:r>
              <a:rPr lang="zh-TW" altLang="en-US" sz="1400" dirty="0">
                <a:solidFill>
                  <a:srgbClr val="0070C0"/>
                </a:solidFill>
                <a:latin typeface="微軟正黑體" pitchFamily="34" charset="-120"/>
                <a:ea typeface="微軟正黑體" pitchFamily="34" charset="-120"/>
              </a:rPr>
              <a:t>）</a:t>
            </a:r>
            <a:r>
              <a:rPr lang="zh-TW" altLang="zh-TW" sz="1400" dirty="0">
                <a:solidFill>
                  <a:srgbClr val="0070C0"/>
                </a:solidFill>
                <a:latin typeface="微軟正黑體" pitchFamily="34" charset="-120"/>
                <a:ea typeface="微軟正黑體" pitchFamily="34" charset="-120"/>
              </a:rPr>
              <a:t>浮貼學歷或同等學力證明</a:t>
            </a:r>
            <a:r>
              <a:rPr lang="zh-TW" altLang="en-US" sz="1400" dirty="0">
                <a:solidFill>
                  <a:srgbClr val="0070C0"/>
                </a:solidFill>
                <a:latin typeface="微軟正黑體" pitchFamily="34" charset="-120"/>
                <a:ea typeface="微軟正黑體" pitchFamily="34" charset="-120"/>
              </a:rPr>
              <a:t>影本</a:t>
            </a:r>
            <a:br>
              <a:rPr lang="en-US" altLang="zh-TW" sz="1400" dirty="0">
                <a:solidFill>
                  <a:srgbClr val="0070C0"/>
                </a:solidFill>
                <a:latin typeface="微軟正黑體" pitchFamily="34" charset="-120"/>
                <a:ea typeface="微軟正黑體" pitchFamily="34" charset="-120"/>
              </a:rPr>
            </a:br>
            <a:r>
              <a:rPr lang="en-US" altLang="zh-TW" sz="1400" dirty="0">
                <a:solidFill>
                  <a:srgbClr val="0070C0"/>
                </a:solidFill>
                <a:latin typeface="微軟正黑體" pitchFamily="34" charset="-120"/>
                <a:ea typeface="微軟正黑體" pitchFamily="34" charset="-120"/>
              </a:rPr>
              <a:t>          </a:t>
            </a:r>
            <a:r>
              <a:rPr lang="zh-TW" altLang="en-US" sz="1400" dirty="0">
                <a:solidFill>
                  <a:srgbClr val="C00000"/>
                </a:solidFill>
                <a:latin typeface="微軟正黑體" pitchFamily="34" charset="-120"/>
                <a:ea typeface="微軟正黑體" pitchFamily="34" charset="-120"/>
              </a:rPr>
              <a:t>國中集體報名</a:t>
            </a:r>
            <a:r>
              <a:rPr lang="zh-TW" altLang="en-US" sz="1400" b="1" dirty="0">
                <a:solidFill>
                  <a:srgbClr val="C00000"/>
                </a:solidFill>
                <a:latin typeface="微軟正黑體" pitchFamily="34" charset="-120"/>
                <a:ea typeface="微軟正黑體" pitchFamily="34" charset="-120"/>
              </a:rPr>
              <a:t>免貼</a:t>
            </a:r>
            <a:r>
              <a:rPr lang="zh-TW" altLang="en-US" sz="1400" dirty="0">
                <a:solidFill>
                  <a:srgbClr val="C00000"/>
                </a:solidFill>
                <a:latin typeface="微軟正黑體" pitchFamily="34" charset="-120"/>
                <a:ea typeface="微軟正黑體" pitchFamily="34" charset="-120"/>
              </a:rPr>
              <a:t>畢業證書影本</a:t>
            </a:r>
            <a:endParaRPr lang="zh-TW" altLang="zh-TW" sz="1400" dirty="0">
              <a:solidFill>
                <a:srgbClr val="C00000"/>
              </a:solidFill>
              <a:latin typeface="微軟正黑體" pitchFamily="34" charset="-120"/>
              <a:ea typeface="微軟正黑體" pitchFamily="34" charset="-120"/>
            </a:endParaRPr>
          </a:p>
        </p:txBody>
      </p:sp>
      <p:cxnSp>
        <p:nvCxnSpPr>
          <p:cNvPr id="16" name="直線單箭頭接點 15">
            <a:extLst>
              <a:ext uri="{FF2B5EF4-FFF2-40B4-BE49-F238E27FC236}">
                <a16:creationId xmlns:a16="http://schemas.microsoft.com/office/drawing/2014/main" id="{AE4D0141-2AC2-1D9F-39DD-4F13F4204B38}"/>
              </a:ext>
            </a:extLst>
          </p:cNvPr>
          <p:cNvCxnSpPr>
            <a:cxnSpLocks/>
            <a:stCxn id="20" idx="1"/>
          </p:cNvCxnSpPr>
          <p:nvPr/>
        </p:nvCxnSpPr>
        <p:spPr bwMode="auto">
          <a:xfrm flipH="1" flipV="1">
            <a:off x="7471954" y="3784105"/>
            <a:ext cx="1072544" cy="39235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2095BCEB-6AE7-43F3-6866-2052C0F75B4D}"/>
              </a:ext>
            </a:extLst>
          </p:cNvPr>
          <p:cNvCxnSpPr>
            <a:cxnSpLocks/>
          </p:cNvCxnSpPr>
          <p:nvPr/>
        </p:nvCxnSpPr>
        <p:spPr bwMode="auto">
          <a:xfrm flipH="1">
            <a:off x="6923314" y="3169573"/>
            <a:ext cx="1975746" cy="2994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17EB2C97-4184-52F3-970D-E5BDFDF4FAD8}"/>
              </a:ext>
            </a:extLst>
          </p:cNvPr>
          <p:cNvSpPr txBox="1"/>
          <p:nvPr/>
        </p:nvSpPr>
        <p:spPr bwMode="auto">
          <a:xfrm>
            <a:off x="8544498" y="4022569"/>
            <a:ext cx="3280920" cy="30777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400" dirty="0">
                <a:solidFill>
                  <a:srgbClr val="0070C0"/>
                </a:solidFill>
                <a:latin typeface="微軟正黑體" pitchFamily="34" charset="-120"/>
                <a:ea typeface="微軟正黑體" pitchFamily="34" charset="-120"/>
              </a:rPr>
              <a:t>  （</a:t>
            </a:r>
            <a:r>
              <a:rPr lang="en-US" altLang="zh-TW" sz="1400" dirty="0">
                <a:solidFill>
                  <a:srgbClr val="0070C0"/>
                </a:solidFill>
                <a:latin typeface="微軟正黑體" pitchFamily="34" charset="-120"/>
                <a:ea typeface="微軟正黑體" pitchFamily="34" charset="-120"/>
              </a:rPr>
              <a:t>3</a:t>
            </a:r>
            <a:r>
              <a:rPr lang="zh-TW" altLang="en-US" sz="1400" dirty="0">
                <a:solidFill>
                  <a:srgbClr val="0070C0"/>
                </a:solidFill>
                <a:latin typeface="微軟正黑體" pitchFamily="34" charset="-120"/>
                <a:ea typeface="微軟正黑體" pitchFamily="34" charset="-120"/>
              </a:rPr>
              <a:t>）</a:t>
            </a:r>
            <a:r>
              <a:rPr lang="zh-TW" altLang="zh-TW" sz="1400" dirty="0">
                <a:solidFill>
                  <a:srgbClr val="0070C0"/>
                </a:solidFill>
                <a:latin typeface="微軟正黑體" pitchFamily="34" charset="-120"/>
                <a:ea typeface="微軟正黑體" pitchFamily="34" charset="-120"/>
              </a:rPr>
              <a:t>浮貼</a:t>
            </a:r>
            <a:r>
              <a:rPr lang="zh-TW" altLang="en-US" sz="1400" dirty="0">
                <a:solidFill>
                  <a:srgbClr val="0070C0"/>
                </a:solidFill>
                <a:latin typeface="微軟正黑體" pitchFamily="34" charset="-120"/>
                <a:ea typeface="微軟正黑體" pitchFamily="34" charset="-120"/>
              </a:rPr>
              <a:t>「</a:t>
            </a:r>
            <a:r>
              <a:rPr lang="zh-TW" altLang="en-US" sz="1400" b="1" dirty="0">
                <a:solidFill>
                  <a:srgbClr val="0070C0"/>
                </a:solidFill>
                <a:latin typeface="微軟正黑體" pitchFamily="34" charset="-120"/>
                <a:ea typeface="微軟正黑體" pitchFamily="34" charset="-120"/>
              </a:rPr>
              <a:t>弱勢身分</a:t>
            </a:r>
            <a:r>
              <a:rPr lang="zh-TW" altLang="en-US" sz="1400" dirty="0">
                <a:solidFill>
                  <a:srgbClr val="0070C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證明</a:t>
            </a:r>
            <a:r>
              <a:rPr lang="zh-TW" altLang="en-US" sz="1400" b="1" dirty="0">
                <a:solidFill>
                  <a:srgbClr val="C00000"/>
                </a:solidFill>
                <a:latin typeface="微軟正黑體" pitchFamily="34" charset="-120"/>
                <a:ea typeface="微軟正黑體" pitchFamily="34" charset="-120"/>
              </a:rPr>
              <a:t>文件影本</a:t>
            </a:r>
            <a:endParaRPr lang="zh-TW" altLang="zh-TW" sz="1400" b="1" dirty="0">
              <a:solidFill>
                <a:srgbClr val="C00000"/>
              </a:solidFill>
              <a:latin typeface="微軟正黑體" pitchFamily="34" charset="-120"/>
              <a:ea typeface="微軟正黑體" pitchFamily="34" charset="-120"/>
            </a:endParaRPr>
          </a:p>
        </p:txBody>
      </p:sp>
      <p:grpSp>
        <p:nvGrpSpPr>
          <p:cNvPr id="24" name="群組 23">
            <a:extLst>
              <a:ext uri="{FF2B5EF4-FFF2-40B4-BE49-F238E27FC236}">
                <a16:creationId xmlns:a16="http://schemas.microsoft.com/office/drawing/2014/main" id="{0F2E1DF2-7E8C-45A0-427A-498C5B77A3B7}"/>
              </a:ext>
            </a:extLst>
          </p:cNvPr>
          <p:cNvGrpSpPr/>
          <p:nvPr/>
        </p:nvGrpSpPr>
        <p:grpSpPr>
          <a:xfrm>
            <a:off x="169501" y="4318331"/>
            <a:ext cx="4245744" cy="776103"/>
            <a:chOff x="-722022" y="3583654"/>
            <a:chExt cx="5660993" cy="1034804"/>
          </a:xfrm>
        </p:grpSpPr>
        <p:cxnSp>
          <p:nvCxnSpPr>
            <p:cNvPr id="25" name="直線單箭頭接點 24">
              <a:extLst>
                <a:ext uri="{FF2B5EF4-FFF2-40B4-BE49-F238E27FC236}">
                  <a16:creationId xmlns:a16="http://schemas.microsoft.com/office/drawing/2014/main" id="{E9B09C8A-4A66-4303-B14D-4FD0698387ED}"/>
                </a:ext>
              </a:extLst>
            </p:cNvPr>
            <p:cNvCxnSpPr>
              <a:cxnSpLocks/>
            </p:cNvCxnSpPr>
            <p:nvPr/>
          </p:nvCxnSpPr>
          <p:spPr>
            <a:xfrm flipV="1">
              <a:off x="3744089" y="3583654"/>
              <a:ext cx="1194882" cy="40107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DC26DCFD-BF3A-A608-64E5-779154B056A5}"/>
                </a:ext>
              </a:extLst>
            </p:cNvPr>
            <p:cNvSpPr txBox="1"/>
            <p:nvPr/>
          </p:nvSpPr>
          <p:spPr>
            <a:xfrm>
              <a:off x="-722022" y="3838758"/>
              <a:ext cx="4711928" cy="7797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4</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比序項目積分證明單</a:t>
              </a:r>
              <a:r>
                <a:rPr lang="zh-TW" altLang="en-US" sz="1600" b="1" dirty="0">
                  <a:solidFill>
                    <a:srgbClr val="C00000"/>
                  </a:solidFill>
                  <a:latin typeface="微軟正黑體" pitchFamily="34" charset="-120"/>
                  <a:ea typeface="微軟正黑體" pitchFamily="34" charset="-120"/>
                </a:rPr>
                <a:t>正本</a:t>
              </a:r>
              <a:r>
                <a:rPr lang="zh-TW" altLang="en-US" sz="1600" dirty="0">
                  <a:solidFill>
                    <a:srgbClr val="0070C0"/>
                  </a:solidFill>
                  <a:latin typeface="微軟正黑體" pitchFamily="34" charset="-120"/>
                  <a:ea typeface="微軟正黑體" pitchFamily="34" charset="-120"/>
                </a:rPr>
                <a:t>審核確認後，</a:t>
              </a:r>
              <a:r>
                <a:rPr lang="zh-TW" altLang="en-US" sz="1600" b="1" dirty="0">
                  <a:solidFill>
                    <a:srgbClr val="C00000"/>
                  </a:solidFill>
                  <a:latin typeface="微軟正黑體" pitchFamily="34" charset="-120"/>
                  <a:ea typeface="微軟正黑體" pitchFamily="34" charset="-120"/>
                </a:rPr>
                <a:t>加蓋</a:t>
              </a:r>
              <a:r>
                <a:rPr lang="zh-TW" altLang="en-US" sz="1600" b="1" u="sng" dirty="0">
                  <a:solidFill>
                    <a:srgbClr val="C00000"/>
                  </a:solidFill>
                  <a:latin typeface="微軟正黑體" pitchFamily="34" charset="-120"/>
                  <a:ea typeface="微軟正黑體" pitchFamily="34" charset="-120"/>
                </a:rPr>
                <a:t>學校章戳</a:t>
              </a:r>
              <a:r>
                <a:rPr lang="zh-TW" altLang="en-US" sz="1600" dirty="0">
                  <a:solidFill>
                    <a:srgbClr val="0070C0"/>
                  </a:solidFill>
                  <a:latin typeface="微軟正黑體" pitchFamily="34" charset="-120"/>
                  <a:ea typeface="微軟正黑體" pitchFamily="34" charset="-120"/>
                </a:rPr>
                <a:t>浮貼於此</a:t>
              </a:r>
            </a:p>
          </p:txBody>
        </p:sp>
      </p:grpSp>
      <p:grpSp>
        <p:nvGrpSpPr>
          <p:cNvPr id="28" name="群組 27">
            <a:extLst>
              <a:ext uri="{FF2B5EF4-FFF2-40B4-BE49-F238E27FC236}">
                <a16:creationId xmlns:a16="http://schemas.microsoft.com/office/drawing/2014/main" id="{63AF81E2-2087-1D98-F919-DF2D1C2325E4}"/>
              </a:ext>
            </a:extLst>
          </p:cNvPr>
          <p:cNvGrpSpPr/>
          <p:nvPr/>
        </p:nvGrpSpPr>
        <p:grpSpPr>
          <a:xfrm>
            <a:off x="7184572" y="5204096"/>
            <a:ext cx="3932869" cy="492786"/>
            <a:chOff x="6611629" y="5120649"/>
            <a:chExt cx="5243824" cy="657047"/>
          </a:xfrm>
        </p:grpSpPr>
        <p:cxnSp>
          <p:nvCxnSpPr>
            <p:cNvPr id="30" name="直線單箭頭接點 29">
              <a:extLst>
                <a:ext uri="{FF2B5EF4-FFF2-40B4-BE49-F238E27FC236}">
                  <a16:creationId xmlns:a16="http://schemas.microsoft.com/office/drawing/2014/main" id="{1FC7B7B1-C660-F853-0AE1-5C66643CD889}"/>
                </a:ext>
              </a:extLst>
            </p:cNvPr>
            <p:cNvCxnSpPr>
              <a:cxnSpLocks/>
            </p:cNvCxnSpPr>
            <p:nvPr/>
          </p:nvCxnSpPr>
          <p:spPr>
            <a:xfrm flipH="1" flipV="1">
              <a:off x="6611629" y="5120649"/>
              <a:ext cx="2148198" cy="17366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2788FED1-AE8C-1438-12B3-96D6C5812B78}"/>
                </a:ext>
              </a:extLst>
            </p:cNvPr>
            <p:cNvCxnSpPr>
              <a:cxnSpLocks/>
            </p:cNvCxnSpPr>
            <p:nvPr/>
          </p:nvCxnSpPr>
          <p:spPr>
            <a:xfrm flipH="1">
              <a:off x="6611629" y="5303838"/>
              <a:ext cx="2178361" cy="47385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5CB23F51-AFC5-6A77-5905-C4AA2A21A2D0}"/>
                </a:ext>
              </a:extLst>
            </p:cNvPr>
            <p:cNvSpPr txBox="1"/>
            <p:nvPr/>
          </p:nvSpPr>
          <p:spPr>
            <a:xfrm>
              <a:off x="8415242" y="5126037"/>
              <a:ext cx="3440211" cy="410369"/>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400" dirty="0">
                  <a:solidFill>
                    <a:srgbClr val="0070C0"/>
                  </a:solidFill>
                  <a:latin typeface="微軟正黑體" pitchFamily="34" charset="-120"/>
                  <a:ea typeface="微軟正黑體" pitchFamily="34" charset="-120"/>
                </a:rPr>
                <a:t> （</a:t>
              </a:r>
              <a:r>
                <a:rPr lang="en-US" altLang="zh-TW" sz="1400" dirty="0">
                  <a:solidFill>
                    <a:srgbClr val="0070C0"/>
                  </a:solidFill>
                  <a:latin typeface="微軟正黑體" pitchFamily="34" charset="-120"/>
                  <a:ea typeface="微軟正黑體" pitchFamily="34" charset="-120"/>
                </a:rPr>
                <a:t>6</a:t>
              </a:r>
              <a:r>
                <a:rPr lang="zh-TW" altLang="en-US" sz="1400" dirty="0">
                  <a:solidFill>
                    <a:srgbClr val="0070C0"/>
                  </a:solidFill>
                  <a:latin typeface="微軟正黑體" pitchFamily="34" charset="-120"/>
                  <a:ea typeface="微軟正黑體" pitchFamily="34" charset="-120"/>
                </a:rPr>
                <a:t>）（</a:t>
              </a:r>
              <a:r>
                <a:rPr lang="en-US" altLang="zh-TW" sz="1400" dirty="0">
                  <a:solidFill>
                    <a:srgbClr val="0070C0"/>
                  </a:solidFill>
                  <a:latin typeface="微軟正黑體" pitchFamily="34" charset="-120"/>
                  <a:ea typeface="微軟正黑體" pitchFamily="34" charset="-120"/>
                </a:rPr>
                <a:t>7</a:t>
              </a:r>
              <a:r>
                <a:rPr lang="zh-TW" altLang="en-US" sz="1400" dirty="0">
                  <a:solidFill>
                    <a:srgbClr val="0070C0"/>
                  </a:solidFill>
                  <a:latin typeface="微軟正黑體" pitchFamily="34" charset="-120"/>
                  <a:ea typeface="微軟正黑體" pitchFamily="34" charset="-120"/>
                </a:rPr>
                <a:t>）</a:t>
              </a:r>
              <a:r>
                <a:rPr lang="zh-TW" altLang="en-US" sz="1400" b="1" dirty="0">
                  <a:solidFill>
                    <a:srgbClr val="0070C0"/>
                  </a:solidFill>
                  <a:latin typeface="微軟正黑體" pitchFamily="34" charset="-120"/>
                  <a:ea typeface="微軟正黑體" pitchFamily="34" charset="-120"/>
                </a:rPr>
                <a:t>競賽證明</a:t>
              </a:r>
              <a:r>
                <a:rPr lang="zh-TW" altLang="en-US" sz="1400" dirty="0">
                  <a:solidFill>
                    <a:srgbClr val="0070C0"/>
                  </a:solidFill>
                  <a:latin typeface="微軟正黑體" pitchFamily="34" charset="-120"/>
                  <a:ea typeface="微軟正黑體" pitchFamily="34" charset="-120"/>
                </a:rPr>
                <a:t>文件影本</a:t>
              </a:r>
              <a:endParaRPr lang="zh-TW" altLang="zh-TW" sz="1400" dirty="0">
                <a:solidFill>
                  <a:srgbClr val="0070C0"/>
                </a:solidFill>
                <a:latin typeface="微軟正黑體" pitchFamily="34" charset="-120"/>
                <a:ea typeface="微軟正黑體" pitchFamily="34" charset="-120"/>
              </a:endParaRPr>
            </a:p>
          </p:txBody>
        </p:sp>
      </p:grpSp>
      <p:grpSp>
        <p:nvGrpSpPr>
          <p:cNvPr id="38" name="群組 37">
            <a:extLst>
              <a:ext uri="{FF2B5EF4-FFF2-40B4-BE49-F238E27FC236}">
                <a16:creationId xmlns:a16="http://schemas.microsoft.com/office/drawing/2014/main" id="{02E7C147-3137-9BEC-B3C0-6D843E6540E6}"/>
              </a:ext>
            </a:extLst>
          </p:cNvPr>
          <p:cNvGrpSpPr/>
          <p:nvPr/>
        </p:nvGrpSpPr>
        <p:grpSpPr>
          <a:xfrm>
            <a:off x="388304" y="2987527"/>
            <a:ext cx="2521252" cy="547784"/>
            <a:chOff x="1577856" y="2910965"/>
            <a:chExt cx="2521252" cy="547784"/>
          </a:xfrm>
        </p:grpSpPr>
        <p:sp>
          <p:nvSpPr>
            <p:cNvPr id="98" name="矩形 97">
              <a:extLst>
                <a:ext uri="{FF2B5EF4-FFF2-40B4-BE49-F238E27FC236}">
                  <a16:creationId xmlns:a16="http://schemas.microsoft.com/office/drawing/2014/main" id="{6B725BAA-CA6C-E67F-C2D2-2670CFF1ED22}"/>
                </a:ext>
              </a:extLst>
            </p:cNvPr>
            <p:cNvSpPr/>
            <p:nvPr/>
          </p:nvSpPr>
          <p:spPr>
            <a:xfrm>
              <a:off x="1692680" y="2981695"/>
              <a:ext cx="2406428" cy="4770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nSpc>
                  <a:spcPts val="1500"/>
                </a:lnSpc>
                <a:defRPr/>
              </a:pPr>
              <a:r>
                <a:rPr lang="zh-TW" altLang="en-US" sz="1600" dirty="0">
                  <a:solidFill>
                    <a:srgbClr val="0070C0"/>
                  </a:solidFill>
                  <a:latin typeface="微軟正黑體" pitchFamily="34" charset="-120"/>
                  <a:ea typeface="微軟正黑體" pitchFamily="34" charset="-120"/>
                </a:rPr>
                <a:t> （</a:t>
              </a:r>
              <a:r>
                <a:rPr lang="en-US" altLang="zh-TW" sz="1600" dirty="0">
                  <a:solidFill>
                    <a:srgbClr val="0070C0"/>
                  </a:solidFill>
                  <a:latin typeface="微軟正黑體" pitchFamily="34" charset="-120"/>
                  <a:ea typeface="微軟正黑體" pitchFamily="34" charset="-120"/>
                </a:rPr>
                <a:t>1</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浮貼繳費證明</a:t>
              </a:r>
              <a:r>
                <a:rPr lang="zh-TW" altLang="en-US" sz="1600" dirty="0">
                  <a:solidFill>
                    <a:srgbClr val="0070C0"/>
                  </a:solidFill>
                  <a:latin typeface="微軟正黑體" pitchFamily="34" charset="-120"/>
                  <a:ea typeface="微軟正黑體" pitchFamily="34" charset="-120"/>
                </a:rPr>
                <a:t>影本</a:t>
              </a:r>
              <a:endParaRPr lang="en-US" altLang="zh-TW" sz="1600" dirty="0">
                <a:solidFill>
                  <a:srgbClr val="0070C0"/>
                </a:solidFill>
                <a:latin typeface="微軟正黑體" pitchFamily="34" charset="-120"/>
                <a:ea typeface="微軟正黑體" pitchFamily="34" charset="-120"/>
              </a:endParaRPr>
            </a:p>
            <a:p>
              <a:pPr>
                <a:lnSpc>
                  <a:spcPts val="1500"/>
                </a:lnSpc>
                <a:defRPr/>
              </a:pPr>
              <a:r>
                <a:rPr lang="zh-TW" altLang="en-US" sz="1600" dirty="0">
                  <a:solidFill>
                    <a:srgbClr val="C00000"/>
                  </a:solidFill>
                  <a:latin typeface="微軟正黑體" pitchFamily="34" charset="-120"/>
                  <a:ea typeface="微軟正黑體" pitchFamily="34" charset="-120"/>
                </a:rPr>
                <a:t>          國中集體報名</a:t>
              </a:r>
              <a:r>
                <a:rPr lang="zh-TW" altLang="en-US" sz="1600" b="1" dirty="0">
                  <a:solidFill>
                    <a:srgbClr val="C00000"/>
                  </a:solidFill>
                  <a:latin typeface="微軟正黑體" pitchFamily="34" charset="-120"/>
                  <a:ea typeface="微軟正黑體" pitchFamily="34" charset="-120"/>
                </a:rPr>
                <a:t>免貼</a:t>
              </a:r>
              <a:endParaRPr lang="zh-TW" altLang="zh-TW" sz="1600" b="1" dirty="0">
                <a:solidFill>
                  <a:srgbClr val="C00000"/>
                </a:solidFill>
                <a:latin typeface="微軟正黑體" pitchFamily="34" charset="-120"/>
                <a:ea typeface="微軟正黑體" pitchFamily="34" charset="-120"/>
              </a:endParaRPr>
            </a:p>
          </p:txBody>
        </p:sp>
        <p:sp>
          <p:nvSpPr>
            <p:cNvPr id="99" name="Freeform 160">
              <a:extLst>
                <a:ext uri="{FF2B5EF4-FFF2-40B4-BE49-F238E27FC236}">
                  <a16:creationId xmlns:a16="http://schemas.microsoft.com/office/drawing/2014/main" id="{618417E3-30F8-A780-5DBD-81D97018820A}"/>
                </a:ext>
              </a:extLst>
            </p:cNvPr>
            <p:cNvSpPr>
              <a:spLocks noChangeAspect="1" noEditPoints="1"/>
            </p:cNvSpPr>
            <p:nvPr/>
          </p:nvSpPr>
          <p:spPr bwMode="auto">
            <a:xfrm>
              <a:off x="1577856" y="2910965"/>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00" name="Freeform 160">
            <a:extLst>
              <a:ext uri="{FF2B5EF4-FFF2-40B4-BE49-F238E27FC236}">
                <a16:creationId xmlns:a16="http://schemas.microsoft.com/office/drawing/2014/main" id="{228A42BE-9473-9A59-54DE-9F3CF33EB274}"/>
              </a:ext>
            </a:extLst>
          </p:cNvPr>
          <p:cNvSpPr>
            <a:spLocks noChangeAspect="1" noEditPoints="1"/>
          </p:cNvSpPr>
          <p:nvPr/>
        </p:nvSpPr>
        <p:spPr bwMode="auto">
          <a:xfrm>
            <a:off x="8470467" y="3938442"/>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1" name="Freeform 160">
            <a:extLst>
              <a:ext uri="{FF2B5EF4-FFF2-40B4-BE49-F238E27FC236}">
                <a16:creationId xmlns:a16="http://schemas.microsoft.com/office/drawing/2014/main" id="{274EB164-B3D7-5428-E117-4C60A3C639F0}"/>
              </a:ext>
            </a:extLst>
          </p:cNvPr>
          <p:cNvSpPr>
            <a:spLocks noChangeAspect="1" noEditPoints="1"/>
          </p:cNvSpPr>
          <p:nvPr/>
        </p:nvSpPr>
        <p:spPr bwMode="auto">
          <a:xfrm>
            <a:off x="8443689" y="5019454"/>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2" name="Freeform 160">
            <a:extLst>
              <a:ext uri="{FF2B5EF4-FFF2-40B4-BE49-F238E27FC236}">
                <a16:creationId xmlns:a16="http://schemas.microsoft.com/office/drawing/2014/main" id="{3F8A70B4-A0C4-C14E-1A27-346EB5300ED7}"/>
              </a:ext>
            </a:extLst>
          </p:cNvPr>
          <p:cNvSpPr>
            <a:spLocks noChangeAspect="1" noEditPoints="1"/>
          </p:cNvSpPr>
          <p:nvPr/>
        </p:nvSpPr>
        <p:spPr bwMode="auto">
          <a:xfrm>
            <a:off x="8729738" y="2665512"/>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3" name="群組 102">
            <a:extLst>
              <a:ext uri="{FF2B5EF4-FFF2-40B4-BE49-F238E27FC236}">
                <a16:creationId xmlns:a16="http://schemas.microsoft.com/office/drawing/2014/main" id="{D2198262-992B-442B-25F3-8FE79DEE6174}"/>
              </a:ext>
            </a:extLst>
          </p:cNvPr>
          <p:cNvGrpSpPr/>
          <p:nvPr/>
        </p:nvGrpSpPr>
        <p:grpSpPr>
          <a:xfrm>
            <a:off x="864456" y="1736239"/>
            <a:ext cx="2066028" cy="749693"/>
            <a:chOff x="1708902" y="1754315"/>
            <a:chExt cx="2066028" cy="749693"/>
          </a:xfrm>
        </p:grpSpPr>
        <p:sp>
          <p:nvSpPr>
            <p:cNvPr id="104" name="矩形 103">
              <a:extLst>
                <a:ext uri="{FF2B5EF4-FFF2-40B4-BE49-F238E27FC236}">
                  <a16:creationId xmlns:a16="http://schemas.microsoft.com/office/drawing/2014/main" id="{F185B27B-ABCB-FA0F-E216-80A3EB1B2B36}"/>
                </a:ext>
              </a:extLst>
            </p:cNvPr>
            <p:cNvSpPr/>
            <p:nvPr/>
          </p:nvSpPr>
          <p:spPr>
            <a:xfrm>
              <a:off x="1904457" y="1919232"/>
              <a:ext cx="1870473" cy="58477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defRPr/>
              </a:pPr>
              <a:r>
                <a:rPr lang="zh-TW" altLang="en-US" sz="1600" dirty="0">
                  <a:solidFill>
                    <a:srgbClr val="0070C0"/>
                  </a:solidFill>
                  <a:latin typeface="微軟正黑體" pitchFamily="34" charset="-120"/>
                  <a:ea typeface="微軟正黑體" pitchFamily="34" charset="-120"/>
                </a:rPr>
                <a:t>弱勢身分別限</a:t>
              </a:r>
              <a:r>
                <a:rPr lang="zh-TW" altLang="en-US" sz="1600" b="1" dirty="0">
                  <a:solidFill>
                    <a:srgbClr val="C00000"/>
                  </a:solidFill>
                  <a:latin typeface="微軟正黑體" pitchFamily="34" charset="-120"/>
                  <a:ea typeface="微軟正黑體" pitchFamily="34" charset="-120"/>
                </a:rPr>
                <a:t>擇一</a:t>
              </a:r>
              <a:r>
                <a:rPr lang="zh-TW" altLang="en-US" sz="1600" dirty="0">
                  <a:solidFill>
                    <a:srgbClr val="0070C0"/>
                  </a:solidFill>
                  <a:latin typeface="微軟正黑體" pitchFamily="34" charset="-120"/>
                  <a:ea typeface="微軟正黑體" pitchFamily="34" charset="-120"/>
                </a:rPr>
                <a:t>勾選</a:t>
              </a:r>
            </a:p>
          </p:txBody>
        </p:sp>
        <p:sp>
          <p:nvSpPr>
            <p:cNvPr id="107" name="Freeform 160">
              <a:extLst>
                <a:ext uri="{FF2B5EF4-FFF2-40B4-BE49-F238E27FC236}">
                  <a16:creationId xmlns:a16="http://schemas.microsoft.com/office/drawing/2014/main" id="{2E1F0CE1-5FC9-E646-7429-807D2636C953}"/>
                </a:ext>
              </a:extLst>
            </p:cNvPr>
            <p:cNvSpPr>
              <a:spLocks noChangeAspect="1" noEditPoints="1"/>
            </p:cNvSpPr>
            <p:nvPr/>
          </p:nvSpPr>
          <p:spPr bwMode="auto">
            <a:xfrm>
              <a:off x="1708902" y="1754315"/>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08" name="淘宝网Chenying0907出品 1">
            <a:extLst>
              <a:ext uri="{FF2B5EF4-FFF2-40B4-BE49-F238E27FC236}">
                <a16:creationId xmlns:a16="http://schemas.microsoft.com/office/drawing/2014/main" id="{D13F587F-D4FE-0956-FEE6-ED1A8470D3A2}"/>
              </a:ext>
            </a:extLst>
          </p:cNvPr>
          <p:cNvGrpSpPr>
            <a:grpSpLocks/>
          </p:cNvGrpSpPr>
          <p:nvPr/>
        </p:nvGrpSpPr>
        <p:grpSpPr bwMode="auto">
          <a:xfrm>
            <a:off x="421610" y="880631"/>
            <a:ext cx="839391" cy="776288"/>
            <a:chOff x="3392486" y="1165291"/>
            <a:chExt cx="5736833" cy="5045287"/>
          </a:xfrm>
        </p:grpSpPr>
        <p:pic>
          <p:nvPicPr>
            <p:cNvPr id="109" name="图片 2">
              <a:extLst>
                <a:ext uri="{FF2B5EF4-FFF2-40B4-BE49-F238E27FC236}">
                  <a16:creationId xmlns:a16="http://schemas.microsoft.com/office/drawing/2014/main" id="{483E928E-4CFF-80E6-12B0-87D7F4220F6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淘宝网Chenying0907出品 5619">
              <a:extLst>
                <a:ext uri="{FF2B5EF4-FFF2-40B4-BE49-F238E27FC236}">
                  <a16:creationId xmlns:a16="http://schemas.microsoft.com/office/drawing/2014/main" id="{352208B5-9321-4AF4-A748-570B63176D72}"/>
                </a:ext>
              </a:extLst>
            </p:cNvPr>
            <p:cNvSpPr>
              <a:spLocks/>
            </p:cNvSpPr>
            <p:nvPr/>
          </p:nvSpPr>
          <p:spPr bwMode="auto">
            <a:xfrm>
              <a:off x="4628132" y="2901027"/>
              <a:ext cx="621387" cy="2839449"/>
            </a:xfrm>
            <a:custGeom>
              <a:avLst/>
              <a:gdLst>
                <a:gd name="T0" fmla="*/ 604926 w 151"/>
                <a:gd name="T1" fmla="*/ 2839449 h 690"/>
                <a:gd name="T2" fmla="*/ 53497 w 151"/>
                <a:gd name="T3" fmla="*/ 1600791 h 690"/>
                <a:gd name="T4" fmla="*/ 0 w 151"/>
                <a:gd name="T5" fmla="*/ 0 h 690"/>
                <a:gd name="T6" fmla="*/ 621387 w 151"/>
                <a:gd name="T7" fmla="*/ 991750 h 690"/>
                <a:gd name="T8" fmla="*/ 604926 w 151"/>
                <a:gd name="T9" fmla="*/ 2839449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1" name="淘宝网Chenying0907出品 5627">
              <a:extLst>
                <a:ext uri="{FF2B5EF4-FFF2-40B4-BE49-F238E27FC236}">
                  <a16:creationId xmlns:a16="http://schemas.microsoft.com/office/drawing/2014/main" id="{3DFF17C4-5BAD-99D6-BBE9-6663C429BBDC}"/>
                </a:ext>
              </a:extLst>
            </p:cNvPr>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112" name="淘宝网Chenying0907出品 5631">
              <a:extLst>
                <a:ext uri="{FF2B5EF4-FFF2-40B4-BE49-F238E27FC236}">
                  <a16:creationId xmlns:a16="http://schemas.microsoft.com/office/drawing/2014/main" id="{F37B2089-D8D8-847D-5DD4-93DA144C0C79}"/>
                </a:ext>
              </a:extLst>
            </p:cNvPr>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113" name="淘宝网Chenying0907出品 5619">
              <a:extLst>
                <a:ext uri="{FF2B5EF4-FFF2-40B4-BE49-F238E27FC236}">
                  <a16:creationId xmlns:a16="http://schemas.microsoft.com/office/drawing/2014/main" id="{A175EDB6-0F66-F5BE-9C47-CA868E0EF696}"/>
                </a:ext>
              </a:extLst>
            </p:cNvPr>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a:defRPr/>
              </a:pPr>
              <a:endParaRPr lang="zh-CN" altLang="en-US"/>
            </a:p>
          </p:txBody>
        </p:sp>
        <p:sp>
          <p:nvSpPr>
            <p:cNvPr id="114" name="淘宝网Chenying0907出品 5623">
              <a:extLst>
                <a:ext uri="{FF2B5EF4-FFF2-40B4-BE49-F238E27FC236}">
                  <a16:creationId xmlns:a16="http://schemas.microsoft.com/office/drawing/2014/main" id="{819A92C7-F15D-B485-E235-AF6F9597CF9B}"/>
                </a:ext>
              </a:extLst>
            </p:cNvPr>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115" name="Group 5788">
              <a:extLst>
                <a:ext uri="{FF2B5EF4-FFF2-40B4-BE49-F238E27FC236}">
                  <a16:creationId xmlns:a16="http://schemas.microsoft.com/office/drawing/2014/main" id="{D6899F48-DB11-5F49-5AE9-981CAD556785}"/>
                </a:ext>
              </a:extLst>
            </p:cNvPr>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154" name="淘宝网Chenying0907出品 5789">
                <a:extLst>
                  <a:ext uri="{FF2B5EF4-FFF2-40B4-BE49-F238E27FC236}">
                    <a16:creationId xmlns:a16="http://schemas.microsoft.com/office/drawing/2014/main" id="{9E288A45-55BF-6B03-E8C6-E2347F52DBDF}"/>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155" name="淘宝网Chenying0907出品 5790">
                <a:extLst>
                  <a:ext uri="{FF2B5EF4-FFF2-40B4-BE49-F238E27FC236}">
                    <a16:creationId xmlns:a16="http://schemas.microsoft.com/office/drawing/2014/main" id="{C27C2E02-1AEB-E7BE-A617-82E20A329CE4}"/>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116" name="Group 5638">
              <a:extLst>
                <a:ext uri="{FF2B5EF4-FFF2-40B4-BE49-F238E27FC236}">
                  <a16:creationId xmlns:a16="http://schemas.microsoft.com/office/drawing/2014/main" id="{856C572B-5D56-3A43-9D8D-B02C24527B39}"/>
                </a:ext>
              </a:extLst>
            </p:cNvPr>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152" name="淘宝网Chenying0907出品 5639">
                <a:extLst>
                  <a:ext uri="{FF2B5EF4-FFF2-40B4-BE49-F238E27FC236}">
                    <a16:creationId xmlns:a16="http://schemas.microsoft.com/office/drawing/2014/main" id="{B5B3EBFA-C9B2-1D91-C924-6BC1DFEAA1B0}"/>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153" name="淘宝网Chenying0907出品 5640">
                <a:extLst>
                  <a:ext uri="{FF2B5EF4-FFF2-40B4-BE49-F238E27FC236}">
                    <a16:creationId xmlns:a16="http://schemas.microsoft.com/office/drawing/2014/main" id="{267BCB5D-70E9-D7C0-DF20-47D08D9F5CB9}"/>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117" name="淘宝网Chenying0907出品 10">
              <a:extLst>
                <a:ext uri="{FF2B5EF4-FFF2-40B4-BE49-F238E27FC236}">
                  <a16:creationId xmlns:a16="http://schemas.microsoft.com/office/drawing/2014/main" id="{2226AB95-E38B-2BD9-DBCC-BF0365B93514}"/>
                </a:ext>
              </a:extLst>
            </p:cNvPr>
            <p:cNvGrpSpPr>
              <a:grpSpLocks/>
            </p:cNvGrpSpPr>
            <p:nvPr/>
          </p:nvGrpSpPr>
          <p:grpSpPr bwMode="auto">
            <a:xfrm>
              <a:off x="4585523" y="1271914"/>
              <a:ext cx="4353645" cy="3457512"/>
              <a:chOff x="4585524" y="1271913"/>
              <a:chExt cx="4353648" cy="3457509"/>
            </a:xfrm>
          </p:grpSpPr>
          <p:grpSp>
            <p:nvGrpSpPr>
              <p:cNvPr id="124" name="淘宝网Chenying0907出品 17">
                <a:extLst>
                  <a:ext uri="{FF2B5EF4-FFF2-40B4-BE49-F238E27FC236}">
                    <a16:creationId xmlns:a16="http://schemas.microsoft.com/office/drawing/2014/main" id="{68BF307D-EB15-CE8B-EFB6-181E06A7C676}"/>
                  </a:ext>
                </a:extLst>
              </p:cNvPr>
              <p:cNvGrpSpPr>
                <a:grpSpLocks/>
              </p:cNvGrpSpPr>
              <p:nvPr/>
            </p:nvGrpSpPr>
            <p:grpSpPr bwMode="auto">
              <a:xfrm>
                <a:off x="4585524" y="1778245"/>
                <a:ext cx="1411857" cy="2951177"/>
                <a:chOff x="4400552" y="1170243"/>
                <a:chExt cx="1411857" cy="2951180"/>
              </a:xfrm>
            </p:grpSpPr>
            <p:sp>
              <p:nvSpPr>
                <p:cNvPr id="146" name="淘宝网Chenying0907出品 5702">
                  <a:extLst>
                    <a:ext uri="{FF2B5EF4-FFF2-40B4-BE49-F238E27FC236}">
                      <a16:creationId xmlns:a16="http://schemas.microsoft.com/office/drawing/2014/main" id="{1F74C805-0009-3022-997B-F21110E7969C}"/>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7" name="淘宝网Chenying0907出品 5704">
                  <a:extLst>
                    <a:ext uri="{FF2B5EF4-FFF2-40B4-BE49-F238E27FC236}">
                      <a16:creationId xmlns:a16="http://schemas.microsoft.com/office/drawing/2014/main" id="{0573F913-4B00-2A0D-6063-51BA5A00FE0F}"/>
                    </a:ext>
                  </a:extLst>
                </p:cNvPr>
                <p:cNvSpPr>
                  <a:spLocks/>
                </p:cNvSpPr>
                <p:nvPr/>
              </p:nvSpPr>
              <p:spPr bwMode="auto">
                <a:xfrm>
                  <a:off x="4400552" y="1170243"/>
                  <a:ext cx="493713" cy="893763"/>
                </a:xfrm>
                <a:custGeom>
                  <a:avLst/>
                  <a:gdLst>
                    <a:gd name="T0" fmla="*/ 253277 w 10074"/>
                    <a:gd name="T1" fmla="*/ 892631 h 10261"/>
                    <a:gd name="T2" fmla="*/ 364232 w 10074"/>
                    <a:gd name="T3" fmla="*/ 846815 h 10261"/>
                    <a:gd name="T4" fmla="*/ 465925 w 10074"/>
                    <a:gd name="T5" fmla="*/ 800998 h 10261"/>
                    <a:gd name="T6" fmla="*/ 465925 w 10074"/>
                    <a:gd name="T7" fmla="*/ 636200 h 10261"/>
                    <a:gd name="T8" fmla="*/ 401234 w 10074"/>
                    <a:gd name="T9" fmla="*/ 489780 h 10261"/>
                    <a:gd name="T10" fmla="*/ 345756 w 10074"/>
                    <a:gd name="T11" fmla="*/ 398147 h 10261"/>
                    <a:gd name="T12" fmla="*/ 345756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7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8" name="淘宝网Chenying0907出品 5715">
                  <a:extLst>
                    <a:ext uri="{FF2B5EF4-FFF2-40B4-BE49-F238E27FC236}">
                      <a16:creationId xmlns:a16="http://schemas.microsoft.com/office/drawing/2014/main" id="{BBAAEAB2-38F9-2301-84DA-C40947336D47}"/>
                    </a:ext>
                  </a:extLst>
                </p:cNvPr>
                <p:cNvSpPr>
                  <a:spLocks/>
                </p:cNvSpPr>
                <p:nvPr/>
              </p:nvSpPr>
              <p:spPr bwMode="auto">
                <a:xfrm>
                  <a:off x="4476484" y="1752667"/>
                  <a:ext cx="1084263" cy="2273301"/>
                </a:xfrm>
                <a:custGeom>
                  <a:avLst/>
                  <a:gdLst>
                    <a:gd name="T0" fmla="*/ 973057 w 117"/>
                    <a:gd name="T1" fmla="*/ 2273301 h 248"/>
                    <a:gd name="T2" fmla="*/ 9267 w 117"/>
                    <a:gd name="T3" fmla="*/ 73332 h 248"/>
                    <a:gd name="T4" fmla="*/ 27802 w 117"/>
                    <a:gd name="T5" fmla="*/ 18333 h 248"/>
                    <a:gd name="T6" fmla="*/ 120474 w 117"/>
                    <a:gd name="T7" fmla="*/ 45833 h 248"/>
                    <a:gd name="T8" fmla="*/ 1084263 w 117"/>
                    <a:gd name="T9" fmla="*/ 2264134 h 248"/>
                    <a:gd name="T10" fmla="*/ 973057 w 117"/>
                    <a:gd name="T11" fmla="*/ 227330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9" name="淘宝网Chenying0907出品 5716">
                  <a:extLst>
                    <a:ext uri="{FF2B5EF4-FFF2-40B4-BE49-F238E27FC236}">
                      <a16:creationId xmlns:a16="http://schemas.microsoft.com/office/drawing/2014/main" id="{08157B39-D4AC-35F0-648D-7736EBEBEEA1}"/>
                    </a:ext>
                  </a:extLst>
                </p:cNvPr>
                <p:cNvSpPr>
                  <a:spLocks/>
                </p:cNvSpPr>
                <p:nvPr/>
              </p:nvSpPr>
              <p:spPr bwMode="auto">
                <a:xfrm>
                  <a:off x="4713020" y="1641541"/>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0" name="淘宝网Chenying0907出品 5717">
                  <a:extLst>
                    <a:ext uri="{FF2B5EF4-FFF2-40B4-BE49-F238E27FC236}">
                      <a16:creationId xmlns:a16="http://schemas.microsoft.com/office/drawing/2014/main" id="{D8688914-85F2-8D6B-256E-15338BF62019}"/>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1" name="淘宝网Chenying0907出品 5703">
                  <a:extLst>
                    <a:ext uri="{FF2B5EF4-FFF2-40B4-BE49-F238E27FC236}">
                      <a16:creationId xmlns:a16="http://schemas.microsoft.com/office/drawing/2014/main" id="{B3C5D0C5-7022-3626-99E5-DE35CBACD514}"/>
                    </a:ext>
                  </a:extLst>
                </p:cNvPr>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125" name="淘宝网Chenying0907出品 18">
                <a:extLst>
                  <a:ext uri="{FF2B5EF4-FFF2-40B4-BE49-F238E27FC236}">
                    <a16:creationId xmlns:a16="http://schemas.microsoft.com/office/drawing/2014/main" id="{1F002B98-C70E-5536-49CB-AB2065A0755F}"/>
                  </a:ext>
                </a:extLst>
              </p:cNvPr>
              <p:cNvGrpSpPr>
                <a:grpSpLocks/>
              </p:cNvGrpSpPr>
              <p:nvPr/>
            </p:nvGrpSpPr>
            <p:grpSpPr bwMode="auto">
              <a:xfrm rot="781172">
                <a:off x="5242049" y="1323326"/>
                <a:ext cx="1411857" cy="2951177"/>
                <a:chOff x="4400552" y="1170242"/>
                <a:chExt cx="1411857" cy="2951181"/>
              </a:xfrm>
            </p:grpSpPr>
            <p:sp>
              <p:nvSpPr>
                <p:cNvPr id="140" name="淘宝网Chenying0907出品 5702">
                  <a:extLst>
                    <a:ext uri="{FF2B5EF4-FFF2-40B4-BE49-F238E27FC236}">
                      <a16:creationId xmlns:a16="http://schemas.microsoft.com/office/drawing/2014/main" id="{6BC87784-8208-8E03-16BB-ABA284CAE994}"/>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1" name="淘宝网Chenying0907出品 5704">
                  <a:extLst>
                    <a:ext uri="{FF2B5EF4-FFF2-40B4-BE49-F238E27FC236}">
                      <a16:creationId xmlns:a16="http://schemas.microsoft.com/office/drawing/2014/main" id="{74F7D4E9-AC57-FB45-6371-7FC1C5C0A55B}"/>
                    </a:ext>
                  </a:extLst>
                </p:cNvPr>
                <p:cNvSpPr>
                  <a:spLocks/>
                </p:cNvSpPr>
                <p:nvPr/>
              </p:nvSpPr>
              <p:spPr bwMode="auto">
                <a:xfrm>
                  <a:off x="4400552" y="1170242"/>
                  <a:ext cx="493713" cy="893764"/>
                </a:xfrm>
                <a:custGeom>
                  <a:avLst/>
                  <a:gdLst>
                    <a:gd name="T0" fmla="*/ 253277 w 10074"/>
                    <a:gd name="T1" fmla="*/ 892632 h 10261"/>
                    <a:gd name="T2" fmla="*/ 364232 w 10074"/>
                    <a:gd name="T3" fmla="*/ 846815 h 10261"/>
                    <a:gd name="T4" fmla="*/ 465925 w 10074"/>
                    <a:gd name="T5" fmla="*/ 800999 h 10261"/>
                    <a:gd name="T6" fmla="*/ 465925 w 10074"/>
                    <a:gd name="T7" fmla="*/ 636200 h 10261"/>
                    <a:gd name="T8" fmla="*/ 401234 w 10074"/>
                    <a:gd name="T9" fmla="*/ 489780 h 10261"/>
                    <a:gd name="T10" fmla="*/ 345756 w 10074"/>
                    <a:gd name="T11" fmla="*/ 398148 h 10261"/>
                    <a:gd name="T12" fmla="*/ 345756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7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 name="淘宝网Chenying0907出品 5715">
                  <a:extLst>
                    <a:ext uri="{FF2B5EF4-FFF2-40B4-BE49-F238E27FC236}">
                      <a16:creationId xmlns:a16="http://schemas.microsoft.com/office/drawing/2014/main" id="{DDBA62C0-EE8D-59D2-0549-181DD54426E3}"/>
                    </a:ext>
                  </a:extLst>
                </p:cNvPr>
                <p:cNvSpPr>
                  <a:spLocks/>
                </p:cNvSpPr>
                <p:nvPr/>
              </p:nvSpPr>
              <p:spPr bwMode="auto">
                <a:xfrm>
                  <a:off x="4476483" y="1752666"/>
                  <a:ext cx="1084263" cy="2273302"/>
                </a:xfrm>
                <a:custGeom>
                  <a:avLst/>
                  <a:gdLst>
                    <a:gd name="T0" fmla="*/ 973057 w 117"/>
                    <a:gd name="T1" fmla="*/ 2273302 h 248"/>
                    <a:gd name="T2" fmla="*/ 9267 w 117"/>
                    <a:gd name="T3" fmla="*/ 73332 h 248"/>
                    <a:gd name="T4" fmla="*/ 27802 w 117"/>
                    <a:gd name="T5" fmla="*/ 18333 h 248"/>
                    <a:gd name="T6" fmla="*/ 120474 w 117"/>
                    <a:gd name="T7" fmla="*/ 45833 h 248"/>
                    <a:gd name="T8" fmla="*/ 1084263 w 117"/>
                    <a:gd name="T9" fmla="*/ 2264135 h 248"/>
                    <a:gd name="T10" fmla="*/ 973057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3" name="淘宝网Chenying0907出品 5716">
                  <a:extLst>
                    <a:ext uri="{FF2B5EF4-FFF2-40B4-BE49-F238E27FC236}">
                      <a16:creationId xmlns:a16="http://schemas.microsoft.com/office/drawing/2014/main" id="{B58773F7-6577-825D-174E-CE45FFC04A71}"/>
                    </a:ext>
                  </a:extLst>
                </p:cNvPr>
                <p:cNvSpPr>
                  <a:spLocks/>
                </p:cNvSpPr>
                <p:nvPr/>
              </p:nvSpPr>
              <p:spPr bwMode="auto">
                <a:xfrm>
                  <a:off x="4713021" y="1641541"/>
                  <a:ext cx="1055688" cy="2328865"/>
                </a:xfrm>
                <a:custGeom>
                  <a:avLst/>
                  <a:gdLst>
                    <a:gd name="T0" fmla="*/ 972344 w 114"/>
                    <a:gd name="T1" fmla="*/ 2328865 h 254"/>
                    <a:gd name="T2" fmla="*/ 0 w 114"/>
                    <a:gd name="T3" fmla="*/ 110025 h 254"/>
                    <a:gd name="T4" fmla="*/ 55563 w 114"/>
                    <a:gd name="T5" fmla="*/ 18338 h 254"/>
                    <a:gd name="T6" fmla="*/ 101865 w 114"/>
                    <a:gd name="T7" fmla="*/ 45844 h 254"/>
                    <a:gd name="T8" fmla="*/ 1055688 w 114"/>
                    <a:gd name="T9" fmla="*/ 2246346 h 254"/>
                    <a:gd name="T10" fmla="*/ 972344 w 114"/>
                    <a:gd name="T11" fmla="*/ 2328865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4" name="淘宝网Chenying0907出品 5717">
                  <a:extLst>
                    <a:ext uri="{FF2B5EF4-FFF2-40B4-BE49-F238E27FC236}">
                      <a16:creationId xmlns:a16="http://schemas.microsoft.com/office/drawing/2014/main" id="{143C3951-3233-3CC8-DE6B-602C1405C970}"/>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5" name="淘宝网Chenying0907出品 5703">
                  <a:extLst>
                    <a:ext uri="{FF2B5EF4-FFF2-40B4-BE49-F238E27FC236}">
                      <a16:creationId xmlns:a16="http://schemas.microsoft.com/office/drawing/2014/main" id="{86C4FBFE-6867-91F1-3228-BC4036CA90D0}"/>
                    </a:ext>
                  </a:extLst>
                </p:cNvPr>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126" name="淘宝网Chenying0907出品 19">
                <a:extLst>
                  <a:ext uri="{FF2B5EF4-FFF2-40B4-BE49-F238E27FC236}">
                    <a16:creationId xmlns:a16="http://schemas.microsoft.com/office/drawing/2014/main" id="{F97F09E3-C7DB-7E07-BCF0-79B58FF3BCE8}"/>
                  </a:ext>
                </a:extLst>
              </p:cNvPr>
              <p:cNvGrpSpPr>
                <a:grpSpLocks/>
              </p:cNvGrpSpPr>
              <p:nvPr/>
            </p:nvGrpSpPr>
            <p:grpSpPr bwMode="auto">
              <a:xfrm rot="1701895">
                <a:off x="6140258" y="1271913"/>
                <a:ext cx="1411857" cy="2951177"/>
                <a:chOff x="4400548" y="1170243"/>
                <a:chExt cx="1411855" cy="2951179"/>
              </a:xfrm>
            </p:grpSpPr>
            <p:sp>
              <p:nvSpPr>
                <p:cNvPr id="134" name="淘宝网Chenying0907出品 5702">
                  <a:extLst>
                    <a:ext uri="{FF2B5EF4-FFF2-40B4-BE49-F238E27FC236}">
                      <a16:creationId xmlns:a16="http://schemas.microsoft.com/office/drawing/2014/main" id="{9E8E41E4-0B65-A683-AC1F-DA75638375D1}"/>
                    </a:ext>
                  </a:extLst>
                </p:cNvPr>
                <p:cNvSpPr>
                  <a:spLocks/>
                </p:cNvSpPr>
                <p:nvPr/>
              </p:nvSpPr>
              <p:spPr bwMode="auto">
                <a:xfrm>
                  <a:off x="5450453" y="3873772"/>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5" name="淘宝网Chenying0907出品 5704">
                  <a:extLst>
                    <a:ext uri="{FF2B5EF4-FFF2-40B4-BE49-F238E27FC236}">
                      <a16:creationId xmlns:a16="http://schemas.microsoft.com/office/drawing/2014/main" id="{3D3DE7BE-E063-609F-2FE6-87DEB2358D47}"/>
                    </a:ext>
                  </a:extLst>
                </p:cNvPr>
                <p:cNvSpPr>
                  <a:spLocks/>
                </p:cNvSpPr>
                <p:nvPr/>
              </p:nvSpPr>
              <p:spPr bwMode="auto">
                <a:xfrm>
                  <a:off x="4400548" y="1170243"/>
                  <a:ext cx="493712" cy="893763"/>
                </a:xfrm>
                <a:custGeom>
                  <a:avLst/>
                  <a:gdLst>
                    <a:gd name="T0" fmla="*/ 253276 w 10074"/>
                    <a:gd name="T1" fmla="*/ 892631 h 10261"/>
                    <a:gd name="T2" fmla="*/ 364231 w 10074"/>
                    <a:gd name="T3" fmla="*/ 846815 h 10261"/>
                    <a:gd name="T4" fmla="*/ 465924 w 10074"/>
                    <a:gd name="T5" fmla="*/ 800998 h 10261"/>
                    <a:gd name="T6" fmla="*/ 465924 w 10074"/>
                    <a:gd name="T7" fmla="*/ 636200 h 10261"/>
                    <a:gd name="T8" fmla="*/ 401233 w 10074"/>
                    <a:gd name="T9" fmla="*/ 489780 h 10261"/>
                    <a:gd name="T10" fmla="*/ 345755 w 10074"/>
                    <a:gd name="T11" fmla="*/ 398147 h 10261"/>
                    <a:gd name="T12" fmla="*/ 345755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6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6" name="淘宝网Chenying0907出品 5715">
                  <a:extLst>
                    <a:ext uri="{FF2B5EF4-FFF2-40B4-BE49-F238E27FC236}">
                      <a16:creationId xmlns:a16="http://schemas.microsoft.com/office/drawing/2014/main" id="{0CA121B2-DB56-3BB1-E8DF-A7113D25EAB9}"/>
                    </a:ext>
                  </a:extLst>
                </p:cNvPr>
                <p:cNvSpPr>
                  <a:spLocks/>
                </p:cNvSpPr>
                <p:nvPr/>
              </p:nvSpPr>
              <p:spPr bwMode="auto">
                <a:xfrm>
                  <a:off x="4476479" y="1752665"/>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7" name="淘宝网Chenying0907出品 5716">
                  <a:extLst>
                    <a:ext uri="{FF2B5EF4-FFF2-40B4-BE49-F238E27FC236}">
                      <a16:creationId xmlns:a16="http://schemas.microsoft.com/office/drawing/2014/main" id="{025C8B1D-414C-2AB1-1ADF-4F14C703EBA7}"/>
                    </a:ext>
                  </a:extLst>
                </p:cNvPr>
                <p:cNvSpPr>
                  <a:spLocks/>
                </p:cNvSpPr>
                <p:nvPr/>
              </p:nvSpPr>
              <p:spPr bwMode="auto">
                <a:xfrm>
                  <a:off x="4713018" y="1641539"/>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8" name="淘宝网Chenying0907出品 5717">
                  <a:extLst>
                    <a:ext uri="{FF2B5EF4-FFF2-40B4-BE49-F238E27FC236}">
                      <a16:creationId xmlns:a16="http://schemas.microsoft.com/office/drawing/2014/main" id="{9DD00DB4-93C1-2995-6E01-AC4C9F70B5B0}"/>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9" name="淘宝网Chenying0907出品 5703">
                  <a:extLst>
                    <a:ext uri="{FF2B5EF4-FFF2-40B4-BE49-F238E27FC236}">
                      <a16:creationId xmlns:a16="http://schemas.microsoft.com/office/drawing/2014/main" id="{75D22EA6-09B0-3E74-2604-883BA99ACE5E}"/>
                    </a:ext>
                  </a:extLst>
                </p:cNvPr>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127" name="淘宝网Chenying0907出品 20">
                <a:extLst>
                  <a:ext uri="{FF2B5EF4-FFF2-40B4-BE49-F238E27FC236}">
                    <a16:creationId xmlns:a16="http://schemas.microsoft.com/office/drawing/2014/main" id="{246EA397-950B-38DB-838F-EDA41CCF4574}"/>
                  </a:ext>
                </a:extLst>
              </p:cNvPr>
              <p:cNvGrpSpPr>
                <a:grpSpLocks/>
              </p:cNvGrpSpPr>
              <p:nvPr/>
            </p:nvGrpSpPr>
            <p:grpSpPr bwMode="auto">
              <a:xfrm rot="2920266">
                <a:off x="6757655" y="1950494"/>
                <a:ext cx="1411858" cy="2951176"/>
                <a:chOff x="4400552" y="1170242"/>
                <a:chExt cx="1411857" cy="2951182"/>
              </a:xfrm>
            </p:grpSpPr>
            <p:sp>
              <p:nvSpPr>
                <p:cNvPr id="128" name="淘宝网Chenying0907出品 5702">
                  <a:extLst>
                    <a:ext uri="{FF2B5EF4-FFF2-40B4-BE49-F238E27FC236}">
                      <a16:creationId xmlns:a16="http://schemas.microsoft.com/office/drawing/2014/main" id="{0AD57ED6-0578-83B6-4918-79C016885FBB}"/>
                    </a:ext>
                  </a:extLst>
                </p:cNvPr>
                <p:cNvSpPr>
                  <a:spLocks/>
                </p:cNvSpPr>
                <p:nvPr/>
              </p:nvSpPr>
              <p:spPr bwMode="auto">
                <a:xfrm>
                  <a:off x="5450459" y="3873774"/>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9" name="淘宝网Chenying0907出品 5704">
                  <a:extLst>
                    <a:ext uri="{FF2B5EF4-FFF2-40B4-BE49-F238E27FC236}">
                      <a16:creationId xmlns:a16="http://schemas.microsoft.com/office/drawing/2014/main" id="{47543F52-1D7C-73FF-09D4-25D9FBF406B2}"/>
                    </a:ext>
                  </a:extLst>
                </p:cNvPr>
                <p:cNvSpPr>
                  <a:spLocks/>
                </p:cNvSpPr>
                <p:nvPr/>
              </p:nvSpPr>
              <p:spPr bwMode="auto">
                <a:xfrm>
                  <a:off x="4400552" y="1170242"/>
                  <a:ext cx="493712" cy="893764"/>
                </a:xfrm>
                <a:custGeom>
                  <a:avLst/>
                  <a:gdLst>
                    <a:gd name="T0" fmla="*/ 253276 w 10074"/>
                    <a:gd name="T1" fmla="*/ 892632 h 10261"/>
                    <a:gd name="T2" fmla="*/ 364231 w 10074"/>
                    <a:gd name="T3" fmla="*/ 846815 h 10261"/>
                    <a:gd name="T4" fmla="*/ 465924 w 10074"/>
                    <a:gd name="T5" fmla="*/ 800999 h 10261"/>
                    <a:gd name="T6" fmla="*/ 465924 w 10074"/>
                    <a:gd name="T7" fmla="*/ 636200 h 10261"/>
                    <a:gd name="T8" fmla="*/ 401233 w 10074"/>
                    <a:gd name="T9" fmla="*/ 489780 h 10261"/>
                    <a:gd name="T10" fmla="*/ 345755 w 10074"/>
                    <a:gd name="T11" fmla="*/ 398148 h 10261"/>
                    <a:gd name="T12" fmla="*/ 345755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6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0" name="淘宝网Chenying0907出品 5715">
                  <a:extLst>
                    <a:ext uri="{FF2B5EF4-FFF2-40B4-BE49-F238E27FC236}">
                      <a16:creationId xmlns:a16="http://schemas.microsoft.com/office/drawing/2014/main" id="{D12529BB-F9C6-05D8-AE25-1E940DB86587}"/>
                    </a:ext>
                  </a:extLst>
                </p:cNvPr>
                <p:cNvSpPr>
                  <a:spLocks/>
                </p:cNvSpPr>
                <p:nvPr/>
              </p:nvSpPr>
              <p:spPr bwMode="auto">
                <a:xfrm>
                  <a:off x="4476483" y="1752666"/>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1" name="淘宝网Chenying0907出品 5716">
                  <a:extLst>
                    <a:ext uri="{FF2B5EF4-FFF2-40B4-BE49-F238E27FC236}">
                      <a16:creationId xmlns:a16="http://schemas.microsoft.com/office/drawing/2014/main" id="{544B57DC-4E8C-3FFE-AA56-ADA5401BA3DD}"/>
                    </a:ext>
                  </a:extLst>
                </p:cNvPr>
                <p:cNvSpPr>
                  <a:spLocks/>
                </p:cNvSpPr>
                <p:nvPr/>
              </p:nvSpPr>
              <p:spPr bwMode="auto">
                <a:xfrm>
                  <a:off x="4713019" y="1641542"/>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2" name="淘宝网Chenying0907出品 5717">
                  <a:extLst>
                    <a:ext uri="{FF2B5EF4-FFF2-40B4-BE49-F238E27FC236}">
                      <a16:creationId xmlns:a16="http://schemas.microsoft.com/office/drawing/2014/main" id="{0263C555-1537-553D-5B8E-B68588659DF7}"/>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3" name="淘宝网Chenying0907出品 5703">
                  <a:extLst>
                    <a:ext uri="{FF2B5EF4-FFF2-40B4-BE49-F238E27FC236}">
                      <a16:creationId xmlns:a16="http://schemas.microsoft.com/office/drawing/2014/main" id="{CCF126C9-BD4D-8C22-190B-1D991333565A}"/>
                    </a:ext>
                  </a:extLst>
                </p:cNvPr>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sp>
          <p:nvSpPr>
            <p:cNvPr id="118" name="AutoShape 5699">
              <a:extLst>
                <a:ext uri="{FF2B5EF4-FFF2-40B4-BE49-F238E27FC236}">
                  <a16:creationId xmlns:a16="http://schemas.microsoft.com/office/drawing/2014/main" id="{7751D791-74B0-9AA8-0B4F-55B99663C70E}"/>
                </a:ext>
              </a:extLst>
            </p:cNvPr>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119" name="淘宝网Chenying0907出品 12">
              <a:extLst>
                <a:ext uri="{FF2B5EF4-FFF2-40B4-BE49-F238E27FC236}">
                  <a16:creationId xmlns:a16="http://schemas.microsoft.com/office/drawing/2014/main" id="{441F8028-E691-0E9E-9E35-499F39286DD2}"/>
                </a:ext>
              </a:extLst>
            </p:cNvPr>
            <p:cNvGrpSpPr>
              <a:grpSpLocks/>
            </p:cNvGrpSpPr>
            <p:nvPr/>
          </p:nvGrpSpPr>
          <p:grpSpPr bwMode="auto">
            <a:xfrm>
              <a:off x="5249118" y="3524742"/>
              <a:ext cx="2602836" cy="2233477"/>
              <a:chOff x="9473194" y="1739131"/>
              <a:chExt cx="2602839" cy="2233476"/>
            </a:xfrm>
          </p:grpSpPr>
          <p:sp>
            <p:nvSpPr>
              <p:cNvPr id="121" name="淘宝网Chenying0907出品 5615">
                <a:extLst>
                  <a:ext uri="{FF2B5EF4-FFF2-40B4-BE49-F238E27FC236}">
                    <a16:creationId xmlns:a16="http://schemas.microsoft.com/office/drawing/2014/main" id="{7CB39C91-01A7-2197-6613-D365DE591C53}"/>
                  </a:ext>
                </a:extLst>
              </p:cNvPr>
              <p:cNvSpPr>
                <a:spLocks/>
              </p:cNvSpPr>
              <p:nvPr/>
            </p:nvSpPr>
            <p:spPr bwMode="auto">
              <a:xfrm>
                <a:off x="9473194" y="1739131"/>
                <a:ext cx="2600768" cy="2226291"/>
              </a:xfrm>
              <a:custGeom>
                <a:avLst/>
                <a:gdLst>
                  <a:gd name="T0" fmla="*/ 2366205 w 632"/>
                  <a:gd name="T1" fmla="*/ 1790086 h 541"/>
                  <a:gd name="T2" fmla="*/ 0 w 632"/>
                  <a:gd name="T3" fmla="*/ 2226291 h 541"/>
                  <a:gd name="T4" fmla="*/ 0 w 632"/>
                  <a:gd name="T5" fmla="*/ 386823 h 541"/>
                  <a:gd name="T6" fmla="*/ 2600768 w 632"/>
                  <a:gd name="T7" fmla="*/ 0 h 541"/>
                  <a:gd name="T8" fmla="*/ 2366205 w 632"/>
                  <a:gd name="T9" fmla="*/ 179008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2" name="淘宝网Chenying0907出品 5615">
                <a:extLst>
                  <a:ext uri="{FF2B5EF4-FFF2-40B4-BE49-F238E27FC236}">
                    <a16:creationId xmlns:a16="http://schemas.microsoft.com/office/drawing/2014/main" id="{E11978F4-F045-B8FA-3112-8D07A5B726D3}"/>
                  </a:ext>
                </a:extLst>
              </p:cNvPr>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123" name="淘宝网Chenying0907出品 5615">
                <a:extLst>
                  <a:ext uri="{FF2B5EF4-FFF2-40B4-BE49-F238E27FC236}">
                    <a16:creationId xmlns:a16="http://schemas.microsoft.com/office/drawing/2014/main" id="{0828589D-724A-5054-60AA-B4FBC6EB78B8}"/>
                  </a:ext>
                </a:extLst>
              </p:cNvPr>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120" name="淘宝网Chenying0907出品 5785">
              <a:extLst>
                <a:ext uri="{FF2B5EF4-FFF2-40B4-BE49-F238E27FC236}">
                  <a16:creationId xmlns:a16="http://schemas.microsoft.com/office/drawing/2014/main" id="{2B46E494-ABF7-23EB-8053-A679213DC7E4}"/>
                </a:ext>
              </a:extLst>
            </p:cNvPr>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156" name="文字方塊 109">
            <a:extLst>
              <a:ext uri="{FF2B5EF4-FFF2-40B4-BE49-F238E27FC236}">
                <a16:creationId xmlns:a16="http://schemas.microsoft.com/office/drawing/2014/main" id="{13AA2277-4951-E3AD-2ED3-8EB1A9DD4FA8}"/>
              </a:ext>
            </a:extLst>
          </p:cNvPr>
          <p:cNvSpPr txBox="1">
            <a:spLocks noChangeArrowheads="1"/>
          </p:cNvSpPr>
          <p:nvPr/>
        </p:nvSpPr>
        <p:spPr bwMode="auto">
          <a:xfrm>
            <a:off x="1103521" y="950074"/>
            <a:ext cx="2947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latin typeface="微軟正黑體" panose="020B0604030504040204" pitchFamily="34" charset="-120"/>
                <a:ea typeface="微軟正黑體" panose="020B0604030504040204" pitchFamily="34" charset="-120"/>
              </a:rPr>
              <a:t>一般生報名表範例（白色）</a:t>
            </a:r>
          </a:p>
        </p:txBody>
      </p:sp>
      <p:sp>
        <p:nvSpPr>
          <p:cNvPr id="3" name="Freeform 160">
            <a:extLst>
              <a:ext uri="{FF2B5EF4-FFF2-40B4-BE49-F238E27FC236}">
                <a16:creationId xmlns:a16="http://schemas.microsoft.com/office/drawing/2014/main" id="{FD55B897-ED0C-F7B7-C396-4DA9E07759D6}"/>
              </a:ext>
            </a:extLst>
          </p:cNvPr>
          <p:cNvSpPr>
            <a:spLocks noChangeAspect="1" noEditPoints="1"/>
          </p:cNvSpPr>
          <p:nvPr/>
        </p:nvSpPr>
        <p:spPr bwMode="auto">
          <a:xfrm>
            <a:off x="73344" y="4353901"/>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AFDCE4F-53E9-3911-2B4C-48F3CEB5A1F6}"/>
              </a:ext>
            </a:extLst>
          </p:cNvPr>
          <p:cNvSpPr/>
          <p:nvPr/>
        </p:nvSpPr>
        <p:spPr bwMode="auto">
          <a:xfrm>
            <a:off x="2192131" y="6159842"/>
            <a:ext cx="1765225" cy="584773"/>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gn="ctr">
              <a:defRPr/>
            </a:pPr>
            <a:r>
              <a:rPr lang="zh-TW" altLang="en-US" sz="1600" dirty="0">
                <a:solidFill>
                  <a:srgbClr val="0070C0"/>
                </a:solidFill>
                <a:latin typeface="微軟正黑體" pitchFamily="34" charset="-120"/>
                <a:ea typeface="微軟正黑體" pitchFamily="34" charset="-120"/>
              </a:rPr>
              <a:t> 請報名</a:t>
            </a:r>
            <a:r>
              <a:rPr lang="zh-TW" altLang="en-US" sz="1600" b="1" dirty="0">
                <a:latin typeface="微軟正黑體" pitchFamily="34" charset="-120"/>
                <a:ea typeface="微軟正黑體" pitchFamily="34" charset="-120"/>
              </a:rPr>
              <a:t>免試生</a:t>
            </a:r>
            <a:r>
              <a:rPr lang="zh-TW" altLang="en-US" sz="1600" dirty="0">
                <a:latin typeface="微軟正黑體" pitchFamily="34" charset="-120"/>
                <a:ea typeface="微軟正黑體" pitchFamily="34" charset="-120"/>
              </a:rPr>
              <a:t>及</a:t>
            </a:r>
            <a:endParaRPr lang="en-US" altLang="zh-TW" sz="1600" dirty="0">
              <a:latin typeface="微軟正黑體" pitchFamily="34" charset="-120"/>
              <a:ea typeface="微軟正黑體" pitchFamily="34" charset="-120"/>
            </a:endParaRPr>
          </a:p>
          <a:p>
            <a:pPr algn="ctr">
              <a:defRPr/>
            </a:pPr>
            <a:r>
              <a:rPr lang="zh-TW" altLang="en-US" sz="1600" b="1" dirty="0">
                <a:latin typeface="微軟正黑體" pitchFamily="34" charset="-120"/>
                <a:ea typeface="微軟正黑體" pitchFamily="34" charset="-120"/>
              </a:rPr>
              <a:t>家長</a:t>
            </a: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監護人</a:t>
            </a:r>
            <a:r>
              <a:rPr lang="en-US" altLang="zh-TW" sz="1600" dirty="0">
                <a:latin typeface="微軟正黑體" pitchFamily="34" charset="-120"/>
                <a:ea typeface="微軟正黑體" pitchFamily="34" charset="-120"/>
              </a:rPr>
              <a:t>)</a:t>
            </a:r>
            <a:r>
              <a:rPr lang="zh-TW" altLang="en-US" sz="1600" b="1" dirty="0">
                <a:solidFill>
                  <a:srgbClr val="C00000"/>
                </a:solidFill>
                <a:latin typeface="微軟正黑體" pitchFamily="34" charset="-120"/>
                <a:ea typeface="微軟正黑體" pitchFamily="34" charset="-120"/>
              </a:rPr>
              <a:t>簽章</a:t>
            </a:r>
          </a:p>
        </p:txBody>
      </p:sp>
      <p:sp>
        <p:nvSpPr>
          <p:cNvPr id="2" name="矩形 1">
            <a:extLst>
              <a:ext uri="{FF2B5EF4-FFF2-40B4-BE49-F238E27FC236}">
                <a16:creationId xmlns:a16="http://schemas.microsoft.com/office/drawing/2014/main" id="{4802998B-D785-82E2-C6A3-E7EA057E0852}"/>
              </a:ext>
            </a:extLst>
          </p:cNvPr>
          <p:cNvSpPr/>
          <p:nvPr/>
        </p:nvSpPr>
        <p:spPr bwMode="auto">
          <a:xfrm>
            <a:off x="9076112" y="4181123"/>
            <a:ext cx="2798775" cy="187743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defRPr/>
            </a:pPr>
            <a:r>
              <a:rPr lang="zh-TW" altLang="en-US" sz="1050" dirty="0">
                <a:solidFill>
                  <a:srgbClr val="0070C0"/>
                </a:solidFill>
                <a:latin typeface="微軟正黑體" pitchFamily="34" charset="-120"/>
                <a:ea typeface="微軟正黑體" pitchFamily="34" charset="-120"/>
              </a:rPr>
              <a:t>      </a:t>
            </a:r>
            <a:r>
              <a:rPr lang="zh-TW" altLang="en-US" sz="1100" dirty="0">
                <a:solidFill>
                  <a:srgbClr val="0070C0"/>
                </a:solidFill>
                <a:latin typeface="微軟正黑體" pitchFamily="34" charset="-120"/>
                <a:ea typeface="微軟正黑體" pitchFamily="34" charset="-120"/>
              </a:rPr>
              <a:t>免試生</a:t>
            </a:r>
            <a:r>
              <a:rPr lang="zh-TW" altLang="zh-TW" sz="1100" dirty="0">
                <a:solidFill>
                  <a:srgbClr val="0070C0"/>
                </a:solidFill>
                <a:latin typeface="微軟正黑體" pitchFamily="34" charset="-120"/>
                <a:ea typeface="微軟正黑體" pitchFamily="34" charset="-120"/>
              </a:rPr>
              <a:t>完成報</a:t>
            </a:r>
            <a:r>
              <a:rPr lang="zh-TW" altLang="en-US" sz="1100" dirty="0">
                <a:solidFill>
                  <a:srgbClr val="0070C0"/>
                </a:solidFill>
                <a:latin typeface="微軟正黑體" pitchFamily="34" charset="-120"/>
                <a:ea typeface="微軟正黑體" pitchFamily="34" charset="-120"/>
              </a:rPr>
              <a:t>名作業</a:t>
            </a:r>
            <a:endParaRPr lang="en-US" altLang="zh-TW" sz="1100" dirty="0">
              <a:solidFill>
                <a:srgbClr val="0070C0"/>
              </a:solidFill>
              <a:latin typeface="微軟正黑體" pitchFamily="34" charset="-120"/>
              <a:ea typeface="微軟正黑體" pitchFamily="34" charset="-120"/>
            </a:endParaRPr>
          </a:p>
          <a:p>
            <a:pPr algn="just">
              <a:buFont typeface="Wingdings" pitchFamily="2" charset="2"/>
              <a:buChar char="ü"/>
              <a:defRPr/>
            </a:pPr>
            <a:r>
              <a:rPr lang="zh-TW" altLang="zh-TW" sz="1050" b="1" dirty="0">
                <a:solidFill>
                  <a:srgbClr val="C00000"/>
                </a:solidFill>
                <a:latin typeface="微軟正黑體" pitchFamily="34" charset="-120"/>
                <a:ea typeface="微軟正黑體" pitchFamily="34" charset="-120"/>
              </a:rPr>
              <a:t>已詳實檢閱國中提供之「</a:t>
            </a:r>
            <a:r>
              <a:rPr lang="en-US" altLang="zh-TW" sz="1050" b="1" dirty="0">
                <a:solidFill>
                  <a:srgbClr val="C00000"/>
                </a:solidFill>
                <a:latin typeface="微軟正黑體" pitchFamily="34" charset="-120"/>
                <a:ea typeface="微軟正黑體" pitchFamily="34" charset="-120"/>
              </a:rPr>
              <a:t>115</a:t>
            </a:r>
            <a:r>
              <a:rPr lang="zh-TW" altLang="zh-TW" sz="1050" b="1" dirty="0">
                <a:solidFill>
                  <a:srgbClr val="C00000"/>
                </a:solidFill>
                <a:latin typeface="微軟正黑體" pitchFamily="34" charset="-120"/>
                <a:ea typeface="微軟正黑體" pitchFamily="34" charset="-120"/>
              </a:rPr>
              <a:t>學年度五專入學專用優先免試入學比序項目積分證明單」</a:t>
            </a:r>
            <a:r>
              <a:rPr lang="zh-TW" altLang="en-US" sz="1050" b="1" dirty="0">
                <a:solidFill>
                  <a:srgbClr val="C00000"/>
                </a:solidFill>
                <a:latin typeface="微軟正黑體" pitchFamily="34" charset="-120"/>
                <a:ea typeface="微軟正黑體" pitchFamily="34" charset="-120"/>
              </a:rPr>
              <a:t>正本</a:t>
            </a:r>
            <a:r>
              <a:rPr lang="zh-TW" altLang="zh-TW" sz="1050" b="1" dirty="0">
                <a:solidFill>
                  <a:srgbClr val="C00000"/>
                </a:solidFill>
                <a:latin typeface="微軟正黑體" pitchFamily="34" charset="-120"/>
                <a:ea typeface="微軟正黑體" pitchFamily="34" charset="-120"/>
              </a:rPr>
              <a:t>內各項積分登載正確，及所檢附之國中學校積分證明單及各項證明文件皆已符合簡章所列規定。</a:t>
            </a:r>
            <a:endParaRPr lang="en-US" altLang="zh-TW" sz="1050" b="1" dirty="0">
              <a:solidFill>
                <a:srgbClr val="C00000"/>
              </a:solidFill>
              <a:latin typeface="微軟正黑體" pitchFamily="34" charset="-120"/>
              <a:ea typeface="微軟正黑體" pitchFamily="34" charset="-120"/>
            </a:endParaRPr>
          </a:p>
          <a:p>
            <a:pPr algn="just">
              <a:defRPr/>
            </a:pPr>
            <a:endParaRPr lang="en-US" altLang="zh-TW" sz="1050" dirty="0">
              <a:solidFill>
                <a:srgbClr val="0070C0"/>
              </a:solidFill>
              <a:latin typeface="微軟正黑體" pitchFamily="34" charset="-120"/>
              <a:ea typeface="微軟正黑體" pitchFamily="34" charset="-120"/>
            </a:endParaRPr>
          </a:p>
          <a:p>
            <a:pPr algn="just">
              <a:buFont typeface="Wingdings" pitchFamily="2" charset="2"/>
              <a:buChar char="ü"/>
              <a:defRPr/>
            </a:pPr>
            <a:r>
              <a:rPr lang="zh-TW" altLang="zh-TW" sz="1050" b="1" dirty="0">
                <a:solidFill>
                  <a:srgbClr val="C00000"/>
                </a:solidFill>
                <a:latin typeface="微軟正黑體" pitchFamily="34" charset="-120"/>
                <a:ea typeface="微軟正黑體" pitchFamily="34" charset="-120"/>
              </a:rPr>
              <a:t>已詳閱簡章有關網路選填登記志願之相關規定，同意遵守在家長</a:t>
            </a:r>
            <a:r>
              <a:rPr lang="en-US" altLang="zh-TW" sz="1050" b="1" dirty="0">
                <a:solidFill>
                  <a:srgbClr val="C00000"/>
                </a:solidFill>
                <a:latin typeface="微軟正黑體" pitchFamily="34" charset="-120"/>
                <a:ea typeface="微軟正黑體" pitchFamily="34" charset="-120"/>
              </a:rPr>
              <a:t>(</a:t>
            </a:r>
            <a:r>
              <a:rPr lang="zh-TW" altLang="zh-TW" sz="1050" b="1" dirty="0">
                <a:solidFill>
                  <a:srgbClr val="C00000"/>
                </a:solidFill>
                <a:latin typeface="微軟正黑體" pitchFamily="34" charset="-120"/>
                <a:ea typeface="微軟正黑體" pitchFamily="34" charset="-120"/>
              </a:rPr>
              <a:t>監護人</a:t>
            </a:r>
            <a:r>
              <a:rPr lang="en-US" altLang="zh-TW" sz="1050" b="1" dirty="0">
                <a:solidFill>
                  <a:srgbClr val="C00000"/>
                </a:solidFill>
                <a:latin typeface="微軟正黑體" pitchFamily="34" charset="-120"/>
                <a:ea typeface="微軟正黑體" pitchFamily="34" charset="-120"/>
              </a:rPr>
              <a:t>)</a:t>
            </a:r>
            <a:r>
              <a:rPr lang="zh-TW" altLang="zh-TW" sz="1050" b="1" dirty="0">
                <a:solidFill>
                  <a:srgbClr val="C00000"/>
                </a:solidFill>
                <a:latin typeface="微軟正黑體" pitchFamily="34" charset="-120"/>
                <a:ea typeface="微軟正黑體" pitchFamily="34" charset="-120"/>
              </a:rPr>
              <a:t>陪同下，於規定時間內共同完成網路選填登記志願並確定送出。</a:t>
            </a:r>
            <a:endParaRPr lang="zh-TW" altLang="en-US" sz="1050" dirty="0">
              <a:solidFill>
                <a:srgbClr val="C00000"/>
              </a:solidFill>
              <a:latin typeface="微軟正黑體" pitchFamily="34" charset="-120"/>
              <a:ea typeface="微軟正黑體" pitchFamily="34" charset="-120"/>
            </a:endParaRPr>
          </a:p>
        </p:txBody>
      </p:sp>
      <p:pic>
        <p:nvPicPr>
          <p:cNvPr id="86171" name="圖片 86170">
            <a:extLst>
              <a:ext uri="{FF2B5EF4-FFF2-40B4-BE49-F238E27FC236}">
                <a16:creationId xmlns:a16="http://schemas.microsoft.com/office/drawing/2014/main" id="{79E6B3F1-D78B-1EB2-35C7-927FD268430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6116" b="6817"/>
          <a:stretch/>
        </p:blipFill>
        <p:spPr>
          <a:xfrm>
            <a:off x="4138168" y="898738"/>
            <a:ext cx="4780176" cy="5863510"/>
          </a:xfrm>
          <a:prstGeom prst="rect">
            <a:avLst/>
          </a:prstGeom>
        </p:spPr>
      </p:pic>
      <p:sp>
        <p:nvSpPr>
          <p:cNvPr id="95" name="標題 1"/>
          <p:cNvSpPr txBox="1">
            <a:spLocks/>
          </p:cNvSpPr>
          <p:nvPr/>
        </p:nvSpPr>
        <p:spPr bwMode="auto">
          <a:xfrm>
            <a:off x="416214"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特種生報名表填寫範例（</a:t>
            </a:r>
            <a:r>
              <a:rPr lang="en-US" altLang="zh-TW" sz="2400" b="1" dirty="0">
                <a:solidFill>
                  <a:srgbClr val="002060"/>
                </a:solidFill>
                <a:latin typeface="微軟正黑體" panose="020B0604030504040204" pitchFamily="34" charset="-120"/>
                <a:ea typeface="微軟正黑體" panose="020B0604030504040204" pitchFamily="34" charset="-120"/>
              </a:rPr>
              <a:t>9/13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96" name="投影片編號版面配置區 4"/>
          <p:cNvSpPr>
            <a:spLocks noGrp="1"/>
          </p:cNvSpPr>
          <p:nvPr>
            <p:ph type="sldNum" sz="quarter" idx="12"/>
          </p:nvPr>
        </p:nvSpPr>
        <p:spPr bwMode="auto">
          <a:xfrm>
            <a:off x="9641779"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15</a:t>
            </a:fld>
            <a:endParaRPr lang="zh-TW" altLang="en-US" sz="1500" b="1" dirty="0">
              <a:latin typeface="Arial" panose="020B0604020202020204" pitchFamily="34" charset="0"/>
              <a:cs typeface="Arial" panose="020B0604020202020204" pitchFamily="34" charset="0"/>
            </a:endParaRPr>
          </a:p>
        </p:txBody>
      </p:sp>
      <p:cxnSp>
        <p:nvCxnSpPr>
          <p:cNvPr id="119" name="直接连接符 42">
            <a:extLst>
              <a:ext uri="{FF2B5EF4-FFF2-40B4-BE49-F238E27FC236}">
                <a16:creationId xmlns:a16="http://schemas.microsoft.com/office/drawing/2014/main" id="{122A3F09-4762-4E38-AFB2-26EA5D8EC3FC}"/>
              </a:ext>
            </a:extLst>
          </p:cNvPr>
          <p:cNvCxnSpPr>
            <a:cxnSpLocks/>
            <a:endCxn id="120"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0" name="Freeform 6">
            <a:extLst>
              <a:ext uri="{FF2B5EF4-FFF2-40B4-BE49-F238E27FC236}">
                <a16:creationId xmlns:a16="http://schemas.microsoft.com/office/drawing/2014/main" id="{7037EF70-0F50-4117-9E02-5A1AE11A720C}"/>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pic>
        <p:nvPicPr>
          <p:cNvPr id="86066" name="圖片 86065">
            <a:extLst>
              <a:ext uri="{FF2B5EF4-FFF2-40B4-BE49-F238E27FC236}">
                <a16:creationId xmlns:a16="http://schemas.microsoft.com/office/drawing/2014/main" id="{9E771B1D-63AB-4897-FFED-CE694352F95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7115" y="3905987"/>
            <a:ext cx="2967508" cy="1512000"/>
          </a:xfrm>
          <a:prstGeom prst="rect">
            <a:avLst/>
          </a:prstGeom>
        </p:spPr>
      </p:pic>
      <p:sp>
        <p:nvSpPr>
          <p:cNvPr id="86067" name="矩形 86066">
            <a:extLst>
              <a:ext uri="{FF2B5EF4-FFF2-40B4-BE49-F238E27FC236}">
                <a16:creationId xmlns:a16="http://schemas.microsoft.com/office/drawing/2014/main" id="{3865EBF9-645C-F56B-0600-69D0FEE2F8A1}"/>
              </a:ext>
            </a:extLst>
          </p:cNvPr>
          <p:cNvSpPr/>
          <p:nvPr/>
        </p:nvSpPr>
        <p:spPr bwMode="auto">
          <a:xfrm>
            <a:off x="374019" y="3040732"/>
            <a:ext cx="3577589" cy="73866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defRPr/>
            </a:pPr>
            <a:r>
              <a:rPr lang="zh-TW" altLang="en-US" sz="1400" dirty="0">
                <a:solidFill>
                  <a:srgbClr val="0070C0"/>
                </a:solidFill>
                <a:latin typeface="微軟正黑體" pitchFamily="34" charset="-120"/>
                <a:ea typeface="微軟正黑體" pitchFamily="34" charset="-120"/>
              </a:rPr>
              <a:t>   請將學生「</a:t>
            </a:r>
            <a:r>
              <a:rPr lang="en-US" altLang="zh-TW" sz="1400" dirty="0">
                <a:solidFill>
                  <a:srgbClr val="0070C0"/>
                </a:solidFill>
                <a:latin typeface="微軟正黑體" pitchFamily="34" charset="-120"/>
                <a:ea typeface="微軟正黑體" pitchFamily="34" charset="-120"/>
              </a:rPr>
              <a:t>115</a:t>
            </a:r>
            <a:r>
              <a:rPr lang="zh-TW" altLang="zh-TW" sz="1400" dirty="0">
                <a:solidFill>
                  <a:srgbClr val="0070C0"/>
                </a:solidFill>
                <a:latin typeface="微軟正黑體" pitchFamily="34" charset="-120"/>
                <a:ea typeface="微軟正黑體" pitchFamily="34" charset="-120"/>
              </a:rPr>
              <a:t>學年度五專入學專用</a:t>
            </a:r>
            <a:r>
              <a:rPr lang="zh-TW" altLang="en-US" sz="1400" dirty="0">
                <a:solidFill>
                  <a:srgbClr val="0070C0"/>
                </a:solidFill>
                <a:latin typeface="微軟正黑體" pitchFamily="34" charset="-120"/>
                <a:ea typeface="微軟正黑體" pitchFamily="34" charset="-120"/>
              </a:rPr>
              <a:t>優先</a:t>
            </a:r>
            <a:r>
              <a:rPr lang="zh-TW" altLang="zh-TW" sz="1400" dirty="0">
                <a:solidFill>
                  <a:srgbClr val="0070C0"/>
                </a:solidFill>
                <a:latin typeface="微軟正黑體" pitchFamily="34" charset="-120"/>
                <a:ea typeface="微軟正黑體" pitchFamily="34" charset="-120"/>
              </a:rPr>
              <a:t>免試入學比序項目積分證明單</a:t>
            </a:r>
            <a:r>
              <a:rPr lang="zh-TW" altLang="en-US" sz="1400" dirty="0">
                <a:solidFill>
                  <a:srgbClr val="0070C0"/>
                </a:solidFill>
                <a:latin typeface="微軟正黑體" pitchFamily="34" charset="-120"/>
                <a:ea typeface="微軟正黑體" pitchFamily="34" charset="-120"/>
              </a:rPr>
              <a:t>」正本中，</a:t>
            </a:r>
            <a:r>
              <a:rPr lang="zh-TW" altLang="en-US" sz="1400" b="1" dirty="0">
                <a:solidFill>
                  <a:srgbClr val="C00000"/>
                </a:solidFill>
                <a:latin typeface="微軟正黑體" pitchFamily="34" charset="-120"/>
                <a:ea typeface="微軟正黑體" pitchFamily="34" charset="-120"/>
              </a:rPr>
              <a:t>已審核確認後之項目勾選 </a:t>
            </a:r>
          </a:p>
        </p:txBody>
      </p:sp>
      <p:sp>
        <p:nvSpPr>
          <p:cNvPr id="86071" name="矩形 86070">
            <a:extLst>
              <a:ext uri="{FF2B5EF4-FFF2-40B4-BE49-F238E27FC236}">
                <a16:creationId xmlns:a16="http://schemas.microsoft.com/office/drawing/2014/main" id="{07AFE70C-0D47-E5F8-5451-1EAAD996997C}"/>
              </a:ext>
            </a:extLst>
          </p:cNvPr>
          <p:cNvSpPr/>
          <p:nvPr/>
        </p:nvSpPr>
        <p:spPr>
          <a:xfrm>
            <a:off x="4497426" y="3957060"/>
            <a:ext cx="2538194" cy="12305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72" name="矩形 86071">
            <a:extLst>
              <a:ext uri="{FF2B5EF4-FFF2-40B4-BE49-F238E27FC236}">
                <a16:creationId xmlns:a16="http://schemas.microsoft.com/office/drawing/2014/main" id="{F455F948-4E13-4924-8DA1-17E14B38EBC4}"/>
              </a:ext>
            </a:extLst>
          </p:cNvPr>
          <p:cNvSpPr/>
          <p:nvPr/>
        </p:nvSpPr>
        <p:spPr>
          <a:xfrm>
            <a:off x="4492958" y="3646429"/>
            <a:ext cx="2560803" cy="2657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73" name="矩形 86072">
            <a:extLst>
              <a:ext uri="{FF2B5EF4-FFF2-40B4-BE49-F238E27FC236}">
                <a16:creationId xmlns:a16="http://schemas.microsoft.com/office/drawing/2014/main" id="{B135A4F3-9549-3A5D-44D7-40497450D4C7}"/>
              </a:ext>
            </a:extLst>
          </p:cNvPr>
          <p:cNvSpPr/>
          <p:nvPr/>
        </p:nvSpPr>
        <p:spPr>
          <a:xfrm>
            <a:off x="4501185" y="6343358"/>
            <a:ext cx="4058501" cy="3255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75" name="矩形 86074">
            <a:extLst>
              <a:ext uri="{FF2B5EF4-FFF2-40B4-BE49-F238E27FC236}">
                <a16:creationId xmlns:a16="http://schemas.microsoft.com/office/drawing/2014/main" id="{502EB13E-117F-D18B-2038-EE91DC95FADD}"/>
              </a:ext>
            </a:extLst>
          </p:cNvPr>
          <p:cNvSpPr/>
          <p:nvPr/>
        </p:nvSpPr>
        <p:spPr>
          <a:xfrm>
            <a:off x="7590568" y="1354927"/>
            <a:ext cx="992970" cy="32567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76" name="矩形 86075">
            <a:extLst>
              <a:ext uri="{FF2B5EF4-FFF2-40B4-BE49-F238E27FC236}">
                <a16:creationId xmlns:a16="http://schemas.microsoft.com/office/drawing/2014/main" id="{0BADD58D-660E-A848-956D-ACD611377A34}"/>
              </a:ext>
            </a:extLst>
          </p:cNvPr>
          <p:cNvSpPr/>
          <p:nvPr/>
        </p:nvSpPr>
        <p:spPr>
          <a:xfrm>
            <a:off x="7084881" y="3665274"/>
            <a:ext cx="1467620" cy="158063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077" name="投影片編號版面配置區 1">
            <a:extLst>
              <a:ext uri="{FF2B5EF4-FFF2-40B4-BE49-F238E27FC236}">
                <a16:creationId xmlns:a16="http://schemas.microsoft.com/office/drawing/2014/main" id="{B065AD31-FC5B-BA01-D3E2-EE7F7A3BC495}"/>
              </a:ext>
            </a:extLst>
          </p:cNvPr>
          <p:cNvSpPr txBox="1">
            <a:spLocks/>
          </p:cNvSpPr>
          <p:nvPr/>
        </p:nvSpPr>
        <p:spPr>
          <a:xfrm>
            <a:off x="7244909" y="5738815"/>
            <a:ext cx="1100138" cy="273844"/>
          </a:xfrm>
          <a:prstGeom prst="rect">
            <a:avLst/>
          </a:prstGeom>
        </p:spPr>
        <p:txBody>
          <a:bodyPr anchor="ctr"/>
          <a:lstStyle/>
          <a:p>
            <a:pPr algn="r">
              <a:defRPr/>
            </a:pPr>
            <a:endParaRPr lang="zh-TW" altLang="en-US" sz="900" dirty="0">
              <a:solidFill>
                <a:schemeClr val="tx1">
                  <a:tint val="75000"/>
                </a:schemeClr>
              </a:solidFill>
            </a:endParaRPr>
          </a:p>
        </p:txBody>
      </p:sp>
      <p:grpSp>
        <p:nvGrpSpPr>
          <p:cNvPr id="86078" name="淘宝网Chenying0907出品 1">
            <a:extLst>
              <a:ext uri="{FF2B5EF4-FFF2-40B4-BE49-F238E27FC236}">
                <a16:creationId xmlns:a16="http://schemas.microsoft.com/office/drawing/2014/main" id="{5845A32D-5B03-5591-3B2B-668A8653881D}"/>
              </a:ext>
            </a:extLst>
          </p:cNvPr>
          <p:cNvGrpSpPr>
            <a:grpSpLocks/>
          </p:cNvGrpSpPr>
          <p:nvPr/>
        </p:nvGrpSpPr>
        <p:grpSpPr bwMode="auto">
          <a:xfrm>
            <a:off x="421610" y="880631"/>
            <a:ext cx="839391" cy="776288"/>
            <a:chOff x="3392486" y="1165291"/>
            <a:chExt cx="5736833" cy="5045287"/>
          </a:xfrm>
        </p:grpSpPr>
        <p:pic>
          <p:nvPicPr>
            <p:cNvPr id="86079" name="图片 2">
              <a:extLst>
                <a:ext uri="{FF2B5EF4-FFF2-40B4-BE49-F238E27FC236}">
                  <a16:creationId xmlns:a16="http://schemas.microsoft.com/office/drawing/2014/main" id="{D09BFBD3-0154-572A-C15D-772909B5921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淘宝网Chenying0907出品 5619">
              <a:extLst>
                <a:ext uri="{FF2B5EF4-FFF2-40B4-BE49-F238E27FC236}">
                  <a16:creationId xmlns:a16="http://schemas.microsoft.com/office/drawing/2014/main" id="{B90D3C0E-F51B-A93F-3553-42B016FAD4A3}"/>
                </a:ext>
              </a:extLst>
            </p:cNvPr>
            <p:cNvSpPr>
              <a:spLocks/>
            </p:cNvSpPr>
            <p:nvPr/>
          </p:nvSpPr>
          <p:spPr bwMode="auto">
            <a:xfrm>
              <a:off x="4628132" y="2901027"/>
              <a:ext cx="621387" cy="2839449"/>
            </a:xfrm>
            <a:custGeom>
              <a:avLst/>
              <a:gdLst>
                <a:gd name="T0" fmla="*/ 604926 w 151"/>
                <a:gd name="T1" fmla="*/ 2839449 h 690"/>
                <a:gd name="T2" fmla="*/ 53497 w 151"/>
                <a:gd name="T3" fmla="*/ 1600791 h 690"/>
                <a:gd name="T4" fmla="*/ 0 w 151"/>
                <a:gd name="T5" fmla="*/ 0 h 690"/>
                <a:gd name="T6" fmla="*/ 621387 w 151"/>
                <a:gd name="T7" fmla="*/ 991750 h 690"/>
                <a:gd name="T8" fmla="*/ 604926 w 151"/>
                <a:gd name="T9" fmla="*/ 2839449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5" name="淘宝网Chenying0907出品 5627">
              <a:extLst>
                <a:ext uri="{FF2B5EF4-FFF2-40B4-BE49-F238E27FC236}">
                  <a16:creationId xmlns:a16="http://schemas.microsoft.com/office/drawing/2014/main" id="{5944DE12-4657-52F0-AC30-20CBAA8375E5}"/>
                </a:ext>
              </a:extLst>
            </p:cNvPr>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66" name="淘宝网Chenying0907出品 5631">
              <a:extLst>
                <a:ext uri="{FF2B5EF4-FFF2-40B4-BE49-F238E27FC236}">
                  <a16:creationId xmlns:a16="http://schemas.microsoft.com/office/drawing/2014/main" id="{A8298EBD-20D1-7185-733C-C37A04BD6568}"/>
                </a:ext>
              </a:extLst>
            </p:cNvPr>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68" name="淘宝网Chenying0907出品 5619">
              <a:extLst>
                <a:ext uri="{FF2B5EF4-FFF2-40B4-BE49-F238E27FC236}">
                  <a16:creationId xmlns:a16="http://schemas.microsoft.com/office/drawing/2014/main" id="{62CFB9A8-3A07-1C46-F56C-D1D0F14A2FFC}"/>
                </a:ext>
              </a:extLst>
            </p:cNvPr>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a:defRPr/>
              </a:pPr>
              <a:endParaRPr lang="zh-CN" altLang="en-US"/>
            </a:p>
          </p:txBody>
        </p:sp>
        <p:sp>
          <p:nvSpPr>
            <p:cNvPr id="70" name="淘宝网Chenying0907出品 5623">
              <a:extLst>
                <a:ext uri="{FF2B5EF4-FFF2-40B4-BE49-F238E27FC236}">
                  <a16:creationId xmlns:a16="http://schemas.microsoft.com/office/drawing/2014/main" id="{0DCC8408-FEA7-5392-FE5D-02B44CE06FAC}"/>
                </a:ext>
              </a:extLst>
            </p:cNvPr>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71" name="Group 5788">
              <a:extLst>
                <a:ext uri="{FF2B5EF4-FFF2-40B4-BE49-F238E27FC236}">
                  <a16:creationId xmlns:a16="http://schemas.microsoft.com/office/drawing/2014/main" id="{D7C0B57A-4D03-16D2-2F47-31695E73A60B}"/>
                </a:ext>
              </a:extLst>
            </p:cNvPr>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86121" name="淘宝网Chenying0907出品 5789">
                <a:extLst>
                  <a:ext uri="{FF2B5EF4-FFF2-40B4-BE49-F238E27FC236}">
                    <a16:creationId xmlns:a16="http://schemas.microsoft.com/office/drawing/2014/main" id="{B525182B-5D15-2355-1D6E-9A9BEE179B72}"/>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86122" name="淘宝网Chenying0907出品 5790">
                <a:extLst>
                  <a:ext uri="{FF2B5EF4-FFF2-40B4-BE49-F238E27FC236}">
                    <a16:creationId xmlns:a16="http://schemas.microsoft.com/office/drawing/2014/main" id="{2A81E56E-1AB4-F5DD-77A3-E9DD3CF119EE}"/>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72" name="Group 5638">
              <a:extLst>
                <a:ext uri="{FF2B5EF4-FFF2-40B4-BE49-F238E27FC236}">
                  <a16:creationId xmlns:a16="http://schemas.microsoft.com/office/drawing/2014/main" id="{1BFEF9AB-B517-C5D9-C740-439B47A273AD}"/>
                </a:ext>
              </a:extLst>
            </p:cNvPr>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86119" name="淘宝网Chenying0907出品 5639">
                <a:extLst>
                  <a:ext uri="{FF2B5EF4-FFF2-40B4-BE49-F238E27FC236}">
                    <a16:creationId xmlns:a16="http://schemas.microsoft.com/office/drawing/2014/main" id="{B2CA8D5B-F5CF-EBAC-6625-6FE77C6D6459}"/>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86120" name="淘宝网Chenying0907出品 5640">
                <a:extLst>
                  <a:ext uri="{FF2B5EF4-FFF2-40B4-BE49-F238E27FC236}">
                    <a16:creationId xmlns:a16="http://schemas.microsoft.com/office/drawing/2014/main" id="{4E0A1BFE-095B-E0CC-E5DA-2E5FC876A0E3}"/>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73" name="淘宝网Chenying0907出品 10">
              <a:extLst>
                <a:ext uri="{FF2B5EF4-FFF2-40B4-BE49-F238E27FC236}">
                  <a16:creationId xmlns:a16="http://schemas.microsoft.com/office/drawing/2014/main" id="{936B8F9F-1075-40BA-698F-A1804C1D3667}"/>
                </a:ext>
              </a:extLst>
            </p:cNvPr>
            <p:cNvGrpSpPr>
              <a:grpSpLocks/>
            </p:cNvGrpSpPr>
            <p:nvPr/>
          </p:nvGrpSpPr>
          <p:grpSpPr bwMode="auto">
            <a:xfrm>
              <a:off x="4585523" y="1271914"/>
              <a:ext cx="4353645" cy="3457512"/>
              <a:chOff x="4585524" y="1271913"/>
              <a:chExt cx="4353648" cy="3457509"/>
            </a:xfrm>
          </p:grpSpPr>
          <p:grpSp>
            <p:nvGrpSpPr>
              <p:cNvPr id="85" name="淘宝网Chenying0907出品 17">
                <a:extLst>
                  <a:ext uri="{FF2B5EF4-FFF2-40B4-BE49-F238E27FC236}">
                    <a16:creationId xmlns:a16="http://schemas.microsoft.com/office/drawing/2014/main" id="{4BA610D1-5A2F-CED0-367E-84156B9919A7}"/>
                  </a:ext>
                </a:extLst>
              </p:cNvPr>
              <p:cNvGrpSpPr>
                <a:grpSpLocks/>
              </p:cNvGrpSpPr>
              <p:nvPr/>
            </p:nvGrpSpPr>
            <p:grpSpPr bwMode="auto">
              <a:xfrm>
                <a:off x="4585524" y="1778245"/>
                <a:ext cx="1411857" cy="2951177"/>
                <a:chOff x="4400552" y="1170243"/>
                <a:chExt cx="1411857" cy="2951180"/>
              </a:xfrm>
            </p:grpSpPr>
            <p:sp>
              <p:nvSpPr>
                <p:cNvPr id="86113" name="淘宝网Chenying0907出品 5702">
                  <a:extLst>
                    <a:ext uri="{FF2B5EF4-FFF2-40B4-BE49-F238E27FC236}">
                      <a16:creationId xmlns:a16="http://schemas.microsoft.com/office/drawing/2014/main" id="{DC2BFE0B-B5E0-67E9-14FD-9813990A3899}"/>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4" name="淘宝网Chenying0907出品 5704">
                  <a:extLst>
                    <a:ext uri="{FF2B5EF4-FFF2-40B4-BE49-F238E27FC236}">
                      <a16:creationId xmlns:a16="http://schemas.microsoft.com/office/drawing/2014/main" id="{54396742-E768-A00F-58CA-446D3105C346}"/>
                    </a:ext>
                  </a:extLst>
                </p:cNvPr>
                <p:cNvSpPr>
                  <a:spLocks/>
                </p:cNvSpPr>
                <p:nvPr/>
              </p:nvSpPr>
              <p:spPr bwMode="auto">
                <a:xfrm>
                  <a:off x="4400552" y="1170243"/>
                  <a:ext cx="493713" cy="893763"/>
                </a:xfrm>
                <a:custGeom>
                  <a:avLst/>
                  <a:gdLst>
                    <a:gd name="T0" fmla="*/ 253277 w 10074"/>
                    <a:gd name="T1" fmla="*/ 892631 h 10261"/>
                    <a:gd name="T2" fmla="*/ 364232 w 10074"/>
                    <a:gd name="T3" fmla="*/ 846815 h 10261"/>
                    <a:gd name="T4" fmla="*/ 465925 w 10074"/>
                    <a:gd name="T5" fmla="*/ 800998 h 10261"/>
                    <a:gd name="T6" fmla="*/ 465925 w 10074"/>
                    <a:gd name="T7" fmla="*/ 636200 h 10261"/>
                    <a:gd name="T8" fmla="*/ 401234 w 10074"/>
                    <a:gd name="T9" fmla="*/ 489780 h 10261"/>
                    <a:gd name="T10" fmla="*/ 345756 w 10074"/>
                    <a:gd name="T11" fmla="*/ 398147 h 10261"/>
                    <a:gd name="T12" fmla="*/ 345756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7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5" name="淘宝网Chenying0907出品 5715">
                  <a:extLst>
                    <a:ext uri="{FF2B5EF4-FFF2-40B4-BE49-F238E27FC236}">
                      <a16:creationId xmlns:a16="http://schemas.microsoft.com/office/drawing/2014/main" id="{EACC8996-833A-9C0C-E656-F28006959429}"/>
                    </a:ext>
                  </a:extLst>
                </p:cNvPr>
                <p:cNvSpPr>
                  <a:spLocks/>
                </p:cNvSpPr>
                <p:nvPr/>
              </p:nvSpPr>
              <p:spPr bwMode="auto">
                <a:xfrm>
                  <a:off x="4476484" y="1752667"/>
                  <a:ext cx="1084263" cy="2273301"/>
                </a:xfrm>
                <a:custGeom>
                  <a:avLst/>
                  <a:gdLst>
                    <a:gd name="T0" fmla="*/ 973057 w 117"/>
                    <a:gd name="T1" fmla="*/ 2273301 h 248"/>
                    <a:gd name="T2" fmla="*/ 9267 w 117"/>
                    <a:gd name="T3" fmla="*/ 73332 h 248"/>
                    <a:gd name="T4" fmla="*/ 27802 w 117"/>
                    <a:gd name="T5" fmla="*/ 18333 h 248"/>
                    <a:gd name="T6" fmla="*/ 120474 w 117"/>
                    <a:gd name="T7" fmla="*/ 45833 h 248"/>
                    <a:gd name="T8" fmla="*/ 1084263 w 117"/>
                    <a:gd name="T9" fmla="*/ 2264134 h 248"/>
                    <a:gd name="T10" fmla="*/ 973057 w 117"/>
                    <a:gd name="T11" fmla="*/ 227330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6" name="淘宝网Chenying0907出品 5716">
                  <a:extLst>
                    <a:ext uri="{FF2B5EF4-FFF2-40B4-BE49-F238E27FC236}">
                      <a16:creationId xmlns:a16="http://schemas.microsoft.com/office/drawing/2014/main" id="{2DDD36AE-B31D-990F-DA10-3BD71F6353B7}"/>
                    </a:ext>
                  </a:extLst>
                </p:cNvPr>
                <p:cNvSpPr>
                  <a:spLocks/>
                </p:cNvSpPr>
                <p:nvPr/>
              </p:nvSpPr>
              <p:spPr bwMode="auto">
                <a:xfrm>
                  <a:off x="4713020" y="1641541"/>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7" name="淘宝网Chenying0907出品 5717">
                  <a:extLst>
                    <a:ext uri="{FF2B5EF4-FFF2-40B4-BE49-F238E27FC236}">
                      <a16:creationId xmlns:a16="http://schemas.microsoft.com/office/drawing/2014/main" id="{4F4F3175-F1F3-938E-3FD3-E7A6099F6F78}"/>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8" name="淘宝网Chenying0907出品 5703">
                  <a:extLst>
                    <a:ext uri="{FF2B5EF4-FFF2-40B4-BE49-F238E27FC236}">
                      <a16:creationId xmlns:a16="http://schemas.microsoft.com/office/drawing/2014/main" id="{A93FD45D-0CF0-D229-5212-820D52C60260}"/>
                    </a:ext>
                  </a:extLst>
                </p:cNvPr>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6" name="淘宝网Chenying0907出品 18">
                <a:extLst>
                  <a:ext uri="{FF2B5EF4-FFF2-40B4-BE49-F238E27FC236}">
                    <a16:creationId xmlns:a16="http://schemas.microsoft.com/office/drawing/2014/main" id="{4E30CA10-E19C-6AB1-0C57-BEA4E4458DEA}"/>
                  </a:ext>
                </a:extLst>
              </p:cNvPr>
              <p:cNvGrpSpPr>
                <a:grpSpLocks/>
              </p:cNvGrpSpPr>
              <p:nvPr/>
            </p:nvGrpSpPr>
            <p:grpSpPr bwMode="auto">
              <a:xfrm rot="781172">
                <a:off x="5242049" y="1323326"/>
                <a:ext cx="1411857" cy="2951177"/>
                <a:chOff x="4400552" y="1170242"/>
                <a:chExt cx="1411857" cy="2951181"/>
              </a:xfrm>
            </p:grpSpPr>
            <p:sp>
              <p:nvSpPr>
                <p:cNvPr id="86102" name="淘宝网Chenying0907出品 5702">
                  <a:extLst>
                    <a:ext uri="{FF2B5EF4-FFF2-40B4-BE49-F238E27FC236}">
                      <a16:creationId xmlns:a16="http://schemas.microsoft.com/office/drawing/2014/main" id="{2BF76C38-CD36-A42F-C711-39311CB7F35F}"/>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8" name="淘宝网Chenying0907出品 5704">
                  <a:extLst>
                    <a:ext uri="{FF2B5EF4-FFF2-40B4-BE49-F238E27FC236}">
                      <a16:creationId xmlns:a16="http://schemas.microsoft.com/office/drawing/2014/main" id="{1D5EAD14-66E7-F946-0F21-90CDB3923F3C}"/>
                    </a:ext>
                  </a:extLst>
                </p:cNvPr>
                <p:cNvSpPr>
                  <a:spLocks/>
                </p:cNvSpPr>
                <p:nvPr/>
              </p:nvSpPr>
              <p:spPr bwMode="auto">
                <a:xfrm>
                  <a:off x="4400552" y="1170242"/>
                  <a:ext cx="493713" cy="893764"/>
                </a:xfrm>
                <a:custGeom>
                  <a:avLst/>
                  <a:gdLst>
                    <a:gd name="T0" fmla="*/ 253277 w 10074"/>
                    <a:gd name="T1" fmla="*/ 892632 h 10261"/>
                    <a:gd name="T2" fmla="*/ 364232 w 10074"/>
                    <a:gd name="T3" fmla="*/ 846815 h 10261"/>
                    <a:gd name="T4" fmla="*/ 465925 w 10074"/>
                    <a:gd name="T5" fmla="*/ 800999 h 10261"/>
                    <a:gd name="T6" fmla="*/ 465925 w 10074"/>
                    <a:gd name="T7" fmla="*/ 636200 h 10261"/>
                    <a:gd name="T8" fmla="*/ 401234 w 10074"/>
                    <a:gd name="T9" fmla="*/ 489780 h 10261"/>
                    <a:gd name="T10" fmla="*/ 345756 w 10074"/>
                    <a:gd name="T11" fmla="*/ 398148 h 10261"/>
                    <a:gd name="T12" fmla="*/ 345756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7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9" name="淘宝网Chenying0907出品 5715">
                  <a:extLst>
                    <a:ext uri="{FF2B5EF4-FFF2-40B4-BE49-F238E27FC236}">
                      <a16:creationId xmlns:a16="http://schemas.microsoft.com/office/drawing/2014/main" id="{8DE7081F-E2B2-BFA6-532B-5FABEAA91E4E}"/>
                    </a:ext>
                  </a:extLst>
                </p:cNvPr>
                <p:cNvSpPr>
                  <a:spLocks/>
                </p:cNvSpPr>
                <p:nvPr/>
              </p:nvSpPr>
              <p:spPr bwMode="auto">
                <a:xfrm>
                  <a:off x="4476483" y="1752666"/>
                  <a:ext cx="1084263" cy="2273302"/>
                </a:xfrm>
                <a:custGeom>
                  <a:avLst/>
                  <a:gdLst>
                    <a:gd name="T0" fmla="*/ 973057 w 117"/>
                    <a:gd name="T1" fmla="*/ 2273302 h 248"/>
                    <a:gd name="T2" fmla="*/ 9267 w 117"/>
                    <a:gd name="T3" fmla="*/ 73332 h 248"/>
                    <a:gd name="T4" fmla="*/ 27802 w 117"/>
                    <a:gd name="T5" fmla="*/ 18333 h 248"/>
                    <a:gd name="T6" fmla="*/ 120474 w 117"/>
                    <a:gd name="T7" fmla="*/ 45833 h 248"/>
                    <a:gd name="T8" fmla="*/ 1084263 w 117"/>
                    <a:gd name="T9" fmla="*/ 2264135 h 248"/>
                    <a:gd name="T10" fmla="*/ 973057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0" name="淘宝网Chenying0907出品 5716">
                  <a:extLst>
                    <a:ext uri="{FF2B5EF4-FFF2-40B4-BE49-F238E27FC236}">
                      <a16:creationId xmlns:a16="http://schemas.microsoft.com/office/drawing/2014/main" id="{093ACCC5-8988-FCD6-423B-0EFE9B586E11}"/>
                    </a:ext>
                  </a:extLst>
                </p:cNvPr>
                <p:cNvSpPr>
                  <a:spLocks/>
                </p:cNvSpPr>
                <p:nvPr/>
              </p:nvSpPr>
              <p:spPr bwMode="auto">
                <a:xfrm>
                  <a:off x="4713021" y="1641541"/>
                  <a:ext cx="1055688" cy="2328865"/>
                </a:xfrm>
                <a:custGeom>
                  <a:avLst/>
                  <a:gdLst>
                    <a:gd name="T0" fmla="*/ 972344 w 114"/>
                    <a:gd name="T1" fmla="*/ 2328865 h 254"/>
                    <a:gd name="T2" fmla="*/ 0 w 114"/>
                    <a:gd name="T3" fmla="*/ 110025 h 254"/>
                    <a:gd name="T4" fmla="*/ 55563 w 114"/>
                    <a:gd name="T5" fmla="*/ 18338 h 254"/>
                    <a:gd name="T6" fmla="*/ 101865 w 114"/>
                    <a:gd name="T7" fmla="*/ 45844 h 254"/>
                    <a:gd name="T8" fmla="*/ 1055688 w 114"/>
                    <a:gd name="T9" fmla="*/ 2246346 h 254"/>
                    <a:gd name="T10" fmla="*/ 972344 w 114"/>
                    <a:gd name="T11" fmla="*/ 2328865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1" name="淘宝网Chenying0907出品 5717">
                  <a:extLst>
                    <a:ext uri="{FF2B5EF4-FFF2-40B4-BE49-F238E27FC236}">
                      <a16:creationId xmlns:a16="http://schemas.microsoft.com/office/drawing/2014/main" id="{6582C14D-140A-21F7-5C12-742FF34C594D}"/>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12" name="淘宝网Chenying0907出品 5703">
                  <a:extLst>
                    <a:ext uri="{FF2B5EF4-FFF2-40B4-BE49-F238E27FC236}">
                      <a16:creationId xmlns:a16="http://schemas.microsoft.com/office/drawing/2014/main" id="{455C8182-328F-88BC-1A20-EF67712164CE}"/>
                    </a:ext>
                  </a:extLst>
                </p:cNvPr>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7" name="淘宝网Chenying0907出品 19">
                <a:extLst>
                  <a:ext uri="{FF2B5EF4-FFF2-40B4-BE49-F238E27FC236}">
                    <a16:creationId xmlns:a16="http://schemas.microsoft.com/office/drawing/2014/main" id="{1905C36E-0938-371D-10D0-7C3A36436469}"/>
                  </a:ext>
                </a:extLst>
              </p:cNvPr>
              <p:cNvGrpSpPr>
                <a:grpSpLocks/>
              </p:cNvGrpSpPr>
              <p:nvPr/>
            </p:nvGrpSpPr>
            <p:grpSpPr bwMode="auto">
              <a:xfrm rot="1701895">
                <a:off x="6140258" y="1271913"/>
                <a:ext cx="1411857" cy="2951177"/>
                <a:chOff x="4400548" y="1170243"/>
                <a:chExt cx="1411855" cy="2951179"/>
              </a:xfrm>
            </p:grpSpPr>
            <p:sp>
              <p:nvSpPr>
                <p:cNvPr id="124" name="淘宝网Chenying0907出品 5702">
                  <a:extLst>
                    <a:ext uri="{FF2B5EF4-FFF2-40B4-BE49-F238E27FC236}">
                      <a16:creationId xmlns:a16="http://schemas.microsoft.com/office/drawing/2014/main" id="{E5067E0C-4FB9-9FF7-2DFB-A502B7DD4818}"/>
                    </a:ext>
                  </a:extLst>
                </p:cNvPr>
                <p:cNvSpPr>
                  <a:spLocks/>
                </p:cNvSpPr>
                <p:nvPr/>
              </p:nvSpPr>
              <p:spPr bwMode="auto">
                <a:xfrm>
                  <a:off x="5450453" y="3873772"/>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5" name="淘宝网Chenying0907出品 5704">
                  <a:extLst>
                    <a:ext uri="{FF2B5EF4-FFF2-40B4-BE49-F238E27FC236}">
                      <a16:creationId xmlns:a16="http://schemas.microsoft.com/office/drawing/2014/main" id="{A504A243-A0CC-83C1-F983-1E7F90A09D79}"/>
                    </a:ext>
                  </a:extLst>
                </p:cNvPr>
                <p:cNvSpPr>
                  <a:spLocks/>
                </p:cNvSpPr>
                <p:nvPr/>
              </p:nvSpPr>
              <p:spPr bwMode="auto">
                <a:xfrm>
                  <a:off x="4400548" y="1170243"/>
                  <a:ext cx="493712" cy="893763"/>
                </a:xfrm>
                <a:custGeom>
                  <a:avLst/>
                  <a:gdLst>
                    <a:gd name="T0" fmla="*/ 253276 w 10074"/>
                    <a:gd name="T1" fmla="*/ 892631 h 10261"/>
                    <a:gd name="T2" fmla="*/ 364231 w 10074"/>
                    <a:gd name="T3" fmla="*/ 846815 h 10261"/>
                    <a:gd name="T4" fmla="*/ 465924 w 10074"/>
                    <a:gd name="T5" fmla="*/ 800998 h 10261"/>
                    <a:gd name="T6" fmla="*/ 465924 w 10074"/>
                    <a:gd name="T7" fmla="*/ 636200 h 10261"/>
                    <a:gd name="T8" fmla="*/ 401233 w 10074"/>
                    <a:gd name="T9" fmla="*/ 489780 h 10261"/>
                    <a:gd name="T10" fmla="*/ 345755 w 10074"/>
                    <a:gd name="T11" fmla="*/ 398147 h 10261"/>
                    <a:gd name="T12" fmla="*/ 345755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6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7" name="淘宝网Chenying0907出品 5715">
                  <a:extLst>
                    <a:ext uri="{FF2B5EF4-FFF2-40B4-BE49-F238E27FC236}">
                      <a16:creationId xmlns:a16="http://schemas.microsoft.com/office/drawing/2014/main" id="{0E382028-34EB-8409-A46D-E94740561931}"/>
                    </a:ext>
                  </a:extLst>
                </p:cNvPr>
                <p:cNvSpPr>
                  <a:spLocks/>
                </p:cNvSpPr>
                <p:nvPr/>
              </p:nvSpPr>
              <p:spPr bwMode="auto">
                <a:xfrm>
                  <a:off x="4476479" y="1752665"/>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80" name="淘宝网Chenying0907出品 5716">
                  <a:extLst>
                    <a:ext uri="{FF2B5EF4-FFF2-40B4-BE49-F238E27FC236}">
                      <a16:creationId xmlns:a16="http://schemas.microsoft.com/office/drawing/2014/main" id="{B92EDB02-9629-266C-D307-A1041AB6A601}"/>
                    </a:ext>
                  </a:extLst>
                </p:cNvPr>
                <p:cNvSpPr>
                  <a:spLocks/>
                </p:cNvSpPr>
                <p:nvPr/>
              </p:nvSpPr>
              <p:spPr bwMode="auto">
                <a:xfrm>
                  <a:off x="4713018" y="1641539"/>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0" name="淘宝网Chenying0907出品 5717">
                  <a:extLst>
                    <a:ext uri="{FF2B5EF4-FFF2-40B4-BE49-F238E27FC236}">
                      <a16:creationId xmlns:a16="http://schemas.microsoft.com/office/drawing/2014/main" id="{4C33B087-4436-AAF5-837F-75D307CEEBC9}"/>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6" name="淘宝网Chenying0907出品 5703">
                  <a:extLst>
                    <a:ext uri="{FF2B5EF4-FFF2-40B4-BE49-F238E27FC236}">
                      <a16:creationId xmlns:a16="http://schemas.microsoft.com/office/drawing/2014/main" id="{675B8DA3-7A98-8054-729F-992B58FC2EA2}"/>
                    </a:ext>
                  </a:extLst>
                </p:cNvPr>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88" name="淘宝网Chenying0907出品 20">
                <a:extLst>
                  <a:ext uri="{FF2B5EF4-FFF2-40B4-BE49-F238E27FC236}">
                    <a16:creationId xmlns:a16="http://schemas.microsoft.com/office/drawing/2014/main" id="{20AD3BB3-25B4-791E-A4F5-29AEDC50F1F5}"/>
                  </a:ext>
                </a:extLst>
              </p:cNvPr>
              <p:cNvGrpSpPr>
                <a:grpSpLocks/>
              </p:cNvGrpSpPr>
              <p:nvPr/>
            </p:nvGrpSpPr>
            <p:grpSpPr bwMode="auto">
              <a:xfrm rot="2920266">
                <a:off x="6757655" y="1950494"/>
                <a:ext cx="1411858" cy="2951176"/>
                <a:chOff x="4400552" y="1170242"/>
                <a:chExt cx="1411857" cy="2951182"/>
              </a:xfrm>
            </p:grpSpPr>
            <p:sp>
              <p:nvSpPr>
                <p:cNvPr id="91" name="淘宝网Chenying0907出品 5702">
                  <a:extLst>
                    <a:ext uri="{FF2B5EF4-FFF2-40B4-BE49-F238E27FC236}">
                      <a16:creationId xmlns:a16="http://schemas.microsoft.com/office/drawing/2014/main" id="{5634F2E1-CC94-E6E8-936C-A47CA00DA626}"/>
                    </a:ext>
                  </a:extLst>
                </p:cNvPr>
                <p:cNvSpPr>
                  <a:spLocks/>
                </p:cNvSpPr>
                <p:nvPr/>
              </p:nvSpPr>
              <p:spPr bwMode="auto">
                <a:xfrm>
                  <a:off x="5450459" y="3873774"/>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 name="淘宝网Chenying0907出品 5704">
                  <a:extLst>
                    <a:ext uri="{FF2B5EF4-FFF2-40B4-BE49-F238E27FC236}">
                      <a16:creationId xmlns:a16="http://schemas.microsoft.com/office/drawing/2014/main" id="{9F52CEA0-BC5C-4AEE-611D-1B3E9D003907}"/>
                    </a:ext>
                  </a:extLst>
                </p:cNvPr>
                <p:cNvSpPr>
                  <a:spLocks/>
                </p:cNvSpPr>
                <p:nvPr/>
              </p:nvSpPr>
              <p:spPr bwMode="auto">
                <a:xfrm>
                  <a:off x="4400552" y="1170242"/>
                  <a:ext cx="493712" cy="893764"/>
                </a:xfrm>
                <a:custGeom>
                  <a:avLst/>
                  <a:gdLst>
                    <a:gd name="T0" fmla="*/ 253276 w 10074"/>
                    <a:gd name="T1" fmla="*/ 892632 h 10261"/>
                    <a:gd name="T2" fmla="*/ 364231 w 10074"/>
                    <a:gd name="T3" fmla="*/ 846815 h 10261"/>
                    <a:gd name="T4" fmla="*/ 465924 w 10074"/>
                    <a:gd name="T5" fmla="*/ 800999 h 10261"/>
                    <a:gd name="T6" fmla="*/ 465924 w 10074"/>
                    <a:gd name="T7" fmla="*/ 636200 h 10261"/>
                    <a:gd name="T8" fmla="*/ 401233 w 10074"/>
                    <a:gd name="T9" fmla="*/ 489780 h 10261"/>
                    <a:gd name="T10" fmla="*/ 345755 w 10074"/>
                    <a:gd name="T11" fmla="*/ 398148 h 10261"/>
                    <a:gd name="T12" fmla="*/ 345755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6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4" name="淘宝网Chenying0907出品 5715">
                  <a:extLst>
                    <a:ext uri="{FF2B5EF4-FFF2-40B4-BE49-F238E27FC236}">
                      <a16:creationId xmlns:a16="http://schemas.microsoft.com/office/drawing/2014/main" id="{C14BA292-7EE6-D07D-4940-D1DB01E6297D}"/>
                    </a:ext>
                  </a:extLst>
                </p:cNvPr>
                <p:cNvSpPr>
                  <a:spLocks/>
                </p:cNvSpPr>
                <p:nvPr/>
              </p:nvSpPr>
              <p:spPr bwMode="auto">
                <a:xfrm>
                  <a:off x="4476483" y="1752666"/>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7" name="淘宝网Chenying0907出品 5716">
                  <a:extLst>
                    <a:ext uri="{FF2B5EF4-FFF2-40B4-BE49-F238E27FC236}">
                      <a16:creationId xmlns:a16="http://schemas.microsoft.com/office/drawing/2014/main" id="{06E4A68C-9893-4AE0-1E68-4CF687D1B846}"/>
                    </a:ext>
                  </a:extLst>
                </p:cNvPr>
                <p:cNvSpPr>
                  <a:spLocks/>
                </p:cNvSpPr>
                <p:nvPr/>
              </p:nvSpPr>
              <p:spPr bwMode="auto">
                <a:xfrm>
                  <a:off x="4713019" y="1641542"/>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2" name="淘宝网Chenying0907出品 5717">
                  <a:extLst>
                    <a:ext uri="{FF2B5EF4-FFF2-40B4-BE49-F238E27FC236}">
                      <a16:creationId xmlns:a16="http://schemas.microsoft.com/office/drawing/2014/main" id="{8720CA43-A54E-108E-E30E-39775650876C}"/>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3" name="淘宝网Chenying0907出品 5703">
                  <a:extLst>
                    <a:ext uri="{FF2B5EF4-FFF2-40B4-BE49-F238E27FC236}">
                      <a16:creationId xmlns:a16="http://schemas.microsoft.com/office/drawing/2014/main" id="{06570414-7473-8EC8-1D85-B738659364B4}"/>
                    </a:ext>
                  </a:extLst>
                </p:cNvPr>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sp>
          <p:nvSpPr>
            <p:cNvPr id="75" name="AutoShape 5699">
              <a:extLst>
                <a:ext uri="{FF2B5EF4-FFF2-40B4-BE49-F238E27FC236}">
                  <a16:creationId xmlns:a16="http://schemas.microsoft.com/office/drawing/2014/main" id="{EA901A6D-731A-13DC-5119-D4AB12FF7019}"/>
                </a:ext>
              </a:extLst>
            </p:cNvPr>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77" name="淘宝网Chenying0907出品 12">
              <a:extLst>
                <a:ext uri="{FF2B5EF4-FFF2-40B4-BE49-F238E27FC236}">
                  <a16:creationId xmlns:a16="http://schemas.microsoft.com/office/drawing/2014/main" id="{31DB72E1-8656-55DF-CB58-362BEB76DF0E}"/>
                </a:ext>
              </a:extLst>
            </p:cNvPr>
            <p:cNvGrpSpPr>
              <a:grpSpLocks/>
            </p:cNvGrpSpPr>
            <p:nvPr/>
          </p:nvGrpSpPr>
          <p:grpSpPr bwMode="auto">
            <a:xfrm>
              <a:off x="5249118" y="3524742"/>
              <a:ext cx="2602836" cy="2233477"/>
              <a:chOff x="9473194" y="1739131"/>
              <a:chExt cx="2602839" cy="2233476"/>
            </a:xfrm>
          </p:grpSpPr>
          <p:sp>
            <p:nvSpPr>
              <p:cNvPr id="79" name="淘宝网Chenying0907出品 5615">
                <a:extLst>
                  <a:ext uri="{FF2B5EF4-FFF2-40B4-BE49-F238E27FC236}">
                    <a16:creationId xmlns:a16="http://schemas.microsoft.com/office/drawing/2014/main" id="{621DF3E0-25E4-CE63-A4BE-0F3627401DCC}"/>
                  </a:ext>
                </a:extLst>
              </p:cNvPr>
              <p:cNvSpPr>
                <a:spLocks/>
              </p:cNvSpPr>
              <p:nvPr/>
            </p:nvSpPr>
            <p:spPr bwMode="auto">
              <a:xfrm>
                <a:off x="9473194" y="1739131"/>
                <a:ext cx="2600768" cy="2226291"/>
              </a:xfrm>
              <a:custGeom>
                <a:avLst/>
                <a:gdLst>
                  <a:gd name="T0" fmla="*/ 2366205 w 632"/>
                  <a:gd name="T1" fmla="*/ 1790086 h 541"/>
                  <a:gd name="T2" fmla="*/ 0 w 632"/>
                  <a:gd name="T3" fmla="*/ 2226291 h 541"/>
                  <a:gd name="T4" fmla="*/ 0 w 632"/>
                  <a:gd name="T5" fmla="*/ 386823 h 541"/>
                  <a:gd name="T6" fmla="*/ 2600768 w 632"/>
                  <a:gd name="T7" fmla="*/ 0 h 541"/>
                  <a:gd name="T8" fmla="*/ 2366205 w 632"/>
                  <a:gd name="T9" fmla="*/ 179008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0" name="淘宝网Chenying0907出品 5615">
                <a:extLst>
                  <a:ext uri="{FF2B5EF4-FFF2-40B4-BE49-F238E27FC236}">
                    <a16:creationId xmlns:a16="http://schemas.microsoft.com/office/drawing/2014/main" id="{A708234E-667B-2286-E110-BAD4D280DB83}"/>
                  </a:ext>
                </a:extLst>
              </p:cNvPr>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82" name="淘宝网Chenying0907出品 5615">
                <a:extLst>
                  <a:ext uri="{FF2B5EF4-FFF2-40B4-BE49-F238E27FC236}">
                    <a16:creationId xmlns:a16="http://schemas.microsoft.com/office/drawing/2014/main" id="{33D59CFD-C1AF-E1E2-4CCA-EDB394B1E60A}"/>
                  </a:ext>
                </a:extLst>
              </p:cNvPr>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78" name="淘宝网Chenying0907出品 5785">
              <a:extLst>
                <a:ext uri="{FF2B5EF4-FFF2-40B4-BE49-F238E27FC236}">
                  <a16:creationId xmlns:a16="http://schemas.microsoft.com/office/drawing/2014/main" id="{7111EF36-7966-F452-969F-969B40EC6D2C}"/>
                </a:ext>
              </a:extLst>
            </p:cNvPr>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86123" name="文字方塊 109">
            <a:extLst>
              <a:ext uri="{FF2B5EF4-FFF2-40B4-BE49-F238E27FC236}">
                <a16:creationId xmlns:a16="http://schemas.microsoft.com/office/drawing/2014/main" id="{83B594FC-295F-F759-0DA1-0D181B40DDBE}"/>
              </a:ext>
            </a:extLst>
          </p:cNvPr>
          <p:cNvSpPr txBox="1">
            <a:spLocks noChangeArrowheads="1"/>
          </p:cNvSpPr>
          <p:nvPr/>
        </p:nvSpPr>
        <p:spPr bwMode="auto">
          <a:xfrm>
            <a:off x="1103520" y="950074"/>
            <a:ext cx="3192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latin typeface="微軟正黑體" panose="020B0604030504040204" pitchFamily="34" charset="-120"/>
                <a:ea typeface="微軟正黑體" panose="020B0604030504040204" pitchFamily="34" charset="-120"/>
              </a:rPr>
              <a:t>特種身分生報名表範例</a:t>
            </a:r>
            <a:r>
              <a:rPr lang="zh-TW" altLang="en-US" b="1" dirty="0">
                <a:solidFill>
                  <a:srgbClr val="C00000"/>
                </a:solidFill>
                <a:latin typeface="微軟正黑體" panose="020B0604030504040204" pitchFamily="34" charset="-120"/>
                <a:ea typeface="微軟正黑體" panose="020B0604030504040204" pitchFamily="34" charset="-120"/>
              </a:rPr>
              <a:t>（黃色）</a:t>
            </a:r>
          </a:p>
        </p:txBody>
      </p:sp>
      <p:sp>
        <p:nvSpPr>
          <p:cNvPr id="86124" name="矩形 86123">
            <a:extLst>
              <a:ext uri="{FF2B5EF4-FFF2-40B4-BE49-F238E27FC236}">
                <a16:creationId xmlns:a16="http://schemas.microsoft.com/office/drawing/2014/main" id="{ED2D7D9B-A9F3-ECA3-9B35-566490C6E4CE}"/>
              </a:ext>
            </a:extLst>
          </p:cNvPr>
          <p:cNvSpPr/>
          <p:nvPr/>
        </p:nvSpPr>
        <p:spPr>
          <a:xfrm>
            <a:off x="4493029" y="5952229"/>
            <a:ext cx="4050754" cy="3912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86125" name="表格 86124">
            <a:extLst>
              <a:ext uri="{FF2B5EF4-FFF2-40B4-BE49-F238E27FC236}">
                <a16:creationId xmlns:a16="http://schemas.microsoft.com/office/drawing/2014/main" id="{CB8C1853-6F0B-EAC0-AAA3-8B31A7F3329C}"/>
              </a:ext>
            </a:extLst>
          </p:cNvPr>
          <p:cNvGraphicFramePr>
            <a:graphicFrameLocks noGrp="1"/>
          </p:cNvGraphicFramePr>
          <p:nvPr/>
        </p:nvGraphicFramePr>
        <p:xfrm>
          <a:off x="1331542" y="2612169"/>
          <a:ext cx="2646738" cy="403986"/>
        </p:xfrm>
        <a:graphic>
          <a:graphicData uri="http://schemas.openxmlformats.org/drawingml/2006/table">
            <a:tbl>
              <a:tblPr firstRow="1" bandRow="1">
                <a:tableStyleId>{5C22544A-7EE6-4342-B048-85BDC9FD1C3A}</a:tableStyleId>
              </a:tblPr>
              <a:tblGrid>
                <a:gridCol w="2090302">
                  <a:extLst>
                    <a:ext uri="{9D8B030D-6E8A-4147-A177-3AD203B41FA5}">
                      <a16:colId xmlns:a16="http://schemas.microsoft.com/office/drawing/2014/main" val="20000"/>
                    </a:ext>
                  </a:extLst>
                </a:gridCol>
                <a:gridCol w="556436">
                  <a:extLst>
                    <a:ext uri="{9D8B030D-6E8A-4147-A177-3AD203B41FA5}">
                      <a16:colId xmlns:a16="http://schemas.microsoft.com/office/drawing/2014/main" val="20001"/>
                    </a:ext>
                  </a:extLst>
                </a:gridCol>
              </a:tblGrid>
              <a:tr h="394311">
                <a:tc>
                  <a:txBody>
                    <a:bodyPr/>
                    <a:lstStyle/>
                    <a:p>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已報考</a:t>
                      </a:r>
                      <a:r>
                        <a:rPr lang="en-US" altLang="zh-TW" sz="11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115</a:t>
                      </a:r>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en-US" altLang="zh-TW"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未報考</a:t>
                      </a:r>
                      <a:r>
                        <a:rPr lang="en-US" altLang="zh-TW" sz="11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115</a:t>
                      </a:r>
                      <a:r>
                        <a:rPr lang="zh-TW" altLang="en-US" sz="1100" b="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zh-TW" altLang="en-US" sz="1100" b="0" dirty="0">
                        <a:solidFill>
                          <a:schemeClr val="tx1"/>
                        </a:solidFill>
                        <a:latin typeface="標楷體" panose="03000509000000000000" pitchFamily="65" charset="-120"/>
                        <a:ea typeface="標楷體" panose="03000509000000000000" pitchFamily="65" charset="-120"/>
                      </a:endParaRPr>
                    </a:p>
                  </a:txBody>
                  <a:tcPr marL="68576" marR="68576" marT="34353"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100" b="0" dirty="0">
                          <a:solidFill>
                            <a:schemeClr val="tx1"/>
                          </a:solidFill>
                          <a:latin typeface="標楷體" panose="03000509000000000000" pitchFamily="65" charset="-120"/>
                          <a:ea typeface="標楷體" panose="03000509000000000000" pitchFamily="65" charset="-120"/>
                        </a:rPr>
                        <a:t>准考證號碼</a:t>
                      </a:r>
                    </a:p>
                  </a:txBody>
                  <a:tcPr marL="68576" marR="68576" marT="34353" marB="34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6126" name="矩形 86125">
            <a:extLst>
              <a:ext uri="{FF2B5EF4-FFF2-40B4-BE49-F238E27FC236}">
                <a16:creationId xmlns:a16="http://schemas.microsoft.com/office/drawing/2014/main" id="{A62282A7-C76C-3A1B-A053-03C15E7A1194}"/>
              </a:ext>
            </a:extLst>
          </p:cNvPr>
          <p:cNvSpPr/>
          <p:nvPr/>
        </p:nvSpPr>
        <p:spPr>
          <a:xfrm>
            <a:off x="2985404" y="3893229"/>
            <a:ext cx="669131" cy="14829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127" name="矩形 86126">
            <a:extLst>
              <a:ext uri="{FF2B5EF4-FFF2-40B4-BE49-F238E27FC236}">
                <a16:creationId xmlns:a16="http://schemas.microsoft.com/office/drawing/2014/main" id="{BFDB968A-A9F3-D375-5B6F-5F1EA53F1D9D}"/>
              </a:ext>
            </a:extLst>
          </p:cNvPr>
          <p:cNvSpPr/>
          <p:nvPr/>
        </p:nvSpPr>
        <p:spPr bwMode="auto">
          <a:xfrm>
            <a:off x="9076112" y="1437679"/>
            <a:ext cx="1311050" cy="3385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defRPr/>
            </a:pPr>
            <a:r>
              <a:rPr lang="zh-TW" altLang="en-US" sz="1600" dirty="0">
                <a:solidFill>
                  <a:srgbClr val="0070C0"/>
                </a:solidFill>
                <a:latin typeface="微軟正黑體" pitchFamily="34" charset="-120"/>
                <a:ea typeface="微軟正黑體" pitchFamily="34" charset="-120"/>
              </a:rPr>
              <a:t>  委員會填寫</a:t>
            </a:r>
          </a:p>
        </p:txBody>
      </p:sp>
      <p:grpSp>
        <p:nvGrpSpPr>
          <p:cNvPr id="86128" name="群組 117">
            <a:extLst>
              <a:ext uri="{FF2B5EF4-FFF2-40B4-BE49-F238E27FC236}">
                <a16:creationId xmlns:a16="http://schemas.microsoft.com/office/drawing/2014/main" id="{48FD2074-E265-0B28-FED4-55FD537019AC}"/>
              </a:ext>
            </a:extLst>
          </p:cNvPr>
          <p:cNvGrpSpPr>
            <a:grpSpLocks/>
          </p:cNvGrpSpPr>
          <p:nvPr/>
        </p:nvGrpSpPr>
        <p:grpSpPr bwMode="auto">
          <a:xfrm>
            <a:off x="750681" y="4806911"/>
            <a:ext cx="2361398" cy="1222152"/>
            <a:chOff x="1075909" y="4663149"/>
            <a:chExt cx="3095362" cy="1522019"/>
          </a:xfrm>
        </p:grpSpPr>
        <p:sp>
          <p:nvSpPr>
            <p:cNvPr id="86129" name="矩形 86128">
              <a:extLst>
                <a:ext uri="{FF2B5EF4-FFF2-40B4-BE49-F238E27FC236}">
                  <a16:creationId xmlns:a16="http://schemas.microsoft.com/office/drawing/2014/main" id="{E996D0F7-9F63-8246-FCC3-98F792EEEA02}"/>
                </a:ext>
              </a:extLst>
            </p:cNvPr>
            <p:cNvSpPr/>
            <p:nvPr/>
          </p:nvSpPr>
          <p:spPr bwMode="auto">
            <a:xfrm>
              <a:off x="1075909" y="5495241"/>
              <a:ext cx="3095362" cy="68992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defTabSz="726263">
                <a:spcBef>
                  <a:spcPct val="20000"/>
                </a:spcBef>
                <a:defRPr/>
              </a:pPr>
              <a:r>
                <a:rPr lang="zh-TW" altLang="en-US" sz="1500" dirty="0">
                  <a:solidFill>
                    <a:srgbClr val="0070C0"/>
                  </a:solidFill>
                  <a:latin typeface="微軟正黑體" pitchFamily="34" charset="-120"/>
                  <a:ea typeface="微軟正黑體" pitchFamily="34" charset="-120"/>
                </a:rPr>
                <a:t>  勾選黏貼在</a:t>
              </a:r>
              <a:r>
                <a:rPr lang="zh-TW" altLang="zh-TW" sz="1500" dirty="0">
                  <a:solidFill>
                    <a:srgbClr val="0070C0"/>
                  </a:solidFill>
                  <a:latin typeface="微軟正黑體" pitchFamily="34" charset="-120"/>
                  <a:ea typeface="微軟正黑體" pitchFamily="34" charset="-120"/>
                </a:rPr>
                <a:t>相關證明文件黏貼表</a:t>
              </a:r>
              <a:r>
                <a:rPr lang="zh-TW" altLang="en-US" sz="1500" dirty="0">
                  <a:solidFill>
                    <a:srgbClr val="0070C0"/>
                  </a:solidFill>
                  <a:latin typeface="微軟正黑體" pitchFamily="34" charset="-120"/>
                  <a:ea typeface="微軟正黑體" pitchFamily="34" charset="-120"/>
                </a:rPr>
                <a:t>中之證明文件</a:t>
              </a:r>
            </a:p>
          </p:txBody>
        </p:sp>
        <p:cxnSp>
          <p:nvCxnSpPr>
            <p:cNvPr id="86130" name="直線單箭頭接點 86129">
              <a:extLst>
                <a:ext uri="{FF2B5EF4-FFF2-40B4-BE49-F238E27FC236}">
                  <a16:creationId xmlns:a16="http://schemas.microsoft.com/office/drawing/2014/main" id="{68704E3C-25DE-FD02-9B0E-8DE803117A72}"/>
                </a:ext>
              </a:extLst>
            </p:cNvPr>
            <p:cNvCxnSpPr>
              <a:cxnSpLocks/>
            </p:cNvCxnSpPr>
            <p:nvPr/>
          </p:nvCxnSpPr>
          <p:spPr>
            <a:xfrm flipH="1">
              <a:off x="3148572" y="4663149"/>
              <a:ext cx="766966" cy="8512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6131" name="矩形 86130">
            <a:extLst>
              <a:ext uri="{FF2B5EF4-FFF2-40B4-BE49-F238E27FC236}">
                <a16:creationId xmlns:a16="http://schemas.microsoft.com/office/drawing/2014/main" id="{D38ECF9C-ACEF-6E0B-DD2C-B40FD1B6482D}"/>
              </a:ext>
            </a:extLst>
          </p:cNvPr>
          <p:cNvSpPr/>
          <p:nvPr/>
        </p:nvSpPr>
        <p:spPr bwMode="auto">
          <a:xfrm>
            <a:off x="1399777" y="1820404"/>
            <a:ext cx="2551831" cy="73866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just">
              <a:spcBef>
                <a:spcPct val="20000"/>
              </a:spcBef>
              <a:defRPr/>
            </a:pPr>
            <a:r>
              <a:rPr lang="zh-TW" altLang="en-US" sz="1400" dirty="0">
                <a:solidFill>
                  <a:srgbClr val="0070C0"/>
                </a:solidFill>
                <a:latin typeface="微軟正黑體" pitchFamily="34" charset="-120"/>
                <a:ea typeface="微軟正黑體" pitchFamily="34" charset="-120"/>
              </a:rPr>
              <a:t>   勾選是否報考</a:t>
            </a:r>
            <a:r>
              <a:rPr lang="en-US" altLang="zh-TW" sz="1400" dirty="0">
                <a:solidFill>
                  <a:srgbClr val="0070C0"/>
                </a:solidFill>
                <a:latin typeface="微軟正黑體" pitchFamily="34" charset="-120"/>
                <a:ea typeface="微軟正黑體" pitchFamily="34" charset="-120"/>
              </a:rPr>
              <a:t>115</a:t>
            </a:r>
            <a:r>
              <a:rPr lang="zh-TW" altLang="en-US" sz="1400" dirty="0">
                <a:solidFill>
                  <a:srgbClr val="0070C0"/>
                </a:solidFill>
                <a:latin typeface="微軟正黑體" pitchFamily="34" charset="-120"/>
                <a:ea typeface="微軟正黑體" pitchFamily="34" charset="-120"/>
              </a:rPr>
              <a:t>國中教育會考並填寫國中教育會考准考證號碼</a:t>
            </a:r>
          </a:p>
        </p:txBody>
      </p:sp>
      <p:sp>
        <p:nvSpPr>
          <p:cNvPr id="86132" name="Freeform 160">
            <a:extLst>
              <a:ext uri="{FF2B5EF4-FFF2-40B4-BE49-F238E27FC236}">
                <a16:creationId xmlns:a16="http://schemas.microsoft.com/office/drawing/2014/main" id="{70AE4FC5-059D-4ED0-C63A-D68C1CF6107C}"/>
              </a:ext>
            </a:extLst>
          </p:cNvPr>
          <p:cNvSpPr>
            <a:spLocks noChangeAspect="1" noEditPoints="1"/>
          </p:cNvSpPr>
          <p:nvPr/>
        </p:nvSpPr>
        <p:spPr bwMode="auto">
          <a:xfrm>
            <a:off x="1317724" y="1743498"/>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3" name="Freeform 160">
            <a:extLst>
              <a:ext uri="{FF2B5EF4-FFF2-40B4-BE49-F238E27FC236}">
                <a16:creationId xmlns:a16="http://schemas.microsoft.com/office/drawing/2014/main" id="{574B68DB-38B6-D07C-32E4-F9A137D91BCA}"/>
              </a:ext>
            </a:extLst>
          </p:cNvPr>
          <p:cNvSpPr>
            <a:spLocks noChangeAspect="1" noEditPoints="1"/>
          </p:cNvSpPr>
          <p:nvPr/>
        </p:nvSpPr>
        <p:spPr bwMode="auto">
          <a:xfrm>
            <a:off x="595494" y="5395159"/>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4" name="Freeform 160">
            <a:extLst>
              <a:ext uri="{FF2B5EF4-FFF2-40B4-BE49-F238E27FC236}">
                <a16:creationId xmlns:a16="http://schemas.microsoft.com/office/drawing/2014/main" id="{FB339D6E-6E4A-8C81-7245-9FBE0C184909}"/>
              </a:ext>
            </a:extLst>
          </p:cNvPr>
          <p:cNvSpPr>
            <a:spLocks noChangeAspect="1" noEditPoints="1"/>
          </p:cNvSpPr>
          <p:nvPr/>
        </p:nvSpPr>
        <p:spPr bwMode="auto">
          <a:xfrm>
            <a:off x="2067154" y="6110638"/>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5" name="Freeform 160">
            <a:extLst>
              <a:ext uri="{FF2B5EF4-FFF2-40B4-BE49-F238E27FC236}">
                <a16:creationId xmlns:a16="http://schemas.microsoft.com/office/drawing/2014/main" id="{5F3DF70C-6D62-3565-03FB-D87AA46133B0}"/>
              </a:ext>
            </a:extLst>
          </p:cNvPr>
          <p:cNvSpPr>
            <a:spLocks noChangeAspect="1" noEditPoints="1"/>
          </p:cNvSpPr>
          <p:nvPr/>
        </p:nvSpPr>
        <p:spPr bwMode="auto">
          <a:xfrm>
            <a:off x="8946783" y="1288975"/>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6" name="Freeform 160">
            <a:extLst>
              <a:ext uri="{FF2B5EF4-FFF2-40B4-BE49-F238E27FC236}">
                <a16:creationId xmlns:a16="http://schemas.microsoft.com/office/drawing/2014/main" id="{3859BCFA-11B2-3F84-602B-8A93E5D76DDB}"/>
              </a:ext>
            </a:extLst>
          </p:cNvPr>
          <p:cNvSpPr>
            <a:spLocks noChangeAspect="1" noEditPoints="1"/>
          </p:cNvSpPr>
          <p:nvPr/>
        </p:nvSpPr>
        <p:spPr bwMode="auto">
          <a:xfrm>
            <a:off x="8980640" y="4050013"/>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7" name="Freeform 160">
            <a:extLst>
              <a:ext uri="{FF2B5EF4-FFF2-40B4-BE49-F238E27FC236}">
                <a16:creationId xmlns:a16="http://schemas.microsoft.com/office/drawing/2014/main" id="{1A78C51C-43B9-DEE6-B8F4-9481A2D792E0}"/>
              </a:ext>
            </a:extLst>
          </p:cNvPr>
          <p:cNvSpPr>
            <a:spLocks noChangeAspect="1" noEditPoints="1"/>
          </p:cNvSpPr>
          <p:nvPr/>
        </p:nvSpPr>
        <p:spPr bwMode="auto">
          <a:xfrm>
            <a:off x="266856" y="2891448"/>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38" name="矩形 86137">
            <a:extLst>
              <a:ext uri="{FF2B5EF4-FFF2-40B4-BE49-F238E27FC236}">
                <a16:creationId xmlns:a16="http://schemas.microsoft.com/office/drawing/2014/main" id="{C6F2721C-22ED-706B-00C9-C70D73B21B0E}"/>
              </a:ext>
            </a:extLst>
          </p:cNvPr>
          <p:cNvSpPr/>
          <p:nvPr/>
        </p:nvSpPr>
        <p:spPr>
          <a:xfrm>
            <a:off x="2024077" y="1394966"/>
            <a:ext cx="2243895" cy="33855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600" dirty="0">
                <a:solidFill>
                  <a:srgbClr val="0070C0"/>
                </a:solidFill>
                <a:latin typeface="微軟正黑體" pitchFamily="34" charset="-120"/>
                <a:ea typeface="微軟正黑體" pitchFamily="34" charset="-120"/>
              </a:rPr>
              <a:t>特種身分生限</a:t>
            </a:r>
            <a:r>
              <a:rPr lang="zh-TW" altLang="en-US" sz="1600" b="1" dirty="0">
                <a:solidFill>
                  <a:srgbClr val="C00000"/>
                </a:solidFill>
                <a:latin typeface="微軟正黑體" pitchFamily="34" charset="-120"/>
                <a:ea typeface="微軟正黑體" pitchFamily="34" charset="-120"/>
              </a:rPr>
              <a:t>擇一</a:t>
            </a:r>
            <a:r>
              <a:rPr lang="zh-TW" altLang="en-US" sz="1600" dirty="0">
                <a:solidFill>
                  <a:srgbClr val="0070C0"/>
                </a:solidFill>
                <a:latin typeface="微軟正黑體" pitchFamily="34" charset="-120"/>
                <a:ea typeface="微軟正黑體" pitchFamily="34" charset="-120"/>
              </a:rPr>
              <a:t>勾選</a:t>
            </a:r>
          </a:p>
        </p:txBody>
      </p:sp>
      <p:sp>
        <p:nvSpPr>
          <p:cNvPr id="86139" name="Freeform 160">
            <a:extLst>
              <a:ext uri="{FF2B5EF4-FFF2-40B4-BE49-F238E27FC236}">
                <a16:creationId xmlns:a16="http://schemas.microsoft.com/office/drawing/2014/main" id="{8E8B79CE-3294-E13A-9494-E78272A899EF}"/>
              </a:ext>
            </a:extLst>
          </p:cNvPr>
          <p:cNvSpPr>
            <a:spLocks noChangeAspect="1" noEditPoints="1"/>
          </p:cNvSpPr>
          <p:nvPr/>
        </p:nvSpPr>
        <p:spPr bwMode="auto">
          <a:xfrm>
            <a:off x="1803986" y="1282026"/>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140" name="矩形 86139">
            <a:extLst>
              <a:ext uri="{FF2B5EF4-FFF2-40B4-BE49-F238E27FC236}">
                <a16:creationId xmlns:a16="http://schemas.microsoft.com/office/drawing/2014/main" id="{7260EF42-FF1B-B73A-D9B6-431856E4FCD9}"/>
              </a:ext>
            </a:extLst>
          </p:cNvPr>
          <p:cNvSpPr/>
          <p:nvPr/>
        </p:nvSpPr>
        <p:spPr>
          <a:xfrm>
            <a:off x="4473325" y="1722096"/>
            <a:ext cx="4110213" cy="2503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141" name="矩形 86140">
            <a:extLst>
              <a:ext uri="{FF2B5EF4-FFF2-40B4-BE49-F238E27FC236}">
                <a16:creationId xmlns:a16="http://schemas.microsoft.com/office/drawing/2014/main" id="{0B012A39-E5A5-7100-7E20-69FEE103C8F0}"/>
              </a:ext>
            </a:extLst>
          </p:cNvPr>
          <p:cNvSpPr/>
          <p:nvPr/>
        </p:nvSpPr>
        <p:spPr bwMode="auto">
          <a:xfrm>
            <a:off x="8859266" y="3288366"/>
            <a:ext cx="1264127" cy="3385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defRPr/>
            </a:pPr>
            <a:r>
              <a:rPr lang="zh-TW" altLang="en-US" sz="1600" dirty="0">
                <a:solidFill>
                  <a:srgbClr val="0070C0"/>
                </a:solidFill>
                <a:latin typeface="微軟正黑體" pitchFamily="34" charset="-120"/>
                <a:ea typeface="微軟正黑體" pitchFamily="34" charset="-120"/>
              </a:rPr>
              <a:t> 委員會填寫</a:t>
            </a:r>
          </a:p>
        </p:txBody>
      </p:sp>
      <p:sp>
        <p:nvSpPr>
          <p:cNvPr id="86142" name="Freeform 160">
            <a:extLst>
              <a:ext uri="{FF2B5EF4-FFF2-40B4-BE49-F238E27FC236}">
                <a16:creationId xmlns:a16="http://schemas.microsoft.com/office/drawing/2014/main" id="{2818D7B1-4F41-D506-1287-9AC0FC1ABA8A}"/>
              </a:ext>
            </a:extLst>
          </p:cNvPr>
          <p:cNvSpPr>
            <a:spLocks noChangeAspect="1" noEditPoints="1"/>
          </p:cNvSpPr>
          <p:nvPr/>
        </p:nvSpPr>
        <p:spPr bwMode="auto">
          <a:xfrm>
            <a:off x="8636023" y="3190630"/>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cxnSp>
        <p:nvCxnSpPr>
          <p:cNvPr id="86143" name="直線單箭頭接點 86142">
            <a:extLst>
              <a:ext uri="{FF2B5EF4-FFF2-40B4-BE49-F238E27FC236}">
                <a16:creationId xmlns:a16="http://schemas.microsoft.com/office/drawing/2014/main" id="{A1082A62-F907-027D-50B5-BEF51370C893}"/>
              </a:ext>
            </a:extLst>
          </p:cNvPr>
          <p:cNvCxnSpPr>
            <a:cxnSpLocks/>
          </p:cNvCxnSpPr>
          <p:nvPr/>
        </p:nvCxnSpPr>
        <p:spPr>
          <a:xfrm>
            <a:off x="8610974" y="1561857"/>
            <a:ext cx="386757" cy="45099"/>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6" name="直線單箭頭接點 255">
            <a:extLst>
              <a:ext uri="{FF2B5EF4-FFF2-40B4-BE49-F238E27FC236}">
                <a16:creationId xmlns:a16="http://schemas.microsoft.com/office/drawing/2014/main" id="{4F6D1AE0-5714-F20F-962F-89883305E142}"/>
              </a:ext>
            </a:extLst>
          </p:cNvPr>
          <p:cNvCxnSpPr>
            <a:cxnSpLocks/>
          </p:cNvCxnSpPr>
          <p:nvPr/>
        </p:nvCxnSpPr>
        <p:spPr>
          <a:xfrm flipV="1">
            <a:off x="8534573" y="5417987"/>
            <a:ext cx="580067" cy="75589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7" name="直線單箭頭接點 256">
            <a:extLst>
              <a:ext uri="{FF2B5EF4-FFF2-40B4-BE49-F238E27FC236}">
                <a16:creationId xmlns:a16="http://schemas.microsoft.com/office/drawing/2014/main" id="{364BEC1D-CFDB-CE83-70F1-20977F280BF2}"/>
              </a:ext>
            </a:extLst>
          </p:cNvPr>
          <p:cNvCxnSpPr>
            <a:cxnSpLocks/>
          </p:cNvCxnSpPr>
          <p:nvPr/>
        </p:nvCxnSpPr>
        <p:spPr>
          <a:xfrm flipH="1" flipV="1">
            <a:off x="4209315" y="1546810"/>
            <a:ext cx="271835" cy="35416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8" name="直線單箭頭接點 257">
            <a:extLst>
              <a:ext uri="{FF2B5EF4-FFF2-40B4-BE49-F238E27FC236}">
                <a16:creationId xmlns:a16="http://schemas.microsoft.com/office/drawing/2014/main" id="{ADD1A571-BD2D-01BC-61CC-876233AE86BB}"/>
              </a:ext>
            </a:extLst>
          </p:cNvPr>
          <p:cNvCxnSpPr>
            <a:cxnSpLocks/>
          </p:cNvCxnSpPr>
          <p:nvPr/>
        </p:nvCxnSpPr>
        <p:spPr>
          <a:xfrm flipV="1">
            <a:off x="8521874" y="3500537"/>
            <a:ext cx="260881" cy="223863"/>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9" name="直線單箭頭接點 258">
            <a:extLst>
              <a:ext uri="{FF2B5EF4-FFF2-40B4-BE49-F238E27FC236}">
                <a16:creationId xmlns:a16="http://schemas.microsoft.com/office/drawing/2014/main" id="{AFE39088-5CB0-DDBD-67C4-C9580209B7E3}"/>
              </a:ext>
            </a:extLst>
          </p:cNvPr>
          <p:cNvCxnSpPr>
            <a:cxnSpLocks/>
            <a:endCxn id="86126" idx="3"/>
          </p:cNvCxnSpPr>
          <p:nvPr/>
        </p:nvCxnSpPr>
        <p:spPr>
          <a:xfrm flipH="1">
            <a:off x="3654535" y="4391453"/>
            <a:ext cx="836152" cy="24324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0" name="直線單箭頭接點 259">
            <a:extLst>
              <a:ext uri="{FF2B5EF4-FFF2-40B4-BE49-F238E27FC236}">
                <a16:creationId xmlns:a16="http://schemas.microsoft.com/office/drawing/2014/main" id="{D89FDE87-93FD-626D-229F-C2C4B8957DC7}"/>
              </a:ext>
            </a:extLst>
          </p:cNvPr>
          <p:cNvCxnSpPr>
            <a:cxnSpLocks/>
          </p:cNvCxnSpPr>
          <p:nvPr/>
        </p:nvCxnSpPr>
        <p:spPr>
          <a:xfrm flipH="1" flipV="1">
            <a:off x="3847788" y="6364419"/>
            <a:ext cx="595011" cy="17794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1" name="直線單箭頭接點 260">
            <a:extLst>
              <a:ext uri="{FF2B5EF4-FFF2-40B4-BE49-F238E27FC236}">
                <a16:creationId xmlns:a16="http://schemas.microsoft.com/office/drawing/2014/main" id="{384288B4-C61C-E3E0-1D31-F662F8FAC7E1}"/>
              </a:ext>
            </a:extLst>
          </p:cNvPr>
          <p:cNvCxnSpPr>
            <a:cxnSpLocks/>
            <a:endCxn id="86125" idx="3"/>
          </p:cNvCxnSpPr>
          <p:nvPr/>
        </p:nvCxnSpPr>
        <p:spPr>
          <a:xfrm flipH="1" flipV="1">
            <a:off x="3978280" y="2814162"/>
            <a:ext cx="460581" cy="94373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11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9CD93C4-8B7B-C4EB-8D6F-AF1A01E22DAD}"/>
              </a:ext>
            </a:extLst>
          </p:cNvPr>
          <p:cNvSpPr txBox="1"/>
          <p:nvPr/>
        </p:nvSpPr>
        <p:spPr>
          <a:xfrm>
            <a:off x="735685" y="3844711"/>
            <a:ext cx="2787695" cy="96949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400" dirty="0">
                <a:solidFill>
                  <a:srgbClr val="0070C0"/>
                </a:solidFill>
                <a:latin typeface="微軟正黑體" pitchFamily="34" charset="-120"/>
                <a:ea typeface="微軟正黑體" pitchFamily="34" charset="-120"/>
              </a:rPr>
              <a:t>（</a:t>
            </a:r>
            <a:r>
              <a:rPr lang="en-US" altLang="zh-TW" sz="1400" b="1" dirty="0">
                <a:solidFill>
                  <a:srgbClr val="0070C0"/>
                </a:solidFill>
                <a:latin typeface="微軟正黑體" pitchFamily="34" charset="-120"/>
                <a:ea typeface="微軟正黑體" pitchFamily="34" charset="-120"/>
              </a:rPr>
              <a:t>3</a:t>
            </a:r>
            <a:r>
              <a:rPr lang="zh-TW" altLang="en-US" sz="1400" dirty="0">
                <a:solidFill>
                  <a:srgbClr val="0070C0"/>
                </a:solidFill>
                <a:latin typeface="微軟正黑體" pitchFamily="34" charset="-120"/>
                <a:ea typeface="微軟正黑體" pitchFamily="34" charset="-120"/>
              </a:rPr>
              <a:t>）</a:t>
            </a:r>
            <a:r>
              <a:rPr lang="zh-TW" altLang="zh-TW" sz="1400" dirty="0">
                <a:solidFill>
                  <a:srgbClr val="0070C0"/>
                </a:solidFill>
                <a:latin typeface="微軟正黑體" pitchFamily="34" charset="-120"/>
                <a:ea typeface="微軟正黑體" pitchFamily="34" charset="-120"/>
              </a:rPr>
              <a:t>浮貼</a:t>
            </a:r>
            <a:r>
              <a:rPr lang="zh-TW" altLang="en-US" sz="1400" dirty="0">
                <a:solidFill>
                  <a:srgbClr val="0070C0"/>
                </a:solidFill>
                <a:latin typeface="微軟正黑體" pitchFamily="34" charset="-120"/>
                <a:ea typeface="微軟正黑體" pitchFamily="34" charset="-120"/>
              </a:rPr>
              <a:t>報名</a:t>
            </a:r>
            <a:r>
              <a:rPr lang="zh-TW" altLang="zh-TW" sz="1400" dirty="0">
                <a:solidFill>
                  <a:srgbClr val="0070C0"/>
                </a:solidFill>
                <a:latin typeface="微軟正黑體" pitchFamily="34" charset="-120"/>
                <a:ea typeface="微軟正黑體" pitchFamily="34" charset="-120"/>
              </a:rPr>
              <a:t>身分證明</a:t>
            </a:r>
            <a:r>
              <a:rPr lang="zh-TW" altLang="en-US" sz="1400" dirty="0">
                <a:solidFill>
                  <a:srgbClr val="0070C0"/>
                </a:solidFill>
                <a:latin typeface="微軟正黑體" pitchFamily="34" charset="-120"/>
                <a:ea typeface="微軟正黑體" pitchFamily="34" charset="-120"/>
              </a:rPr>
              <a:t>影本</a:t>
            </a:r>
            <a:endParaRPr lang="en-US" altLang="zh-TW" sz="1400" dirty="0">
              <a:solidFill>
                <a:srgbClr val="0070C0"/>
              </a:solidFill>
              <a:latin typeface="微軟正黑體" pitchFamily="34" charset="-120"/>
              <a:ea typeface="微軟正黑體" pitchFamily="34" charset="-120"/>
            </a:endParaRPr>
          </a:p>
          <a:p>
            <a:pPr marL="360000">
              <a:defRPr/>
            </a:pPr>
            <a:r>
              <a:rPr lang="zh-TW" altLang="en-US" sz="1400" dirty="0">
                <a:solidFill>
                  <a:srgbClr val="C00000"/>
                </a:solidFill>
                <a:latin typeface="微軟正黑體" pitchFamily="34" charset="-120"/>
                <a:ea typeface="微軟正黑體" pitchFamily="34" charset="-120"/>
              </a:rPr>
              <a:t>原住民</a:t>
            </a:r>
            <a:r>
              <a:rPr lang="zh-TW" altLang="en-US" sz="1500" b="1" dirty="0">
                <a:solidFill>
                  <a:srgbClr val="C00000"/>
                </a:solidFill>
                <a:latin typeface="微軟正黑體" pitchFamily="34" charset="-120"/>
                <a:ea typeface="微軟正黑體" pitchFamily="34" charset="-120"/>
              </a:rPr>
              <a:t>免附</a:t>
            </a:r>
            <a:r>
              <a:rPr lang="zh-TW" altLang="en-US" sz="1400" dirty="0">
                <a:solidFill>
                  <a:srgbClr val="C00000"/>
                </a:solidFill>
                <a:latin typeface="微軟正黑體" pitchFamily="34" charset="-120"/>
                <a:ea typeface="微軟正黑體" pitchFamily="34" charset="-120"/>
              </a:rPr>
              <a:t>證明文件，若持有原住民文化及語言能力證明影印本</a:t>
            </a:r>
            <a:r>
              <a:rPr lang="zh-TW" altLang="en-US" sz="1400" dirty="0">
                <a:solidFill>
                  <a:srgbClr val="C00000"/>
                </a:solidFill>
                <a:highlight>
                  <a:srgbClr val="FFFF00"/>
                </a:highlight>
                <a:latin typeface="微軟正黑體" pitchFamily="34" charset="-120"/>
                <a:ea typeface="微軟正黑體" pitchFamily="34" charset="-120"/>
              </a:rPr>
              <a:t>請勾選並檢附</a:t>
            </a:r>
          </a:p>
        </p:txBody>
      </p:sp>
      <p:sp>
        <p:nvSpPr>
          <p:cNvPr id="7" name="文字方塊 6">
            <a:extLst>
              <a:ext uri="{FF2B5EF4-FFF2-40B4-BE49-F238E27FC236}">
                <a16:creationId xmlns:a16="http://schemas.microsoft.com/office/drawing/2014/main" id="{4567951C-4776-D27A-CBB3-DCAFF66B6F89}"/>
              </a:ext>
            </a:extLst>
          </p:cNvPr>
          <p:cNvSpPr txBox="1"/>
          <p:nvPr/>
        </p:nvSpPr>
        <p:spPr bwMode="auto">
          <a:xfrm>
            <a:off x="8898644" y="2991874"/>
            <a:ext cx="3188439" cy="523220"/>
          </a:xfrm>
          <a:prstGeom prst="rect">
            <a:avLst/>
          </a:prstGeom>
          <a:solidFill>
            <a:sysClr val="window" lastClr="FFFFFF"/>
          </a:solidFill>
          <a:ln>
            <a:solidFill>
              <a:sysClr val="window" lastClr="FFFFFF">
                <a:lumMod val="65000"/>
              </a:sysClr>
            </a:solidFill>
          </a:ln>
          <a:effectLst>
            <a:outerShdw blurRad="50800" dist="38100" dir="2700000" algn="tl"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 （</a:t>
            </a:r>
            <a:r>
              <a:rPr kumimoji="0" lang="en-US" altLang="zh-TW" sz="1400" b="1"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2</a:t>
            </a: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a:t>
            </a:r>
            <a:r>
              <a:rPr kumimoji="0" lang="zh-TW" altLang="zh-TW"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浮貼學歷或同等學力證明</a:t>
            </a: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影本</a:t>
            </a:r>
            <a:br>
              <a:rPr kumimoji="0" lang="en-US" altLang="zh-TW"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br>
            <a:r>
              <a:rPr kumimoji="0" lang="en-US" altLang="zh-TW"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          </a:t>
            </a:r>
            <a:r>
              <a:rPr kumimoji="0" lang="zh-TW" altLang="en-US" sz="1400" b="0" i="0" u="none" strike="noStrike" kern="0" cap="none" spc="0" normalizeH="0" baseline="0" noProof="0" dirty="0">
                <a:ln>
                  <a:noFill/>
                </a:ln>
                <a:solidFill>
                  <a:srgbClr val="C00000"/>
                </a:solidFill>
                <a:effectLst/>
                <a:uLnTx/>
                <a:uFillTx/>
                <a:latin typeface="微軟正黑體" pitchFamily="34" charset="-120"/>
                <a:ea typeface="微軟正黑體" pitchFamily="34" charset="-120"/>
              </a:rPr>
              <a:t>國中集體報名</a:t>
            </a:r>
            <a:r>
              <a:rPr kumimoji="0" lang="zh-TW" altLang="en-US" sz="14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rPr>
              <a:t>免貼</a:t>
            </a:r>
            <a:r>
              <a:rPr kumimoji="0" lang="zh-TW" altLang="en-US" sz="1400" b="0" i="0" u="none" strike="noStrike" kern="0" cap="none" spc="0" normalizeH="0" baseline="0" noProof="0" dirty="0">
                <a:ln>
                  <a:noFill/>
                </a:ln>
                <a:solidFill>
                  <a:srgbClr val="C00000"/>
                </a:solidFill>
                <a:effectLst/>
                <a:uLnTx/>
                <a:uFillTx/>
                <a:latin typeface="微軟正黑體" pitchFamily="34" charset="-120"/>
                <a:ea typeface="微軟正黑體" pitchFamily="34" charset="-120"/>
              </a:rPr>
              <a:t>畢業證書影本</a:t>
            </a:r>
            <a:endParaRPr kumimoji="0" lang="zh-TW" altLang="zh-TW" sz="1400" b="0" i="0" u="none" strike="noStrike" kern="0" cap="none" spc="0" normalizeH="0" baseline="0" noProof="0" dirty="0">
              <a:ln>
                <a:noFill/>
              </a:ln>
              <a:solidFill>
                <a:srgbClr val="C00000"/>
              </a:solidFill>
              <a:effectLst/>
              <a:uLnTx/>
              <a:uFillTx/>
              <a:latin typeface="微軟正黑體" pitchFamily="34" charset="-120"/>
              <a:ea typeface="微軟正黑體" pitchFamily="34" charset="-120"/>
            </a:endParaRPr>
          </a:p>
        </p:txBody>
      </p:sp>
      <p:sp>
        <p:nvSpPr>
          <p:cNvPr id="4" name="文字方塊 3">
            <a:extLst>
              <a:ext uri="{FF2B5EF4-FFF2-40B4-BE49-F238E27FC236}">
                <a16:creationId xmlns:a16="http://schemas.microsoft.com/office/drawing/2014/main" id="{5FBB6DBD-6052-4B76-2A3C-CE0047C5DF21}"/>
              </a:ext>
            </a:extLst>
          </p:cNvPr>
          <p:cNvSpPr txBox="1"/>
          <p:nvPr/>
        </p:nvSpPr>
        <p:spPr bwMode="auto">
          <a:xfrm>
            <a:off x="8657715" y="4254782"/>
            <a:ext cx="3280920" cy="307777"/>
          </a:xfrm>
          <a:prstGeom prst="rect">
            <a:avLst/>
          </a:prstGeom>
          <a:solidFill>
            <a:sysClr val="window" lastClr="FFFFFF"/>
          </a:solidFill>
          <a:ln>
            <a:solidFill>
              <a:sysClr val="window" lastClr="FFFFFF">
                <a:lumMod val="65000"/>
              </a:sysClr>
            </a:solidFill>
          </a:ln>
          <a:effectLst>
            <a:outerShdw blurRad="50800" dist="38100" dir="2700000" algn="tl"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  （</a:t>
            </a:r>
            <a:r>
              <a:rPr lang="en-US" altLang="zh-TW" sz="1400" b="1" kern="0" dirty="0">
                <a:solidFill>
                  <a:srgbClr val="0070C0"/>
                </a:solidFill>
                <a:latin typeface="微軟正黑體" pitchFamily="34" charset="-120"/>
                <a:ea typeface="微軟正黑體" pitchFamily="34" charset="-120"/>
              </a:rPr>
              <a:t>4</a:t>
            </a: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a:t>
            </a:r>
            <a:r>
              <a:rPr kumimoji="0" lang="zh-TW" altLang="zh-TW"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浮貼</a:t>
            </a: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a:t>
            </a:r>
            <a:r>
              <a:rPr kumimoji="0" lang="zh-TW" altLang="en-US" sz="1400" b="1"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弱勢身分</a:t>
            </a:r>
            <a:r>
              <a:rPr kumimoji="0" lang="zh-TW" altLang="en-US" sz="1400" b="0" i="0" u="none" strike="noStrike" kern="0" cap="none" spc="0" normalizeH="0" baseline="0" noProof="0" dirty="0">
                <a:ln>
                  <a:noFill/>
                </a:ln>
                <a:solidFill>
                  <a:srgbClr val="0070C0"/>
                </a:solidFill>
                <a:effectLst/>
                <a:uLnTx/>
                <a:uFillTx/>
                <a:latin typeface="微軟正黑體" pitchFamily="34" charset="-120"/>
                <a:ea typeface="微軟正黑體" pitchFamily="34" charset="-120"/>
              </a:rPr>
              <a:t>」</a:t>
            </a:r>
            <a:r>
              <a:rPr kumimoji="0" lang="zh-TW" altLang="zh-TW" sz="14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rPr>
              <a:t>證明</a:t>
            </a:r>
            <a:r>
              <a:rPr kumimoji="0" lang="zh-TW" altLang="en-US" sz="14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rPr>
              <a:t>文件影本</a:t>
            </a:r>
            <a:endParaRPr kumimoji="0" lang="zh-TW" altLang="zh-TW" sz="14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endParaRPr>
          </a:p>
        </p:txBody>
      </p:sp>
      <p:pic>
        <p:nvPicPr>
          <p:cNvPr id="113" name="圖片 112">
            <a:extLst>
              <a:ext uri="{FF2B5EF4-FFF2-40B4-BE49-F238E27FC236}">
                <a16:creationId xmlns:a16="http://schemas.microsoft.com/office/drawing/2014/main" id="{246051DC-94B7-D31B-CEA7-0E519ADDEBD3}"/>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3033" b="9121"/>
          <a:stretch/>
        </p:blipFill>
        <p:spPr>
          <a:xfrm>
            <a:off x="3692895" y="870536"/>
            <a:ext cx="4960222" cy="5879830"/>
          </a:xfrm>
          <a:prstGeom prst="rect">
            <a:avLst/>
          </a:prstGeom>
        </p:spPr>
      </p:pic>
      <p:sp>
        <p:nvSpPr>
          <p:cNvPr id="40" name="標題 1"/>
          <p:cNvSpPr txBox="1">
            <a:spLocks/>
          </p:cNvSpPr>
          <p:nvPr/>
        </p:nvSpPr>
        <p:spPr bwMode="auto">
          <a:xfrm>
            <a:off x="424927"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特種生報名表填寫範例（</a:t>
            </a:r>
            <a:r>
              <a:rPr lang="en-US" altLang="zh-TW" sz="2400" b="1" dirty="0">
                <a:solidFill>
                  <a:srgbClr val="002060"/>
                </a:solidFill>
                <a:latin typeface="微軟正黑體" panose="020B0604030504040204" pitchFamily="34" charset="-120"/>
                <a:ea typeface="微軟正黑體" panose="020B0604030504040204" pitchFamily="34" charset="-120"/>
              </a:rPr>
              <a:t>10/13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36" name="投影片編號版面配置區 4"/>
          <p:cNvSpPr>
            <a:spLocks noGrp="1"/>
          </p:cNvSpPr>
          <p:nvPr>
            <p:ph type="sldNum" sz="quarter" idx="12"/>
          </p:nvPr>
        </p:nvSpPr>
        <p:spPr bwMode="auto">
          <a:xfrm>
            <a:off x="965048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16</a:t>
            </a:fld>
            <a:endParaRPr lang="zh-TW" altLang="en-US" sz="1500" b="1" dirty="0">
              <a:latin typeface="Arial" panose="020B0604020202020204" pitchFamily="34" charset="0"/>
              <a:cs typeface="Arial" panose="020B0604020202020204" pitchFamily="34" charset="0"/>
            </a:endParaRPr>
          </a:p>
        </p:txBody>
      </p:sp>
      <p:grpSp>
        <p:nvGrpSpPr>
          <p:cNvPr id="33" name="淘宝网Chenying0907出品 1">
            <a:extLst>
              <a:ext uri="{FF2B5EF4-FFF2-40B4-BE49-F238E27FC236}">
                <a16:creationId xmlns:a16="http://schemas.microsoft.com/office/drawing/2014/main" id="{4647FE4E-EC2A-4ADF-9061-741C8C99732C}"/>
              </a:ext>
            </a:extLst>
          </p:cNvPr>
          <p:cNvGrpSpPr>
            <a:grpSpLocks/>
          </p:cNvGrpSpPr>
          <p:nvPr/>
        </p:nvGrpSpPr>
        <p:grpSpPr bwMode="auto">
          <a:xfrm>
            <a:off x="421610" y="880631"/>
            <a:ext cx="839391" cy="776288"/>
            <a:chOff x="3392486" y="1165291"/>
            <a:chExt cx="5736833" cy="5045287"/>
          </a:xfrm>
        </p:grpSpPr>
        <p:pic>
          <p:nvPicPr>
            <p:cNvPr id="34" name="图片 2">
              <a:extLst>
                <a:ext uri="{FF2B5EF4-FFF2-40B4-BE49-F238E27FC236}">
                  <a16:creationId xmlns:a16="http://schemas.microsoft.com/office/drawing/2014/main" id="{8BC27FCB-2BF0-4E9C-9FC1-1C169301745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淘宝网Chenying0907出品 5619">
              <a:extLst>
                <a:ext uri="{FF2B5EF4-FFF2-40B4-BE49-F238E27FC236}">
                  <a16:creationId xmlns:a16="http://schemas.microsoft.com/office/drawing/2014/main" id="{6D28C102-621D-4F45-B64B-41798E63FF76}"/>
                </a:ext>
              </a:extLst>
            </p:cNvPr>
            <p:cNvSpPr>
              <a:spLocks/>
            </p:cNvSpPr>
            <p:nvPr/>
          </p:nvSpPr>
          <p:spPr bwMode="auto">
            <a:xfrm>
              <a:off x="4628132" y="2901027"/>
              <a:ext cx="621387" cy="2839449"/>
            </a:xfrm>
            <a:custGeom>
              <a:avLst/>
              <a:gdLst>
                <a:gd name="T0" fmla="*/ 604926 w 151"/>
                <a:gd name="T1" fmla="*/ 2839449 h 690"/>
                <a:gd name="T2" fmla="*/ 53497 w 151"/>
                <a:gd name="T3" fmla="*/ 1600791 h 690"/>
                <a:gd name="T4" fmla="*/ 0 w 151"/>
                <a:gd name="T5" fmla="*/ 0 h 690"/>
                <a:gd name="T6" fmla="*/ 621387 w 151"/>
                <a:gd name="T7" fmla="*/ 991750 h 690"/>
                <a:gd name="T8" fmla="*/ 604926 w 151"/>
                <a:gd name="T9" fmla="*/ 2839449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8" name="淘宝网Chenying0907出品 5627">
              <a:extLst>
                <a:ext uri="{FF2B5EF4-FFF2-40B4-BE49-F238E27FC236}">
                  <a16:creationId xmlns:a16="http://schemas.microsoft.com/office/drawing/2014/main" id="{A1B7B09D-292D-485F-B220-3F6512C39503}"/>
                </a:ext>
              </a:extLst>
            </p:cNvPr>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49" name="淘宝网Chenying0907出品 5631">
              <a:extLst>
                <a:ext uri="{FF2B5EF4-FFF2-40B4-BE49-F238E27FC236}">
                  <a16:creationId xmlns:a16="http://schemas.microsoft.com/office/drawing/2014/main" id="{679F6BF7-1069-437B-B7F2-C1501356C468}"/>
                </a:ext>
              </a:extLst>
            </p:cNvPr>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50" name="淘宝网Chenying0907出品 5619">
              <a:extLst>
                <a:ext uri="{FF2B5EF4-FFF2-40B4-BE49-F238E27FC236}">
                  <a16:creationId xmlns:a16="http://schemas.microsoft.com/office/drawing/2014/main" id="{50C0D0E8-4697-49D6-955F-22BF286668D7}"/>
                </a:ext>
              </a:extLst>
            </p:cNvPr>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a:defRPr/>
              </a:pPr>
              <a:endParaRPr lang="zh-CN" altLang="en-US"/>
            </a:p>
          </p:txBody>
        </p:sp>
        <p:sp>
          <p:nvSpPr>
            <p:cNvPr id="51" name="淘宝网Chenying0907出品 5623">
              <a:extLst>
                <a:ext uri="{FF2B5EF4-FFF2-40B4-BE49-F238E27FC236}">
                  <a16:creationId xmlns:a16="http://schemas.microsoft.com/office/drawing/2014/main" id="{4D00AE8F-4725-4859-B42F-A7743AED777B}"/>
                </a:ext>
              </a:extLst>
            </p:cNvPr>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54" name="Group 5788">
              <a:extLst>
                <a:ext uri="{FF2B5EF4-FFF2-40B4-BE49-F238E27FC236}">
                  <a16:creationId xmlns:a16="http://schemas.microsoft.com/office/drawing/2014/main" id="{BBDDF3A1-5176-49FC-BBD5-35908F91E1FA}"/>
                </a:ext>
              </a:extLst>
            </p:cNvPr>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95" name="淘宝网Chenying0907出品 5789">
                <a:extLst>
                  <a:ext uri="{FF2B5EF4-FFF2-40B4-BE49-F238E27FC236}">
                    <a16:creationId xmlns:a16="http://schemas.microsoft.com/office/drawing/2014/main" id="{3655A975-5C9A-47EB-AB50-7A695CA3D237}"/>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96" name="淘宝网Chenying0907出品 5790">
                <a:extLst>
                  <a:ext uri="{FF2B5EF4-FFF2-40B4-BE49-F238E27FC236}">
                    <a16:creationId xmlns:a16="http://schemas.microsoft.com/office/drawing/2014/main" id="{A91B69D4-9048-49D4-8FA1-6125D83DB6B2}"/>
                  </a:ext>
                </a:extLst>
              </p:cNvPr>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55" name="Group 5638">
              <a:extLst>
                <a:ext uri="{FF2B5EF4-FFF2-40B4-BE49-F238E27FC236}">
                  <a16:creationId xmlns:a16="http://schemas.microsoft.com/office/drawing/2014/main" id="{B2948C3C-9343-4AC7-994A-9AA9106BAF56}"/>
                </a:ext>
              </a:extLst>
            </p:cNvPr>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93" name="淘宝网Chenying0907出品 5639">
                <a:extLst>
                  <a:ext uri="{FF2B5EF4-FFF2-40B4-BE49-F238E27FC236}">
                    <a16:creationId xmlns:a16="http://schemas.microsoft.com/office/drawing/2014/main" id="{D25FCE25-D593-4F11-AFB6-08DF7482EE0C}"/>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94" name="淘宝网Chenying0907出品 5640">
                <a:extLst>
                  <a:ext uri="{FF2B5EF4-FFF2-40B4-BE49-F238E27FC236}">
                    <a16:creationId xmlns:a16="http://schemas.microsoft.com/office/drawing/2014/main" id="{B4DA6942-C5A5-4BF0-A76A-41B31429C488}"/>
                  </a:ext>
                </a:extLst>
              </p:cNvPr>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grpSp>
        <p:grpSp>
          <p:nvGrpSpPr>
            <p:cNvPr id="57" name="淘宝网Chenying0907出品 10">
              <a:extLst>
                <a:ext uri="{FF2B5EF4-FFF2-40B4-BE49-F238E27FC236}">
                  <a16:creationId xmlns:a16="http://schemas.microsoft.com/office/drawing/2014/main" id="{17D8FB23-C347-44D3-BD80-AC424FECB322}"/>
                </a:ext>
              </a:extLst>
            </p:cNvPr>
            <p:cNvGrpSpPr>
              <a:grpSpLocks/>
            </p:cNvGrpSpPr>
            <p:nvPr/>
          </p:nvGrpSpPr>
          <p:grpSpPr bwMode="auto">
            <a:xfrm>
              <a:off x="4585523" y="1271914"/>
              <a:ext cx="4353645" cy="3457512"/>
              <a:chOff x="4585524" y="1271913"/>
              <a:chExt cx="4353648" cy="3457509"/>
            </a:xfrm>
          </p:grpSpPr>
          <p:grpSp>
            <p:nvGrpSpPr>
              <p:cNvPr id="65" name="淘宝网Chenying0907出品 17">
                <a:extLst>
                  <a:ext uri="{FF2B5EF4-FFF2-40B4-BE49-F238E27FC236}">
                    <a16:creationId xmlns:a16="http://schemas.microsoft.com/office/drawing/2014/main" id="{309A8EE3-649E-4A4D-AEA2-D23DF5A34F79}"/>
                  </a:ext>
                </a:extLst>
              </p:cNvPr>
              <p:cNvGrpSpPr>
                <a:grpSpLocks/>
              </p:cNvGrpSpPr>
              <p:nvPr/>
            </p:nvGrpSpPr>
            <p:grpSpPr bwMode="auto">
              <a:xfrm>
                <a:off x="4585524" y="1778245"/>
                <a:ext cx="1411857" cy="2951177"/>
                <a:chOff x="4400552" y="1170243"/>
                <a:chExt cx="1411857" cy="2951180"/>
              </a:xfrm>
            </p:grpSpPr>
            <p:sp>
              <p:nvSpPr>
                <p:cNvPr id="87" name="淘宝网Chenying0907出品 5702">
                  <a:extLst>
                    <a:ext uri="{FF2B5EF4-FFF2-40B4-BE49-F238E27FC236}">
                      <a16:creationId xmlns:a16="http://schemas.microsoft.com/office/drawing/2014/main" id="{37861EEA-28A3-4766-8397-21D0162EBEC4}"/>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8" name="淘宝网Chenying0907出品 5704">
                  <a:extLst>
                    <a:ext uri="{FF2B5EF4-FFF2-40B4-BE49-F238E27FC236}">
                      <a16:creationId xmlns:a16="http://schemas.microsoft.com/office/drawing/2014/main" id="{F21DA71F-FC8C-4F5A-8871-55A194C258A2}"/>
                    </a:ext>
                  </a:extLst>
                </p:cNvPr>
                <p:cNvSpPr>
                  <a:spLocks/>
                </p:cNvSpPr>
                <p:nvPr/>
              </p:nvSpPr>
              <p:spPr bwMode="auto">
                <a:xfrm>
                  <a:off x="4400552" y="1170243"/>
                  <a:ext cx="493713" cy="893763"/>
                </a:xfrm>
                <a:custGeom>
                  <a:avLst/>
                  <a:gdLst>
                    <a:gd name="T0" fmla="*/ 253277 w 10074"/>
                    <a:gd name="T1" fmla="*/ 892631 h 10261"/>
                    <a:gd name="T2" fmla="*/ 364232 w 10074"/>
                    <a:gd name="T3" fmla="*/ 846815 h 10261"/>
                    <a:gd name="T4" fmla="*/ 465925 w 10074"/>
                    <a:gd name="T5" fmla="*/ 800998 h 10261"/>
                    <a:gd name="T6" fmla="*/ 465925 w 10074"/>
                    <a:gd name="T7" fmla="*/ 636200 h 10261"/>
                    <a:gd name="T8" fmla="*/ 401234 w 10074"/>
                    <a:gd name="T9" fmla="*/ 489780 h 10261"/>
                    <a:gd name="T10" fmla="*/ 345756 w 10074"/>
                    <a:gd name="T11" fmla="*/ 398147 h 10261"/>
                    <a:gd name="T12" fmla="*/ 345756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7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9" name="淘宝网Chenying0907出品 5715">
                  <a:extLst>
                    <a:ext uri="{FF2B5EF4-FFF2-40B4-BE49-F238E27FC236}">
                      <a16:creationId xmlns:a16="http://schemas.microsoft.com/office/drawing/2014/main" id="{7F937C5E-0E43-4567-A5BF-096D191A2A63}"/>
                    </a:ext>
                  </a:extLst>
                </p:cNvPr>
                <p:cNvSpPr>
                  <a:spLocks/>
                </p:cNvSpPr>
                <p:nvPr/>
              </p:nvSpPr>
              <p:spPr bwMode="auto">
                <a:xfrm>
                  <a:off x="4476484" y="1752667"/>
                  <a:ext cx="1084263" cy="2273301"/>
                </a:xfrm>
                <a:custGeom>
                  <a:avLst/>
                  <a:gdLst>
                    <a:gd name="T0" fmla="*/ 973057 w 117"/>
                    <a:gd name="T1" fmla="*/ 2273301 h 248"/>
                    <a:gd name="T2" fmla="*/ 9267 w 117"/>
                    <a:gd name="T3" fmla="*/ 73332 h 248"/>
                    <a:gd name="T4" fmla="*/ 27802 w 117"/>
                    <a:gd name="T5" fmla="*/ 18333 h 248"/>
                    <a:gd name="T6" fmla="*/ 120474 w 117"/>
                    <a:gd name="T7" fmla="*/ 45833 h 248"/>
                    <a:gd name="T8" fmla="*/ 1084263 w 117"/>
                    <a:gd name="T9" fmla="*/ 2264134 h 248"/>
                    <a:gd name="T10" fmla="*/ 973057 w 117"/>
                    <a:gd name="T11" fmla="*/ 227330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0" name="淘宝网Chenying0907出品 5716">
                  <a:extLst>
                    <a:ext uri="{FF2B5EF4-FFF2-40B4-BE49-F238E27FC236}">
                      <a16:creationId xmlns:a16="http://schemas.microsoft.com/office/drawing/2014/main" id="{0307A112-BED0-4008-8D08-901CCF2F8301}"/>
                    </a:ext>
                  </a:extLst>
                </p:cNvPr>
                <p:cNvSpPr>
                  <a:spLocks/>
                </p:cNvSpPr>
                <p:nvPr/>
              </p:nvSpPr>
              <p:spPr bwMode="auto">
                <a:xfrm>
                  <a:off x="4713020" y="1641541"/>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1" name="淘宝网Chenying0907出品 5717">
                  <a:extLst>
                    <a:ext uri="{FF2B5EF4-FFF2-40B4-BE49-F238E27FC236}">
                      <a16:creationId xmlns:a16="http://schemas.microsoft.com/office/drawing/2014/main" id="{C3BC568B-FFF3-46F1-B01A-3B69D5986C09}"/>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 name="淘宝网Chenying0907出品 5703">
                  <a:extLst>
                    <a:ext uri="{FF2B5EF4-FFF2-40B4-BE49-F238E27FC236}">
                      <a16:creationId xmlns:a16="http://schemas.microsoft.com/office/drawing/2014/main" id="{71899464-09FC-4A50-805D-DF27FF739C5B}"/>
                    </a:ext>
                  </a:extLst>
                </p:cNvPr>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66" name="淘宝网Chenying0907出品 18">
                <a:extLst>
                  <a:ext uri="{FF2B5EF4-FFF2-40B4-BE49-F238E27FC236}">
                    <a16:creationId xmlns:a16="http://schemas.microsoft.com/office/drawing/2014/main" id="{3D4AE468-94D1-4AEC-A8F8-A3B4AE308B56}"/>
                  </a:ext>
                </a:extLst>
              </p:cNvPr>
              <p:cNvGrpSpPr>
                <a:grpSpLocks/>
              </p:cNvGrpSpPr>
              <p:nvPr/>
            </p:nvGrpSpPr>
            <p:grpSpPr bwMode="auto">
              <a:xfrm rot="781172">
                <a:off x="5242049" y="1323326"/>
                <a:ext cx="1411857" cy="2951177"/>
                <a:chOff x="4400552" y="1170242"/>
                <a:chExt cx="1411857" cy="2951181"/>
              </a:xfrm>
            </p:grpSpPr>
            <p:sp>
              <p:nvSpPr>
                <p:cNvPr id="81" name="淘宝网Chenying0907出品 5702">
                  <a:extLst>
                    <a:ext uri="{FF2B5EF4-FFF2-40B4-BE49-F238E27FC236}">
                      <a16:creationId xmlns:a16="http://schemas.microsoft.com/office/drawing/2014/main" id="{3DAABB27-8FD7-486D-AD83-9D9F5018C5E7}"/>
                    </a:ext>
                  </a:extLst>
                </p:cNvPr>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2" name="淘宝网Chenying0907出品 5704">
                  <a:extLst>
                    <a:ext uri="{FF2B5EF4-FFF2-40B4-BE49-F238E27FC236}">
                      <a16:creationId xmlns:a16="http://schemas.microsoft.com/office/drawing/2014/main" id="{25E13EAA-74EB-4D8F-AACD-0EBDB8F10993}"/>
                    </a:ext>
                  </a:extLst>
                </p:cNvPr>
                <p:cNvSpPr>
                  <a:spLocks/>
                </p:cNvSpPr>
                <p:nvPr/>
              </p:nvSpPr>
              <p:spPr bwMode="auto">
                <a:xfrm>
                  <a:off x="4400552" y="1170242"/>
                  <a:ext cx="493713" cy="893764"/>
                </a:xfrm>
                <a:custGeom>
                  <a:avLst/>
                  <a:gdLst>
                    <a:gd name="T0" fmla="*/ 253277 w 10074"/>
                    <a:gd name="T1" fmla="*/ 892632 h 10261"/>
                    <a:gd name="T2" fmla="*/ 364232 w 10074"/>
                    <a:gd name="T3" fmla="*/ 846815 h 10261"/>
                    <a:gd name="T4" fmla="*/ 465925 w 10074"/>
                    <a:gd name="T5" fmla="*/ 800999 h 10261"/>
                    <a:gd name="T6" fmla="*/ 465925 w 10074"/>
                    <a:gd name="T7" fmla="*/ 636200 h 10261"/>
                    <a:gd name="T8" fmla="*/ 401234 w 10074"/>
                    <a:gd name="T9" fmla="*/ 489780 h 10261"/>
                    <a:gd name="T10" fmla="*/ 345756 w 10074"/>
                    <a:gd name="T11" fmla="*/ 398148 h 10261"/>
                    <a:gd name="T12" fmla="*/ 345756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7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 name="淘宝网Chenying0907出品 5715">
                  <a:extLst>
                    <a:ext uri="{FF2B5EF4-FFF2-40B4-BE49-F238E27FC236}">
                      <a16:creationId xmlns:a16="http://schemas.microsoft.com/office/drawing/2014/main" id="{7AF536CE-B8F4-4D30-AEAD-95D45DF752F4}"/>
                    </a:ext>
                  </a:extLst>
                </p:cNvPr>
                <p:cNvSpPr>
                  <a:spLocks/>
                </p:cNvSpPr>
                <p:nvPr/>
              </p:nvSpPr>
              <p:spPr bwMode="auto">
                <a:xfrm>
                  <a:off x="4476483" y="1752666"/>
                  <a:ext cx="1084263" cy="2273302"/>
                </a:xfrm>
                <a:custGeom>
                  <a:avLst/>
                  <a:gdLst>
                    <a:gd name="T0" fmla="*/ 973057 w 117"/>
                    <a:gd name="T1" fmla="*/ 2273302 h 248"/>
                    <a:gd name="T2" fmla="*/ 9267 w 117"/>
                    <a:gd name="T3" fmla="*/ 73332 h 248"/>
                    <a:gd name="T4" fmla="*/ 27802 w 117"/>
                    <a:gd name="T5" fmla="*/ 18333 h 248"/>
                    <a:gd name="T6" fmla="*/ 120474 w 117"/>
                    <a:gd name="T7" fmla="*/ 45833 h 248"/>
                    <a:gd name="T8" fmla="*/ 1084263 w 117"/>
                    <a:gd name="T9" fmla="*/ 2264135 h 248"/>
                    <a:gd name="T10" fmla="*/ 973057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4" name="淘宝网Chenying0907出品 5716">
                  <a:extLst>
                    <a:ext uri="{FF2B5EF4-FFF2-40B4-BE49-F238E27FC236}">
                      <a16:creationId xmlns:a16="http://schemas.microsoft.com/office/drawing/2014/main" id="{40D5B47D-9551-43FE-A7EE-C266954EE9C7}"/>
                    </a:ext>
                  </a:extLst>
                </p:cNvPr>
                <p:cNvSpPr>
                  <a:spLocks/>
                </p:cNvSpPr>
                <p:nvPr/>
              </p:nvSpPr>
              <p:spPr bwMode="auto">
                <a:xfrm>
                  <a:off x="4713021" y="1641541"/>
                  <a:ext cx="1055688" cy="2328865"/>
                </a:xfrm>
                <a:custGeom>
                  <a:avLst/>
                  <a:gdLst>
                    <a:gd name="T0" fmla="*/ 972344 w 114"/>
                    <a:gd name="T1" fmla="*/ 2328865 h 254"/>
                    <a:gd name="T2" fmla="*/ 0 w 114"/>
                    <a:gd name="T3" fmla="*/ 110025 h 254"/>
                    <a:gd name="T4" fmla="*/ 55563 w 114"/>
                    <a:gd name="T5" fmla="*/ 18338 h 254"/>
                    <a:gd name="T6" fmla="*/ 101865 w 114"/>
                    <a:gd name="T7" fmla="*/ 45844 h 254"/>
                    <a:gd name="T8" fmla="*/ 1055688 w 114"/>
                    <a:gd name="T9" fmla="*/ 2246346 h 254"/>
                    <a:gd name="T10" fmla="*/ 972344 w 114"/>
                    <a:gd name="T11" fmla="*/ 2328865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5" name="淘宝网Chenying0907出品 5717">
                  <a:extLst>
                    <a:ext uri="{FF2B5EF4-FFF2-40B4-BE49-F238E27FC236}">
                      <a16:creationId xmlns:a16="http://schemas.microsoft.com/office/drawing/2014/main" id="{35A9EB51-E2DF-477B-B2BC-82E984C35B3E}"/>
                    </a:ext>
                  </a:extLst>
                </p:cNvPr>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 name="淘宝网Chenying0907出品 5703">
                  <a:extLst>
                    <a:ext uri="{FF2B5EF4-FFF2-40B4-BE49-F238E27FC236}">
                      <a16:creationId xmlns:a16="http://schemas.microsoft.com/office/drawing/2014/main" id="{5187F6BF-4423-4FC2-92C0-96A0F47E3139}"/>
                    </a:ext>
                  </a:extLst>
                </p:cNvPr>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67" name="淘宝网Chenying0907出品 19">
                <a:extLst>
                  <a:ext uri="{FF2B5EF4-FFF2-40B4-BE49-F238E27FC236}">
                    <a16:creationId xmlns:a16="http://schemas.microsoft.com/office/drawing/2014/main" id="{98D1D0B9-C8B7-44B2-8F12-87DEF1736C1D}"/>
                  </a:ext>
                </a:extLst>
              </p:cNvPr>
              <p:cNvGrpSpPr>
                <a:grpSpLocks/>
              </p:cNvGrpSpPr>
              <p:nvPr/>
            </p:nvGrpSpPr>
            <p:grpSpPr bwMode="auto">
              <a:xfrm rot="1701895">
                <a:off x="6140258" y="1271913"/>
                <a:ext cx="1411857" cy="2951177"/>
                <a:chOff x="4400548" y="1170243"/>
                <a:chExt cx="1411855" cy="2951179"/>
              </a:xfrm>
            </p:grpSpPr>
            <p:sp>
              <p:nvSpPr>
                <p:cNvPr id="75" name="淘宝网Chenying0907出品 5702">
                  <a:extLst>
                    <a:ext uri="{FF2B5EF4-FFF2-40B4-BE49-F238E27FC236}">
                      <a16:creationId xmlns:a16="http://schemas.microsoft.com/office/drawing/2014/main" id="{857BA79E-3D39-423A-A06B-64AC4A8BC804}"/>
                    </a:ext>
                  </a:extLst>
                </p:cNvPr>
                <p:cNvSpPr>
                  <a:spLocks/>
                </p:cNvSpPr>
                <p:nvPr/>
              </p:nvSpPr>
              <p:spPr bwMode="auto">
                <a:xfrm>
                  <a:off x="5450453" y="3873772"/>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6" name="淘宝网Chenying0907出品 5704">
                  <a:extLst>
                    <a:ext uri="{FF2B5EF4-FFF2-40B4-BE49-F238E27FC236}">
                      <a16:creationId xmlns:a16="http://schemas.microsoft.com/office/drawing/2014/main" id="{8B9BED1A-94B4-461F-AC6D-D182537EDF44}"/>
                    </a:ext>
                  </a:extLst>
                </p:cNvPr>
                <p:cNvSpPr>
                  <a:spLocks/>
                </p:cNvSpPr>
                <p:nvPr/>
              </p:nvSpPr>
              <p:spPr bwMode="auto">
                <a:xfrm>
                  <a:off x="4400548" y="1170243"/>
                  <a:ext cx="493712" cy="893763"/>
                </a:xfrm>
                <a:custGeom>
                  <a:avLst/>
                  <a:gdLst>
                    <a:gd name="T0" fmla="*/ 253276 w 10074"/>
                    <a:gd name="T1" fmla="*/ 892631 h 10261"/>
                    <a:gd name="T2" fmla="*/ 364231 w 10074"/>
                    <a:gd name="T3" fmla="*/ 846815 h 10261"/>
                    <a:gd name="T4" fmla="*/ 465924 w 10074"/>
                    <a:gd name="T5" fmla="*/ 800998 h 10261"/>
                    <a:gd name="T6" fmla="*/ 465924 w 10074"/>
                    <a:gd name="T7" fmla="*/ 636200 h 10261"/>
                    <a:gd name="T8" fmla="*/ 401233 w 10074"/>
                    <a:gd name="T9" fmla="*/ 489780 h 10261"/>
                    <a:gd name="T10" fmla="*/ 345755 w 10074"/>
                    <a:gd name="T11" fmla="*/ 398147 h 10261"/>
                    <a:gd name="T12" fmla="*/ 345755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6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7" name="淘宝网Chenying0907出品 5715">
                  <a:extLst>
                    <a:ext uri="{FF2B5EF4-FFF2-40B4-BE49-F238E27FC236}">
                      <a16:creationId xmlns:a16="http://schemas.microsoft.com/office/drawing/2014/main" id="{F4CD9544-BAC8-43C2-904C-B7ACB197EA6F}"/>
                    </a:ext>
                  </a:extLst>
                </p:cNvPr>
                <p:cNvSpPr>
                  <a:spLocks/>
                </p:cNvSpPr>
                <p:nvPr/>
              </p:nvSpPr>
              <p:spPr bwMode="auto">
                <a:xfrm>
                  <a:off x="4476479" y="1752665"/>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 name="淘宝网Chenying0907出品 5716">
                  <a:extLst>
                    <a:ext uri="{FF2B5EF4-FFF2-40B4-BE49-F238E27FC236}">
                      <a16:creationId xmlns:a16="http://schemas.microsoft.com/office/drawing/2014/main" id="{0001FB8C-4B8C-4AD9-80C3-1B3FF2D08482}"/>
                    </a:ext>
                  </a:extLst>
                </p:cNvPr>
                <p:cNvSpPr>
                  <a:spLocks/>
                </p:cNvSpPr>
                <p:nvPr/>
              </p:nvSpPr>
              <p:spPr bwMode="auto">
                <a:xfrm>
                  <a:off x="4713018" y="1641539"/>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9" name="淘宝网Chenying0907出品 5717">
                  <a:extLst>
                    <a:ext uri="{FF2B5EF4-FFF2-40B4-BE49-F238E27FC236}">
                      <a16:creationId xmlns:a16="http://schemas.microsoft.com/office/drawing/2014/main" id="{AEB90F7B-1E28-4A02-8A0E-BE8127AB2990}"/>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0" name="淘宝网Chenying0907出品 5703">
                  <a:extLst>
                    <a:ext uri="{FF2B5EF4-FFF2-40B4-BE49-F238E27FC236}">
                      <a16:creationId xmlns:a16="http://schemas.microsoft.com/office/drawing/2014/main" id="{D7D833ED-328B-415F-B771-61B4F8DEAD04}"/>
                    </a:ext>
                  </a:extLst>
                </p:cNvPr>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nvGrpSpPr>
              <p:cNvPr id="68" name="淘宝网Chenying0907出品 20">
                <a:extLst>
                  <a:ext uri="{FF2B5EF4-FFF2-40B4-BE49-F238E27FC236}">
                    <a16:creationId xmlns:a16="http://schemas.microsoft.com/office/drawing/2014/main" id="{0AA39449-257A-4178-9E92-4F3763A29FD9}"/>
                  </a:ext>
                </a:extLst>
              </p:cNvPr>
              <p:cNvGrpSpPr>
                <a:grpSpLocks/>
              </p:cNvGrpSpPr>
              <p:nvPr/>
            </p:nvGrpSpPr>
            <p:grpSpPr bwMode="auto">
              <a:xfrm rot="2920266">
                <a:off x="6757655" y="1950494"/>
                <a:ext cx="1411858" cy="2951176"/>
                <a:chOff x="4400552" y="1170242"/>
                <a:chExt cx="1411857" cy="2951182"/>
              </a:xfrm>
            </p:grpSpPr>
            <p:sp>
              <p:nvSpPr>
                <p:cNvPr id="69" name="淘宝网Chenying0907出品 5702">
                  <a:extLst>
                    <a:ext uri="{FF2B5EF4-FFF2-40B4-BE49-F238E27FC236}">
                      <a16:creationId xmlns:a16="http://schemas.microsoft.com/office/drawing/2014/main" id="{8CCDE526-AE95-42FC-B98C-351DEB08ADA9}"/>
                    </a:ext>
                  </a:extLst>
                </p:cNvPr>
                <p:cNvSpPr>
                  <a:spLocks/>
                </p:cNvSpPr>
                <p:nvPr/>
              </p:nvSpPr>
              <p:spPr bwMode="auto">
                <a:xfrm>
                  <a:off x="5450459" y="3873774"/>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0" name="淘宝网Chenying0907出品 5704">
                  <a:extLst>
                    <a:ext uri="{FF2B5EF4-FFF2-40B4-BE49-F238E27FC236}">
                      <a16:creationId xmlns:a16="http://schemas.microsoft.com/office/drawing/2014/main" id="{C1B8FC31-CCAA-4CFD-BCC8-94E651D0A96A}"/>
                    </a:ext>
                  </a:extLst>
                </p:cNvPr>
                <p:cNvSpPr>
                  <a:spLocks/>
                </p:cNvSpPr>
                <p:nvPr/>
              </p:nvSpPr>
              <p:spPr bwMode="auto">
                <a:xfrm>
                  <a:off x="4400552" y="1170242"/>
                  <a:ext cx="493712" cy="893764"/>
                </a:xfrm>
                <a:custGeom>
                  <a:avLst/>
                  <a:gdLst>
                    <a:gd name="T0" fmla="*/ 253276 w 10074"/>
                    <a:gd name="T1" fmla="*/ 892632 h 10261"/>
                    <a:gd name="T2" fmla="*/ 364231 w 10074"/>
                    <a:gd name="T3" fmla="*/ 846815 h 10261"/>
                    <a:gd name="T4" fmla="*/ 465924 w 10074"/>
                    <a:gd name="T5" fmla="*/ 800999 h 10261"/>
                    <a:gd name="T6" fmla="*/ 465924 w 10074"/>
                    <a:gd name="T7" fmla="*/ 636200 h 10261"/>
                    <a:gd name="T8" fmla="*/ 401233 w 10074"/>
                    <a:gd name="T9" fmla="*/ 489780 h 10261"/>
                    <a:gd name="T10" fmla="*/ 345755 w 10074"/>
                    <a:gd name="T11" fmla="*/ 398148 h 10261"/>
                    <a:gd name="T12" fmla="*/ 345755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6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 name="淘宝网Chenying0907出品 5715">
                  <a:extLst>
                    <a:ext uri="{FF2B5EF4-FFF2-40B4-BE49-F238E27FC236}">
                      <a16:creationId xmlns:a16="http://schemas.microsoft.com/office/drawing/2014/main" id="{9B45E50E-C6B2-426B-9494-9DB42CFC3F97}"/>
                    </a:ext>
                  </a:extLst>
                </p:cNvPr>
                <p:cNvSpPr>
                  <a:spLocks/>
                </p:cNvSpPr>
                <p:nvPr/>
              </p:nvSpPr>
              <p:spPr bwMode="auto">
                <a:xfrm>
                  <a:off x="4476483" y="1752666"/>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 name="淘宝网Chenying0907出品 5716">
                  <a:extLst>
                    <a:ext uri="{FF2B5EF4-FFF2-40B4-BE49-F238E27FC236}">
                      <a16:creationId xmlns:a16="http://schemas.microsoft.com/office/drawing/2014/main" id="{80F78C25-25F0-4991-9032-2DFC0A3F672E}"/>
                    </a:ext>
                  </a:extLst>
                </p:cNvPr>
                <p:cNvSpPr>
                  <a:spLocks/>
                </p:cNvSpPr>
                <p:nvPr/>
              </p:nvSpPr>
              <p:spPr bwMode="auto">
                <a:xfrm>
                  <a:off x="4713019" y="1641542"/>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3" name="淘宝网Chenying0907出品 5717">
                  <a:extLst>
                    <a:ext uri="{FF2B5EF4-FFF2-40B4-BE49-F238E27FC236}">
                      <a16:creationId xmlns:a16="http://schemas.microsoft.com/office/drawing/2014/main" id="{F3C1B8B5-96FD-4A0B-ADF5-E5CD8E899380}"/>
                    </a:ext>
                  </a:extLst>
                </p:cNvPr>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4" name="淘宝网Chenying0907出品 5703">
                  <a:extLst>
                    <a:ext uri="{FF2B5EF4-FFF2-40B4-BE49-F238E27FC236}">
                      <a16:creationId xmlns:a16="http://schemas.microsoft.com/office/drawing/2014/main" id="{A2C84104-1F6F-4F01-B383-CE4429BA9251}"/>
                    </a:ext>
                  </a:extLst>
                </p:cNvPr>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a:defRPr/>
                  </a:pPr>
                  <a:endParaRPr lang="zh-CN" altLang="en-US"/>
                </a:p>
              </p:txBody>
            </p:sp>
          </p:grpSp>
        </p:grpSp>
        <p:sp>
          <p:nvSpPr>
            <p:cNvPr id="59" name="AutoShape 5699">
              <a:extLst>
                <a:ext uri="{FF2B5EF4-FFF2-40B4-BE49-F238E27FC236}">
                  <a16:creationId xmlns:a16="http://schemas.microsoft.com/office/drawing/2014/main" id="{899CE470-0445-4F10-A5AF-D44FC831DA49}"/>
                </a:ext>
              </a:extLst>
            </p:cNvPr>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60" name="淘宝网Chenying0907出品 12">
              <a:extLst>
                <a:ext uri="{FF2B5EF4-FFF2-40B4-BE49-F238E27FC236}">
                  <a16:creationId xmlns:a16="http://schemas.microsoft.com/office/drawing/2014/main" id="{C9EDA15E-EA4E-4DB0-AA53-270326C4A8A2}"/>
                </a:ext>
              </a:extLst>
            </p:cNvPr>
            <p:cNvGrpSpPr>
              <a:grpSpLocks/>
            </p:cNvGrpSpPr>
            <p:nvPr/>
          </p:nvGrpSpPr>
          <p:grpSpPr bwMode="auto">
            <a:xfrm>
              <a:off x="5249118" y="3524742"/>
              <a:ext cx="2602836" cy="2233477"/>
              <a:chOff x="9473194" y="1739131"/>
              <a:chExt cx="2602839" cy="2233476"/>
            </a:xfrm>
          </p:grpSpPr>
          <p:sp>
            <p:nvSpPr>
              <p:cNvPr id="62" name="淘宝网Chenying0907出品 5615">
                <a:extLst>
                  <a:ext uri="{FF2B5EF4-FFF2-40B4-BE49-F238E27FC236}">
                    <a16:creationId xmlns:a16="http://schemas.microsoft.com/office/drawing/2014/main" id="{07AE1348-D4D4-4A27-B938-AF4AC165B10A}"/>
                  </a:ext>
                </a:extLst>
              </p:cNvPr>
              <p:cNvSpPr>
                <a:spLocks/>
              </p:cNvSpPr>
              <p:nvPr/>
            </p:nvSpPr>
            <p:spPr bwMode="auto">
              <a:xfrm>
                <a:off x="9473194" y="1739131"/>
                <a:ext cx="2600768" cy="2226291"/>
              </a:xfrm>
              <a:custGeom>
                <a:avLst/>
                <a:gdLst>
                  <a:gd name="T0" fmla="*/ 2366205 w 632"/>
                  <a:gd name="T1" fmla="*/ 1790086 h 541"/>
                  <a:gd name="T2" fmla="*/ 0 w 632"/>
                  <a:gd name="T3" fmla="*/ 2226291 h 541"/>
                  <a:gd name="T4" fmla="*/ 0 w 632"/>
                  <a:gd name="T5" fmla="*/ 386823 h 541"/>
                  <a:gd name="T6" fmla="*/ 2600768 w 632"/>
                  <a:gd name="T7" fmla="*/ 0 h 541"/>
                  <a:gd name="T8" fmla="*/ 2366205 w 632"/>
                  <a:gd name="T9" fmla="*/ 179008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3" name="淘宝网Chenying0907出品 5615">
                <a:extLst>
                  <a:ext uri="{FF2B5EF4-FFF2-40B4-BE49-F238E27FC236}">
                    <a16:creationId xmlns:a16="http://schemas.microsoft.com/office/drawing/2014/main" id="{A1695C1B-7D51-4B19-B62C-FA5DC407F43D}"/>
                  </a:ext>
                </a:extLst>
              </p:cNvPr>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64" name="淘宝网Chenying0907出品 5615">
                <a:extLst>
                  <a:ext uri="{FF2B5EF4-FFF2-40B4-BE49-F238E27FC236}">
                    <a16:creationId xmlns:a16="http://schemas.microsoft.com/office/drawing/2014/main" id="{981882F3-951E-4F2F-85EB-11AE61787956}"/>
                  </a:ext>
                </a:extLst>
              </p:cNvPr>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61" name="淘宝网Chenying0907出品 5785">
              <a:extLst>
                <a:ext uri="{FF2B5EF4-FFF2-40B4-BE49-F238E27FC236}">
                  <a16:creationId xmlns:a16="http://schemas.microsoft.com/office/drawing/2014/main" id="{32C03F5B-4FDD-491A-8D6E-1EFA57DA4D29}"/>
                </a:ext>
              </a:extLst>
            </p:cNvPr>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97" name="文字方塊 109">
            <a:extLst>
              <a:ext uri="{FF2B5EF4-FFF2-40B4-BE49-F238E27FC236}">
                <a16:creationId xmlns:a16="http://schemas.microsoft.com/office/drawing/2014/main" id="{07611B18-1433-47A2-8967-318FB9E3E87E}"/>
              </a:ext>
            </a:extLst>
          </p:cNvPr>
          <p:cNvSpPr txBox="1">
            <a:spLocks noChangeArrowheads="1"/>
          </p:cNvSpPr>
          <p:nvPr/>
        </p:nvSpPr>
        <p:spPr bwMode="auto">
          <a:xfrm>
            <a:off x="1103521" y="950074"/>
            <a:ext cx="32340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latin typeface="微軟正黑體" panose="020B0604030504040204" pitchFamily="34" charset="-120"/>
                <a:ea typeface="微軟正黑體" panose="020B0604030504040204" pitchFamily="34" charset="-120"/>
              </a:rPr>
              <a:t>特種身分生報名表範例</a:t>
            </a:r>
            <a:endParaRPr lang="en-US" altLang="zh-TW" b="1" dirty="0">
              <a:latin typeface="微軟正黑體" panose="020B0604030504040204" pitchFamily="34" charset="-120"/>
              <a:ea typeface="微軟正黑體" panose="020B0604030504040204" pitchFamily="34" charset="-120"/>
            </a:endParaRPr>
          </a:p>
          <a:p>
            <a:pPr eaLnBrk="1" hangingPunct="1"/>
            <a:r>
              <a:rPr lang="zh-TW" altLang="en-US" b="1" dirty="0">
                <a:solidFill>
                  <a:srgbClr val="C00000"/>
                </a:solidFill>
                <a:latin typeface="微軟正黑體" panose="020B0604030504040204" pitchFamily="34" charset="-120"/>
                <a:ea typeface="微軟正黑體" panose="020B0604030504040204" pitchFamily="34" charset="-120"/>
              </a:rPr>
              <a:t>（黃色）</a:t>
            </a:r>
          </a:p>
        </p:txBody>
      </p:sp>
      <p:cxnSp>
        <p:nvCxnSpPr>
          <p:cNvPr id="102" name="直接连接符 42">
            <a:extLst>
              <a:ext uri="{FF2B5EF4-FFF2-40B4-BE49-F238E27FC236}">
                <a16:creationId xmlns:a16="http://schemas.microsoft.com/office/drawing/2014/main" id="{51BEBD86-6504-4AD6-A2B1-D4A13C54ACAB}"/>
              </a:ext>
            </a:extLst>
          </p:cNvPr>
          <p:cNvCxnSpPr>
            <a:cxnSpLocks/>
            <a:endCxn id="10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3" name="Freeform 6">
            <a:extLst>
              <a:ext uri="{FF2B5EF4-FFF2-40B4-BE49-F238E27FC236}">
                <a16:creationId xmlns:a16="http://schemas.microsoft.com/office/drawing/2014/main" id="{0D95F5CE-122B-4384-8D3C-C4CD800F26C6}"/>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3" name="矩形 2">
            <a:extLst>
              <a:ext uri="{FF2B5EF4-FFF2-40B4-BE49-F238E27FC236}">
                <a16:creationId xmlns:a16="http://schemas.microsoft.com/office/drawing/2014/main" id="{E4736EDA-2119-880F-F552-EBD667F741F1}"/>
              </a:ext>
            </a:extLst>
          </p:cNvPr>
          <p:cNvSpPr/>
          <p:nvPr/>
        </p:nvSpPr>
        <p:spPr>
          <a:xfrm>
            <a:off x="4128762" y="1743171"/>
            <a:ext cx="4200422" cy="4551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B51F28A5-53DA-0A5E-58F4-C3FCF8DC8379}"/>
              </a:ext>
            </a:extLst>
          </p:cNvPr>
          <p:cNvSpPr/>
          <p:nvPr/>
        </p:nvSpPr>
        <p:spPr>
          <a:xfrm>
            <a:off x="4131514" y="2954902"/>
            <a:ext cx="4200422" cy="4095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nvGrpSpPr>
          <p:cNvPr id="16" name="群組 15">
            <a:extLst>
              <a:ext uri="{FF2B5EF4-FFF2-40B4-BE49-F238E27FC236}">
                <a16:creationId xmlns:a16="http://schemas.microsoft.com/office/drawing/2014/main" id="{7CF62FCD-7BAA-16B0-0E2D-3767877BBD8F}"/>
              </a:ext>
            </a:extLst>
          </p:cNvPr>
          <p:cNvGrpSpPr/>
          <p:nvPr/>
        </p:nvGrpSpPr>
        <p:grpSpPr>
          <a:xfrm>
            <a:off x="7184572" y="5421369"/>
            <a:ext cx="3932869" cy="492786"/>
            <a:chOff x="6611629" y="5120649"/>
            <a:chExt cx="5243824" cy="657047"/>
          </a:xfrm>
        </p:grpSpPr>
        <p:cxnSp>
          <p:nvCxnSpPr>
            <p:cNvPr id="19" name="直線單箭頭接點 18">
              <a:extLst>
                <a:ext uri="{FF2B5EF4-FFF2-40B4-BE49-F238E27FC236}">
                  <a16:creationId xmlns:a16="http://schemas.microsoft.com/office/drawing/2014/main" id="{8066284C-6B92-FD3B-B9B0-1231A7DCBDC1}"/>
                </a:ext>
              </a:extLst>
            </p:cNvPr>
            <p:cNvCxnSpPr>
              <a:cxnSpLocks/>
            </p:cNvCxnSpPr>
            <p:nvPr/>
          </p:nvCxnSpPr>
          <p:spPr>
            <a:xfrm flipH="1" flipV="1">
              <a:off x="6611629" y="5120649"/>
              <a:ext cx="2148198" cy="17366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4F12AC90-CBAC-DF52-395E-6C2267C17E6D}"/>
                </a:ext>
              </a:extLst>
            </p:cNvPr>
            <p:cNvCxnSpPr>
              <a:cxnSpLocks/>
            </p:cNvCxnSpPr>
            <p:nvPr/>
          </p:nvCxnSpPr>
          <p:spPr>
            <a:xfrm flipH="1">
              <a:off x="6611629" y="5303838"/>
              <a:ext cx="2178361" cy="47385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3D69E1CA-58B8-F7E1-7C79-6F21C1CA5CF2}"/>
                </a:ext>
              </a:extLst>
            </p:cNvPr>
            <p:cNvSpPr txBox="1"/>
            <p:nvPr/>
          </p:nvSpPr>
          <p:spPr>
            <a:xfrm>
              <a:off x="8415242" y="5126037"/>
              <a:ext cx="3440211" cy="410369"/>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400" dirty="0">
                  <a:solidFill>
                    <a:srgbClr val="0070C0"/>
                  </a:solidFill>
                  <a:latin typeface="微軟正黑體" pitchFamily="34" charset="-120"/>
                  <a:ea typeface="微軟正黑體" pitchFamily="34" charset="-120"/>
                </a:rPr>
                <a:t> （</a:t>
              </a:r>
              <a:r>
                <a:rPr lang="en-US" altLang="zh-TW" sz="1400" dirty="0">
                  <a:solidFill>
                    <a:srgbClr val="0070C0"/>
                  </a:solidFill>
                  <a:latin typeface="微軟正黑體" pitchFamily="34" charset="-120"/>
                  <a:ea typeface="微軟正黑體" pitchFamily="34" charset="-120"/>
                </a:rPr>
                <a:t>6</a:t>
              </a:r>
              <a:r>
                <a:rPr lang="zh-TW" altLang="en-US" sz="1400" dirty="0">
                  <a:solidFill>
                    <a:srgbClr val="0070C0"/>
                  </a:solidFill>
                  <a:latin typeface="微軟正黑體" pitchFamily="34" charset="-120"/>
                  <a:ea typeface="微軟正黑體" pitchFamily="34" charset="-120"/>
                </a:rPr>
                <a:t>）（</a:t>
              </a:r>
              <a:r>
                <a:rPr lang="en-US" altLang="zh-TW" sz="1400" dirty="0">
                  <a:solidFill>
                    <a:srgbClr val="0070C0"/>
                  </a:solidFill>
                  <a:latin typeface="微軟正黑體" pitchFamily="34" charset="-120"/>
                  <a:ea typeface="微軟正黑體" pitchFamily="34" charset="-120"/>
                </a:rPr>
                <a:t>7</a:t>
              </a:r>
              <a:r>
                <a:rPr lang="zh-TW" altLang="en-US" sz="1400" dirty="0">
                  <a:solidFill>
                    <a:srgbClr val="0070C0"/>
                  </a:solidFill>
                  <a:latin typeface="微軟正黑體" pitchFamily="34" charset="-120"/>
                  <a:ea typeface="微軟正黑體" pitchFamily="34" charset="-120"/>
                </a:rPr>
                <a:t>）</a:t>
              </a:r>
              <a:r>
                <a:rPr lang="zh-TW" altLang="en-US" sz="1400" b="1" dirty="0">
                  <a:solidFill>
                    <a:srgbClr val="0070C0"/>
                  </a:solidFill>
                  <a:latin typeface="微軟正黑體" pitchFamily="34" charset="-120"/>
                  <a:ea typeface="微軟正黑體" pitchFamily="34" charset="-120"/>
                </a:rPr>
                <a:t>競賽證明</a:t>
              </a:r>
              <a:r>
                <a:rPr lang="zh-TW" altLang="en-US" sz="1400" dirty="0">
                  <a:solidFill>
                    <a:srgbClr val="0070C0"/>
                  </a:solidFill>
                  <a:latin typeface="微軟正黑體" pitchFamily="34" charset="-120"/>
                  <a:ea typeface="微軟正黑體" pitchFamily="34" charset="-120"/>
                </a:rPr>
                <a:t>文件影本</a:t>
              </a:r>
              <a:endParaRPr lang="zh-TW" altLang="zh-TW" sz="1400" dirty="0">
                <a:solidFill>
                  <a:srgbClr val="0070C0"/>
                </a:solidFill>
                <a:latin typeface="微軟正黑體" pitchFamily="34" charset="-120"/>
                <a:ea typeface="微軟正黑體" pitchFamily="34" charset="-120"/>
              </a:endParaRPr>
            </a:p>
          </p:txBody>
        </p:sp>
      </p:grpSp>
      <p:grpSp>
        <p:nvGrpSpPr>
          <p:cNvPr id="25" name="群組 24">
            <a:extLst>
              <a:ext uri="{FF2B5EF4-FFF2-40B4-BE49-F238E27FC236}">
                <a16:creationId xmlns:a16="http://schemas.microsoft.com/office/drawing/2014/main" id="{0011794D-1616-528C-D6C6-03849CFCB5C6}"/>
              </a:ext>
            </a:extLst>
          </p:cNvPr>
          <p:cNvGrpSpPr/>
          <p:nvPr/>
        </p:nvGrpSpPr>
        <p:grpSpPr>
          <a:xfrm>
            <a:off x="388304" y="2987527"/>
            <a:ext cx="2966887" cy="556493"/>
            <a:chOff x="1577856" y="2910965"/>
            <a:chExt cx="2966887" cy="556493"/>
          </a:xfrm>
        </p:grpSpPr>
        <p:sp>
          <p:nvSpPr>
            <p:cNvPr id="26" name="矩形 25">
              <a:extLst>
                <a:ext uri="{FF2B5EF4-FFF2-40B4-BE49-F238E27FC236}">
                  <a16:creationId xmlns:a16="http://schemas.microsoft.com/office/drawing/2014/main" id="{20BC972B-4049-0711-BE6E-75434BFCFA1C}"/>
                </a:ext>
              </a:extLst>
            </p:cNvPr>
            <p:cNvSpPr/>
            <p:nvPr/>
          </p:nvSpPr>
          <p:spPr>
            <a:xfrm>
              <a:off x="1692680" y="2990404"/>
              <a:ext cx="2852063" cy="4770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nSpc>
                  <a:spcPts val="1500"/>
                </a:lnSpc>
                <a:defRPr/>
              </a:pPr>
              <a:r>
                <a:rPr lang="zh-TW" altLang="en-US" sz="1600" dirty="0">
                  <a:solidFill>
                    <a:srgbClr val="0070C0"/>
                  </a:solidFill>
                  <a:latin typeface="微軟正黑體" pitchFamily="34" charset="-120"/>
                  <a:ea typeface="微軟正黑體" pitchFamily="34" charset="-120"/>
                </a:rPr>
                <a:t> （</a:t>
              </a:r>
              <a:r>
                <a:rPr lang="en-US" altLang="zh-TW" sz="1600" dirty="0">
                  <a:solidFill>
                    <a:srgbClr val="0070C0"/>
                  </a:solidFill>
                  <a:latin typeface="微軟正黑體" pitchFamily="34" charset="-120"/>
                  <a:ea typeface="微軟正黑體" pitchFamily="34" charset="-120"/>
                </a:rPr>
                <a:t>1</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浮貼繳費證明</a:t>
              </a:r>
              <a:r>
                <a:rPr lang="zh-TW" altLang="en-US" sz="1600" dirty="0">
                  <a:solidFill>
                    <a:srgbClr val="0070C0"/>
                  </a:solidFill>
                  <a:latin typeface="微軟正黑體" pitchFamily="34" charset="-120"/>
                  <a:ea typeface="微軟正黑體" pitchFamily="34" charset="-120"/>
                </a:rPr>
                <a:t>影本</a:t>
              </a:r>
              <a:endParaRPr lang="en-US" altLang="zh-TW" sz="1600" dirty="0">
                <a:solidFill>
                  <a:srgbClr val="0070C0"/>
                </a:solidFill>
                <a:latin typeface="微軟正黑體" pitchFamily="34" charset="-120"/>
                <a:ea typeface="微軟正黑體" pitchFamily="34" charset="-120"/>
              </a:endParaRPr>
            </a:p>
            <a:p>
              <a:pPr>
                <a:lnSpc>
                  <a:spcPts val="1500"/>
                </a:lnSpc>
                <a:defRPr/>
              </a:pPr>
              <a:r>
                <a:rPr lang="zh-TW" altLang="en-US" sz="1600" dirty="0">
                  <a:solidFill>
                    <a:srgbClr val="C00000"/>
                  </a:solidFill>
                  <a:latin typeface="微軟正黑體" pitchFamily="34" charset="-120"/>
                  <a:ea typeface="微軟正黑體" pitchFamily="34" charset="-120"/>
                </a:rPr>
                <a:t>   國中集體報名</a:t>
              </a:r>
              <a:r>
                <a:rPr lang="zh-TW" altLang="en-US" sz="1600" b="1" dirty="0">
                  <a:solidFill>
                    <a:srgbClr val="C00000"/>
                  </a:solidFill>
                  <a:latin typeface="微軟正黑體" pitchFamily="34" charset="-120"/>
                  <a:ea typeface="微軟正黑體" pitchFamily="34" charset="-120"/>
                </a:rPr>
                <a:t>免貼</a:t>
              </a:r>
              <a:r>
                <a:rPr lang="zh-TW" altLang="en-US" sz="1600" dirty="0">
                  <a:solidFill>
                    <a:srgbClr val="C00000"/>
                  </a:solidFill>
                  <a:latin typeface="微軟正黑體" pitchFamily="34" charset="-120"/>
                  <a:ea typeface="微軟正黑體" pitchFamily="34" charset="-120"/>
                </a:rPr>
                <a:t>繳費證明</a:t>
              </a:r>
              <a:endParaRPr lang="zh-TW" altLang="zh-TW" sz="1600" b="1" dirty="0">
                <a:solidFill>
                  <a:srgbClr val="C00000"/>
                </a:solidFill>
                <a:latin typeface="微軟正黑體" pitchFamily="34" charset="-120"/>
                <a:ea typeface="微軟正黑體" pitchFamily="34" charset="-120"/>
              </a:endParaRPr>
            </a:p>
          </p:txBody>
        </p:sp>
        <p:sp>
          <p:nvSpPr>
            <p:cNvPr id="28" name="Freeform 160">
              <a:extLst>
                <a:ext uri="{FF2B5EF4-FFF2-40B4-BE49-F238E27FC236}">
                  <a16:creationId xmlns:a16="http://schemas.microsoft.com/office/drawing/2014/main" id="{D15D6B0C-D0D6-443D-A038-7FCA37C2298C}"/>
                </a:ext>
              </a:extLst>
            </p:cNvPr>
            <p:cNvSpPr>
              <a:spLocks noChangeAspect="1" noEditPoints="1"/>
            </p:cNvSpPr>
            <p:nvPr/>
          </p:nvSpPr>
          <p:spPr bwMode="auto">
            <a:xfrm>
              <a:off x="1577856" y="2910965"/>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160">
            <a:extLst>
              <a:ext uri="{FF2B5EF4-FFF2-40B4-BE49-F238E27FC236}">
                <a16:creationId xmlns:a16="http://schemas.microsoft.com/office/drawing/2014/main" id="{9A9F7607-F3D2-A5E1-0A06-D590C7B0DDE1}"/>
              </a:ext>
            </a:extLst>
          </p:cNvPr>
          <p:cNvSpPr>
            <a:spLocks noChangeAspect="1" noEditPoints="1"/>
          </p:cNvSpPr>
          <p:nvPr/>
        </p:nvSpPr>
        <p:spPr bwMode="auto">
          <a:xfrm>
            <a:off x="8583684" y="4103907"/>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60">
            <a:extLst>
              <a:ext uri="{FF2B5EF4-FFF2-40B4-BE49-F238E27FC236}">
                <a16:creationId xmlns:a16="http://schemas.microsoft.com/office/drawing/2014/main" id="{26F47A10-84B2-E1A0-1D39-DE22EA652E38}"/>
              </a:ext>
            </a:extLst>
          </p:cNvPr>
          <p:cNvSpPr>
            <a:spLocks noChangeAspect="1" noEditPoints="1"/>
          </p:cNvSpPr>
          <p:nvPr/>
        </p:nvSpPr>
        <p:spPr bwMode="auto">
          <a:xfrm>
            <a:off x="8443689" y="5236731"/>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60">
            <a:extLst>
              <a:ext uri="{FF2B5EF4-FFF2-40B4-BE49-F238E27FC236}">
                <a16:creationId xmlns:a16="http://schemas.microsoft.com/office/drawing/2014/main" id="{34AC3718-C27E-5018-361A-5B2E6BC1D2E0}"/>
              </a:ext>
            </a:extLst>
          </p:cNvPr>
          <p:cNvSpPr>
            <a:spLocks noChangeAspect="1" noEditPoints="1"/>
          </p:cNvSpPr>
          <p:nvPr/>
        </p:nvSpPr>
        <p:spPr bwMode="auto">
          <a:xfrm>
            <a:off x="8758649" y="2830822"/>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8" name="群組 37">
            <a:extLst>
              <a:ext uri="{FF2B5EF4-FFF2-40B4-BE49-F238E27FC236}">
                <a16:creationId xmlns:a16="http://schemas.microsoft.com/office/drawing/2014/main" id="{263A6291-5EB6-CB57-B2A4-8CB567266B2C}"/>
              </a:ext>
            </a:extLst>
          </p:cNvPr>
          <p:cNvGrpSpPr/>
          <p:nvPr/>
        </p:nvGrpSpPr>
        <p:grpSpPr>
          <a:xfrm>
            <a:off x="750892" y="1735981"/>
            <a:ext cx="2589741" cy="1253843"/>
            <a:chOff x="1595338" y="1754057"/>
            <a:chExt cx="2589741" cy="1253843"/>
          </a:xfrm>
        </p:grpSpPr>
        <p:sp>
          <p:nvSpPr>
            <p:cNvPr id="101" name="矩形 100">
              <a:extLst>
                <a:ext uri="{FF2B5EF4-FFF2-40B4-BE49-F238E27FC236}">
                  <a16:creationId xmlns:a16="http://schemas.microsoft.com/office/drawing/2014/main" id="{2FC34318-9DBE-69B7-2B04-412B38D18F0D}"/>
                </a:ext>
              </a:extLst>
            </p:cNvPr>
            <p:cNvSpPr/>
            <p:nvPr/>
          </p:nvSpPr>
          <p:spPr>
            <a:xfrm>
              <a:off x="1764502" y="1930682"/>
              <a:ext cx="2420577" cy="1077218"/>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defRPr/>
              </a:pPr>
              <a:r>
                <a:rPr lang="zh-TW" altLang="en-US" sz="1600" dirty="0">
                  <a:solidFill>
                    <a:srgbClr val="0070C0"/>
                  </a:solidFill>
                  <a:latin typeface="微軟正黑體" pitchFamily="34" charset="-120"/>
                  <a:ea typeface="微軟正黑體" pitchFamily="34" charset="-120"/>
                </a:rPr>
                <a:t>報名身分證明</a:t>
              </a:r>
              <a:endParaRPr lang="en-US" altLang="zh-TW" sz="1600" dirty="0">
                <a:solidFill>
                  <a:srgbClr val="0070C0"/>
                </a:solidFill>
                <a:latin typeface="微軟正黑體" pitchFamily="34" charset="-120"/>
                <a:ea typeface="微軟正黑體" pitchFamily="34" charset="-120"/>
              </a:endParaRPr>
            </a:p>
            <a:p>
              <a:pPr>
                <a:defRPr/>
              </a:pPr>
              <a:r>
                <a:rPr lang="zh-TW" altLang="en-US" sz="1600" dirty="0">
                  <a:solidFill>
                    <a:srgbClr val="0070C0"/>
                  </a:solidFill>
                  <a:latin typeface="微軟正黑體" pitchFamily="34" charset="-120"/>
                  <a:ea typeface="微軟正黑體" pitchFamily="34" charset="-120"/>
                </a:rPr>
                <a:t>特種身分生限</a:t>
              </a:r>
              <a:r>
                <a:rPr lang="zh-TW" altLang="en-US" sz="1600" b="1" dirty="0">
                  <a:solidFill>
                    <a:srgbClr val="C00000"/>
                  </a:solidFill>
                  <a:latin typeface="微軟正黑體" pitchFamily="34" charset="-120"/>
                  <a:ea typeface="微軟正黑體" pitchFamily="34" charset="-120"/>
                </a:rPr>
                <a:t>擇一</a:t>
              </a:r>
              <a:r>
                <a:rPr lang="zh-TW" altLang="en-US" sz="1600" dirty="0">
                  <a:solidFill>
                    <a:srgbClr val="0070C0"/>
                  </a:solidFill>
                  <a:latin typeface="微軟正黑體" pitchFamily="34" charset="-120"/>
                  <a:ea typeface="微軟正黑體" pitchFamily="34" charset="-120"/>
                </a:rPr>
                <a:t>勾選，</a:t>
              </a:r>
              <a:r>
                <a:rPr lang="zh-TW" altLang="en-US" sz="1600" dirty="0">
                  <a:solidFill>
                    <a:srgbClr val="C00000"/>
                  </a:solidFill>
                  <a:latin typeface="微軟正黑體" pitchFamily="34" charset="-120"/>
                  <a:ea typeface="微軟正黑體" pitchFamily="34" charset="-120"/>
                </a:rPr>
                <a:t>持有原住民文化及語言能力證明</a:t>
              </a:r>
              <a:r>
                <a:rPr lang="zh-TW" altLang="en-US" sz="1600" dirty="0">
                  <a:solidFill>
                    <a:srgbClr val="C00000"/>
                  </a:solidFill>
                  <a:highlight>
                    <a:srgbClr val="FFFF00"/>
                  </a:highlight>
                  <a:latin typeface="微軟正黑體" pitchFamily="34" charset="-120"/>
                  <a:ea typeface="微軟正黑體" pitchFamily="34" charset="-120"/>
                </a:rPr>
                <a:t>請勾選</a:t>
              </a:r>
              <a:endParaRPr lang="en-US" altLang="zh-TW" sz="1600" dirty="0">
                <a:solidFill>
                  <a:srgbClr val="0070C0"/>
                </a:solidFill>
                <a:highlight>
                  <a:srgbClr val="FFFF00"/>
                </a:highlight>
                <a:latin typeface="微軟正黑體" pitchFamily="34" charset="-120"/>
                <a:ea typeface="微軟正黑體" pitchFamily="34" charset="-120"/>
              </a:endParaRPr>
            </a:p>
          </p:txBody>
        </p:sp>
        <p:sp>
          <p:nvSpPr>
            <p:cNvPr id="105" name="Freeform 160">
              <a:extLst>
                <a:ext uri="{FF2B5EF4-FFF2-40B4-BE49-F238E27FC236}">
                  <a16:creationId xmlns:a16="http://schemas.microsoft.com/office/drawing/2014/main" id="{6EDCBA74-A5D2-FD68-6401-40315DCA26EC}"/>
                </a:ext>
              </a:extLst>
            </p:cNvPr>
            <p:cNvSpPr>
              <a:spLocks noChangeAspect="1" noEditPoints="1"/>
            </p:cNvSpPr>
            <p:nvPr/>
          </p:nvSpPr>
          <p:spPr bwMode="auto">
            <a:xfrm>
              <a:off x="1595338" y="1754057"/>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07" name="Freeform 160">
            <a:extLst>
              <a:ext uri="{FF2B5EF4-FFF2-40B4-BE49-F238E27FC236}">
                <a16:creationId xmlns:a16="http://schemas.microsoft.com/office/drawing/2014/main" id="{A6E5FF79-A860-2BF3-8D8A-A88DDB614991}"/>
              </a:ext>
            </a:extLst>
          </p:cNvPr>
          <p:cNvSpPr>
            <a:spLocks noChangeAspect="1" noEditPoints="1"/>
          </p:cNvSpPr>
          <p:nvPr/>
        </p:nvSpPr>
        <p:spPr bwMode="auto">
          <a:xfrm>
            <a:off x="547934" y="3742760"/>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cxnSp>
        <p:nvCxnSpPr>
          <p:cNvPr id="108" name="直線單箭頭接點 107">
            <a:extLst>
              <a:ext uri="{FF2B5EF4-FFF2-40B4-BE49-F238E27FC236}">
                <a16:creationId xmlns:a16="http://schemas.microsoft.com/office/drawing/2014/main" id="{715E7C8F-8BAA-912B-017F-4E573C37D8FC}"/>
              </a:ext>
            </a:extLst>
          </p:cNvPr>
          <p:cNvCxnSpPr>
            <a:cxnSpLocks/>
            <a:endCxn id="5" idx="1"/>
          </p:cNvCxnSpPr>
          <p:nvPr/>
        </p:nvCxnSpPr>
        <p:spPr>
          <a:xfrm flipV="1">
            <a:off x="3315798" y="3159697"/>
            <a:ext cx="815716" cy="39829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FC84F471-222D-9433-1749-84A18E1D6A86}"/>
              </a:ext>
            </a:extLst>
          </p:cNvPr>
          <p:cNvCxnSpPr>
            <a:cxnSpLocks/>
            <a:endCxn id="3" idx="1"/>
          </p:cNvCxnSpPr>
          <p:nvPr/>
        </p:nvCxnSpPr>
        <p:spPr>
          <a:xfrm flipV="1">
            <a:off x="3217253" y="1970762"/>
            <a:ext cx="911509" cy="24314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BC1546D4-A36C-C775-E26D-5FAC6E99E9CA}"/>
              </a:ext>
            </a:extLst>
          </p:cNvPr>
          <p:cNvCxnSpPr>
            <a:cxnSpLocks/>
          </p:cNvCxnSpPr>
          <p:nvPr/>
        </p:nvCxnSpPr>
        <p:spPr>
          <a:xfrm flipV="1">
            <a:off x="3358322" y="3993599"/>
            <a:ext cx="2248742" cy="33093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776A3BCD-6088-5E3B-8B72-65CD97C5AC0B}"/>
              </a:ext>
            </a:extLst>
          </p:cNvPr>
          <p:cNvCxnSpPr>
            <a:cxnSpLocks/>
          </p:cNvCxnSpPr>
          <p:nvPr/>
        </p:nvCxnSpPr>
        <p:spPr bwMode="auto">
          <a:xfrm flipH="1" flipV="1">
            <a:off x="8277440" y="4455246"/>
            <a:ext cx="479858" cy="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64DEFC91-1307-6F2F-B66A-25637D9988D1}"/>
              </a:ext>
            </a:extLst>
          </p:cNvPr>
          <p:cNvCxnSpPr>
            <a:cxnSpLocks/>
          </p:cNvCxnSpPr>
          <p:nvPr/>
        </p:nvCxnSpPr>
        <p:spPr bwMode="auto">
          <a:xfrm flipH="1">
            <a:off x="7013584" y="3347544"/>
            <a:ext cx="1907120" cy="14769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C9252262-0FE6-5DCB-0E84-30D92A715857}"/>
              </a:ext>
            </a:extLst>
          </p:cNvPr>
          <p:cNvGrpSpPr/>
          <p:nvPr/>
        </p:nvGrpSpPr>
        <p:grpSpPr>
          <a:xfrm>
            <a:off x="292231" y="5016953"/>
            <a:ext cx="4296494" cy="759874"/>
            <a:chOff x="-798251" y="3605293"/>
            <a:chExt cx="5728659" cy="1013165"/>
          </a:xfrm>
        </p:grpSpPr>
        <p:sp>
          <p:nvSpPr>
            <p:cNvPr id="10" name="文字方塊 9">
              <a:extLst>
                <a:ext uri="{FF2B5EF4-FFF2-40B4-BE49-F238E27FC236}">
                  <a16:creationId xmlns:a16="http://schemas.microsoft.com/office/drawing/2014/main" id="{714CEEC5-B07A-F306-77C0-CA2C8B0CC64F}"/>
                </a:ext>
              </a:extLst>
            </p:cNvPr>
            <p:cNvSpPr txBox="1"/>
            <p:nvPr/>
          </p:nvSpPr>
          <p:spPr>
            <a:xfrm>
              <a:off x="-798251" y="3838758"/>
              <a:ext cx="4788157" cy="7797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lvl="1" indent="-360000" algn="jus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5</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比序項目積分證明單</a:t>
              </a:r>
              <a:r>
                <a:rPr lang="zh-TW" altLang="en-US" sz="1600" b="1" dirty="0">
                  <a:solidFill>
                    <a:srgbClr val="C00000"/>
                  </a:solidFill>
                  <a:latin typeface="微軟正黑體" pitchFamily="34" charset="-120"/>
                  <a:ea typeface="微軟正黑體" pitchFamily="34" charset="-120"/>
                </a:rPr>
                <a:t>正本</a:t>
              </a:r>
              <a:r>
                <a:rPr lang="zh-TW" altLang="en-US" sz="1600" dirty="0">
                  <a:solidFill>
                    <a:srgbClr val="0070C0"/>
                  </a:solidFill>
                  <a:latin typeface="微軟正黑體" pitchFamily="34" charset="-120"/>
                  <a:ea typeface="微軟正黑體" pitchFamily="34" charset="-120"/>
                </a:rPr>
                <a:t>審核確認後，</a:t>
              </a:r>
              <a:r>
                <a:rPr lang="zh-TW" altLang="en-US" sz="1600" b="1" dirty="0">
                  <a:solidFill>
                    <a:srgbClr val="C00000"/>
                  </a:solidFill>
                  <a:latin typeface="微軟正黑體" pitchFamily="34" charset="-120"/>
                  <a:ea typeface="微軟正黑體" pitchFamily="34" charset="-120"/>
                </a:rPr>
                <a:t>加蓋</a:t>
              </a:r>
              <a:r>
                <a:rPr lang="zh-TW" altLang="en-US" sz="1600" b="1" u="sng" dirty="0">
                  <a:solidFill>
                    <a:srgbClr val="C00000"/>
                  </a:solidFill>
                  <a:latin typeface="微軟正黑體" pitchFamily="34" charset="-120"/>
                  <a:ea typeface="微軟正黑體" pitchFamily="34" charset="-120"/>
                </a:rPr>
                <a:t>學校章戳</a:t>
              </a:r>
              <a:r>
                <a:rPr lang="zh-TW" altLang="en-US" sz="1600" dirty="0">
                  <a:solidFill>
                    <a:srgbClr val="0070C0"/>
                  </a:solidFill>
                  <a:latin typeface="微軟正黑體" pitchFamily="34" charset="-120"/>
                  <a:ea typeface="微軟正黑體" pitchFamily="34" charset="-120"/>
                </a:rPr>
                <a:t>浮貼於此</a:t>
              </a:r>
            </a:p>
          </p:txBody>
        </p:sp>
        <p:cxnSp>
          <p:nvCxnSpPr>
            <p:cNvPr id="11" name="直線單箭頭接點 10">
              <a:extLst>
                <a:ext uri="{FF2B5EF4-FFF2-40B4-BE49-F238E27FC236}">
                  <a16:creationId xmlns:a16="http://schemas.microsoft.com/office/drawing/2014/main" id="{074EE192-59BA-7FD1-EA54-FD16A7F19DDB}"/>
                </a:ext>
              </a:extLst>
            </p:cNvPr>
            <p:cNvCxnSpPr>
              <a:cxnSpLocks/>
            </p:cNvCxnSpPr>
            <p:nvPr/>
          </p:nvCxnSpPr>
          <p:spPr>
            <a:xfrm flipV="1">
              <a:off x="3890564" y="3605293"/>
              <a:ext cx="1039844" cy="43549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Freeform 160">
            <a:extLst>
              <a:ext uri="{FF2B5EF4-FFF2-40B4-BE49-F238E27FC236}">
                <a16:creationId xmlns:a16="http://schemas.microsoft.com/office/drawing/2014/main" id="{07895A6E-75E7-8DDB-168B-5BA0BB0C35AA}"/>
              </a:ext>
            </a:extLst>
          </p:cNvPr>
          <p:cNvSpPr>
            <a:spLocks noChangeAspect="1" noEditPoints="1"/>
          </p:cNvSpPr>
          <p:nvPr/>
        </p:nvSpPr>
        <p:spPr bwMode="auto">
          <a:xfrm>
            <a:off x="188168" y="5061788"/>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736231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標題 1"/>
          <p:cNvSpPr txBox="1">
            <a:spLocks/>
          </p:cNvSpPr>
          <p:nvPr/>
        </p:nvSpPr>
        <p:spPr bwMode="auto">
          <a:xfrm>
            <a:off x="451044"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2400" b="1" dirty="0">
                <a:solidFill>
                  <a:srgbClr val="002060"/>
                </a:solidFill>
                <a:latin typeface="微軟正黑體" panose="020B0604030504040204" pitchFamily="34" charset="-120"/>
                <a:ea typeface="微軟正黑體" panose="020B0604030504040204" pitchFamily="34" charset="-120"/>
              </a:rPr>
              <a:t>11/13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2400" dirty="0">
              <a:solidFill>
                <a:srgbClr val="002060"/>
              </a:solidFill>
              <a:latin typeface="微軟正黑體" panose="020B0604030504040204" pitchFamily="34" charset="-120"/>
              <a:ea typeface="微軟正黑體" panose="020B0604030504040204" pitchFamily="34" charset="-120"/>
            </a:endParaRPr>
          </a:p>
        </p:txBody>
      </p:sp>
      <p:sp>
        <p:nvSpPr>
          <p:cNvPr id="19" name="投影片編號版面配置區 4"/>
          <p:cNvSpPr>
            <a:spLocks noGrp="1"/>
          </p:cNvSpPr>
          <p:nvPr>
            <p:ph type="sldNum" sz="quarter" idx="12"/>
          </p:nvPr>
        </p:nvSpPr>
        <p:spPr bwMode="auto">
          <a:xfrm>
            <a:off x="9598245"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17</a:t>
            </a:fld>
            <a:endParaRPr lang="zh-TW" altLang="en-US" sz="1500" b="1" dirty="0">
              <a:latin typeface="Arial" panose="020B0604020202020204" pitchFamily="34" charset="0"/>
              <a:cs typeface="Arial" panose="020B0604020202020204" pitchFamily="34" charset="0"/>
            </a:endParaRPr>
          </a:p>
        </p:txBody>
      </p:sp>
      <p:cxnSp>
        <p:nvCxnSpPr>
          <p:cNvPr id="68" name="直接连接符 42">
            <a:extLst>
              <a:ext uri="{FF2B5EF4-FFF2-40B4-BE49-F238E27FC236}">
                <a16:creationId xmlns:a16="http://schemas.microsoft.com/office/drawing/2014/main" id="{43152077-2F11-49D2-8A43-A57A7C9A0726}"/>
              </a:ext>
            </a:extLst>
          </p:cNvPr>
          <p:cNvCxnSpPr>
            <a:cxnSpLocks/>
            <a:endCxn id="69"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9" name="Freeform 6">
            <a:extLst>
              <a:ext uri="{FF2B5EF4-FFF2-40B4-BE49-F238E27FC236}">
                <a16:creationId xmlns:a16="http://schemas.microsoft.com/office/drawing/2014/main" id="{4B154500-0DC5-4D42-A5AE-0FC8B45BE7F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pSp>
        <p:nvGrpSpPr>
          <p:cNvPr id="3" name="群組 2">
            <a:extLst>
              <a:ext uri="{FF2B5EF4-FFF2-40B4-BE49-F238E27FC236}">
                <a16:creationId xmlns:a16="http://schemas.microsoft.com/office/drawing/2014/main" id="{772C3DDD-874E-6E36-8193-BBF8161521AD}"/>
              </a:ext>
            </a:extLst>
          </p:cNvPr>
          <p:cNvGrpSpPr/>
          <p:nvPr/>
        </p:nvGrpSpPr>
        <p:grpSpPr>
          <a:xfrm>
            <a:off x="840107" y="1132561"/>
            <a:ext cx="10680883" cy="5261710"/>
            <a:chOff x="195667" y="1132560"/>
            <a:chExt cx="10680883" cy="5261710"/>
          </a:xfrm>
        </p:grpSpPr>
        <p:sp>
          <p:nvSpPr>
            <p:cNvPr id="4" name="矩形 3">
              <a:extLst>
                <a:ext uri="{FF2B5EF4-FFF2-40B4-BE49-F238E27FC236}">
                  <a16:creationId xmlns:a16="http://schemas.microsoft.com/office/drawing/2014/main" id="{0305A7CB-6A42-8DF8-7CDD-70FF6BC10FE7}"/>
                </a:ext>
              </a:extLst>
            </p:cNvPr>
            <p:cNvSpPr/>
            <p:nvPr/>
          </p:nvSpPr>
          <p:spPr>
            <a:xfrm>
              <a:off x="6246564" y="3896549"/>
              <a:ext cx="1328894" cy="3286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文字方塊 10">
              <a:extLst>
                <a:ext uri="{FF2B5EF4-FFF2-40B4-BE49-F238E27FC236}">
                  <a16:creationId xmlns:a16="http://schemas.microsoft.com/office/drawing/2014/main" id="{561DDB19-CD04-542E-B87D-4AE574C6A520}"/>
                </a:ext>
              </a:extLst>
            </p:cNvPr>
            <p:cNvSpPr txBox="1">
              <a:spLocks noChangeArrowheads="1"/>
            </p:cNvSpPr>
            <p:nvPr/>
          </p:nvSpPr>
          <p:spPr bwMode="auto">
            <a:xfrm>
              <a:off x="3954604" y="5975267"/>
              <a:ext cx="6420366" cy="323165"/>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ts val="1800"/>
                </a:lnSpc>
                <a:spcBef>
                  <a:spcPts val="450"/>
                </a:spcBef>
                <a:spcAft>
                  <a:spcPts val="450"/>
                </a:spcAft>
              </a:pPr>
              <a:r>
                <a:rPr lang="zh-TW" altLang="en-US" b="1" dirty="0">
                  <a:latin typeface="微軟正黑體" panose="020B0604030504040204" pitchFamily="34" charset="-120"/>
                  <a:ea typeface="微軟正黑體" panose="020B0604030504040204" pitchFamily="34" charset="-120"/>
                </a:rPr>
                <a:t>尚未取得身分證者，可用健保卡正面影本或戶口名簿影本代替</a:t>
              </a:r>
              <a:endParaRPr lang="zh-TW" altLang="en-US"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0464731F-40D2-99FC-16CA-B6E4323B60C7}"/>
                </a:ext>
              </a:extLst>
            </p:cNvPr>
            <p:cNvSpPr/>
            <p:nvPr/>
          </p:nvSpPr>
          <p:spPr>
            <a:xfrm>
              <a:off x="3820031" y="3896549"/>
              <a:ext cx="1362259" cy="3286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7" name="组合 4">
              <a:extLst>
                <a:ext uri="{FF2B5EF4-FFF2-40B4-BE49-F238E27FC236}">
                  <a16:creationId xmlns:a16="http://schemas.microsoft.com/office/drawing/2014/main" id="{5D9F032E-84B2-DA09-214B-2350EDB2E069}"/>
                </a:ext>
              </a:extLst>
            </p:cNvPr>
            <p:cNvGrpSpPr/>
            <p:nvPr/>
          </p:nvGrpSpPr>
          <p:grpSpPr>
            <a:xfrm>
              <a:off x="353712" y="1132560"/>
              <a:ext cx="721868" cy="869511"/>
              <a:chOff x="4022275" y="2132856"/>
              <a:chExt cx="1304925" cy="1527175"/>
            </a:xfrm>
          </p:grpSpPr>
          <p:sp>
            <p:nvSpPr>
              <p:cNvPr id="107" name="Freeform 6">
                <a:extLst>
                  <a:ext uri="{FF2B5EF4-FFF2-40B4-BE49-F238E27FC236}">
                    <a16:creationId xmlns:a16="http://schemas.microsoft.com/office/drawing/2014/main" id="{6542D50C-9B58-8768-B882-D29457B1A502}"/>
                  </a:ext>
                </a:extLst>
              </p:cNvPr>
              <p:cNvSpPr>
                <a:spLocks/>
              </p:cNvSpPr>
              <p:nvPr/>
            </p:nvSpPr>
            <p:spPr bwMode="auto">
              <a:xfrm>
                <a:off x="4022275" y="2132856"/>
                <a:ext cx="1304925" cy="1527175"/>
              </a:xfrm>
              <a:custGeom>
                <a:avLst/>
                <a:gdLst>
                  <a:gd name="T0" fmla="*/ 827 w 1654"/>
                  <a:gd name="T1" fmla="*/ 0 h 1918"/>
                  <a:gd name="T2" fmla="*/ 1654 w 1654"/>
                  <a:gd name="T3" fmla="*/ 827 h 1918"/>
                  <a:gd name="T4" fmla="*/ 1116 w 1654"/>
                  <a:gd name="T5" fmla="*/ 1602 h 1918"/>
                  <a:gd name="T6" fmla="*/ 995 w 1654"/>
                  <a:gd name="T7" fmla="*/ 1741 h 1918"/>
                  <a:gd name="T8" fmla="*/ 870 w 1654"/>
                  <a:gd name="T9" fmla="*/ 1884 h 1918"/>
                  <a:gd name="T10" fmla="*/ 790 w 1654"/>
                  <a:gd name="T11" fmla="*/ 1889 h 1918"/>
                  <a:gd name="T12" fmla="*/ 660 w 1654"/>
                  <a:gd name="T13" fmla="*/ 1741 h 1918"/>
                  <a:gd name="T14" fmla="*/ 540 w 1654"/>
                  <a:gd name="T15" fmla="*/ 1603 h 1918"/>
                  <a:gd name="T16" fmla="*/ 0 w 1654"/>
                  <a:gd name="T17" fmla="*/ 827 h 1918"/>
                  <a:gd name="T18" fmla="*/ 827 w 1654"/>
                  <a:gd name="T19"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4" h="1918">
                    <a:moveTo>
                      <a:pt x="827" y="0"/>
                    </a:moveTo>
                    <a:cubicBezTo>
                      <a:pt x="1284" y="0"/>
                      <a:pt x="1654" y="370"/>
                      <a:pt x="1654" y="827"/>
                    </a:cubicBezTo>
                    <a:cubicBezTo>
                      <a:pt x="1654" y="1182"/>
                      <a:pt x="1430" y="1485"/>
                      <a:pt x="1116" y="1602"/>
                    </a:cubicBezTo>
                    <a:lnTo>
                      <a:pt x="995" y="1741"/>
                    </a:lnTo>
                    <a:cubicBezTo>
                      <a:pt x="954" y="1788"/>
                      <a:pt x="912" y="1836"/>
                      <a:pt x="870" y="1884"/>
                    </a:cubicBezTo>
                    <a:cubicBezTo>
                      <a:pt x="845" y="1916"/>
                      <a:pt x="818" y="1918"/>
                      <a:pt x="790" y="1889"/>
                    </a:cubicBezTo>
                    <a:cubicBezTo>
                      <a:pt x="747" y="1840"/>
                      <a:pt x="703" y="1790"/>
                      <a:pt x="660" y="1741"/>
                    </a:cubicBezTo>
                    <a:lnTo>
                      <a:pt x="540" y="1603"/>
                    </a:lnTo>
                    <a:cubicBezTo>
                      <a:pt x="225" y="1486"/>
                      <a:pt x="0" y="1183"/>
                      <a:pt x="0" y="827"/>
                    </a:cubicBezTo>
                    <a:cubicBezTo>
                      <a:pt x="0" y="370"/>
                      <a:pt x="371" y="0"/>
                      <a:pt x="827" y="0"/>
                    </a:cubicBezTo>
                    <a:close/>
                  </a:path>
                </a:pathLst>
              </a:custGeom>
              <a:solidFill>
                <a:srgbClr val="00AAA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8" name="Freeform 9">
                <a:extLst>
                  <a:ext uri="{FF2B5EF4-FFF2-40B4-BE49-F238E27FC236}">
                    <a16:creationId xmlns:a16="http://schemas.microsoft.com/office/drawing/2014/main" id="{C54694E0-A474-2B25-4651-8789B86245D7}"/>
                  </a:ext>
                </a:extLst>
              </p:cNvPr>
              <p:cNvSpPr>
                <a:spLocks noEditPoints="1"/>
              </p:cNvSpPr>
              <p:nvPr/>
            </p:nvSpPr>
            <p:spPr bwMode="auto">
              <a:xfrm>
                <a:off x="4399628" y="2380272"/>
                <a:ext cx="650316" cy="737858"/>
              </a:xfrm>
              <a:custGeom>
                <a:avLst/>
                <a:gdLst>
                  <a:gd name="T0" fmla="*/ 402 w 630"/>
                  <a:gd name="T1" fmla="*/ 89 h 711"/>
                  <a:gd name="T2" fmla="*/ 313 w 630"/>
                  <a:gd name="T3" fmla="*/ 178 h 711"/>
                  <a:gd name="T4" fmla="*/ 223 w 630"/>
                  <a:gd name="T5" fmla="*/ 178 h 711"/>
                  <a:gd name="T6" fmla="*/ 134 w 630"/>
                  <a:gd name="T7" fmla="*/ 89 h 711"/>
                  <a:gd name="T8" fmla="*/ 223 w 630"/>
                  <a:gd name="T9" fmla="*/ 0 h 711"/>
                  <a:gd name="T10" fmla="*/ 313 w 630"/>
                  <a:gd name="T11" fmla="*/ 0 h 711"/>
                  <a:gd name="T12" fmla="*/ 402 w 630"/>
                  <a:gd name="T13" fmla="*/ 89 h 711"/>
                  <a:gd name="T14" fmla="*/ 445 w 630"/>
                  <a:gd name="T15" fmla="*/ 89 h 711"/>
                  <a:gd name="T16" fmla="*/ 446 w 630"/>
                  <a:gd name="T17" fmla="*/ 109 h 711"/>
                  <a:gd name="T18" fmla="*/ 335 w 630"/>
                  <a:gd name="T19" fmla="*/ 221 h 711"/>
                  <a:gd name="T20" fmla="*/ 201 w 630"/>
                  <a:gd name="T21" fmla="*/ 221 h 711"/>
                  <a:gd name="T22" fmla="*/ 90 w 630"/>
                  <a:gd name="T23" fmla="*/ 109 h 711"/>
                  <a:gd name="T24" fmla="*/ 92 w 630"/>
                  <a:gd name="T25" fmla="*/ 89 h 711"/>
                  <a:gd name="T26" fmla="*/ 0 w 630"/>
                  <a:gd name="T27" fmla="*/ 198 h 711"/>
                  <a:gd name="T28" fmla="*/ 0 w 630"/>
                  <a:gd name="T29" fmla="*/ 600 h 711"/>
                  <a:gd name="T30" fmla="*/ 112 w 630"/>
                  <a:gd name="T31" fmla="*/ 711 h 711"/>
                  <a:gd name="T32" fmla="*/ 409 w 630"/>
                  <a:gd name="T33" fmla="*/ 711 h 711"/>
                  <a:gd name="T34" fmla="*/ 288 w 630"/>
                  <a:gd name="T35" fmla="*/ 528 h 711"/>
                  <a:gd name="T36" fmla="*/ 487 w 630"/>
                  <a:gd name="T37" fmla="*/ 328 h 711"/>
                  <a:gd name="T38" fmla="*/ 536 w 630"/>
                  <a:gd name="T39" fmla="*/ 335 h 711"/>
                  <a:gd name="T40" fmla="*/ 536 w 630"/>
                  <a:gd name="T41" fmla="*/ 198 h 711"/>
                  <a:gd name="T42" fmla="*/ 445 w 630"/>
                  <a:gd name="T43" fmla="*/ 89 h 711"/>
                  <a:gd name="T44" fmla="*/ 251 w 630"/>
                  <a:gd name="T45" fmla="*/ 446 h 711"/>
                  <a:gd name="T46" fmla="*/ 251 w 630"/>
                  <a:gd name="T47" fmla="*/ 446 h 711"/>
                  <a:gd name="T48" fmla="*/ 112 w 630"/>
                  <a:gd name="T49" fmla="*/ 446 h 711"/>
                  <a:gd name="T50" fmla="*/ 90 w 630"/>
                  <a:gd name="T51" fmla="*/ 423 h 711"/>
                  <a:gd name="T52" fmla="*/ 112 w 630"/>
                  <a:gd name="T53" fmla="*/ 401 h 711"/>
                  <a:gd name="T54" fmla="*/ 251 w 630"/>
                  <a:gd name="T55" fmla="*/ 401 h 711"/>
                  <a:gd name="T56" fmla="*/ 274 w 630"/>
                  <a:gd name="T57" fmla="*/ 423 h 711"/>
                  <a:gd name="T58" fmla="*/ 251 w 630"/>
                  <a:gd name="T59" fmla="*/ 446 h 711"/>
                  <a:gd name="T60" fmla="*/ 296 w 630"/>
                  <a:gd name="T61" fmla="*/ 356 h 711"/>
                  <a:gd name="T62" fmla="*/ 296 w 630"/>
                  <a:gd name="T63" fmla="*/ 356 h 711"/>
                  <a:gd name="T64" fmla="*/ 112 w 630"/>
                  <a:gd name="T65" fmla="*/ 356 h 711"/>
                  <a:gd name="T66" fmla="*/ 90 w 630"/>
                  <a:gd name="T67" fmla="*/ 334 h 711"/>
                  <a:gd name="T68" fmla="*/ 112 w 630"/>
                  <a:gd name="T69" fmla="*/ 312 h 711"/>
                  <a:gd name="T70" fmla="*/ 296 w 630"/>
                  <a:gd name="T71" fmla="*/ 312 h 711"/>
                  <a:gd name="T72" fmla="*/ 318 w 630"/>
                  <a:gd name="T73" fmla="*/ 334 h 711"/>
                  <a:gd name="T74" fmla="*/ 296 w 630"/>
                  <a:gd name="T75" fmla="*/ 356 h 711"/>
                  <a:gd name="T76" fmla="*/ 524 w 630"/>
                  <a:gd name="T77" fmla="*/ 390 h 711"/>
                  <a:gd name="T78" fmla="*/ 488 w 630"/>
                  <a:gd name="T79" fmla="*/ 385 h 711"/>
                  <a:gd name="T80" fmla="*/ 346 w 630"/>
                  <a:gd name="T81" fmla="*/ 527 h 711"/>
                  <a:gd name="T82" fmla="*/ 458 w 630"/>
                  <a:gd name="T83" fmla="*/ 666 h 711"/>
                  <a:gd name="T84" fmla="*/ 488 w 630"/>
                  <a:gd name="T85" fmla="*/ 669 h 711"/>
                  <a:gd name="T86" fmla="*/ 630 w 630"/>
                  <a:gd name="T87" fmla="*/ 527 h 711"/>
                  <a:gd name="T88" fmla="*/ 524 w 630"/>
                  <a:gd name="T89" fmla="*/ 390 h 711"/>
                  <a:gd name="T90" fmla="*/ 569 w 630"/>
                  <a:gd name="T91" fmla="*/ 507 h 711"/>
                  <a:gd name="T92" fmla="*/ 569 w 630"/>
                  <a:gd name="T93" fmla="*/ 507 h 711"/>
                  <a:gd name="T94" fmla="*/ 524 w 630"/>
                  <a:gd name="T95" fmla="*/ 552 h 711"/>
                  <a:gd name="T96" fmla="*/ 488 w 630"/>
                  <a:gd name="T97" fmla="*/ 588 h 711"/>
                  <a:gd name="T98" fmla="*/ 448 w 630"/>
                  <a:gd name="T99" fmla="*/ 588 h 711"/>
                  <a:gd name="T100" fmla="*/ 408 w 630"/>
                  <a:gd name="T101" fmla="*/ 547 h 711"/>
                  <a:gd name="T102" fmla="*/ 408 w 630"/>
                  <a:gd name="T103" fmla="*/ 507 h 711"/>
                  <a:gd name="T104" fmla="*/ 448 w 630"/>
                  <a:gd name="T105" fmla="*/ 507 h 711"/>
                  <a:gd name="T106" fmla="*/ 468 w 630"/>
                  <a:gd name="T107" fmla="*/ 527 h 711"/>
                  <a:gd name="T108" fmla="*/ 524 w 630"/>
                  <a:gd name="T109" fmla="*/ 472 h 711"/>
                  <a:gd name="T110" fmla="*/ 528 w 630"/>
                  <a:gd name="T111" fmla="*/ 467 h 711"/>
                  <a:gd name="T112" fmla="*/ 569 w 630"/>
                  <a:gd name="T113" fmla="*/ 467 h 711"/>
                  <a:gd name="T114" fmla="*/ 569 w 630"/>
                  <a:gd name="T115" fmla="*/ 50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0" h="711">
                    <a:moveTo>
                      <a:pt x="402" y="89"/>
                    </a:moveTo>
                    <a:cubicBezTo>
                      <a:pt x="402" y="138"/>
                      <a:pt x="362" y="178"/>
                      <a:pt x="313" y="178"/>
                    </a:cubicBezTo>
                    <a:lnTo>
                      <a:pt x="223" y="178"/>
                    </a:lnTo>
                    <a:cubicBezTo>
                      <a:pt x="174" y="178"/>
                      <a:pt x="134" y="138"/>
                      <a:pt x="134" y="89"/>
                    </a:cubicBezTo>
                    <a:cubicBezTo>
                      <a:pt x="134" y="39"/>
                      <a:pt x="174" y="0"/>
                      <a:pt x="223" y="0"/>
                    </a:cubicBezTo>
                    <a:lnTo>
                      <a:pt x="313" y="0"/>
                    </a:lnTo>
                    <a:cubicBezTo>
                      <a:pt x="362" y="0"/>
                      <a:pt x="402" y="39"/>
                      <a:pt x="402" y="89"/>
                    </a:cubicBezTo>
                    <a:close/>
                    <a:moveTo>
                      <a:pt x="445" y="89"/>
                    </a:moveTo>
                    <a:cubicBezTo>
                      <a:pt x="446" y="95"/>
                      <a:pt x="446" y="102"/>
                      <a:pt x="446" y="109"/>
                    </a:cubicBezTo>
                    <a:cubicBezTo>
                      <a:pt x="446" y="171"/>
                      <a:pt x="397" y="221"/>
                      <a:pt x="335" y="221"/>
                    </a:cubicBezTo>
                    <a:lnTo>
                      <a:pt x="201" y="221"/>
                    </a:lnTo>
                    <a:cubicBezTo>
                      <a:pt x="140" y="221"/>
                      <a:pt x="90" y="171"/>
                      <a:pt x="90" y="109"/>
                    </a:cubicBezTo>
                    <a:cubicBezTo>
                      <a:pt x="90" y="102"/>
                      <a:pt x="90" y="95"/>
                      <a:pt x="92" y="89"/>
                    </a:cubicBezTo>
                    <a:cubicBezTo>
                      <a:pt x="40" y="98"/>
                      <a:pt x="0" y="144"/>
                      <a:pt x="0" y="198"/>
                    </a:cubicBezTo>
                    <a:lnTo>
                      <a:pt x="0" y="600"/>
                    </a:lnTo>
                    <a:cubicBezTo>
                      <a:pt x="0" y="661"/>
                      <a:pt x="50" y="711"/>
                      <a:pt x="112" y="711"/>
                    </a:cubicBezTo>
                    <a:lnTo>
                      <a:pt x="409" y="711"/>
                    </a:lnTo>
                    <a:cubicBezTo>
                      <a:pt x="338" y="681"/>
                      <a:pt x="288" y="610"/>
                      <a:pt x="288" y="528"/>
                    </a:cubicBezTo>
                    <a:cubicBezTo>
                      <a:pt x="288" y="418"/>
                      <a:pt x="377" y="328"/>
                      <a:pt x="487" y="328"/>
                    </a:cubicBezTo>
                    <a:cubicBezTo>
                      <a:pt x="504" y="328"/>
                      <a:pt x="520" y="331"/>
                      <a:pt x="536" y="335"/>
                    </a:cubicBezTo>
                    <a:lnTo>
                      <a:pt x="536" y="198"/>
                    </a:lnTo>
                    <a:cubicBezTo>
                      <a:pt x="536" y="144"/>
                      <a:pt x="496" y="98"/>
                      <a:pt x="445" y="89"/>
                    </a:cubicBezTo>
                    <a:close/>
                    <a:moveTo>
                      <a:pt x="251" y="446"/>
                    </a:moveTo>
                    <a:lnTo>
                      <a:pt x="251" y="446"/>
                    </a:lnTo>
                    <a:lnTo>
                      <a:pt x="112" y="446"/>
                    </a:lnTo>
                    <a:cubicBezTo>
                      <a:pt x="100" y="446"/>
                      <a:pt x="90" y="436"/>
                      <a:pt x="90" y="423"/>
                    </a:cubicBezTo>
                    <a:cubicBezTo>
                      <a:pt x="90" y="411"/>
                      <a:pt x="100" y="401"/>
                      <a:pt x="112" y="401"/>
                    </a:cubicBezTo>
                    <a:lnTo>
                      <a:pt x="251" y="401"/>
                    </a:lnTo>
                    <a:cubicBezTo>
                      <a:pt x="264" y="401"/>
                      <a:pt x="274" y="411"/>
                      <a:pt x="274" y="423"/>
                    </a:cubicBezTo>
                    <a:cubicBezTo>
                      <a:pt x="274" y="436"/>
                      <a:pt x="264" y="446"/>
                      <a:pt x="251" y="446"/>
                    </a:cubicBezTo>
                    <a:close/>
                    <a:moveTo>
                      <a:pt x="296" y="356"/>
                    </a:moveTo>
                    <a:lnTo>
                      <a:pt x="296" y="356"/>
                    </a:lnTo>
                    <a:lnTo>
                      <a:pt x="112" y="356"/>
                    </a:lnTo>
                    <a:cubicBezTo>
                      <a:pt x="100" y="356"/>
                      <a:pt x="90" y="346"/>
                      <a:pt x="90" y="334"/>
                    </a:cubicBezTo>
                    <a:cubicBezTo>
                      <a:pt x="90" y="322"/>
                      <a:pt x="100" y="312"/>
                      <a:pt x="112" y="312"/>
                    </a:cubicBezTo>
                    <a:lnTo>
                      <a:pt x="296" y="312"/>
                    </a:lnTo>
                    <a:cubicBezTo>
                      <a:pt x="308" y="312"/>
                      <a:pt x="318" y="322"/>
                      <a:pt x="318" y="334"/>
                    </a:cubicBezTo>
                    <a:cubicBezTo>
                      <a:pt x="318" y="346"/>
                      <a:pt x="308" y="356"/>
                      <a:pt x="296" y="356"/>
                    </a:cubicBezTo>
                    <a:close/>
                    <a:moveTo>
                      <a:pt x="524" y="390"/>
                    </a:moveTo>
                    <a:cubicBezTo>
                      <a:pt x="512" y="387"/>
                      <a:pt x="501" y="385"/>
                      <a:pt x="488" y="385"/>
                    </a:cubicBezTo>
                    <a:cubicBezTo>
                      <a:pt x="410" y="385"/>
                      <a:pt x="346" y="449"/>
                      <a:pt x="346" y="527"/>
                    </a:cubicBezTo>
                    <a:cubicBezTo>
                      <a:pt x="346" y="596"/>
                      <a:pt x="394" y="652"/>
                      <a:pt x="458" y="666"/>
                    </a:cubicBezTo>
                    <a:cubicBezTo>
                      <a:pt x="468" y="668"/>
                      <a:pt x="478" y="669"/>
                      <a:pt x="488" y="669"/>
                    </a:cubicBezTo>
                    <a:cubicBezTo>
                      <a:pt x="567" y="669"/>
                      <a:pt x="630" y="606"/>
                      <a:pt x="630" y="527"/>
                    </a:cubicBezTo>
                    <a:cubicBezTo>
                      <a:pt x="630" y="461"/>
                      <a:pt x="585" y="405"/>
                      <a:pt x="524" y="390"/>
                    </a:cubicBezTo>
                    <a:close/>
                    <a:moveTo>
                      <a:pt x="569" y="507"/>
                    </a:moveTo>
                    <a:lnTo>
                      <a:pt x="569" y="507"/>
                    </a:lnTo>
                    <a:lnTo>
                      <a:pt x="524" y="552"/>
                    </a:lnTo>
                    <a:lnTo>
                      <a:pt x="488" y="588"/>
                    </a:lnTo>
                    <a:cubicBezTo>
                      <a:pt x="477" y="599"/>
                      <a:pt x="459" y="599"/>
                      <a:pt x="448" y="588"/>
                    </a:cubicBezTo>
                    <a:lnTo>
                      <a:pt x="408" y="547"/>
                    </a:lnTo>
                    <a:cubicBezTo>
                      <a:pt x="397" y="536"/>
                      <a:pt x="397" y="518"/>
                      <a:pt x="408" y="507"/>
                    </a:cubicBezTo>
                    <a:cubicBezTo>
                      <a:pt x="419" y="496"/>
                      <a:pt x="437" y="496"/>
                      <a:pt x="448" y="507"/>
                    </a:cubicBezTo>
                    <a:lnTo>
                      <a:pt x="468" y="527"/>
                    </a:lnTo>
                    <a:lnTo>
                      <a:pt x="524" y="472"/>
                    </a:lnTo>
                    <a:lnTo>
                      <a:pt x="528" y="467"/>
                    </a:lnTo>
                    <a:cubicBezTo>
                      <a:pt x="540" y="456"/>
                      <a:pt x="558" y="456"/>
                      <a:pt x="569" y="467"/>
                    </a:cubicBezTo>
                    <a:cubicBezTo>
                      <a:pt x="580" y="478"/>
                      <a:pt x="580" y="496"/>
                      <a:pt x="569" y="5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文字方塊 7">
              <a:extLst>
                <a:ext uri="{FF2B5EF4-FFF2-40B4-BE49-F238E27FC236}">
                  <a16:creationId xmlns:a16="http://schemas.microsoft.com/office/drawing/2014/main" id="{9D13D467-5238-C098-2467-9B54C1D05521}"/>
                </a:ext>
              </a:extLst>
            </p:cNvPr>
            <p:cNvSpPr txBox="1"/>
            <p:nvPr/>
          </p:nvSpPr>
          <p:spPr>
            <a:xfrm>
              <a:off x="1130953" y="1290752"/>
              <a:ext cx="4852610" cy="523220"/>
            </a:xfrm>
            <a:prstGeom prst="rect">
              <a:avLst/>
            </a:prstGeom>
            <a:noFill/>
          </p:spPr>
          <p:txBody>
            <a:bodyPr wrap="none" rtlCol="0">
              <a:spAutoFit/>
            </a:bodyPr>
            <a:lstStyle/>
            <a:p>
              <a:r>
                <a:rPr lang="zh-TW" altLang="en-US" sz="2800" b="1" dirty="0">
                  <a:solidFill>
                    <a:srgbClr val="0000CC"/>
                  </a:solidFill>
                  <a:latin typeface="微軟正黑體" pitchFamily="34" charset="-120"/>
                  <a:ea typeface="微軟正黑體" pitchFamily="34" charset="-120"/>
                </a:rPr>
                <a:t>寄出報名表前確認及注意項目</a:t>
              </a:r>
              <a:endParaRPr lang="en-US" altLang="zh-TW" sz="2800" b="1" dirty="0">
                <a:solidFill>
                  <a:srgbClr val="0000CC"/>
                </a:solidFill>
                <a:latin typeface="微軟正黑體" pitchFamily="34" charset="-120"/>
                <a:ea typeface="微軟正黑體" pitchFamily="34" charset="-120"/>
              </a:endParaRPr>
            </a:p>
          </p:txBody>
        </p:sp>
        <p:sp>
          <p:nvSpPr>
            <p:cNvPr id="10" name="內容版面配置區 2">
              <a:extLst>
                <a:ext uri="{FF2B5EF4-FFF2-40B4-BE49-F238E27FC236}">
                  <a16:creationId xmlns:a16="http://schemas.microsoft.com/office/drawing/2014/main" id="{883104DF-D93C-A87C-B8E9-5988BC624BE9}"/>
                </a:ext>
              </a:extLst>
            </p:cNvPr>
            <p:cNvSpPr txBox="1">
              <a:spLocks/>
            </p:cNvSpPr>
            <p:nvPr/>
          </p:nvSpPr>
          <p:spPr>
            <a:xfrm>
              <a:off x="195667" y="2126633"/>
              <a:ext cx="10680883" cy="4021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1.</a:t>
              </a:r>
              <a:r>
                <a:rPr lang="zh-TW" altLang="en-US" sz="2200" b="1" dirty="0">
                  <a:solidFill>
                    <a:srgbClr val="2F5597"/>
                  </a:solidFill>
                  <a:latin typeface="微軟正黑體" pitchFamily="34" charset="-120"/>
                  <a:ea typeface="微軟正黑體" pitchFamily="34" charset="-120"/>
                </a:rPr>
                <a:t>製作</a:t>
              </a:r>
              <a:r>
                <a:rPr lang="zh-TW" altLang="en-US" sz="2200" b="1" dirty="0">
                  <a:solidFill>
                    <a:srgbClr val="C00000"/>
                  </a:solidFill>
                  <a:latin typeface="微軟正黑體" pitchFamily="34" charset="-120"/>
                  <a:ea typeface="微軟正黑體" pitchFamily="34" charset="-120"/>
                </a:rPr>
                <a:t>免試生集體報名資料檔</a:t>
              </a:r>
              <a:r>
                <a:rPr lang="zh-TW" altLang="en-US" sz="2200" b="1" dirty="0">
                  <a:solidFill>
                    <a:schemeClr val="accent5">
                      <a:lumMod val="75000"/>
                    </a:schemeClr>
                  </a:solidFill>
                  <a:latin typeface="微軟正黑體" pitchFamily="34" charset="-120"/>
                  <a:ea typeface="微軟正黑體" pitchFamily="34" charset="-120"/>
                </a:rPr>
                <a:t>上傳至五專優先免試入學</a:t>
              </a:r>
              <a:r>
                <a:rPr lang="zh-TW" altLang="en-US" sz="2200" b="1" dirty="0">
                  <a:solidFill>
                    <a:srgbClr val="C00000"/>
                  </a:solidFill>
                  <a:latin typeface="微軟正黑體" pitchFamily="34" charset="-120"/>
                  <a:ea typeface="微軟正黑體" pitchFamily="34" charset="-120"/>
                </a:rPr>
                <a:t>集體報名系統</a:t>
              </a:r>
              <a:br>
                <a:rPr lang="en-US" altLang="zh-TW" sz="2200" b="1" dirty="0">
                  <a:solidFill>
                    <a:schemeClr val="accent5">
                      <a:lumMod val="75000"/>
                    </a:schemeClr>
                  </a:solidFill>
                  <a:latin typeface="微軟正黑體" pitchFamily="34" charset="-120"/>
                  <a:ea typeface="微軟正黑體" pitchFamily="34" charset="-120"/>
                </a:rPr>
              </a:br>
              <a:r>
                <a:rPr lang="en-US" altLang="zh-TW" sz="2200" b="1" dirty="0">
                  <a:solidFill>
                    <a:schemeClr val="accent5">
                      <a:lumMod val="75000"/>
                    </a:schemeClr>
                  </a:solidFill>
                  <a:latin typeface="微軟正黑體" pitchFamily="34" charset="-120"/>
                  <a:ea typeface="微軟正黑體" pitchFamily="34" charset="-120"/>
                </a:rPr>
                <a:t>    </a:t>
              </a:r>
              <a:r>
                <a:rPr lang="en-US" altLang="zh-TW" sz="2000" b="1" dirty="0">
                  <a:solidFill>
                    <a:schemeClr val="accent6">
                      <a:lumMod val="75000"/>
                    </a:schemeClr>
                  </a:solidFill>
                  <a:latin typeface="微軟正黑體" pitchFamily="34" charset="-120"/>
                  <a:ea typeface="微軟正黑體" pitchFamily="34" charset="-120"/>
                </a:rPr>
                <a:t>(</a:t>
              </a:r>
              <a:r>
                <a:rPr lang="zh-TW" altLang="en-US" sz="2000" b="1" dirty="0">
                  <a:solidFill>
                    <a:schemeClr val="accent6">
                      <a:lumMod val="75000"/>
                    </a:schemeClr>
                  </a:solidFill>
                  <a:latin typeface="微軟正黑體" pitchFamily="34" charset="-120"/>
                  <a:ea typeface="微軟正黑體" pitchFamily="34" charset="-120"/>
                </a:rPr>
                <a:t>確認上傳報名資料電子檔與書面資料是否相符</a:t>
              </a:r>
              <a:r>
                <a:rPr lang="en-US" altLang="zh-TW" sz="2000" b="1" dirty="0">
                  <a:solidFill>
                    <a:schemeClr val="accent6">
                      <a:lumMod val="75000"/>
                    </a:schemeClr>
                  </a:solidFill>
                  <a:latin typeface="微軟正黑體" pitchFamily="34" charset="-120"/>
                  <a:ea typeface="微軟正黑體" pitchFamily="34" charset="-120"/>
                </a:rPr>
                <a:t>)</a:t>
              </a:r>
            </a:p>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2.</a:t>
              </a:r>
              <a:r>
                <a:rPr lang="zh-TW" altLang="en-US" sz="2200" b="1" dirty="0">
                  <a:solidFill>
                    <a:schemeClr val="accent5">
                      <a:lumMod val="75000"/>
                    </a:schemeClr>
                  </a:solidFill>
                  <a:latin typeface="微軟正黑體" pitchFamily="34" charset="-120"/>
                  <a:ea typeface="微軟正黑體" pitchFamily="34" charset="-120"/>
                </a:rPr>
                <a:t>列印繳款通知單並完成繳費，繳費證明文件影印</a:t>
              </a:r>
              <a:r>
                <a:rPr lang="en-US" altLang="zh-TW" sz="2200" b="1" dirty="0">
                  <a:solidFill>
                    <a:srgbClr val="C00000"/>
                  </a:solidFill>
                  <a:latin typeface="微軟正黑體" pitchFamily="34" charset="-120"/>
                  <a:ea typeface="微軟正黑體" pitchFamily="34" charset="-120"/>
                </a:rPr>
                <a:t>(</a:t>
              </a:r>
              <a:r>
                <a:rPr lang="zh-TW" altLang="en-US" sz="2200" b="1" dirty="0">
                  <a:solidFill>
                    <a:srgbClr val="C00000"/>
                  </a:solidFill>
                  <a:latin typeface="微軟正黑體" pitchFamily="34" charset="-120"/>
                  <a:ea typeface="微軟正黑體" pitchFamily="34" charset="-120"/>
                </a:rPr>
                <a:t>貼表一</a:t>
              </a:r>
              <a:r>
                <a:rPr lang="en-US" altLang="zh-TW" sz="2200" b="1" dirty="0">
                  <a:solidFill>
                    <a:srgbClr val="C00000"/>
                  </a:solidFill>
                  <a:latin typeface="微軟正黑體" pitchFamily="34" charset="-120"/>
                  <a:ea typeface="微軟正黑體" pitchFamily="34" charset="-120"/>
                </a:rPr>
                <a:t>)</a:t>
              </a:r>
              <a:r>
                <a:rPr lang="zh-TW" altLang="en-US" sz="2200" b="1" dirty="0">
                  <a:solidFill>
                    <a:schemeClr val="accent5">
                      <a:lumMod val="75000"/>
                    </a:schemeClr>
                  </a:solidFill>
                  <a:latin typeface="微軟正黑體" pitchFamily="34" charset="-120"/>
                  <a:ea typeface="微軟正黑體" pitchFamily="34" charset="-120"/>
                </a:rPr>
                <a:t>隨報名資料寄送本會</a:t>
              </a:r>
            </a:p>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3.</a:t>
              </a:r>
              <a:r>
                <a:rPr lang="zh-TW" altLang="en-US" sz="2200" b="1" dirty="0">
                  <a:solidFill>
                    <a:schemeClr val="accent5">
                      <a:lumMod val="75000"/>
                    </a:schemeClr>
                  </a:solidFill>
                  <a:latin typeface="微軟正黑體" pitchFamily="34" charset="-120"/>
                  <a:ea typeface="微軟正黑體" pitchFamily="34" charset="-120"/>
                </a:rPr>
                <a:t>報名身分類別</a:t>
              </a:r>
              <a:r>
                <a:rPr lang="zh-TW" altLang="en-US" sz="2000" b="1" dirty="0">
                  <a:solidFill>
                    <a:schemeClr val="accent5">
                      <a:lumMod val="75000"/>
                    </a:schemeClr>
                  </a:solidFill>
                  <a:latin typeface="微軟正黑體" pitchFamily="34" charset="-120"/>
                  <a:ea typeface="微軟正黑體" pitchFamily="34" charset="-120"/>
                </a:rPr>
                <a:t>（</a:t>
              </a:r>
              <a:r>
                <a:rPr lang="en-US" altLang="zh-TW" sz="2000" b="1" dirty="0">
                  <a:solidFill>
                    <a:srgbClr val="C00000"/>
                  </a:solidFill>
                  <a:latin typeface="微軟正黑體" pitchFamily="34" charset="-120"/>
                  <a:ea typeface="微軟正黑體" pitchFamily="34" charset="-120"/>
                </a:rPr>
                <a:t>115</a:t>
              </a:r>
              <a:r>
                <a:rPr lang="zh-TW" altLang="en-US" sz="2000" b="1" dirty="0">
                  <a:solidFill>
                    <a:schemeClr val="accent5">
                      <a:lumMod val="75000"/>
                    </a:schemeClr>
                  </a:solidFill>
                  <a:latin typeface="微軟正黑體" pitchFamily="34" charset="-120"/>
                  <a:ea typeface="微軟正黑體" pitchFamily="34" charset="-120"/>
                </a:rPr>
                <a:t>學年度五專</a:t>
              </a:r>
              <a:r>
                <a:rPr lang="zh-TW" altLang="en-US" sz="2000" b="1" dirty="0">
                  <a:solidFill>
                    <a:srgbClr val="C00000"/>
                  </a:solidFill>
                  <a:latin typeface="微軟正黑體" pitchFamily="34" charset="-120"/>
                  <a:ea typeface="微軟正黑體" pitchFamily="34" charset="-120"/>
                </a:rPr>
                <a:t>優先</a:t>
              </a:r>
              <a:r>
                <a:rPr lang="zh-TW" altLang="en-US" sz="2000" b="1" dirty="0">
                  <a:solidFill>
                    <a:schemeClr val="accent5">
                      <a:lumMod val="75000"/>
                    </a:schemeClr>
                  </a:solidFill>
                  <a:latin typeface="微軟正黑體" pitchFamily="34" charset="-120"/>
                  <a:ea typeface="微軟正黑體" pitchFamily="34" charset="-120"/>
                </a:rPr>
                <a:t>免試入學報名表；</a:t>
              </a:r>
              <a:br>
                <a:rPr lang="en-US" altLang="zh-TW" sz="2000" b="1" dirty="0">
                  <a:solidFill>
                    <a:schemeClr val="accent5">
                      <a:lumMod val="75000"/>
                    </a:schemeClr>
                  </a:solidFill>
                  <a:latin typeface="微軟正黑體" pitchFamily="34" charset="-120"/>
                  <a:ea typeface="微軟正黑體" pitchFamily="34" charset="-120"/>
                </a:rPr>
              </a:br>
              <a:r>
                <a:rPr lang="en-US" altLang="zh-TW" sz="2200" b="1" dirty="0">
                  <a:solidFill>
                    <a:schemeClr val="accent5">
                      <a:lumMod val="75000"/>
                    </a:schemeClr>
                  </a:solidFill>
                  <a:latin typeface="微軟正黑體" pitchFamily="34" charset="-120"/>
                  <a:ea typeface="微軟正黑體" pitchFamily="34" charset="-120"/>
                </a:rPr>
                <a:t>    </a:t>
              </a:r>
              <a:r>
                <a:rPr lang="zh-TW" altLang="en-US" sz="2000" b="1" dirty="0">
                  <a:solidFill>
                    <a:schemeClr val="accent5">
                      <a:lumMod val="75000"/>
                    </a:schemeClr>
                  </a:solidFill>
                  <a:latin typeface="微軟正黑體" pitchFamily="34" charset="-120"/>
                  <a:ea typeface="微軟正黑體" pitchFamily="34" charset="-120"/>
                </a:rPr>
                <a:t>一般生及大陸長期探親子女　白色報名表 、特種生 黃色報名表）</a:t>
              </a:r>
            </a:p>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4.</a:t>
              </a:r>
              <a:r>
                <a:rPr lang="zh-TW" altLang="en-US" sz="2200" b="1" dirty="0">
                  <a:solidFill>
                    <a:schemeClr val="accent5">
                      <a:lumMod val="75000"/>
                    </a:schemeClr>
                  </a:solidFill>
                  <a:latin typeface="微軟正黑體" pitchFamily="34" charset="-120"/>
                  <a:ea typeface="微軟正黑體" pitchFamily="34" charset="-120"/>
                </a:rPr>
                <a:t>免試生基本資料如</a:t>
              </a:r>
              <a:r>
                <a:rPr lang="zh-TW" altLang="en-US" sz="2200" b="1" dirty="0">
                  <a:solidFill>
                    <a:srgbClr val="C00000"/>
                  </a:solidFill>
                  <a:latin typeface="微軟正黑體" pitchFamily="34" charset="-120"/>
                  <a:ea typeface="微軟正黑體" pitchFamily="34" charset="-120"/>
                </a:rPr>
                <a:t>身分證統一編號、出生年月日、准考證號碼、地址及電話</a:t>
              </a:r>
              <a:r>
                <a:rPr lang="en-US" altLang="zh-TW" sz="2200" b="1" dirty="0">
                  <a:solidFill>
                    <a:srgbClr val="C00000"/>
                  </a:solidFill>
                  <a:latin typeface="微軟正黑體" pitchFamily="34" charset="-120"/>
                  <a:ea typeface="微軟正黑體" pitchFamily="34" charset="-120"/>
                </a:rPr>
                <a:t>(</a:t>
              </a:r>
              <a:r>
                <a:rPr lang="zh-TW" altLang="en-US" sz="2200" b="1" dirty="0">
                  <a:solidFill>
                    <a:srgbClr val="C00000"/>
                  </a:solidFill>
                  <a:latin typeface="微軟正黑體" pitchFamily="34" charset="-120"/>
                  <a:ea typeface="微軟正黑體" pitchFamily="34" charset="-120"/>
                </a:rPr>
                <a:t>含區碼</a:t>
              </a:r>
              <a:r>
                <a:rPr lang="en-US" altLang="zh-TW" sz="2200" b="1" dirty="0">
                  <a:solidFill>
                    <a:srgbClr val="C00000"/>
                  </a:solidFill>
                  <a:latin typeface="微軟正黑體" pitchFamily="34" charset="-120"/>
                  <a:ea typeface="微軟正黑體" pitchFamily="34" charset="-120"/>
                </a:rPr>
                <a:t>)</a:t>
              </a:r>
            </a:p>
            <a:p>
              <a:pPr marL="0" indent="0">
                <a:lnSpc>
                  <a:spcPct val="100000"/>
                </a:lnSpc>
                <a:spcAft>
                  <a:spcPts val="450"/>
                </a:spcAft>
                <a:buNone/>
                <a:defRPr/>
              </a:pPr>
              <a:r>
                <a:rPr lang="zh-TW" altLang="en-US" sz="2200" b="1" dirty="0">
                  <a:solidFill>
                    <a:schemeClr val="accent5">
                      <a:lumMod val="75000"/>
                    </a:schemeClr>
                  </a:solidFill>
                  <a:latin typeface="微軟正黑體" pitchFamily="34" charset="-120"/>
                  <a:ea typeface="微軟正黑體" pitchFamily="34" charset="-120"/>
                </a:rPr>
                <a:t>    等是否書寫完整、清楚</a:t>
              </a:r>
              <a:r>
                <a:rPr lang="en-US" altLang="zh-TW" sz="2200" b="1" dirty="0">
                  <a:solidFill>
                    <a:schemeClr val="accent5">
                      <a:lumMod val="75000"/>
                    </a:schemeClr>
                  </a:solidFill>
                  <a:latin typeface="微軟正黑體" pitchFamily="34" charset="-120"/>
                  <a:ea typeface="微軟正黑體" pitchFamily="34" charset="-120"/>
                </a:rPr>
                <a:t> </a:t>
              </a:r>
            </a:p>
            <a:p>
              <a:pPr marL="0" indent="0">
                <a:lnSpc>
                  <a:spcPct val="100000"/>
                </a:lnSpc>
                <a:spcAft>
                  <a:spcPts val="450"/>
                </a:spcAft>
                <a:buNone/>
                <a:defRPr/>
              </a:pPr>
              <a:r>
                <a:rPr lang="zh-TW" altLang="en-US" sz="2000" b="1" dirty="0">
                  <a:solidFill>
                    <a:schemeClr val="accent6">
                      <a:lumMod val="75000"/>
                    </a:schemeClr>
                  </a:solidFill>
                  <a:latin typeface="微軟正黑體" pitchFamily="34" charset="-120"/>
                  <a:ea typeface="微軟正黑體" pitchFamily="34" charset="-120"/>
                </a:rPr>
                <a:t>     </a:t>
              </a:r>
              <a:r>
                <a:rPr lang="en-US" altLang="zh-TW" sz="2000" b="1" dirty="0">
                  <a:solidFill>
                    <a:schemeClr val="accent6">
                      <a:lumMod val="75000"/>
                    </a:schemeClr>
                  </a:solidFill>
                  <a:latin typeface="微軟正黑體" pitchFamily="34" charset="-120"/>
                  <a:ea typeface="微軟正黑體" pitchFamily="34" charset="-120"/>
                </a:rPr>
                <a:t>(</a:t>
              </a:r>
              <a:r>
                <a:rPr lang="zh-TW" altLang="en-US" sz="2000" b="1" dirty="0">
                  <a:solidFill>
                    <a:schemeClr val="accent6">
                      <a:lumMod val="75000"/>
                    </a:schemeClr>
                  </a:solidFill>
                  <a:latin typeface="微軟正黑體" pitchFamily="34" charset="-120"/>
                  <a:ea typeface="微軟正黑體" pitchFamily="34" charset="-120"/>
                </a:rPr>
                <a:t>確認與報名</a:t>
              </a:r>
              <a:r>
                <a:rPr lang="en-US" altLang="zh-TW" sz="2000" b="1" dirty="0">
                  <a:solidFill>
                    <a:srgbClr val="C00000"/>
                  </a:solidFill>
                  <a:latin typeface="微軟正黑體" pitchFamily="34" charset="-120"/>
                  <a:ea typeface="微軟正黑體" pitchFamily="34" charset="-120"/>
                </a:rPr>
                <a:t>115</a:t>
              </a:r>
              <a:r>
                <a:rPr lang="zh-TW" altLang="en-US" sz="2000" b="1" u="sng" dirty="0">
                  <a:solidFill>
                    <a:schemeClr val="accent6">
                      <a:lumMod val="75000"/>
                    </a:schemeClr>
                  </a:solidFill>
                  <a:latin typeface="微軟正黑體" pitchFamily="34" charset="-120"/>
                  <a:ea typeface="微軟正黑體" pitchFamily="34" charset="-120"/>
                </a:rPr>
                <a:t>年度國中教育會考</a:t>
              </a:r>
              <a:r>
                <a:rPr lang="zh-TW" altLang="en-US" sz="2000" b="1" dirty="0">
                  <a:solidFill>
                    <a:schemeClr val="accent6">
                      <a:lumMod val="75000"/>
                    </a:schemeClr>
                  </a:solidFill>
                  <a:latin typeface="微軟正黑體" pitchFamily="34" charset="-120"/>
                  <a:ea typeface="微軟正黑體" pitchFamily="34" charset="-120"/>
                </a:rPr>
                <a:t>之身分證統一編號、出生年月日、准考證號碼是否相同</a:t>
              </a:r>
              <a:r>
                <a:rPr lang="en-US" altLang="zh-TW" sz="2000" b="1" dirty="0">
                  <a:solidFill>
                    <a:schemeClr val="accent6">
                      <a:lumMod val="75000"/>
                    </a:schemeClr>
                  </a:solidFill>
                  <a:latin typeface="微軟正黑體" pitchFamily="34" charset="-120"/>
                  <a:ea typeface="微軟正黑體" pitchFamily="34" charset="-120"/>
                </a:rPr>
                <a:t>)</a:t>
              </a:r>
            </a:p>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5.</a:t>
              </a:r>
              <a:r>
                <a:rPr lang="zh-TW" altLang="en-US" sz="2200" b="1" dirty="0">
                  <a:solidFill>
                    <a:schemeClr val="accent5">
                      <a:lumMod val="75000"/>
                    </a:schemeClr>
                  </a:solidFill>
                  <a:latin typeface="微軟正黑體" pitchFamily="34" charset="-120"/>
                  <a:ea typeface="微軟正黑體" pitchFamily="34" charset="-120"/>
                </a:rPr>
                <a:t>黏貼身分證正面影印本</a:t>
              </a:r>
              <a:endParaRPr lang="en-US" altLang="zh-TW" sz="2200" b="1" dirty="0">
                <a:solidFill>
                  <a:schemeClr val="accent5">
                    <a:lumMod val="75000"/>
                  </a:schemeClr>
                </a:solidFill>
                <a:latin typeface="微軟正黑體" pitchFamily="34" charset="-120"/>
                <a:ea typeface="微軟正黑體" pitchFamily="34" charset="-120"/>
              </a:endParaRPr>
            </a:p>
          </p:txBody>
        </p:sp>
        <p:grpSp>
          <p:nvGrpSpPr>
            <p:cNvPr id="11" name="组合 3">
              <a:extLst>
                <a:ext uri="{FF2B5EF4-FFF2-40B4-BE49-F238E27FC236}">
                  <a16:creationId xmlns:a16="http://schemas.microsoft.com/office/drawing/2014/main" id="{AA244D31-3825-1F0C-DF11-A033A2E9B368}"/>
                </a:ext>
              </a:extLst>
            </p:cNvPr>
            <p:cNvGrpSpPr/>
            <p:nvPr/>
          </p:nvGrpSpPr>
          <p:grpSpPr>
            <a:xfrm>
              <a:off x="3416075" y="5900902"/>
              <a:ext cx="482264" cy="493368"/>
              <a:chOff x="4427538" y="929668"/>
              <a:chExt cx="3333750" cy="3753458"/>
            </a:xfrm>
          </p:grpSpPr>
          <p:sp>
            <p:nvSpPr>
              <p:cNvPr id="13" name="Freeform 5">
                <a:extLst>
                  <a:ext uri="{FF2B5EF4-FFF2-40B4-BE49-F238E27FC236}">
                    <a16:creationId xmlns:a16="http://schemas.microsoft.com/office/drawing/2014/main" id="{DD24004C-36EC-E783-DC69-3E0E67F06F2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D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14" name="Freeform 6">
                <a:extLst>
                  <a:ext uri="{FF2B5EF4-FFF2-40B4-BE49-F238E27FC236}">
                    <a16:creationId xmlns:a16="http://schemas.microsoft.com/office/drawing/2014/main" id="{E13F3AA1-780B-924C-AFEB-10C7EAEB5092}"/>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7">
                <a:extLst>
                  <a:ext uri="{FF2B5EF4-FFF2-40B4-BE49-F238E27FC236}">
                    <a16:creationId xmlns:a16="http://schemas.microsoft.com/office/drawing/2014/main" id="{4568B0F1-8E66-0F02-89BD-30D766C98C22}"/>
                  </a:ext>
                </a:extLst>
              </p:cNvPr>
              <p:cNvSpPr/>
              <p:nvPr/>
            </p:nvSpPr>
            <p:spPr bwMode="auto">
              <a:xfrm>
                <a:off x="5011670" y="124881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6" name="Freeform 8">
                <a:extLst>
                  <a:ext uri="{FF2B5EF4-FFF2-40B4-BE49-F238E27FC236}">
                    <a16:creationId xmlns:a16="http://schemas.microsoft.com/office/drawing/2014/main" id="{AF4293CE-E862-9C1B-78C3-81C4CD5C9BE7}"/>
                  </a:ext>
                </a:extLst>
              </p:cNvPr>
              <p:cNvSpPr/>
              <p:nvPr/>
            </p:nvSpPr>
            <p:spPr bwMode="auto">
              <a:xfrm>
                <a:off x="5988051" y="968820"/>
                <a:ext cx="188912"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7" name="Freeform 9">
                <a:extLst>
                  <a:ext uri="{FF2B5EF4-FFF2-40B4-BE49-F238E27FC236}">
                    <a16:creationId xmlns:a16="http://schemas.microsoft.com/office/drawing/2014/main" id="{B4C16DE7-A550-EDDB-6D72-293ABAA3518B}"/>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0" name="Freeform 10">
                <a:extLst>
                  <a:ext uri="{FF2B5EF4-FFF2-40B4-BE49-F238E27FC236}">
                    <a16:creationId xmlns:a16="http://schemas.microsoft.com/office/drawing/2014/main" id="{AF32B1D5-6157-AB9C-D17D-B55C76D29B5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1" name="Freeform 11">
                <a:extLst>
                  <a:ext uri="{FF2B5EF4-FFF2-40B4-BE49-F238E27FC236}">
                    <a16:creationId xmlns:a16="http://schemas.microsoft.com/office/drawing/2014/main" id="{9583A789-3423-8077-FF2C-07517ED607F8}"/>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2" name="Freeform 12">
                <a:extLst>
                  <a:ext uri="{FF2B5EF4-FFF2-40B4-BE49-F238E27FC236}">
                    <a16:creationId xmlns:a16="http://schemas.microsoft.com/office/drawing/2014/main" id="{5981B691-1555-9EFD-C79D-E64E3231C9AE}"/>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3" name="Freeform 13">
                <a:extLst>
                  <a:ext uri="{FF2B5EF4-FFF2-40B4-BE49-F238E27FC236}">
                    <a16:creationId xmlns:a16="http://schemas.microsoft.com/office/drawing/2014/main" id="{ED627BBB-19FD-D6F8-7481-5628D861A213}"/>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D800"/>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4" name="Freeform 14">
                <a:extLst>
                  <a:ext uri="{FF2B5EF4-FFF2-40B4-BE49-F238E27FC236}">
                    <a16:creationId xmlns:a16="http://schemas.microsoft.com/office/drawing/2014/main" id="{AFD1ADEE-337C-F6B6-BF5B-A4C8EBBDA672}"/>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Freeform 15">
                <a:extLst>
                  <a:ext uri="{FF2B5EF4-FFF2-40B4-BE49-F238E27FC236}">
                    <a16:creationId xmlns:a16="http://schemas.microsoft.com/office/drawing/2014/main" id="{6F0E0112-D24E-033D-0FC7-033DDDDFEE35}"/>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16">
                <a:extLst>
                  <a:ext uri="{FF2B5EF4-FFF2-40B4-BE49-F238E27FC236}">
                    <a16:creationId xmlns:a16="http://schemas.microsoft.com/office/drawing/2014/main" id="{00E14146-243A-D594-4AD0-5A457C6DDBAF}"/>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17">
                <a:extLst>
                  <a:ext uri="{FF2B5EF4-FFF2-40B4-BE49-F238E27FC236}">
                    <a16:creationId xmlns:a16="http://schemas.microsoft.com/office/drawing/2014/main" id="{BE3CBF1C-BE8F-1E3F-4072-1F530C45112D}"/>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8" name="Freeform 18">
                <a:extLst>
                  <a:ext uri="{FF2B5EF4-FFF2-40B4-BE49-F238E27FC236}">
                    <a16:creationId xmlns:a16="http://schemas.microsoft.com/office/drawing/2014/main" id="{C2C46962-A693-8607-7D12-8811F6EDFB0C}"/>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9" name="Freeform 19">
                <a:extLst>
                  <a:ext uri="{FF2B5EF4-FFF2-40B4-BE49-F238E27FC236}">
                    <a16:creationId xmlns:a16="http://schemas.microsoft.com/office/drawing/2014/main" id="{8B9F3EEF-235F-0D6A-843A-DCD6D8C48BF7}"/>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0" name="Freeform 20">
                <a:extLst>
                  <a:ext uri="{FF2B5EF4-FFF2-40B4-BE49-F238E27FC236}">
                    <a16:creationId xmlns:a16="http://schemas.microsoft.com/office/drawing/2014/main" id="{E04DA84D-2F97-08D8-5EA9-C7238A2DCC2D}"/>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1" name="Freeform 21">
                <a:extLst>
                  <a:ext uri="{FF2B5EF4-FFF2-40B4-BE49-F238E27FC236}">
                    <a16:creationId xmlns:a16="http://schemas.microsoft.com/office/drawing/2014/main" id="{3B516643-3346-E1F1-8994-EB4A264E736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22">
                <a:extLst>
                  <a:ext uri="{FF2B5EF4-FFF2-40B4-BE49-F238E27FC236}">
                    <a16:creationId xmlns:a16="http://schemas.microsoft.com/office/drawing/2014/main" id="{187E3FFF-8678-5112-4D26-4B36640541D7}"/>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Freeform 23">
                <a:extLst>
                  <a:ext uri="{FF2B5EF4-FFF2-40B4-BE49-F238E27FC236}">
                    <a16:creationId xmlns:a16="http://schemas.microsoft.com/office/drawing/2014/main" id="{E85F9C3A-5D68-389F-3EAE-5B8B37A87FF6}"/>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4" name="Freeform 24">
                <a:extLst>
                  <a:ext uri="{FF2B5EF4-FFF2-40B4-BE49-F238E27FC236}">
                    <a16:creationId xmlns:a16="http://schemas.microsoft.com/office/drawing/2014/main" id="{71813F6D-1DA4-5E16-8D37-B43507814B4A}"/>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5" name="Freeform 25">
                <a:extLst>
                  <a:ext uri="{FF2B5EF4-FFF2-40B4-BE49-F238E27FC236}">
                    <a16:creationId xmlns:a16="http://schemas.microsoft.com/office/drawing/2014/main" id="{7DC854D9-9156-BEA7-07FA-BA9F61676A7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6" name="Freeform 26">
                <a:extLst>
                  <a:ext uri="{FF2B5EF4-FFF2-40B4-BE49-F238E27FC236}">
                    <a16:creationId xmlns:a16="http://schemas.microsoft.com/office/drawing/2014/main" id="{FFEE2322-58BE-6DEB-4F58-023476B66792}"/>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7" name="Freeform 27">
                <a:extLst>
                  <a:ext uri="{FF2B5EF4-FFF2-40B4-BE49-F238E27FC236}">
                    <a16:creationId xmlns:a16="http://schemas.microsoft.com/office/drawing/2014/main" id="{E019D984-C19A-94C5-EF75-EC498A9C4E1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8" name="Freeform 28">
                <a:extLst>
                  <a:ext uri="{FF2B5EF4-FFF2-40B4-BE49-F238E27FC236}">
                    <a16:creationId xmlns:a16="http://schemas.microsoft.com/office/drawing/2014/main" id="{843A8D8E-3800-5645-E177-EBE48D28021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9" name="Freeform 29">
                <a:extLst>
                  <a:ext uri="{FF2B5EF4-FFF2-40B4-BE49-F238E27FC236}">
                    <a16:creationId xmlns:a16="http://schemas.microsoft.com/office/drawing/2014/main" id="{0E4E6109-4995-A069-0BA3-6EBC77080412}"/>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0" name="Freeform 30">
                <a:extLst>
                  <a:ext uri="{FF2B5EF4-FFF2-40B4-BE49-F238E27FC236}">
                    <a16:creationId xmlns:a16="http://schemas.microsoft.com/office/drawing/2014/main" id="{EF58F7DA-B6BE-475D-B35E-D89EBA65E986}"/>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1" name="Freeform 31">
                <a:extLst>
                  <a:ext uri="{FF2B5EF4-FFF2-40B4-BE49-F238E27FC236}">
                    <a16:creationId xmlns:a16="http://schemas.microsoft.com/office/drawing/2014/main" id="{621747EF-01AF-98DD-718B-EF37973D054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2" name="Freeform 32">
                <a:extLst>
                  <a:ext uri="{FF2B5EF4-FFF2-40B4-BE49-F238E27FC236}">
                    <a16:creationId xmlns:a16="http://schemas.microsoft.com/office/drawing/2014/main" id="{FCC4907A-6228-02B7-8D24-421ED560828F}"/>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3" name="Freeform 33">
                <a:extLst>
                  <a:ext uri="{FF2B5EF4-FFF2-40B4-BE49-F238E27FC236}">
                    <a16:creationId xmlns:a16="http://schemas.microsoft.com/office/drawing/2014/main" id="{09CAC7C1-8945-59B4-8A1D-36A0ED26FF5D}"/>
                  </a:ext>
                </a:extLst>
              </p:cNvPr>
              <p:cNvSpPr/>
              <p:nvPr/>
            </p:nvSpPr>
            <p:spPr bwMode="auto">
              <a:xfrm>
                <a:off x="4987926" y="1218969"/>
                <a:ext cx="360363" cy="398462"/>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4" name="Freeform 34">
                <a:extLst>
                  <a:ext uri="{FF2B5EF4-FFF2-40B4-BE49-F238E27FC236}">
                    <a16:creationId xmlns:a16="http://schemas.microsoft.com/office/drawing/2014/main" id="{F0D366C1-A200-6498-A764-0F8F82D28843}"/>
                  </a:ext>
                </a:extLst>
              </p:cNvPr>
              <p:cNvSpPr/>
              <p:nvPr/>
            </p:nvSpPr>
            <p:spPr bwMode="auto">
              <a:xfrm>
                <a:off x="5984876" y="92966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35">
                <a:extLst>
                  <a:ext uri="{FF2B5EF4-FFF2-40B4-BE49-F238E27FC236}">
                    <a16:creationId xmlns:a16="http://schemas.microsoft.com/office/drawing/2014/main" id="{354E4852-C497-69D9-8094-45DFF4F5FF39}"/>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36">
                <a:extLst>
                  <a:ext uri="{FF2B5EF4-FFF2-40B4-BE49-F238E27FC236}">
                    <a16:creationId xmlns:a16="http://schemas.microsoft.com/office/drawing/2014/main" id="{B4BD0E49-BF4B-8AE7-3A76-5F8093FA639E}"/>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Freeform 37">
                <a:extLst>
                  <a:ext uri="{FF2B5EF4-FFF2-40B4-BE49-F238E27FC236}">
                    <a16:creationId xmlns:a16="http://schemas.microsoft.com/office/drawing/2014/main" id="{700B8BD2-1097-92B9-AAFA-C4123F44E3B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Freeform 38">
                <a:extLst>
                  <a:ext uri="{FF2B5EF4-FFF2-40B4-BE49-F238E27FC236}">
                    <a16:creationId xmlns:a16="http://schemas.microsoft.com/office/drawing/2014/main" id="{0C3D42E7-3809-A07A-E06B-61B366142720}"/>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Freeform 39">
                <a:extLst>
                  <a:ext uri="{FF2B5EF4-FFF2-40B4-BE49-F238E27FC236}">
                    <a16:creationId xmlns:a16="http://schemas.microsoft.com/office/drawing/2014/main" id="{BDC47FAA-C7D2-112C-63DF-DD8DDFEE91D7}"/>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0">
                <a:extLst>
                  <a:ext uri="{FF2B5EF4-FFF2-40B4-BE49-F238E27FC236}">
                    <a16:creationId xmlns:a16="http://schemas.microsoft.com/office/drawing/2014/main" id="{F653098B-FEC8-A834-2414-46FCA3EE1F7E}"/>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1">
                <a:extLst>
                  <a:ext uri="{FF2B5EF4-FFF2-40B4-BE49-F238E27FC236}">
                    <a16:creationId xmlns:a16="http://schemas.microsoft.com/office/drawing/2014/main" id="{45126B8B-15A7-59C7-9A79-966E18CFF0FE}"/>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2">
                <a:extLst>
                  <a:ext uri="{FF2B5EF4-FFF2-40B4-BE49-F238E27FC236}">
                    <a16:creationId xmlns:a16="http://schemas.microsoft.com/office/drawing/2014/main" id="{971A650B-6565-075C-85A6-9B5CC0CBC8BA}"/>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3">
                <a:extLst>
                  <a:ext uri="{FF2B5EF4-FFF2-40B4-BE49-F238E27FC236}">
                    <a16:creationId xmlns:a16="http://schemas.microsoft.com/office/drawing/2014/main" id="{2A3844C9-C364-A850-20B3-89B9F385FCA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4">
                <a:extLst>
                  <a:ext uri="{FF2B5EF4-FFF2-40B4-BE49-F238E27FC236}">
                    <a16:creationId xmlns:a16="http://schemas.microsoft.com/office/drawing/2014/main" id="{9ECA2F5F-889C-B243-09D5-0ABE2A736A78}"/>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5">
                <a:extLst>
                  <a:ext uri="{FF2B5EF4-FFF2-40B4-BE49-F238E27FC236}">
                    <a16:creationId xmlns:a16="http://schemas.microsoft.com/office/drawing/2014/main" id="{3CA48A75-229E-3AA6-57EA-F0778F7A3882}"/>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6">
                <a:extLst>
                  <a:ext uri="{FF2B5EF4-FFF2-40B4-BE49-F238E27FC236}">
                    <a16:creationId xmlns:a16="http://schemas.microsoft.com/office/drawing/2014/main" id="{9BB31D61-B8C5-74DD-15C5-5C3DC9D5B621}"/>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grpSp>
      <p:sp>
        <p:nvSpPr>
          <p:cNvPr id="2" name="文字方塊 1">
            <a:extLst>
              <a:ext uri="{FF2B5EF4-FFF2-40B4-BE49-F238E27FC236}">
                <a16:creationId xmlns:a16="http://schemas.microsoft.com/office/drawing/2014/main" id="{354B1BA8-40D4-071E-89F5-A0C69FF23FB0}"/>
              </a:ext>
            </a:extLst>
          </p:cNvPr>
          <p:cNvSpPr txBox="1"/>
          <p:nvPr/>
        </p:nvSpPr>
        <p:spPr>
          <a:xfrm>
            <a:off x="7226631" y="6198124"/>
            <a:ext cx="1618605" cy="338554"/>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無照片也可以</a:t>
            </a:r>
            <a:r>
              <a:rPr lang="en-US" altLang="zh-TW" sz="1600" dirty="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1BE32DE7-973C-EAD9-C36A-EE4D5AB22190}"/>
              </a:ext>
            </a:extLst>
          </p:cNvPr>
          <p:cNvPicPr>
            <a:picLocks noChangeAspect="1"/>
          </p:cNvPicPr>
          <p:nvPr/>
        </p:nvPicPr>
        <p:blipFill>
          <a:blip r:embed="rId3">
            <a:duotone>
              <a:prstClr val="black"/>
              <a:srgbClr val="F70931">
                <a:tint val="45000"/>
                <a:satMod val="400000"/>
              </a:srgb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02929" y="4232586"/>
            <a:ext cx="695223" cy="69522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4"/>
          <p:cNvSpPr>
            <a:spLocks noGrp="1"/>
          </p:cNvSpPr>
          <p:nvPr>
            <p:ph type="sldNum" sz="quarter" idx="12"/>
          </p:nvPr>
        </p:nvSpPr>
        <p:spPr bwMode="auto">
          <a:xfrm>
            <a:off x="9606953"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18</a:t>
            </a:fld>
            <a:endParaRPr lang="zh-TW" altLang="en-US" sz="1500" b="1" dirty="0">
              <a:latin typeface="Arial" panose="020B0604020202020204" pitchFamily="34" charset="0"/>
              <a:cs typeface="Arial" panose="020B0604020202020204" pitchFamily="34" charset="0"/>
            </a:endParaRPr>
          </a:p>
        </p:txBody>
      </p:sp>
      <p:sp>
        <p:nvSpPr>
          <p:cNvPr id="21" name="標題 1"/>
          <p:cNvSpPr txBox="1">
            <a:spLocks/>
          </p:cNvSpPr>
          <p:nvPr/>
        </p:nvSpPr>
        <p:spPr bwMode="auto">
          <a:xfrm>
            <a:off x="451046" y="361293"/>
            <a:ext cx="7247586"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400" b="1" dirty="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2400" b="1" dirty="0">
                <a:solidFill>
                  <a:srgbClr val="002060"/>
                </a:solidFill>
                <a:latin typeface="微軟正黑體" panose="020B0604030504040204" pitchFamily="34" charset="-120"/>
                <a:ea typeface="微軟正黑體" panose="020B0604030504040204" pitchFamily="34" charset="-120"/>
              </a:rPr>
              <a:t>12/13</a:t>
            </a:r>
            <a:r>
              <a:rPr lang="zh-TW" altLang="en-US" sz="2400" b="1" dirty="0">
                <a:solidFill>
                  <a:srgbClr val="002060"/>
                </a:solidFill>
                <a:latin typeface="微軟正黑體" panose="020B0604030504040204" pitchFamily="34" charset="-120"/>
                <a:ea typeface="微軟正黑體" panose="020B0604030504040204" pitchFamily="34" charset="-120"/>
              </a:rPr>
              <a:t>）</a:t>
            </a:r>
            <a:endParaRPr lang="zh-TW" altLang="en-US" sz="3200" dirty="0">
              <a:solidFill>
                <a:srgbClr val="002060"/>
              </a:solidFill>
              <a:latin typeface="微軟正黑體" panose="020B0604030504040204" pitchFamily="34" charset="-120"/>
              <a:ea typeface="微軟正黑體" panose="020B0604030504040204" pitchFamily="34" charset="-120"/>
            </a:endParaRPr>
          </a:p>
        </p:txBody>
      </p:sp>
      <p:cxnSp>
        <p:nvCxnSpPr>
          <p:cNvPr id="12" name="直接连接符 42">
            <a:extLst>
              <a:ext uri="{FF2B5EF4-FFF2-40B4-BE49-F238E27FC236}">
                <a16:creationId xmlns:a16="http://schemas.microsoft.com/office/drawing/2014/main" id="{81131626-0B58-4D7A-AEB2-BBC891919A3E}"/>
              </a:ext>
            </a:extLst>
          </p:cNvPr>
          <p:cNvCxnSpPr>
            <a:cxnSpLocks/>
            <a:endCxn id="1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8CEE4ABB-5ABF-438F-90A9-E87ACDC5B71D}"/>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pSp>
        <p:nvGrpSpPr>
          <p:cNvPr id="3" name="群組 2">
            <a:extLst>
              <a:ext uri="{FF2B5EF4-FFF2-40B4-BE49-F238E27FC236}">
                <a16:creationId xmlns:a16="http://schemas.microsoft.com/office/drawing/2014/main" id="{AD3E2C50-7B61-D14D-8E0F-A9D2EAA4254C}"/>
              </a:ext>
            </a:extLst>
          </p:cNvPr>
          <p:cNvGrpSpPr/>
          <p:nvPr/>
        </p:nvGrpSpPr>
        <p:grpSpPr>
          <a:xfrm>
            <a:off x="721189" y="1066460"/>
            <a:ext cx="11160888" cy="5141981"/>
            <a:chOff x="155118" y="1066459"/>
            <a:chExt cx="9041749" cy="5141981"/>
          </a:xfrm>
        </p:grpSpPr>
        <p:sp>
          <p:nvSpPr>
            <p:cNvPr id="4" name="內容版面配置區 2">
              <a:extLst>
                <a:ext uri="{FF2B5EF4-FFF2-40B4-BE49-F238E27FC236}">
                  <a16:creationId xmlns:a16="http://schemas.microsoft.com/office/drawing/2014/main" id="{D7B7E47B-6973-5781-25EB-98E986CDBFF9}"/>
                </a:ext>
              </a:extLst>
            </p:cNvPr>
            <p:cNvSpPr txBox="1">
              <a:spLocks/>
            </p:cNvSpPr>
            <p:nvPr/>
          </p:nvSpPr>
          <p:spPr>
            <a:xfrm>
              <a:off x="155118" y="2092906"/>
              <a:ext cx="9041749" cy="4115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6.</a:t>
              </a:r>
              <a:r>
                <a:rPr lang="zh-TW" altLang="en-US" sz="2200" b="1" dirty="0">
                  <a:solidFill>
                    <a:schemeClr val="accent5">
                      <a:lumMod val="75000"/>
                    </a:schemeClr>
                  </a:solidFill>
                  <a:latin typeface="微軟正黑體" pitchFamily="34" charset="-120"/>
                  <a:ea typeface="微軟正黑體" pitchFamily="34" charset="-120"/>
                </a:rPr>
                <a:t>具弱勢身分免試生</a:t>
              </a:r>
              <a:r>
                <a:rPr lang="zh-TW" altLang="en-US" sz="2200" b="1" u="sng" dirty="0">
                  <a:solidFill>
                    <a:schemeClr val="accent5">
                      <a:lumMod val="75000"/>
                    </a:schemeClr>
                  </a:solidFill>
                  <a:latin typeface="微軟正黑體" pitchFamily="34" charset="-120"/>
                  <a:ea typeface="微軟正黑體" pitchFamily="34" charset="-120"/>
                </a:rPr>
                <a:t>報名時</a:t>
              </a:r>
              <a:r>
                <a:rPr lang="zh-TW" altLang="en-US" sz="2200" b="1" dirty="0">
                  <a:solidFill>
                    <a:schemeClr val="accent5">
                      <a:lumMod val="75000"/>
                    </a:schemeClr>
                  </a:solidFill>
                  <a:latin typeface="微軟正黑體" pitchFamily="34" charset="-120"/>
                  <a:ea typeface="微軟正黑體" pitchFamily="34" charset="-120"/>
                </a:rPr>
                <a:t>須一併檢附</a:t>
              </a:r>
              <a:r>
                <a:rPr lang="zh-TW" altLang="en-US" sz="2200" b="1" dirty="0">
                  <a:solidFill>
                    <a:srgbClr val="C00000"/>
                  </a:solidFill>
                  <a:latin typeface="微軟正黑體" pitchFamily="34" charset="-120"/>
                  <a:ea typeface="微軟正黑體" pitchFamily="34" charset="-120"/>
                </a:rPr>
                <a:t>身分證明文件，請檢查</a:t>
              </a:r>
              <a:r>
                <a:rPr lang="zh-TW" altLang="en-US" sz="2200" b="1" u="sng" dirty="0">
                  <a:solidFill>
                    <a:srgbClr val="C00000"/>
                  </a:solidFill>
                  <a:latin typeface="微軟正黑體" pitchFamily="34" charset="-120"/>
                  <a:ea typeface="微軟正黑體" pitchFamily="34" charset="-120"/>
                </a:rPr>
                <a:t>證明文件是否在報名期間內</a:t>
              </a:r>
              <a:r>
                <a:rPr lang="zh-TW" altLang="en-US" sz="2200" b="1" dirty="0">
                  <a:solidFill>
                    <a:schemeClr val="accent5">
                      <a:lumMod val="75000"/>
                    </a:schemeClr>
                  </a:solidFill>
                  <a:latin typeface="微軟正黑體" pitchFamily="34" charset="-120"/>
                  <a:ea typeface="微軟正黑體" pitchFamily="34" charset="-120"/>
                </a:rPr>
                <a:t>。</a:t>
              </a:r>
              <a:endParaRPr lang="en-US" altLang="zh-TW" sz="2200" b="1" dirty="0">
                <a:solidFill>
                  <a:schemeClr val="accent5">
                    <a:lumMod val="75000"/>
                  </a:schemeClr>
                </a:solidFill>
                <a:latin typeface="微軟正黑體" pitchFamily="34" charset="-120"/>
                <a:ea typeface="微軟正黑體" pitchFamily="34" charset="-120"/>
              </a:endParaRPr>
            </a:p>
            <a:p>
              <a:pPr marL="0" indent="0">
                <a:lnSpc>
                  <a:spcPct val="100000"/>
                </a:lnSpc>
                <a:spcBef>
                  <a:spcPts val="600"/>
                </a:spcBef>
                <a:spcAft>
                  <a:spcPts val="450"/>
                </a:spcAft>
                <a:buNone/>
                <a:defRPr/>
              </a:pPr>
              <a:r>
                <a:rPr lang="en-US" altLang="zh-TW" sz="2000" b="1" dirty="0">
                  <a:solidFill>
                    <a:schemeClr val="accent6">
                      <a:lumMod val="75000"/>
                    </a:schemeClr>
                  </a:solidFill>
                  <a:latin typeface="微軟正黑體" pitchFamily="34" charset="-120"/>
                  <a:ea typeface="微軟正黑體" pitchFamily="34" charset="-120"/>
                </a:rPr>
                <a:t>   (</a:t>
              </a:r>
              <a:r>
                <a:rPr lang="zh-TW" altLang="en-US" sz="2000" b="1" dirty="0">
                  <a:solidFill>
                    <a:schemeClr val="accent6">
                      <a:lumMod val="75000"/>
                    </a:schemeClr>
                  </a:solidFill>
                  <a:latin typeface="微軟正黑體" pitchFamily="34" charset="-120"/>
                  <a:ea typeface="微軟正黑體" pitchFamily="34" charset="-120"/>
                </a:rPr>
                <a:t>低收入戶、中低收入戶、直系血親尊親屬支領失業給付、特殊境遇家庭子女身分者</a:t>
              </a:r>
              <a:r>
                <a:rPr lang="en-US" altLang="zh-TW" sz="2000" b="1" dirty="0">
                  <a:solidFill>
                    <a:schemeClr val="accent6">
                      <a:lumMod val="75000"/>
                    </a:schemeClr>
                  </a:solidFill>
                  <a:latin typeface="微軟正黑體" pitchFamily="34" charset="-120"/>
                  <a:ea typeface="微軟正黑體" pitchFamily="34" charset="-120"/>
                </a:rPr>
                <a:t>)</a:t>
              </a:r>
              <a:endParaRPr lang="zh-TW" altLang="en-US" sz="2000" b="1" dirty="0">
                <a:solidFill>
                  <a:schemeClr val="accent6">
                    <a:lumMod val="75000"/>
                  </a:schemeClr>
                </a:solidFill>
                <a:latin typeface="微軟正黑體" pitchFamily="34" charset="-120"/>
                <a:ea typeface="微軟正黑體" pitchFamily="34" charset="-120"/>
              </a:endParaRPr>
            </a:p>
            <a:p>
              <a:pPr marL="0" indent="0" defTabSz="733407">
                <a:lnSpc>
                  <a:spcPct val="100000"/>
                </a:lnSpc>
                <a:spcAft>
                  <a:spcPts val="450"/>
                </a:spcAft>
                <a:buNone/>
                <a:tabLst>
                  <a:tab pos="428615" algn="l"/>
                </a:tabLst>
                <a:defRPr/>
              </a:pPr>
              <a:r>
                <a:rPr lang="en-US" altLang="zh-TW" sz="2200" b="1" dirty="0">
                  <a:solidFill>
                    <a:schemeClr val="accent5">
                      <a:lumMod val="75000"/>
                    </a:schemeClr>
                  </a:solidFill>
                  <a:latin typeface="微軟正黑體" pitchFamily="34" charset="-120"/>
                  <a:ea typeface="微軟正黑體" pitchFamily="34" charset="-120"/>
                </a:rPr>
                <a:t>7.</a:t>
              </a:r>
              <a:r>
                <a:rPr lang="zh-TW" altLang="en-US" sz="2200" b="1" dirty="0">
                  <a:solidFill>
                    <a:schemeClr val="accent5">
                      <a:lumMod val="75000"/>
                    </a:schemeClr>
                  </a:solidFill>
                  <a:latin typeface="微軟正黑體" pitchFamily="34" charset="-120"/>
                  <a:ea typeface="微軟正黑體" pitchFamily="34" charset="-120"/>
                </a:rPr>
                <a:t>比序項目</a:t>
              </a:r>
              <a:r>
                <a:rPr lang="zh-TW" altLang="en-US" sz="2200" b="1" dirty="0">
                  <a:solidFill>
                    <a:srgbClr val="C00000"/>
                  </a:solidFill>
                  <a:latin typeface="微軟正黑體" pitchFamily="34" charset="-120"/>
                  <a:ea typeface="微軟正黑體" pitchFamily="34" charset="-120"/>
                </a:rPr>
                <a:t>各項積分</a:t>
              </a:r>
              <a:r>
                <a:rPr lang="zh-TW" altLang="en-US" sz="2200" b="1" dirty="0">
                  <a:solidFill>
                    <a:schemeClr val="accent5">
                      <a:lumMod val="75000"/>
                    </a:schemeClr>
                  </a:solidFill>
                  <a:latin typeface="微軟正黑體" pitchFamily="34" charset="-120"/>
                  <a:ea typeface="微軟正黑體" pitchFamily="34" charset="-120"/>
                </a:rPr>
                <a:t>認定</a:t>
              </a:r>
              <a:endParaRPr lang="en-US" altLang="zh-TW" sz="2200" b="1" dirty="0">
                <a:solidFill>
                  <a:srgbClr val="C00000"/>
                </a:solidFill>
                <a:latin typeface="微軟正黑體" pitchFamily="34" charset="-120"/>
                <a:ea typeface="微軟正黑體" pitchFamily="34" charset="-120"/>
              </a:endParaRPr>
            </a:p>
            <a:p>
              <a:pPr marL="0" indent="0" defTabSz="733407">
                <a:lnSpc>
                  <a:spcPct val="100000"/>
                </a:lnSpc>
                <a:spcAft>
                  <a:spcPts val="450"/>
                </a:spcAft>
                <a:buNone/>
                <a:tabLst>
                  <a:tab pos="428615" algn="l"/>
                </a:tabLst>
                <a:defRPr/>
              </a:pPr>
              <a:r>
                <a:rPr lang="en-US" altLang="zh-TW" sz="2200" b="1" dirty="0">
                  <a:solidFill>
                    <a:schemeClr val="accent5">
                      <a:lumMod val="75000"/>
                    </a:schemeClr>
                  </a:solidFill>
                  <a:latin typeface="微軟正黑體" pitchFamily="34" charset="-120"/>
                  <a:ea typeface="微軟正黑體" pitchFamily="34" charset="-120"/>
                </a:rPr>
                <a:t>8.</a:t>
              </a:r>
              <a:r>
                <a:rPr lang="zh-TW" altLang="en-US" sz="2200" b="1" dirty="0">
                  <a:solidFill>
                    <a:schemeClr val="accent5">
                      <a:lumMod val="75000"/>
                    </a:schemeClr>
                  </a:solidFill>
                  <a:latin typeface="微軟正黑體" pitchFamily="34" charset="-120"/>
                  <a:ea typeface="微軟正黑體" pitchFamily="34" charset="-120"/>
                </a:rPr>
                <a:t>國中學校出具</a:t>
              </a:r>
              <a:r>
                <a:rPr lang="zh-TW" altLang="en-US" sz="2200" b="1" dirty="0">
                  <a:solidFill>
                    <a:srgbClr val="C00000"/>
                  </a:solidFill>
                  <a:latin typeface="微軟正黑體" pitchFamily="34" charset="-120"/>
                  <a:ea typeface="微軟正黑體" pitchFamily="34" charset="-120"/>
                </a:rPr>
                <a:t>「</a:t>
              </a:r>
              <a:r>
                <a:rPr lang="en-US" altLang="zh-TW" sz="2200" b="1" dirty="0">
                  <a:solidFill>
                    <a:srgbClr val="C00000"/>
                  </a:solidFill>
                  <a:latin typeface="微軟正黑體" pitchFamily="34" charset="-120"/>
                  <a:ea typeface="微軟正黑體" pitchFamily="34" charset="-120"/>
                </a:rPr>
                <a:t>115</a:t>
              </a:r>
              <a:r>
                <a:rPr lang="zh-TW" altLang="en-US" sz="2200" b="1" dirty="0">
                  <a:solidFill>
                    <a:srgbClr val="C00000"/>
                  </a:solidFill>
                  <a:latin typeface="微軟正黑體" pitchFamily="34" charset="-120"/>
                  <a:ea typeface="微軟正黑體" pitchFamily="34" charset="-120"/>
                </a:rPr>
                <a:t>學年度五專入學專用優先免試入學比序項目積分證明單」</a:t>
              </a:r>
              <a:r>
                <a:rPr lang="zh-TW" altLang="en-US" sz="2200" b="1" u="sng" dirty="0">
                  <a:solidFill>
                    <a:srgbClr val="C00000"/>
                  </a:solidFill>
                  <a:latin typeface="微軟正黑體" pitchFamily="34" charset="-120"/>
                  <a:ea typeface="微軟正黑體" pitchFamily="34" charset="-120"/>
                </a:rPr>
                <a:t>正本</a:t>
              </a:r>
              <a:endParaRPr lang="en-US" altLang="zh-TW" sz="2200" b="1" u="sng" dirty="0">
                <a:solidFill>
                  <a:srgbClr val="C00000"/>
                </a:solidFill>
                <a:latin typeface="微軟正黑體" pitchFamily="34" charset="-120"/>
                <a:ea typeface="微軟正黑體" pitchFamily="34" charset="-120"/>
              </a:endParaRPr>
            </a:p>
            <a:p>
              <a:pPr marL="0" indent="0" defTabSz="733407">
                <a:lnSpc>
                  <a:spcPct val="100000"/>
                </a:lnSpc>
                <a:spcAft>
                  <a:spcPts val="450"/>
                </a:spcAft>
                <a:buNone/>
                <a:tabLst>
                  <a:tab pos="428615" algn="l"/>
                </a:tabLst>
                <a:defRPr/>
              </a:pPr>
              <a:r>
                <a:rPr lang="zh-TW" altLang="en-US" sz="2200" b="1" dirty="0">
                  <a:solidFill>
                    <a:srgbClr val="C00000"/>
                  </a:solidFill>
                  <a:latin typeface="微軟正黑體" pitchFamily="34" charset="-120"/>
                  <a:ea typeface="微軟正黑體" pitchFamily="34" charset="-120"/>
                </a:rPr>
                <a:t>   </a:t>
              </a:r>
              <a:r>
                <a:rPr lang="zh-TW" altLang="en-US" sz="2200" b="1" dirty="0">
                  <a:solidFill>
                    <a:schemeClr val="accent5">
                      <a:lumMod val="75000"/>
                    </a:schemeClr>
                  </a:solidFill>
                  <a:latin typeface="微軟正黑體" pitchFamily="34" charset="-120"/>
                  <a:ea typeface="微軟正黑體" pitchFamily="34" charset="-120"/>
                </a:rPr>
                <a:t>並</a:t>
              </a:r>
              <a:r>
                <a:rPr lang="zh-TW" altLang="en-US" sz="2200" b="1" dirty="0">
                  <a:solidFill>
                    <a:srgbClr val="C00000"/>
                  </a:solidFill>
                  <a:latin typeface="微軟正黑體" pitchFamily="34" charset="-120"/>
                  <a:ea typeface="微軟正黑體" pitchFamily="34" charset="-120"/>
                </a:rPr>
                <a:t>蓋妥</a:t>
              </a:r>
              <a:r>
                <a:rPr lang="zh-TW" altLang="en-US" sz="2200" b="1" u="sng" dirty="0">
                  <a:solidFill>
                    <a:srgbClr val="C00000"/>
                  </a:solidFill>
                  <a:latin typeface="微軟正黑體" pitchFamily="34" charset="-120"/>
                  <a:ea typeface="微軟正黑體" pitchFamily="34" charset="-120"/>
                </a:rPr>
                <a:t>學校戳章</a:t>
              </a:r>
              <a:endParaRPr lang="en-US" altLang="zh-TW" sz="2200" b="1" dirty="0">
                <a:solidFill>
                  <a:schemeClr val="accent5">
                    <a:lumMod val="75000"/>
                  </a:schemeClr>
                </a:solidFill>
                <a:latin typeface="微軟正黑體" pitchFamily="34" charset="-120"/>
                <a:ea typeface="微軟正黑體" pitchFamily="34" charset="-120"/>
              </a:endParaRPr>
            </a:p>
            <a:p>
              <a:pPr marL="0" indent="0">
                <a:lnSpc>
                  <a:spcPct val="100000"/>
                </a:lnSpc>
                <a:spcAft>
                  <a:spcPts val="450"/>
                </a:spcAft>
                <a:buNone/>
                <a:defRPr/>
              </a:pPr>
              <a:r>
                <a:rPr lang="en-US" altLang="zh-TW" sz="2200" b="1" dirty="0">
                  <a:solidFill>
                    <a:schemeClr val="accent5">
                      <a:lumMod val="75000"/>
                    </a:schemeClr>
                  </a:solidFill>
                  <a:latin typeface="微軟正黑體" pitchFamily="34" charset="-120"/>
                  <a:ea typeface="微軟正黑體" pitchFamily="34" charset="-120"/>
                </a:rPr>
                <a:t>9.</a:t>
              </a:r>
              <a:r>
                <a:rPr lang="zh-TW" altLang="en-US" sz="2200" b="1" dirty="0">
                  <a:solidFill>
                    <a:schemeClr val="accent5">
                      <a:lumMod val="75000"/>
                    </a:schemeClr>
                  </a:solidFill>
                  <a:latin typeface="微軟正黑體" pitchFamily="34" charset="-120"/>
                  <a:ea typeface="微軟正黑體" pitchFamily="34" charset="-120"/>
                </a:rPr>
                <a:t>確認報名表</a:t>
              </a:r>
              <a:r>
                <a:rPr lang="zh-TW" altLang="en-US" sz="2200" b="1" dirty="0">
                  <a:solidFill>
                    <a:srgbClr val="C00000"/>
                  </a:solidFill>
                  <a:latin typeface="微軟正黑體" pitchFamily="34" charset="-120"/>
                  <a:ea typeface="微軟正黑體" pitchFamily="34" charset="-120"/>
                </a:rPr>
                <a:t>「免試生」及「家長</a:t>
              </a:r>
              <a:r>
                <a:rPr lang="en-US" altLang="zh-TW" sz="2200" b="1" dirty="0">
                  <a:solidFill>
                    <a:srgbClr val="C00000"/>
                  </a:solidFill>
                  <a:latin typeface="微軟正黑體" pitchFamily="34" charset="-120"/>
                  <a:ea typeface="微軟正黑體" pitchFamily="34" charset="-120"/>
                </a:rPr>
                <a:t>(</a:t>
              </a:r>
              <a:r>
                <a:rPr lang="zh-TW" altLang="en-US" sz="2200" b="1" dirty="0">
                  <a:solidFill>
                    <a:srgbClr val="C00000"/>
                  </a:solidFill>
                  <a:latin typeface="微軟正黑體" pitchFamily="34" charset="-120"/>
                  <a:ea typeface="微軟正黑體" pitchFamily="34" charset="-120"/>
                </a:rPr>
                <a:t>監護人</a:t>
              </a:r>
              <a:r>
                <a:rPr lang="en-US" altLang="zh-TW" sz="2200" b="1" dirty="0">
                  <a:solidFill>
                    <a:srgbClr val="C00000"/>
                  </a:solidFill>
                  <a:latin typeface="微軟正黑體" pitchFamily="34" charset="-120"/>
                  <a:ea typeface="微軟正黑體" pitchFamily="34" charset="-120"/>
                </a:rPr>
                <a:t>)</a:t>
              </a:r>
              <a:r>
                <a:rPr lang="zh-TW" altLang="en-US" sz="2200" b="1" dirty="0">
                  <a:solidFill>
                    <a:srgbClr val="C00000"/>
                  </a:solidFill>
                  <a:latin typeface="微軟正黑體" pitchFamily="34" charset="-120"/>
                  <a:ea typeface="微軟正黑體" pitchFamily="34" charset="-120"/>
                </a:rPr>
                <a:t>」是否皆已簽章</a:t>
              </a:r>
              <a:endParaRPr lang="en-US" altLang="zh-TW" sz="2200" b="1" dirty="0">
                <a:solidFill>
                  <a:srgbClr val="2F5597"/>
                </a:solidFill>
                <a:latin typeface="微軟正黑體" pitchFamily="34" charset="-120"/>
                <a:ea typeface="微軟正黑體" pitchFamily="34" charset="-120"/>
              </a:endParaRPr>
            </a:p>
            <a:p>
              <a:pPr marL="0" indent="0">
                <a:lnSpc>
                  <a:spcPct val="100000"/>
                </a:lnSpc>
                <a:spcAft>
                  <a:spcPts val="450"/>
                </a:spcAft>
                <a:buNone/>
                <a:defRPr/>
              </a:pPr>
              <a:r>
                <a:rPr lang="en-US" altLang="zh-TW" sz="2200" b="1" dirty="0">
                  <a:solidFill>
                    <a:srgbClr val="2F5597"/>
                  </a:solidFill>
                  <a:latin typeface="微軟正黑體" pitchFamily="34" charset="-120"/>
                  <a:ea typeface="微軟正黑體" pitchFamily="34" charset="-120"/>
                </a:rPr>
                <a:t>10.</a:t>
              </a:r>
              <a:r>
                <a:rPr lang="zh-TW" altLang="en-US" sz="2200" b="1" dirty="0">
                  <a:solidFill>
                    <a:schemeClr val="accent5">
                      <a:lumMod val="75000"/>
                    </a:schemeClr>
                  </a:solidFill>
                  <a:latin typeface="微軟正黑體" pitchFamily="34" charset="-120"/>
                  <a:ea typeface="微軟正黑體" pitchFamily="34" charset="-120"/>
                </a:rPr>
                <a:t>免試生報名之各項證明資料，是否皆已檢附並黏貼</a:t>
              </a:r>
              <a:r>
                <a:rPr lang="en-US" altLang="zh-TW" sz="2200" b="1" dirty="0">
                  <a:solidFill>
                    <a:schemeClr val="accent5">
                      <a:lumMod val="75000"/>
                    </a:schemeClr>
                  </a:solidFill>
                  <a:latin typeface="微軟正黑體" pitchFamily="34" charset="-120"/>
                  <a:ea typeface="微軟正黑體" pitchFamily="34" charset="-120"/>
                </a:rPr>
                <a:t>(</a:t>
              </a:r>
              <a:r>
                <a:rPr lang="zh-TW" altLang="en-US" sz="2200" b="1" dirty="0">
                  <a:solidFill>
                    <a:schemeClr val="accent5">
                      <a:lumMod val="75000"/>
                    </a:schemeClr>
                  </a:solidFill>
                  <a:latin typeface="微軟正黑體" pitchFamily="34" charset="-120"/>
                  <a:ea typeface="微軟正黑體" pitchFamily="34" charset="-120"/>
                </a:rPr>
                <a:t>或釘於報名表後</a:t>
              </a:r>
              <a:r>
                <a:rPr lang="en-US" altLang="zh-TW" sz="2200" b="1" dirty="0">
                  <a:solidFill>
                    <a:schemeClr val="accent5">
                      <a:lumMod val="75000"/>
                    </a:schemeClr>
                  </a:solidFill>
                  <a:latin typeface="微軟正黑體" pitchFamily="34" charset="-120"/>
                  <a:ea typeface="微軟正黑體" pitchFamily="34" charset="-120"/>
                </a:rPr>
                <a:t>)</a:t>
              </a:r>
              <a:r>
                <a:rPr lang="zh-TW" altLang="en-US" sz="2200" b="1" dirty="0">
                  <a:solidFill>
                    <a:schemeClr val="accent5">
                      <a:lumMod val="75000"/>
                    </a:schemeClr>
                  </a:solidFill>
                  <a:latin typeface="微軟正黑體" pitchFamily="34" charset="-120"/>
                  <a:ea typeface="微軟正黑體" pitchFamily="34" charset="-120"/>
                </a:rPr>
                <a:t>  </a:t>
              </a:r>
              <a:endParaRPr lang="zh-TW" altLang="en-US" sz="2200" dirty="0"/>
            </a:p>
          </p:txBody>
        </p:sp>
        <p:grpSp>
          <p:nvGrpSpPr>
            <p:cNvPr id="5" name="组合 4">
              <a:extLst>
                <a:ext uri="{FF2B5EF4-FFF2-40B4-BE49-F238E27FC236}">
                  <a16:creationId xmlns:a16="http://schemas.microsoft.com/office/drawing/2014/main" id="{C2F25E28-DD8D-C951-58A8-D54C071F73FB}"/>
                </a:ext>
              </a:extLst>
            </p:cNvPr>
            <p:cNvGrpSpPr/>
            <p:nvPr/>
          </p:nvGrpSpPr>
          <p:grpSpPr>
            <a:xfrm>
              <a:off x="353712" y="1066459"/>
              <a:ext cx="721868" cy="869511"/>
              <a:chOff x="4022275" y="2132856"/>
              <a:chExt cx="1304925" cy="1527175"/>
            </a:xfrm>
          </p:grpSpPr>
          <p:sp>
            <p:nvSpPr>
              <p:cNvPr id="7" name="Freeform 6">
                <a:extLst>
                  <a:ext uri="{FF2B5EF4-FFF2-40B4-BE49-F238E27FC236}">
                    <a16:creationId xmlns:a16="http://schemas.microsoft.com/office/drawing/2014/main" id="{61A25BE1-6035-CB57-B4AB-D5B8B8999D14}"/>
                  </a:ext>
                </a:extLst>
              </p:cNvPr>
              <p:cNvSpPr>
                <a:spLocks/>
              </p:cNvSpPr>
              <p:nvPr/>
            </p:nvSpPr>
            <p:spPr bwMode="auto">
              <a:xfrm>
                <a:off x="4022275" y="2132856"/>
                <a:ext cx="1304925" cy="1527175"/>
              </a:xfrm>
              <a:custGeom>
                <a:avLst/>
                <a:gdLst>
                  <a:gd name="T0" fmla="*/ 827 w 1654"/>
                  <a:gd name="T1" fmla="*/ 0 h 1918"/>
                  <a:gd name="T2" fmla="*/ 1654 w 1654"/>
                  <a:gd name="T3" fmla="*/ 827 h 1918"/>
                  <a:gd name="T4" fmla="*/ 1116 w 1654"/>
                  <a:gd name="T5" fmla="*/ 1602 h 1918"/>
                  <a:gd name="T6" fmla="*/ 995 w 1654"/>
                  <a:gd name="T7" fmla="*/ 1741 h 1918"/>
                  <a:gd name="T8" fmla="*/ 870 w 1654"/>
                  <a:gd name="T9" fmla="*/ 1884 h 1918"/>
                  <a:gd name="T10" fmla="*/ 790 w 1654"/>
                  <a:gd name="T11" fmla="*/ 1889 h 1918"/>
                  <a:gd name="T12" fmla="*/ 660 w 1654"/>
                  <a:gd name="T13" fmla="*/ 1741 h 1918"/>
                  <a:gd name="T14" fmla="*/ 540 w 1654"/>
                  <a:gd name="T15" fmla="*/ 1603 h 1918"/>
                  <a:gd name="T16" fmla="*/ 0 w 1654"/>
                  <a:gd name="T17" fmla="*/ 827 h 1918"/>
                  <a:gd name="T18" fmla="*/ 827 w 1654"/>
                  <a:gd name="T19"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4" h="1918">
                    <a:moveTo>
                      <a:pt x="827" y="0"/>
                    </a:moveTo>
                    <a:cubicBezTo>
                      <a:pt x="1284" y="0"/>
                      <a:pt x="1654" y="370"/>
                      <a:pt x="1654" y="827"/>
                    </a:cubicBezTo>
                    <a:cubicBezTo>
                      <a:pt x="1654" y="1182"/>
                      <a:pt x="1430" y="1485"/>
                      <a:pt x="1116" y="1602"/>
                    </a:cubicBezTo>
                    <a:lnTo>
                      <a:pt x="995" y="1741"/>
                    </a:lnTo>
                    <a:cubicBezTo>
                      <a:pt x="954" y="1788"/>
                      <a:pt x="912" y="1836"/>
                      <a:pt x="870" y="1884"/>
                    </a:cubicBezTo>
                    <a:cubicBezTo>
                      <a:pt x="845" y="1916"/>
                      <a:pt x="818" y="1918"/>
                      <a:pt x="790" y="1889"/>
                    </a:cubicBezTo>
                    <a:cubicBezTo>
                      <a:pt x="747" y="1840"/>
                      <a:pt x="703" y="1790"/>
                      <a:pt x="660" y="1741"/>
                    </a:cubicBezTo>
                    <a:lnTo>
                      <a:pt x="540" y="1603"/>
                    </a:lnTo>
                    <a:cubicBezTo>
                      <a:pt x="225" y="1486"/>
                      <a:pt x="0" y="1183"/>
                      <a:pt x="0" y="827"/>
                    </a:cubicBezTo>
                    <a:cubicBezTo>
                      <a:pt x="0" y="370"/>
                      <a:pt x="371" y="0"/>
                      <a:pt x="827" y="0"/>
                    </a:cubicBezTo>
                    <a:close/>
                  </a:path>
                </a:pathLst>
              </a:custGeom>
              <a:solidFill>
                <a:srgbClr val="00AAA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Freeform 9">
                <a:extLst>
                  <a:ext uri="{FF2B5EF4-FFF2-40B4-BE49-F238E27FC236}">
                    <a16:creationId xmlns:a16="http://schemas.microsoft.com/office/drawing/2014/main" id="{8790145F-A347-FFB8-91F5-BC34E266A57F}"/>
                  </a:ext>
                </a:extLst>
              </p:cNvPr>
              <p:cNvSpPr>
                <a:spLocks noEditPoints="1"/>
              </p:cNvSpPr>
              <p:nvPr/>
            </p:nvSpPr>
            <p:spPr bwMode="auto">
              <a:xfrm>
                <a:off x="4399628" y="2380272"/>
                <a:ext cx="650316" cy="737858"/>
              </a:xfrm>
              <a:custGeom>
                <a:avLst/>
                <a:gdLst>
                  <a:gd name="T0" fmla="*/ 402 w 630"/>
                  <a:gd name="T1" fmla="*/ 89 h 711"/>
                  <a:gd name="T2" fmla="*/ 313 w 630"/>
                  <a:gd name="T3" fmla="*/ 178 h 711"/>
                  <a:gd name="T4" fmla="*/ 223 w 630"/>
                  <a:gd name="T5" fmla="*/ 178 h 711"/>
                  <a:gd name="T6" fmla="*/ 134 w 630"/>
                  <a:gd name="T7" fmla="*/ 89 h 711"/>
                  <a:gd name="T8" fmla="*/ 223 w 630"/>
                  <a:gd name="T9" fmla="*/ 0 h 711"/>
                  <a:gd name="T10" fmla="*/ 313 w 630"/>
                  <a:gd name="T11" fmla="*/ 0 h 711"/>
                  <a:gd name="T12" fmla="*/ 402 w 630"/>
                  <a:gd name="T13" fmla="*/ 89 h 711"/>
                  <a:gd name="T14" fmla="*/ 445 w 630"/>
                  <a:gd name="T15" fmla="*/ 89 h 711"/>
                  <a:gd name="T16" fmla="*/ 446 w 630"/>
                  <a:gd name="T17" fmla="*/ 109 h 711"/>
                  <a:gd name="T18" fmla="*/ 335 w 630"/>
                  <a:gd name="T19" fmla="*/ 221 h 711"/>
                  <a:gd name="T20" fmla="*/ 201 w 630"/>
                  <a:gd name="T21" fmla="*/ 221 h 711"/>
                  <a:gd name="T22" fmla="*/ 90 w 630"/>
                  <a:gd name="T23" fmla="*/ 109 h 711"/>
                  <a:gd name="T24" fmla="*/ 92 w 630"/>
                  <a:gd name="T25" fmla="*/ 89 h 711"/>
                  <a:gd name="T26" fmla="*/ 0 w 630"/>
                  <a:gd name="T27" fmla="*/ 198 h 711"/>
                  <a:gd name="T28" fmla="*/ 0 w 630"/>
                  <a:gd name="T29" fmla="*/ 600 h 711"/>
                  <a:gd name="T30" fmla="*/ 112 w 630"/>
                  <a:gd name="T31" fmla="*/ 711 h 711"/>
                  <a:gd name="T32" fmla="*/ 409 w 630"/>
                  <a:gd name="T33" fmla="*/ 711 h 711"/>
                  <a:gd name="T34" fmla="*/ 288 w 630"/>
                  <a:gd name="T35" fmla="*/ 528 h 711"/>
                  <a:gd name="T36" fmla="*/ 487 w 630"/>
                  <a:gd name="T37" fmla="*/ 328 h 711"/>
                  <a:gd name="T38" fmla="*/ 536 w 630"/>
                  <a:gd name="T39" fmla="*/ 335 h 711"/>
                  <a:gd name="T40" fmla="*/ 536 w 630"/>
                  <a:gd name="T41" fmla="*/ 198 h 711"/>
                  <a:gd name="T42" fmla="*/ 445 w 630"/>
                  <a:gd name="T43" fmla="*/ 89 h 711"/>
                  <a:gd name="T44" fmla="*/ 251 w 630"/>
                  <a:gd name="T45" fmla="*/ 446 h 711"/>
                  <a:gd name="T46" fmla="*/ 251 w 630"/>
                  <a:gd name="T47" fmla="*/ 446 h 711"/>
                  <a:gd name="T48" fmla="*/ 112 w 630"/>
                  <a:gd name="T49" fmla="*/ 446 h 711"/>
                  <a:gd name="T50" fmla="*/ 90 w 630"/>
                  <a:gd name="T51" fmla="*/ 423 h 711"/>
                  <a:gd name="T52" fmla="*/ 112 w 630"/>
                  <a:gd name="T53" fmla="*/ 401 h 711"/>
                  <a:gd name="T54" fmla="*/ 251 w 630"/>
                  <a:gd name="T55" fmla="*/ 401 h 711"/>
                  <a:gd name="T56" fmla="*/ 274 w 630"/>
                  <a:gd name="T57" fmla="*/ 423 h 711"/>
                  <a:gd name="T58" fmla="*/ 251 w 630"/>
                  <a:gd name="T59" fmla="*/ 446 h 711"/>
                  <a:gd name="T60" fmla="*/ 296 w 630"/>
                  <a:gd name="T61" fmla="*/ 356 h 711"/>
                  <a:gd name="T62" fmla="*/ 296 w 630"/>
                  <a:gd name="T63" fmla="*/ 356 h 711"/>
                  <a:gd name="T64" fmla="*/ 112 w 630"/>
                  <a:gd name="T65" fmla="*/ 356 h 711"/>
                  <a:gd name="T66" fmla="*/ 90 w 630"/>
                  <a:gd name="T67" fmla="*/ 334 h 711"/>
                  <a:gd name="T68" fmla="*/ 112 w 630"/>
                  <a:gd name="T69" fmla="*/ 312 h 711"/>
                  <a:gd name="T70" fmla="*/ 296 w 630"/>
                  <a:gd name="T71" fmla="*/ 312 h 711"/>
                  <a:gd name="T72" fmla="*/ 318 w 630"/>
                  <a:gd name="T73" fmla="*/ 334 h 711"/>
                  <a:gd name="T74" fmla="*/ 296 w 630"/>
                  <a:gd name="T75" fmla="*/ 356 h 711"/>
                  <a:gd name="T76" fmla="*/ 524 w 630"/>
                  <a:gd name="T77" fmla="*/ 390 h 711"/>
                  <a:gd name="T78" fmla="*/ 488 w 630"/>
                  <a:gd name="T79" fmla="*/ 385 h 711"/>
                  <a:gd name="T80" fmla="*/ 346 w 630"/>
                  <a:gd name="T81" fmla="*/ 527 h 711"/>
                  <a:gd name="T82" fmla="*/ 458 w 630"/>
                  <a:gd name="T83" fmla="*/ 666 h 711"/>
                  <a:gd name="T84" fmla="*/ 488 w 630"/>
                  <a:gd name="T85" fmla="*/ 669 h 711"/>
                  <a:gd name="T86" fmla="*/ 630 w 630"/>
                  <a:gd name="T87" fmla="*/ 527 h 711"/>
                  <a:gd name="T88" fmla="*/ 524 w 630"/>
                  <a:gd name="T89" fmla="*/ 390 h 711"/>
                  <a:gd name="T90" fmla="*/ 569 w 630"/>
                  <a:gd name="T91" fmla="*/ 507 h 711"/>
                  <a:gd name="T92" fmla="*/ 569 w 630"/>
                  <a:gd name="T93" fmla="*/ 507 h 711"/>
                  <a:gd name="T94" fmla="*/ 524 w 630"/>
                  <a:gd name="T95" fmla="*/ 552 h 711"/>
                  <a:gd name="T96" fmla="*/ 488 w 630"/>
                  <a:gd name="T97" fmla="*/ 588 h 711"/>
                  <a:gd name="T98" fmla="*/ 448 w 630"/>
                  <a:gd name="T99" fmla="*/ 588 h 711"/>
                  <a:gd name="T100" fmla="*/ 408 w 630"/>
                  <a:gd name="T101" fmla="*/ 547 h 711"/>
                  <a:gd name="T102" fmla="*/ 408 w 630"/>
                  <a:gd name="T103" fmla="*/ 507 h 711"/>
                  <a:gd name="T104" fmla="*/ 448 w 630"/>
                  <a:gd name="T105" fmla="*/ 507 h 711"/>
                  <a:gd name="T106" fmla="*/ 468 w 630"/>
                  <a:gd name="T107" fmla="*/ 527 h 711"/>
                  <a:gd name="T108" fmla="*/ 524 w 630"/>
                  <a:gd name="T109" fmla="*/ 472 h 711"/>
                  <a:gd name="T110" fmla="*/ 528 w 630"/>
                  <a:gd name="T111" fmla="*/ 467 h 711"/>
                  <a:gd name="T112" fmla="*/ 569 w 630"/>
                  <a:gd name="T113" fmla="*/ 467 h 711"/>
                  <a:gd name="T114" fmla="*/ 569 w 630"/>
                  <a:gd name="T115" fmla="*/ 50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0" h="711">
                    <a:moveTo>
                      <a:pt x="402" y="89"/>
                    </a:moveTo>
                    <a:cubicBezTo>
                      <a:pt x="402" y="138"/>
                      <a:pt x="362" y="178"/>
                      <a:pt x="313" y="178"/>
                    </a:cubicBezTo>
                    <a:lnTo>
                      <a:pt x="223" y="178"/>
                    </a:lnTo>
                    <a:cubicBezTo>
                      <a:pt x="174" y="178"/>
                      <a:pt x="134" y="138"/>
                      <a:pt x="134" y="89"/>
                    </a:cubicBezTo>
                    <a:cubicBezTo>
                      <a:pt x="134" y="39"/>
                      <a:pt x="174" y="0"/>
                      <a:pt x="223" y="0"/>
                    </a:cubicBezTo>
                    <a:lnTo>
                      <a:pt x="313" y="0"/>
                    </a:lnTo>
                    <a:cubicBezTo>
                      <a:pt x="362" y="0"/>
                      <a:pt x="402" y="39"/>
                      <a:pt x="402" y="89"/>
                    </a:cubicBezTo>
                    <a:close/>
                    <a:moveTo>
                      <a:pt x="445" y="89"/>
                    </a:moveTo>
                    <a:cubicBezTo>
                      <a:pt x="446" y="95"/>
                      <a:pt x="446" y="102"/>
                      <a:pt x="446" y="109"/>
                    </a:cubicBezTo>
                    <a:cubicBezTo>
                      <a:pt x="446" y="171"/>
                      <a:pt x="397" y="221"/>
                      <a:pt x="335" y="221"/>
                    </a:cubicBezTo>
                    <a:lnTo>
                      <a:pt x="201" y="221"/>
                    </a:lnTo>
                    <a:cubicBezTo>
                      <a:pt x="140" y="221"/>
                      <a:pt x="90" y="171"/>
                      <a:pt x="90" y="109"/>
                    </a:cubicBezTo>
                    <a:cubicBezTo>
                      <a:pt x="90" y="102"/>
                      <a:pt x="90" y="95"/>
                      <a:pt x="92" y="89"/>
                    </a:cubicBezTo>
                    <a:cubicBezTo>
                      <a:pt x="40" y="98"/>
                      <a:pt x="0" y="144"/>
                      <a:pt x="0" y="198"/>
                    </a:cubicBezTo>
                    <a:lnTo>
                      <a:pt x="0" y="600"/>
                    </a:lnTo>
                    <a:cubicBezTo>
                      <a:pt x="0" y="661"/>
                      <a:pt x="50" y="711"/>
                      <a:pt x="112" y="711"/>
                    </a:cubicBezTo>
                    <a:lnTo>
                      <a:pt x="409" y="711"/>
                    </a:lnTo>
                    <a:cubicBezTo>
                      <a:pt x="338" y="681"/>
                      <a:pt x="288" y="610"/>
                      <a:pt x="288" y="528"/>
                    </a:cubicBezTo>
                    <a:cubicBezTo>
                      <a:pt x="288" y="418"/>
                      <a:pt x="377" y="328"/>
                      <a:pt x="487" y="328"/>
                    </a:cubicBezTo>
                    <a:cubicBezTo>
                      <a:pt x="504" y="328"/>
                      <a:pt x="520" y="331"/>
                      <a:pt x="536" y="335"/>
                    </a:cubicBezTo>
                    <a:lnTo>
                      <a:pt x="536" y="198"/>
                    </a:lnTo>
                    <a:cubicBezTo>
                      <a:pt x="536" y="144"/>
                      <a:pt x="496" y="98"/>
                      <a:pt x="445" y="89"/>
                    </a:cubicBezTo>
                    <a:close/>
                    <a:moveTo>
                      <a:pt x="251" y="446"/>
                    </a:moveTo>
                    <a:lnTo>
                      <a:pt x="251" y="446"/>
                    </a:lnTo>
                    <a:lnTo>
                      <a:pt x="112" y="446"/>
                    </a:lnTo>
                    <a:cubicBezTo>
                      <a:pt x="100" y="446"/>
                      <a:pt x="90" y="436"/>
                      <a:pt x="90" y="423"/>
                    </a:cubicBezTo>
                    <a:cubicBezTo>
                      <a:pt x="90" y="411"/>
                      <a:pt x="100" y="401"/>
                      <a:pt x="112" y="401"/>
                    </a:cubicBezTo>
                    <a:lnTo>
                      <a:pt x="251" y="401"/>
                    </a:lnTo>
                    <a:cubicBezTo>
                      <a:pt x="264" y="401"/>
                      <a:pt x="274" y="411"/>
                      <a:pt x="274" y="423"/>
                    </a:cubicBezTo>
                    <a:cubicBezTo>
                      <a:pt x="274" y="436"/>
                      <a:pt x="264" y="446"/>
                      <a:pt x="251" y="446"/>
                    </a:cubicBezTo>
                    <a:close/>
                    <a:moveTo>
                      <a:pt x="296" y="356"/>
                    </a:moveTo>
                    <a:lnTo>
                      <a:pt x="296" y="356"/>
                    </a:lnTo>
                    <a:lnTo>
                      <a:pt x="112" y="356"/>
                    </a:lnTo>
                    <a:cubicBezTo>
                      <a:pt x="100" y="356"/>
                      <a:pt x="90" y="346"/>
                      <a:pt x="90" y="334"/>
                    </a:cubicBezTo>
                    <a:cubicBezTo>
                      <a:pt x="90" y="322"/>
                      <a:pt x="100" y="312"/>
                      <a:pt x="112" y="312"/>
                    </a:cubicBezTo>
                    <a:lnTo>
                      <a:pt x="296" y="312"/>
                    </a:lnTo>
                    <a:cubicBezTo>
                      <a:pt x="308" y="312"/>
                      <a:pt x="318" y="322"/>
                      <a:pt x="318" y="334"/>
                    </a:cubicBezTo>
                    <a:cubicBezTo>
                      <a:pt x="318" y="346"/>
                      <a:pt x="308" y="356"/>
                      <a:pt x="296" y="356"/>
                    </a:cubicBezTo>
                    <a:close/>
                    <a:moveTo>
                      <a:pt x="524" y="390"/>
                    </a:moveTo>
                    <a:cubicBezTo>
                      <a:pt x="512" y="387"/>
                      <a:pt x="501" y="385"/>
                      <a:pt x="488" y="385"/>
                    </a:cubicBezTo>
                    <a:cubicBezTo>
                      <a:pt x="410" y="385"/>
                      <a:pt x="346" y="449"/>
                      <a:pt x="346" y="527"/>
                    </a:cubicBezTo>
                    <a:cubicBezTo>
                      <a:pt x="346" y="596"/>
                      <a:pt x="394" y="652"/>
                      <a:pt x="458" y="666"/>
                    </a:cubicBezTo>
                    <a:cubicBezTo>
                      <a:pt x="468" y="668"/>
                      <a:pt x="478" y="669"/>
                      <a:pt x="488" y="669"/>
                    </a:cubicBezTo>
                    <a:cubicBezTo>
                      <a:pt x="567" y="669"/>
                      <a:pt x="630" y="606"/>
                      <a:pt x="630" y="527"/>
                    </a:cubicBezTo>
                    <a:cubicBezTo>
                      <a:pt x="630" y="461"/>
                      <a:pt x="585" y="405"/>
                      <a:pt x="524" y="390"/>
                    </a:cubicBezTo>
                    <a:close/>
                    <a:moveTo>
                      <a:pt x="569" y="507"/>
                    </a:moveTo>
                    <a:lnTo>
                      <a:pt x="569" y="507"/>
                    </a:lnTo>
                    <a:lnTo>
                      <a:pt x="524" y="552"/>
                    </a:lnTo>
                    <a:lnTo>
                      <a:pt x="488" y="588"/>
                    </a:lnTo>
                    <a:cubicBezTo>
                      <a:pt x="477" y="599"/>
                      <a:pt x="459" y="599"/>
                      <a:pt x="448" y="588"/>
                    </a:cubicBezTo>
                    <a:lnTo>
                      <a:pt x="408" y="547"/>
                    </a:lnTo>
                    <a:cubicBezTo>
                      <a:pt x="397" y="536"/>
                      <a:pt x="397" y="518"/>
                      <a:pt x="408" y="507"/>
                    </a:cubicBezTo>
                    <a:cubicBezTo>
                      <a:pt x="419" y="496"/>
                      <a:pt x="437" y="496"/>
                      <a:pt x="448" y="507"/>
                    </a:cubicBezTo>
                    <a:lnTo>
                      <a:pt x="468" y="527"/>
                    </a:lnTo>
                    <a:lnTo>
                      <a:pt x="524" y="472"/>
                    </a:lnTo>
                    <a:lnTo>
                      <a:pt x="528" y="467"/>
                    </a:lnTo>
                    <a:cubicBezTo>
                      <a:pt x="540" y="456"/>
                      <a:pt x="558" y="456"/>
                      <a:pt x="569" y="467"/>
                    </a:cubicBezTo>
                    <a:cubicBezTo>
                      <a:pt x="580" y="478"/>
                      <a:pt x="580" y="496"/>
                      <a:pt x="569" y="5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 name="文字方塊 5">
              <a:extLst>
                <a:ext uri="{FF2B5EF4-FFF2-40B4-BE49-F238E27FC236}">
                  <a16:creationId xmlns:a16="http://schemas.microsoft.com/office/drawing/2014/main" id="{CA672863-28F1-7803-E51B-B2F52539308B}"/>
                </a:ext>
              </a:extLst>
            </p:cNvPr>
            <p:cNvSpPr txBox="1"/>
            <p:nvPr/>
          </p:nvSpPr>
          <p:spPr>
            <a:xfrm>
              <a:off x="1130953" y="1224651"/>
              <a:ext cx="4852610" cy="523220"/>
            </a:xfrm>
            <a:prstGeom prst="rect">
              <a:avLst/>
            </a:prstGeom>
            <a:noFill/>
          </p:spPr>
          <p:txBody>
            <a:bodyPr wrap="none" rtlCol="0">
              <a:spAutoFit/>
            </a:bodyPr>
            <a:lstStyle/>
            <a:p>
              <a:r>
                <a:rPr lang="zh-TW" altLang="en-US" sz="2800" b="1" dirty="0">
                  <a:solidFill>
                    <a:srgbClr val="0000CC"/>
                  </a:solidFill>
                  <a:latin typeface="微軟正黑體" pitchFamily="34" charset="-120"/>
                  <a:ea typeface="微軟正黑體" pitchFamily="34" charset="-120"/>
                </a:rPr>
                <a:t>寄出報名表前確認及注意項目</a:t>
              </a:r>
              <a:endParaRPr lang="en-US" altLang="zh-TW" sz="2800" b="1" dirty="0">
                <a:solidFill>
                  <a:srgbClr val="0000CC"/>
                </a:solidFill>
                <a:latin typeface="微軟正黑體" pitchFamily="34" charset="-120"/>
                <a:ea typeface="微軟正黑體" pitchFamily="34" charset="-120"/>
              </a:endParaRPr>
            </a:p>
          </p:txBody>
        </p:sp>
      </p:grpSp>
      <p:sp>
        <p:nvSpPr>
          <p:cNvPr id="2" name="文字方塊 1">
            <a:extLst>
              <a:ext uri="{FF2B5EF4-FFF2-40B4-BE49-F238E27FC236}">
                <a16:creationId xmlns:a16="http://schemas.microsoft.com/office/drawing/2014/main" id="{FE036A9F-AC1D-9AC2-070D-FC258B08AD2E}"/>
              </a:ext>
            </a:extLst>
          </p:cNvPr>
          <p:cNvSpPr txBox="1"/>
          <p:nvPr/>
        </p:nvSpPr>
        <p:spPr>
          <a:xfrm>
            <a:off x="9930723" y="1795116"/>
            <a:ext cx="2057400" cy="369332"/>
          </a:xfrm>
          <a:prstGeom prst="rect">
            <a:avLst/>
          </a:prstGeom>
          <a:noFill/>
        </p:spPr>
        <p:txBody>
          <a:bodyPr wrap="square" rtlCol="0">
            <a:spAutoFit/>
          </a:bodyPr>
          <a:lstStyle/>
          <a:p>
            <a:r>
              <a:rPr lang="en-US" altLang="zh-TW" b="1" dirty="0"/>
              <a:t>(115.5.18~115.5.22)</a:t>
            </a:r>
            <a:endParaRPr lang="zh-TW" alt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bwMode="auto">
          <a:xfrm>
            <a:off x="442333"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800" b="1" dirty="0">
                <a:solidFill>
                  <a:srgbClr val="002060"/>
                </a:solidFill>
                <a:latin typeface="微軟正黑體" panose="020B0604030504040204" pitchFamily="34" charset="-120"/>
                <a:ea typeface="微軟正黑體" panose="020B0604030504040204" pitchFamily="34" charset="-120"/>
              </a:rPr>
              <a:t>確認報名手續（</a:t>
            </a:r>
            <a:r>
              <a:rPr lang="en-US" altLang="zh-TW" sz="2800" b="1" dirty="0">
                <a:solidFill>
                  <a:srgbClr val="002060"/>
                </a:solidFill>
                <a:latin typeface="微軟正黑體" panose="020B0604030504040204" pitchFamily="34" charset="-120"/>
                <a:ea typeface="微軟正黑體" panose="020B0604030504040204" pitchFamily="34" charset="-120"/>
              </a:rPr>
              <a:t>13/13</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12" name="投影片編號版面配置區 4"/>
          <p:cNvSpPr>
            <a:spLocks noGrp="1"/>
          </p:cNvSpPr>
          <p:nvPr>
            <p:ph type="sldNum" sz="quarter" idx="12"/>
          </p:nvPr>
        </p:nvSpPr>
        <p:spPr bwMode="auto">
          <a:xfrm>
            <a:off x="9633074"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19</a:t>
            </a:fld>
            <a:endParaRPr lang="zh-TW" altLang="en-US" sz="1500" b="1" dirty="0">
              <a:latin typeface="Arial" panose="020B0604020202020204" pitchFamily="34" charset="0"/>
              <a:cs typeface="Arial" panose="020B0604020202020204" pitchFamily="34" charset="0"/>
            </a:endParaRPr>
          </a:p>
        </p:txBody>
      </p:sp>
      <p:grpSp>
        <p:nvGrpSpPr>
          <p:cNvPr id="13" name="组合 108"/>
          <p:cNvGrpSpPr>
            <a:grpSpLocks noChangeAspect="1"/>
          </p:cNvGrpSpPr>
          <p:nvPr/>
        </p:nvGrpSpPr>
        <p:grpSpPr>
          <a:xfrm>
            <a:off x="9520386" y="4776355"/>
            <a:ext cx="1180332" cy="753512"/>
            <a:chOff x="3175" y="747713"/>
            <a:chExt cx="1751013" cy="1354138"/>
          </a:xfrm>
        </p:grpSpPr>
        <p:sp>
          <p:nvSpPr>
            <p:cNvPr id="14" name="Freeform 6"/>
            <p:cNvSpPr>
              <a:spLocks/>
            </p:cNvSpPr>
            <p:nvPr/>
          </p:nvSpPr>
          <p:spPr bwMode="auto">
            <a:xfrm>
              <a:off x="3175" y="747713"/>
              <a:ext cx="1308100" cy="854075"/>
            </a:xfrm>
            <a:custGeom>
              <a:avLst/>
              <a:gdLst>
                <a:gd name="T0" fmla="*/ 357 w 458"/>
                <a:gd name="T1" fmla="*/ 8 h 299"/>
                <a:gd name="T2" fmla="*/ 184 w 458"/>
                <a:gd name="T3" fmla="*/ 54 h 299"/>
                <a:gd name="T4" fmla="*/ 40 w 458"/>
                <a:gd name="T5" fmla="*/ 161 h 299"/>
                <a:gd name="T6" fmla="*/ 35 w 458"/>
                <a:gd name="T7" fmla="*/ 277 h 299"/>
                <a:gd name="T8" fmla="*/ 36 w 458"/>
                <a:gd name="T9" fmla="*/ 279 h 299"/>
                <a:gd name="T10" fmla="*/ 85 w 458"/>
                <a:gd name="T11" fmla="*/ 288 h 299"/>
                <a:gd name="T12" fmla="*/ 133 w 458"/>
                <a:gd name="T13" fmla="*/ 256 h 299"/>
                <a:gd name="T14" fmla="*/ 142 w 458"/>
                <a:gd name="T15" fmla="*/ 207 h 299"/>
                <a:gd name="T16" fmla="*/ 128 w 458"/>
                <a:gd name="T17" fmla="*/ 195 h 299"/>
                <a:gd name="T18" fmla="*/ 211 w 458"/>
                <a:gd name="T19" fmla="*/ 112 h 299"/>
                <a:gd name="T20" fmla="*/ 211 w 458"/>
                <a:gd name="T21" fmla="*/ 112 h 299"/>
                <a:gd name="T22" fmla="*/ 212 w 458"/>
                <a:gd name="T23" fmla="*/ 112 h 299"/>
                <a:gd name="T24" fmla="*/ 212 w 458"/>
                <a:gd name="T25" fmla="*/ 112 h 299"/>
                <a:gd name="T26" fmla="*/ 212 w 458"/>
                <a:gd name="T27" fmla="*/ 112 h 299"/>
                <a:gd name="T28" fmla="*/ 329 w 458"/>
                <a:gd name="T29" fmla="*/ 97 h 299"/>
                <a:gd name="T30" fmla="*/ 330 w 458"/>
                <a:gd name="T31" fmla="*/ 116 h 299"/>
                <a:gd name="T32" fmla="*/ 374 w 458"/>
                <a:gd name="T33" fmla="*/ 139 h 299"/>
                <a:gd name="T34" fmla="*/ 429 w 458"/>
                <a:gd name="T35" fmla="*/ 121 h 299"/>
                <a:gd name="T36" fmla="*/ 452 w 458"/>
                <a:gd name="T37" fmla="*/ 77 h 299"/>
                <a:gd name="T38" fmla="*/ 451 w 458"/>
                <a:gd name="T39" fmla="*/ 75 h 299"/>
                <a:gd name="T40" fmla="*/ 357 w 458"/>
                <a:gd name="T41" fmla="*/ 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299">
                  <a:moveTo>
                    <a:pt x="357" y="8"/>
                  </a:moveTo>
                  <a:cubicBezTo>
                    <a:pt x="288" y="0"/>
                    <a:pt x="191" y="50"/>
                    <a:pt x="184" y="54"/>
                  </a:cubicBezTo>
                  <a:cubicBezTo>
                    <a:pt x="176" y="58"/>
                    <a:pt x="77" y="103"/>
                    <a:pt x="40" y="161"/>
                  </a:cubicBezTo>
                  <a:cubicBezTo>
                    <a:pt x="0" y="225"/>
                    <a:pt x="34" y="276"/>
                    <a:pt x="35" y="277"/>
                  </a:cubicBezTo>
                  <a:cubicBezTo>
                    <a:pt x="35" y="278"/>
                    <a:pt x="36" y="278"/>
                    <a:pt x="36" y="279"/>
                  </a:cubicBezTo>
                  <a:cubicBezTo>
                    <a:pt x="47" y="295"/>
                    <a:pt x="69" y="299"/>
                    <a:pt x="85" y="288"/>
                  </a:cubicBezTo>
                  <a:cubicBezTo>
                    <a:pt x="133" y="256"/>
                    <a:pt x="133" y="256"/>
                    <a:pt x="133" y="256"/>
                  </a:cubicBezTo>
                  <a:cubicBezTo>
                    <a:pt x="149" y="245"/>
                    <a:pt x="153" y="223"/>
                    <a:pt x="142" y="207"/>
                  </a:cubicBezTo>
                  <a:cubicBezTo>
                    <a:pt x="138" y="201"/>
                    <a:pt x="133" y="197"/>
                    <a:pt x="128" y="195"/>
                  </a:cubicBezTo>
                  <a:cubicBezTo>
                    <a:pt x="111" y="157"/>
                    <a:pt x="200" y="117"/>
                    <a:pt x="211" y="112"/>
                  </a:cubicBezTo>
                  <a:cubicBezTo>
                    <a:pt x="211" y="112"/>
                    <a:pt x="211" y="112"/>
                    <a:pt x="211" y="112"/>
                  </a:cubicBezTo>
                  <a:cubicBezTo>
                    <a:pt x="211" y="112"/>
                    <a:pt x="211" y="112"/>
                    <a:pt x="212" y="112"/>
                  </a:cubicBezTo>
                  <a:cubicBezTo>
                    <a:pt x="212" y="112"/>
                    <a:pt x="212" y="112"/>
                    <a:pt x="212" y="112"/>
                  </a:cubicBezTo>
                  <a:cubicBezTo>
                    <a:pt x="212" y="112"/>
                    <a:pt x="212" y="112"/>
                    <a:pt x="212" y="112"/>
                  </a:cubicBezTo>
                  <a:cubicBezTo>
                    <a:pt x="223" y="106"/>
                    <a:pt x="310" y="61"/>
                    <a:pt x="329" y="97"/>
                  </a:cubicBezTo>
                  <a:cubicBezTo>
                    <a:pt x="328" y="103"/>
                    <a:pt x="328" y="109"/>
                    <a:pt x="330" y="116"/>
                  </a:cubicBezTo>
                  <a:cubicBezTo>
                    <a:pt x="335" y="134"/>
                    <a:pt x="355" y="145"/>
                    <a:pt x="374" y="139"/>
                  </a:cubicBezTo>
                  <a:cubicBezTo>
                    <a:pt x="429" y="121"/>
                    <a:pt x="429" y="121"/>
                    <a:pt x="429" y="121"/>
                  </a:cubicBezTo>
                  <a:cubicBezTo>
                    <a:pt x="447" y="116"/>
                    <a:pt x="458" y="96"/>
                    <a:pt x="452" y="77"/>
                  </a:cubicBezTo>
                  <a:cubicBezTo>
                    <a:pt x="452" y="76"/>
                    <a:pt x="451" y="76"/>
                    <a:pt x="451" y="75"/>
                  </a:cubicBezTo>
                  <a:cubicBezTo>
                    <a:pt x="451" y="74"/>
                    <a:pt x="432" y="15"/>
                    <a:pt x="357" y="8"/>
                  </a:cubicBez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noEditPoints="1"/>
            </p:cNvSpPr>
            <p:nvPr/>
          </p:nvSpPr>
          <p:spPr bwMode="auto">
            <a:xfrm>
              <a:off x="180975" y="1273176"/>
              <a:ext cx="1270000" cy="828675"/>
            </a:xfrm>
            <a:custGeom>
              <a:avLst/>
              <a:gdLst>
                <a:gd name="T0" fmla="*/ 442 w 445"/>
                <a:gd name="T1" fmla="*/ 213 h 290"/>
                <a:gd name="T2" fmla="*/ 313 w 445"/>
                <a:gd name="T3" fmla="*/ 55 h 290"/>
                <a:gd name="T4" fmla="*/ 313 w 445"/>
                <a:gd name="T5" fmla="*/ 26 h 290"/>
                <a:gd name="T6" fmla="*/ 262 w 445"/>
                <a:gd name="T7" fmla="*/ 26 h 290"/>
                <a:gd name="T8" fmla="*/ 183 w 445"/>
                <a:gd name="T9" fmla="*/ 30 h 290"/>
                <a:gd name="T10" fmla="*/ 157 w 445"/>
                <a:gd name="T11" fmla="*/ 0 h 290"/>
                <a:gd name="T12" fmla="*/ 132 w 445"/>
                <a:gd name="T13" fmla="*/ 46 h 290"/>
                <a:gd name="T14" fmla="*/ 132 w 445"/>
                <a:gd name="T15" fmla="*/ 48 h 290"/>
                <a:gd name="T16" fmla="*/ 132 w 445"/>
                <a:gd name="T17" fmla="*/ 53 h 290"/>
                <a:gd name="T18" fmla="*/ 3 w 445"/>
                <a:gd name="T19" fmla="*/ 213 h 290"/>
                <a:gd name="T20" fmla="*/ 0 w 445"/>
                <a:gd name="T21" fmla="*/ 234 h 290"/>
                <a:gd name="T22" fmla="*/ 0 w 445"/>
                <a:gd name="T23" fmla="*/ 278 h 290"/>
                <a:gd name="T24" fmla="*/ 433 w 445"/>
                <a:gd name="T25" fmla="*/ 290 h 290"/>
                <a:gd name="T26" fmla="*/ 445 w 445"/>
                <a:gd name="T27" fmla="*/ 234 h 290"/>
                <a:gd name="T28" fmla="*/ 445 w 445"/>
                <a:gd name="T29" fmla="*/ 230 h 290"/>
                <a:gd name="T30" fmla="*/ 175 w 445"/>
                <a:gd name="T31" fmla="*/ 246 h 290"/>
                <a:gd name="T32" fmla="*/ 146 w 445"/>
                <a:gd name="T33" fmla="*/ 240 h 290"/>
                <a:gd name="T34" fmla="*/ 153 w 445"/>
                <a:gd name="T35" fmla="*/ 211 h 290"/>
                <a:gd name="T36" fmla="*/ 181 w 445"/>
                <a:gd name="T37" fmla="*/ 218 h 290"/>
                <a:gd name="T38" fmla="*/ 181 w 445"/>
                <a:gd name="T39" fmla="*/ 187 h 290"/>
                <a:gd name="T40" fmla="*/ 153 w 445"/>
                <a:gd name="T41" fmla="*/ 193 h 290"/>
                <a:gd name="T42" fmla="*/ 146 w 445"/>
                <a:gd name="T43" fmla="*/ 164 h 290"/>
                <a:gd name="T44" fmla="*/ 175 w 445"/>
                <a:gd name="T45" fmla="*/ 158 h 290"/>
                <a:gd name="T46" fmla="*/ 181 w 445"/>
                <a:gd name="T47" fmla="*/ 187 h 290"/>
                <a:gd name="T48" fmla="*/ 175 w 445"/>
                <a:gd name="T49" fmla="*/ 140 h 290"/>
                <a:gd name="T50" fmla="*/ 146 w 445"/>
                <a:gd name="T51" fmla="*/ 134 h 290"/>
                <a:gd name="T52" fmla="*/ 153 w 445"/>
                <a:gd name="T53" fmla="*/ 105 h 290"/>
                <a:gd name="T54" fmla="*/ 181 w 445"/>
                <a:gd name="T55" fmla="*/ 111 h 290"/>
                <a:gd name="T56" fmla="*/ 240 w 445"/>
                <a:gd name="T57" fmla="*/ 240 h 290"/>
                <a:gd name="T58" fmla="*/ 211 w 445"/>
                <a:gd name="T59" fmla="*/ 246 h 290"/>
                <a:gd name="T60" fmla="*/ 205 w 445"/>
                <a:gd name="T61" fmla="*/ 218 h 290"/>
                <a:gd name="T62" fmla="*/ 234 w 445"/>
                <a:gd name="T63" fmla="*/ 211 h 290"/>
                <a:gd name="T64" fmla="*/ 240 w 445"/>
                <a:gd name="T65" fmla="*/ 240 h 290"/>
                <a:gd name="T66" fmla="*/ 234 w 445"/>
                <a:gd name="T67" fmla="*/ 193 h 290"/>
                <a:gd name="T68" fmla="*/ 205 w 445"/>
                <a:gd name="T69" fmla="*/ 187 h 290"/>
                <a:gd name="T70" fmla="*/ 211 w 445"/>
                <a:gd name="T71" fmla="*/ 158 h 290"/>
                <a:gd name="T72" fmla="*/ 240 w 445"/>
                <a:gd name="T73" fmla="*/ 164 h 290"/>
                <a:gd name="T74" fmla="*/ 240 w 445"/>
                <a:gd name="T75" fmla="*/ 134 h 290"/>
                <a:gd name="T76" fmla="*/ 211 w 445"/>
                <a:gd name="T77" fmla="*/ 140 h 290"/>
                <a:gd name="T78" fmla="*/ 205 w 445"/>
                <a:gd name="T79" fmla="*/ 111 h 290"/>
                <a:gd name="T80" fmla="*/ 234 w 445"/>
                <a:gd name="T81" fmla="*/ 105 h 290"/>
                <a:gd name="T82" fmla="*/ 240 w 445"/>
                <a:gd name="T83" fmla="*/ 134 h 290"/>
                <a:gd name="T84" fmla="*/ 292 w 445"/>
                <a:gd name="T85" fmla="*/ 246 h 290"/>
                <a:gd name="T86" fmla="*/ 263 w 445"/>
                <a:gd name="T87" fmla="*/ 240 h 290"/>
                <a:gd name="T88" fmla="*/ 269 w 445"/>
                <a:gd name="T89" fmla="*/ 211 h 290"/>
                <a:gd name="T90" fmla="*/ 298 w 445"/>
                <a:gd name="T91" fmla="*/ 218 h 290"/>
                <a:gd name="T92" fmla="*/ 298 w 445"/>
                <a:gd name="T93" fmla="*/ 187 h 290"/>
                <a:gd name="T94" fmla="*/ 269 w 445"/>
                <a:gd name="T95" fmla="*/ 193 h 290"/>
                <a:gd name="T96" fmla="*/ 263 w 445"/>
                <a:gd name="T97" fmla="*/ 164 h 290"/>
                <a:gd name="T98" fmla="*/ 292 w 445"/>
                <a:gd name="T99" fmla="*/ 158 h 290"/>
                <a:gd name="T100" fmla="*/ 298 w 445"/>
                <a:gd name="T101" fmla="*/ 187 h 290"/>
                <a:gd name="T102" fmla="*/ 292 w 445"/>
                <a:gd name="T103" fmla="*/ 140 h 290"/>
                <a:gd name="T104" fmla="*/ 263 w 445"/>
                <a:gd name="T105" fmla="*/ 134 h 290"/>
                <a:gd name="T106" fmla="*/ 269 w 445"/>
                <a:gd name="T107" fmla="*/ 105 h 290"/>
                <a:gd name="T108" fmla="*/ 298 w 445"/>
                <a:gd name="T109"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5" h="290">
                  <a:moveTo>
                    <a:pt x="445" y="230"/>
                  </a:moveTo>
                  <a:cubicBezTo>
                    <a:pt x="445" y="224"/>
                    <a:pt x="444" y="218"/>
                    <a:pt x="442" y="213"/>
                  </a:cubicBezTo>
                  <a:cubicBezTo>
                    <a:pt x="433" y="184"/>
                    <a:pt x="397" y="165"/>
                    <a:pt x="397" y="165"/>
                  </a:cubicBezTo>
                  <a:cubicBezTo>
                    <a:pt x="325" y="114"/>
                    <a:pt x="314" y="77"/>
                    <a:pt x="313" y="55"/>
                  </a:cubicBezTo>
                  <a:cubicBezTo>
                    <a:pt x="313" y="54"/>
                    <a:pt x="313" y="54"/>
                    <a:pt x="313" y="53"/>
                  </a:cubicBezTo>
                  <a:cubicBezTo>
                    <a:pt x="313" y="26"/>
                    <a:pt x="313" y="26"/>
                    <a:pt x="313" y="26"/>
                  </a:cubicBezTo>
                  <a:cubicBezTo>
                    <a:pt x="313" y="12"/>
                    <a:pt x="302" y="0"/>
                    <a:pt x="288" y="0"/>
                  </a:cubicBezTo>
                  <a:cubicBezTo>
                    <a:pt x="274" y="0"/>
                    <a:pt x="262" y="12"/>
                    <a:pt x="262" y="26"/>
                  </a:cubicBezTo>
                  <a:cubicBezTo>
                    <a:pt x="262" y="29"/>
                    <a:pt x="262" y="29"/>
                    <a:pt x="262" y="29"/>
                  </a:cubicBezTo>
                  <a:cubicBezTo>
                    <a:pt x="220" y="42"/>
                    <a:pt x="193" y="34"/>
                    <a:pt x="183" y="30"/>
                  </a:cubicBezTo>
                  <a:cubicBezTo>
                    <a:pt x="183" y="26"/>
                    <a:pt x="183" y="26"/>
                    <a:pt x="183" y="26"/>
                  </a:cubicBezTo>
                  <a:cubicBezTo>
                    <a:pt x="183" y="12"/>
                    <a:pt x="172" y="0"/>
                    <a:pt x="157" y="0"/>
                  </a:cubicBezTo>
                  <a:cubicBezTo>
                    <a:pt x="143" y="0"/>
                    <a:pt x="132" y="12"/>
                    <a:pt x="132" y="26"/>
                  </a:cubicBezTo>
                  <a:cubicBezTo>
                    <a:pt x="132" y="46"/>
                    <a:pt x="132" y="46"/>
                    <a:pt x="132" y="46"/>
                  </a:cubicBezTo>
                  <a:cubicBezTo>
                    <a:pt x="131" y="46"/>
                    <a:pt x="131" y="46"/>
                    <a:pt x="131" y="46"/>
                  </a:cubicBezTo>
                  <a:cubicBezTo>
                    <a:pt x="131" y="46"/>
                    <a:pt x="132" y="47"/>
                    <a:pt x="132" y="48"/>
                  </a:cubicBezTo>
                  <a:cubicBezTo>
                    <a:pt x="132" y="53"/>
                    <a:pt x="132" y="53"/>
                    <a:pt x="132" y="53"/>
                  </a:cubicBezTo>
                  <a:cubicBezTo>
                    <a:pt x="132" y="53"/>
                    <a:pt x="132" y="53"/>
                    <a:pt x="132" y="53"/>
                  </a:cubicBezTo>
                  <a:cubicBezTo>
                    <a:pt x="131" y="73"/>
                    <a:pt x="122" y="113"/>
                    <a:pt x="48" y="165"/>
                  </a:cubicBezTo>
                  <a:cubicBezTo>
                    <a:pt x="48" y="165"/>
                    <a:pt x="11" y="184"/>
                    <a:pt x="3" y="213"/>
                  </a:cubicBezTo>
                  <a:cubicBezTo>
                    <a:pt x="1" y="218"/>
                    <a:pt x="0" y="224"/>
                    <a:pt x="0" y="230"/>
                  </a:cubicBezTo>
                  <a:cubicBezTo>
                    <a:pt x="0" y="231"/>
                    <a:pt x="0" y="232"/>
                    <a:pt x="0" y="234"/>
                  </a:cubicBezTo>
                  <a:cubicBezTo>
                    <a:pt x="0" y="234"/>
                    <a:pt x="0" y="234"/>
                    <a:pt x="0" y="234"/>
                  </a:cubicBezTo>
                  <a:cubicBezTo>
                    <a:pt x="0" y="278"/>
                    <a:pt x="0" y="278"/>
                    <a:pt x="0" y="278"/>
                  </a:cubicBezTo>
                  <a:cubicBezTo>
                    <a:pt x="0" y="285"/>
                    <a:pt x="6" y="290"/>
                    <a:pt x="12" y="290"/>
                  </a:cubicBezTo>
                  <a:cubicBezTo>
                    <a:pt x="433" y="290"/>
                    <a:pt x="433" y="290"/>
                    <a:pt x="433" y="290"/>
                  </a:cubicBezTo>
                  <a:cubicBezTo>
                    <a:pt x="439" y="290"/>
                    <a:pt x="445" y="285"/>
                    <a:pt x="445" y="278"/>
                  </a:cubicBezTo>
                  <a:cubicBezTo>
                    <a:pt x="445" y="234"/>
                    <a:pt x="445" y="234"/>
                    <a:pt x="445" y="234"/>
                  </a:cubicBezTo>
                  <a:cubicBezTo>
                    <a:pt x="445" y="234"/>
                    <a:pt x="445" y="234"/>
                    <a:pt x="445" y="234"/>
                  </a:cubicBezTo>
                  <a:cubicBezTo>
                    <a:pt x="445" y="232"/>
                    <a:pt x="445" y="231"/>
                    <a:pt x="445" y="230"/>
                  </a:cubicBezTo>
                  <a:close/>
                  <a:moveTo>
                    <a:pt x="181" y="240"/>
                  </a:moveTo>
                  <a:cubicBezTo>
                    <a:pt x="181" y="244"/>
                    <a:pt x="179" y="246"/>
                    <a:pt x="175" y="246"/>
                  </a:cubicBezTo>
                  <a:cubicBezTo>
                    <a:pt x="153" y="246"/>
                    <a:pt x="153" y="246"/>
                    <a:pt x="153" y="246"/>
                  </a:cubicBezTo>
                  <a:cubicBezTo>
                    <a:pt x="149" y="246"/>
                    <a:pt x="146" y="244"/>
                    <a:pt x="146" y="240"/>
                  </a:cubicBezTo>
                  <a:cubicBezTo>
                    <a:pt x="146" y="218"/>
                    <a:pt x="146" y="218"/>
                    <a:pt x="146" y="218"/>
                  </a:cubicBezTo>
                  <a:cubicBezTo>
                    <a:pt x="146" y="214"/>
                    <a:pt x="149" y="211"/>
                    <a:pt x="153" y="211"/>
                  </a:cubicBezTo>
                  <a:cubicBezTo>
                    <a:pt x="175" y="211"/>
                    <a:pt x="175" y="211"/>
                    <a:pt x="175" y="211"/>
                  </a:cubicBezTo>
                  <a:cubicBezTo>
                    <a:pt x="179" y="211"/>
                    <a:pt x="181" y="214"/>
                    <a:pt x="181" y="218"/>
                  </a:cubicBezTo>
                  <a:lnTo>
                    <a:pt x="181" y="240"/>
                  </a:lnTo>
                  <a:close/>
                  <a:moveTo>
                    <a:pt x="181" y="187"/>
                  </a:moveTo>
                  <a:cubicBezTo>
                    <a:pt x="181" y="190"/>
                    <a:pt x="179" y="193"/>
                    <a:pt x="175" y="193"/>
                  </a:cubicBezTo>
                  <a:cubicBezTo>
                    <a:pt x="153" y="193"/>
                    <a:pt x="153" y="193"/>
                    <a:pt x="153" y="193"/>
                  </a:cubicBezTo>
                  <a:cubicBezTo>
                    <a:pt x="149" y="193"/>
                    <a:pt x="146" y="190"/>
                    <a:pt x="146" y="187"/>
                  </a:cubicBezTo>
                  <a:cubicBezTo>
                    <a:pt x="146" y="164"/>
                    <a:pt x="146" y="164"/>
                    <a:pt x="146" y="164"/>
                  </a:cubicBezTo>
                  <a:cubicBezTo>
                    <a:pt x="146" y="161"/>
                    <a:pt x="149" y="158"/>
                    <a:pt x="153" y="158"/>
                  </a:cubicBezTo>
                  <a:cubicBezTo>
                    <a:pt x="175" y="158"/>
                    <a:pt x="175" y="158"/>
                    <a:pt x="175" y="158"/>
                  </a:cubicBezTo>
                  <a:cubicBezTo>
                    <a:pt x="179" y="158"/>
                    <a:pt x="181" y="161"/>
                    <a:pt x="181" y="164"/>
                  </a:cubicBezTo>
                  <a:lnTo>
                    <a:pt x="181" y="187"/>
                  </a:lnTo>
                  <a:close/>
                  <a:moveTo>
                    <a:pt x="181" y="134"/>
                  </a:moveTo>
                  <a:cubicBezTo>
                    <a:pt x="181" y="137"/>
                    <a:pt x="179" y="140"/>
                    <a:pt x="175" y="140"/>
                  </a:cubicBezTo>
                  <a:cubicBezTo>
                    <a:pt x="153" y="140"/>
                    <a:pt x="153" y="140"/>
                    <a:pt x="153" y="140"/>
                  </a:cubicBezTo>
                  <a:cubicBezTo>
                    <a:pt x="149" y="140"/>
                    <a:pt x="146" y="137"/>
                    <a:pt x="146" y="134"/>
                  </a:cubicBezTo>
                  <a:cubicBezTo>
                    <a:pt x="146" y="111"/>
                    <a:pt x="146" y="111"/>
                    <a:pt x="146" y="111"/>
                  </a:cubicBezTo>
                  <a:cubicBezTo>
                    <a:pt x="146" y="108"/>
                    <a:pt x="149" y="105"/>
                    <a:pt x="153" y="105"/>
                  </a:cubicBezTo>
                  <a:cubicBezTo>
                    <a:pt x="175" y="105"/>
                    <a:pt x="175" y="105"/>
                    <a:pt x="175" y="105"/>
                  </a:cubicBezTo>
                  <a:cubicBezTo>
                    <a:pt x="179" y="105"/>
                    <a:pt x="181" y="108"/>
                    <a:pt x="181" y="111"/>
                  </a:cubicBezTo>
                  <a:lnTo>
                    <a:pt x="181" y="134"/>
                  </a:lnTo>
                  <a:close/>
                  <a:moveTo>
                    <a:pt x="240" y="240"/>
                  </a:moveTo>
                  <a:cubicBezTo>
                    <a:pt x="240" y="244"/>
                    <a:pt x="237" y="246"/>
                    <a:pt x="234" y="246"/>
                  </a:cubicBezTo>
                  <a:cubicBezTo>
                    <a:pt x="211" y="246"/>
                    <a:pt x="211" y="246"/>
                    <a:pt x="211" y="246"/>
                  </a:cubicBezTo>
                  <a:cubicBezTo>
                    <a:pt x="208" y="246"/>
                    <a:pt x="205" y="244"/>
                    <a:pt x="205" y="240"/>
                  </a:cubicBezTo>
                  <a:cubicBezTo>
                    <a:pt x="205" y="218"/>
                    <a:pt x="205" y="218"/>
                    <a:pt x="205" y="218"/>
                  </a:cubicBezTo>
                  <a:cubicBezTo>
                    <a:pt x="205" y="214"/>
                    <a:pt x="208" y="211"/>
                    <a:pt x="211" y="211"/>
                  </a:cubicBezTo>
                  <a:cubicBezTo>
                    <a:pt x="234" y="211"/>
                    <a:pt x="234" y="211"/>
                    <a:pt x="234" y="211"/>
                  </a:cubicBezTo>
                  <a:cubicBezTo>
                    <a:pt x="237" y="211"/>
                    <a:pt x="240" y="214"/>
                    <a:pt x="240" y="218"/>
                  </a:cubicBezTo>
                  <a:lnTo>
                    <a:pt x="240" y="240"/>
                  </a:lnTo>
                  <a:close/>
                  <a:moveTo>
                    <a:pt x="240" y="187"/>
                  </a:moveTo>
                  <a:cubicBezTo>
                    <a:pt x="240" y="190"/>
                    <a:pt x="237" y="193"/>
                    <a:pt x="234" y="193"/>
                  </a:cubicBezTo>
                  <a:cubicBezTo>
                    <a:pt x="211" y="193"/>
                    <a:pt x="211" y="193"/>
                    <a:pt x="211" y="193"/>
                  </a:cubicBezTo>
                  <a:cubicBezTo>
                    <a:pt x="208" y="193"/>
                    <a:pt x="205" y="190"/>
                    <a:pt x="205" y="187"/>
                  </a:cubicBezTo>
                  <a:cubicBezTo>
                    <a:pt x="205" y="164"/>
                    <a:pt x="205" y="164"/>
                    <a:pt x="205" y="164"/>
                  </a:cubicBezTo>
                  <a:cubicBezTo>
                    <a:pt x="205" y="161"/>
                    <a:pt x="208" y="158"/>
                    <a:pt x="211" y="158"/>
                  </a:cubicBezTo>
                  <a:cubicBezTo>
                    <a:pt x="234" y="158"/>
                    <a:pt x="234" y="158"/>
                    <a:pt x="234" y="158"/>
                  </a:cubicBezTo>
                  <a:cubicBezTo>
                    <a:pt x="237" y="158"/>
                    <a:pt x="240" y="161"/>
                    <a:pt x="240" y="164"/>
                  </a:cubicBezTo>
                  <a:lnTo>
                    <a:pt x="240" y="187"/>
                  </a:lnTo>
                  <a:close/>
                  <a:moveTo>
                    <a:pt x="240" y="134"/>
                  </a:moveTo>
                  <a:cubicBezTo>
                    <a:pt x="240" y="137"/>
                    <a:pt x="237" y="140"/>
                    <a:pt x="234" y="140"/>
                  </a:cubicBezTo>
                  <a:cubicBezTo>
                    <a:pt x="211" y="140"/>
                    <a:pt x="211" y="140"/>
                    <a:pt x="211" y="140"/>
                  </a:cubicBezTo>
                  <a:cubicBezTo>
                    <a:pt x="208" y="140"/>
                    <a:pt x="205" y="137"/>
                    <a:pt x="205" y="134"/>
                  </a:cubicBezTo>
                  <a:cubicBezTo>
                    <a:pt x="205" y="111"/>
                    <a:pt x="205" y="111"/>
                    <a:pt x="205" y="111"/>
                  </a:cubicBezTo>
                  <a:cubicBezTo>
                    <a:pt x="205" y="108"/>
                    <a:pt x="208" y="105"/>
                    <a:pt x="211" y="105"/>
                  </a:cubicBezTo>
                  <a:cubicBezTo>
                    <a:pt x="234" y="105"/>
                    <a:pt x="234" y="105"/>
                    <a:pt x="234" y="105"/>
                  </a:cubicBezTo>
                  <a:cubicBezTo>
                    <a:pt x="237" y="105"/>
                    <a:pt x="240" y="108"/>
                    <a:pt x="240" y="111"/>
                  </a:cubicBezTo>
                  <a:lnTo>
                    <a:pt x="240" y="134"/>
                  </a:lnTo>
                  <a:close/>
                  <a:moveTo>
                    <a:pt x="298" y="240"/>
                  </a:moveTo>
                  <a:cubicBezTo>
                    <a:pt x="298" y="244"/>
                    <a:pt x="296" y="246"/>
                    <a:pt x="292" y="246"/>
                  </a:cubicBezTo>
                  <a:cubicBezTo>
                    <a:pt x="269" y="246"/>
                    <a:pt x="269" y="246"/>
                    <a:pt x="269" y="246"/>
                  </a:cubicBezTo>
                  <a:cubicBezTo>
                    <a:pt x="266" y="246"/>
                    <a:pt x="263" y="244"/>
                    <a:pt x="263" y="240"/>
                  </a:cubicBezTo>
                  <a:cubicBezTo>
                    <a:pt x="263" y="218"/>
                    <a:pt x="263" y="218"/>
                    <a:pt x="263" y="218"/>
                  </a:cubicBezTo>
                  <a:cubicBezTo>
                    <a:pt x="263" y="214"/>
                    <a:pt x="266" y="211"/>
                    <a:pt x="269" y="211"/>
                  </a:cubicBezTo>
                  <a:cubicBezTo>
                    <a:pt x="292" y="211"/>
                    <a:pt x="292" y="211"/>
                    <a:pt x="292" y="211"/>
                  </a:cubicBezTo>
                  <a:cubicBezTo>
                    <a:pt x="296" y="211"/>
                    <a:pt x="298" y="214"/>
                    <a:pt x="298" y="218"/>
                  </a:cubicBezTo>
                  <a:lnTo>
                    <a:pt x="298" y="240"/>
                  </a:lnTo>
                  <a:close/>
                  <a:moveTo>
                    <a:pt x="298" y="187"/>
                  </a:moveTo>
                  <a:cubicBezTo>
                    <a:pt x="298" y="190"/>
                    <a:pt x="296" y="193"/>
                    <a:pt x="292" y="193"/>
                  </a:cubicBezTo>
                  <a:cubicBezTo>
                    <a:pt x="269" y="193"/>
                    <a:pt x="269" y="193"/>
                    <a:pt x="269" y="193"/>
                  </a:cubicBezTo>
                  <a:cubicBezTo>
                    <a:pt x="266" y="193"/>
                    <a:pt x="263" y="190"/>
                    <a:pt x="263" y="187"/>
                  </a:cubicBezTo>
                  <a:cubicBezTo>
                    <a:pt x="263" y="164"/>
                    <a:pt x="263" y="164"/>
                    <a:pt x="263" y="164"/>
                  </a:cubicBezTo>
                  <a:cubicBezTo>
                    <a:pt x="263" y="161"/>
                    <a:pt x="266" y="158"/>
                    <a:pt x="269" y="158"/>
                  </a:cubicBezTo>
                  <a:cubicBezTo>
                    <a:pt x="292" y="158"/>
                    <a:pt x="292" y="158"/>
                    <a:pt x="292" y="158"/>
                  </a:cubicBezTo>
                  <a:cubicBezTo>
                    <a:pt x="296" y="158"/>
                    <a:pt x="298" y="161"/>
                    <a:pt x="298" y="164"/>
                  </a:cubicBezTo>
                  <a:lnTo>
                    <a:pt x="298" y="187"/>
                  </a:lnTo>
                  <a:close/>
                  <a:moveTo>
                    <a:pt x="298" y="134"/>
                  </a:moveTo>
                  <a:cubicBezTo>
                    <a:pt x="298" y="137"/>
                    <a:pt x="296" y="140"/>
                    <a:pt x="292" y="140"/>
                  </a:cubicBezTo>
                  <a:cubicBezTo>
                    <a:pt x="269" y="140"/>
                    <a:pt x="269" y="140"/>
                    <a:pt x="269" y="140"/>
                  </a:cubicBezTo>
                  <a:cubicBezTo>
                    <a:pt x="266" y="140"/>
                    <a:pt x="263" y="137"/>
                    <a:pt x="263" y="134"/>
                  </a:cubicBezTo>
                  <a:cubicBezTo>
                    <a:pt x="263" y="111"/>
                    <a:pt x="263" y="111"/>
                    <a:pt x="263" y="111"/>
                  </a:cubicBezTo>
                  <a:cubicBezTo>
                    <a:pt x="263" y="108"/>
                    <a:pt x="266" y="105"/>
                    <a:pt x="269" y="105"/>
                  </a:cubicBezTo>
                  <a:cubicBezTo>
                    <a:pt x="292" y="105"/>
                    <a:pt x="292" y="105"/>
                    <a:pt x="292" y="105"/>
                  </a:cubicBezTo>
                  <a:cubicBezTo>
                    <a:pt x="296" y="105"/>
                    <a:pt x="298" y="108"/>
                    <a:pt x="298" y="111"/>
                  </a:cubicBezTo>
                  <a:lnTo>
                    <a:pt x="298" y="134"/>
                  </a:ln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1165225" y="1162051"/>
              <a:ext cx="157163" cy="150813"/>
            </a:xfrm>
            <a:custGeom>
              <a:avLst/>
              <a:gdLst>
                <a:gd name="T0" fmla="*/ 31 w 99"/>
                <a:gd name="T1" fmla="*/ 95 h 95"/>
                <a:gd name="T2" fmla="*/ 0 w 99"/>
                <a:gd name="T3" fmla="*/ 0 h 95"/>
                <a:gd name="T4" fmla="*/ 99 w 99"/>
                <a:gd name="T5" fmla="*/ 39 h 95"/>
                <a:gd name="T6" fmla="*/ 31 w 99"/>
                <a:gd name="T7" fmla="*/ 95 h 95"/>
              </a:gdLst>
              <a:ahLst/>
              <a:cxnLst>
                <a:cxn ang="0">
                  <a:pos x="T0" y="T1"/>
                </a:cxn>
                <a:cxn ang="0">
                  <a:pos x="T2" y="T3"/>
                </a:cxn>
                <a:cxn ang="0">
                  <a:pos x="T4" y="T5"/>
                </a:cxn>
                <a:cxn ang="0">
                  <a:pos x="T6" y="T7"/>
                </a:cxn>
              </a:cxnLst>
              <a:rect l="0" t="0" r="r" b="b"/>
              <a:pathLst>
                <a:path w="99" h="95">
                  <a:moveTo>
                    <a:pt x="31" y="95"/>
                  </a:moveTo>
                  <a:lnTo>
                    <a:pt x="0" y="0"/>
                  </a:lnTo>
                  <a:lnTo>
                    <a:pt x="99" y="39"/>
                  </a:lnTo>
                  <a:lnTo>
                    <a:pt x="31" y="95"/>
                  </a:ln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noEditPoints="1"/>
            </p:cNvSpPr>
            <p:nvPr/>
          </p:nvSpPr>
          <p:spPr bwMode="auto">
            <a:xfrm>
              <a:off x="1162050" y="1155701"/>
              <a:ext cx="592138" cy="409575"/>
            </a:xfrm>
            <a:custGeom>
              <a:avLst/>
              <a:gdLst>
                <a:gd name="T0" fmla="*/ 104 w 207"/>
                <a:gd name="T1" fmla="*/ 0 h 143"/>
                <a:gd name="T2" fmla="*/ 0 w 207"/>
                <a:gd name="T3" fmla="*/ 71 h 143"/>
                <a:gd name="T4" fmla="*/ 104 w 207"/>
                <a:gd name="T5" fmla="*/ 143 h 143"/>
                <a:gd name="T6" fmla="*/ 207 w 207"/>
                <a:gd name="T7" fmla="*/ 71 h 143"/>
                <a:gd name="T8" fmla="*/ 104 w 207"/>
                <a:gd name="T9" fmla="*/ 0 h 143"/>
                <a:gd name="T10" fmla="*/ 54 w 207"/>
                <a:gd name="T11" fmla="*/ 85 h 143"/>
                <a:gd name="T12" fmla="*/ 40 w 207"/>
                <a:gd name="T13" fmla="*/ 71 h 143"/>
                <a:gd name="T14" fmla="*/ 54 w 207"/>
                <a:gd name="T15" fmla="*/ 57 h 143"/>
                <a:gd name="T16" fmla="*/ 68 w 207"/>
                <a:gd name="T17" fmla="*/ 71 h 143"/>
                <a:gd name="T18" fmla="*/ 54 w 207"/>
                <a:gd name="T19" fmla="*/ 85 h 143"/>
                <a:gd name="T20" fmla="*/ 104 w 207"/>
                <a:gd name="T21" fmla="*/ 85 h 143"/>
                <a:gd name="T22" fmla="*/ 90 w 207"/>
                <a:gd name="T23" fmla="*/ 71 h 143"/>
                <a:gd name="T24" fmla="*/ 104 w 207"/>
                <a:gd name="T25" fmla="*/ 57 h 143"/>
                <a:gd name="T26" fmla="*/ 118 w 207"/>
                <a:gd name="T27" fmla="*/ 71 h 143"/>
                <a:gd name="T28" fmla="*/ 104 w 207"/>
                <a:gd name="T29" fmla="*/ 85 h 143"/>
                <a:gd name="T30" fmla="*/ 154 w 207"/>
                <a:gd name="T31" fmla="*/ 85 h 143"/>
                <a:gd name="T32" fmla="*/ 140 w 207"/>
                <a:gd name="T33" fmla="*/ 71 h 143"/>
                <a:gd name="T34" fmla="*/ 154 w 207"/>
                <a:gd name="T35" fmla="*/ 57 h 143"/>
                <a:gd name="T36" fmla="*/ 168 w 207"/>
                <a:gd name="T37" fmla="*/ 71 h 143"/>
                <a:gd name="T38" fmla="*/ 154 w 207"/>
                <a:gd name="T39" fmla="*/ 8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104" y="0"/>
                  </a:moveTo>
                  <a:cubicBezTo>
                    <a:pt x="47" y="0"/>
                    <a:pt x="0" y="32"/>
                    <a:pt x="0" y="71"/>
                  </a:cubicBezTo>
                  <a:cubicBezTo>
                    <a:pt x="0" y="111"/>
                    <a:pt x="47" y="143"/>
                    <a:pt x="104" y="143"/>
                  </a:cubicBezTo>
                  <a:cubicBezTo>
                    <a:pt x="161" y="143"/>
                    <a:pt x="207" y="111"/>
                    <a:pt x="207" y="71"/>
                  </a:cubicBezTo>
                  <a:cubicBezTo>
                    <a:pt x="207" y="32"/>
                    <a:pt x="161" y="0"/>
                    <a:pt x="104" y="0"/>
                  </a:cubicBezTo>
                  <a:close/>
                  <a:moveTo>
                    <a:pt x="54" y="85"/>
                  </a:moveTo>
                  <a:cubicBezTo>
                    <a:pt x="46" y="85"/>
                    <a:pt x="40" y="79"/>
                    <a:pt x="40" y="71"/>
                  </a:cubicBezTo>
                  <a:cubicBezTo>
                    <a:pt x="40" y="64"/>
                    <a:pt x="46" y="57"/>
                    <a:pt x="54" y="57"/>
                  </a:cubicBezTo>
                  <a:cubicBezTo>
                    <a:pt x="62" y="57"/>
                    <a:pt x="68" y="64"/>
                    <a:pt x="68" y="71"/>
                  </a:cubicBezTo>
                  <a:cubicBezTo>
                    <a:pt x="68" y="79"/>
                    <a:pt x="62" y="85"/>
                    <a:pt x="54" y="85"/>
                  </a:cubicBezTo>
                  <a:close/>
                  <a:moveTo>
                    <a:pt x="104" y="85"/>
                  </a:moveTo>
                  <a:cubicBezTo>
                    <a:pt x="96" y="85"/>
                    <a:pt x="90" y="79"/>
                    <a:pt x="90" y="71"/>
                  </a:cubicBezTo>
                  <a:cubicBezTo>
                    <a:pt x="90" y="64"/>
                    <a:pt x="96" y="57"/>
                    <a:pt x="104" y="57"/>
                  </a:cubicBezTo>
                  <a:cubicBezTo>
                    <a:pt x="112" y="57"/>
                    <a:pt x="118" y="64"/>
                    <a:pt x="118" y="71"/>
                  </a:cubicBezTo>
                  <a:cubicBezTo>
                    <a:pt x="118" y="79"/>
                    <a:pt x="112" y="85"/>
                    <a:pt x="104" y="85"/>
                  </a:cubicBezTo>
                  <a:close/>
                  <a:moveTo>
                    <a:pt x="154" y="85"/>
                  </a:moveTo>
                  <a:cubicBezTo>
                    <a:pt x="146" y="85"/>
                    <a:pt x="140" y="79"/>
                    <a:pt x="140" y="71"/>
                  </a:cubicBezTo>
                  <a:cubicBezTo>
                    <a:pt x="140" y="64"/>
                    <a:pt x="146" y="57"/>
                    <a:pt x="154" y="57"/>
                  </a:cubicBezTo>
                  <a:cubicBezTo>
                    <a:pt x="162" y="57"/>
                    <a:pt x="168" y="64"/>
                    <a:pt x="168" y="71"/>
                  </a:cubicBezTo>
                  <a:cubicBezTo>
                    <a:pt x="168" y="79"/>
                    <a:pt x="162" y="85"/>
                    <a:pt x="154" y="85"/>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cxnSp>
        <p:nvCxnSpPr>
          <p:cNvPr id="18" name="直接连接符 42">
            <a:extLst>
              <a:ext uri="{FF2B5EF4-FFF2-40B4-BE49-F238E27FC236}">
                <a16:creationId xmlns:a16="http://schemas.microsoft.com/office/drawing/2014/main" id="{D9A7A321-907B-4074-B7E1-19B9A7D75ABC}"/>
              </a:ext>
            </a:extLst>
          </p:cNvPr>
          <p:cNvCxnSpPr>
            <a:cxnSpLocks/>
            <a:endCxn id="19"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Freeform 6">
            <a:extLst>
              <a:ext uri="{FF2B5EF4-FFF2-40B4-BE49-F238E27FC236}">
                <a16:creationId xmlns:a16="http://schemas.microsoft.com/office/drawing/2014/main" id="{87C513C0-B794-4190-833F-FDA51672A558}"/>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 name="Text Box 8">
            <a:extLst>
              <a:ext uri="{FF2B5EF4-FFF2-40B4-BE49-F238E27FC236}">
                <a16:creationId xmlns:a16="http://schemas.microsoft.com/office/drawing/2014/main" id="{ECD33364-4784-C4F8-DF05-E432CFEA9AF0}"/>
              </a:ext>
            </a:extLst>
          </p:cNvPr>
          <p:cNvSpPr txBox="1">
            <a:spLocks noChangeArrowheads="1"/>
          </p:cNvSpPr>
          <p:nvPr/>
        </p:nvSpPr>
        <p:spPr bwMode="auto">
          <a:xfrm>
            <a:off x="1295944" y="2004187"/>
            <a:ext cx="9600111" cy="2849626"/>
          </a:xfrm>
          <a:prstGeom prst="rect">
            <a:avLst/>
          </a:prstGeom>
          <a:noFill/>
          <a:ln w="9525">
            <a:noFill/>
            <a:miter lim="800000"/>
            <a:headEnd/>
            <a:tailEnd/>
          </a:ln>
        </p:spPr>
        <p:txBody>
          <a:bodyPr wrap="square">
            <a:spAutoFit/>
          </a:bodyPr>
          <a:lstStyle>
            <a:lvl1pPr eaLnBrk="0" hangingPunct="0">
              <a:defRPr kumimoji="1" sz="1600">
                <a:solidFill>
                  <a:schemeClr val="tx1"/>
                </a:solidFill>
                <a:latin typeface="Arial" charset="0"/>
                <a:ea typeface="新細明體" pitchFamily="18" charset="-120"/>
              </a:defRPr>
            </a:lvl1pPr>
            <a:lvl2pPr marL="742950" indent="-285750" eaLnBrk="0" hangingPunct="0">
              <a:defRPr kumimoji="1" sz="1600">
                <a:solidFill>
                  <a:schemeClr val="tx1"/>
                </a:solidFill>
                <a:latin typeface="Arial" charset="0"/>
                <a:ea typeface="新細明體" pitchFamily="18" charset="-120"/>
              </a:defRPr>
            </a:lvl2pPr>
            <a:lvl3pPr marL="1143000" indent="-228600" eaLnBrk="0" hangingPunct="0">
              <a:defRPr kumimoji="1" sz="1600">
                <a:solidFill>
                  <a:schemeClr val="tx1"/>
                </a:solidFill>
                <a:latin typeface="Arial" charset="0"/>
                <a:ea typeface="新細明體" pitchFamily="18" charset="-120"/>
              </a:defRPr>
            </a:lvl3pPr>
            <a:lvl4pPr marL="1600200" indent="-228600" eaLnBrk="0" hangingPunct="0">
              <a:defRPr kumimoji="1" sz="1600">
                <a:solidFill>
                  <a:schemeClr val="tx1"/>
                </a:solidFill>
                <a:latin typeface="Arial" charset="0"/>
                <a:ea typeface="新細明體" pitchFamily="18" charset="-120"/>
              </a:defRPr>
            </a:lvl4pPr>
            <a:lvl5pPr marL="2057400" indent="-228600" eaLnBrk="0" hangingPunct="0">
              <a:defRPr kumimoji="1" sz="16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16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16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16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1600">
                <a:solidFill>
                  <a:schemeClr val="tx1"/>
                </a:solidFill>
                <a:latin typeface="Arial" charset="0"/>
                <a:ea typeface="新細明體" pitchFamily="18" charset="-120"/>
              </a:defRPr>
            </a:lvl9pPr>
          </a:lstStyle>
          <a:p>
            <a:pPr marL="257168" indent="-257168">
              <a:lnSpc>
                <a:spcPts val="3400"/>
              </a:lnSpc>
              <a:spcBef>
                <a:spcPts val="1200"/>
              </a:spcBef>
              <a:spcAft>
                <a:spcPts val="1200"/>
              </a:spcAft>
              <a:buSzPct val="85000"/>
              <a:buFont typeface="Wingdings" pitchFamily="2" charset="2"/>
              <a:buChar char="u"/>
              <a:defRPr/>
            </a:pPr>
            <a:r>
              <a:rPr lang="zh-TW" altLang="en-US" sz="2400" b="1" dirty="0">
                <a:solidFill>
                  <a:srgbClr val="2F5597"/>
                </a:solidFill>
                <a:latin typeface="微軟正黑體" pitchFamily="34" charset="-120"/>
                <a:ea typeface="微軟正黑體" pitchFamily="34" charset="-120"/>
              </a:rPr>
              <a:t>本會訂於</a:t>
            </a:r>
            <a:r>
              <a:rPr lang="en-US" altLang="zh-TW" sz="2400" b="1" dirty="0">
                <a:solidFill>
                  <a:srgbClr val="C00000"/>
                </a:solidFill>
                <a:highlight>
                  <a:srgbClr val="FFCF9F"/>
                </a:highlight>
                <a:latin typeface="微軟正黑體" pitchFamily="34" charset="-120"/>
                <a:ea typeface="微軟正黑體" pitchFamily="34" charset="-120"/>
              </a:rPr>
              <a:t>115</a:t>
            </a:r>
            <a:r>
              <a:rPr lang="zh-TW" altLang="en-US" sz="2400" b="1" dirty="0">
                <a:solidFill>
                  <a:srgbClr val="C00000"/>
                </a:solidFill>
                <a:highlight>
                  <a:srgbClr val="FFCF9F"/>
                </a:highlight>
                <a:latin typeface="微軟正黑體" pitchFamily="34" charset="-120"/>
                <a:ea typeface="微軟正黑體" pitchFamily="34" charset="-120"/>
              </a:rPr>
              <a:t>年</a:t>
            </a:r>
            <a:r>
              <a:rPr lang="en-US" altLang="zh-TW" sz="2400" b="1" u="heavy" dirty="0">
                <a:solidFill>
                  <a:srgbClr val="C00000"/>
                </a:solidFill>
                <a:highlight>
                  <a:srgbClr val="FFCF9F"/>
                </a:highlight>
                <a:latin typeface="微軟正黑體" pitchFamily="34" charset="-120"/>
                <a:ea typeface="微軟正黑體" pitchFamily="34" charset="-120"/>
              </a:rPr>
              <a:t>5</a:t>
            </a:r>
            <a:r>
              <a:rPr lang="zh-TW" altLang="en-US" sz="2400" b="1" u="heavy" dirty="0">
                <a:solidFill>
                  <a:srgbClr val="C00000"/>
                </a:solidFill>
                <a:highlight>
                  <a:srgbClr val="FFCF9F"/>
                </a:highlight>
                <a:latin typeface="微軟正黑體" pitchFamily="34" charset="-120"/>
                <a:ea typeface="微軟正黑體" pitchFamily="34" charset="-120"/>
              </a:rPr>
              <a:t>月</a:t>
            </a:r>
            <a:r>
              <a:rPr lang="en-US" altLang="zh-TW" sz="2400" b="1" u="heavy" dirty="0">
                <a:solidFill>
                  <a:srgbClr val="C00000"/>
                </a:solidFill>
                <a:highlight>
                  <a:srgbClr val="FFCF9F"/>
                </a:highlight>
                <a:latin typeface="微軟正黑體" pitchFamily="34" charset="-120"/>
                <a:ea typeface="微軟正黑體" pitchFamily="34" charset="-120"/>
              </a:rPr>
              <a:t>26</a:t>
            </a:r>
            <a:r>
              <a:rPr lang="zh-TW" altLang="en-US" sz="2400" b="1" u="heavy" dirty="0">
                <a:solidFill>
                  <a:srgbClr val="C00000"/>
                </a:solidFill>
                <a:highlight>
                  <a:srgbClr val="FFCF9F"/>
                </a:highlight>
                <a:latin typeface="微軟正黑體" pitchFamily="34" charset="-120"/>
                <a:ea typeface="微軟正黑體" pitchFamily="34" charset="-120"/>
              </a:rPr>
              <a:t>日</a:t>
            </a:r>
            <a:r>
              <a:rPr lang="en-US" altLang="zh-TW" sz="2400" b="1" u="heavy" dirty="0">
                <a:solidFill>
                  <a:srgbClr val="C00000"/>
                </a:solidFill>
                <a:highlight>
                  <a:srgbClr val="FFCF9F"/>
                </a:highlight>
                <a:latin typeface="微軟正黑體" pitchFamily="34" charset="-120"/>
                <a:ea typeface="微軟正黑體" pitchFamily="34" charset="-120"/>
              </a:rPr>
              <a:t>(</a:t>
            </a:r>
            <a:r>
              <a:rPr lang="zh-TW" altLang="en-US" sz="2400" b="1" u="heavy" dirty="0">
                <a:solidFill>
                  <a:srgbClr val="C00000"/>
                </a:solidFill>
                <a:highlight>
                  <a:srgbClr val="FFCF9F"/>
                </a:highlight>
                <a:latin typeface="微軟正黑體" pitchFamily="34" charset="-120"/>
                <a:ea typeface="微軟正黑體" pitchFamily="34" charset="-120"/>
              </a:rPr>
              <a:t>二</a:t>
            </a:r>
            <a:r>
              <a:rPr lang="en-US" altLang="zh-TW" sz="2400" b="1" u="heavy" dirty="0">
                <a:solidFill>
                  <a:srgbClr val="C00000"/>
                </a:solidFill>
                <a:highlight>
                  <a:srgbClr val="FFCF9F"/>
                </a:highlight>
                <a:latin typeface="微軟正黑體" pitchFamily="34" charset="-120"/>
                <a:ea typeface="微軟正黑體" pitchFamily="34" charset="-120"/>
              </a:rPr>
              <a:t>)</a:t>
            </a:r>
            <a:r>
              <a:rPr lang="en-US" altLang="zh-TW" sz="2400" b="1" dirty="0">
                <a:solidFill>
                  <a:srgbClr val="C00000"/>
                </a:solidFill>
                <a:highlight>
                  <a:srgbClr val="FFCF9F"/>
                </a:highlight>
                <a:latin typeface="微軟正黑體" pitchFamily="34" charset="-120"/>
                <a:ea typeface="微軟正黑體" pitchFamily="34" charset="-120"/>
              </a:rPr>
              <a:t>10:00</a:t>
            </a:r>
            <a:r>
              <a:rPr lang="zh-TW" altLang="en-US" sz="2400" b="1" dirty="0">
                <a:solidFill>
                  <a:srgbClr val="C00000"/>
                </a:solidFill>
                <a:highlight>
                  <a:srgbClr val="FFCF9F"/>
                </a:highlight>
                <a:latin typeface="微軟正黑體" pitchFamily="34" charset="-120"/>
                <a:ea typeface="微軟正黑體" pitchFamily="34" charset="-120"/>
              </a:rPr>
              <a:t>起至</a:t>
            </a:r>
            <a:r>
              <a:rPr lang="en-US" altLang="zh-TW" sz="2400" b="1" u="heavy" dirty="0">
                <a:solidFill>
                  <a:srgbClr val="C00000"/>
                </a:solidFill>
                <a:highlight>
                  <a:srgbClr val="FFCF9F"/>
                </a:highlight>
                <a:latin typeface="微軟正黑體" pitchFamily="34" charset="-120"/>
                <a:ea typeface="微軟正黑體" pitchFamily="34" charset="-120"/>
              </a:rPr>
              <a:t>5</a:t>
            </a:r>
            <a:r>
              <a:rPr lang="zh-TW" altLang="en-US" sz="2400" b="1" u="heavy" dirty="0">
                <a:solidFill>
                  <a:srgbClr val="C00000"/>
                </a:solidFill>
                <a:highlight>
                  <a:srgbClr val="FFCF9F"/>
                </a:highlight>
                <a:latin typeface="微軟正黑體" pitchFamily="34" charset="-120"/>
                <a:ea typeface="微軟正黑體" pitchFamily="34" charset="-120"/>
              </a:rPr>
              <a:t>月</a:t>
            </a:r>
            <a:r>
              <a:rPr lang="en-US" altLang="zh-TW" sz="2400" b="1" u="heavy" dirty="0">
                <a:solidFill>
                  <a:srgbClr val="C00000"/>
                </a:solidFill>
                <a:highlight>
                  <a:srgbClr val="FFCF9F"/>
                </a:highlight>
                <a:latin typeface="微軟正黑體" pitchFamily="34" charset="-120"/>
                <a:ea typeface="微軟正黑體" pitchFamily="34" charset="-120"/>
              </a:rPr>
              <a:t>28</a:t>
            </a:r>
            <a:r>
              <a:rPr lang="zh-TW" altLang="en-US" sz="2400" b="1" u="heavy" dirty="0">
                <a:solidFill>
                  <a:srgbClr val="C00000"/>
                </a:solidFill>
                <a:highlight>
                  <a:srgbClr val="FFCF9F"/>
                </a:highlight>
                <a:latin typeface="微軟正黑體" pitchFamily="34" charset="-120"/>
                <a:ea typeface="微軟正黑體" pitchFamily="34" charset="-120"/>
              </a:rPr>
              <a:t>日</a:t>
            </a:r>
            <a:r>
              <a:rPr lang="en-US" altLang="zh-TW" sz="2400" b="1" u="heavy" dirty="0">
                <a:solidFill>
                  <a:srgbClr val="C00000"/>
                </a:solidFill>
                <a:highlight>
                  <a:srgbClr val="FFCF9F"/>
                </a:highlight>
                <a:latin typeface="微軟正黑體" pitchFamily="34" charset="-120"/>
                <a:ea typeface="微軟正黑體" pitchFamily="34" charset="-120"/>
              </a:rPr>
              <a:t>(</a:t>
            </a:r>
            <a:r>
              <a:rPr lang="zh-TW" altLang="en-US" sz="2400" b="1" u="heavy" dirty="0">
                <a:solidFill>
                  <a:srgbClr val="C00000"/>
                </a:solidFill>
                <a:highlight>
                  <a:srgbClr val="FFCF9F"/>
                </a:highlight>
                <a:latin typeface="微軟正黑體" pitchFamily="34" charset="-120"/>
                <a:ea typeface="微軟正黑體" pitchFamily="34" charset="-120"/>
              </a:rPr>
              <a:t>四</a:t>
            </a:r>
            <a:r>
              <a:rPr lang="en-US" altLang="zh-TW" sz="2400" b="1" u="heavy" dirty="0">
                <a:solidFill>
                  <a:srgbClr val="C00000"/>
                </a:solidFill>
                <a:highlight>
                  <a:srgbClr val="FFCF9F"/>
                </a:highlight>
                <a:latin typeface="微軟正黑體" pitchFamily="34" charset="-120"/>
                <a:ea typeface="微軟正黑體" pitchFamily="34" charset="-120"/>
              </a:rPr>
              <a:t>)</a:t>
            </a:r>
            <a:r>
              <a:rPr lang="en-US" altLang="zh-TW" sz="2400" b="1" dirty="0">
                <a:solidFill>
                  <a:srgbClr val="C00000"/>
                </a:solidFill>
                <a:highlight>
                  <a:srgbClr val="FFCF9F"/>
                </a:highlight>
                <a:latin typeface="微軟正黑體" pitchFamily="34" charset="-120"/>
                <a:ea typeface="微軟正黑體" pitchFamily="34" charset="-120"/>
              </a:rPr>
              <a:t>17:00</a:t>
            </a:r>
            <a:r>
              <a:rPr lang="zh-TW" altLang="en-US" sz="2400" b="1" dirty="0">
                <a:solidFill>
                  <a:srgbClr val="C00000"/>
                </a:solidFill>
                <a:highlight>
                  <a:srgbClr val="FFCF9F"/>
                </a:highlight>
                <a:latin typeface="微軟正黑體" pitchFamily="34" charset="-120"/>
                <a:ea typeface="微軟正黑體" pitchFamily="34" charset="-120"/>
              </a:rPr>
              <a:t>前</a:t>
            </a:r>
            <a:r>
              <a:rPr lang="zh-TW" altLang="en-US" sz="2400" b="1" dirty="0">
                <a:solidFill>
                  <a:srgbClr val="2F5597"/>
                </a:solidFill>
                <a:latin typeface="微軟正黑體" pitchFamily="34" charset="-120"/>
                <a:ea typeface="微軟正黑體" pitchFamily="34" charset="-120"/>
              </a:rPr>
              <a:t>，至</a:t>
            </a:r>
            <a:r>
              <a:rPr lang="zh-TW" altLang="en-US" sz="2400" b="1" dirty="0">
                <a:solidFill>
                  <a:srgbClr val="C00000"/>
                </a:solidFill>
                <a:latin typeface="微軟正黑體" pitchFamily="34" charset="-120"/>
                <a:ea typeface="微軟正黑體" pitchFamily="34" charset="-120"/>
              </a:rPr>
              <a:t>查詢系統查詢是否完成報名手續</a:t>
            </a:r>
            <a:r>
              <a:rPr lang="zh-TW" altLang="en-US" sz="2400" b="1" dirty="0">
                <a:solidFill>
                  <a:srgbClr val="2F5597"/>
                </a:solidFill>
                <a:latin typeface="微軟正黑體" pitchFamily="34" charset="-120"/>
                <a:ea typeface="微軟正黑體" pitchFamily="34" charset="-120"/>
              </a:rPr>
              <a:t>，以確認各國中學校集體報名收件狀況。</a:t>
            </a:r>
            <a:endParaRPr lang="en-US" altLang="zh-TW" sz="2400" b="1" dirty="0">
              <a:solidFill>
                <a:srgbClr val="2F5597"/>
              </a:solidFill>
              <a:latin typeface="微軟正黑體" pitchFamily="34" charset="-120"/>
              <a:ea typeface="微軟正黑體" pitchFamily="34" charset="-120"/>
            </a:endParaRPr>
          </a:p>
          <a:p>
            <a:pPr marL="257168" indent="-257168">
              <a:lnSpc>
                <a:spcPts val="3400"/>
              </a:lnSpc>
              <a:spcBef>
                <a:spcPts val="1200"/>
              </a:spcBef>
              <a:spcAft>
                <a:spcPts val="1200"/>
              </a:spcAft>
              <a:buSzPct val="85000"/>
              <a:buFont typeface="Wingdings" pitchFamily="2" charset="2"/>
              <a:buChar char="u"/>
              <a:defRPr/>
            </a:pPr>
            <a:r>
              <a:rPr lang="zh-TW" altLang="en-US" sz="2400" b="1" dirty="0">
                <a:solidFill>
                  <a:srgbClr val="2F5597"/>
                </a:solidFill>
                <a:latin typeface="微軟正黑體" pitchFamily="34" charset="-120"/>
                <a:ea typeface="微軟正黑體" pitchFamily="34" charset="-120"/>
              </a:rPr>
              <a:t>報名進度查詢網址：</a:t>
            </a:r>
            <a:r>
              <a:rPr lang="en-US" altLang="zh-TW" sz="2400" b="1" dirty="0">
                <a:solidFill>
                  <a:srgbClr val="2F5597"/>
                </a:solidFill>
                <a:latin typeface="微軟正黑體" pitchFamily="34" charset="-120"/>
                <a:ea typeface="微軟正黑體" pitchFamily="34" charset="-120"/>
              </a:rPr>
              <a:t> </a:t>
            </a:r>
            <a:r>
              <a:rPr lang="en-US" altLang="zh-TW" sz="2400" b="1" dirty="0">
                <a:solidFill>
                  <a:srgbClr val="2F5597"/>
                </a:solidFill>
                <a:latin typeface="微軟正黑體" pitchFamily="34" charset="-120"/>
                <a:ea typeface="微軟正黑體" pitchFamily="34" charset="-120"/>
                <a:hlinkClick r:id="rId3"/>
              </a:rPr>
              <a:t>https://www.jctv.ntut.edu.tw/u5/</a:t>
            </a:r>
            <a:endParaRPr lang="en-US" altLang="zh-TW" sz="2400" b="1" dirty="0">
              <a:solidFill>
                <a:srgbClr val="2F5597"/>
              </a:solidFill>
              <a:latin typeface="微軟正黑體" pitchFamily="34" charset="-120"/>
              <a:ea typeface="微軟正黑體" pitchFamily="34" charset="-120"/>
            </a:endParaRPr>
          </a:p>
          <a:p>
            <a:pPr>
              <a:lnSpc>
                <a:spcPts val="3400"/>
              </a:lnSpc>
              <a:spcBef>
                <a:spcPts val="1200"/>
              </a:spcBef>
              <a:spcAft>
                <a:spcPts val="1200"/>
              </a:spcAft>
              <a:buSzPct val="85000"/>
              <a:defRPr/>
            </a:pPr>
            <a:r>
              <a:rPr lang="zh-TW" altLang="en-US" sz="2400" b="1" dirty="0">
                <a:solidFill>
                  <a:srgbClr val="2F5597"/>
                </a:solidFill>
                <a:latin typeface="微軟正黑體" pitchFamily="34" charset="-120"/>
                <a:ea typeface="微軟正黑體" pitchFamily="34" charset="-120"/>
              </a:rPr>
              <a:t>如報名資料已寄送</a:t>
            </a:r>
            <a:r>
              <a:rPr lang="en-US" altLang="zh-TW" sz="2400" b="1" dirty="0">
                <a:solidFill>
                  <a:srgbClr val="2F5597"/>
                </a:solidFill>
                <a:latin typeface="微軟正黑體" pitchFamily="34" charset="-120"/>
                <a:ea typeface="微軟正黑體" pitchFamily="34" charset="-120"/>
              </a:rPr>
              <a:t>3-5</a:t>
            </a:r>
            <a:r>
              <a:rPr lang="zh-TW" altLang="en-US" sz="2400" b="1" dirty="0">
                <a:solidFill>
                  <a:srgbClr val="2F5597"/>
                </a:solidFill>
                <a:latin typeface="微軟正黑體" pitchFamily="34" charset="-120"/>
                <a:ea typeface="微軟正黑體" pitchFamily="34" charset="-120"/>
              </a:rPr>
              <a:t>日後，經查詢系統顯示為「未收件」，請速電本會（</a:t>
            </a:r>
            <a:r>
              <a:rPr lang="en-US" altLang="zh-TW" sz="2400" b="1" dirty="0">
                <a:solidFill>
                  <a:srgbClr val="2F5597"/>
                </a:solidFill>
                <a:latin typeface="微軟正黑體" pitchFamily="34" charset="-120"/>
                <a:ea typeface="微軟正黑體" pitchFamily="34" charset="-120"/>
              </a:rPr>
              <a:t>02-2772-5333</a:t>
            </a:r>
            <a:r>
              <a:rPr lang="zh-TW" altLang="en-US" sz="2400" b="1" dirty="0">
                <a:solidFill>
                  <a:srgbClr val="2F5597"/>
                </a:solidFill>
                <a:latin typeface="微軟正黑體" pitchFamily="34" charset="-120"/>
                <a:ea typeface="微軟正黑體" pitchFamily="34" charset="-120"/>
              </a:rPr>
              <a:t>）。</a:t>
            </a:r>
            <a:endParaRPr lang="en-US" altLang="zh-TW" sz="2400" b="1" dirty="0">
              <a:solidFill>
                <a:srgbClr val="2F5597"/>
              </a:solidFill>
              <a:latin typeface="微軟正黑體" pitchFamily="34" charset="-120"/>
              <a:ea typeface="微軟正黑體" pitchFamily="34"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投影片編號版面配置區 4"/>
          <p:cNvSpPr>
            <a:spLocks noGrp="1"/>
          </p:cNvSpPr>
          <p:nvPr>
            <p:ph type="sldNum" sz="quarter" idx="12"/>
          </p:nvPr>
        </p:nvSpPr>
        <p:spPr bwMode="auto">
          <a:xfrm>
            <a:off x="9677653" y="650856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a:t>
            </a:fld>
            <a:endParaRPr lang="zh-TW" altLang="en-US" sz="1500" b="1" dirty="0">
              <a:latin typeface="Arial" panose="020B0604020202020204" pitchFamily="34" charset="0"/>
              <a:cs typeface="Arial" panose="020B0604020202020204" pitchFamily="34" charset="0"/>
            </a:endParaRPr>
          </a:p>
        </p:txBody>
      </p:sp>
      <p:grpSp>
        <p:nvGrpSpPr>
          <p:cNvPr id="6" name="组合 76"/>
          <p:cNvGrpSpPr>
            <a:grpSpLocks noChangeAspect="1"/>
          </p:cNvGrpSpPr>
          <p:nvPr/>
        </p:nvGrpSpPr>
        <p:grpSpPr>
          <a:xfrm>
            <a:off x="9389819" y="5589151"/>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7" name="Freeform 45"/>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6"/>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7"/>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8"/>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9"/>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0"/>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51"/>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52"/>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53"/>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54"/>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55"/>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56"/>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57"/>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58"/>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59"/>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60"/>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1"/>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62"/>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3"/>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64"/>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65"/>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66"/>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67"/>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68"/>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69"/>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70"/>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71"/>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72"/>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73"/>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74"/>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5"/>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76"/>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77"/>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78"/>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79"/>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0"/>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81"/>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82"/>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83"/>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7" name="组合 76"/>
          <p:cNvGrpSpPr>
            <a:grpSpLocks noChangeAspect="1"/>
          </p:cNvGrpSpPr>
          <p:nvPr/>
        </p:nvGrpSpPr>
        <p:grpSpPr>
          <a:xfrm>
            <a:off x="7147815" y="5594511"/>
            <a:ext cx="800461"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48" name="Freeform 45"/>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6"/>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7"/>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8"/>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9"/>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0"/>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51"/>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2"/>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3"/>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4"/>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5"/>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6"/>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7"/>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8"/>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9"/>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60"/>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1"/>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2"/>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3"/>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4"/>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5"/>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6"/>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7"/>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68"/>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9"/>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70"/>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71"/>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2"/>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3"/>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4"/>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5"/>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76"/>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77"/>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78"/>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79"/>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80"/>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81"/>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2"/>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3"/>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7" name="组合 116"/>
          <p:cNvGrpSpPr>
            <a:grpSpLocks noChangeAspect="1"/>
          </p:cNvGrpSpPr>
          <p:nvPr/>
        </p:nvGrpSpPr>
        <p:grpSpPr>
          <a:xfrm>
            <a:off x="8252454" y="5600453"/>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88" name="Freeform 45"/>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6"/>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7"/>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9"/>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50"/>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51"/>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52"/>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53"/>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54"/>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55"/>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56"/>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57"/>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58"/>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59"/>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60"/>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61"/>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62"/>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63"/>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64"/>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65"/>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66"/>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67"/>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68"/>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69"/>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70"/>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71"/>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72"/>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73"/>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74"/>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75"/>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76"/>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77"/>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78"/>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79"/>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0"/>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81"/>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82"/>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83"/>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7" name="组合 76"/>
          <p:cNvGrpSpPr>
            <a:grpSpLocks noChangeAspect="1"/>
          </p:cNvGrpSpPr>
          <p:nvPr/>
        </p:nvGrpSpPr>
        <p:grpSpPr>
          <a:xfrm>
            <a:off x="4987501" y="5594800"/>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8" name="Freeform 45"/>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46"/>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47"/>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48"/>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49"/>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0"/>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1"/>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2"/>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4"/>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5"/>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6"/>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7"/>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8"/>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9"/>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60"/>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61"/>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62"/>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63"/>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64"/>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65"/>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66"/>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67"/>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68"/>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69"/>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70"/>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71"/>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72"/>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73"/>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74"/>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75"/>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76"/>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77"/>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78"/>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79"/>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80"/>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81"/>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82"/>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83"/>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7" name="组合 116"/>
          <p:cNvGrpSpPr>
            <a:grpSpLocks noChangeAspect="1"/>
          </p:cNvGrpSpPr>
          <p:nvPr/>
        </p:nvGrpSpPr>
        <p:grpSpPr>
          <a:xfrm>
            <a:off x="6092140" y="5583800"/>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68" name="Freeform 45"/>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46"/>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47"/>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48"/>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49"/>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50"/>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1"/>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52"/>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53"/>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54"/>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55"/>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56"/>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57"/>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58"/>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59"/>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0"/>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61"/>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62"/>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63"/>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64"/>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65"/>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66"/>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67"/>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68"/>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69"/>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0"/>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1"/>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72"/>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73"/>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74"/>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75"/>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76"/>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77"/>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78"/>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79"/>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0"/>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81"/>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82"/>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83"/>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7" name="组合 116">
            <a:extLst>
              <a:ext uri="{FF2B5EF4-FFF2-40B4-BE49-F238E27FC236}">
                <a16:creationId xmlns:a16="http://schemas.microsoft.com/office/drawing/2014/main" id="{D0CA6B26-26C1-46D9-BD22-25FF1E8EA694}"/>
              </a:ext>
            </a:extLst>
          </p:cNvPr>
          <p:cNvGrpSpPr>
            <a:grpSpLocks noChangeAspect="1"/>
          </p:cNvGrpSpPr>
          <p:nvPr/>
        </p:nvGrpSpPr>
        <p:grpSpPr>
          <a:xfrm>
            <a:off x="10350499" y="5580675"/>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08" name="Freeform 45">
              <a:extLst>
                <a:ext uri="{FF2B5EF4-FFF2-40B4-BE49-F238E27FC236}">
                  <a16:creationId xmlns:a16="http://schemas.microsoft.com/office/drawing/2014/main" id="{086E9DD5-6526-44E4-97C4-F9F8C76E788B}"/>
                </a:ext>
              </a:extLst>
            </p:cNvPr>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46">
              <a:extLst>
                <a:ext uri="{FF2B5EF4-FFF2-40B4-BE49-F238E27FC236}">
                  <a16:creationId xmlns:a16="http://schemas.microsoft.com/office/drawing/2014/main" id="{0F93340B-158A-4186-B90A-A29B19AF89BB}"/>
                </a:ext>
              </a:extLst>
            </p:cNvPr>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47">
              <a:extLst>
                <a:ext uri="{FF2B5EF4-FFF2-40B4-BE49-F238E27FC236}">
                  <a16:creationId xmlns:a16="http://schemas.microsoft.com/office/drawing/2014/main" id="{B3A72D6F-9091-449E-A922-0EFF9FF6C4E9}"/>
                </a:ext>
              </a:extLst>
            </p:cNvPr>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48">
              <a:extLst>
                <a:ext uri="{FF2B5EF4-FFF2-40B4-BE49-F238E27FC236}">
                  <a16:creationId xmlns:a16="http://schemas.microsoft.com/office/drawing/2014/main" id="{D17272AE-30C0-4819-9727-C9C428E4EA97}"/>
                </a:ext>
              </a:extLst>
            </p:cNvPr>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49">
              <a:extLst>
                <a:ext uri="{FF2B5EF4-FFF2-40B4-BE49-F238E27FC236}">
                  <a16:creationId xmlns:a16="http://schemas.microsoft.com/office/drawing/2014/main" id="{8F45ACC3-18F4-47E1-ABAF-EB9CD027EB1C}"/>
                </a:ext>
              </a:extLst>
            </p:cNvPr>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50">
              <a:extLst>
                <a:ext uri="{FF2B5EF4-FFF2-40B4-BE49-F238E27FC236}">
                  <a16:creationId xmlns:a16="http://schemas.microsoft.com/office/drawing/2014/main" id="{BA97AA5D-A3E8-4E36-A87B-47A45F553D03}"/>
                </a:ext>
              </a:extLst>
            </p:cNvPr>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51">
              <a:extLst>
                <a:ext uri="{FF2B5EF4-FFF2-40B4-BE49-F238E27FC236}">
                  <a16:creationId xmlns:a16="http://schemas.microsoft.com/office/drawing/2014/main" id="{FA09C39B-545F-4FEE-910F-B2E214E599AD}"/>
                </a:ext>
              </a:extLst>
            </p:cNvPr>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52">
              <a:extLst>
                <a:ext uri="{FF2B5EF4-FFF2-40B4-BE49-F238E27FC236}">
                  <a16:creationId xmlns:a16="http://schemas.microsoft.com/office/drawing/2014/main" id="{E67E9DB8-6F94-468D-8687-234264D22C40}"/>
                </a:ext>
              </a:extLst>
            </p:cNvPr>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53">
              <a:extLst>
                <a:ext uri="{FF2B5EF4-FFF2-40B4-BE49-F238E27FC236}">
                  <a16:creationId xmlns:a16="http://schemas.microsoft.com/office/drawing/2014/main" id="{4A578C89-40B8-4E65-8069-69FF16247664}"/>
                </a:ext>
              </a:extLst>
            </p:cNvPr>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54">
              <a:extLst>
                <a:ext uri="{FF2B5EF4-FFF2-40B4-BE49-F238E27FC236}">
                  <a16:creationId xmlns:a16="http://schemas.microsoft.com/office/drawing/2014/main" id="{A78B254F-2EE8-46FF-A6B3-22919B57BD84}"/>
                </a:ext>
              </a:extLst>
            </p:cNvPr>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55">
              <a:extLst>
                <a:ext uri="{FF2B5EF4-FFF2-40B4-BE49-F238E27FC236}">
                  <a16:creationId xmlns:a16="http://schemas.microsoft.com/office/drawing/2014/main" id="{361A3914-4654-4970-804E-3E3A710A7CEC}"/>
                </a:ext>
              </a:extLst>
            </p:cNvPr>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56">
              <a:extLst>
                <a:ext uri="{FF2B5EF4-FFF2-40B4-BE49-F238E27FC236}">
                  <a16:creationId xmlns:a16="http://schemas.microsoft.com/office/drawing/2014/main" id="{93BBF34E-F145-4AEA-97F9-5F1AEB2090BF}"/>
                </a:ext>
              </a:extLst>
            </p:cNvPr>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57">
              <a:extLst>
                <a:ext uri="{FF2B5EF4-FFF2-40B4-BE49-F238E27FC236}">
                  <a16:creationId xmlns:a16="http://schemas.microsoft.com/office/drawing/2014/main" id="{8867E5AA-28DE-4317-857F-D208793426DF}"/>
                </a:ext>
              </a:extLst>
            </p:cNvPr>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58">
              <a:extLst>
                <a:ext uri="{FF2B5EF4-FFF2-40B4-BE49-F238E27FC236}">
                  <a16:creationId xmlns:a16="http://schemas.microsoft.com/office/drawing/2014/main" id="{6F2C7D74-16B0-422F-A2D3-418EB497B3D0}"/>
                </a:ext>
              </a:extLst>
            </p:cNvPr>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59">
              <a:extLst>
                <a:ext uri="{FF2B5EF4-FFF2-40B4-BE49-F238E27FC236}">
                  <a16:creationId xmlns:a16="http://schemas.microsoft.com/office/drawing/2014/main" id="{57F880EB-1382-4917-BD91-33502F9128B2}"/>
                </a:ext>
              </a:extLst>
            </p:cNvPr>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60">
              <a:extLst>
                <a:ext uri="{FF2B5EF4-FFF2-40B4-BE49-F238E27FC236}">
                  <a16:creationId xmlns:a16="http://schemas.microsoft.com/office/drawing/2014/main" id="{F491230D-1181-4703-BFDD-0217A248706F}"/>
                </a:ext>
              </a:extLst>
            </p:cNvPr>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61">
              <a:extLst>
                <a:ext uri="{FF2B5EF4-FFF2-40B4-BE49-F238E27FC236}">
                  <a16:creationId xmlns:a16="http://schemas.microsoft.com/office/drawing/2014/main" id="{66D6FCD7-F78B-4ED7-AE86-983BE903B572}"/>
                </a:ext>
              </a:extLst>
            </p:cNvPr>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62">
              <a:extLst>
                <a:ext uri="{FF2B5EF4-FFF2-40B4-BE49-F238E27FC236}">
                  <a16:creationId xmlns:a16="http://schemas.microsoft.com/office/drawing/2014/main" id="{3EF31EF0-2CB2-4CDD-A75D-C2E8E2329599}"/>
                </a:ext>
              </a:extLst>
            </p:cNvPr>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63">
              <a:extLst>
                <a:ext uri="{FF2B5EF4-FFF2-40B4-BE49-F238E27FC236}">
                  <a16:creationId xmlns:a16="http://schemas.microsoft.com/office/drawing/2014/main" id="{3976F117-36CA-4740-9FC8-66888D435413}"/>
                </a:ext>
              </a:extLst>
            </p:cNvPr>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64">
              <a:extLst>
                <a:ext uri="{FF2B5EF4-FFF2-40B4-BE49-F238E27FC236}">
                  <a16:creationId xmlns:a16="http://schemas.microsoft.com/office/drawing/2014/main" id="{771141EF-8766-45A9-8182-AEBDE4CE8FA9}"/>
                </a:ext>
              </a:extLst>
            </p:cNvPr>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65">
              <a:extLst>
                <a:ext uri="{FF2B5EF4-FFF2-40B4-BE49-F238E27FC236}">
                  <a16:creationId xmlns:a16="http://schemas.microsoft.com/office/drawing/2014/main" id="{E13905A3-97D0-41A7-9403-D85EA28D41B2}"/>
                </a:ext>
              </a:extLst>
            </p:cNvPr>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66">
              <a:extLst>
                <a:ext uri="{FF2B5EF4-FFF2-40B4-BE49-F238E27FC236}">
                  <a16:creationId xmlns:a16="http://schemas.microsoft.com/office/drawing/2014/main" id="{888EC371-9DE0-4496-982C-2C1881C3887F}"/>
                </a:ext>
              </a:extLst>
            </p:cNvPr>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67">
              <a:extLst>
                <a:ext uri="{FF2B5EF4-FFF2-40B4-BE49-F238E27FC236}">
                  <a16:creationId xmlns:a16="http://schemas.microsoft.com/office/drawing/2014/main" id="{A7431EAB-2F2C-4BF5-8218-45DC9ED425C6}"/>
                </a:ext>
              </a:extLst>
            </p:cNvPr>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68">
              <a:extLst>
                <a:ext uri="{FF2B5EF4-FFF2-40B4-BE49-F238E27FC236}">
                  <a16:creationId xmlns:a16="http://schemas.microsoft.com/office/drawing/2014/main" id="{0FF9CED8-8F6C-4CE4-8C94-3C845FEA6DE2}"/>
                </a:ext>
              </a:extLst>
            </p:cNvPr>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69">
              <a:extLst>
                <a:ext uri="{FF2B5EF4-FFF2-40B4-BE49-F238E27FC236}">
                  <a16:creationId xmlns:a16="http://schemas.microsoft.com/office/drawing/2014/main" id="{E660F583-8ADA-43C6-80A5-4F43F55F8C31}"/>
                </a:ext>
              </a:extLst>
            </p:cNvPr>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70">
              <a:extLst>
                <a:ext uri="{FF2B5EF4-FFF2-40B4-BE49-F238E27FC236}">
                  <a16:creationId xmlns:a16="http://schemas.microsoft.com/office/drawing/2014/main" id="{1421CB49-B860-477A-8B98-BC0DDF26E59D}"/>
                </a:ext>
              </a:extLst>
            </p:cNvPr>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71">
              <a:extLst>
                <a:ext uri="{FF2B5EF4-FFF2-40B4-BE49-F238E27FC236}">
                  <a16:creationId xmlns:a16="http://schemas.microsoft.com/office/drawing/2014/main" id="{DAAD541D-018A-4AA9-8B62-6D9AE96841B3}"/>
                </a:ext>
              </a:extLst>
            </p:cNvPr>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72">
              <a:extLst>
                <a:ext uri="{FF2B5EF4-FFF2-40B4-BE49-F238E27FC236}">
                  <a16:creationId xmlns:a16="http://schemas.microsoft.com/office/drawing/2014/main" id="{581BCC92-CB67-4399-A74D-7F8F1827E1A1}"/>
                </a:ext>
              </a:extLst>
            </p:cNvPr>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73">
              <a:extLst>
                <a:ext uri="{FF2B5EF4-FFF2-40B4-BE49-F238E27FC236}">
                  <a16:creationId xmlns:a16="http://schemas.microsoft.com/office/drawing/2014/main" id="{6D0E3B05-0F76-48B9-873F-E00FD2E235DD}"/>
                </a:ext>
              </a:extLst>
            </p:cNvPr>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74">
              <a:extLst>
                <a:ext uri="{FF2B5EF4-FFF2-40B4-BE49-F238E27FC236}">
                  <a16:creationId xmlns:a16="http://schemas.microsoft.com/office/drawing/2014/main" id="{C77BB1C0-491A-48F6-9A53-A127D5FF7720}"/>
                </a:ext>
              </a:extLst>
            </p:cNvPr>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75">
              <a:extLst>
                <a:ext uri="{FF2B5EF4-FFF2-40B4-BE49-F238E27FC236}">
                  <a16:creationId xmlns:a16="http://schemas.microsoft.com/office/drawing/2014/main" id="{552E0DAB-02D1-42D1-83FE-7CB805035703}"/>
                </a:ext>
              </a:extLst>
            </p:cNvPr>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76">
              <a:extLst>
                <a:ext uri="{FF2B5EF4-FFF2-40B4-BE49-F238E27FC236}">
                  <a16:creationId xmlns:a16="http://schemas.microsoft.com/office/drawing/2014/main" id="{CFFFDD74-7430-4CF8-9591-527425DA5126}"/>
                </a:ext>
              </a:extLst>
            </p:cNvPr>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77">
              <a:extLst>
                <a:ext uri="{FF2B5EF4-FFF2-40B4-BE49-F238E27FC236}">
                  <a16:creationId xmlns:a16="http://schemas.microsoft.com/office/drawing/2014/main" id="{6ADFE8DC-27A5-4DD3-9C26-D755F7D521F4}"/>
                </a:ext>
              </a:extLst>
            </p:cNvPr>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78">
              <a:extLst>
                <a:ext uri="{FF2B5EF4-FFF2-40B4-BE49-F238E27FC236}">
                  <a16:creationId xmlns:a16="http://schemas.microsoft.com/office/drawing/2014/main" id="{D0C40DF0-49BE-4900-ABE4-E1FC6BCB17CE}"/>
                </a:ext>
              </a:extLst>
            </p:cNvPr>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79">
              <a:extLst>
                <a:ext uri="{FF2B5EF4-FFF2-40B4-BE49-F238E27FC236}">
                  <a16:creationId xmlns:a16="http://schemas.microsoft.com/office/drawing/2014/main" id="{35FEAAD6-4F63-4F38-A6F4-64813D29CB47}"/>
                </a:ext>
              </a:extLst>
            </p:cNvPr>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80">
              <a:extLst>
                <a:ext uri="{FF2B5EF4-FFF2-40B4-BE49-F238E27FC236}">
                  <a16:creationId xmlns:a16="http://schemas.microsoft.com/office/drawing/2014/main" id="{3AB656DA-6177-40BF-B3DA-365DA3BE2103}"/>
                </a:ext>
              </a:extLst>
            </p:cNvPr>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81">
              <a:extLst>
                <a:ext uri="{FF2B5EF4-FFF2-40B4-BE49-F238E27FC236}">
                  <a16:creationId xmlns:a16="http://schemas.microsoft.com/office/drawing/2014/main" id="{8DDF5C64-B848-4E09-9B06-2CA2F0E230B8}"/>
                </a:ext>
              </a:extLst>
            </p:cNvPr>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82">
              <a:extLst>
                <a:ext uri="{FF2B5EF4-FFF2-40B4-BE49-F238E27FC236}">
                  <a16:creationId xmlns:a16="http://schemas.microsoft.com/office/drawing/2014/main" id="{EE1A4E5F-9241-4402-8CB6-7A285CCB372E}"/>
                </a:ext>
              </a:extLst>
            </p:cNvPr>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83">
              <a:extLst>
                <a:ext uri="{FF2B5EF4-FFF2-40B4-BE49-F238E27FC236}">
                  <a16:creationId xmlns:a16="http://schemas.microsoft.com/office/drawing/2014/main" id="{70763CB4-C883-496A-B407-AA7BECE987C3}"/>
                </a:ext>
              </a:extLst>
            </p:cNvPr>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7" name="组合 76">
            <a:extLst>
              <a:ext uri="{FF2B5EF4-FFF2-40B4-BE49-F238E27FC236}">
                <a16:creationId xmlns:a16="http://schemas.microsoft.com/office/drawing/2014/main" id="{B5CC6B74-EAAF-464B-B0EF-D3CB4832DDA4}"/>
              </a:ext>
            </a:extLst>
          </p:cNvPr>
          <p:cNvGrpSpPr>
            <a:grpSpLocks noChangeAspect="1"/>
          </p:cNvGrpSpPr>
          <p:nvPr/>
        </p:nvGrpSpPr>
        <p:grpSpPr>
          <a:xfrm>
            <a:off x="2231973" y="5594511"/>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48" name="Freeform 45">
              <a:extLst>
                <a:ext uri="{FF2B5EF4-FFF2-40B4-BE49-F238E27FC236}">
                  <a16:creationId xmlns:a16="http://schemas.microsoft.com/office/drawing/2014/main" id="{BB39B16E-9DC9-40CD-8101-663035518F06}"/>
                </a:ext>
              </a:extLst>
            </p:cNvPr>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46">
              <a:extLst>
                <a:ext uri="{FF2B5EF4-FFF2-40B4-BE49-F238E27FC236}">
                  <a16:creationId xmlns:a16="http://schemas.microsoft.com/office/drawing/2014/main" id="{458D38BC-02D9-4572-B016-AF6853227A09}"/>
                </a:ext>
              </a:extLst>
            </p:cNvPr>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47">
              <a:extLst>
                <a:ext uri="{FF2B5EF4-FFF2-40B4-BE49-F238E27FC236}">
                  <a16:creationId xmlns:a16="http://schemas.microsoft.com/office/drawing/2014/main" id="{3050B00F-62B8-4C11-BA43-652E1C632CEF}"/>
                </a:ext>
              </a:extLst>
            </p:cNvPr>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48">
              <a:extLst>
                <a:ext uri="{FF2B5EF4-FFF2-40B4-BE49-F238E27FC236}">
                  <a16:creationId xmlns:a16="http://schemas.microsoft.com/office/drawing/2014/main" id="{455AA487-21A3-4955-82F2-9845BE5BE0AE}"/>
                </a:ext>
              </a:extLst>
            </p:cNvPr>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49">
              <a:extLst>
                <a:ext uri="{FF2B5EF4-FFF2-40B4-BE49-F238E27FC236}">
                  <a16:creationId xmlns:a16="http://schemas.microsoft.com/office/drawing/2014/main" id="{DC33545E-1923-48BE-816D-CD02D3A5A3F0}"/>
                </a:ext>
              </a:extLst>
            </p:cNvPr>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50">
              <a:extLst>
                <a:ext uri="{FF2B5EF4-FFF2-40B4-BE49-F238E27FC236}">
                  <a16:creationId xmlns:a16="http://schemas.microsoft.com/office/drawing/2014/main" id="{4FAF519D-474D-4677-A273-929060DB4DA0}"/>
                </a:ext>
              </a:extLst>
            </p:cNvPr>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51">
              <a:extLst>
                <a:ext uri="{FF2B5EF4-FFF2-40B4-BE49-F238E27FC236}">
                  <a16:creationId xmlns:a16="http://schemas.microsoft.com/office/drawing/2014/main" id="{AC77D9F1-4342-44E4-80D3-FF3ACC62EF64}"/>
                </a:ext>
              </a:extLst>
            </p:cNvPr>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52">
              <a:extLst>
                <a:ext uri="{FF2B5EF4-FFF2-40B4-BE49-F238E27FC236}">
                  <a16:creationId xmlns:a16="http://schemas.microsoft.com/office/drawing/2014/main" id="{1DF59C17-048D-4E13-8B75-D38B837411C9}"/>
                </a:ext>
              </a:extLst>
            </p:cNvPr>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53">
              <a:extLst>
                <a:ext uri="{FF2B5EF4-FFF2-40B4-BE49-F238E27FC236}">
                  <a16:creationId xmlns:a16="http://schemas.microsoft.com/office/drawing/2014/main" id="{59AC40D8-A461-44EF-9536-0D5E1822F57D}"/>
                </a:ext>
              </a:extLst>
            </p:cNvPr>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54">
              <a:extLst>
                <a:ext uri="{FF2B5EF4-FFF2-40B4-BE49-F238E27FC236}">
                  <a16:creationId xmlns:a16="http://schemas.microsoft.com/office/drawing/2014/main" id="{B12F23D0-149A-4694-B8C8-E0B32DBD8B35}"/>
                </a:ext>
              </a:extLst>
            </p:cNvPr>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55">
              <a:extLst>
                <a:ext uri="{FF2B5EF4-FFF2-40B4-BE49-F238E27FC236}">
                  <a16:creationId xmlns:a16="http://schemas.microsoft.com/office/drawing/2014/main" id="{FEE7044A-82FB-404F-A570-B65EE0720B29}"/>
                </a:ext>
              </a:extLst>
            </p:cNvPr>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56">
              <a:extLst>
                <a:ext uri="{FF2B5EF4-FFF2-40B4-BE49-F238E27FC236}">
                  <a16:creationId xmlns:a16="http://schemas.microsoft.com/office/drawing/2014/main" id="{61E6B3CB-0BE1-417C-861D-19B88FF5F0CA}"/>
                </a:ext>
              </a:extLst>
            </p:cNvPr>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57">
              <a:extLst>
                <a:ext uri="{FF2B5EF4-FFF2-40B4-BE49-F238E27FC236}">
                  <a16:creationId xmlns:a16="http://schemas.microsoft.com/office/drawing/2014/main" id="{3EB9E75F-0D99-42A0-BC86-B0BA17ECCC2D}"/>
                </a:ext>
              </a:extLst>
            </p:cNvPr>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58">
              <a:extLst>
                <a:ext uri="{FF2B5EF4-FFF2-40B4-BE49-F238E27FC236}">
                  <a16:creationId xmlns:a16="http://schemas.microsoft.com/office/drawing/2014/main" id="{B1BFB8A2-A2CB-4F6E-A344-C9A73F992B95}"/>
                </a:ext>
              </a:extLst>
            </p:cNvPr>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59">
              <a:extLst>
                <a:ext uri="{FF2B5EF4-FFF2-40B4-BE49-F238E27FC236}">
                  <a16:creationId xmlns:a16="http://schemas.microsoft.com/office/drawing/2014/main" id="{8DA466B6-D952-4D13-914F-31A7860DEFBF}"/>
                </a:ext>
              </a:extLst>
            </p:cNvPr>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60">
              <a:extLst>
                <a:ext uri="{FF2B5EF4-FFF2-40B4-BE49-F238E27FC236}">
                  <a16:creationId xmlns:a16="http://schemas.microsoft.com/office/drawing/2014/main" id="{7FDCB6C8-E79E-4370-8084-721FE98ADBC9}"/>
                </a:ext>
              </a:extLst>
            </p:cNvPr>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61">
              <a:extLst>
                <a:ext uri="{FF2B5EF4-FFF2-40B4-BE49-F238E27FC236}">
                  <a16:creationId xmlns:a16="http://schemas.microsoft.com/office/drawing/2014/main" id="{DC7E08A6-E78B-4912-8ABD-1F01BA2135F3}"/>
                </a:ext>
              </a:extLst>
            </p:cNvPr>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62">
              <a:extLst>
                <a:ext uri="{FF2B5EF4-FFF2-40B4-BE49-F238E27FC236}">
                  <a16:creationId xmlns:a16="http://schemas.microsoft.com/office/drawing/2014/main" id="{E1213946-1118-4267-A2A6-448F43447472}"/>
                </a:ext>
              </a:extLst>
            </p:cNvPr>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63">
              <a:extLst>
                <a:ext uri="{FF2B5EF4-FFF2-40B4-BE49-F238E27FC236}">
                  <a16:creationId xmlns:a16="http://schemas.microsoft.com/office/drawing/2014/main" id="{B612A8A8-925A-4897-BB9D-1FF29F0738E2}"/>
                </a:ext>
              </a:extLst>
            </p:cNvPr>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64">
              <a:extLst>
                <a:ext uri="{FF2B5EF4-FFF2-40B4-BE49-F238E27FC236}">
                  <a16:creationId xmlns:a16="http://schemas.microsoft.com/office/drawing/2014/main" id="{17C43F54-160C-422D-B36D-687847ACCB9F}"/>
                </a:ext>
              </a:extLst>
            </p:cNvPr>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65">
              <a:extLst>
                <a:ext uri="{FF2B5EF4-FFF2-40B4-BE49-F238E27FC236}">
                  <a16:creationId xmlns:a16="http://schemas.microsoft.com/office/drawing/2014/main" id="{1578FA3D-4741-4969-9966-621BFEB652EE}"/>
                </a:ext>
              </a:extLst>
            </p:cNvPr>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66">
              <a:extLst>
                <a:ext uri="{FF2B5EF4-FFF2-40B4-BE49-F238E27FC236}">
                  <a16:creationId xmlns:a16="http://schemas.microsoft.com/office/drawing/2014/main" id="{FB9F22AB-308F-4835-B8D0-2B04666CD320}"/>
                </a:ext>
              </a:extLst>
            </p:cNvPr>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67">
              <a:extLst>
                <a:ext uri="{FF2B5EF4-FFF2-40B4-BE49-F238E27FC236}">
                  <a16:creationId xmlns:a16="http://schemas.microsoft.com/office/drawing/2014/main" id="{9FDC7E28-AF8E-481B-9A2F-F3E4F5C83CED}"/>
                </a:ext>
              </a:extLst>
            </p:cNvPr>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68">
              <a:extLst>
                <a:ext uri="{FF2B5EF4-FFF2-40B4-BE49-F238E27FC236}">
                  <a16:creationId xmlns:a16="http://schemas.microsoft.com/office/drawing/2014/main" id="{0FB9C30F-BDF9-49E8-A498-4F426EA547F2}"/>
                </a:ext>
              </a:extLst>
            </p:cNvPr>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69">
              <a:extLst>
                <a:ext uri="{FF2B5EF4-FFF2-40B4-BE49-F238E27FC236}">
                  <a16:creationId xmlns:a16="http://schemas.microsoft.com/office/drawing/2014/main" id="{80D4F0F2-9EBC-4C88-AAF0-08C3B9F3E2B1}"/>
                </a:ext>
              </a:extLst>
            </p:cNvPr>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70">
              <a:extLst>
                <a:ext uri="{FF2B5EF4-FFF2-40B4-BE49-F238E27FC236}">
                  <a16:creationId xmlns:a16="http://schemas.microsoft.com/office/drawing/2014/main" id="{185E97F3-91D2-41E0-8623-18D248B8CB08}"/>
                </a:ext>
              </a:extLst>
            </p:cNvPr>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71">
              <a:extLst>
                <a:ext uri="{FF2B5EF4-FFF2-40B4-BE49-F238E27FC236}">
                  <a16:creationId xmlns:a16="http://schemas.microsoft.com/office/drawing/2014/main" id="{342FCFEC-9A8D-482D-8651-54DECEC43595}"/>
                </a:ext>
              </a:extLst>
            </p:cNvPr>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72">
              <a:extLst>
                <a:ext uri="{FF2B5EF4-FFF2-40B4-BE49-F238E27FC236}">
                  <a16:creationId xmlns:a16="http://schemas.microsoft.com/office/drawing/2014/main" id="{5C8A2EC9-A997-43F0-970C-151381112527}"/>
                </a:ext>
              </a:extLst>
            </p:cNvPr>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73">
              <a:extLst>
                <a:ext uri="{FF2B5EF4-FFF2-40B4-BE49-F238E27FC236}">
                  <a16:creationId xmlns:a16="http://schemas.microsoft.com/office/drawing/2014/main" id="{7EEE0D41-6238-4E7C-8E7D-7C88FFAB1BA5}"/>
                </a:ext>
              </a:extLst>
            </p:cNvPr>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74">
              <a:extLst>
                <a:ext uri="{FF2B5EF4-FFF2-40B4-BE49-F238E27FC236}">
                  <a16:creationId xmlns:a16="http://schemas.microsoft.com/office/drawing/2014/main" id="{93BEAA76-4085-4B29-822F-36B683CA6929}"/>
                </a:ext>
              </a:extLst>
            </p:cNvPr>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75">
              <a:extLst>
                <a:ext uri="{FF2B5EF4-FFF2-40B4-BE49-F238E27FC236}">
                  <a16:creationId xmlns:a16="http://schemas.microsoft.com/office/drawing/2014/main" id="{B9E1C028-51A4-461F-B0A6-269AACCAE450}"/>
                </a:ext>
              </a:extLst>
            </p:cNvPr>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76">
              <a:extLst>
                <a:ext uri="{FF2B5EF4-FFF2-40B4-BE49-F238E27FC236}">
                  <a16:creationId xmlns:a16="http://schemas.microsoft.com/office/drawing/2014/main" id="{A855F62A-95B4-47DF-ABEB-98927C6527A2}"/>
                </a:ext>
              </a:extLst>
            </p:cNvPr>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77">
              <a:extLst>
                <a:ext uri="{FF2B5EF4-FFF2-40B4-BE49-F238E27FC236}">
                  <a16:creationId xmlns:a16="http://schemas.microsoft.com/office/drawing/2014/main" id="{86EB0319-F8FF-4862-8275-028144A4B4EA}"/>
                </a:ext>
              </a:extLst>
            </p:cNvPr>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78">
              <a:extLst>
                <a:ext uri="{FF2B5EF4-FFF2-40B4-BE49-F238E27FC236}">
                  <a16:creationId xmlns:a16="http://schemas.microsoft.com/office/drawing/2014/main" id="{D79572E5-02B8-457A-90B4-B922806DEF20}"/>
                </a:ext>
              </a:extLst>
            </p:cNvPr>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79">
              <a:extLst>
                <a:ext uri="{FF2B5EF4-FFF2-40B4-BE49-F238E27FC236}">
                  <a16:creationId xmlns:a16="http://schemas.microsoft.com/office/drawing/2014/main" id="{7D63E83B-E4D9-4732-816F-640FA0145F21}"/>
                </a:ext>
              </a:extLst>
            </p:cNvPr>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80">
              <a:extLst>
                <a:ext uri="{FF2B5EF4-FFF2-40B4-BE49-F238E27FC236}">
                  <a16:creationId xmlns:a16="http://schemas.microsoft.com/office/drawing/2014/main" id="{0274047F-1A2C-499C-9941-17C2FF52453B}"/>
                </a:ext>
              </a:extLst>
            </p:cNvPr>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81">
              <a:extLst>
                <a:ext uri="{FF2B5EF4-FFF2-40B4-BE49-F238E27FC236}">
                  <a16:creationId xmlns:a16="http://schemas.microsoft.com/office/drawing/2014/main" id="{60112055-1F29-4D15-9180-62E4537931C3}"/>
                </a:ext>
              </a:extLst>
            </p:cNvPr>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82">
              <a:extLst>
                <a:ext uri="{FF2B5EF4-FFF2-40B4-BE49-F238E27FC236}">
                  <a16:creationId xmlns:a16="http://schemas.microsoft.com/office/drawing/2014/main" id="{27669556-8DDE-4BC4-9C62-0B9B0AC43157}"/>
                </a:ext>
              </a:extLst>
            </p:cNvPr>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83">
              <a:extLst>
                <a:ext uri="{FF2B5EF4-FFF2-40B4-BE49-F238E27FC236}">
                  <a16:creationId xmlns:a16="http://schemas.microsoft.com/office/drawing/2014/main" id="{3188E717-612C-4D42-8FB8-5D12C3BFD382}"/>
                </a:ext>
              </a:extLst>
            </p:cNvPr>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7" name="组合 76">
            <a:extLst>
              <a:ext uri="{FF2B5EF4-FFF2-40B4-BE49-F238E27FC236}">
                <a16:creationId xmlns:a16="http://schemas.microsoft.com/office/drawing/2014/main" id="{56B4903F-F558-4237-8B5C-B9FDEDF7A4F8}"/>
              </a:ext>
            </a:extLst>
          </p:cNvPr>
          <p:cNvGrpSpPr>
            <a:grpSpLocks noChangeAspect="1"/>
          </p:cNvGrpSpPr>
          <p:nvPr/>
        </p:nvGrpSpPr>
        <p:grpSpPr>
          <a:xfrm>
            <a:off x="149428" y="5615654"/>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88" name="Freeform 45">
              <a:extLst>
                <a:ext uri="{FF2B5EF4-FFF2-40B4-BE49-F238E27FC236}">
                  <a16:creationId xmlns:a16="http://schemas.microsoft.com/office/drawing/2014/main" id="{428E2D30-EAFA-409C-98B9-FC155CCFD512}"/>
                </a:ext>
              </a:extLst>
            </p:cNvPr>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6">
              <a:extLst>
                <a:ext uri="{FF2B5EF4-FFF2-40B4-BE49-F238E27FC236}">
                  <a16:creationId xmlns:a16="http://schemas.microsoft.com/office/drawing/2014/main" id="{89C5AE30-59DB-4680-9B2F-4991285B07BF}"/>
                </a:ext>
              </a:extLst>
            </p:cNvPr>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47">
              <a:extLst>
                <a:ext uri="{FF2B5EF4-FFF2-40B4-BE49-F238E27FC236}">
                  <a16:creationId xmlns:a16="http://schemas.microsoft.com/office/drawing/2014/main" id="{10176947-F552-450C-8681-2B3129ED2399}"/>
                </a:ext>
              </a:extLst>
            </p:cNvPr>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48">
              <a:extLst>
                <a:ext uri="{FF2B5EF4-FFF2-40B4-BE49-F238E27FC236}">
                  <a16:creationId xmlns:a16="http://schemas.microsoft.com/office/drawing/2014/main" id="{2E1D09B2-2BF6-4AFD-AFD1-1C0EF9AA2215}"/>
                </a:ext>
              </a:extLst>
            </p:cNvPr>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49">
              <a:extLst>
                <a:ext uri="{FF2B5EF4-FFF2-40B4-BE49-F238E27FC236}">
                  <a16:creationId xmlns:a16="http://schemas.microsoft.com/office/drawing/2014/main" id="{1EA0F6D4-1609-4BDB-B059-501E4D337133}"/>
                </a:ext>
              </a:extLst>
            </p:cNvPr>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50">
              <a:extLst>
                <a:ext uri="{FF2B5EF4-FFF2-40B4-BE49-F238E27FC236}">
                  <a16:creationId xmlns:a16="http://schemas.microsoft.com/office/drawing/2014/main" id="{E0CBEEE7-34C9-468A-9E99-26481AD6CBA9}"/>
                </a:ext>
              </a:extLst>
            </p:cNvPr>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51">
              <a:extLst>
                <a:ext uri="{FF2B5EF4-FFF2-40B4-BE49-F238E27FC236}">
                  <a16:creationId xmlns:a16="http://schemas.microsoft.com/office/drawing/2014/main" id="{0EC4F3DD-FCDB-4192-9205-C3807761A36B}"/>
                </a:ext>
              </a:extLst>
            </p:cNvPr>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52">
              <a:extLst>
                <a:ext uri="{FF2B5EF4-FFF2-40B4-BE49-F238E27FC236}">
                  <a16:creationId xmlns:a16="http://schemas.microsoft.com/office/drawing/2014/main" id="{28B72A26-371D-4810-81DE-8077673BCB6B}"/>
                </a:ext>
              </a:extLst>
            </p:cNvPr>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53">
              <a:extLst>
                <a:ext uri="{FF2B5EF4-FFF2-40B4-BE49-F238E27FC236}">
                  <a16:creationId xmlns:a16="http://schemas.microsoft.com/office/drawing/2014/main" id="{B2472267-796E-473B-A47B-BA807C343B42}"/>
                </a:ext>
              </a:extLst>
            </p:cNvPr>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54">
              <a:extLst>
                <a:ext uri="{FF2B5EF4-FFF2-40B4-BE49-F238E27FC236}">
                  <a16:creationId xmlns:a16="http://schemas.microsoft.com/office/drawing/2014/main" id="{A7D9DD62-E187-4054-9721-C77684B5285B}"/>
                </a:ext>
              </a:extLst>
            </p:cNvPr>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55">
              <a:extLst>
                <a:ext uri="{FF2B5EF4-FFF2-40B4-BE49-F238E27FC236}">
                  <a16:creationId xmlns:a16="http://schemas.microsoft.com/office/drawing/2014/main" id="{330DB103-68B3-4556-BEA3-D310260F08D4}"/>
                </a:ext>
              </a:extLst>
            </p:cNvPr>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56">
              <a:extLst>
                <a:ext uri="{FF2B5EF4-FFF2-40B4-BE49-F238E27FC236}">
                  <a16:creationId xmlns:a16="http://schemas.microsoft.com/office/drawing/2014/main" id="{8E8B0679-50D0-4862-AC8B-9AFB0372EC29}"/>
                </a:ext>
              </a:extLst>
            </p:cNvPr>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57">
              <a:extLst>
                <a:ext uri="{FF2B5EF4-FFF2-40B4-BE49-F238E27FC236}">
                  <a16:creationId xmlns:a16="http://schemas.microsoft.com/office/drawing/2014/main" id="{A211A7A6-5AE8-4426-AE3A-D98D3EBDE25B}"/>
                </a:ext>
              </a:extLst>
            </p:cNvPr>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58">
              <a:extLst>
                <a:ext uri="{FF2B5EF4-FFF2-40B4-BE49-F238E27FC236}">
                  <a16:creationId xmlns:a16="http://schemas.microsoft.com/office/drawing/2014/main" id="{617A4C54-ED10-437F-8195-906EBD6CDA20}"/>
                </a:ext>
              </a:extLst>
            </p:cNvPr>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59">
              <a:extLst>
                <a:ext uri="{FF2B5EF4-FFF2-40B4-BE49-F238E27FC236}">
                  <a16:creationId xmlns:a16="http://schemas.microsoft.com/office/drawing/2014/main" id="{0AA31A8F-3DA9-4778-B328-53377FDB256C}"/>
                </a:ext>
              </a:extLst>
            </p:cNvPr>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60">
              <a:extLst>
                <a:ext uri="{FF2B5EF4-FFF2-40B4-BE49-F238E27FC236}">
                  <a16:creationId xmlns:a16="http://schemas.microsoft.com/office/drawing/2014/main" id="{752CF154-0540-4CDD-97D7-770A897F4A24}"/>
                </a:ext>
              </a:extLst>
            </p:cNvPr>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61">
              <a:extLst>
                <a:ext uri="{FF2B5EF4-FFF2-40B4-BE49-F238E27FC236}">
                  <a16:creationId xmlns:a16="http://schemas.microsoft.com/office/drawing/2014/main" id="{43F6F76B-918C-41F6-A88F-4E7A4265E004}"/>
                </a:ext>
              </a:extLst>
            </p:cNvPr>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62">
              <a:extLst>
                <a:ext uri="{FF2B5EF4-FFF2-40B4-BE49-F238E27FC236}">
                  <a16:creationId xmlns:a16="http://schemas.microsoft.com/office/drawing/2014/main" id="{5080EC30-9E4C-4439-B470-E80FDA0A2185}"/>
                </a:ext>
              </a:extLst>
            </p:cNvPr>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63">
              <a:extLst>
                <a:ext uri="{FF2B5EF4-FFF2-40B4-BE49-F238E27FC236}">
                  <a16:creationId xmlns:a16="http://schemas.microsoft.com/office/drawing/2014/main" id="{9B62DECE-DA36-4BEC-89BC-D644185DA6B9}"/>
                </a:ext>
              </a:extLst>
            </p:cNvPr>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64">
              <a:extLst>
                <a:ext uri="{FF2B5EF4-FFF2-40B4-BE49-F238E27FC236}">
                  <a16:creationId xmlns:a16="http://schemas.microsoft.com/office/drawing/2014/main" id="{BE6162A0-08BA-4DD2-B8E3-AA24B3875EED}"/>
                </a:ext>
              </a:extLst>
            </p:cNvPr>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65">
              <a:extLst>
                <a:ext uri="{FF2B5EF4-FFF2-40B4-BE49-F238E27FC236}">
                  <a16:creationId xmlns:a16="http://schemas.microsoft.com/office/drawing/2014/main" id="{C44BDAD3-8FE4-4E38-837B-BDAD4E4C07BF}"/>
                </a:ext>
              </a:extLst>
            </p:cNvPr>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66">
              <a:extLst>
                <a:ext uri="{FF2B5EF4-FFF2-40B4-BE49-F238E27FC236}">
                  <a16:creationId xmlns:a16="http://schemas.microsoft.com/office/drawing/2014/main" id="{0D77B9DE-137A-486C-8B67-8ADC9EACB205}"/>
                </a:ext>
              </a:extLst>
            </p:cNvPr>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67">
              <a:extLst>
                <a:ext uri="{FF2B5EF4-FFF2-40B4-BE49-F238E27FC236}">
                  <a16:creationId xmlns:a16="http://schemas.microsoft.com/office/drawing/2014/main" id="{7F9D7991-4B7F-47FC-A8D2-DE3746CBB12B}"/>
                </a:ext>
              </a:extLst>
            </p:cNvPr>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68">
              <a:extLst>
                <a:ext uri="{FF2B5EF4-FFF2-40B4-BE49-F238E27FC236}">
                  <a16:creationId xmlns:a16="http://schemas.microsoft.com/office/drawing/2014/main" id="{BA509FCA-8224-4AB0-8314-4BF77D243637}"/>
                </a:ext>
              </a:extLst>
            </p:cNvPr>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69">
              <a:extLst>
                <a:ext uri="{FF2B5EF4-FFF2-40B4-BE49-F238E27FC236}">
                  <a16:creationId xmlns:a16="http://schemas.microsoft.com/office/drawing/2014/main" id="{D38FDB5D-202A-4D7F-A7F6-900A563BA872}"/>
                </a:ext>
              </a:extLst>
            </p:cNvPr>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70">
              <a:extLst>
                <a:ext uri="{FF2B5EF4-FFF2-40B4-BE49-F238E27FC236}">
                  <a16:creationId xmlns:a16="http://schemas.microsoft.com/office/drawing/2014/main" id="{5B961705-A554-4AEF-8D0C-1A900772ACB0}"/>
                </a:ext>
              </a:extLst>
            </p:cNvPr>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71">
              <a:extLst>
                <a:ext uri="{FF2B5EF4-FFF2-40B4-BE49-F238E27FC236}">
                  <a16:creationId xmlns:a16="http://schemas.microsoft.com/office/drawing/2014/main" id="{67351B96-86E5-4AA6-84F2-176970CD9F4F}"/>
                </a:ext>
              </a:extLst>
            </p:cNvPr>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72">
              <a:extLst>
                <a:ext uri="{FF2B5EF4-FFF2-40B4-BE49-F238E27FC236}">
                  <a16:creationId xmlns:a16="http://schemas.microsoft.com/office/drawing/2014/main" id="{787DBCBF-1516-47C2-BD66-82B732EA3F15}"/>
                </a:ext>
              </a:extLst>
            </p:cNvPr>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73">
              <a:extLst>
                <a:ext uri="{FF2B5EF4-FFF2-40B4-BE49-F238E27FC236}">
                  <a16:creationId xmlns:a16="http://schemas.microsoft.com/office/drawing/2014/main" id="{9DC32EE9-E60C-4252-9334-E5D3E16C82A2}"/>
                </a:ext>
              </a:extLst>
            </p:cNvPr>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74">
              <a:extLst>
                <a:ext uri="{FF2B5EF4-FFF2-40B4-BE49-F238E27FC236}">
                  <a16:creationId xmlns:a16="http://schemas.microsoft.com/office/drawing/2014/main" id="{AC92A551-588D-4B2B-8DC3-1A01B4C1E410}"/>
                </a:ext>
              </a:extLst>
            </p:cNvPr>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75">
              <a:extLst>
                <a:ext uri="{FF2B5EF4-FFF2-40B4-BE49-F238E27FC236}">
                  <a16:creationId xmlns:a16="http://schemas.microsoft.com/office/drawing/2014/main" id="{95CFDFB4-5E70-4A3B-A0F5-5A8A8ACF2D4B}"/>
                </a:ext>
              </a:extLst>
            </p:cNvPr>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76">
              <a:extLst>
                <a:ext uri="{FF2B5EF4-FFF2-40B4-BE49-F238E27FC236}">
                  <a16:creationId xmlns:a16="http://schemas.microsoft.com/office/drawing/2014/main" id="{E7B821CD-A094-472E-9F77-DF2634FB8D74}"/>
                </a:ext>
              </a:extLst>
            </p:cNvPr>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77">
              <a:extLst>
                <a:ext uri="{FF2B5EF4-FFF2-40B4-BE49-F238E27FC236}">
                  <a16:creationId xmlns:a16="http://schemas.microsoft.com/office/drawing/2014/main" id="{8DA43287-E5B6-4356-A8B8-7B64B8619B71}"/>
                </a:ext>
              </a:extLst>
            </p:cNvPr>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78">
              <a:extLst>
                <a:ext uri="{FF2B5EF4-FFF2-40B4-BE49-F238E27FC236}">
                  <a16:creationId xmlns:a16="http://schemas.microsoft.com/office/drawing/2014/main" id="{1488D7AF-4216-4A32-8A3C-8F012EF9753E}"/>
                </a:ext>
              </a:extLst>
            </p:cNvPr>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79">
              <a:extLst>
                <a:ext uri="{FF2B5EF4-FFF2-40B4-BE49-F238E27FC236}">
                  <a16:creationId xmlns:a16="http://schemas.microsoft.com/office/drawing/2014/main" id="{886CDBD7-A8AF-4CA1-B3A1-EEA74F02AFEC}"/>
                </a:ext>
              </a:extLst>
            </p:cNvPr>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80">
              <a:extLst>
                <a:ext uri="{FF2B5EF4-FFF2-40B4-BE49-F238E27FC236}">
                  <a16:creationId xmlns:a16="http://schemas.microsoft.com/office/drawing/2014/main" id="{6A2FFBE8-46F3-417C-8458-BBC9D6DCF8AA}"/>
                </a:ext>
              </a:extLst>
            </p:cNvPr>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81">
              <a:extLst>
                <a:ext uri="{FF2B5EF4-FFF2-40B4-BE49-F238E27FC236}">
                  <a16:creationId xmlns:a16="http://schemas.microsoft.com/office/drawing/2014/main" id="{2ED1FFCB-72C1-49E9-954E-622F595EA849}"/>
                </a:ext>
              </a:extLst>
            </p:cNvPr>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82">
              <a:extLst>
                <a:ext uri="{FF2B5EF4-FFF2-40B4-BE49-F238E27FC236}">
                  <a16:creationId xmlns:a16="http://schemas.microsoft.com/office/drawing/2014/main" id="{1B7889AA-1F12-4625-9594-57317925F6A5}"/>
                </a:ext>
              </a:extLst>
            </p:cNvPr>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83">
              <a:extLst>
                <a:ext uri="{FF2B5EF4-FFF2-40B4-BE49-F238E27FC236}">
                  <a16:creationId xmlns:a16="http://schemas.microsoft.com/office/drawing/2014/main" id="{B179DD0B-AC95-4EF4-89C9-B613796B39AA}"/>
                </a:ext>
              </a:extLst>
            </p:cNvPr>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7" name="组合 76">
            <a:extLst>
              <a:ext uri="{FF2B5EF4-FFF2-40B4-BE49-F238E27FC236}">
                <a16:creationId xmlns:a16="http://schemas.microsoft.com/office/drawing/2014/main" id="{076A5651-1B3F-4E2D-BC3E-C8236BD075AB}"/>
              </a:ext>
            </a:extLst>
          </p:cNvPr>
          <p:cNvGrpSpPr>
            <a:grpSpLocks noChangeAspect="1"/>
          </p:cNvGrpSpPr>
          <p:nvPr/>
        </p:nvGrpSpPr>
        <p:grpSpPr>
          <a:xfrm>
            <a:off x="3347161" y="5592268"/>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328" name="Freeform 45">
              <a:extLst>
                <a:ext uri="{FF2B5EF4-FFF2-40B4-BE49-F238E27FC236}">
                  <a16:creationId xmlns:a16="http://schemas.microsoft.com/office/drawing/2014/main" id="{85A3DC5C-C397-4072-83E3-31FA8A05BC73}"/>
                </a:ext>
              </a:extLst>
            </p:cNvPr>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6">
              <a:extLst>
                <a:ext uri="{FF2B5EF4-FFF2-40B4-BE49-F238E27FC236}">
                  <a16:creationId xmlns:a16="http://schemas.microsoft.com/office/drawing/2014/main" id="{E8000ABA-2746-40AB-A747-CDAC1C06486B}"/>
                </a:ext>
              </a:extLst>
            </p:cNvPr>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7">
              <a:extLst>
                <a:ext uri="{FF2B5EF4-FFF2-40B4-BE49-F238E27FC236}">
                  <a16:creationId xmlns:a16="http://schemas.microsoft.com/office/drawing/2014/main" id="{C94E7499-D73C-4F59-8C00-BB15230D3F7A}"/>
                </a:ext>
              </a:extLst>
            </p:cNvPr>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8">
              <a:extLst>
                <a:ext uri="{FF2B5EF4-FFF2-40B4-BE49-F238E27FC236}">
                  <a16:creationId xmlns:a16="http://schemas.microsoft.com/office/drawing/2014/main" id="{D71D260F-A8B8-4A55-ADE6-615239C71E66}"/>
                </a:ext>
              </a:extLst>
            </p:cNvPr>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9">
              <a:extLst>
                <a:ext uri="{FF2B5EF4-FFF2-40B4-BE49-F238E27FC236}">
                  <a16:creationId xmlns:a16="http://schemas.microsoft.com/office/drawing/2014/main" id="{01E329FD-37CC-4CCB-A85A-7C8683397073}"/>
                </a:ext>
              </a:extLst>
            </p:cNvPr>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50">
              <a:extLst>
                <a:ext uri="{FF2B5EF4-FFF2-40B4-BE49-F238E27FC236}">
                  <a16:creationId xmlns:a16="http://schemas.microsoft.com/office/drawing/2014/main" id="{38BB4465-6A61-4015-B856-0FCCE7E7BD76}"/>
                </a:ext>
              </a:extLst>
            </p:cNvPr>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51">
              <a:extLst>
                <a:ext uri="{FF2B5EF4-FFF2-40B4-BE49-F238E27FC236}">
                  <a16:creationId xmlns:a16="http://schemas.microsoft.com/office/drawing/2014/main" id="{1CE8CCB3-4AA5-4AE3-82A7-B4B0F037D64A}"/>
                </a:ext>
              </a:extLst>
            </p:cNvPr>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2">
              <a:extLst>
                <a:ext uri="{FF2B5EF4-FFF2-40B4-BE49-F238E27FC236}">
                  <a16:creationId xmlns:a16="http://schemas.microsoft.com/office/drawing/2014/main" id="{4998570D-3DC1-4BE7-986A-440E064A12E3}"/>
                </a:ext>
              </a:extLst>
            </p:cNvPr>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3">
              <a:extLst>
                <a:ext uri="{FF2B5EF4-FFF2-40B4-BE49-F238E27FC236}">
                  <a16:creationId xmlns:a16="http://schemas.microsoft.com/office/drawing/2014/main" id="{5BA3FE6A-D07B-48CB-ABC0-B6DED6A27D0E}"/>
                </a:ext>
              </a:extLst>
            </p:cNvPr>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4">
              <a:extLst>
                <a:ext uri="{FF2B5EF4-FFF2-40B4-BE49-F238E27FC236}">
                  <a16:creationId xmlns:a16="http://schemas.microsoft.com/office/drawing/2014/main" id="{8830B7BA-0EF1-442A-A6B5-8B12DF57F019}"/>
                </a:ext>
              </a:extLst>
            </p:cNvPr>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5">
              <a:extLst>
                <a:ext uri="{FF2B5EF4-FFF2-40B4-BE49-F238E27FC236}">
                  <a16:creationId xmlns:a16="http://schemas.microsoft.com/office/drawing/2014/main" id="{384551BF-5EF3-4A03-A8F4-A91BD867F59F}"/>
                </a:ext>
              </a:extLst>
            </p:cNvPr>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6">
              <a:extLst>
                <a:ext uri="{FF2B5EF4-FFF2-40B4-BE49-F238E27FC236}">
                  <a16:creationId xmlns:a16="http://schemas.microsoft.com/office/drawing/2014/main" id="{5A96B6AF-85BA-4238-893D-1E59DFC77568}"/>
                </a:ext>
              </a:extLst>
            </p:cNvPr>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7">
              <a:extLst>
                <a:ext uri="{FF2B5EF4-FFF2-40B4-BE49-F238E27FC236}">
                  <a16:creationId xmlns:a16="http://schemas.microsoft.com/office/drawing/2014/main" id="{2297DC90-AD38-45D1-8CA0-D151246C524B}"/>
                </a:ext>
              </a:extLst>
            </p:cNvPr>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8">
              <a:extLst>
                <a:ext uri="{FF2B5EF4-FFF2-40B4-BE49-F238E27FC236}">
                  <a16:creationId xmlns:a16="http://schemas.microsoft.com/office/drawing/2014/main" id="{098B5D2B-FAC6-4AAA-95B1-12692E37F2D7}"/>
                </a:ext>
              </a:extLst>
            </p:cNvPr>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9">
              <a:extLst>
                <a:ext uri="{FF2B5EF4-FFF2-40B4-BE49-F238E27FC236}">
                  <a16:creationId xmlns:a16="http://schemas.microsoft.com/office/drawing/2014/main" id="{F8532776-F191-44BD-941E-9A547D8C2956}"/>
                </a:ext>
              </a:extLst>
            </p:cNvPr>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60">
              <a:extLst>
                <a:ext uri="{FF2B5EF4-FFF2-40B4-BE49-F238E27FC236}">
                  <a16:creationId xmlns:a16="http://schemas.microsoft.com/office/drawing/2014/main" id="{4D5789B1-3367-4CCC-ACA5-DD4E30526117}"/>
                </a:ext>
              </a:extLst>
            </p:cNvPr>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61">
              <a:extLst>
                <a:ext uri="{FF2B5EF4-FFF2-40B4-BE49-F238E27FC236}">
                  <a16:creationId xmlns:a16="http://schemas.microsoft.com/office/drawing/2014/main" id="{45FBC087-94A7-4924-B3D8-A96B781FB465}"/>
                </a:ext>
              </a:extLst>
            </p:cNvPr>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2">
              <a:extLst>
                <a:ext uri="{FF2B5EF4-FFF2-40B4-BE49-F238E27FC236}">
                  <a16:creationId xmlns:a16="http://schemas.microsoft.com/office/drawing/2014/main" id="{164D220F-FBA5-433E-AF00-AE75DC06B77E}"/>
                </a:ext>
              </a:extLst>
            </p:cNvPr>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3">
              <a:extLst>
                <a:ext uri="{FF2B5EF4-FFF2-40B4-BE49-F238E27FC236}">
                  <a16:creationId xmlns:a16="http://schemas.microsoft.com/office/drawing/2014/main" id="{5B581B93-B8B4-484E-BCC8-0A49851084A3}"/>
                </a:ext>
              </a:extLst>
            </p:cNvPr>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4">
              <a:extLst>
                <a:ext uri="{FF2B5EF4-FFF2-40B4-BE49-F238E27FC236}">
                  <a16:creationId xmlns:a16="http://schemas.microsoft.com/office/drawing/2014/main" id="{2594B7DD-6CDA-480C-9481-106542A6DF9A}"/>
                </a:ext>
              </a:extLst>
            </p:cNvPr>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5">
              <a:extLst>
                <a:ext uri="{FF2B5EF4-FFF2-40B4-BE49-F238E27FC236}">
                  <a16:creationId xmlns:a16="http://schemas.microsoft.com/office/drawing/2014/main" id="{0654984E-D1E8-4BA4-AE70-D27D101272E2}"/>
                </a:ext>
              </a:extLst>
            </p:cNvPr>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6">
              <a:extLst>
                <a:ext uri="{FF2B5EF4-FFF2-40B4-BE49-F238E27FC236}">
                  <a16:creationId xmlns:a16="http://schemas.microsoft.com/office/drawing/2014/main" id="{D3C2887A-ECAC-4600-87C7-6FD3EBBFF92B}"/>
                </a:ext>
              </a:extLst>
            </p:cNvPr>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7">
              <a:extLst>
                <a:ext uri="{FF2B5EF4-FFF2-40B4-BE49-F238E27FC236}">
                  <a16:creationId xmlns:a16="http://schemas.microsoft.com/office/drawing/2014/main" id="{6D615E47-5DA1-4A7A-ACA8-22E23241D582}"/>
                </a:ext>
              </a:extLst>
            </p:cNvPr>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68">
              <a:extLst>
                <a:ext uri="{FF2B5EF4-FFF2-40B4-BE49-F238E27FC236}">
                  <a16:creationId xmlns:a16="http://schemas.microsoft.com/office/drawing/2014/main" id="{47A0A1F7-4B40-403D-87B5-D4CFD29C4469}"/>
                </a:ext>
              </a:extLst>
            </p:cNvPr>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69">
              <a:extLst>
                <a:ext uri="{FF2B5EF4-FFF2-40B4-BE49-F238E27FC236}">
                  <a16:creationId xmlns:a16="http://schemas.microsoft.com/office/drawing/2014/main" id="{B7E382E1-E570-498D-85E0-ACAD6C53EDBC}"/>
                </a:ext>
              </a:extLst>
            </p:cNvPr>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70">
              <a:extLst>
                <a:ext uri="{FF2B5EF4-FFF2-40B4-BE49-F238E27FC236}">
                  <a16:creationId xmlns:a16="http://schemas.microsoft.com/office/drawing/2014/main" id="{D650528B-CA78-4B1E-A607-BFB559206BC1}"/>
                </a:ext>
              </a:extLst>
            </p:cNvPr>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71">
              <a:extLst>
                <a:ext uri="{FF2B5EF4-FFF2-40B4-BE49-F238E27FC236}">
                  <a16:creationId xmlns:a16="http://schemas.microsoft.com/office/drawing/2014/main" id="{226D9E59-7E01-416F-966D-EC1C56D87010}"/>
                </a:ext>
              </a:extLst>
            </p:cNvPr>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2">
              <a:extLst>
                <a:ext uri="{FF2B5EF4-FFF2-40B4-BE49-F238E27FC236}">
                  <a16:creationId xmlns:a16="http://schemas.microsoft.com/office/drawing/2014/main" id="{4C1C3ABC-0C90-4095-933C-7C2FA2878332}"/>
                </a:ext>
              </a:extLst>
            </p:cNvPr>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3">
              <a:extLst>
                <a:ext uri="{FF2B5EF4-FFF2-40B4-BE49-F238E27FC236}">
                  <a16:creationId xmlns:a16="http://schemas.microsoft.com/office/drawing/2014/main" id="{A6B4E7CF-D9A6-4195-9DC9-570768A8E145}"/>
                </a:ext>
              </a:extLst>
            </p:cNvPr>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4">
              <a:extLst>
                <a:ext uri="{FF2B5EF4-FFF2-40B4-BE49-F238E27FC236}">
                  <a16:creationId xmlns:a16="http://schemas.microsoft.com/office/drawing/2014/main" id="{678CA58C-C243-4A67-A455-641DA4FBFCB7}"/>
                </a:ext>
              </a:extLst>
            </p:cNvPr>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5">
              <a:extLst>
                <a:ext uri="{FF2B5EF4-FFF2-40B4-BE49-F238E27FC236}">
                  <a16:creationId xmlns:a16="http://schemas.microsoft.com/office/drawing/2014/main" id="{AF2D393B-8F91-4B86-AA3A-E4DE4AE183C7}"/>
                </a:ext>
              </a:extLst>
            </p:cNvPr>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6">
              <a:extLst>
                <a:ext uri="{FF2B5EF4-FFF2-40B4-BE49-F238E27FC236}">
                  <a16:creationId xmlns:a16="http://schemas.microsoft.com/office/drawing/2014/main" id="{7DAD528D-A401-4E82-8F9B-8629385B0D3B}"/>
                </a:ext>
              </a:extLst>
            </p:cNvPr>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7">
              <a:extLst>
                <a:ext uri="{FF2B5EF4-FFF2-40B4-BE49-F238E27FC236}">
                  <a16:creationId xmlns:a16="http://schemas.microsoft.com/office/drawing/2014/main" id="{9B773B51-F383-4EC9-AD8F-C46AB91AD5E2}"/>
                </a:ext>
              </a:extLst>
            </p:cNvPr>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8">
              <a:extLst>
                <a:ext uri="{FF2B5EF4-FFF2-40B4-BE49-F238E27FC236}">
                  <a16:creationId xmlns:a16="http://schemas.microsoft.com/office/drawing/2014/main" id="{66F84318-CB19-4394-B70A-59E9EB2591C1}"/>
                </a:ext>
              </a:extLst>
            </p:cNvPr>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9">
              <a:extLst>
                <a:ext uri="{FF2B5EF4-FFF2-40B4-BE49-F238E27FC236}">
                  <a16:creationId xmlns:a16="http://schemas.microsoft.com/office/drawing/2014/main" id="{A45A26CF-14B6-404F-BB78-6EEC0ED418AF}"/>
                </a:ext>
              </a:extLst>
            </p:cNvPr>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80">
              <a:extLst>
                <a:ext uri="{FF2B5EF4-FFF2-40B4-BE49-F238E27FC236}">
                  <a16:creationId xmlns:a16="http://schemas.microsoft.com/office/drawing/2014/main" id="{07C8272C-3E89-4ECE-8A56-1DA8CB746527}"/>
                </a:ext>
              </a:extLst>
            </p:cNvPr>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81">
              <a:extLst>
                <a:ext uri="{FF2B5EF4-FFF2-40B4-BE49-F238E27FC236}">
                  <a16:creationId xmlns:a16="http://schemas.microsoft.com/office/drawing/2014/main" id="{70EFBB3F-9ED9-4F56-915B-DA7FAAAEA343}"/>
                </a:ext>
              </a:extLst>
            </p:cNvPr>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2">
              <a:extLst>
                <a:ext uri="{FF2B5EF4-FFF2-40B4-BE49-F238E27FC236}">
                  <a16:creationId xmlns:a16="http://schemas.microsoft.com/office/drawing/2014/main" id="{1E340D34-A9AB-415B-937A-62F6CAD97B0D}"/>
                </a:ext>
              </a:extLst>
            </p:cNvPr>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3">
              <a:extLst>
                <a:ext uri="{FF2B5EF4-FFF2-40B4-BE49-F238E27FC236}">
                  <a16:creationId xmlns:a16="http://schemas.microsoft.com/office/drawing/2014/main" id="{41820622-BC75-4BDD-9AB6-71460FFEF23E}"/>
                </a:ext>
              </a:extLst>
            </p:cNvPr>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7" name="组合 76">
            <a:extLst>
              <a:ext uri="{FF2B5EF4-FFF2-40B4-BE49-F238E27FC236}">
                <a16:creationId xmlns:a16="http://schemas.microsoft.com/office/drawing/2014/main" id="{B5C33A8B-ECA9-41C1-828D-5EFFFF915748}"/>
              </a:ext>
            </a:extLst>
          </p:cNvPr>
          <p:cNvGrpSpPr>
            <a:grpSpLocks noChangeAspect="1"/>
          </p:cNvGrpSpPr>
          <p:nvPr/>
        </p:nvGrpSpPr>
        <p:grpSpPr>
          <a:xfrm>
            <a:off x="1204726" y="5599894"/>
            <a:ext cx="800459" cy="1260000"/>
            <a:chOff x="4648200" y="163513"/>
            <a:chExt cx="2935288" cy="6400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368" name="Freeform 45">
              <a:extLst>
                <a:ext uri="{FF2B5EF4-FFF2-40B4-BE49-F238E27FC236}">
                  <a16:creationId xmlns:a16="http://schemas.microsoft.com/office/drawing/2014/main" id="{C5698263-C885-459E-AF3D-01D4E946DFDA}"/>
                </a:ext>
              </a:extLst>
            </p:cNvPr>
            <p:cNvSpPr>
              <a:spLocks noEditPoints="1"/>
            </p:cNvSpPr>
            <p:nvPr/>
          </p:nvSpPr>
          <p:spPr bwMode="auto">
            <a:xfrm>
              <a:off x="4648200" y="358776"/>
              <a:ext cx="1857375" cy="6205538"/>
            </a:xfrm>
            <a:custGeom>
              <a:avLst/>
              <a:gdLst>
                <a:gd name="T0" fmla="*/ 296 w 581"/>
                <a:gd name="T1" fmla="*/ 1373 h 1943"/>
                <a:gd name="T2" fmla="*/ 148 w 581"/>
                <a:gd name="T3" fmla="*/ 1179 h 1943"/>
                <a:gd name="T4" fmla="*/ 143 w 581"/>
                <a:gd name="T5" fmla="*/ 1249 h 1943"/>
                <a:gd name="T6" fmla="*/ 36 w 581"/>
                <a:gd name="T7" fmla="*/ 1132 h 1943"/>
                <a:gd name="T8" fmla="*/ 36 w 581"/>
                <a:gd name="T9" fmla="*/ 1215 h 1943"/>
                <a:gd name="T10" fmla="*/ 370 w 581"/>
                <a:gd name="T11" fmla="*/ 1516 h 1943"/>
                <a:gd name="T12" fmla="*/ 420 w 581"/>
                <a:gd name="T13" fmla="*/ 1373 h 1943"/>
                <a:gd name="T14" fmla="*/ 533 w 581"/>
                <a:gd name="T15" fmla="*/ 941 h 1943"/>
                <a:gd name="T16" fmla="*/ 536 w 581"/>
                <a:gd name="T17" fmla="*/ 880 h 1943"/>
                <a:gd name="T18" fmla="*/ 526 w 581"/>
                <a:gd name="T19" fmla="*/ 885 h 1943"/>
                <a:gd name="T20" fmla="*/ 517 w 581"/>
                <a:gd name="T21" fmla="*/ 768 h 1943"/>
                <a:gd name="T22" fmla="*/ 505 w 581"/>
                <a:gd name="T23" fmla="*/ 818 h 1943"/>
                <a:gd name="T24" fmla="*/ 455 w 581"/>
                <a:gd name="T25" fmla="*/ 805 h 1943"/>
                <a:gd name="T26" fmla="*/ 511 w 581"/>
                <a:gd name="T27" fmla="*/ 573 h 1943"/>
                <a:gd name="T28" fmla="*/ 518 w 581"/>
                <a:gd name="T29" fmla="*/ 347 h 1943"/>
                <a:gd name="T30" fmla="*/ 452 w 581"/>
                <a:gd name="T31" fmla="*/ 551 h 1943"/>
                <a:gd name="T32" fmla="*/ 304 w 581"/>
                <a:gd name="T33" fmla="*/ 698 h 1943"/>
                <a:gd name="T34" fmla="*/ 359 w 581"/>
                <a:gd name="T35" fmla="*/ 603 h 1943"/>
                <a:gd name="T36" fmla="*/ 392 w 581"/>
                <a:gd name="T37" fmla="*/ 468 h 1943"/>
                <a:gd name="T38" fmla="*/ 423 w 581"/>
                <a:gd name="T39" fmla="*/ 338 h 1943"/>
                <a:gd name="T40" fmla="*/ 366 w 581"/>
                <a:gd name="T41" fmla="*/ 289 h 1943"/>
                <a:gd name="T42" fmla="*/ 302 w 581"/>
                <a:gd name="T43" fmla="*/ 584 h 1943"/>
                <a:gd name="T44" fmla="*/ 296 w 581"/>
                <a:gd name="T45" fmla="*/ 598 h 1943"/>
                <a:gd name="T46" fmla="*/ 291 w 581"/>
                <a:gd name="T47" fmla="*/ 251 h 1943"/>
                <a:gd name="T48" fmla="*/ 395 w 581"/>
                <a:gd name="T49" fmla="*/ 105 h 1943"/>
                <a:gd name="T50" fmla="*/ 354 w 581"/>
                <a:gd name="T51" fmla="*/ 120 h 1943"/>
                <a:gd name="T52" fmla="*/ 320 w 581"/>
                <a:gd name="T53" fmla="*/ 34 h 1943"/>
                <a:gd name="T54" fmla="*/ 242 w 581"/>
                <a:gd name="T55" fmla="*/ 93 h 1943"/>
                <a:gd name="T56" fmla="*/ 221 w 581"/>
                <a:gd name="T57" fmla="*/ 168 h 1943"/>
                <a:gd name="T58" fmla="*/ 158 w 581"/>
                <a:gd name="T59" fmla="*/ 96 h 1943"/>
                <a:gd name="T60" fmla="*/ 222 w 581"/>
                <a:gd name="T61" fmla="*/ 258 h 1943"/>
                <a:gd name="T62" fmla="*/ 271 w 581"/>
                <a:gd name="T63" fmla="*/ 632 h 1943"/>
                <a:gd name="T64" fmla="*/ 186 w 581"/>
                <a:gd name="T65" fmla="*/ 508 h 1943"/>
                <a:gd name="T66" fmla="*/ 205 w 581"/>
                <a:gd name="T67" fmla="*/ 322 h 1943"/>
                <a:gd name="T68" fmla="*/ 155 w 581"/>
                <a:gd name="T69" fmla="*/ 447 h 1943"/>
                <a:gd name="T70" fmla="*/ 163 w 581"/>
                <a:gd name="T71" fmla="*/ 352 h 1943"/>
                <a:gd name="T72" fmla="*/ 129 w 581"/>
                <a:gd name="T73" fmla="*/ 326 h 1943"/>
                <a:gd name="T74" fmla="*/ 71 w 581"/>
                <a:gd name="T75" fmla="*/ 276 h 1943"/>
                <a:gd name="T76" fmla="*/ 14 w 581"/>
                <a:gd name="T77" fmla="*/ 344 h 1943"/>
                <a:gd name="T78" fmla="*/ 72 w 581"/>
                <a:gd name="T79" fmla="*/ 444 h 1943"/>
                <a:gd name="T80" fmla="*/ 20 w 581"/>
                <a:gd name="T81" fmla="*/ 466 h 1943"/>
                <a:gd name="T82" fmla="*/ 413 w 581"/>
                <a:gd name="T83" fmla="*/ 1032 h 1943"/>
                <a:gd name="T84" fmla="*/ 349 w 581"/>
                <a:gd name="T85" fmla="*/ 1255 h 1943"/>
                <a:gd name="T86" fmla="*/ 315 w 581"/>
                <a:gd name="T87" fmla="*/ 1292 h 1943"/>
                <a:gd name="T88" fmla="*/ 352 w 581"/>
                <a:gd name="T89" fmla="*/ 1024 h 1943"/>
                <a:gd name="T90" fmla="*/ 301 w 581"/>
                <a:gd name="T91" fmla="*/ 1186 h 1943"/>
                <a:gd name="T92" fmla="*/ 328 w 581"/>
                <a:gd name="T93" fmla="*/ 929 h 1943"/>
                <a:gd name="T94" fmla="*/ 261 w 581"/>
                <a:gd name="T95" fmla="*/ 1021 h 1943"/>
                <a:gd name="T96" fmla="*/ 273 w 581"/>
                <a:gd name="T97" fmla="*/ 1156 h 1943"/>
                <a:gd name="T98" fmla="*/ 266 w 581"/>
                <a:gd name="T99" fmla="*/ 1215 h 1943"/>
                <a:gd name="T100" fmla="*/ 237 w 581"/>
                <a:gd name="T101" fmla="*/ 943 h 1943"/>
                <a:gd name="T102" fmla="*/ 196 w 581"/>
                <a:gd name="T103" fmla="*/ 1049 h 1943"/>
                <a:gd name="T104" fmla="*/ 190 w 581"/>
                <a:gd name="T105" fmla="*/ 816 h 1943"/>
                <a:gd name="T106" fmla="*/ 140 w 581"/>
                <a:gd name="T107" fmla="*/ 845 h 1943"/>
                <a:gd name="T108" fmla="*/ 148 w 581"/>
                <a:gd name="T109" fmla="*/ 927 h 1943"/>
                <a:gd name="T110" fmla="*/ 143 w 581"/>
                <a:gd name="T111" fmla="*/ 1007 h 1943"/>
                <a:gd name="T112" fmla="*/ 78 w 581"/>
                <a:gd name="T113" fmla="*/ 874 h 1943"/>
                <a:gd name="T114" fmla="*/ 90 w 581"/>
                <a:gd name="T115" fmla="*/ 1013 h 1943"/>
                <a:gd name="T116" fmla="*/ 22 w 581"/>
                <a:gd name="T117" fmla="*/ 1017 h 1943"/>
                <a:gd name="T118" fmla="*/ 463 w 581"/>
                <a:gd name="T119" fmla="*/ 438 h 1943"/>
                <a:gd name="T120" fmla="*/ 501 w 581"/>
                <a:gd name="T121" fmla="*/ 400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1943">
                  <a:moveTo>
                    <a:pt x="3" y="1045"/>
                  </a:moveTo>
                  <a:cubicBezTo>
                    <a:pt x="2" y="1045"/>
                    <a:pt x="1" y="1046"/>
                    <a:pt x="0" y="1047"/>
                  </a:cubicBezTo>
                  <a:cubicBezTo>
                    <a:pt x="3" y="1050"/>
                    <a:pt x="5" y="1054"/>
                    <a:pt x="8" y="1057"/>
                  </a:cubicBezTo>
                  <a:cubicBezTo>
                    <a:pt x="21" y="1070"/>
                    <a:pt x="37" y="1078"/>
                    <a:pt x="54" y="1084"/>
                  </a:cubicBezTo>
                  <a:cubicBezTo>
                    <a:pt x="70" y="1089"/>
                    <a:pt x="85" y="1092"/>
                    <a:pt x="101" y="1097"/>
                  </a:cubicBezTo>
                  <a:cubicBezTo>
                    <a:pt x="111" y="1100"/>
                    <a:pt x="120" y="1104"/>
                    <a:pt x="130" y="1108"/>
                  </a:cubicBezTo>
                  <a:cubicBezTo>
                    <a:pt x="137" y="1111"/>
                    <a:pt x="145" y="1114"/>
                    <a:pt x="152" y="1118"/>
                  </a:cubicBezTo>
                  <a:cubicBezTo>
                    <a:pt x="160" y="1123"/>
                    <a:pt x="167" y="1129"/>
                    <a:pt x="174" y="1136"/>
                  </a:cubicBezTo>
                  <a:cubicBezTo>
                    <a:pt x="188" y="1148"/>
                    <a:pt x="201" y="1161"/>
                    <a:pt x="214" y="1175"/>
                  </a:cubicBezTo>
                  <a:cubicBezTo>
                    <a:pt x="216" y="1177"/>
                    <a:pt x="217" y="1180"/>
                    <a:pt x="218" y="1183"/>
                  </a:cubicBezTo>
                  <a:cubicBezTo>
                    <a:pt x="233" y="1237"/>
                    <a:pt x="254" y="1288"/>
                    <a:pt x="277" y="1338"/>
                  </a:cubicBezTo>
                  <a:cubicBezTo>
                    <a:pt x="282" y="1350"/>
                    <a:pt x="290" y="1361"/>
                    <a:pt x="296" y="1373"/>
                  </a:cubicBezTo>
                  <a:cubicBezTo>
                    <a:pt x="295" y="1373"/>
                    <a:pt x="295" y="1374"/>
                    <a:pt x="294" y="1373"/>
                  </a:cubicBezTo>
                  <a:cubicBezTo>
                    <a:pt x="276" y="1364"/>
                    <a:pt x="258" y="1354"/>
                    <a:pt x="240" y="1344"/>
                  </a:cubicBezTo>
                  <a:cubicBezTo>
                    <a:pt x="236" y="1342"/>
                    <a:pt x="232" y="1337"/>
                    <a:pt x="231" y="1333"/>
                  </a:cubicBezTo>
                  <a:cubicBezTo>
                    <a:pt x="224" y="1312"/>
                    <a:pt x="217" y="1291"/>
                    <a:pt x="211" y="1269"/>
                  </a:cubicBezTo>
                  <a:cubicBezTo>
                    <a:pt x="203" y="1243"/>
                    <a:pt x="197" y="1216"/>
                    <a:pt x="188" y="1191"/>
                  </a:cubicBezTo>
                  <a:cubicBezTo>
                    <a:pt x="183" y="1177"/>
                    <a:pt x="174" y="1166"/>
                    <a:pt x="167" y="1153"/>
                  </a:cubicBezTo>
                  <a:cubicBezTo>
                    <a:pt x="165" y="1151"/>
                    <a:pt x="162" y="1149"/>
                    <a:pt x="158" y="1148"/>
                  </a:cubicBezTo>
                  <a:cubicBezTo>
                    <a:pt x="175" y="1171"/>
                    <a:pt x="185" y="1197"/>
                    <a:pt x="191" y="1225"/>
                  </a:cubicBezTo>
                  <a:cubicBezTo>
                    <a:pt x="191" y="1226"/>
                    <a:pt x="190" y="1226"/>
                    <a:pt x="190" y="1226"/>
                  </a:cubicBezTo>
                  <a:cubicBezTo>
                    <a:pt x="176" y="1206"/>
                    <a:pt x="162" y="1186"/>
                    <a:pt x="147" y="1166"/>
                  </a:cubicBezTo>
                  <a:cubicBezTo>
                    <a:pt x="146" y="1167"/>
                    <a:pt x="145" y="1167"/>
                    <a:pt x="144" y="1168"/>
                  </a:cubicBezTo>
                  <a:cubicBezTo>
                    <a:pt x="146" y="1172"/>
                    <a:pt x="146" y="1176"/>
                    <a:pt x="148" y="1179"/>
                  </a:cubicBezTo>
                  <a:cubicBezTo>
                    <a:pt x="159" y="1196"/>
                    <a:pt x="170" y="1212"/>
                    <a:pt x="182" y="1227"/>
                  </a:cubicBezTo>
                  <a:cubicBezTo>
                    <a:pt x="198" y="1247"/>
                    <a:pt x="207" y="1268"/>
                    <a:pt x="210" y="1293"/>
                  </a:cubicBezTo>
                  <a:cubicBezTo>
                    <a:pt x="211" y="1305"/>
                    <a:pt x="215" y="1317"/>
                    <a:pt x="219" y="1329"/>
                  </a:cubicBezTo>
                  <a:cubicBezTo>
                    <a:pt x="216" y="1328"/>
                    <a:pt x="213" y="1326"/>
                    <a:pt x="211" y="1324"/>
                  </a:cubicBezTo>
                  <a:cubicBezTo>
                    <a:pt x="199" y="1311"/>
                    <a:pt x="187" y="1298"/>
                    <a:pt x="175" y="1285"/>
                  </a:cubicBezTo>
                  <a:cubicBezTo>
                    <a:pt x="169" y="1279"/>
                    <a:pt x="162" y="1272"/>
                    <a:pt x="158" y="1265"/>
                  </a:cubicBezTo>
                  <a:cubicBezTo>
                    <a:pt x="153" y="1258"/>
                    <a:pt x="149" y="1250"/>
                    <a:pt x="147" y="1241"/>
                  </a:cubicBezTo>
                  <a:cubicBezTo>
                    <a:pt x="141" y="1210"/>
                    <a:pt x="133" y="1180"/>
                    <a:pt x="116" y="1152"/>
                  </a:cubicBezTo>
                  <a:cubicBezTo>
                    <a:pt x="109" y="1140"/>
                    <a:pt x="98" y="1129"/>
                    <a:pt x="89" y="1118"/>
                  </a:cubicBezTo>
                  <a:cubicBezTo>
                    <a:pt x="88" y="1119"/>
                    <a:pt x="87" y="1120"/>
                    <a:pt x="86" y="1120"/>
                  </a:cubicBezTo>
                  <a:cubicBezTo>
                    <a:pt x="102" y="1138"/>
                    <a:pt x="115" y="1157"/>
                    <a:pt x="122" y="1180"/>
                  </a:cubicBezTo>
                  <a:cubicBezTo>
                    <a:pt x="129" y="1203"/>
                    <a:pt x="136" y="1226"/>
                    <a:pt x="143" y="1249"/>
                  </a:cubicBezTo>
                  <a:cubicBezTo>
                    <a:pt x="142" y="1249"/>
                    <a:pt x="141" y="1250"/>
                    <a:pt x="140" y="1250"/>
                  </a:cubicBezTo>
                  <a:cubicBezTo>
                    <a:pt x="137" y="1247"/>
                    <a:pt x="134" y="1243"/>
                    <a:pt x="130" y="1241"/>
                  </a:cubicBezTo>
                  <a:cubicBezTo>
                    <a:pt x="113" y="1229"/>
                    <a:pt x="105" y="1213"/>
                    <a:pt x="100" y="1193"/>
                  </a:cubicBezTo>
                  <a:cubicBezTo>
                    <a:pt x="94" y="1170"/>
                    <a:pt x="83" y="1149"/>
                    <a:pt x="70" y="1129"/>
                  </a:cubicBezTo>
                  <a:cubicBezTo>
                    <a:pt x="68" y="1125"/>
                    <a:pt x="64" y="1122"/>
                    <a:pt x="61" y="1118"/>
                  </a:cubicBezTo>
                  <a:cubicBezTo>
                    <a:pt x="61" y="1119"/>
                    <a:pt x="60" y="1119"/>
                    <a:pt x="59" y="1120"/>
                  </a:cubicBezTo>
                  <a:cubicBezTo>
                    <a:pt x="76" y="1149"/>
                    <a:pt x="91" y="1180"/>
                    <a:pt x="100" y="1213"/>
                  </a:cubicBezTo>
                  <a:cubicBezTo>
                    <a:pt x="99" y="1213"/>
                    <a:pt x="99" y="1213"/>
                    <a:pt x="98" y="1214"/>
                  </a:cubicBezTo>
                  <a:cubicBezTo>
                    <a:pt x="87" y="1199"/>
                    <a:pt x="74" y="1185"/>
                    <a:pt x="63" y="1170"/>
                  </a:cubicBezTo>
                  <a:cubicBezTo>
                    <a:pt x="53" y="1154"/>
                    <a:pt x="45" y="1137"/>
                    <a:pt x="36" y="1121"/>
                  </a:cubicBezTo>
                  <a:cubicBezTo>
                    <a:pt x="35" y="1121"/>
                    <a:pt x="34" y="1121"/>
                    <a:pt x="33" y="1122"/>
                  </a:cubicBezTo>
                  <a:cubicBezTo>
                    <a:pt x="34" y="1125"/>
                    <a:pt x="35" y="1129"/>
                    <a:pt x="36" y="1132"/>
                  </a:cubicBezTo>
                  <a:cubicBezTo>
                    <a:pt x="49" y="1168"/>
                    <a:pt x="72" y="1197"/>
                    <a:pt x="100" y="1222"/>
                  </a:cubicBezTo>
                  <a:cubicBezTo>
                    <a:pt x="131" y="1249"/>
                    <a:pt x="161" y="1277"/>
                    <a:pt x="186" y="1310"/>
                  </a:cubicBezTo>
                  <a:cubicBezTo>
                    <a:pt x="191" y="1316"/>
                    <a:pt x="197" y="1322"/>
                    <a:pt x="203" y="1328"/>
                  </a:cubicBezTo>
                  <a:cubicBezTo>
                    <a:pt x="180" y="1324"/>
                    <a:pt x="161" y="1312"/>
                    <a:pt x="143" y="1298"/>
                  </a:cubicBezTo>
                  <a:cubicBezTo>
                    <a:pt x="131" y="1289"/>
                    <a:pt x="118" y="1279"/>
                    <a:pt x="106" y="1267"/>
                  </a:cubicBezTo>
                  <a:cubicBezTo>
                    <a:pt x="97" y="1258"/>
                    <a:pt x="89" y="1248"/>
                    <a:pt x="81" y="1238"/>
                  </a:cubicBezTo>
                  <a:cubicBezTo>
                    <a:pt x="66" y="1220"/>
                    <a:pt x="53" y="1201"/>
                    <a:pt x="39" y="1183"/>
                  </a:cubicBezTo>
                  <a:cubicBezTo>
                    <a:pt x="36" y="1180"/>
                    <a:pt x="34" y="1177"/>
                    <a:pt x="32" y="1174"/>
                  </a:cubicBezTo>
                  <a:cubicBezTo>
                    <a:pt x="31" y="1175"/>
                    <a:pt x="30" y="1176"/>
                    <a:pt x="29" y="1176"/>
                  </a:cubicBezTo>
                  <a:cubicBezTo>
                    <a:pt x="49" y="1205"/>
                    <a:pt x="70" y="1234"/>
                    <a:pt x="90" y="1263"/>
                  </a:cubicBezTo>
                  <a:cubicBezTo>
                    <a:pt x="88" y="1263"/>
                    <a:pt x="87" y="1262"/>
                    <a:pt x="86" y="1262"/>
                  </a:cubicBezTo>
                  <a:cubicBezTo>
                    <a:pt x="65" y="1250"/>
                    <a:pt x="49" y="1235"/>
                    <a:pt x="36" y="1215"/>
                  </a:cubicBezTo>
                  <a:cubicBezTo>
                    <a:pt x="32" y="1209"/>
                    <a:pt x="28" y="1203"/>
                    <a:pt x="24" y="1197"/>
                  </a:cubicBezTo>
                  <a:cubicBezTo>
                    <a:pt x="23" y="1195"/>
                    <a:pt x="20" y="1193"/>
                    <a:pt x="19" y="1191"/>
                  </a:cubicBezTo>
                  <a:cubicBezTo>
                    <a:pt x="18" y="1191"/>
                    <a:pt x="17" y="1192"/>
                    <a:pt x="17" y="1192"/>
                  </a:cubicBezTo>
                  <a:cubicBezTo>
                    <a:pt x="17" y="1195"/>
                    <a:pt x="18" y="1198"/>
                    <a:pt x="19" y="1201"/>
                  </a:cubicBezTo>
                  <a:cubicBezTo>
                    <a:pt x="36" y="1231"/>
                    <a:pt x="58" y="1256"/>
                    <a:pt x="90" y="1271"/>
                  </a:cubicBezTo>
                  <a:cubicBezTo>
                    <a:pt x="95" y="1274"/>
                    <a:pt x="101" y="1276"/>
                    <a:pt x="106" y="1279"/>
                  </a:cubicBezTo>
                  <a:cubicBezTo>
                    <a:pt x="114" y="1284"/>
                    <a:pt x="121" y="1290"/>
                    <a:pt x="129" y="1296"/>
                  </a:cubicBezTo>
                  <a:cubicBezTo>
                    <a:pt x="148" y="1314"/>
                    <a:pt x="169" y="1328"/>
                    <a:pt x="195" y="1335"/>
                  </a:cubicBezTo>
                  <a:cubicBezTo>
                    <a:pt x="207" y="1338"/>
                    <a:pt x="219" y="1344"/>
                    <a:pt x="230" y="1350"/>
                  </a:cubicBezTo>
                  <a:cubicBezTo>
                    <a:pt x="251" y="1361"/>
                    <a:pt x="271" y="1372"/>
                    <a:pt x="291" y="1383"/>
                  </a:cubicBezTo>
                  <a:cubicBezTo>
                    <a:pt x="303" y="1389"/>
                    <a:pt x="312" y="1397"/>
                    <a:pt x="319" y="1408"/>
                  </a:cubicBezTo>
                  <a:cubicBezTo>
                    <a:pt x="341" y="1442"/>
                    <a:pt x="358" y="1478"/>
                    <a:pt x="370" y="1516"/>
                  </a:cubicBezTo>
                  <a:cubicBezTo>
                    <a:pt x="382" y="1553"/>
                    <a:pt x="389" y="1591"/>
                    <a:pt x="389" y="1630"/>
                  </a:cubicBezTo>
                  <a:cubicBezTo>
                    <a:pt x="389" y="1654"/>
                    <a:pt x="393" y="1678"/>
                    <a:pt x="395" y="1702"/>
                  </a:cubicBezTo>
                  <a:cubicBezTo>
                    <a:pt x="396" y="1712"/>
                    <a:pt x="397" y="1723"/>
                    <a:pt x="397" y="1734"/>
                  </a:cubicBezTo>
                  <a:cubicBezTo>
                    <a:pt x="398" y="1768"/>
                    <a:pt x="396" y="1802"/>
                    <a:pt x="399" y="1836"/>
                  </a:cubicBezTo>
                  <a:cubicBezTo>
                    <a:pt x="402" y="1867"/>
                    <a:pt x="403" y="1899"/>
                    <a:pt x="404" y="1930"/>
                  </a:cubicBezTo>
                  <a:cubicBezTo>
                    <a:pt x="404" y="1939"/>
                    <a:pt x="407" y="1943"/>
                    <a:pt x="413" y="1943"/>
                  </a:cubicBezTo>
                  <a:cubicBezTo>
                    <a:pt x="419" y="1943"/>
                    <a:pt x="423" y="1938"/>
                    <a:pt x="423" y="1930"/>
                  </a:cubicBezTo>
                  <a:cubicBezTo>
                    <a:pt x="427" y="1879"/>
                    <a:pt x="421" y="1828"/>
                    <a:pt x="419" y="1777"/>
                  </a:cubicBezTo>
                  <a:cubicBezTo>
                    <a:pt x="417" y="1735"/>
                    <a:pt x="416" y="1693"/>
                    <a:pt x="416" y="1650"/>
                  </a:cubicBezTo>
                  <a:cubicBezTo>
                    <a:pt x="415" y="1598"/>
                    <a:pt x="414" y="1545"/>
                    <a:pt x="415" y="1492"/>
                  </a:cubicBezTo>
                  <a:cubicBezTo>
                    <a:pt x="415" y="1465"/>
                    <a:pt x="418" y="1438"/>
                    <a:pt x="419" y="1412"/>
                  </a:cubicBezTo>
                  <a:cubicBezTo>
                    <a:pt x="420" y="1399"/>
                    <a:pt x="420" y="1386"/>
                    <a:pt x="420" y="1373"/>
                  </a:cubicBezTo>
                  <a:cubicBezTo>
                    <a:pt x="421" y="1334"/>
                    <a:pt x="420" y="1295"/>
                    <a:pt x="421" y="1256"/>
                  </a:cubicBezTo>
                  <a:cubicBezTo>
                    <a:pt x="422" y="1223"/>
                    <a:pt x="425" y="1191"/>
                    <a:pt x="426" y="1158"/>
                  </a:cubicBezTo>
                  <a:cubicBezTo>
                    <a:pt x="427" y="1113"/>
                    <a:pt x="427" y="1069"/>
                    <a:pt x="427" y="1024"/>
                  </a:cubicBezTo>
                  <a:cubicBezTo>
                    <a:pt x="427" y="1007"/>
                    <a:pt x="437" y="997"/>
                    <a:pt x="453" y="992"/>
                  </a:cubicBezTo>
                  <a:cubicBezTo>
                    <a:pt x="469" y="987"/>
                    <a:pt x="484" y="980"/>
                    <a:pt x="498" y="972"/>
                  </a:cubicBezTo>
                  <a:cubicBezTo>
                    <a:pt x="511" y="964"/>
                    <a:pt x="523" y="954"/>
                    <a:pt x="539" y="948"/>
                  </a:cubicBezTo>
                  <a:cubicBezTo>
                    <a:pt x="545" y="946"/>
                    <a:pt x="552" y="940"/>
                    <a:pt x="555" y="935"/>
                  </a:cubicBezTo>
                  <a:cubicBezTo>
                    <a:pt x="566" y="917"/>
                    <a:pt x="575" y="899"/>
                    <a:pt x="580" y="878"/>
                  </a:cubicBezTo>
                  <a:cubicBezTo>
                    <a:pt x="580" y="875"/>
                    <a:pt x="581" y="871"/>
                    <a:pt x="580" y="867"/>
                  </a:cubicBezTo>
                  <a:cubicBezTo>
                    <a:pt x="579" y="869"/>
                    <a:pt x="577" y="872"/>
                    <a:pt x="576" y="874"/>
                  </a:cubicBezTo>
                  <a:cubicBezTo>
                    <a:pt x="568" y="892"/>
                    <a:pt x="560" y="910"/>
                    <a:pt x="551" y="928"/>
                  </a:cubicBezTo>
                  <a:cubicBezTo>
                    <a:pt x="546" y="938"/>
                    <a:pt x="541" y="941"/>
                    <a:pt x="533" y="941"/>
                  </a:cubicBezTo>
                  <a:cubicBezTo>
                    <a:pt x="543" y="925"/>
                    <a:pt x="550" y="908"/>
                    <a:pt x="553" y="890"/>
                  </a:cubicBezTo>
                  <a:cubicBezTo>
                    <a:pt x="552" y="889"/>
                    <a:pt x="551" y="889"/>
                    <a:pt x="550" y="888"/>
                  </a:cubicBezTo>
                  <a:cubicBezTo>
                    <a:pt x="549" y="891"/>
                    <a:pt x="547" y="893"/>
                    <a:pt x="546" y="896"/>
                  </a:cubicBezTo>
                  <a:cubicBezTo>
                    <a:pt x="540" y="909"/>
                    <a:pt x="536" y="922"/>
                    <a:pt x="530" y="935"/>
                  </a:cubicBezTo>
                  <a:cubicBezTo>
                    <a:pt x="526" y="944"/>
                    <a:pt x="520" y="951"/>
                    <a:pt x="512" y="956"/>
                  </a:cubicBezTo>
                  <a:cubicBezTo>
                    <a:pt x="496" y="965"/>
                    <a:pt x="480" y="976"/>
                    <a:pt x="462" y="982"/>
                  </a:cubicBezTo>
                  <a:cubicBezTo>
                    <a:pt x="459" y="984"/>
                    <a:pt x="456" y="985"/>
                    <a:pt x="453" y="986"/>
                  </a:cubicBezTo>
                  <a:cubicBezTo>
                    <a:pt x="452" y="985"/>
                    <a:pt x="452" y="985"/>
                    <a:pt x="451" y="984"/>
                  </a:cubicBezTo>
                  <a:cubicBezTo>
                    <a:pt x="455" y="981"/>
                    <a:pt x="459" y="976"/>
                    <a:pt x="463" y="974"/>
                  </a:cubicBezTo>
                  <a:cubicBezTo>
                    <a:pt x="486" y="960"/>
                    <a:pt x="502" y="940"/>
                    <a:pt x="515" y="918"/>
                  </a:cubicBezTo>
                  <a:cubicBezTo>
                    <a:pt x="522" y="907"/>
                    <a:pt x="527" y="895"/>
                    <a:pt x="533" y="884"/>
                  </a:cubicBezTo>
                  <a:cubicBezTo>
                    <a:pt x="534" y="882"/>
                    <a:pt x="534" y="881"/>
                    <a:pt x="536" y="880"/>
                  </a:cubicBezTo>
                  <a:cubicBezTo>
                    <a:pt x="553" y="862"/>
                    <a:pt x="559" y="840"/>
                    <a:pt x="565" y="817"/>
                  </a:cubicBezTo>
                  <a:cubicBezTo>
                    <a:pt x="571" y="795"/>
                    <a:pt x="575" y="772"/>
                    <a:pt x="573" y="749"/>
                  </a:cubicBezTo>
                  <a:cubicBezTo>
                    <a:pt x="573" y="747"/>
                    <a:pt x="573" y="745"/>
                    <a:pt x="571" y="743"/>
                  </a:cubicBezTo>
                  <a:cubicBezTo>
                    <a:pt x="571" y="747"/>
                    <a:pt x="570" y="750"/>
                    <a:pt x="570" y="754"/>
                  </a:cubicBezTo>
                  <a:cubicBezTo>
                    <a:pt x="567" y="790"/>
                    <a:pt x="559" y="825"/>
                    <a:pt x="544" y="858"/>
                  </a:cubicBezTo>
                  <a:cubicBezTo>
                    <a:pt x="542" y="861"/>
                    <a:pt x="539" y="864"/>
                    <a:pt x="536" y="867"/>
                  </a:cubicBezTo>
                  <a:cubicBezTo>
                    <a:pt x="542" y="829"/>
                    <a:pt x="546" y="791"/>
                    <a:pt x="552" y="753"/>
                  </a:cubicBezTo>
                  <a:cubicBezTo>
                    <a:pt x="551" y="753"/>
                    <a:pt x="550" y="753"/>
                    <a:pt x="548" y="752"/>
                  </a:cubicBezTo>
                  <a:cubicBezTo>
                    <a:pt x="547" y="755"/>
                    <a:pt x="545" y="758"/>
                    <a:pt x="545" y="761"/>
                  </a:cubicBezTo>
                  <a:cubicBezTo>
                    <a:pt x="542" y="776"/>
                    <a:pt x="540" y="791"/>
                    <a:pt x="538" y="807"/>
                  </a:cubicBezTo>
                  <a:cubicBezTo>
                    <a:pt x="534" y="831"/>
                    <a:pt x="531" y="856"/>
                    <a:pt x="527" y="880"/>
                  </a:cubicBezTo>
                  <a:cubicBezTo>
                    <a:pt x="527" y="882"/>
                    <a:pt x="527" y="883"/>
                    <a:pt x="526" y="885"/>
                  </a:cubicBezTo>
                  <a:cubicBezTo>
                    <a:pt x="511" y="912"/>
                    <a:pt x="494" y="939"/>
                    <a:pt x="470" y="960"/>
                  </a:cubicBezTo>
                  <a:cubicBezTo>
                    <a:pt x="469" y="961"/>
                    <a:pt x="468" y="962"/>
                    <a:pt x="467" y="962"/>
                  </a:cubicBezTo>
                  <a:cubicBezTo>
                    <a:pt x="466" y="962"/>
                    <a:pt x="466" y="962"/>
                    <a:pt x="464" y="962"/>
                  </a:cubicBezTo>
                  <a:cubicBezTo>
                    <a:pt x="469" y="951"/>
                    <a:pt x="473" y="940"/>
                    <a:pt x="478" y="930"/>
                  </a:cubicBezTo>
                  <a:cubicBezTo>
                    <a:pt x="495" y="893"/>
                    <a:pt x="506" y="854"/>
                    <a:pt x="516" y="814"/>
                  </a:cubicBezTo>
                  <a:cubicBezTo>
                    <a:pt x="517" y="807"/>
                    <a:pt x="517" y="801"/>
                    <a:pt x="519" y="794"/>
                  </a:cubicBezTo>
                  <a:cubicBezTo>
                    <a:pt x="524" y="771"/>
                    <a:pt x="531" y="748"/>
                    <a:pt x="535" y="724"/>
                  </a:cubicBezTo>
                  <a:cubicBezTo>
                    <a:pt x="540" y="701"/>
                    <a:pt x="542" y="678"/>
                    <a:pt x="546" y="655"/>
                  </a:cubicBezTo>
                  <a:cubicBezTo>
                    <a:pt x="546" y="652"/>
                    <a:pt x="546" y="648"/>
                    <a:pt x="544" y="644"/>
                  </a:cubicBezTo>
                  <a:cubicBezTo>
                    <a:pt x="543" y="650"/>
                    <a:pt x="542" y="656"/>
                    <a:pt x="541" y="661"/>
                  </a:cubicBezTo>
                  <a:cubicBezTo>
                    <a:pt x="533" y="695"/>
                    <a:pt x="526" y="729"/>
                    <a:pt x="519" y="763"/>
                  </a:cubicBezTo>
                  <a:cubicBezTo>
                    <a:pt x="519" y="765"/>
                    <a:pt x="518" y="766"/>
                    <a:pt x="517" y="768"/>
                  </a:cubicBezTo>
                  <a:cubicBezTo>
                    <a:pt x="516" y="768"/>
                    <a:pt x="515" y="768"/>
                    <a:pt x="515" y="768"/>
                  </a:cubicBezTo>
                  <a:cubicBezTo>
                    <a:pt x="515" y="730"/>
                    <a:pt x="515" y="693"/>
                    <a:pt x="515" y="656"/>
                  </a:cubicBezTo>
                  <a:cubicBezTo>
                    <a:pt x="514" y="655"/>
                    <a:pt x="513" y="655"/>
                    <a:pt x="513" y="654"/>
                  </a:cubicBezTo>
                  <a:cubicBezTo>
                    <a:pt x="511" y="656"/>
                    <a:pt x="509" y="658"/>
                    <a:pt x="508" y="660"/>
                  </a:cubicBezTo>
                  <a:cubicBezTo>
                    <a:pt x="507" y="665"/>
                    <a:pt x="506" y="669"/>
                    <a:pt x="506" y="674"/>
                  </a:cubicBezTo>
                  <a:cubicBezTo>
                    <a:pt x="507" y="703"/>
                    <a:pt x="508" y="733"/>
                    <a:pt x="509" y="762"/>
                  </a:cubicBezTo>
                  <a:cubicBezTo>
                    <a:pt x="509" y="766"/>
                    <a:pt x="509" y="770"/>
                    <a:pt x="509" y="774"/>
                  </a:cubicBezTo>
                  <a:cubicBezTo>
                    <a:pt x="490" y="760"/>
                    <a:pt x="493" y="737"/>
                    <a:pt x="484" y="719"/>
                  </a:cubicBezTo>
                  <a:cubicBezTo>
                    <a:pt x="484" y="719"/>
                    <a:pt x="483" y="719"/>
                    <a:pt x="482" y="719"/>
                  </a:cubicBezTo>
                  <a:cubicBezTo>
                    <a:pt x="482" y="721"/>
                    <a:pt x="481" y="723"/>
                    <a:pt x="481" y="725"/>
                  </a:cubicBezTo>
                  <a:cubicBezTo>
                    <a:pt x="484" y="740"/>
                    <a:pt x="486" y="755"/>
                    <a:pt x="495" y="767"/>
                  </a:cubicBezTo>
                  <a:cubicBezTo>
                    <a:pt x="505" y="783"/>
                    <a:pt x="510" y="800"/>
                    <a:pt x="505" y="818"/>
                  </a:cubicBezTo>
                  <a:cubicBezTo>
                    <a:pt x="499" y="840"/>
                    <a:pt x="493" y="862"/>
                    <a:pt x="486" y="884"/>
                  </a:cubicBezTo>
                  <a:cubicBezTo>
                    <a:pt x="485" y="888"/>
                    <a:pt x="483" y="892"/>
                    <a:pt x="481" y="895"/>
                  </a:cubicBezTo>
                  <a:cubicBezTo>
                    <a:pt x="481" y="895"/>
                    <a:pt x="480" y="895"/>
                    <a:pt x="479" y="895"/>
                  </a:cubicBezTo>
                  <a:cubicBezTo>
                    <a:pt x="479" y="859"/>
                    <a:pt x="479" y="822"/>
                    <a:pt x="479" y="786"/>
                  </a:cubicBezTo>
                  <a:cubicBezTo>
                    <a:pt x="478" y="786"/>
                    <a:pt x="477" y="786"/>
                    <a:pt x="476" y="786"/>
                  </a:cubicBezTo>
                  <a:cubicBezTo>
                    <a:pt x="475" y="800"/>
                    <a:pt x="473" y="815"/>
                    <a:pt x="473" y="830"/>
                  </a:cubicBezTo>
                  <a:cubicBezTo>
                    <a:pt x="472" y="844"/>
                    <a:pt x="473" y="859"/>
                    <a:pt x="472" y="874"/>
                  </a:cubicBezTo>
                  <a:cubicBezTo>
                    <a:pt x="470" y="865"/>
                    <a:pt x="467" y="857"/>
                    <a:pt x="465" y="848"/>
                  </a:cubicBezTo>
                  <a:cubicBezTo>
                    <a:pt x="464" y="839"/>
                    <a:pt x="462" y="829"/>
                    <a:pt x="461" y="820"/>
                  </a:cubicBezTo>
                  <a:cubicBezTo>
                    <a:pt x="461" y="811"/>
                    <a:pt x="461" y="801"/>
                    <a:pt x="461" y="792"/>
                  </a:cubicBezTo>
                  <a:cubicBezTo>
                    <a:pt x="460" y="792"/>
                    <a:pt x="459" y="792"/>
                    <a:pt x="458" y="792"/>
                  </a:cubicBezTo>
                  <a:cubicBezTo>
                    <a:pt x="457" y="796"/>
                    <a:pt x="456" y="800"/>
                    <a:pt x="455" y="805"/>
                  </a:cubicBezTo>
                  <a:cubicBezTo>
                    <a:pt x="454" y="824"/>
                    <a:pt x="456" y="843"/>
                    <a:pt x="461" y="862"/>
                  </a:cubicBezTo>
                  <a:cubicBezTo>
                    <a:pt x="467" y="883"/>
                    <a:pt x="470" y="905"/>
                    <a:pt x="467" y="927"/>
                  </a:cubicBezTo>
                  <a:cubicBezTo>
                    <a:pt x="464" y="943"/>
                    <a:pt x="456" y="956"/>
                    <a:pt x="448" y="969"/>
                  </a:cubicBezTo>
                  <a:cubicBezTo>
                    <a:pt x="442" y="977"/>
                    <a:pt x="435" y="984"/>
                    <a:pt x="428" y="993"/>
                  </a:cubicBezTo>
                  <a:cubicBezTo>
                    <a:pt x="427" y="990"/>
                    <a:pt x="427" y="989"/>
                    <a:pt x="427" y="988"/>
                  </a:cubicBezTo>
                  <a:cubicBezTo>
                    <a:pt x="426" y="949"/>
                    <a:pt x="424" y="910"/>
                    <a:pt x="425" y="871"/>
                  </a:cubicBezTo>
                  <a:cubicBezTo>
                    <a:pt x="426" y="819"/>
                    <a:pt x="434" y="767"/>
                    <a:pt x="448" y="715"/>
                  </a:cubicBezTo>
                  <a:cubicBezTo>
                    <a:pt x="460" y="669"/>
                    <a:pt x="472" y="623"/>
                    <a:pt x="484" y="577"/>
                  </a:cubicBezTo>
                  <a:cubicBezTo>
                    <a:pt x="487" y="563"/>
                    <a:pt x="492" y="548"/>
                    <a:pt x="495" y="534"/>
                  </a:cubicBezTo>
                  <a:cubicBezTo>
                    <a:pt x="497" y="530"/>
                    <a:pt x="499" y="529"/>
                    <a:pt x="502" y="532"/>
                  </a:cubicBezTo>
                  <a:cubicBezTo>
                    <a:pt x="510" y="537"/>
                    <a:pt x="517" y="558"/>
                    <a:pt x="514" y="567"/>
                  </a:cubicBezTo>
                  <a:cubicBezTo>
                    <a:pt x="514" y="569"/>
                    <a:pt x="512" y="571"/>
                    <a:pt x="511" y="573"/>
                  </a:cubicBezTo>
                  <a:cubicBezTo>
                    <a:pt x="509" y="574"/>
                    <a:pt x="507" y="573"/>
                    <a:pt x="505" y="574"/>
                  </a:cubicBezTo>
                  <a:cubicBezTo>
                    <a:pt x="505" y="572"/>
                    <a:pt x="504" y="569"/>
                    <a:pt x="505" y="568"/>
                  </a:cubicBezTo>
                  <a:cubicBezTo>
                    <a:pt x="507" y="565"/>
                    <a:pt x="510" y="562"/>
                    <a:pt x="506" y="560"/>
                  </a:cubicBezTo>
                  <a:cubicBezTo>
                    <a:pt x="503" y="559"/>
                    <a:pt x="499" y="561"/>
                    <a:pt x="497" y="563"/>
                  </a:cubicBezTo>
                  <a:cubicBezTo>
                    <a:pt x="493" y="566"/>
                    <a:pt x="494" y="576"/>
                    <a:pt x="499" y="580"/>
                  </a:cubicBezTo>
                  <a:cubicBezTo>
                    <a:pt x="503" y="585"/>
                    <a:pt x="509" y="586"/>
                    <a:pt x="515" y="582"/>
                  </a:cubicBezTo>
                  <a:cubicBezTo>
                    <a:pt x="520" y="577"/>
                    <a:pt x="524" y="571"/>
                    <a:pt x="524" y="564"/>
                  </a:cubicBezTo>
                  <a:cubicBezTo>
                    <a:pt x="524" y="551"/>
                    <a:pt x="520" y="540"/>
                    <a:pt x="509" y="524"/>
                  </a:cubicBezTo>
                  <a:cubicBezTo>
                    <a:pt x="534" y="514"/>
                    <a:pt x="541" y="493"/>
                    <a:pt x="542" y="468"/>
                  </a:cubicBezTo>
                  <a:cubicBezTo>
                    <a:pt x="544" y="443"/>
                    <a:pt x="538" y="419"/>
                    <a:pt x="528" y="396"/>
                  </a:cubicBezTo>
                  <a:cubicBezTo>
                    <a:pt x="524" y="388"/>
                    <a:pt x="520" y="380"/>
                    <a:pt x="518" y="371"/>
                  </a:cubicBezTo>
                  <a:cubicBezTo>
                    <a:pt x="517" y="363"/>
                    <a:pt x="518" y="355"/>
                    <a:pt x="518" y="347"/>
                  </a:cubicBezTo>
                  <a:cubicBezTo>
                    <a:pt x="519" y="343"/>
                    <a:pt x="519" y="340"/>
                    <a:pt x="519" y="337"/>
                  </a:cubicBezTo>
                  <a:cubicBezTo>
                    <a:pt x="519" y="336"/>
                    <a:pt x="516" y="333"/>
                    <a:pt x="515" y="333"/>
                  </a:cubicBezTo>
                  <a:cubicBezTo>
                    <a:pt x="513" y="333"/>
                    <a:pt x="510" y="335"/>
                    <a:pt x="510" y="336"/>
                  </a:cubicBezTo>
                  <a:cubicBezTo>
                    <a:pt x="506" y="350"/>
                    <a:pt x="495" y="360"/>
                    <a:pt x="487" y="371"/>
                  </a:cubicBezTo>
                  <a:cubicBezTo>
                    <a:pt x="472" y="394"/>
                    <a:pt x="457" y="417"/>
                    <a:pt x="452" y="444"/>
                  </a:cubicBezTo>
                  <a:cubicBezTo>
                    <a:pt x="447" y="472"/>
                    <a:pt x="448" y="498"/>
                    <a:pt x="472" y="519"/>
                  </a:cubicBezTo>
                  <a:cubicBezTo>
                    <a:pt x="460" y="517"/>
                    <a:pt x="453" y="523"/>
                    <a:pt x="445" y="529"/>
                  </a:cubicBezTo>
                  <a:cubicBezTo>
                    <a:pt x="435" y="537"/>
                    <a:pt x="434" y="547"/>
                    <a:pt x="436" y="558"/>
                  </a:cubicBezTo>
                  <a:cubicBezTo>
                    <a:pt x="437" y="562"/>
                    <a:pt x="442" y="565"/>
                    <a:pt x="446" y="567"/>
                  </a:cubicBezTo>
                  <a:cubicBezTo>
                    <a:pt x="452" y="568"/>
                    <a:pt x="458" y="567"/>
                    <a:pt x="461" y="562"/>
                  </a:cubicBezTo>
                  <a:cubicBezTo>
                    <a:pt x="462" y="560"/>
                    <a:pt x="462" y="555"/>
                    <a:pt x="461" y="553"/>
                  </a:cubicBezTo>
                  <a:cubicBezTo>
                    <a:pt x="459" y="551"/>
                    <a:pt x="455" y="551"/>
                    <a:pt x="452" y="551"/>
                  </a:cubicBezTo>
                  <a:cubicBezTo>
                    <a:pt x="451" y="551"/>
                    <a:pt x="450" y="555"/>
                    <a:pt x="449" y="559"/>
                  </a:cubicBezTo>
                  <a:cubicBezTo>
                    <a:pt x="448" y="557"/>
                    <a:pt x="445" y="556"/>
                    <a:pt x="444" y="554"/>
                  </a:cubicBezTo>
                  <a:cubicBezTo>
                    <a:pt x="441" y="546"/>
                    <a:pt x="445" y="539"/>
                    <a:pt x="452" y="533"/>
                  </a:cubicBezTo>
                  <a:cubicBezTo>
                    <a:pt x="460" y="526"/>
                    <a:pt x="468" y="523"/>
                    <a:pt x="478" y="529"/>
                  </a:cubicBezTo>
                  <a:cubicBezTo>
                    <a:pt x="479" y="530"/>
                    <a:pt x="481" y="534"/>
                    <a:pt x="480" y="536"/>
                  </a:cubicBezTo>
                  <a:cubicBezTo>
                    <a:pt x="464" y="598"/>
                    <a:pt x="447" y="660"/>
                    <a:pt x="432" y="722"/>
                  </a:cubicBezTo>
                  <a:cubicBezTo>
                    <a:pt x="425" y="753"/>
                    <a:pt x="421" y="784"/>
                    <a:pt x="416" y="815"/>
                  </a:cubicBezTo>
                  <a:cubicBezTo>
                    <a:pt x="408" y="859"/>
                    <a:pt x="411" y="902"/>
                    <a:pt x="413" y="946"/>
                  </a:cubicBezTo>
                  <a:cubicBezTo>
                    <a:pt x="413" y="946"/>
                    <a:pt x="413" y="947"/>
                    <a:pt x="412" y="949"/>
                  </a:cubicBezTo>
                  <a:cubicBezTo>
                    <a:pt x="411" y="946"/>
                    <a:pt x="410" y="944"/>
                    <a:pt x="409" y="943"/>
                  </a:cubicBezTo>
                  <a:cubicBezTo>
                    <a:pt x="402" y="928"/>
                    <a:pt x="396" y="913"/>
                    <a:pt x="388" y="899"/>
                  </a:cubicBezTo>
                  <a:cubicBezTo>
                    <a:pt x="352" y="835"/>
                    <a:pt x="326" y="768"/>
                    <a:pt x="304" y="698"/>
                  </a:cubicBezTo>
                  <a:cubicBezTo>
                    <a:pt x="299" y="683"/>
                    <a:pt x="294" y="667"/>
                    <a:pt x="293" y="651"/>
                  </a:cubicBezTo>
                  <a:cubicBezTo>
                    <a:pt x="292" y="643"/>
                    <a:pt x="298" y="635"/>
                    <a:pt x="301" y="627"/>
                  </a:cubicBezTo>
                  <a:cubicBezTo>
                    <a:pt x="302" y="626"/>
                    <a:pt x="303" y="625"/>
                    <a:pt x="304" y="625"/>
                  </a:cubicBezTo>
                  <a:cubicBezTo>
                    <a:pt x="317" y="626"/>
                    <a:pt x="330" y="620"/>
                    <a:pt x="344" y="622"/>
                  </a:cubicBezTo>
                  <a:cubicBezTo>
                    <a:pt x="365" y="625"/>
                    <a:pt x="382" y="617"/>
                    <a:pt x="398" y="605"/>
                  </a:cubicBezTo>
                  <a:cubicBezTo>
                    <a:pt x="401" y="602"/>
                    <a:pt x="405" y="599"/>
                    <a:pt x="408" y="595"/>
                  </a:cubicBezTo>
                  <a:cubicBezTo>
                    <a:pt x="409" y="594"/>
                    <a:pt x="408" y="591"/>
                    <a:pt x="409" y="589"/>
                  </a:cubicBezTo>
                  <a:cubicBezTo>
                    <a:pt x="407" y="589"/>
                    <a:pt x="404" y="589"/>
                    <a:pt x="403" y="591"/>
                  </a:cubicBezTo>
                  <a:cubicBezTo>
                    <a:pt x="391" y="603"/>
                    <a:pt x="377" y="613"/>
                    <a:pt x="359" y="616"/>
                  </a:cubicBezTo>
                  <a:cubicBezTo>
                    <a:pt x="357" y="616"/>
                    <a:pt x="356" y="616"/>
                    <a:pt x="354" y="616"/>
                  </a:cubicBezTo>
                  <a:cubicBezTo>
                    <a:pt x="349" y="616"/>
                    <a:pt x="349" y="614"/>
                    <a:pt x="351" y="611"/>
                  </a:cubicBezTo>
                  <a:cubicBezTo>
                    <a:pt x="353" y="608"/>
                    <a:pt x="356" y="605"/>
                    <a:pt x="359" y="603"/>
                  </a:cubicBezTo>
                  <a:cubicBezTo>
                    <a:pt x="369" y="593"/>
                    <a:pt x="378" y="584"/>
                    <a:pt x="388" y="573"/>
                  </a:cubicBezTo>
                  <a:cubicBezTo>
                    <a:pt x="384" y="575"/>
                    <a:pt x="381" y="576"/>
                    <a:pt x="378" y="579"/>
                  </a:cubicBezTo>
                  <a:cubicBezTo>
                    <a:pt x="367" y="589"/>
                    <a:pt x="356" y="600"/>
                    <a:pt x="345" y="610"/>
                  </a:cubicBezTo>
                  <a:cubicBezTo>
                    <a:pt x="343" y="612"/>
                    <a:pt x="341" y="613"/>
                    <a:pt x="340" y="614"/>
                  </a:cubicBezTo>
                  <a:cubicBezTo>
                    <a:pt x="328" y="616"/>
                    <a:pt x="316" y="617"/>
                    <a:pt x="304" y="619"/>
                  </a:cubicBezTo>
                  <a:cubicBezTo>
                    <a:pt x="310" y="591"/>
                    <a:pt x="320" y="566"/>
                    <a:pt x="342" y="549"/>
                  </a:cubicBezTo>
                  <a:cubicBezTo>
                    <a:pt x="344" y="548"/>
                    <a:pt x="346" y="547"/>
                    <a:pt x="348" y="546"/>
                  </a:cubicBezTo>
                  <a:cubicBezTo>
                    <a:pt x="386" y="527"/>
                    <a:pt x="411" y="497"/>
                    <a:pt x="422" y="457"/>
                  </a:cubicBezTo>
                  <a:cubicBezTo>
                    <a:pt x="423" y="456"/>
                    <a:pt x="423" y="454"/>
                    <a:pt x="422" y="452"/>
                  </a:cubicBezTo>
                  <a:cubicBezTo>
                    <a:pt x="407" y="487"/>
                    <a:pt x="385" y="516"/>
                    <a:pt x="352" y="536"/>
                  </a:cubicBezTo>
                  <a:cubicBezTo>
                    <a:pt x="353" y="532"/>
                    <a:pt x="354" y="528"/>
                    <a:pt x="356" y="525"/>
                  </a:cubicBezTo>
                  <a:cubicBezTo>
                    <a:pt x="368" y="506"/>
                    <a:pt x="380" y="487"/>
                    <a:pt x="392" y="468"/>
                  </a:cubicBezTo>
                  <a:cubicBezTo>
                    <a:pt x="396" y="461"/>
                    <a:pt x="397" y="459"/>
                    <a:pt x="393" y="453"/>
                  </a:cubicBezTo>
                  <a:cubicBezTo>
                    <a:pt x="388" y="460"/>
                    <a:pt x="383" y="467"/>
                    <a:pt x="379" y="474"/>
                  </a:cubicBezTo>
                  <a:cubicBezTo>
                    <a:pt x="371" y="488"/>
                    <a:pt x="361" y="501"/>
                    <a:pt x="355" y="516"/>
                  </a:cubicBezTo>
                  <a:cubicBezTo>
                    <a:pt x="347" y="534"/>
                    <a:pt x="335" y="548"/>
                    <a:pt x="319" y="562"/>
                  </a:cubicBezTo>
                  <a:cubicBezTo>
                    <a:pt x="320" y="558"/>
                    <a:pt x="320" y="555"/>
                    <a:pt x="321" y="552"/>
                  </a:cubicBezTo>
                  <a:cubicBezTo>
                    <a:pt x="321" y="549"/>
                    <a:pt x="322" y="546"/>
                    <a:pt x="322" y="543"/>
                  </a:cubicBezTo>
                  <a:cubicBezTo>
                    <a:pt x="324" y="527"/>
                    <a:pt x="326" y="511"/>
                    <a:pt x="328" y="496"/>
                  </a:cubicBezTo>
                  <a:cubicBezTo>
                    <a:pt x="328" y="493"/>
                    <a:pt x="329" y="490"/>
                    <a:pt x="331" y="488"/>
                  </a:cubicBezTo>
                  <a:cubicBezTo>
                    <a:pt x="343" y="473"/>
                    <a:pt x="356" y="458"/>
                    <a:pt x="368" y="443"/>
                  </a:cubicBezTo>
                  <a:cubicBezTo>
                    <a:pt x="372" y="439"/>
                    <a:pt x="376" y="437"/>
                    <a:pt x="380" y="433"/>
                  </a:cubicBezTo>
                  <a:cubicBezTo>
                    <a:pt x="385" y="429"/>
                    <a:pt x="391" y="424"/>
                    <a:pt x="395" y="418"/>
                  </a:cubicBezTo>
                  <a:cubicBezTo>
                    <a:pt x="411" y="394"/>
                    <a:pt x="420" y="367"/>
                    <a:pt x="423" y="338"/>
                  </a:cubicBezTo>
                  <a:cubicBezTo>
                    <a:pt x="423" y="337"/>
                    <a:pt x="423" y="336"/>
                    <a:pt x="422" y="335"/>
                  </a:cubicBezTo>
                  <a:cubicBezTo>
                    <a:pt x="412" y="369"/>
                    <a:pt x="403" y="404"/>
                    <a:pt x="375" y="431"/>
                  </a:cubicBezTo>
                  <a:cubicBezTo>
                    <a:pt x="379" y="413"/>
                    <a:pt x="384" y="397"/>
                    <a:pt x="387" y="380"/>
                  </a:cubicBezTo>
                  <a:cubicBezTo>
                    <a:pt x="391" y="364"/>
                    <a:pt x="395" y="347"/>
                    <a:pt x="399" y="331"/>
                  </a:cubicBezTo>
                  <a:cubicBezTo>
                    <a:pt x="398" y="331"/>
                    <a:pt x="396" y="330"/>
                    <a:pt x="395" y="330"/>
                  </a:cubicBezTo>
                  <a:cubicBezTo>
                    <a:pt x="394" y="333"/>
                    <a:pt x="392" y="336"/>
                    <a:pt x="391" y="339"/>
                  </a:cubicBezTo>
                  <a:cubicBezTo>
                    <a:pt x="386" y="360"/>
                    <a:pt x="382" y="382"/>
                    <a:pt x="377" y="403"/>
                  </a:cubicBezTo>
                  <a:cubicBezTo>
                    <a:pt x="371" y="433"/>
                    <a:pt x="354" y="455"/>
                    <a:pt x="328" y="474"/>
                  </a:cubicBezTo>
                  <a:cubicBezTo>
                    <a:pt x="330" y="468"/>
                    <a:pt x="330" y="463"/>
                    <a:pt x="331" y="459"/>
                  </a:cubicBezTo>
                  <a:cubicBezTo>
                    <a:pt x="338" y="434"/>
                    <a:pt x="347" y="409"/>
                    <a:pt x="353" y="384"/>
                  </a:cubicBezTo>
                  <a:cubicBezTo>
                    <a:pt x="360" y="355"/>
                    <a:pt x="367" y="327"/>
                    <a:pt x="368" y="297"/>
                  </a:cubicBezTo>
                  <a:cubicBezTo>
                    <a:pt x="368" y="295"/>
                    <a:pt x="367" y="292"/>
                    <a:pt x="366" y="289"/>
                  </a:cubicBezTo>
                  <a:cubicBezTo>
                    <a:pt x="358" y="339"/>
                    <a:pt x="347" y="388"/>
                    <a:pt x="331" y="433"/>
                  </a:cubicBezTo>
                  <a:cubicBezTo>
                    <a:pt x="331" y="416"/>
                    <a:pt x="331" y="396"/>
                    <a:pt x="331" y="377"/>
                  </a:cubicBezTo>
                  <a:cubicBezTo>
                    <a:pt x="330" y="358"/>
                    <a:pt x="338" y="339"/>
                    <a:pt x="334" y="320"/>
                  </a:cubicBezTo>
                  <a:cubicBezTo>
                    <a:pt x="322" y="364"/>
                    <a:pt x="324" y="410"/>
                    <a:pt x="323" y="456"/>
                  </a:cubicBezTo>
                  <a:cubicBezTo>
                    <a:pt x="322" y="456"/>
                    <a:pt x="322" y="456"/>
                    <a:pt x="321" y="457"/>
                  </a:cubicBezTo>
                  <a:cubicBezTo>
                    <a:pt x="315" y="435"/>
                    <a:pt x="308" y="413"/>
                    <a:pt x="302" y="391"/>
                  </a:cubicBezTo>
                  <a:cubicBezTo>
                    <a:pt x="301" y="391"/>
                    <a:pt x="301" y="391"/>
                    <a:pt x="301" y="391"/>
                  </a:cubicBezTo>
                  <a:cubicBezTo>
                    <a:pt x="303" y="402"/>
                    <a:pt x="304" y="413"/>
                    <a:pt x="307" y="424"/>
                  </a:cubicBezTo>
                  <a:cubicBezTo>
                    <a:pt x="310" y="440"/>
                    <a:pt x="315" y="455"/>
                    <a:pt x="319" y="471"/>
                  </a:cubicBezTo>
                  <a:cubicBezTo>
                    <a:pt x="323" y="491"/>
                    <a:pt x="319" y="512"/>
                    <a:pt x="316" y="533"/>
                  </a:cubicBezTo>
                  <a:cubicBezTo>
                    <a:pt x="312" y="550"/>
                    <a:pt x="308" y="567"/>
                    <a:pt x="304" y="584"/>
                  </a:cubicBezTo>
                  <a:cubicBezTo>
                    <a:pt x="303" y="584"/>
                    <a:pt x="303" y="584"/>
                    <a:pt x="302" y="584"/>
                  </a:cubicBezTo>
                  <a:cubicBezTo>
                    <a:pt x="301" y="577"/>
                    <a:pt x="300" y="570"/>
                    <a:pt x="300" y="563"/>
                  </a:cubicBezTo>
                  <a:cubicBezTo>
                    <a:pt x="299" y="557"/>
                    <a:pt x="298" y="551"/>
                    <a:pt x="296" y="545"/>
                  </a:cubicBezTo>
                  <a:cubicBezTo>
                    <a:pt x="293" y="532"/>
                    <a:pt x="294" y="519"/>
                    <a:pt x="297" y="507"/>
                  </a:cubicBezTo>
                  <a:cubicBezTo>
                    <a:pt x="300" y="496"/>
                    <a:pt x="300" y="484"/>
                    <a:pt x="302" y="473"/>
                  </a:cubicBezTo>
                  <a:cubicBezTo>
                    <a:pt x="301" y="473"/>
                    <a:pt x="300" y="472"/>
                    <a:pt x="299" y="472"/>
                  </a:cubicBezTo>
                  <a:cubicBezTo>
                    <a:pt x="296" y="485"/>
                    <a:pt x="294" y="498"/>
                    <a:pt x="291" y="511"/>
                  </a:cubicBezTo>
                  <a:cubicBezTo>
                    <a:pt x="290" y="511"/>
                    <a:pt x="289" y="511"/>
                    <a:pt x="288" y="511"/>
                  </a:cubicBezTo>
                  <a:cubicBezTo>
                    <a:pt x="287" y="498"/>
                    <a:pt x="285" y="485"/>
                    <a:pt x="283" y="471"/>
                  </a:cubicBezTo>
                  <a:cubicBezTo>
                    <a:pt x="283" y="471"/>
                    <a:pt x="282" y="471"/>
                    <a:pt x="282" y="471"/>
                  </a:cubicBezTo>
                  <a:cubicBezTo>
                    <a:pt x="281" y="473"/>
                    <a:pt x="281" y="476"/>
                    <a:pt x="281" y="478"/>
                  </a:cubicBezTo>
                  <a:cubicBezTo>
                    <a:pt x="279" y="496"/>
                    <a:pt x="284" y="513"/>
                    <a:pt x="287" y="530"/>
                  </a:cubicBezTo>
                  <a:cubicBezTo>
                    <a:pt x="290" y="553"/>
                    <a:pt x="293" y="575"/>
                    <a:pt x="296" y="598"/>
                  </a:cubicBezTo>
                  <a:cubicBezTo>
                    <a:pt x="298" y="609"/>
                    <a:pt x="293" y="618"/>
                    <a:pt x="288" y="628"/>
                  </a:cubicBezTo>
                  <a:cubicBezTo>
                    <a:pt x="288" y="627"/>
                    <a:pt x="287" y="626"/>
                    <a:pt x="287" y="626"/>
                  </a:cubicBezTo>
                  <a:cubicBezTo>
                    <a:pt x="280" y="592"/>
                    <a:pt x="274" y="558"/>
                    <a:pt x="268" y="524"/>
                  </a:cubicBezTo>
                  <a:cubicBezTo>
                    <a:pt x="267" y="518"/>
                    <a:pt x="267" y="511"/>
                    <a:pt x="267" y="505"/>
                  </a:cubicBezTo>
                  <a:cubicBezTo>
                    <a:pt x="267" y="457"/>
                    <a:pt x="268" y="409"/>
                    <a:pt x="267" y="361"/>
                  </a:cubicBezTo>
                  <a:cubicBezTo>
                    <a:pt x="267" y="315"/>
                    <a:pt x="265" y="268"/>
                    <a:pt x="264" y="222"/>
                  </a:cubicBezTo>
                  <a:cubicBezTo>
                    <a:pt x="264" y="219"/>
                    <a:pt x="264" y="216"/>
                    <a:pt x="264" y="212"/>
                  </a:cubicBezTo>
                  <a:cubicBezTo>
                    <a:pt x="282" y="217"/>
                    <a:pt x="297" y="237"/>
                    <a:pt x="297" y="256"/>
                  </a:cubicBezTo>
                  <a:cubicBezTo>
                    <a:pt x="297" y="259"/>
                    <a:pt x="295" y="262"/>
                    <a:pt x="293" y="263"/>
                  </a:cubicBezTo>
                  <a:cubicBezTo>
                    <a:pt x="289" y="264"/>
                    <a:pt x="284" y="264"/>
                    <a:pt x="283" y="258"/>
                  </a:cubicBezTo>
                  <a:cubicBezTo>
                    <a:pt x="286" y="258"/>
                    <a:pt x="289" y="258"/>
                    <a:pt x="291" y="257"/>
                  </a:cubicBezTo>
                  <a:cubicBezTo>
                    <a:pt x="292" y="256"/>
                    <a:pt x="292" y="252"/>
                    <a:pt x="291" y="251"/>
                  </a:cubicBezTo>
                  <a:cubicBezTo>
                    <a:pt x="288" y="250"/>
                    <a:pt x="284" y="248"/>
                    <a:pt x="281" y="248"/>
                  </a:cubicBezTo>
                  <a:cubicBezTo>
                    <a:pt x="276" y="248"/>
                    <a:pt x="274" y="252"/>
                    <a:pt x="274" y="257"/>
                  </a:cubicBezTo>
                  <a:cubicBezTo>
                    <a:pt x="274" y="264"/>
                    <a:pt x="279" y="270"/>
                    <a:pt x="285" y="272"/>
                  </a:cubicBezTo>
                  <a:cubicBezTo>
                    <a:pt x="299" y="275"/>
                    <a:pt x="306" y="269"/>
                    <a:pt x="305" y="254"/>
                  </a:cubicBezTo>
                  <a:cubicBezTo>
                    <a:pt x="305" y="242"/>
                    <a:pt x="300" y="232"/>
                    <a:pt x="293" y="223"/>
                  </a:cubicBezTo>
                  <a:cubicBezTo>
                    <a:pt x="302" y="223"/>
                    <a:pt x="312" y="222"/>
                    <a:pt x="321" y="221"/>
                  </a:cubicBezTo>
                  <a:cubicBezTo>
                    <a:pt x="340" y="220"/>
                    <a:pt x="353" y="209"/>
                    <a:pt x="364" y="196"/>
                  </a:cubicBezTo>
                  <a:cubicBezTo>
                    <a:pt x="371" y="187"/>
                    <a:pt x="376" y="177"/>
                    <a:pt x="380" y="166"/>
                  </a:cubicBezTo>
                  <a:cubicBezTo>
                    <a:pt x="388" y="147"/>
                    <a:pt x="394" y="127"/>
                    <a:pt x="401" y="107"/>
                  </a:cubicBezTo>
                  <a:cubicBezTo>
                    <a:pt x="402" y="105"/>
                    <a:pt x="401" y="101"/>
                    <a:pt x="402" y="98"/>
                  </a:cubicBezTo>
                  <a:cubicBezTo>
                    <a:pt x="401" y="98"/>
                    <a:pt x="400" y="98"/>
                    <a:pt x="399" y="97"/>
                  </a:cubicBezTo>
                  <a:cubicBezTo>
                    <a:pt x="398" y="100"/>
                    <a:pt x="397" y="102"/>
                    <a:pt x="395" y="105"/>
                  </a:cubicBezTo>
                  <a:cubicBezTo>
                    <a:pt x="386" y="129"/>
                    <a:pt x="377" y="153"/>
                    <a:pt x="366" y="176"/>
                  </a:cubicBezTo>
                  <a:cubicBezTo>
                    <a:pt x="354" y="199"/>
                    <a:pt x="335" y="213"/>
                    <a:pt x="308" y="212"/>
                  </a:cubicBezTo>
                  <a:cubicBezTo>
                    <a:pt x="299" y="211"/>
                    <a:pt x="289" y="209"/>
                    <a:pt x="280" y="207"/>
                  </a:cubicBezTo>
                  <a:cubicBezTo>
                    <a:pt x="278" y="207"/>
                    <a:pt x="276" y="205"/>
                    <a:pt x="273" y="203"/>
                  </a:cubicBezTo>
                  <a:cubicBezTo>
                    <a:pt x="275" y="202"/>
                    <a:pt x="275" y="202"/>
                    <a:pt x="276" y="202"/>
                  </a:cubicBezTo>
                  <a:cubicBezTo>
                    <a:pt x="309" y="202"/>
                    <a:pt x="329" y="182"/>
                    <a:pt x="347" y="158"/>
                  </a:cubicBezTo>
                  <a:cubicBezTo>
                    <a:pt x="358" y="142"/>
                    <a:pt x="362" y="124"/>
                    <a:pt x="366" y="105"/>
                  </a:cubicBezTo>
                  <a:cubicBezTo>
                    <a:pt x="368" y="98"/>
                    <a:pt x="370" y="91"/>
                    <a:pt x="371" y="83"/>
                  </a:cubicBezTo>
                  <a:cubicBezTo>
                    <a:pt x="372" y="78"/>
                    <a:pt x="372" y="74"/>
                    <a:pt x="372" y="69"/>
                  </a:cubicBezTo>
                  <a:cubicBezTo>
                    <a:pt x="371" y="69"/>
                    <a:pt x="371" y="68"/>
                    <a:pt x="370" y="68"/>
                  </a:cubicBezTo>
                  <a:cubicBezTo>
                    <a:pt x="369" y="71"/>
                    <a:pt x="367" y="74"/>
                    <a:pt x="366" y="77"/>
                  </a:cubicBezTo>
                  <a:cubicBezTo>
                    <a:pt x="362" y="91"/>
                    <a:pt x="357" y="106"/>
                    <a:pt x="354" y="120"/>
                  </a:cubicBezTo>
                  <a:cubicBezTo>
                    <a:pt x="346" y="150"/>
                    <a:pt x="328" y="171"/>
                    <a:pt x="302" y="186"/>
                  </a:cubicBezTo>
                  <a:cubicBezTo>
                    <a:pt x="296" y="189"/>
                    <a:pt x="289" y="190"/>
                    <a:pt x="282" y="191"/>
                  </a:cubicBezTo>
                  <a:cubicBezTo>
                    <a:pt x="305" y="175"/>
                    <a:pt x="318" y="152"/>
                    <a:pt x="327" y="127"/>
                  </a:cubicBezTo>
                  <a:cubicBezTo>
                    <a:pt x="337" y="102"/>
                    <a:pt x="343" y="77"/>
                    <a:pt x="343" y="50"/>
                  </a:cubicBezTo>
                  <a:cubicBezTo>
                    <a:pt x="342" y="50"/>
                    <a:pt x="341" y="50"/>
                    <a:pt x="340" y="49"/>
                  </a:cubicBezTo>
                  <a:cubicBezTo>
                    <a:pt x="339" y="55"/>
                    <a:pt x="337" y="60"/>
                    <a:pt x="336" y="65"/>
                  </a:cubicBezTo>
                  <a:cubicBezTo>
                    <a:pt x="329" y="100"/>
                    <a:pt x="319" y="132"/>
                    <a:pt x="298" y="161"/>
                  </a:cubicBezTo>
                  <a:cubicBezTo>
                    <a:pt x="292" y="169"/>
                    <a:pt x="285" y="176"/>
                    <a:pt x="274" y="181"/>
                  </a:cubicBezTo>
                  <a:cubicBezTo>
                    <a:pt x="282" y="164"/>
                    <a:pt x="290" y="149"/>
                    <a:pt x="296" y="133"/>
                  </a:cubicBezTo>
                  <a:cubicBezTo>
                    <a:pt x="303" y="117"/>
                    <a:pt x="308" y="100"/>
                    <a:pt x="312" y="83"/>
                  </a:cubicBezTo>
                  <a:cubicBezTo>
                    <a:pt x="316" y="67"/>
                    <a:pt x="324" y="52"/>
                    <a:pt x="323" y="35"/>
                  </a:cubicBezTo>
                  <a:cubicBezTo>
                    <a:pt x="322" y="35"/>
                    <a:pt x="321" y="34"/>
                    <a:pt x="320" y="34"/>
                  </a:cubicBezTo>
                  <a:cubicBezTo>
                    <a:pt x="318" y="41"/>
                    <a:pt x="315" y="48"/>
                    <a:pt x="312" y="55"/>
                  </a:cubicBezTo>
                  <a:cubicBezTo>
                    <a:pt x="307" y="71"/>
                    <a:pt x="304" y="87"/>
                    <a:pt x="298" y="103"/>
                  </a:cubicBezTo>
                  <a:cubicBezTo>
                    <a:pt x="287" y="128"/>
                    <a:pt x="275" y="153"/>
                    <a:pt x="264" y="177"/>
                  </a:cubicBezTo>
                  <a:cubicBezTo>
                    <a:pt x="263" y="178"/>
                    <a:pt x="263" y="179"/>
                    <a:pt x="261" y="180"/>
                  </a:cubicBezTo>
                  <a:cubicBezTo>
                    <a:pt x="266" y="153"/>
                    <a:pt x="269" y="126"/>
                    <a:pt x="274" y="100"/>
                  </a:cubicBezTo>
                  <a:cubicBezTo>
                    <a:pt x="280" y="74"/>
                    <a:pt x="287" y="48"/>
                    <a:pt x="290" y="21"/>
                  </a:cubicBezTo>
                  <a:cubicBezTo>
                    <a:pt x="288" y="21"/>
                    <a:pt x="287" y="21"/>
                    <a:pt x="286" y="21"/>
                  </a:cubicBezTo>
                  <a:cubicBezTo>
                    <a:pt x="278" y="45"/>
                    <a:pt x="273" y="70"/>
                    <a:pt x="268" y="95"/>
                  </a:cubicBezTo>
                  <a:cubicBezTo>
                    <a:pt x="262" y="120"/>
                    <a:pt x="258" y="145"/>
                    <a:pt x="253" y="171"/>
                  </a:cubicBezTo>
                  <a:cubicBezTo>
                    <a:pt x="253" y="171"/>
                    <a:pt x="252" y="171"/>
                    <a:pt x="251" y="171"/>
                  </a:cubicBezTo>
                  <a:cubicBezTo>
                    <a:pt x="250" y="168"/>
                    <a:pt x="249" y="166"/>
                    <a:pt x="248" y="164"/>
                  </a:cubicBezTo>
                  <a:cubicBezTo>
                    <a:pt x="238" y="141"/>
                    <a:pt x="238" y="117"/>
                    <a:pt x="242" y="93"/>
                  </a:cubicBezTo>
                  <a:cubicBezTo>
                    <a:pt x="245" y="73"/>
                    <a:pt x="250" y="53"/>
                    <a:pt x="253" y="34"/>
                  </a:cubicBezTo>
                  <a:cubicBezTo>
                    <a:pt x="254" y="30"/>
                    <a:pt x="254" y="26"/>
                    <a:pt x="254" y="22"/>
                  </a:cubicBezTo>
                  <a:cubicBezTo>
                    <a:pt x="253" y="21"/>
                    <a:pt x="253" y="21"/>
                    <a:pt x="252" y="21"/>
                  </a:cubicBezTo>
                  <a:cubicBezTo>
                    <a:pt x="251" y="24"/>
                    <a:pt x="249" y="26"/>
                    <a:pt x="248" y="29"/>
                  </a:cubicBezTo>
                  <a:cubicBezTo>
                    <a:pt x="240" y="58"/>
                    <a:pt x="231" y="88"/>
                    <a:pt x="230" y="119"/>
                  </a:cubicBezTo>
                  <a:cubicBezTo>
                    <a:pt x="230" y="140"/>
                    <a:pt x="234" y="160"/>
                    <a:pt x="244" y="179"/>
                  </a:cubicBezTo>
                  <a:cubicBezTo>
                    <a:pt x="229" y="164"/>
                    <a:pt x="222" y="145"/>
                    <a:pt x="219" y="125"/>
                  </a:cubicBezTo>
                  <a:cubicBezTo>
                    <a:pt x="213" y="95"/>
                    <a:pt x="213" y="64"/>
                    <a:pt x="219" y="34"/>
                  </a:cubicBezTo>
                  <a:cubicBezTo>
                    <a:pt x="220" y="28"/>
                    <a:pt x="221" y="22"/>
                    <a:pt x="221" y="16"/>
                  </a:cubicBezTo>
                  <a:cubicBezTo>
                    <a:pt x="221" y="13"/>
                    <a:pt x="220" y="11"/>
                    <a:pt x="220" y="7"/>
                  </a:cubicBezTo>
                  <a:cubicBezTo>
                    <a:pt x="213" y="12"/>
                    <a:pt x="207" y="55"/>
                    <a:pt x="207" y="88"/>
                  </a:cubicBezTo>
                  <a:cubicBezTo>
                    <a:pt x="207" y="115"/>
                    <a:pt x="210" y="142"/>
                    <a:pt x="221" y="168"/>
                  </a:cubicBezTo>
                  <a:cubicBezTo>
                    <a:pt x="218" y="164"/>
                    <a:pt x="215" y="161"/>
                    <a:pt x="212" y="157"/>
                  </a:cubicBezTo>
                  <a:cubicBezTo>
                    <a:pt x="202" y="143"/>
                    <a:pt x="192" y="129"/>
                    <a:pt x="188" y="112"/>
                  </a:cubicBezTo>
                  <a:cubicBezTo>
                    <a:pt x="187" y="107"/>
                    <a:pt x="186" y="102"/>
                    <a:pt x="186" y="97"/>
                  </a:cubicBezTo>
                  <a:cubicBezTo>
                    <a:pt x="186" y="70"/>
                    <a:pt x="186" y="43"/>
                    <a:pt x="191" y="16"/>
                  </a:cubicBezTo>
                  <a:cubicBezTo>
                    <a:pt x="192" y="13"/>
                    <a:pt x="191" y="9"/>
                    <a:pt x="191" y="6"/>
                  </a:cubicBezTo>
                  <a:cubicBezTo>
                    <a:pt x="190" y="5"/>
                    <a:pt x="190" y="5"/>
                    <a:pt x="189" y="5"/>
                  </a:cubicBezTo>
                  <a:cubicBezTo>
                    <a:pt x="188" y="7"/>
                    <a:pt x="186" y="9"/>
                    <a:pt x="186" y="11"/>
                  </a:cubicBezTo>
                  <a:cubicBezTo>
                    <a:pt x="178" y="42"/>
                    <a:pt x="177" y="73"/>
                    <a:pt x="178" y="104"/>
                  </a:cubicBezTo>
                  <a:cubicBezTo>
                    <a:pt x="178" y="125"/>
                    <a:pt x="190" y="142"/>
                    <a:pt x="202" y="159"/>
                  </a:cubicBezTo>
                  <a:cubicBezTo>
                    <a:pt x="203" y="161"/>
                    <a:pt x="204" y="163"/>
                    <a:pt x="204" y="165"/>
                  </a:cubicBezTo>
                  <a:cubicBezTo>
                    <a:pt x="203" y="164"/>
                    <a:pt x="201" y="163"/>
                    <a:pt x="200" y="162"/>
                  </a:cubicBezTo>
                  <a:cubicBezTo>
                    <a:pt x="184" y="141"/>
                    <a:pt x="166" y="122"/>
                    <a:pt x="158" y="96"/>
                  </a:cubicBezTo>
                  <a:cubicBezTo>
                    <a:pt x="154" y="81"/>
                    <a:pt x="154" y="67"/>
                    <a:pt x="155" y="52"/>
                  </a:cubicBezTo>
                  <a:cubicBezTo>
                    <a:pt x="156" y="38"/>
                    <a:pt x="158" y="23"/>
                    <a:pt x="159" y="9"/>
                  </a:cubicBezTo>
                  <a:cubicBezTo>
                    <a:pt x="159" y="6"/>
                    <a:pt x="159" y="4"/>
                    <a:pt x="159" y="1"/>
                  </a:cubicBezTo>
                  <a:cubicBezTo>
                    <a:pt x="158" y="1"/>
                    <a:pt x="157" y="1"/>
                    <a:pt x="157" y="0"/>
                  </a:cubicBezTo>
                  <a:cubicBezTo>
                    <a:pt x="156" y="2"/>
                    <a:pt x="154" y="4"/>
                    <a:pt x="154" y="6"/>
                  </a:cubicBezTo>
                  <a:cubicBezTo>
                    <a:pt x="151" y="27"/>
                    <a:pt x="148" y="48"/>
                    <a:pt x="146" y="68"/>
                  </a:cubicBezTo>
                  <a:cubicBezTo>
                    <a:pt x="143" y="88"/>
                    <a:pt x="150" y="106"/>
                    <a:pt x="159" y="123"/>
                  </a:cubicBezTo>
                  <a:cubicBezTo>
                    <a:pt x="177" y="155"/>
                    <a:pt x="201" y="181"/>
                    <a:pt x="235" y="196"/>
                  </a:cubicBezTo>
                  <a:cubicBezTo>
                    <a:pt x="236" y="196"/>
                    <a:pt x="236" y="197"/>
                    <a:pt x="237" y="198"/>
                  </a:cubicBezTo>
                  <a:cubicBezTo>
                    <a:pt x="226" y="197"/>
                    <a:pt x="218" y="202"/>
                    <a:pt x="212" y="211"/>
                  </a:cubicBezTo>
                  <a:cubicBezTo>
                    <a:pt x="205" y="221"/>
                    <a:pt x="204" y="232"/>
                    <a:pt x="206" y="243"/>
                  </a:cubicBezTo>
                  <a:cubicBezTo>
                    <a:pt x="207" y="251"/>
                    <a:pt x="215" y="257"/>
                    <a:pt x="222" y="258"/>
                  </a:cubicBezTo>
                  <a:cubicBezTo>
                    <a:pt x="228" y="258"/>
                    <a:pt x="235" y="253"/>
                    <a:pt x="236" y="246"/>
                  </a:cubicBezTo>
                  <a:cubicBezTo>
                    <a:pt x="237" y="243"/>
                    <a:pt x="237" y="239"/>
                    <a:pt x="235" y="238"/>
                  </a:cubicBezTo>
                  <a:cubicBezTo>
                    <a:pt x="233" y="236"/>
                    <a:pt x="228" y="236"/>
                    <a:pt x="225" y="237"/>
                  </a:cubicBezTo>
                  <a:cubicBezTo>
                    <a:pt x="221" y="238"/>
                    <a:pt x="221" y="242"/>
                    <a:pt x="227" y="247"/>
                  </a:cubicBezTo>
                  <a:cubicBezTo>
                    <a:pt x="223" y="251"/>
                    <a:pt x="219" y="249"/>
                    <a:pt x="216" y="246"/>
                  </a:cubicBezTo>
                  <a:cubicBezTo>
                    <a:pt x="211" y="239"/>
                    <a:pt x="212" y="224"/>
                    <a:pt x="219" y="214"/>
                  </a:cubicBezTo>
                  <a:cubicBezTo>
                    <a:pt x="225" y="205"/>
                    <a:pt x="236" y="201"/>
                    <a:pt x="245" y="205"/>
                  </a:cubicBezTo>
                  <a:cubicBezTo>
                    <a:pt x="247" y="206"/>
                    <a:pt x="248" y="209"/>
                    <a:pt x="249" y="212"/>
                  </a:cubicBezTo>
                  <a:cubicBezTo>
                    <a:pt x="249" y="231"/>
                    <a:pt x="249" y="251"/>
                    <a:pt x="250" y="271"/>
                  </a:cubicBezTo>
                  <a:cubicBezTo>
                    <a:pt x="254" y="345"/>
                    <a:pt x="252" y="419"/>
                    <a:pt x="252" y="493"/>
                  </a:cubicBezTo>
                  <a:cubicBezTo>
                    <a:pt x="252" y="522"/>
                    <a:pt x="256" y="550"/>
                    <a:pt x="262" y="578"/>
                  </a:cubicBezTo>
                  <a:cubicBezTo>
                    <a:pt x="266" y="596"/>
                    <a:pt x="269" y="613"/>
                    <a:pt x="271" y="632"/>
                  </a:cubicBezTo>
                  <a:cubicBezTo>
                    <a:pt x="266" y="629"/>
                    <a:pt x="261" y="626"/>
                    <a:pt x="257" y="622"/>
                  </a:cubicBezTo>
                  <a:cubicBezTo>
                    <a:pt x="236" y="600"/>
                    <a:pt x="215" y="579"/>
                    <a:pt x="194" y="557"/>
                  </a:cubicBezTo>
                  <a:cubicBezTo>
                    <a:pt x="186" y="548"/>
                    <a:pt x="185" y="537"/>
                    <a:pt x="190" y="526"/>
                  </a:cubicBezTo>
                  <a:cubicBezTo>
                    <a:pt x="193" y="518"/>
                    <a:pt x="199" y="510"/>
                    <a:pt x="203" y="502"/>
                  </a:cubicBezTo>
                  <a:cubicBezTo>
                    <a:pt x="204" y="500"/>
                    <a:pt x="206" y="499"/>
                    <a:pt x="208" y="498"/>
                  </a:cubicBezTo>
                  <a:cubicBezTo>
                    <a:pt x="228" y="488"/>
                    <a:pt x="235" y="469"/>
                    <a:pt x="239" y="449"/>
                  </a:cubicBezTo>
                  <a:cubicBezTo>
                    <a:pt x="239" y="447"/>
                    <a:pt x="238" y="446"/>
                    <a:pt x="237" y="444"/>
                  </a:cubicBezTo>
                  <a:cubicBezTo>
                    <a:pt x="231" y="461"/>
                    <a:pt x="225" y="479"/>
                    <a:pt x="208" y="491"/>
                  </a:cubicBezTo>
                  <a:cubicBezTo>
                    <a:pt x="210" y="478"/>
                    <a:pt x="220" y="468"/>
                    <a:pt x="219" y="456"/>
                  </a:cubicBezTo>
                  <a:cubicBezTo>
                    <a:pt x="219" y="455"/>
                    <a:pt x="218" y="455"/>
                    <a:pt x="217" y="455"/>
                  </a:cubicBezTo>
                  <a:cubicBezTo>
                    <a:pt x="208" y="473"/>
                    <a:pt x="198" y="491"/>
                    <a:pt x="188" y="509"/>
                  </a:cubicBezTo>
                  <a:cubicBezTo>
                    <a:pt x="188" y="509"/>
                    <a:pt x="187" y="508"/>
                    <a:pt x="186" y="508"/>
                  </a:cubicBezTo>
                  <a:cubicBezTo>
                    <a:pt x="187" y="500"/>
                    <a:pt x="187" y="491"/>
                    <a:pt x="188" y="482"/>
                  </a:cubicBezTo>
                  <a:cubicBezTo>
                    <a:pt x="188" y="472"/>
                    <a:pt x="189" y="461"/>
                    <a:pt x="190" y="450"/>
                  </a:cubicBezTo>
                  <a:cubicBezTo>
                    <a:pt x="190" y="448"/>
                    <a:pt x="192" y="445"/>
                    <a:pt x="194" y="445"/>
                  </a:cubicBezTo>
                  <a:cubicBezTo>
                    <a:pt x="209" y="441"/>
                    <a:pt x="218" y="430"/>
                    <a:pt x="226" y="417"/>
                  </a:cubicBezTo>
                  <a:cubicBezTo>
                    <a:pt x="229" y="413"/>
                    <a:pt x="231" y="408"/>
                    <a:pt x="233" y="402"/>
                  </a:cubicBezTo>
                  <a:cubicBezTo>
                    <a:pt x="220" y="415"/>
                    <a:pt x="212" y="432"/>
                    <a:pt x="192" y="439"/>
                  </a:cubicBezTo>
                  <a:cubicBezTo>
                    <a:pt x="194" y="434"/>
                    <a:pt x="195" y="431"/>
                    <a:pt x="196" y="428"/>
                  </a:cubicBezTo>
                  <a:cubicBezTo>
                    <a:pt x="210" y="400"/>
                    <a:pt x="225" y="373"/>
                    <a:pt x="228" y="341"/>
                  </a:cubicBezTo>
                  <a:cubicBezTo>
                    <a:pt x="228" y="336"/>
                    <a:pt x="228" y="331"/>
                    <a:pt x="227" y="326"/>
                  </a:cubicBezTo>
                  <a:cubicBezTo>
                    <a:pt x="222" y="342"/>
                    <a:pt x="218" y="358"/>
                    <a:pt x="213" y="374"/>
                  </a:cubicBezTo>
                  <a:cubicBezTo>
                    <a:pt x="207" y="390"/>
                    <a:pt x="199" y="405"/>
                    <a:pt x="192" y="420"/>
                  </a:cubicBezTo>
                  <a:cubicBezTo>
                    <a:pt x="187" y="386"/>
                    <a:pt x="199" y="355"/>
                    <a:pt x="205" y="322"/>
                  </a:cubicBezTo>
                  <a:cubicBezTo>
                    <a:pt x="204" y="322"/>
                    <a:pt x="203" y="322"/>
                    <a:pt x="201" y="321"/>
                  </a:cubicBezTo>
                  <a:cubicBezTo>
                    <a:pt x="200" y="325"/>
                    <a:pt x="197" y="328"/>
                    <a:pt x="196" y="331"/>
                  </a:cubicBezTo>
                  <a:cubicBezTo>
                    <a:pt x="188" y="362"/>
                    <a:pt x="181" y="393"/>
                    <a:pt x="183" y="426"/>
                  </a:cubicBezTo>
                  <a:cubicBezTo>
                    <a:pt x="183" y="426"/>
                    <a:pt x="183" y="427"/>
                    <a:pt x="182" y="429"/>
                  </a:cubicBezTo>
                  <a:cubicBezTo>
                    <a:pt x="173" y="415"/>
                    <a:pt x="172" y="400"/>
                    <a:pt x="171" y="385"/>
                  </a:cubicBezTo>
                  <a:cubicBezTo>
                    <a:pt x="171" y="385"/>
                    <a:pt x="170" y="385"/>
                    <a:pt x="169" y="385"/>
                  </a:cubicBezTo>
                  <a:cubicBezTo>
                    <a:pt x="169" y="386"/>
                    <a:pt x="167" y="388"/>
                    <a:pt x="167" y="389"/>
                  </a:cubicBezTo>
                  <a:cubicBezTo>
                    <a:pt x="166" y="405"/>
                    <a:pt x="169" y="420"/>
                    <a:pt x="173" y="434"/>
                  </a:cubicBezTo>
                  <a:cubicBezTo>
                    <a:pt x="174" y="437"/>
                    <a:pt x="176" y="440"/>
                    <a:pt x="178" y="441"/>
                  </a:cubicBezTo>
                  <a:cubicBezTo>
                    <a:pt x="185" y="444"/>
                    <a:pt x="183" y="450"/>
                    <a:pt x="183" y="456"/>
                  </a:cubicBezTo>
                  <a:cubicBezTo>
                    <a:pt x="181" y="469"/>
                    <a:pt x="180" y="481"/>
                    <a:pt x="179" y="494"/>
                  </a:cubicBezTo>
                  <a:cubicBezTo>
                    <a:pt x="171" y="478"/>
                    <a:pt x="163" y="462"/>
                    <a:pt x="155" y="447"/>
                  </a:cubicBezTo>
                  <a:cubicBezTo>
                    <a:pt x="154" y="447"/>
                    <a:pt x="153" y="447"/>
                    <a:pt x="152" y="448"/>
                  </a:cubicBezTo>
                  <a:cubicBezTo>
                    <a:pt x="156" y="456"/>
                    <a:pt x="158" y="465"/>
                    <a:pt x="162" y="473"/>
                  </a:cubicBezTo>
                  <a:cubicBezTo>
                    <a:pt x="170" y="491"/>
                    <a:pt x="177" y="508"/>
                    <a:pt x="175" y="528"/>
                  </a:cubicBezTo>
                  <a:cubicBezTo>
                    <a:pt x="175" y="529"/>
                    <a:pt x="175" y="530"/>
                    <a:pt x="174" y="531"/>
                  </a:cubicBezTo>
                  <a:cubicBezTo>
                    <a:pt x="168" y="522"/>
                    <a:pt x="162" y="513"/>
                    <a:pt x="156" y="504"/>
                  </a:cubicBezTo>
                  <a:cubicBezTo>
                    <a:pt x="153" y="499"/>
                    <a:pt x="152" y="494"/>
                    <a:pt x="149" y="490"/>
                  </a:cubicBezTo>
                  <a:cubicBezTo>
                    <a:pt x="135" y="471"/>
                    <a:pt x="138" y="450"/>
                    <a:pt x="141" y="429"/>
                  </a:cubicBezTo>
                  <a:cubicBezTo>
                    <a:pt x="144" y="413"/>
                    <a:pt x="149" y="398"/>
                    <a:pt x="157" y="384"/>
                  </a:cubicBezTo>
                  <a:cubicBezTo>
                    <a:pt x="162" y="375"/>
                    <a:pt x="166" y="366"/>
                    <a:pt x="168" y="357"/>
                  </a:cubicBezTo>
                  <a:cubicBezTo>
                    <a:pt x="173" y="334"/>
                    <a:pt x="184" y="313"/>
                    <a:pt x="181" y="287"/>
                  </a:cubicBezTo>
                  <a:cubicBezTo>
                    <a:pt x="178" y="299"/>
                    <a:pt x="176" y="310"/>
                    <a:pt x="174" y="320"/>
                  </a:cubicBezTo>
                  <a:cubicBezTo>
                    <a:pt x="171" y="331"/>
                    <a:pt x="167" y="341"/>
                    <a:pt x="163" y="352"/>
                  </a:cubicBezTo>
                  <a:cubicBezTo>
                    <a:pt x="160" y="362"/>
                    <a:pt x="156" y="372"/>
                    <a:pt x="152" y="383"/>
                  </a:cubicBezTo>
                  <a:cubicBezTo>
                    <a:pt x="151" y="382"/>
                    <a:pt x="150" y="382"/>
                    <a:pt x="150" y="382"/>
                  </a:cubicBezTo>
                  <a:cubicBezTo>
                    <a:pt x="151" y="372"/>
                    <a:pt x="151" y="363"/>
                    <a:pt x="153" y="353"/>
                  </a:cubicBezTo>
                  <a:cubicBezTo>
                    <a:pt x="157" y="328"/>
                    <a:pt x="161" y="303"/>
                    <a:pt x="165" y="279"/>
                  </a:cubicBezTo>
                  <a:cubicBezTo>
                    <a:pt x="165" y="275"/>
                    <a:pt x="164" y="272"/>
                    <a:pt x="164" y="269"/>
                  </a:cubicBezTo>
                  <a:cubicBezTo>
                    <a:pt x="163" y="268"/>
                    <a:pt x="162" y="268"/>
                    <a:pt x="161" y="268"/>
                  </a:cubicBezTo>
                  <a:cubicBezTo>
                    <a:pt x="160" y="271"/>
                    <a:pt x="159" y="273"/>
                    <a:pt x="159" y="275"/>
                  </a:cubicBezTo>
                  <a:cubicBezTo>
                    <a:pt x="153" y="314"/>
                    <a:pt x="147" y="354"/>
                    <a:pt x="141" y="393"/>
                  </a:cubicBezTo>
                  <a:cubicBezTo>
                    <a:pt x="140" y="400"/>
                    <a:pt x="138" y="407"/>
                    <a:pt x="136" y="415"/>
                  </a:cubicBezTo>
                  <a:cubicBezTo>
                    <a:pt x="134" y="426"/>
                    <a:pt x="132" y="436"/>
                    <a:pt x="130" y="447"/>
                  </a:cubicBezTo>
                  <a:cubicBezTo>
                    <a:pt x="121" y="437"/>
                    <a:pt x="113" y="406"/>
                    <a:pt x="116" y="390"/>
                  </a:cubicBezTo>
                  <a:cubicBezTo>
                    <a:pt x="120" y="369"/>
                    <a:pt x="125" y="348"/>
                    <a:pt x="129" y="326"/>
                  </a:cubicBezTo>
                  <a:cubicBezTo>
                    <a:pt x="134" y="302"/>
                    <a:pt x="139" y="278"/>
                    <a:pt x="143" y="254"/>
                  </a:cubicBezTo>
                  <a:cubicBezTo>
                    <a:pt x="144" y="246"/>
                    <a:pt x="144" y="238"/>
                    <a:pt x="144" y="230"/>
                  </a:cubicBezTo>
                  <a:cubicBezTo>
                    <a:pt x="137" y="281"/>
                    <a:pt x="123" y="331"/>
                    <a:pt x="108" y="381"/>
                  </a:cubicBezTo>
                  <a:cubicBezTo>
                    <a:pt x="106" y="368"/>
                    <a:pt x="104" y="356"/>
                    <a:pt x="104" y="344"/>
                  </a:cubicBezTo>
                  <a:cubicBezTo>
                    <a:pt x="102" y="322"/>
                    <a:pt x="104" y="301"/>
                    <a:pt x="109" y="280"/>
                  </a:cubicBezTo>
                  <a:cubicBezTo>
                    <a:pt x="112" y="271"/>
                    <a:pt x="111" y="261"/>
                    <a:pt x="111" y="252"/>
                  </a:cubicBezTo>
                  <a:cubicBezTo>
                    <a:pt x="111" y="251"/>
                    <a:pt x="110" y="251"/>
                    <a:pt x="109" y="251"/>
                  </a:cubicBezTo>
                  <a:cubicBezTo>
                    <a:pt x="108" y="253"/>
                    <a:pt x="105" y="256"/>
                    <a:pt x="105" y="258"/>
                  </a:cubicBezTo>
                  <a:cubicBezTo>
                    <a:pt x="104" y="284"/>
                    <a:pt x="94" y="308"/>
                    <a:pt x="96" y="334"/>
                  </a:cubicBezTo>
                  <a:cubicBezTo>
                    <a:pt x="98" y="345"/>
                    <a:pt x="98" y="356"/>
                    <a:pt x="98" y="367"/>
                  </a:cubicBezTo>
                  <a:cubicBezTo>
                    <a:pt x="79" y="340"/>
                    <a:pt x="76" y="308"/>
                    <a:pt x="73" y="276"/>
                  </a:cubicBezTo>
                  <a:cubicBezTo>
                    <a:pt x="72" y="276"/>
                    <a:pt x="71" y="276"/>
                    <a:pt x="71" y="276"/>
                  </a:cubicBezTo>
                  <a:cubicBezTo>
                    <a:pt x="71" y="283"/>
                    <a:pt x="70" y="289"/>
                    <a:pt x="71" y="295"/>
                  </a:cubicBezTo>
                  <a:cubicBezTo>
                    <a:pt x="72" y="306"/>
                    <a:pt x="73" y="316"/>
                    <a:pt x="75" y="326"/>
                  </a:cubicBezTo>
                  <a:cubicBezTo>
                    <a:pt x="79" y="343"/>
                    <a:pt x="84" y="359"/>
                    <a:pt x="93" y="374"/>
                  </a:cubicBezTo>
                  <a:cubicBezTo>
                    <a:pt x="98" y="382"/>
                    <a:pt x="101" y="391"/>
                    <a:pt x="104" y="400"/>
                  </a:cubicBezTo>
                  <a:cubicBezTo>
                    <a:pt x="112" y="421"/>
                    <a:pt x="119" y="443"/>
                    <a:pt x="126" y="463"/>
                  </a:cubicBezTo>
                  <a:cubicBezTo>
                    <a:pt x="108" y="452"/>
                    <a:pt x="89" y="443"/>
                    <a:pt x="79" y="420"/>
                  </a:cubicBezTo>
                  <a:cubicBezTo>
                    <a:pt x="67" y="393"/>
                    <a:pt x="56" y="366"/>
                    <a:pt x="48" y="338"/>
                  </a:cubicBezTo>
                  <a:cubicBezTo>
                    <a:pt x="45" y="330"/>
                    <a:pt x="41" y="322"/>
                    <a:pt x="38" y="314"/>
                  </a:cubicBezTo>
                  <a:cubicBezTo>
                    <a:pt x="38" y="315"/>
                    <a:pt x="37" y="315"/>
                    <a:pt x="36" y="315"/>
                  </a:cubicBezTo>
                  <a:cubicBezTo>
                    <a:pt x="41" y="334"/>
                    <a:pt x="45" y="353"/>
                    <a:pt x="51" y="371"/>
                  </a:cubicBezTo>
                  <a:cubicBezTo>
                    <a:pt x="57" y="389"/>
                    <a:pt x="65" y="406"/>
                    <a:pt x="72" y="424"/>
                  </a:cubicBezTo>
                  <a:cubicBezTo>
                    <a:pt x="45" y="404"/>
                    <a:pt x="29" y="374"/>
                    <a:pt x="14" y="344"/>
                  </a:cubicBezTo>
                  <a:cubicBezTo>
                    <a:pt x="13" y="345"/>
                    <a:pt x="12" y="345"/>
                    <a:pt x="11" y="346"/>
                  </a:cubicBezTo>
                  <a:cubicBezTo>
                    <a:pt x="11" y="348"/>
                    <a:pt x="10" y="351"/>
                    <a:pt x="11" y="353"/>
                  </a:cubicBezTo>
                  <a:cubicBezTo>
                    <a:pt x="24" y="379"/>
                    <a:pt x="38" y="404"/>
                    <a:pt x="61" y="422"/>
                  </a:cubicBezTo>
                  <a:cubicBezTo>
                    <a:pt x="66" y="426"/>
                    <a:pt x="70" y="431"/>
                    <a:pt x="74" y="436"/>
                  </a:cubicBezTo>
                  <a:cubicBezTo>
                    <a:pt x="64" y="435"/>
                    <a:pt x="56" y="431"/>
                    <a:pt x="50" y="424"/>
                  </a:cubicBezTo>
                  <a:cubicBezTo>
                    <a:pt x="39" y="412"/>
                    <a:pt x="30" y="400"/>
                    <a:pt x="20" y="387"/>
                  </a:cubicBezTo>
                  <a:cubicBezTo>
                    <a:pt x="17" y="383"/>
                    <a:pt x="14" y="379"/>
                    <a:pt x="10" y="374"/>
                  </a:cubicBezTo>
                  <a:cubicBezTo>
                    <a:pt x="9" y="373"/>
                    <a:pt x="7" y="371"/>
                    <a:pt x="6" y="370"/>
                  </a:cubicBezTo>
                  <a:cubicBezTo>
                    <a:pt x="5" y="370"/>
                    <a:pt x="4" y="371"/>
                    <a:pt x="4" y="371"/>
                  </a:cubicBezTo>
                  <a:cubicBezTo>
                    <a:pt x="8" y="379"/>
                    <a:pt x="12" y="387"/>
                    <a:pt x="17" y="395"/>
                  </a:cubicBezTo>
                  <a:cubicBezTo>
                    <a:pt x="25" y="405"/>
                    <a:pt x="32" y="415"/>
                    <a:pt x="40" y="424"/>
                  </a:cubicBezTo>
                  <a:cubicBezTo>
                    <a:pt x="49" y="434"/>
                    <a:pt x="59" y="441"/>
                    <a:pt x="72" y="444"/>
                  </a:cubicBezTo>
                  <a:cubicBezTo>
                    <a:pt x="82" y="446"/>
                    <a:pt x="91" y="449"/>
                    <a:pt x="98" y="456"/>
                  </a:cubicBezTo>
                  <a:cubicBezTo>
                    <a:pt x="106" y="462"/>
                    <a:pt x="114" y="467"/>
                    <a:pt x="123" y="472"/>
                  </a:cubicBezTo>
                  <a:cubicBezTo>
                    <a:pt x="130" y="476"/>
                    <a:pt x="136" y="482"/>
                    <a:pt x="140" y="489"/>
                  </a:cubicBezTo>
                  <a:cubicBezTo>
                    <a:pt x="149" y="506"/>
                    <a:pt x="159" y="522"/>
                    <a:pt x="169" y="539"/>
                  </a:cubicBezTo>
                  <a:cubicBezTo>
                    <a:pt x="163" y="538"/>
                    <a:pt x="158" y="537"/>
                    <a:pt x="153" y="536"/>
                  </a:cubicBezTo>
                  <a:cubicBezTo>
                    <a:pt x="137" y="533"/>
                    <a:pt x="122" y="526"/>
                    <a:pt x="110" y="513"/>
                  </a:cubicBezTo>
                  <a:cubicBezTo>
                    <a:pt x="100" y="501"/>
                    <a:pt x="89" y="491"/>
                    <a:pt x="79" y="479"/>
                  </a:cubicBezTo>
                  <a:cubicBezTo>
                    <a:pt x="69" y="466"/>
                    <a:pt x="55" y="457"/>
                    <a:pt x="40" y="449"/>
                  </a:cubicBezTo>
                  <a:cubicBezTo>
                    <a:pt x="39" y="449"/>
                    <a:pt x="37" y="448"/>
                    <a:pt x="35" y="449"/>
                  </a:cubicBezTo>
                  <a:cubicBezTo>
                    <a:pt x="67" y="468"/>
                    <a:pt x="86" y="501"/>
                    <a:pt x="113" y="526"/>
                  </a:cubicBezTo>
                  <a:cubicBezTo>
                    <a:pt x="94" y="522"/>
                    <a:pt x="78" y="512"/>
                    <a:pt x="63" y="502"/>
                  </a:cubicBezTo>
                  <a:cubicBezTo>
                    <a:pt x="48" y="491"/>
                    <a:pt x="34" y="478"/>
                    <a:pt x="20" y="466"/>
                  </a:cubicBezTo>
                  <a:cubicBezTo>
                    <a:pt x="20" y="467"/>
                    <a:pt x="19" y="467"/>
                    <a:pt x="19" y="467"/>
                  </a:cubicBezTo>
                  <a:cubicBezTo>
                    <a:pt x="20" y="470"/>
                    <a:pt x="21" y="474"/>
                    <a:pt x="23" y="476"/>
                  </a:cubicBezTo>
                  <a:cubicBezTo>
                    <a:pt x="45" y="502"/>
                    <a:pt x="73" y="520"/>
                    <a:pt x="105" y="531"/>
                  </a:cubicBezTo>
                  <a:cubicBezTo>
                    <a:pt x="123" y="537"/>
                    <a:pt x="142" y="540"/>
                    <a:pt x="161" y="544"/>
                  </a:cubicBezTo>
                  <a:cubicBezTo>
                    <a:pt x="170" y="546"/>
                    <a:pt x="177" y="550"/>
                    <a:pt x="184" y="557"/>
                  </a:cubicBezTo>
                  <a:cubicBezTo>
                    <a:pt x="206" y="581"/>
                    <a:pt x="229" y="605"/>
                    <a:pt x="251" y="628"/>
                  </a:cubicBezTo>
                  <a:cubicBezTo>
                    <a:pt x="256" y="633"/>
                    <a:pt x="262" y="637"/>
                    <a:pt x="268" y="640"/>
                  </a:cubicBezTo>
                  <a:cubicBezTo>
                    <a:pt x="273" y="643"/>
                    <a:pt x="276" y="646"/>
                    <a:pt x="277" y="651"/>
                  </a:cubicBezTo>
                  <a:cubicBezTo>
                    <a:pt x="284" y="683"/>
                    <a:pt x="292" y="715"/>
                    <a:pt x="304" y="746"/>
                  </a:cubicBezTo>
                  <a:cubicBezTo>
                    <a:pt x="321" y="793"/>
                    <a:pt x="340" y="839"/>
                    <a:pt x="362" y="883"/>
                  </a:cubicBezTo>
                  <a:cubicBezTo>
                    <a:pt x="371" y="901"/>
                    <a:pt x="382" y="918"/>
                    <a:pt x="390" y="936"/>
                  </a:cubicBezTo>
                  <a:cubicBezTo>
                    <a:pt x="404" y="966"/>
                    <a:pt x="413" y="998"/>
                    <a:pt x="413" y="1032"/>
                  </a:cubicBezTo>
                  <a:cubicBezTo>
                    <a:pt x="412" y="1086"/>
                    <a:pt x="414" y="1140"/>
                    <a:pt x="411" y="1194"/>
                  </a:cubicBezTo>
                  <a:cubicBezTo>
                    <a:pt x="407" y="1261"/>
                    <a:pt x="408" y="1327"/>
                    <a:pt x="406" y="1394"/>
                  </a:cubicBezTo>
                  <a:cubicBezTo>
                    <a:pt x="405" y="1426"/>
                    <a:pt x="401" y="1458"/>
                    <a:pt x="398" y="1490"/>
                  </a:cubicBezTo>
                  <a:cubicBezTo>
                    <a:pt x="396" y="1510"/>
                    <a:pt x="395" y="1531"/>
                    <a:pt x="393" y="1552"/>
                  </a:cubicBezTo>
                  <a:cubicBezTo>
                    <a:pt x="393" y="1553"/>
                    <a:pt x="393" y="1554"/>
                    <a:pt x="392" y="1556"/>
                  </a:cubicBezTo>
                  <a:cubicBezTo>
                    <a:pt x="390" y="1548"/>
                    <a:pt x="389" y="1541"/>
                    <a:pt x="386" y="1533"/>
                  </a:cubicBezTo>
                  <a:cubicBezTo>
                    <a:pt x="380" y="1512"/>
                    <a:pt x="374" y="1490"/>
                    <a:pt x="365" y="1469"/>
                  </a:cubicBezTo>
                  <a:cubicBezTo>
                    <a:pt x="353" y="1440"/>
                    <a:pt x="340" y="1412"/>
                    <a:pt x="321" y="1387"/>
                  </a:cubicBezTo>
                  <a:cubicBezTo>
                    <a:pt x="319" y="1384"/>
                    <a:pt x="319" y="1381"/>
                    <a:pt x="318" y="1378"/>
                  </a:cubicBezTo>
                  <a:cubicBezTo>
                    <a:pt x="318" y="1370"/>
                    <a:pt x="318" y="1362"/>
                    <a:pt x="317" y="1354"/>
                  </a:cubicBezTo>
                  <a:cubicBezTo>
                    <a:pt x="312" y="1329"/>
                    <a:pt x="324" y="1309"/>
                    <a:pt x="334" y="1289"/>
                  </a:cubicBezTo>
                  <a:cubicBezTo>
                    <a:pt x="339" y="1278"/>
                    <a:pt x="343" y="1266"/>
                    <a:pt x="349" y="1255"/>
                  </a:cubicBezTo>
                  <a:cubicBezTo>
                    <a:pt x="352" y="1248"/>
                    <a:pt x="355" y="1241"/>
                    <a:pt x="360" y="1235"/>
                  </a:cubicBezTo>
                  <a:cubicBezTo>
                    <a:pt x="373" y="1219"/>
                    <a:pt x="378" y="1201"/>
                    <a:pt x="382" y="1182"/>
                  </a:cubicBezTo>
                  <a:cubicBezTo>
                    <a:pt x="385" y="1167"/>
                    <a:pt x="388" y="1153"/>
                    <a:pt x="390" y="1138"/>
                  </a:cubicBezTo>
                  <a:cubicBezTo>
                    <a:pt x="375" y="1166"/>
                    <a:pt x="376" y="1200"/>
                    <a:pt x="358" y="1226"/>
                  </a:cubicBezTo>
                  <a:cubicBezTo>
                    <a:pt x="358" y="1226"/>
                    <a:pt x="357" y="1226"/>
                    <a:pt x="356" y="1226"/>
                  </a:cubicBezTo>
                  <a:cubicBezTo>
                    <a:pt x="359" y="1203"/>
                    <a:pt x="362" y="1181"/>
                    <a:pt x="365" y="1158"/>
                  </a:cubicBezTo>
                  <a:cubicBezTo>
                    <a:pt x="364" y="1158"/>
                    <a:pt x="363" y="1158"/>
                    <a:pt x="362" y="1157"/>
                  </a:cubicBezTo>
                  <a:cubicBezTo>
                    <a:pt x="360" y="1161"/>
                    <a:pt x="358" y="1164"/>
                    <a:pt x="357" y="1167"/>
                  </a:cubicBezTo>
                  <a:cubicBezTo>
                    <a:pt x="355" y="1182"/>
                    <a:pt x="353" y="1197"/>
                    <a:pt x="352" y="1211"/>
                  </a:cubicBezTo>
                  <a:cubicBezTo>
                    <a:pt x="351" y="1230"/>
                    <a:pt x="346" y="1247"/>
                    <a:pt x="338" y="1264"/>
                  </a:cubicBezTo>
                  <a:cubicBezTo>
                    <a:pt x="330" y="1278"/>
                    <a:pt x="323" y="1293"/>
                    <a:pt x="315" y="1308"/>
                  </a:cubicBezTo>
                  <a:cubicBezTo>
                    <a:pt x="315" y="1302"/>
                    <a:pt x="315" y="1297"/>
                    <a:pt x="315" y="1292"/>
                  </a:cubicBezTo>
                  <a:cubicBezTo>
                    <a:pt x="319" y="1263"/>
                    <a:pt x="323" y="1234"/>
                    <a:pt x="328" y="1205"/>
                  </a:cubicBezTo>
                  <a:cubicBezTo>
                    <a:pt x="328" y="1199"/>
                    <a:pt x="331" y="1193"/>
                    <a:pt x="334" y="1189"/>
                  </a:cubicBezTo>
                  <a:cubicBezTo>
                    <a:pt x="345" y="1174"/>
                    <a:pt x="351" y="1156"/>
                    <a:pt x="357" y="1138"/>
                  </a:cubicBezTo>
                  <a:cubicBezTo>
                    <a:pt x="363" y="1119"/>
                    <a:pt x="370" y="1099"/>
                    <a:pt x="375" y="1080"/>
                  </a:cubicBezTo>
                  <a:cubicBezTo>
                    <a:pt x="380" y="1060"/>
                    <a:pt x="384" y="1040"/>
                    <a:pt x="382" y="1019"/>
                  </a:cubicBezTo>
                  <a:cubicBezTo>
                    <a:pt x="382" y="1017"/>
                    <a:pt x="382" y="1016"/>
                    <a:pt x="381" y="1014"/>
                  </a:cubicBezTo>
                  <a:cubicBezTo>
                    <a:pt x="377" y="1048"/>
                    <a:pt x="371" y="1081"/>
                    <a:pt x="356" y="1113"/>
                  </a:cubicBezTo>
                  <a:cubicBezTo>
                    <a:pt x="356" y="1111"/>
                    <a:pt x="356" y="1109"/>
                    <a:pt x="356" y="1108"/>
                  </a:cubicBezTo>
                  <a:cubicBezTo>
                    <a:pt x="357" y="1081"/>
                    <a:pt x="358" y="1055"/>
                    <a:pt x="358" y="1028"/>
                  </a:cubicBezTo>
                  <a:cubicBezTo>
                    <a:pt x="358" y="1024"/>
                    <a:pt x="358" y="1020"/>
                    <a:pt x="358" y="1016"/>
                  </a:cubicBezTo>
                  <a:cubicBezTo>
                    <a:pt x="356" y="1016"/>
                    <a:pt x="355" y="1015"/>
                    <a:pt x="354" y="1015"/>
                  </a:cubicBezTo>
                  <a:cubicBezTo>
                    <a:pt x="353" y="1018"/>
                    <a:pt x="352" y="1021"/>
                    <a:pt x="352" y="1024"/>
                  </a:cubicBezTo>
                  <a:cubicBezTo>
                    <a:pt x="351" y="1055"/>
                    <a:pt x="350" y="1085"/>
                    <a:pt x="351" y="1116"/>
                  </a:cubicBezTo>
                  <a:cubicBezTo>
                    <a:pt x="351" y="1136"/>
                    <a:pt x="347" y="1154"/>
                    <a:pt x="337" y="1171"/>
                  </a:cubicBezTo>
                  <a:cubicBezTo>
                    <a:pt x="336" y="1173"/>
                    <a:pt x="334" y="1174"/>
                    <a:pt x="332" y="1176"/>
                  </a:cubicBezTo>
                  <a:cubicBezTo>
                    <a:pt x="333" y="1166"/>
                    <a:pt x="335" y="1157"/>
                    <a:pt x="335" y="1147"/>
                  </a:cubicBezTo>
                  <a:cubicBezTo>
                    <a:pt x="336" y="1123"/>
                    <a:pt x="336" y="1099"/>
                    <a:pt x="336" y="1075"/>
                  </a:cubicBezTo>
                  <a:cubicBezTo>
                    <a:pt x="336" y="1073"/>
                    <a:pt x="334" y="1071"/>
                    <a:pt x="333" y="1069"/>
                  </a:cubicBezTo>
                  <a:cubicBezTo>
                    <a:pt x="332" y="1071"/>
                    <a:pt x="330" y="1074"/>
                    <a:pt x="330" y="1076"/>
                  </a:cubicBezTo>
                  <a:cubicBezTo>
                    <a:pt x="329" y="1100"/>
                    <a:pt x="331" y="1124"/>
                    <a:pt x="328" y="1147"/>
                  </a:cubicBezTo>
                  <a:cubicBezTo>
                    <a:pt x="326" y="1176"/>
                    <a:pt x="321" y="1203"/>
                    <a:pt x="317" y="1231"/>
                  </a:cubicBezTo>
                  <a:cubicBezTo>
                    <a:pt x="316" y="1232"/>
                    <a:pt x="315" y="1232"/>
                    <a:pt x="315" y="1232"/>
                  </a:cubicBezTo>
                  <a:cubicBezTo>
                    <a:pt x="314" y="1230"/>
                    <a:pt x="313" y="1227"/>
                    <a:pt x="312" y="1225"/>
                  </a:cubicBezTo>
                  <a:cubicBezTo>
                    <a:pt x="308" y="1212"/>
                    <a:pt x="304" y="1199"/>
                    <a:pt x="301" y="1186"/>
                  </a:cubicBezTo>
                  <a:cubicBezTo>
                    <a:pt x="300" y="1183"/>
                    <a:pt x="300" y="1180"/>
                    <a:pt x="301" y="1177"/>
                  </a:cubicBezTo>
                  <a:cubicBezTo>
                    <a:pt x="310" y="1149"/>
                    <a:pt x="308" y="1119"/>
                    <a:pt x="308" y="1090"/>
                  </a:cubicBezTo>
                  <a:cubicBezTo>
                    <a:pt x="308" y="1089"/>
                    <a:pt x="308" y="1088"/>
                    <a:pt x="307" y="1087"/>
                  </a:cubicBezTo>
                  <a:cubicBezTo>
                    <a:pt x="307" y="1087"/>
                    <a:pt x="307" y="1086"/>
                    <a:pt x="305" y="1085"/>
                  </a:cubicBezTo>
                  <a:cubicBezTo>
                    <a:pt x="302" y="1113"/>
                    <a:pt x="300" y="1139"/>
                    <a:pt x="297" y="1166"/>
                  </a:cubicBezTo>
                  <a:cubicBezTo>
                    <a:pt x="296" y="1166"/>
                    <a:pt x="296" y="1166"/>
                    <a:pt x="295" y="1166"/>
                  </a:cubicBezTo>
                  <a:cubicBezTo>
                    <a:pt x="294" y="1164"/>
                    <a:pt x="293" y="1162"/>
                    <a:pt x="293" y="1160"/>
                  </a:cubicBezTo>
                  <a:cubicBezTo>
                    <a:pt x="288" y="1127"/>
                    <a:pt x="287" y="1094"/>
                    <a:pt x="291" y="1061"/>
                  </a:cubicBezTo>
                  <a:cubicBezTo>
                    <a:pt x="291" y="1058"/>
                    <a:pt x="292" y="1055"/>
                    <a:pt x="294" y="1054"/>
                  </a:cubicBezTo>
                  <a:cubicBezTo>
                    <a:pt x="316" y="1041"/>
                    <a:pt x="324" y="1020"/>
                    <a:pt x="326" y="996"/>
                  </a:cubicBezTo>
                  <a:cubicBezTo>
                    <a:pt x="327" y="977"/>
                    <a:pt x="328" y="958"/>
                    <a:pt x="329" y="939"/>
                  </a:cubicBezTo>
                  <a:cubicBezTo>
                    <a:pt x="329" y="936"/>
                    <a:pt x="328" y="932"/>
                    <a:pt x="328" y="929"/>
                  </a:cubicBezTo>
                  <a:cubicBezTo>
                    <a:pt x="327" y="929"/>
                    <a:pt x="326" y="929"/>
                    <a:pt x="326" y="928"/>
                  </a:cubicBezTo>
                  <a:cubicBezTo>
                    <a:pt x="325" y="936"/>
                    <a:pt x="324" y="945"/>
                    <a:pt x="323" y="953"/>
                  </a:cubicBezTo>
                  <a:cubicBezTo>
                    <a:pt x="321" y="974"/>
                    <a:pt x="318" y="995"/>
                    <a:pt x="314" y="1016"/>
                  </a:cubicBezTo>
                  <a:cubicBezTo>
                    <a:pt x="312" y="1028"/>
                    <a:pt x="305" y="1038"/>
                    <a:pt x="292" y="1045"/>
                  </a:cubicBezTo>
                  <a:cubicBezTo>
                    <a:pt x="294" y="1036"/>
                    <a:pt x="295" y="1029"/>
                    <a:pt x="295" y="1021"/>
                  </a:cubicBezTo>
                  <a:cubicBezTo>
                    <a:pt x="296" y="1007"/>
                    <a:pt x="297" y="993"/>
                    <a:pt x="298" y="979"/>
                  </a:cubicBezTo>
                  <a:cubicBezTo>
                    <a:pt x="298" y="977"/>
                    <a:pt x="296" y="975"/>
                    <a:pt x="295" y="974"/>
                  </a:cubicBezTo>
                  <a:cubicBezTo>
                    <a:pt x="294" y="975"/>
                    <a:pt x="292" y="977"/>
                    <a:pt x="292" y="979"/>
                  </a:cubicBezTo>
                  <a:cubicBezTo>
                    <a:pt x="293" y="1009"/>
                    <a:pt x="286" y="1039"/>
                    <a:pt x="284" y="1069"/>
                  </a:cubicBezTo>
                  <a:cubicBezTo>
                    <a:pt x="283" y="1074"/>
                    <a:pt x="283" y="1079"/>
                    <a:pt x="282" y="1086"/>
                  </a:cubicBezTo>
                  <a:cubicBezTo>
                    <a:pt x="279" y="1082"/>
                    <a:pt x="277" y="1080"/>
                    <a:pt x="276" y="1078"/>
                  </a:cubicBezTo>
                  <a:cubicBezTo>
                    <a:pt x="265" y="1061"/>
                    <a:pt x="263" y="1041"/>
                    <a:pt x="261" y="1021"/>
                  </a:cubicBezTo>
                  <a:cubicBezTo>
                    <a:pt x="260" y="992"/>
                    <a:pt x="262" y="963"/>
                    <a:pt x="267" y="935"/>
                  </a:cubicBezTo>
                  <a:cubicBezTo>
                    <a:pt x="268" y="930"/>
                    <a:pt x="267" y="926"/>
                    <a:pt x="267" y="921"/>
                  </a:cubicBezTo>
                  <a:cubicBezTo>
                    <a:pt x="267" y="920"/>
                    <a:pt x="265" y="919"/>
                    <a:pt x="264" y="918"/>
                  </a:cubicBezTo>
                  <a:cubicBezTo>
                    <a:pt x="263" y="919"/>
                    <a:pt x="261" y="920"/>
                    <a:pt x="261" y="921"/>
                  </a:cubicBezTo>
                  <a:cubicBezTo>
                    <a:pt x="257" y="961"/>
                    <a:pt x="250" y="1001"/>
                    <a:pt x="257" y="1041"/>
                  </a:cubicBezTo>
                  <a:cubicBezTo>
                    <a:pt x="260" y="1058"/>
                    <a:pt x="263" y="1075"/>
                    <a:pt x="276" y="1086"/>
                  </a:cubicBezTo>
                  <a:cubicBezTo>
                    <a:pt x="284" y="1094"/>
                    <a:pt x="283" y="1102"/>
                    <a:pt x="283" y="1111"/>
                  </a:cubicBezTo>
                  <a:cubicBezTo>
                    <a:pt x="284" y="1127"/>
                    <a:pt x="285" y="1144"/>
                    <a:pt x="286" y="1160"/>
                  </a:cubicBezTo>
                  <a:cubicBezTo>
                    <a:pt x="268" y="1145"/>
                    <a:pt x="261" y="1124"/>
                    <a:pt x="256" y="1102"/>
                  </a:cubicBezTo>
                  <a:cubicBezTo>
                    <a:pt x="255" y="1102"/>
                    <a:pt x="254" y="1102"/>
                    <a:pt x="253" y="1102"/>
                  </a:cubicBezTo>
                  <a:cubicBezTo>
                    <a:pt x="253" y="1106"/>
                    <a:pt x="252" y="1110"/>
                    <a:pt x="253" y="1114"/>
                  </a:cubicBezTo>
                  <a:cubicBezTo>
                    <a:pt x="255" y="1130"/>
                    <a:pt x="262" y="1145"/>
                    <a:pt x="273" y="1156"/>
                  </a:cubicBezTo>
                  <a:cubicBezTo>
                    <a:pt x="291" y="1175"/>
                    <a:pt x="300" y="1199"/>
                    <a:pt x="306" y="1223"/>
                  </a:cubicBezTo>
                  <a:cubicBezTo>
                    <a:pt x="312" y="1246"/>
                    <a:pt x="313" y="1269"/>
                    <a:pt x="309" y="1292"/>
                  </a:cubicBezTo>
                  <a:cubicBezTo>
                    <a:pt x="308" y="1297"/>
                    <a:pt x="308" y="1302"/>
                    <a:pt x="306" y="1307"/>
                  </a:cubicBezTo>
                  <a:cubicBezTo>
                    <a:pt x="305" y="1304"/>
                    <a:pt x="304" y="1300"/>
                    <a:pt x="303" y="1296"/>
                  </a:cubicBezTo>
                  <a:cubicBezTo>
                    <a:pt x="299" y="1277"/>
                    <a:pt x="295" y="1258"/>
                    <a:pt x="291" y="1239"/>
                  </a:cubicBezTo>
                  <a:cubicBezTo>
                    <a:pt x="287" y="1223"/>
                    <a:pt x="283" y="1207"/>
                    <a:pt x="278" y="1191"/>
                  </a:cubicBezTo>
                  <a:cubicBezTo>
                    <a:pt x="277" y="1188"/>
                    <a:pt x="275" y="1186"/>
                    <a:pt x="272" y="1184"/>
                  </a:cubicBezTo>
                  <a:cubicBezTo>
                    <a:pt x="276" y="1200"/>
                    <a:pt x="280" y="1215"/>
                    <a:pt x="284" y="1231"/>
                  </a:cubicBezTo>
                  <a:cubicBezTo>
                    <a:pt x="269" y="1212"/>
                    <a:pt x="261" y="1190"/>
                    <a:pt x="253" y="1168"/>
                  </a:cubicBezTo>
                  <a:cubicBezTo>
                    <a:pt x="252" y="1168"/>
                    <a:pt x="251" y="1168"/>
                    <a:pt x="250" y="1168"/>
                  </a:cubicBezTo>
                  <a:cubicBezTo>
                    <a:pt x="250" y="1171"/>
                    <a:pt x="250" y="1174"/>
                    <a:pt x="250" y="1176"/>
                  </a:cubicBezTo>
                  <a:cubicBezTo>
                    <a:pt x="255" y="1190"/>
                    <a:pt x="259" y="1203"/>
                    <a:pt x="266" y="1215"/>
                  </a:cubicBezTo>
                  <a:cubicBezTo>
                    <a:pt x="279" y="1238"/>
                    <a:pt x="287" y="1262"/>
                    <a:pt x="293" y="1288"/>
                  </a:cubicBezTo>
                  <a:cubicBezTo>
                    <a:pt x="295" y="1296"/>
                    <a:pt x="297" y="1305"/>
                    <a:pt x="301" y="1312"/>
                  </a:cubicBezTo>
                  <a:cubicBezTo>
                    <a:pt x="308" y="1324"/>
                    <a:pt x="308" y="1337"/>
                    <a:pt x="309" y="1350"/>
                  </a:cubicBezTo>
                  <a:cubicBezTo>
                    <a:pt x="309" y="1356"/>
                    <a:pt x="309" y="1362"/>
                    <a:pt x="310" y="1369"/>
                  </a:cubicBezTo>
                  <a:cubicBezTo>
                    <a:pt x="308" y="1366"/>
                    <a:pt x="307" y="1365"/>
                    <a:pt x="306" y="1363"/>
                  </a:cubicBezTo>
                  <a:cubicBezTo>
                    <a:pt x="287" y="1334"/>
                    <a:pt x="274" y="1302"/>
                    <a:pt x="262" y="1270"/>
                  </a:cubicBezTo>
                  <a:cubicBezTo>
                    <a:pt x="254" y="1249"/>
                    <a:pt x="247" y="1228"/>
                    <a:pt x="239" y="1208"/>
                  </a:cubicBezTo>
                  <a:cubicBezTo>
                    <a:pt x="232" y="1191"/>
                    <a:pt x="234" y="1174"/>
                    <a:pt x="235" y="1156"/>
                  </a:cubicBezTo>
                  <a:cubicBezTo>
                    <a:pt x="237" y="1133"/>
                    <a:pt x="236" y="1110"/>
                    <a:pt x="236" y="1088"/>
                  </a:cubicBezTo>
                  <a:cubicBezTo>
                    <a:pt x="235" y="1060"/>
                    <a:pt x="233" y="1033"/>
                    <a:pt x="233" y="1005"/>
                  </a:cubicBezTo>
                  <a:cubicBezTo>
                    <a:pt x="233" y="994"/>
                    <a:pt x="236" y="983"/>
                    <a:pt x="237" y="972"/>
                  </a:cubicBezTo>
                  <a:cubicBezTo>
                    <a:pt x="238" y="962"/>
                    <a:pt x="237" y="953"/>
                    <a:pt x="237" y="943"/>
                  </a:cubicBezTo>
                  <a:cubicBezTo>
                    <a:pt x="237" y="942"/>
                    <a:pt x="236" y="940"/>
                    <a:pt x="236" y="938"/>
                  </a:cubicBezTo>
                  <a:cubicBezTo>
                    <a:pt x="235" y="938"/>
                    <a:pt x="235" y="938"/>
                    <a:pt x="234" y="938"/>
                  </a:cubicBezTo>
                  <a:cubicBezTo>
                    <a:pt x="232" y="957"/>
                    <a:pt x="231" y="975"/>
                    <a:pt x="229" y="993"/>
                  </a:cubicBezTo>
                  <a:cubicBezTo>
                    <a:pt x="228" y="993"/>
                    <a:pt x="227" y="993"/>
                    <a:pt x="226" y="993"/>
                  </a:cubicBezTo>
                  <a:cubicBezTo>
                    <a:pt x="225" y="984"/>
                    <a:pt x="225" y="975"/>
                    <a:pt x="224" y="966"/>
                  </a:cubicBezTo>
                  <a:cubicBezTo>
                    <a:pt x="223" y="962"/>
                    <a:pt x="225" y="957"/>
                    <a:pt x="219" y="955"/>
                  </a:cubicBezTo>
                  <a:cubicBezTo>
                    <a:pt x="218" y="958"/>
                    <a:pt x="217" y="962"/>
                    <a:pt x="217" y="965"/>
                  </a:cubicBezTo>
                  <a:cubicBezTo>
                    <a:pt x="219" y="982"/>
                    <a:pt x="222" y="998"/>
                    <a:pt x="224" y="1014"/>
                  </a:cubicBezTo>
                  <a:cubicBezTo>
                    <a:pt x="227" y="1058"/>
                    <a:pt x="232" y="1101"/>
                    <a:pt x="229" y="1145"/>
                  </a:cubicBezTo>
                  <a:cubicBezTo>
                    <a:pt x="228" y="1150"/>
                    <a:pt x="227" y="1155"/>
                    <a:pt x="227" y="1161"/>
                  </a:cubicBezTo>
                  <a:cubicBezTo>
                    <a:pt x="226" y="1159"/>
                    <a:pt x="225" y="1158"/>
                    <a:pt x="225" y="1157"/>
                  </a:cubicBezTo>
                  <a:cubicBezTo>
                    <a:pt x="215" y="1121"/>
                    <a:pt x="205" y="1085"/>
                    <a:pt x="196" y="1049"/>
                  </a:cubicBezTo>
                  <a:cubicBezTo>
                    <a:pt x="191" y="1028"/>
                    <a:pt x="185" y="1007"/>
                    <a:pt x="187" y="985"/>
                  </a:cubicBezTo>
                  <a:cubicBezTo>
                    <a:pt x="188" y="978"/>
                    <a:pt x="188" y="970"/>
                    <a:pt x="189" y="963"/>
                  </a:cubicBezTo>
                  <a:cubicBezTo>
                    <a:pt x="190" y="958"/>
                    <a:pt x="192" y="953"/>
                    <a:pt x="195" y="951"/>
                  </a:cubicBezTo>
                  <a:cubicBezTo>
                    <a:pt x="218" y="932"/>
                    <a:pt x="226" y="907"/>
                    <a:pt x="225" y="878"/>
                  </a:cubicBezTo>
                  <a:cubicBezTo>
                    <a:pt x="224" y="853"/>
                    <a:pt x="222" y="829"/>
                    <a:pt x="221" y="804"/>
                  </a:cubicBezTo>
                  <a:cubicBezTo>
                    <a:pt x="221" y="803"/>
                    <a:pt x="221" y="802"/>
                    <a:pt x="220" y="801"/>
                  </a:cubicBezTo>
                  <a:cubicBezTo>
                    <a:pt x="220" y="801"/>
                    <a:pt x="219" y="801"/>
                    <a:pt x="218" y="801"/>
                  </a:cubicBezTo>
                  <a:cubicBezTo>
                    <a:pt x="218" y="809"/>
                    <a:pt x="218" y="816"/>
                    <a:pt x="218" y="823"/>
                  </a:cubicBezTo>
                  <a:cubicBezTo>
                    <a:pt x="218" y="851"/>
                    <a:pt x="221" y="878"/>
                    <a:pt x="215" y="905"/>
                  </a:cubicBezTo>
                  <a:cubicBezTo>
                    <a:pt x="211" y="922"/>
                    <a:pt x="205" y="931"/>
                    <a:pt x="195" y="939"/>
                  </a:cubicBezTo>
                  <a:cubicBezTo>
                    <a:pt x="195" y="918"/>
                    <a:pt x="197" y="897"/>
                    <a:pt x="196" y="876"/>
                  </a:cubicBezTo>
                  <a:cubicBezTo>
                    <a:pt x="195" y="856"/>
                    <a:pt x="192" y="836"/>
                    <a:pt x="190" y="816"/>
                  </a:cubicBezTo>
                  <a:cubicBezTo>
                    <a:pt x="190" y="815"/>
                    <a:pt x="189" y="813"/>
                    <a:pt x="188" y="812"/>
                  </a:cubicBezTo>
                  <a:cubicBezTo>
                    <a:pt x="187" y="810"/>
                    <a:pt x="185" y="808"/>
                    <a:pt x="183" y="807"/>
                  </a:cubicBezTo>
                  <a:cubicBezTo>
                    <a:pt x="182" y="809"/>
                    <a:pt x="181" y="811"/>
                    <a:pt x="181" y="813"/>
                  </a:cubicBezTo>
                  <a:cubicBezTo>
                    <a:pt x="187" y="841"/>
                    <a:pt x="189" y="870"/>
                    <a:pt x="188" y="899"/>
                  </a:cubicBezTo>
                  <a:cubicBezTo>
                    <a:pt x="188" y="913"/>
                    <a:pt x="186" y="927"/>
                    <a:pt x="185" y="941"/>
                  </a:cubicBezTo>
                  <a:cubicBezTo>
                    <a:pt x="183" y="962"/>
                    <a:pt x="182" y="983"/>
                    <a:pt x="180" y="1004"/>
                  </a:cubicBezTo>
                  <a:cubicBezTo>
                    <a:pt x="180" y="1009"/>
                    <a:pt x="180" y="1013"/>
                    <a:pt x="180" y="1017"/>
                  </a:cubicBezTo>
                  <a:cubicBezTo>
                    <a:pt x="179" y="1017"/>
                    <a:pt x="178" y="1017"/>
                    <a:pt x="178" y="1018"/>
                  </a:cubicBezTo>
                  <a:cubicBezTo>
                    <a:pt x="175" y="1005"/>
                    <a:pt x="172" y="993"/>
                    <a:pt x="170" y="981"/>
                  </a:cubicBezTo>
                  <a:cubicBezTo>
                    <a:pt x="168" y="961"/>
                    <a:pt x="168" y="940"/>
                    <a:pt x="164" y="920"/>
                  </a:cubicBezTo>
                  <a:cubicBezTo>
                    <a:pt x="160" y="905"/>
                    <a:pt x="153" y="890"/>
                    <a:pt x="148" y="875"/>
                  </a:cubicBezTo>
                  <a:cubicBezTo>
                    <a:pt x="145" y="865"/>
                    <a:pt x="143" y="855"/>
                    <a:pt x="140" y="845"/>
                  </a:cubicBezTo>
                  <a:cubicBezTo>
                    <a:pt x="139" y="843"/>
                    <a:pt x="137" y="841"/>
                    <a:pt x="136" y="839"/>
                  </a:cubicBezTo>
                  <a:cubicBezTo>
                    <a:pt x="135" y="842"/>
                    <a:pt x="133" y="845"/>
                    <a:pt x="133" y="847"/>
                  </a:cubicBezTo>
                  <a:cubicBezTo>
                    <a:pt x="139" y="867"/>
                    <a:pt x="146" y="888"/>
                    <a:pt x="152" y="908"/>
                  </a:cubicBezTo>
                  <a:cubicBezTo>
                    <a:pt x="154" y="915"/>
                    <a:pt x="157" y="922"/>
                    <a:pt x="159" y="928"/>
                  </a:cubicBezTo>
                  <a:cubicBezTo>
                    <a:pt x="158" y="929"/>
                    <a:pt x="157" y="929"/>
                    <a:pt x="157" y="929"/>
                  </a:cubicBezTo>
                  <a:cubicBezTo>
                    <a:pt x="147" y="915"/>
                    <a:pt x="136" y="900"/>
                    <a:pt x="127" y="885"/>
                  </a:cubicBezTo>
                  <a:cubicBezTo>
                    <a:pt x="115" y="867"/>
                    <a:pt x="108" y="846"/>
                    <a:pt x="104" y="825"/>
                  </a:cubicBezTo>
                  <a:cubicBezTo>
                    <a:pt x="102" y="816"/>
                    <a:pt x="100" y="807"/>
                    <a:pt x="97" y="798"/>
                  </a:cubicBezTo>
                  <a:cubicBezTo>
                    <a:pt x="96" y="797"/>
                    <a:pt x="94" y="796"/>
                    <a:pt x="93" y="794"/>
                  </a:cubicBezTo>
                  <a:cubicBezTo>
                    <a:pt x="92" y="796"/>
                    <a:pt x="90" y="798"/>
                    <a:pt x="91" y="800"/>
                  </a:cubicBezTo>
                  <a:cubicBezTo>
                    <a:pt x="97" y="823"/>
                    <a:pt x="102" y="847"/>
                    <a:pt x="111" y="869"/>
                  </a:cubicBezTo>
                  <a:cubicBezTo>
                    <a:pt x="121" y="890"/>
                    <a:pt x="135" y="909"/>
                    <a:pt x="148" y="927"/>
                  </a:cubicBezTo>
                  <a:cubicBezTo>
                    <a:pt x="157" y="938"/>
                    <a:pt x="162" y="949"/>
                    <a:pt x="162" y="963"/>
                  </a:cubicBezTo>
                  <a:cubicBezTo>
                    <a:pt x="161" y="989"/>
                    <a:pt x="169" y="1012"/>
                    <a:pt x="177" y="1036"/>
                  </a:cubicBezTo>
                  <a:cubicBezTo>
                    <a:pt x="183" y="1055"/>
                    <a:pt x="188" y="1074"/>
                    <a:pt x="194" y="1093"/>
                  </a:cubicBezTo>
                  <a:cubicBezTo>
                    <a:pt x="200" y="1115"/>
                    <a:pt x="206" y="1137"/>
                    <a:pt x="212" y="1159"/>
                  </a:cubicBezTo>
                  <a:cubicBezTo>
                    <a:pt x="212" y="1160"/>
                    <a:pt x="212" y="1161"/>
                    <a:pt x="213" y="1164"/>
                  </a:cubicBezTo>
                  <a:cubicBezTo>
                    <a:pt x="209" y="1160"/>
                    <a:pt x="206" y="1156"/>
                    <a:pt x="203" y="1154"/>
                  </a:cubicBezTo>
                  <a:cubicBezTo>
                    <a:pt x="192" y="1143"/>
                    <a:pt x="181" y="1131"/>
                    <a:pt x="169" y="1121"/>
                  </a:cubicBezTo>
                  <a:cubicBezTo>
                    <a:pt x="160" y="1113"/>
                    <a:pt x="156" y="1103"/>
                    <a:pt x="155" y="1091"/>
                  </a:cubicBezTo>
                  <a:cubicBezTo>
                    <a:pt x="152" y="1058"/>
                    <a:pt x="148" y="1025"/>
                    <a:pt x="148" y="992"/>
                  </a:cubicBezTo>
                  <a:cubicBezTo>
                    <a:pt x="148" y="979"/>
                    <a:pt x="144" y="965"/>
                    <a:pt x="141" y="952"/>
                  </a:cubicBezTo>
                  <a:cubicBezTo>
                    <a:pt x="141" y="949"/>
                    <a:pt x="139" y="946"/>
                    <a:pt x="136" y="943"/>
                  </a:cubicBezTo>
                  <a:cubicBezTo>
                    <a:pt x="138" y="964"/>
                    <a:pt x="141" y="986"/>
                    <a:pt x="143" y="1007"/>
                  </a:cubicBezTo>
                  <a:cubicBezTo>
                    <a:pt x="142" y="1007"/>
                    <a:pt x="141" y="1007"/>
                    <a:pt x="141" y="1008"/>
                  </a:cubicBezTo>
                  <a:cubicBezTo>
                    <a:pt x="134" y="996"/>
                    <a:pt x="138" y="980"/>
                    <a:pt x="127" y="970"/>
                  </a:cubicBezTo>
                  <a:cubicBezTo>
                    <a:pt x="126" y="970"/>
                    <a:pt x="126" y="970"/>
                    <a:pt x="125" y="970"/>
                  </a:cubicBezTo>
                  <a:cubicBezTo>
                    <a:pt x="125" y="972"/>
                    <a:pt x="125" y="974"/>
                    <a:pt x="125" y="976"/>
                  </a:cubicBezTo>
                  <a:cubicBezTo>
                    <a:pt x="130" y="992"/>
                    <a:pt x="135" y="1009"/>
                    <a:pt x="138" y="1026"/>
                  </a:cubicBezTo>
                  <a:cubicBezTo>
                    <a:pt x="143" y="1047"/>
                    <a:pt x="145" y="1068"/>
                    <a:pt x="148" y="1090"/>
                  </a:cubicBezTo>
                  <a:cubicBezTo>
                    <a:pt x="148" y="1090"/>
                    <a:pt x="147" y="1090"/>
                    <a:pt x="146" y="1091"/>
                  </a:cubicBezTo>
                  <a:cubicBezTo>
                    <a:pt x="142" y="1084"/>
                    <a:pt x="137" y="1077"/>
                    <a:pt x="134" y="1070"/>
                  </a:cubicBezTo>
                  <a:cubicBezTo>
                    <a:pt x="126" y="1056"/>
                    <a:pt x="119" y="1042"/>
                    <a:pt x="112" y="1028"/>
                  </a:cubicBezTo>
                  <a:cubicBezTo>
                    <a:pt x="110" y="1023"/>
                    <a:pt x="110" y="1017"/>
                    <a:pt x="110" y="1012"/>
                  </a:cubicBezTo>
                  <a:cubicBezTo>
                    <a:pt x="111" y="974"/>
                    <a:pt x="104" y="937"/>
                    <a:pt x="92" y="901"/>
                  </a:cubicBezTo>
                  <a:cubicBezTo>
                    <a:pt x="89" y="892"/>
                    <a:pt x="83" y="883"/>
                    <a:pt x="78" y="874"/>
                  </a:cubicBezTo>
                  <a:cubicBezTo>
                    <a:pt x="94" y="919"/>
                    <a:pt x="103" y="964"/>
                    <a:pt x="103" y="1011"/>
                  </a:cubicBezTo>
                  <a:cubicBezTo>
                    <a:pt x="102" y="1012"/>
                    <a:pt x="101" y="1012"/>
                    <a:pt x="100" y="1013"/>
                  </a:cubicBezTo>
                  <a:cubicBezTo>
                    <a:pt x="90" y="996"/>
                    <a:pt x="79" y="979"/>
                    <a:pt x="71" y="961"/>
                  </a:cubicBezTo>
                  <a:cubicBezTo>
                    <a:pt x="63" y="944"/>
                    <a:pt x="58" y="925"/>
                    <a:pt x="52" y="906"/>
                  </a:cubicBezTo>
                  <a:cubicBezTo>
                    <a:pt x="50" y="906"/>
                    <a:pt x="49" y="906"/>
                    <a:pt x="48" y="907"/>
                  </a:cubicBezTo>
                  <a:cubicBezTo>
                    <a:pt x="48" y="910"/>
                    <a:pt x="47" y="913"/>
                    <a:pt x="48" y="916"/>
                  </a:cubicBezTo>
                  <a:cubicBezTo>
                    <a:pt x="57" y="945"/>
                    <a:pt x="65" y="975"/>
                    <a:pt x="84" y="1000"/>
                  </a:cubicBezTo>
                  <a:cubicBezTo>
                    <a:pt x="44" y="982"/>
                    <a:pt x="28" y="944"/>
                    <a:pt x="13" y="907"/>
                  </a:cubicBezTo>
                  <a:cubicBezTo>
                    <a:pt x="12" y="908"/>
                    <a:pt x="11" y="908"/>
                    <a:pt x="10" y="908"/>
                  </a:cubicBezTo>
                  <a:cubicBezTo>
                    <a:pt x="10" y="911"/>
                    <a:pt x="10" y="913"/>
                    <a:pt x="11" y="916"/>
                  </a:cubicBezTo>
                  <a:cubicBezTo>
                    <a:pt x="19" y="942"/>
                    <a:pt x="31" y="966"/>
                    <a:pt x="51" y="987"/>
                  </a:cubicBezTo>
                  <a:cubicBezTo>
                    <a:pt x="62" y="999"/>
                    <a:pt x="76" y="1006"/>
                    <a:pt x="90" y="1013"/>
                  </a:cubicBezTo>
                  <a:cubicBezTo>
                    <a:pt x="93" y="1015"/>
                    <a:pt x="95" y="1016"/>
                    <a:pt x="96" y="1018"/>
                  </a:cubicBezTo>
                  <a:cubicBezTo>
                    <a:pt x="105" y="1034"/>
                    <a:pt x="114" y="1051"/>
                    <a:pt x="124" y="1067"/>
                  </a:cubicBezTo>
                  <a:cubicBezTo>
                    <a:pt x="131" y="1081"/>
                    <a:pt x="140" y="1095"/>
                    <a:pt x="149" y="1111"/>
                  </a:cubicBezTo>
                  <a:cubicBezTo>
                    <a:pt x="138" y="1104"/>
                    <a:pt x="128" y="1098"/>
                    <a:pt x="118" y="1092"/>
                  </a:cubicBezTo>
                  <a:cubicBezTo>
                    <a:pt x="101" y="1082"/>
                    <a:pt x="93" y="1064"/>
                    <a:pt x="81" y="1050"/>
                  </a:cubicBezTo>
                  <a:cubicBezTo>
                    <a:pt x="67" y="1031"/>
                    <a:pt x="52" y="1014"/>
                    <a:pt x="37" y="996"/>
                  </a:cubicBezTo>
                  <a:cubicBezTo>
                    <a:pt x="36" y="994"/>
                    <a:pt x="33" y="992"/>
                    <a:pt x="31" y="991"/>
                  </a:cubicBezTo>
                  <a:cubicBezTo>
                    <a:pt x="31" y="991"/>
                    <a:pt x="30" y="992"/>
                    <a:pt x="30" y="992"/>
                  </a:cubicBezTo>
                  <a:cubicBezTo>
                    <a:pt x="51" y="1020"/>
                    <a:pt x="71" y="1048"/>
                    <a:pt x="92" y="1076"/>
                  </a:cubicBezTo>
                  <a:cubicBezTo>
                    <a:pt x="91" y="1077"/>
                    <a:pt x="91" y="1078"/>
                    <a:pt x="90" y="1079"/>
                  </a:cubicBezTo>
                  <a:cubicBezTo>
                    <a:pt x="78" y="1069"/>
                    <a:pt x="64" y="1061"/>
                    <a:pt x="53" y="1051"/>
                  </a:cubicBezTo>
                  <a:cubicBezTo>
                    <a:pt x="42" y="1041"/>
                    <a:pt x="32" y="1029"/>
                    <a:pt x="22" y="1017"/>
                  </a:cubicBezTo>
                  <a:cubicBezTo>
                    <a:pt x="21" y="1017"/>
                    <a:pt x="21" y="1018"/>
                    <a:pt x="20" y="1018"/>
                  </a:cubicBezTo>
                  <a:cubicBezTo>
                    <a:pt x="21" y="1021"/>
                    <a:pt x="22" y="1024"/>
                    <a:pt x="23" y="1026"/>
                  </a:cubicBezTo>
                  <a:cubicBezTo>
                    <a:pt x="34" y="1046"/>
                    <a:pt x="51" y="1059"/>
                    <a:pt x="69" y="1071"/>
                  </a:cubicBezTo>
                  <a:cubicBezTo>
                    <a:pt x="77" y="1077"/>
                    <a:pt x="87" y="1082"/>
                    <a:pt x="95" y="1089"/>
                  </a:cubicBezTo>
                  <a:cubicBezTo>
                    <a:pt x="84" y="1086"/>
                    <a:pt x="73" y="1083"/>
                    <a:pt x="63" y="1079"/>
                  </a:cubicBezTo>
                  <a:cubicBezTo>
                    <a:pt x="52" y="1075"/>
                    <a:pt x="41" y="1071"/>
                    <a:pt x="30" y="1065"/>
                  </a:cubicBezTo>
                  <a:cubicBezTo>
                    <a:pt x="21" y="1059"/>
                    <a:pt x="12" y="1052"/>
                    <a:pt x="3" y="1045"/>
                  </a:cubicBezTo>
                  <a:close/>
                  <a:moveTo>
                    <a:pt x="497" y="375"/>
                  </a:moveTo>
                  <a:cubicBezTo>
                    <a:pt x="479" y="419"/>
                    <a:pt x="467" y="464"/>
                    <a:pt x="477" y="511"/>
                  </a:cubicBezTo>
                  <a:cubicBezTo>
                    <a:pt x="477" y="511"/>
                    <a:pt x="476" y="511"/>
                    <a:pt x="476" y="511"/>
                  </a:cubicBezTo>
                  <a:cubicBezTo>
                    <a:pt x="475" y="510"/>
                    <a:pt x="474" y="510"/>
                    <a:pt x="474" y="509"/>
                  </a:cubicBezTo>
                  <a:cubicBezTo>
                    <a:pt x="454" y="488"/>
                    <a:pt x="454" y="462"/>
                    <a:pt x="463" y="438"/>
                  </a:cubicBezTo>
                  <a:cubicBezTo>
                    <a:pt x="470" y="417"/>
                    <a:pt x="483" y="398"/>
                    <a:pt x="493" y="378"/>
                  </a:cubicBezTo>
                  <a:cubicBezTo>
                    <a:pt x="494" y="377"/>
                    <a:pt x="495" y="376"/>
                    <a:pt x="496" y="374"/>
                  </a:cubicBezTo>
                  <a:cubicBezTo>
                    <a:pt x="496" y="375"/>
                    <a:pt x="497" y="375"/>
                    <a:pt x="497" y="375"/>
                  </a:cubicBezTo>
                  <a:close/>
                  <a:moveTo>
                    <a:pt x="507" y="515"/>
                  </a:moveTo>
                  <a:cubicBezTo>
                    <a:pt x="526" y="479"/>
                    <a:pt x="524" y="442"/>
                    <a:pt x="520" y="404"/>
                  </a:cubicBezTo>
                  <a:cubicBezTo>
                    <a:pt x="534" y="432"/>
                    <a:pt x="538" y="461"/>
                    <a:pt x="529" y="491"/>
                  </a:cubicBezTo>
                  <a:cubicBezTo>
                    <a:pt x="526" y="503"/>
                    <a:pt x="518" y="510"/>
                    <a:pt x="507" y="515"/>
                  </a:cubicBezTo>
                  <a:close/>
                  <a:moveTo>
                    <a:pt x="498" y="509"/>
                  </a:moveTo>
                  <a:cubicBezTo>
                    <a:pt x="502" y="468"/>
                    <a:pt x="506" y="427"/>
                    <a:pt x="511" y="385"/>
                  </a:cubicBezTo>
                  <a:cubicBezTo>
                    <a:pt x="516" y="428"/>
                    <a:pt x="522" y="471"/>
                    <a:pt x="498" y="509"/>
                  </a:cubicBezTo>
                  <a:close/>
                  <a:moveTo>
                    <a:pt x="503" y="382"/>
                  </a:moveTo>
                  <a:cubicBezTo>
                    <a:pt x="502" y="388"/>
                    <a:pt x="501" y="394"/>
                    <a:pt x="501" y="400"/>
                  </a:cubicBezTo>
                  <a:cubicBezTo>
                    <a:pt x="498" y="424"/>
                    <a:pt x="496" y="449"/>
                    <a:pt x="493" y="473"/>
                  </a:cubicBezTo>
                  <a:cubicBezTo>
                    <a:pt x="492" y="483"/>
                    <a:pt x="489" y="492"/>
                    <a:pt x="487" y="502"/>
                  </a:cubicBezTo>
                  <a:cubicBezTo>
                    <a:pt x="486" y="502"/>
                    <a:pt x="485" y="502"/>
                    <a:pt x="483" y="502"/>
                  </a:cubicBezTo>
                  <a:cubicBezTo>
                    <a:pt x="477" y="460"/>
                    <a:pt x="487" y="420"/>
                    <a:pt x="503"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46">
              <a:extLst>
                <a:ext uri="{FF2B5EF4-FFF2-40B4-BE49-F238E27FC236}">
                  <a16:creationId xmlns:a16="http://schemas.microsoft.com/office/drawing/2014/main" id="{5C593732-469D-43BF-8D81-783108288267}"/>
                </a:ext>
              </a:extLst>
            </p:cNvPr>
            <p:cNvSpPr>
              <a:spLocks/>
            </p:cNvSpPr>
            <p:nvPr/>
          </p:nvSpPr>
          <p:spPr bwMode="auto">
            <a:xfrm>
              <a:off x="5875338" y="744538"/>
              <a:ext cx="1660525" cy="5803900"/>
            </a:xfrm>
            <a:custGeom>
              <a:avLst/>
              <a:gdLst>
                <a:gd name="T0" fmla="*/ 158 w 519"/>
                <a:gd name="T1" fmla="*/ 150 h 1817"/>
                <a:gd name="T2" fmla="*/ 35 w 519"/>
                <a:gd name="T3" fmla="*/ 59 h 1817"/>
                <a:gd name="T4" fmla="*/ 64 w 519"/>
                <a:gd name="T5" fmla="*/ 65 h 1817"/>
                <a:gd name="T6" fmla="*/ 147 w 519"/>
                <a:gd name="T7" fmla="*/ 125 h 1817"/>
                <a:gd name="T8" fmla="*/ 103 w 519"/>
                <a:gd name="T9" fmla="*/ 43 h 1817"/>
                <a:gd name="T10" fmla="*/ 160 w 519"/>
                <a:gd name="T11" fmla="*/ 104 h 1817"/>
                <a:gd name="T12" fmla="*/ 171 w 519"/>
                <a:gd name="T13" fmla="*/ 59 h 1817"/>
                <a:gd name="T14" fmla="*/ 183 w 519"/>
                <a:gd name="T15" fmla="*/ 118 h 1817"/>
                <a:gd name="T16" fmla="*/ 180 w 519"/>
                <a:gd name="T17" fmla="*/ 143 h 1817"/>
                <a:gd name="T18" fmla="*/ 219 w 519"/>
                <a:gd name="T19" fmla="*/ 0 h 1817"/>
                <a:gd name="T20" fmla="*/ 203 w 519"/>
                <a:gd name="T21" fmla="*/ 193 h 1817"/>
                <a:gd name="T22" fmla="*/ 216 w 519"/>
                <a:gd name="T23" fmla="*/ 184 h 1817"/>
                <a:gd name="T24" fmla="*/ 236 w 519"/>
                <a:gd name="T25" fmla="*/ 365 h 1817"/>
                <a:gd name="T26" fmla="*/ 228 w 519"/>
                <a:gd name="T27" fmla="*/ 882 h 1817"/>
                <a:gd name="T28" fmla="*/ 203 w 519"/>
                <a:gd name="T29" fmla="*/ 1376 h 1817"/>
                <a:gd name="T30" fmla="*/ 377 w 519"/>
                <a:gd name="T31" fmla="*/ 731 h 1817"/>
                <a:gd name="T32" fmla="*/ 343 w 519"/>
                <a:gd name="T33" fmla="*/ 595 h 1817"/>
                <a:gd name="T34" fmla="*/ 357 w 519"/>
                <a:gd name="T35" fmla="*/ 592 h 1817"/>
                <a:gd name="T36" fmla="*/ 336 w 519"/>
                <a:gd name="T37" fmla="*/ 574 h 1817"/>
                <a:gd name="T38" fmla="*/ 270 w 519"/>
                <a:gd name="T39" fmla="*/ 416 h 1817"/>
                <a:gd name="T40" fmla="*/ 312 w 519"/>
                <a:gd name="T41" fmla="*/ 514 h 1817"/>
                <a:gd name="T42" fmla="*/ 327 w 519"/>
                <a:gd name="T43" fmla="*/ 405 h 1817"/>
                <a:gd name="T44" fmla="*/ 356 w 519"/>
                <a:gd name="T45" fmla="*/ 495 h 1817"/>
                <a:gd name="T46" fmla="*/ 364 w 519"/>
                <a:gd name="T47" fmla="*/ 494 h 1817"/>
                <a:gd name="T48" fmla="*/ 403 w 519"/>
                <a:gd name="T49" fmla="*/ 416 h 1817"/>
                <a:gd name="T50" fmla="*/ 402 w 519"/>
                <a:gd name="T51" fmla="*/ 544 h 1817"/>
                <a:gd name="T52" fmla="*/ 421 w 519"/>
                <a:gd name="T53" fmla="*/ 545 h 1817"/>
                <a:gd name="T54" fmla="*/ 444 w 519"/>
                <a:gd name="T55" fmla="*/ 545 h 1817"/>
                <a:gd name="T56" fmla="*/ 451 w 519"/>
                <a:gd name="T57" fmla="*/ 558 h 1817"/>
                <a:gd name="T58" fmla="*/ 512 w 519"/>
                <a:gd name="T59" fmla="*/ 500 h 1817"/>
                <a:gd name="T60" fmla="*/ 437 w 519"/>
                <a:gd name="T61" fmla="*/ 619 h 1817"/>
                <a:gd name="T62" fmla="*/ 418 w 519"/>
                <a:gd name="T63" fmla="*/ 615 h 1817"/>
                <a:gd name="T64" fmla="*/ 400 w 519"/>
                <a:gd name="T65" fmla="*/ 580 h 1817"/>
                <a:gd name="T66" fmla="*/ 271 w 519"/>
                <a:gd name="T67" fmla="*/ 1145 h 1817"/>
                <a:gd name="T68" fmla="*/ 217 w 519"/>
                <a:gd name="T69" fmla="*/ 1553 h 1817"/>
                <a:gd name="T70" fmla="*/ 276 w 519"/>
                <a:gd name="T71" fmla="*/ 1267 h 1817"/>
                <a:gd name="T72" fmla="*/ 301 w 519"/>
                <a:gd name="T73" fmla="*/ 1337 h 1817"/>
                <a:gd name="T74" fmla="*/ 302 w 519"/>
                <a:gd name="T75" fmla="*/ 1145 h 1817"/>
                <a:gd name="T76" fmla="*/ 333 w 519"/>
                <a:gd name="T77" fmla="*/ 1118 h 1817"/>
                <a:gd name="T78" fmla="*/ 315 w 519"/>
                <a:gd name="T79" fmla="*/ 1280 h 1817"/>
                <a:gd name="T80" fmla="*/ 369 w 519"/>
                <a:gd name="T81" fmla="*/ 1145 h 1817"/>
                <a:gd name="T82" fmla="*/ 352 w 519"/>
                <a:gd name="T83" fmla="*/ 1040 h 1817"/>
                <a:gd name="T84" fmla="*/ 397 w 519"/>
                <a:gd name="T85" fmla="*/ 980 h 1817"/>
                <a:gd name="T86" fmla="*/ 402 w 519"/>
                <a:gd name="T87" fmla="*/ 1125 h 1817"/>
                <a:gd name="T88" fmla="*/ 444 w 519"/>
                <a:gd name="T89" fmla="*/ 925 h 1817"/>
                <a:gd name="T90" fmla="*/ 417 w 519"/>
                <a:gd name="T91" fmla="*/ 1124 h 1817"/>
                <a:gd name="T92" fmla="*/ 454 w 519"/>
                <a:gd name="T93" fmla="*/ 1079 h 1817"/>
                <a:gd name="T94" fmla="*/ 320 w 519"/>
                <a:gd name="T95" fmla="*/ 1395 h 1817"/>
                <a:gd name="T96" fmla="*/ 454 w 519"/>
                <a:gd name="T97" fmla="*/ 1104 h 1817"/>
                <a:gd name="T98" fmla="*/ 469 w 519"/>
                <a:gd name="T99" fmla="*/ 1182 h 1817"/>
                <a:gd name="T100" fmla="*/ 317 w 519"/>
                <a:gd name="T101" fmla="*/ 1411 h 1817"/>
                <a:gd name="T102" fmla="*/ 418 w 519"/>
                <a:gd name="T103" fmla="*/ 1317 h 1817"/>
                <a:gd name="T104" fmla="*/ 457 w 519"/>
                <a:gd name="T105" fmla="*/ 1270 h 1817"/>
                <a:gd name="T106" fmla="*/ 467 w 519"/>
                <a:gd name="T107" fmla="*/ 1319 h 1817"/>
                <a:gd name="T108" fmla="*/ 359 w 519"/>
                <a:gd name="T109" fmla="*/ 1415 h 1817"/>
                <a:gd name="T110" fmla="*/ 215 w 519"/>
                <a:gd name="T111" fmla="*/ 1608 h 1817"/>
                <a:gd name="T112" fmla="*/ 212 w 519"/>
                <a:gd name="T113" fmla="*/ 1817 h 1817"/>
                <a:gd name="T114" fmla="*/ 187 w 519"/>
                <a:gd name="T115" fmla="*/ 1419 h 1817"/>
                <a:gd name="T116" fmla="*/ 218 w 519"/>
                <a:gd name="T117" fmla="*/ 552 h 1817"/>
                <a:gd name="T118" fmla="*/ 169 w 519"/>
                <a:gd name="T119" fmla="*/ 158 h 1817"/>
                <a:gd name="T120" fmla="*/ 171 w 519"/>
                <a:gd name="T121" fmla="*/ 199 h 1817"/>
                <a:gd name="T122" fmla="*/ 110 w 519"/>
                <a:gd name="T123" fmla="*/ 164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1817">
                  <a:moveTo>
                    <a:pt x="6" y="57"/>
                  </a:moveTo>
                  <a:cubicBezTo>
                    <a:pt x="8" y="60"/>
                    <a:pt x="10" y="63"/>
                    <a:pt x="11" y="66"/>
                  </a:cubicBezTo>
                  <a:cubicBezTo>
                    <a:pt x="21" y="91"/>
                    <a:pt x="36" y="112"/>
                    <a:pt x="57" y="129"/>
                  </a:cubicBezTo>
                  <a:cubicBezTo>
                    <a:pt x="81" y="148"/>
                    <a:pt x="108" y="161"/>
                    <a:pt x="140" y="155"/>
                  </a:cubicBezTo>
                  <a:cubicBezTo>
                    <a:pt x="146" y="154"/>
                    <a:pt x="152" y="152"/>
                    <a:pt x="158" y="150"/>
                  </a:cubicBezTo>
                  <a:cubicBezTo>
                    <a:pt x="158" y="149"/>
                    <a:pt x="158" y="149"/>
                    <a:pt x="158" y="148"/>
                  </a:cubicBezTo>
                  <a:cubicBezTo>
                    <a:pt x="151" y="147"/>
                    <a:pt x="145" y="145"/>
                    <a:pt x="138" y="145"/>
                  </a:cubicBezTo>
                  <a:cubicBezTo>
                    <a:pt x="104" y="143"/>
                    <a:pt x="76" y="128"/>
                    <a:pt x="54" y="102"/>
                  </a:cubicBezTo>
                  <a:cubicBezTo>
                    <a:pt x="46" y="92"/>
                    <a:pt x="40" y="79"/>
                    <a:pt x="34" y="67"/>
                  </a:cubicBezTo>
                  <a:cubicBezTo>
                    <a:pt x="33" y="65"/>
                    <a:pt x="34" y="62"/>
                    <a:pt x="35" y="59"/>
                  </a:cubicBezTo>
                  <a:cubicBezTo>
                    <a:pt x="37" y="61"/>
                    <a:pt x="40" y="62"/>
                    <a:pt x="41" y="64"/>
                  </a:cubicBezTo>
                  <a:cubicBezTo>
                    <a:pt x="49" y="86"/>
                    <a:pt x="64" y="103"/>
                    <a:pt x="82" y="117"/>
                  </a:cubicBezTo>
                  <a:cubicBezTo>
                    <a:pt x="100" y="132"/>
                    <a:pt x="122" y="135"/>
                    <a:pt x="145" y="137"/>
                  </a:cubicBezTo>
                  <a:cubicBezTo>
                    <a:pt x="132" y="128"/>
                    <a:pt x="119" y="120"/>
                    <a:pt x="107" y="111"/>
                  </a:cubicBezTo>
                  <a:cubicBezTo>
                    <a:pt x="89" y="99"/>
                    <a:pt x="74" y="84"/>
                    <a:pt x="64" y="65"/>
                  </a:cubicBezTo>
                  <a:cubicBezTo>
                    <a:pt x="61" y="61"/>
                    <a:pt x="59" y="56"/>
                    <a:pt x="64" y="49"/>
                  </a:cubicBezTo>
                  <a:cubicBezTo>
                    <a:pt x="73" y="69"/>
                    <a:pt x="85" y="85"/>
                    <a:pt x="101" y="97"/>
                  </a:cubicBezTo>
                  <a:cubicBezTo>
                    <a:pt x="117" y="109"/>
                    <a:pt x="133" y="120"/>
                    <a:pt x="150" y="131"/>
                  </a:cubicBezTo>
                  <a:cubicBezTo>
                    <a:pt x="150" y="130"/>
                    <a:pt x="151" y="130"/>
                    <a:pt x="151" y="129"/>
                  </a:cubicBezTo>
                  <a:cubicBezTo>
                    <a:pt x="150" y="128"/>
                    <a:pt x="149" y="126"/>
                    <a:pt x="147" y="125"/>
                  </a:cubicBezTo>
                  <a:cubicBezTo>
                    <a:pt x="125" y="101"/>
                    <a:pt x="108" y="75"/>
                    <a:pt x="95" y="46"/>
                  </a:cubicBezTo>
                  <a:cubicBezTo>
                    <a:pt x="93" y="43"/>
                    <a:pt x="92" y="41"/>
                    <a:pt x="92" y="38"/>
                  </a:cubicBezTo>
                  <a:cubicBezTo>
                    <a:pt x="91" y="37"/>
                    <a:pt x="92" y="35"/>
                    <a:pt x="93" y="34"/>
                  </a:cubicBezTo>
                  <a:cubicBezTo>
                    <a:pt x="94" y="33"/>
                    <a:pt x="96" y="34"/>
                    <a:pt x="97" y="35"/>
                  </a:cubicBezTo>
                  <a:cubicBezTo>
                    <a:pt x="99" y="38"/>
                    <a:pt x="101" y="40"/>
                    <a:pt x="103" y="43"/>
                  </a:cubicBezTo>
                  <a:cubicBezTo>
                    <a:pt x="113" y="61"/>
                    <a:pt x="123" y="79"/>
                    <a:pt x="135" y="97"/>
                  </a:cubicBezTo>
                  <a:cubicBezTo>
                    <a:pt x="142" y="108"/>
                    <a:pt x="151" y="117"/>
                    <a:pt x="160" y="127"/>
                  </a:cubicBezTo>
                  <a:cubicBezTo>
                    <a:pt x="161" y="130"/>
                    <a:pt x="163" y="132"/>
                    <a:pt x="165" y="134"/>
                  </a:cubicBezTo>
                  <a:cubicBezTo>
                    <a:pt x="165" y="134"/>
                    <a:pt x="166" y="134"/>
                    <a:pt x="166" y="134"/>
                  </a:cubicBezTo>
                  <a:cubicBezTo>
                    <a:pt x="164" y="124"/>
                    <a:pt x="163" y="114"/>
                    <a:pt x="160" y="104"/>
                  </a:cubicBezTo>
                  <a:cubicBezTo>
                    <a:pt x="154" y="82"/>
                    <a:pt x="145" y="60"/>
                    <a:pt x="131" y="41"/>
                  </a:cubicBezTo>
                  <a:cubicBezTo>
                    <a:pt x="128" y="37"/>
                    <a:pt x="125" y="33"/>
                    <a:pt x="129" y="27"/>
                  </a:cubicBezTo>
                  <a:cubicBezTo>
                    <a:pt x="154" y="54"/>
                    <a:pt x="166" y="88"/>
                    <a:pt x="173" y="124"/>
                  </a:cubicBezTo>
                  <a:cubicBezTo>
                    <a:pt x="174" y="122"/>
                    <a:pt x="175" y="120"/>
                    <a:pt x="175" y="118"/>
                  </a:cubicBezTo>
                  <a:cubicBezTo>
                    <a:pt x="178" y="98"/>
                    <a:pt x="178" y="78"/>
                    <a:pt x="171" y="59"/>
                  </a:cubicBezTo>
                  <a:cubicBezTo>
                    <a:pt x="166" y="46"/>
                    <a:pt x="158" y="33"/>
                    <a:pt x="151" y="20"/>
                  </a:cubicBezTo>
                  <a:cubicBezTo>
                    <a:pt x="149" y="17"/>
                    <a:pt x="148" y="14"/>
                    <a:pt x="145" y="9"/>
                  </a:cubicBezTo>
                  <a:cubicBezTo>
                    <a:pt x="156" y="10"/>
                    <a:pt x="160" y="16"/>
                    <a:pt x="164" y="22"/>
                  </a:cubicBezTo>
                  <a:cubicBezTo>
                    <a:pt x="182" y="48"/>
                    <a:pt x="187" y="77"/>
                    <a:pt x="185" y="108"/>
                  </a:cubicBezTo>
                  <a:cubicBezTo>
                    <a:pt x="184" y="111"/>
                    <a:pt x="184" y="115"/>
                    <a:pt x="183" y="118"/>
                  </a:cubicBezTo>
                  <a:cubicBezTo>
                    <a:pt x="184" y="118"/>
                    <a:pt x="185" y="118"/>
                    <a:pt x="185" y="118"/>
                  </a:cubicBezTo>
                  <a:cubicBezTo>
                    <a:pt x="201" y="82"/>
                    <a:pt x="199" y="45"/>
                    <a:pt x="190" y="8"/>
                  </a:cubicBezTo>
                  <a:cubicBezTo>
                    <a:pt x="202" y="21"/>
                    <a:pt x="203" y="37"/>
                    <a:pt x="203" y="53"/>
                  </a:cubicBezTo>
                  <a:cubicBezTo>
                    <a:pt x="203" y="69"/>
                    <a:pt x="201" y="85"/>
                    <a:pt x="200" y="100"/>
                  </a:cubicBezTo>
                  <a:cubicBezTo>
                    <a:pt x="198" y="117"/>
                    <a:pt x="188" y="129"/>
                    <a:pt x="180" y="143"/>
                  </a:cubicBezTo>
                  <a:cubicBezTo>
                    <a:pt x="183" y="143"/>
                    <a:pt x="185" y="141"/>
                    <a:pt x="186" y="140"/>
                  </a:cubicBezTo>
                  <a:cubicBezTo>
                    <a:pt x="193" y="130"/>
                    <a:pt x="201" y="120"/>
                    <a:pt x="206" y="109"/>
                  </a:cubicBezTo>
                  <a:cubicBezTo>
                    <a:pt x="219" y="77"/>
                    <a:pt x="221" y="44"/>
                    <a:pt x="216" y="10"/>
                  </a:cubicBezTo>
                  <a:cubicBezTo>
                    <a:pt x="216" y="7"/>
                    <a:pt x="216" y="4"/>
                    <a:pt x="215" y="1"/>
                  </a:cubicBezTo>
                  <a:cubicBezTo>
                    <a:pt x="217" y="1"/>
                    <a:pt x="218" y="0"/>
                    <a:pt x="219" y="0"/>
                  </a:cubicBezTo>
                  <a:cubicBezTo>
                    <a:pt x="221" y="6"/>
                    <a:pt x="224" y="12"/>
                    <a:pt x="224" y="18"/>
                  </a:cubicBezTo>
                  <a:cubicBezTo>
                    <a:pt x="229" y="64"/>
                    <a:pt x="225" y="108"/>
                    <a:pt x="195" y="146"/>
                  </a:cubicBezTo>
                  <a:cubicBezTo>
                    <a:pt x="215" y="152"/>
                    <a:pt x="224" y="164"/>
                    <a:pt x="224" y="184"/>
                  </a:cubicBezTo>
                  <a:cubicBezTo>
                    <a:pt x="224" y="189"/>
                    <a:pt x="222" y="194"/>
                    <a:pt x="217" y="194"/>
                  </a:cubicBezTo>
                  <a:cubicBezTo>
                    <a:pt x="213" y="195"/>
                    <a:pt x="207" y="195"/>
                    <a:pt x="203" y="193"/>
                  </a:cubicBezTo>
                  <a:cubicBezTo>
                    <a:pt x="199" y="190"/>
                    <a:pt x="197" y="184"/>
                    <a:pt x="200" y="179"/>
                  </a:cubicBezTo>
                  <a:cubicBezTo>
                    <a:pt x="201" y="176"/>
                    <a:pt x="205" y="174"/>
                    <a:pt x="208" y="173"/>
                  </a:cubicBezTo>
                  <a:cubicBezTo>
                    <a:pt x="209" y="173"/>
                    <a:pt x="213" y="177"/>
                    <a:pt x="213" y="178"/>
                  </a:cubicBezTo>
                  <a:cubicBezTo>
                    <a:pt x="213" y="181"/>
                    <a:pt x="210" y="183"/>
                    <a:pt x="208" y="186"/>
                  </a:cubicBezTo>
                  <a:cubicBezTo>
                    <a:pt x="212" y="189"/>
                    <a:pt x="215" y="188"/>
                    <a:pt x="216" y="184"/>
                  </a:cubicBezTo>
                  <a:cubicBezTo>
                    <a:pt x="217" y="173"/>
                    <a:pt x="213" y="165"/>
                    <a:pt x="205" y="158"/>
                  </a:cubicBezTo>
                  <a:cubicBezTo>
                    <a:pt x="198" y="152"/>
                    <a:pt x="190" y="153"/>
                    <a:pt x="182" y="156"/>
                  </a:cubicBezTo>
                  <a:cubicBezTo>
                    <a:pt x="182" y="159"/>
                    <a:pt x="182" y="161"/>
                    <a:pt x="183" y="164"/>
                  </a:cubicBezTo>
                  <a:cubicBezTo>
                    <a:pt x="195" y="204"/>
                    <a:pt x="207" y="244"/>
                    <a:pt x="220" y="283"/>
                  </a:cubicBezTo>
                  <a:cubicBezTo>
                    <a:pt x="228" y="310"/>
                    <a:pt x="235" y="337"/>
                    <a:pt x="236" y="365"/>
                  </a:cubicBezTo>
                  <a:cubicBezTo>
                    <a:pt x="237" y="404"/>
                    <a:pt x="237" y="443"/>
                    <a:pt x="237" y="482"/>
                  </a:cubicBezTo>
                  <a:cubicBezTo>
                    <a:pt x="237" y="501"/>
                    <a:pt x="235" y="520"/>
                    <a:pt x="232" y="538"/>
                  </a:cubicBezTo>
                  <a:cubicBezTo>
                    <a:pt x="228" y="564"/>
                    <a:pt x="225" y="589"/>
                    <a:pt x="226" y="615"/>
                  </a:cubicBezTo>
                  <a:cubicBezTo>
                    <a:pt x="227" y="646"/>
                    <a:pt x="227" y="677"/>
                    <a:pt x="228" y="708"/>
                  </a:cubicBezTo>
                  <a:cubicBezTo>
                    <a:pt x="228" y="766"/>
                    <a:pt x="228" y="824"/>
                    <a:pt x="228" y="882"/>
                  </a:cubicBezTo>
                  <a:cubicBezTo>
                    <a:pt x="227" y="930"/>
                    <a:pt x="224" y="979"/>
                    <a:pt x="215" y="1026"/>
                  </a:cubicBezTo>
                  <a:cubicBezTo>
                    <a:pt x="205" y="1083"/>
                    <a:pt x="201" y="1141"/>
                    <a:pt x="199" y="1199"/>
                  </a:cubicBezTo>
                  <a:cubicBezTo>
                    <a:pt x="197" y="1261"/>
                    <a:pt x="198" y="1323"/>
                    <a:pt x="198" y="1385"/>
                  </a:cubicBezTo>
                  <a:cubicBezTo>
                    <a:pt x="198" y="1387"/>
                    <a:pt x="199" y="1390"/>
                    <a:pt x="200" y="1392"/>
                  </a:cubicBezTo>
                  <a:cubicBezTo>
                    <a:pt x="202" y="1387"/>
                    <a:pt x="202" y="1381"/>
                    <a:pt x="203" y="1376"/>
                  </a:cubicBezTo>
                  <a:cubicBezTo>
                    <a:pt x="209" y="1339"/>
                    <a:pt x="215" y="1302"/>
                    <a:pt x="223" y="1265"/>
                  </a:cubicBezTo>
                  <a:cubicBezTo>
                    <a:pt x="235" y="1209"/>
                    <a:pt x="252" y="1154"/>
                    <a:pt x="271" y="1100"/>
                  </a:cubicBezTo>
                  <a:cubicBezTo>
                    <a:pt x="290" y="1046"/>
                    <a:pt x="309" y="992"/>
                    <a:pt x="328" y="938"/>
                  </a:cubicBezTo>
                  <a:cubicBezTo>
                    <a:pt x="336" y="917"/>
                    <a:pt x="343" y="897"/>
                    <a:pt x="349" y="877"/>
                  </a:cubicBezTo>
                  <a:cubicBezTo>
                    <a:pt x="364" y="829"/>
                    <a:pt x="372" y="780"/>
                    <a:pt x="377" y="731"/>
                  </a:cubicBezTo>
                  <a:cubicBezTo>
                    <a:pt x="382" y="680"/>
                    <a:pt x="385" y="630"/>
                    <a:pt x="384" y="579"/>
                  </a:cubicBezTo>
                  <a:cubicBezTo>
                    <a:pt x="384" y="574"/>
                    <a:pt x="383" y="572"/>
                    <a:pt x="378" y="571"/>
                  </a:cubicBezTo>
                  <a:cubicBezTo>
                    <a:pt x="371" y="570"/>
                    <a:pt x="364" y="568"/>
                    <a:pt x="357" y="568"/>
                  </a:cubicBezTo>
                  <a:cubicBezTo>
                    <a:pt x="349" y="568"/>
                    <a:pt x="344" y="571"/>
                    <a:pt x="343" y="578"/>
                  </a:cubicBezTo>
                  <a:cubicBezTo>
                    <a:pt x="342" y="584"/>
                    <a:pt x="342" y="590"/>
                    <a:pt x="343" y="595"/>
                  </a:cubicBezTo>
                  <a:cubicBezTo>
                    <a:pt x="344" y="601"/>
                    <a:pt x="347" y="606"/>
                    <a:pt x="354" y="606"/>
                  </a:cubicBezTo>
                  <a:cubicBezTo>
                    <a:pt x="361" y="606"/>
                    <a:pt x="364" y="602"/>
                    <a:pt x="367" y="594"/>
                  </a:cubicBezTo>
                  <a:cubicBezTo>
                    <a:pt x="365" y="596"/>
                    <a:pt x="365" y="597"/>
                    <a:pt x="364" y="597"/>
                  </a:cubicBezTo>
                  <a:cubicBezTo>
                    <a:pt x="362" y="598"/>
                    <a:pt x="360" y="599"/>
                    <a:pt x="358" y="599"/>
                  </a:cubicBezTo>
                  <a:cubicBezTo>
                    <a:pt x="358" y="597"/>
                    <a:pt x="357" y="594"/>
                    <a:pt x="357" y="592"/>
                  </a:cubicBezTo>
                  <a:cubicBezTo>
                    <a:pt x="359" y="588"/>
                    <a:pt x="363" y="586"/>
                    <a:pt x="368" y="587"/>
                  </a:cubicBezTo>
                  <a:cubicBezTo>
                    <a:pt x="374" y="589"/>
                    <a:pt x="376" y="592"/>
                    <a:pt x="375" y="598"/>
                  </a:cubicBezTo>
                  <a:cubicBezTo>
                    <a:pt x="374" y="604"/>
                    <a:pt x="366" y="613"/>
                    <a:pt x="359" y="615"/>
                  </a:cubicBezTo>
                  <a:cubicBezTo>
                    <a:pt x="351" y="616"/>
                    <a:pt x="343" y="613"/>
                    <a:pt x="338" y="606"/>
                  </a:cubicBezTo>
                  <a:cubicBezTo>
                    <a:pt x="332" y="596"/>
                    <a:pt x="333" y="585"/>
                    <a:pt x="336" y="574"/>
                  </a:cubicBezTo>
                  <a:cubicBezTo>
                    <a:pt x="339" y="565"/>
                    <a:pt x="346" y="561"/>
                    <a:pt x="357" y="560"/>
                  </a:cubicBezTo>
                  <a:cubicBezTo>
                    <a:pt x="347" y="555"/>
                    <a:pt x="340" y="550"/>
                    <a:pt x="332" y="546"/>
                  </a:cubicBezTo>
                  <a:cubicBezTo>
                    <a:pt x="317" y="537"/>
                    <a:pt x="305" y="526"/>
                    <a:pt x="297" y="510"/>
                  </a:cubicBezTo>
                  <a:cubicBezTo>
                    <a:pt x="292" y="501"/>
                    <a:pt x="287" y="492"/>
                    <a:pt x="283" y="482"/>
                  </a:cubicBezTo>
                  <a:cubicBezTo>
                    <a:pt x="275" y="460"/>
                    <a:pt x="269" y="439"/>
                    <a:pt x="270" y="416"/>
                  </a:cubicBezTo>
                  <a:cubicBezTo>
                    <a:pt x="270" y="412"/>
                    <a:pt x="272" y="409"/>
                    <a:pt x="272" y="405"/>
                  </a:cubicBezTo>
                  <a:cubicBezTo>
                    <a:pt x="273" y="406"/>
                    <a:pt x="274" y="406"/>
                    <a:pt x="275" y="406"/>
                  </a:cubicBezTo>
                  <a:cubicBezTo>
                    <a:pt x="276" y="409"/>
                    <a:pt x="277" y="413"/>
                    <a:pt x="277" y="416"/>
                  </a:cubicBezTo>
                  <a:cubicBezTo>
                    <a:pt x="277" y="420"/>
                    <a:pt x="277" y="424"/>
                    <a:pt x="278" y="428"/>
                  </a:cubicBezTo>
                  <a:cubicBezTo>
                    <a:pt x="284" y="459"/>
                    <a:pt x="294" y="488"/>
                    <a:pt x="312" y="514"/>
                  </a:cubicBezTo>
                  <a:cubicBezTo>
                    <a:pt x="320" y="525"/>
                    <a:pt x="330" y="533"/>
                    <a:pt x="344" y="539"/>
                  </a:cubicBezTo>
                  <a:cubicBezTo>
                    <a:pt x="343" y="537"/>
                    <a:pt x="342" y="536"/>
                    <a:pt x="342" y="535"/>
                  </a:cubicBezTo>
                  <a:cubicBezTo>
                    <a:pt x="322" y="496"/>
                    <a:pt x="313" y="455"/>
                    <a:pt x="321" y="412"/>
                  </a:cubicBezTo>
                  <a:cubicBezTo>
                    <a:pt x="322" y="409"/>
                    <a:pt x="323" y="407"/>
                    <a:pt x="324" y="405"/>
                  </a:cubicBezTo>
                  <a:cubicBezTo>
                    <a:pt x="325" y="405"/>
                    <a:pt x="326" y="405"/>
                    <a:pt x="327" y="405"/>
                  </a:cubicBezTo>
                  <a:cubicBezTo>
                    <a:pt x="327" y="411"/>
                    <a:pt x="327" y="416"/>
                    <a:pt x="327" y="421"/>
                  </a:cubicBezTo>
                  <a:cubicBezTo>
                    <a:pt x="322" y="460"/>
                    <a:pt x="332" y="496"/>
                    <a:pt x="350" y="530"/>
                  </a:cubicBezTo>
                  <a:cubicBezTo>
                    <a:pt x="355" y="539"/>
                    <a:pt x="362" y="545"/>
                    <a:pt x="371" y="551"/>
                  </a:cubicBezTo>
                  <a:cubicBezTo>
                    <a:pt x="367" y="541"/>
                    <a:pt x="363" y="533"/>
                    <a:pt x="360" y="523"/>
                  </a:cubicBezTo>
                  <a:cubicBezTo>
                    <a:pt x="358" y="514"/>
                    <a:pt x="356" y="504"/>
                    <a:pt x="356" y="495"/>
                  </a:cubicBezTo>
                  <a:cubicBezTo>
                    <a:pt x="355" y="485"/>
                    <a:pt x="356" y="475"/>
                    <a:pt x="356" y="465"/>
                  </a:cubicBezTo>
                  <a:cubicBezTo>
                    <a:pt x="357" y="455"/>
                    <a:pt x="357" y="446"/>
                    <a:pt x="359" y="436"/>
                  </a:cubicBezTo>
                  <a:cubicBezTo>
                    <a:pt x="360" y="427"/>
                    <a:pt x="357" y="417"/>
                    <a:pt x="365" y="409"/>
                  </a:cubicBezTo>
                  <a:cubicBezTo>
                    <a:pt x="366" y="418"/>
                    <a:pt x="366" y="427"/>
                    <a:pt x="366" y="436"/>
                  </a:cubicBezTo>
                  <a:cubicBezTo>
                    <a:pt x="365" y="455"/>
                    <a:pt x="364" y="475"/>
                    <a:pt x="364" y="494"/>
                  </a:cubicBezTo>
                  <a:cubicBezTo>
                    <a:pt x="364" y="512"/>
                    <a:pt x="369" y="529"/>
                    <a:pt x="380" y="544"/>
                  </a:cubicBezTo>
                  <a:cubicBezTo>
                    <a:pt x="382" y="523"/>
                    <a:pt x="384" y="502"/>
                    <a:pt x="387" y="481"/>
                  </a:cubicBezTo>
                  <a:cubicBezTo>
                    <a:pt x="389" y="462"/>
                    <a:pt x="393" y="442"/>
                    <a:pt x="396" y="423"/>
                  </a:cubicBezTo>
                  <a:cubicBezTo>
                    <a:pt x="397" y="420"/>
                    <a:pt x="400" y="417"/>
                    <a:pt x="401" y="415"/>
                  </a:cubicBezTo>
                  <a:cubicBezTo>
                    <a:pt x="402" y="415"/>
                    <a:pt x="402" y="415"/>
                    <a:pt x="403" y="416"/>
                  </a:cubicBezTo>
                  <a:cubicBezTo>
                    <a:pt x="399" y="456"/>
                    <a:pt x="395" y="496"/>
                    <a:pt x="391" y="537"/>
                  </a:cubicBezTo>
                  <a:cubicBezTo>
                    <a:pt x="392" y="537"/>
                    <a:pt x="393" y="537"/>
                    <a:pt x="393" y="537"/>
                  </a:cubicBezTo>
                  <a:cubicBezTo>
                    <a:pt x="411" y="502"/>
                    <a:pt x="425" y="465"/>
                    <a:pt x="437" y="427"/>
                  </a:cubicBezTo>
                  <a:cubicBezTo>
                    <a:pt x="440" y="448"/>
                    <a:pt x="431" y="467"/>
                    <a:pt x="425" y="486"/>
                  </a:cubicBezTo>
                  <a:cubicBezTo>
                    <a:pt x="418" y="505"/>
                    <a:pt x="410" y="524"/>
                    <a:pt x="402" y="544"/>
                  </a:cubicBezTo>
                  <a:cubicBezTo>
                    <a:pt x="420" y="535"/>
                    <a:pt x="434" y="522"/>
                    <a:pt x="445" y="505"/>
                  </a:cubicBezTo>
                  <a:cubicBezTo>
                    <a:pt x="456" y="486"/>
                    <a:pt x="465" y="466"/>
                    <a:pt x="471" y="445"/>
                  </a:cubicBezTo>
                  <a:cubicBezTo>
                    <a:pt x="472" y="443"/>
                    <a:pt x="473" y="441"/>
                    <a:pt x="474" y="439"/>
                  </a:cubicBezTo>
                  <a:cubicBezTo>
                    <a:pt x="475" y="440"/>
                    <a:pt x="476" y="440"/>
                    <a:pt x="477" y="441"/>
                  </a:cubicBezTo>
                  <a:cubicBezTo>
                    <a:pt x="468" y="480"/>
                    <a:pt x="455" y="518"/>
                    <a:pt x="421" y="545"/>
                  </a:cubicBezTo>
                  <a:cubicBezTo>
                    <a:pt x="444" y="535"/>
                    <a:pt x="462" y="520"/>
                    <a:pt x="478" y="501"/>
                  </a:cubicBezTo>
                  <a:cubicBezTo>
                    <a:pt x="494" y="482"/>
                    <a:pt x="495" y="457"/>
                    <a:pt x="502" y="434"/>
                  </a:cubicBezTo>
                  <a:cubicBezTo>
                    <a:pt x="503" y="439"/>
                    <a:pt x="503" y="445"/>
                    <a:pt x="503" y="450"/>
                  </a:cubicBezTo>
                  <a:cubicBezTo>
                    <a:pt x="501" y="468"/>
                    <a:pt x="498" y="486"/>
                    <a:pt x="489" y="502"/>
                  </a:cubicBezTo>
                  <a:cubicBezTo>
                    <a:pt x="477" y="520"/>
                    <a:pt x="461" y="533"/>
                    <a:pt x="444" y="545"/>
                  </a:cubicBezTo>
                  <a:cubicBezTo>
                    <a:pt x="437" y="550"/>
                    <a:pt x="429" y="553"/>
                    <a:pt x="422" y="556"/>
                  </a:cubicBezTo>
                  <a:cubicBezTo>
                    <a:pt x="414" y="559"/>
                    <a:pt x="406" y="561"/>
                    <a:pt x="398" y="564"/>
                  </a:cubicBezTo>
                  <a:cubicBezTo>
                    <a:pt x="398" y="565"/>
                    <a:pt x="398" y="565"/>
                    <a:pt x="398" y="566"/>
                  </a:cubicBezTo>
                  <a:cubicBezTo>
                    <a:pt x="402" y="566"/>
                    <a:pt x="405" y="567"/>
                    <a:pt x="408" y="567"/>
                  </a:cubicBezTo>
                  <a:cubicBezTo>
                    <a:pt x="422" y="564"/>
                    <a:pt x="437" y="563"/>
                    <a:pt x="451" y="558"/>
                  </a:cubicBezTo>
                  <a:cubicBezTo>
                    <a:pt x="459" y="555"/>
                    <a:pt x="469" y="550"/>
                    <a:pt x="475" y="543"/>
                  </a:cubicBezTo>
                  <a:cubicBezTo>
                    <a:pt x="490" y="525"/>
                    <a:pt x="505" y="506"/>
                    <a:pt x="515" y="484"/>
                  </a:cubicBezTo>
                  <a:cubicBezTo>
                    <a:pt x="516" y="483"/>
                    <a:pt x="517" y="482"/>
                    <a:pt x="518" y="481"/>
                  </a:cubicBezTo>
                  <a:cubicBezTo>
                    <a:pt x="518" y="481"/>
                    <a:pt x="519" y="482"/>
                    <a:pt x="519" y="482"/>
                  </a:cubicBezTo>
                  <a:cubicBezTo>
                    <a:pt x="517" y="488"/>
                    <a:pt x="516" y="495"/>
                    <a:pt x="512" y="500"/>
                  </a:cubicBezTo>
                  <a:cubicBezTo>
                    <a:pt x="505" y="513"/>
                    <a:pt x="497" y="524"/>
                    <a:pt x="490" y="537"/>
                  </a:cubicBezTo>
                  <a:cubicBezTo>
                    <a:pt x="479" y="556"/>
                    <a:pt x="462" y="566"/>
                    <a:pt x="441" y="571"/>
                  </a:cubicBezTo>
                  <a:cubicBezTo>
                    <a:pt x="435" y="572"/>
                    <a:pt x="428" y="574"/>
                    <a:pt x="421" y="575"/>
                  </a:cubicBezTo>
                  <a:cubicBezTo>
                    <a:pt x="423" y="577"/>
                    <a:pt x="424" y="578"/>
                    <a:pt x="425" y="579"/>
                  </a:cubicBezTo>
                  <a:cubicBezTo>
                    <a:pt x="437" y="591"/>
                    <a:pt x="439" y="604"/>
                    <a:pt x="437" y="619"/>
                  </a:cubicBezTo>
                  <a:cubicBezTo>
                    <a:pt x="435" y="629"/>
                    <a:pt x="425" y="634"/>
                    <a:pt x="418" y="629"/>
                  </a:cubicBezTo>
                  <a:cubicBezTo>
                    <a:pt x="412" y="626"/>
                    <a:pt x="407" y="613"/>
                    <a:pt x="410" y="607"/>
                  </a:cubicBezTo>
                  <a:cubicBezTo>
                    <a:pt x="411" y="604"/>
                    <a:pt x="416" y="602"/>
                    <a:pt x="419" y="602"/>
                  </a:cubicBezTo>
                  <a:cubicBezTo>
                    <a:pt x="420" y="601"/>
                    <a:pt x="425" y="605"/>
                    <a:pt x="424" y="606"/>
                  </a:cubicBezTo>
                  <a:cubicBezTo>
                    <a:pt x="424" y="609"/>
                    <a:pt x="421" y="611"/>
                    <a:pt x="418" y="615"/>
                  </a:cubicBezTo>
                  <a:cubicBezTo>
                    <a:pt x="418" y="614"/>
                    <a:pt x="418" y="616"/>
                    <a:pt x="419" y="617"/>
                  </a:cubicBezTo>
                  <a:cubicBezTo>
                    <a:pt x="421" y="619"/>
                    <a:pt x="423" y="620"/>
                    <a:pt x="424" y="622"/>
                  </a:cubicBezTo>
                  <a:cubicBezTo>
                    <a:pt x="426" y="620"/>
                    <a:pt x="428" y="618"/>
                    <a:pt x="429" y="616"/>
                  </a:cubicBezTo>
                  <a:cubicBezTo>
                    <a:pt x="429" y="613"/>
                    <a:pt x="429" y="609"/>
                    <a:pt x="429" y="605"/>
                  </a:cubicBezTo>
                  <a:cubicBezTo>
                    <a:pt x="427" y="588"/>
                    <a:pt x="415" y="578"/>
                    <a:pt x="400" y="580"/>
                  </a:cubicBezTo>
                  <a:cubicBezTo>
                    <a:pt x="399" y="581"/>
                    <a:pt x="399" y="583"/>
                    <a:pt x="399" y="585"/>
                  </a:cubicBezTo>
                  <a:cubicBezTo>
                    <a:pt x="400" y="638"/>
                    <a:pt x="396" y="690"/>
                    <a:pt x="391" y="743"/>
                  </a:cubicBezTo>
                  <a:cubicBezTo>
                    <a:pt x="385" y="795"/>
                    <a:pt x="375" y="847"/>
                    <a:pt x="359" y="896"/>
                  </a:cubicBezTo>
                  <a:cubicBezTo>
                    <a:pt x="349" y="924"/>
                    <a:pt x="338" y="951"/>
                    <a:pt x="328" y="979"/>
                  </a:cubicBezTo>
                  <a:cubicBezTo>
                    <a:pt x="309" y="1034"/>
                    <a:pt x="290" y="1090"/>
                    <a:pt x="271" y="1145"/>
                  </a:cubicBezTo>
                  <a:cubicBezTo>
                    <a:pt x="252" y="1202"/>
                    <a:pt x="237" y="1259"/>
                    <a:pt x="225" y="1318"/>
                  </a:cubicBezTo>
                  <a:cubicBezTo>
                    <a:pt x="214" y="1368"/>
                    <a:pt x="210" y="1418"/>
                    <a:pt x="208" y="1469"/>
                  </a:cubicBezTo>
                  <a:cubicBezTo>
                    <a:pt x="207" y="1494"/>
                    <a:pt x="209" y="1518"/>
                    <a:pt x="210" y="1543"/>
                  </a:cubicBezTo>
                  <a:cubicBezTo>
                    <a:pt x="210" y="1548"/>
                    <a:pt x="210" y="1553"/>
                    <a:pt x="211" y="1559"/>
                  </a:cubicBezTo>
                  <a:cubicBezTo>
                    <a:pt x="214" y="1557"/>
                    <a:pt x="216" y="1555"/>
                    <a:pt x="217" y="1553"/>
                  </a:cubicBezTo>
                  <a:cubicBezTo>
                    <a:pt x="225" y="1544"/>
                    <a:pt x="233" y="1534"/>
                    <a:pt x="240" y="1524"/>
                  </a:cubicBezTo>
                  <a:cubicBezTo>
                    <a:pt x="264" y="1494"/>
                    <a:pt x="280" y="1459"/>
                    <a:pt x="295" y="1424"/>
                  </a:cubicBezTo>
                  <a:cubicBezTo>
                    <a:pt x="305" y="1401"/>
                    <a:pt x="308" y="1377"/>
                    <a:pt x="300" y="1353"/>
                  </a:cubicBezTo>
                  <a:cubicBezTo>
                    <a:pt x="297" y="1341"/>
                    <a:pt x="292" y="1330"/>
                    <a:pt x="286" y="1320"/>
                  </a:cubicBezTo>
                  <a:cubicBezTo>
                    <a:pt x="276" y="1304"/>
                    <a:pt x="275" y="1286"/>
                    <a:pt x="276" y="1267"/>
                  </a:cubicBezTo>
                  <a:cubicBezTo>
                    <a:pt x="276" y="1265"/>
                    <a:pt x="277" y="1263"/>
                    <a:pt x="278" y="1260"/>
                  </a:cubicBezTo>
                  <a:cubicBezTo>
                    <a:pt x="279" y="1260"/>
                    <a:pt x="279" y="1260"/>
                    <a:pt x="280" y="1260"/>
                  </a:cubicBezTo>
                  <a:cubicBezTo>
                    <a:pt x="281" y="1265"/>
                    <a:pt x="282" y="1270"/>
                    <a:pt x="282" y="1275"/>
                  </a:cubicBezTo>
                  <a:cubicBezTo>
                    <a:pt x="282" y="1290"/>
                    <a:pt x="284" y="1305"/>
                    <a:pt x="292" y="1318"/>
                  </a:cubicBezTo>
                  <a:cubicBezTo>
                    <a:pt x="296" y="1324"/>
                    <a:pt x="299" y="1330"/>
                    <a:pt x="301" y="1337"/>
                  </a:cubicBezTo>
                  <a:cubicBezTo>
                    <a:pt x="304" y="1343"/>
                    <a:pt x="306" y="1349"/>
                    <a:pt x="307" y="1355"/>
                  </a:cubicBezTo>
                  <a:cubicBezTo>
                    <a:pt x="309" y="1362"/>
                    <a:pt x="310" y="1368"/>
                    <a:pt x="311" y="1375"/>
                  </a:cubicBezTo>
                  <a:cubicBezTo>
                    <a:pt x="311" y="1330"/>
                    <a:pt x="311" y="1285"/>
                    <a:pt x="305" y="1240"/>
                  </a:cubicBezTo>
                  <a:cubicBezTo>
                    <a:pt x="300" y="1211"/>
                    <a:pt x="301" y="1182"/>
                    <a:pt x="300" y="1153"/>
                  </a:cubicBezTo>
                  <a:cubicBezTo>
                    <a:pt x="300" y="1151"/>
                    <a:pt x="301" y="1148"/>
                    <a:pt x="302" y="1145"/>
                  </a:cubicBezTo>
                  <a:cubicBezTo>
                    <a:pt x="303" y="1145"/>
                    <a:pt x="304" y="1145"/>
                    <a:pt x="305" y="1145"/>
                  </a:cubicBezTo>
                  <a:cubicBezTo>
                    <a:pt x="306" y="1149"/>
                    <a:pt x="307" y="1153"/>
                    <a:pt x="307" y="1157"/>
                  </a:cubicBezTo>
                  <a:cubicBezTo>
                    <a:pt x="308" y="1181"/>
                    <a:pt x="308" y="1204"/>
                    <a:pt x="309" y="1228"/>
                  </a:cubicBezTo>
                  <a:cubicBezTo>
                    <a:pt x="309" y="1237"/>
                    <a:pt x="312" y="1246"/>
                    <a:pt x="313" y="1255"/>
                  </a:cubicBezTo>
                  <a:cubicBezTo>
                    <a:pt x="333" y="1211"/>
                    <a:pt x="329" y="1164"/>
                    <a:pt x="333" y="1118"/>
                  </a:cubicBezTo>
                  <a:cubicBezTo>
                    <a:pt x="335" y="1122"/>
                    <a:pt x="335" y="1126"/>
                    <a:pt x="335" y="1130"/>
                  </a:cubicBezTo>
                  <a:cubicBezTo>
                    <a:pt x="336" y="1149"/>
                    <a:pt x="336" y="1168"/>
                    <a:pt x="336" y="1187"/>
                  </a:cubicBezTo>
                  <a:cubicBezTo>
                    <a:pt x="336" y="1192"/>
                    <a:pt x="336" y="1197"/>
                    <a:pt x="334" y="1202"/>
                  </a:cubicBezTo>
                  <a:cubicBezTo>
                    <a:pt x="328" y="1226"/>
                    <a:pt x="322" y="1250"/>
                    <a:pt x="316" y="1274"/>
                  </a:cubicBezTo>
                  <a:cubicBezTo>
                    <a:pt x="315" y="1276"/>
                    <a:pt x="315" y="1278"/>
                    <a:pt x="315" y="1280"/>
                  </a:cubicBezTo>
                  <a:cubicBezTo>
                    <a:pt x="316" y="1309"/>
                    <a:pt x="317" y="1338"/>
                    <a:pt x="318" y="1367"/>
                  </a:cubicBezTo>
                  <a:cubicBezTo>
                    <a:pt x="318" y="1368"/>
                    <a:pt x="318" y="1370"/>
                    <a:pt x="319" y="1373"/>
                  </a:cubicBezTo>
                  <a:cubicBezTo>
                    <a:pt x="320" y="1370"/>
                    <a:pt x="321" y="1369"/>
                    <a:pt x="322" y="1367"/>
                  </a:cubicBezTo>
                  <a:cubicBezTo>
                    <a:pt x="339" y="1317"/>
                    <a:pt x="361" y="1267"/>
                    <a:pt x="364" y="1212"/>
                  </a:cubicBezTo>
                  <a:cubicBezTo>
                    <a:pt x="365" y="1190"/>
                    <a:pt x="367" y="1167"/>
                    <a:pt x="369" y="1145"/>
                  </a:cubicBezTo>
                  <a:cubicBezTo>
                    <a:pt x="369" y="1143"/>
                    <a:pt x="369" y="1140"/>
                    <a:pt x="368" y="1139"/>
                  </a:cubicBezTo>
                  <a:cubicBezTo>
                    <a:pt x="360" y="1133"/>
                    <a:pt x="358" y="1123"/>
                    <a:pt x="357" y="1114"/>
                  </a:cubicBezTo>
                  <a:cubicBezTo>
                    <a:pt x="353" y="1091"/>
                    <a:pt x="351" y="1068"/>
                    <a:pt x="349" y="1045"/>
                  </a:cubicBezTo>
                  <a:cubicBezTo>
                    <a:pt x="348" y="1044"/>
                    <a:pt x="350" y="1042"/>
                    <a:pt x="350" y="1040"/>
                  </a:cubicBezTo>
                  <a:cubicBezTo>
                    <a:pt x="351" y="1040"/>
                    <a:pt x="351" y="1040"/>
                    <a:pt x="352" y="1040"/>
                  </a:cubicBezTo>
                  <a:cubicBezTo>
                    <a:pt x="361" y="1068"/>
                    <a:pt x="357" y="1098"/>
                    <a:pt x="369" y="1125"/>
                  </a:cubicBezTo>
                  <a:cubicBezTo>
                    <a:pt x="371" y="1111"/>
                    <a:pt x="372" y="1097"/>
                    <a:pt x="375" y="1083"/>
                  </a:cubicBezTo>
                  <a:cubicBezTo>
                    <a:pt x="380" y="1051"/>
                    <a:pt x="385" y="1020"/>
                    <a:pt x="391" y="988"/>
                  </a:cubicBezTo>
                  <a:cubicBezTo>
                    <a:pt x="392" y="985"/>
                    <a:pt x="393" y="982"/>
                    <a:pt x="394" y="980"/>
                  </a:cubicBezTo>
                  <a:cubicBezTo>
                    <a:pt x="395" y="980"/>
                    <a:pt x="396" y="980"/>
                    <a:pt x="397" y="980"/>
                  </a:cubicBezTo>
                  <a:cubicBezTo>
                    <a:pt x="398" y="1007"/>
                    <a:pt x="388" y="1032"/>
                    <a:pt x="385" y="1058"/>
                  </a:cubicBezTo>
                  <a:cubicBezTo>
                    <a:pt x="382" y="1084"/>
                    <a:pt x="378" y="1109"/>
                    <a:pt x="375" y="1135"/>
                  </a:cubicBezTo>
                  <a:cubicBezTo>
                    <a:pt x="373" y="1161"/>
                    <a:pt x="372" y="1187"/>
                    <a:pt x="370" y="1213"/>
                  </a:cubicBezTo>
                  <a:cubicBezTo>
                    <a:pt x="371" y="1211"/>
                    <a:pt x="372" y="1210"/>
                    <a:pt x="372" y="1208"/>
                  </a:cubicBezTo>
                  <a:cubicBezTo>
                    <a:pt x="382" y="1180"/>
                    <a:pt x="391" y="1152"/>
                    <a:pt x="402" y="1125"/>
                  </a:cubicBezTo>
                  <a:cubicBezTo>
                    <a:pt x="406" y="1114"/>
                    <a:pt x="408" y="1104"/>
                    <a:pt x="409" y="1093"/>
                  </a:cubicBezTo>
                  <a:cubicBezTo>
                    <a:pt x="411" y="1070"/>
                    <a:pt x="412" y="1048"/>
                    <a:pt x="416" y="1026"/>
                  </a:cubicBezTo>
                  <a:cubicBezTo>
                    <a:pt x="422" y="994"/>
                    <a:pt x="431" y="962"/>
                    <a:pt x="438" y="930"/>
                  </a:cubicBezTo>
                  <a:cubicBezTo>
                    <a:pt x="439" y="928"/>
                    <a:pt x="440" y="926"/>
                    <a:pt x="441" y="924"/>
                  </a:cubicBezTo>
                  <a:cubicBezTo>
                    <a:pt x="442" y="924"/>
                    <a:pt x="443" y="924"/>
                    <a:pt x="444" y="925"/>
                  </a:cubicBezTo>
                  <a:cubicBezTo>
                    <a:pt x="433" y="977"/>
                    <a:pt x="420" y="1029"/>
                    <a:pt x="419" y="1083"/>
                  </a:cubicBezTo>
                  <a:cubicBezTo>
                    <a:pt x="428" y="1061"/>
                    <a:pt x="437" y="1040"/>
                    <a:pt x="444" y="1018"/>
                  </a:cubicBezTo>
                  <a:cubicBezTo>
                    <a:pt x="452" y="996"/>
                    <a:pt x="457" y="973"/>
                    <a:pt x="463" y="951"/>
                  </a:cubicBezTo>
                  <a:cubicBezTo>
                    <a:pt x="457" y="1017"/>
                    <a:pt x="430" y="1076"/>
                    <a:pt x="406" y="1137"/>
                  </a:cubicBezTo>
                  <a:cubicBezTo>
                    <a:pt x="410" y="1133"/>
                    <a:pt x="414" y="1128"/>
                    <a:pt x="417" y="1124"/>
                  </a:cubicBezTo>
                  <a:cubicBezTo>
                    <a:pt x="433" y="1105"/>
                    <a:pt x="444" y="1085"/>
                    <a:pt x="453" y="1062"/>
                  </a:cubicBezTo>
                  <a:cubicBezTo>
                    <a:pt x="466" y="1028"/>
                    <a:pt x="481" y="995"/>
                    <a:pt x="495" y="961"/>
                  </a:cubicBezTo>
                  <a:cubicBezTo>
                    <a:pt x="497" y="957"/>
                    <a:pt x="498" y="953"/>
                    <a:pt x="500" y="949"/>
                  </a:cubicBezTo>
                  <a:cubicBezTo>
                    <a:pt x="500" y="952"/>
                    <a:pt x="500" y="954"/>
                    <a:pt x="499" y="957"/>
                  </a:cubicBezTo>
                  <a:cubicBezTo>
                    <a:pt x="484" y="998"/>
                    <a:pt x="469" y="1038"/>
                    <a:pt x="454" y="1079"/>
                  </a:cubicBezTo>
                  <a:cubicBezTo>
                    <a:pt x="445" y="1102"/>
                    <a:pt x="431" y="1121"/>
                    <a:pt x="415" y="1140"/>
                  </a:cubicBezTo>
                  <a:cubicBezTo>
                    <a:pt x="405" y="1150"/>
                    <a:pt x="394" y="1161"/>
                    <a:pt x="390" y="1175"/>
                  </a:cubicBezTo>
                  <a:cubicBezTo>
                    <a:pt x="383" y="1196"/>
                    <a:pt x="377" y="1217"/>
                    <a:pt x="371" y="1238"/>
                  </a:cubicBezTo>
                  <a:cubicBezTo>
                    <a:pt x="360" y="1272"/>
                    <a:pt x="351" y="1307"/>
                    <a:pt x="340" y="1342"/>
                  </a:cubicBezTo>
                  <a:cubicBezTo>
                    <a:pt x="334" y="1360"/>
                    <a:pt x="326" y="1377"/>
                    <a:pt x="320" y="1395"/>
                  </a:cubicBezTo>
                  <a:cubicBezTo>
                    <a:pt x="330" y="1385"/>
                    <a:pt x="340" y="1374"/>
                    <a:pt x="348" y="1363"/>
                  </a:cubicBezTo>
                  <a:cubicBezTo>
                    <a:pt x="368" y="1333"/>
                    <a:pt x="387" y="1303"/>
                    <a:pt x="405" y="1273"/>
                  </a:cubicBezTo>
                  <a:cubicBezTo>
                    <a:pt x="416" y="1255"/>
                    <a:pt x="424" y="1236"/>
                    <a:pt x="429" y="1215"/>
                  </a:cubicBezTo>
                  <a:cubicBezTo>
                    <a:pt x="435" y="1183"/>
                    <a:pt x="442" y="1150"/>
                    <a:pt x="449" y="1118"/>
                  </a:cubicBezTo>
                  <a:cubicBezTo>
                    <a:pt x="450" y="1113"/>
                    <a:pt x="452" y="1108"/>
                    <a:pt x="454" y="1104"/>
                  </a:cubicBezTo>
                  <a:cubicBezTo>
                    <a:pt x="455" y="1104"/>
                    <a:pt x="456" y="1105"/>
                    <a:pt x="457" y="1105"/>
                  </a:cubicBezTo>
                  <a:cubicBezTo>
                    <a:pt x="450" y="1150"/>
                    <a:pt x="437" y="1194"/>
                    <a:pt x="430" y="1239"/>
                  </a:cubicBezTo>
                  <a:cubicBezTo>
                    <a:pt x="462" y="1191"/>
                    <a:pt x="481" y="1137"/>
                    <a:pt x="503" y="1084"/>
                  </a:cubicBezTo>
                  <a:cubicBezTo>
                    <a:pt x="503" y="1085"/>
                    <a:pt x="503" y="1087"/>
                    <a:pt x="503" y="1088"/>
                  </a:cubicBezTo>
                  <a:cubicBezTo>
                    <a:pt x="496" y="1121"/>
                    <a:pt x="482" y="1152"/>
                    <a:pt x="469" y="1182"/>
                  </a:cubicBezTo>
                  <a:cubicBezTo>
                    <a:pt x="458" y="1206"/>
                    <a:pt x="448" y="1230"/>
                    <a:pt x="431" y="1250"/>
                  </a:cubicBezTo>
                  <a:cubicBezTo>
                    <a:pt x="425" y="1257"/>
                    <a:pt x="419" y="1263"/>
                    <a:pt x="414" y="1271"/>
                  </a:cubicBezTo>
                  <a:cubicBezTo>
                    <a:pt x="400" y="1293"/>
                    <a:pt x="386" y="1316"/>
                    <a:pt x="373" y="1338"/>
                  </a:cubicBezTo>
                  <a:cubicBezTo>
                    <a:pt x="368" y="1346"/>
                    <a:pt x="364" y="1356"/>
                    <a:pt x="358" y="1363"/>
                  </a:cubicBezTo>
                  <a:cubicBezTo>
                    <a:pt x="345" y="1380"/>
                    <a:pt x="331" y="1395"/>
                    <a:pt x="317" y="1411"/>
                  </a:cubicBezTo>
                  <a:cubicBezTo>
                    <a:pt x="315" y="1413"/>
                    <a:pt x="314" y="1415"/>
                    <a:pt x="312" y="1417"/>
                  </a:cubicBezTo>
                  <a:cubicBezTo>
                    <a:pt x="333" y="1412"/>
                    <a:pt x="354" y="1413"/>
                    <a:pt x="373" y="1402"/>
                  </a:cubicBezTo>
                  <a:cubicBezTo>
                    <a:pt x="383" y="1396"/>
                    <a:pt x="393" y="1391"/>
                    <a:pt x="404" y="1386"/>
                  </a:cubicBezTo>
                  <a:cubicBezTo>
                    <a:pt x="405" y="1385"/>
                    <a:pt x="407" y="1383"/>
                    <a:pt x="407" y="1381"/>
                  </a:cubicBezTo>
                  <a:cubicBezTo>
                    <a:pt x="411" y="1360"/>
                    <a:pt x="414" y="1338"/>
                    <a:pt x="418" y="1317"/>
                  </a:cubicBezTo>
                  <a:cubicBezTo>
                    <a:pt x="419" y="1310"/>
                    <a:pt x="420" y="1304"/>
                    <a:pt x="422" y="1297"/>
                  </a:cubicBezTo>
                  <a:cubicBezTo>
                    <a:pt x="423" y="1297"/>
                    <a:pt x="424" y="1298"/>
                    <a:pt x="425" y="1298"/>
                  </a:cubicBezTo>
                  <a:cubicBezTo>
                    <a:pt x="422" y="1323"/>
                    <a:pt x="419" y="1348"/>
                    <a:pt x="416" y="1373"/>
                  </a:cubicBezTo>
                  <a:cubicBezTo>
                    <a:pt x="429" y="1362"/>
                    <a:pt x="435" y="1347"/>
                    <a:pt x="439" y="1330"/>
                  </a:cubicBezTo>
                  <a:cubicBezTo>
                    <a:pt x="444" y="1310"/>
                    <a:pt x="451" y="1290"/>
                    <a:pt x="457" y="1270"/>
                  </a:cubicBezTo>
                  <a:cubicBezTo>
                    <a:pt x="458" y="1267"/>
                    <a:pt x="460" y="1264"/>
                    <a:pt x="462" y="1261"/>
                  </a:cubicBezTo>
                  <a:cubicBezTo>
                    <a:pt x="463" y="1262"/>
                    <a:pt x="464" y="1262"/>
                    <a:pt x="465" y="1263"/>
                  </a:cubicBezTo>
                  <a:cubicBezTo>
                    <a:pt x="457" y="1290"/>
                    <a:pt x="448" y="1317"/>
                    <a:pt x="440" y="1344"/>
                  </a:cubicBezTo>
                  <a:cubicBezTo>
                    <a:pt x="462" y="1321"/>
                    <a:pt x="476" y="1292"/>
                    <a:pt x="494" y="1266"/>
                  </a:cubicBezTo>
                  <a:cubicBezTo>
                    <a:pt x="486" y="1284"/>
                    <a:pt x="477" y="1302"/>
                    <a:pt x="467" y="1319"/>
                  </a:cubicBezTo>
                  <a:cubicBezTo>
                    <a:pt x="457" y="1336"/>
                    <a:pt x="444" y="1351"/>
                    <a:pt x="432" y="1368"/>
                  </a:cubicBezTo>
                  <a:cubicBezTo>
                    <a:pt x="453" y="1361"/>
                    <a:pt x="470" y="1349"/>
                    <a:pt x="487" y="1338"/>
                  </a:cubicBezTo>
                  <a:cubicBezTo>
                    <a:pt x="480" y="1352"/>
                    <a:pt x="468" y="1359"/>
                    <a:pt x="454" y="1365"/>
                  </a:cubicBezTo>
                  <a:cubicBezTo>
                    <a:pt x="439" y="1372"/>
                    <a:pt x="423" y="1378"/>
                    <a:pt x="409" y="1388"/>
                  </a:cubicBezTo>
                  <a:cubicBezTo>
                    <a:pt x="394" y="1399"/>
                    <a:pt x="376" y="1407"/>
                    <a:pt x="359" y="1415"/>
                  </a:cubicBezTo>
                  <a:cubicBezTo>
                    <a:pt x="356" y="1417"/>
                    <a:pt x="353" y="1417"/>
                    <a:pt x="349" y="1418"/>
                  </a:cubicBezTo>
                  <a:cubicBezTo>
                    <a:pt x="339" y="1420"/>
                    <a:pt x="328" y="1422"/>
                    <a:pt x="318" y="1424"/>
                  </a:cubicBezTo>
                  <a:cubicBezTo>
                    <a:pt x="310" y="1426"/>
                    <a:pt x="304" y="1431"/>
                    <a:pt x="300" y="1440"/>
                  </a:cubicBezTo>
                  <a:cubicBezTo>
                    <a:pt x="279" y="1484"/>
                    <a:pt x="254" y="1526"/>
                    <a:pt x="226" y="1567"/>
                  </a:cubicBezTo>
                  <a:cubicBezTo>
                    <a:pt x="218" y="1579"/>
                    <a:pt x="211" y="1592"/>
                    <a:pt x="215" y="1608"/>
                  </a:cubicBezTo>
                  <a:cubicBezTo>
                    <a:pt x="216" y="1612"/>
                    <a:pt x="216" y="1617"/>
                    <a:pt x="216" y="1622"/>
                  </a:cubicBezTo>
                  <a:cubicBezTo>
                    <a:pt x="217" y="1670"/>
                    <a:pt x="218" y="1717"/>
                    <a:pt x="219" y="1764"/>
                  </a:cubicBezTo>
                  <a:cubicBezTo>
                    <a:pt x="219" y="1772"/>
                    <a:pt x="220" y="1780"/>
                    <a:pt x="220" y="1788"/>
                  </a:cubicBezTo>
                  <a:cubicBezTo>
                    <a:pt x="220" y="1795"/>
                    <a:pt x="221" y="1801"/>
                    <a:pt x="221" y="1807"/>
                  </a:cubicBezTo>
                  <a:cubicBezTo>
                    <a:pt x="220" y="1812"/>
                    <a:pt x="218" y="1817"/>
                    <a:pt x="212" y="1817"/>
                  </a:cubicBezTo>
                  <a:cubicBezTo>
                    <a:pt x="206" y="1817"/>
                    <a:pt x="202" y="1814"/>
                    <a:pt x="201" y="1808"/>
                  </a:cubicBezTo>
                  <a:cubicBezTo>
                    <a:pt x="201" y="1806"/>
                    <a:pt x="200" y="1804"/>
                    <a:pt x="200" y="1801"/>
                  </a:cubicBezTo>
                  <a:cubicBezTo>
                    <a:pt x="200" y="1770"/>
                    <a:pt x="200" y="1739"/>
                    <a:pt x="199" y="1708"/>
                  </a:cubicBezTo>
                  <a:cubicBezTo>
                    <a:pt x="198" y="1670"/>
                    <a:pt x="196" y="1632"/>
                    <a:pt x="194" y="1594"/>
                  </a:cubicBezTo>
                  <a:cubicBezTo>
                    <a:pt x="191" y="1535"/>
                    <a:pt x="187" y="1477"/>
                    <a:pt x="187" y="1419"/>
                  </a:cubicBezTo>
                  <a:cubicBezTo>
                    <a:pt x="186" y="1330"/>
                    <a:pt x="183" y="1242"/>
                    <a:pt x="189" y="1154"/>
                  </a:cubicBezTo>
                  <a:cubicBezTo>
                    <a:pt x="191" y="1120"/>
                    <a:pt x="194" y="1086"/>
                    <a:pt x="199" y="1053"/>
                  </a:cubicBezTo>
                  <a:cubicBezTo>
                    <a:pt x="206" y="1005"/>
                    <a:pt x="214" y="957"/>
                    <a:pt x="214" y="908"/>
                  </a:cubicBezTo>
                  <a:cubicBezTo>
                    <a:pt x="215" y="823"/>
                    <a:pt x="214" y="737"/>
                    <a:pt x="214" y="652"/>
                  </a:cubicBezTo>
                  <a:cubicBezTo>
                    <a:pt x="214" y="619"/>
                    <a:pt x="211" y="585"/>
                    <a:pt x="218" y="552"/>
                  </a:cubicBezTo>
                  <a:cubicBezTo>
                    <a:pt x="224" y="522"/>
                    <a:pt x="225" y="491"/>
                    <a:pt x="225" y="460"/>
                  </a:cubicBezTo>
                  <a:cubicBezTo>
                    <a:pt x="224" y="436"/>
                    <a:pt x="225" y="412"/>
                    <a:pt x="225" y="388"/>
                  </a:cubicBezTo>
                  <a:cubicBezTo>
                    <a:pt x="225" y="352"/>
                    <a:pt x="219" y="318"/>
                    <a:pt x="207" y="284"/>
                  </a:cubicBezTo>
                  <a:cubicBezTo>
                    <a:pt x="199" y="262"/>
                    <a:pt x="191" y="239"/>
                    <a:pt x="184" y="216"/>
                  </a:cubicBezTo>
                  <a:cubicBezTo>
                    <a:pt x="179" y="197"/>
                    <a:pt x="174" y="177"/>
                    <a:pt x="169" y="158"/>
                  </a:cubicBezTo>
                  <a:cubicBezTo>
                    <a:pt x="160" y="157"/>
                    <a:pt x="154" y="162"/>
                    <a:pt x="154" y="172"/>
                  </a:cubicBezTo>
                  <a:cubicBezTo>
                    <a:pt x="152" y="188"/>
                    <a:pt x="155" y="196"/>
                    <a:pt x="162" y="197"/>
                  </a:cubicBezTo>
                  <a:cubicBezTo>
                    <a:pt x="163" y="194"/>
                    <a:pt x="163" y="192"/>
                    <a:pt x="164" y="189"/>
                  </a:cubicBezTo>
                  <a:cubicBezTo>
                    <a:pt x="164" y="189"/>
                    <a:pt x="169" y="189"/>
                    <a:pt x="169" y="190"/>
                  </a:cubicBezTo>
                  <a:cubicBezTo>
                    <a:pt x="170" y="193"/>
                    <a:pt x="172" y="196"/>
                    <a:pt x="171" y="199"/>
                  </a:cubicBezTo>
                  <a:cubicBezTo>
                    <a:pt x="171" y="201"/>
                    <a:pt x="167" y="204"/>
                    <a:pt x="165" y="205"/>
                  </a:cubicBezTo>
                  <a:cubicBezTo>
                    <a:pt x="158" y="207"/>
                    <a:pt x="153" y="204"/>
                    <a:pt x="150" y="197"/>
                  </a:cubicBezTo>
                  <a:cubicBezTo>
                    <a:pt x="144" y="186"/>
                    <a:pt x="145" y="175"/>
                    <a:pt x="147" y="163"/>
                  </a:cubicBezTo>
                  <a:cubicBezTo>
                    <a:pt x="144" y="164"/>
                    <a:pt x="142" y="164"/>
                    <a:pt x="139" y="164"/>
                  </a:cubicBezTo>
                  <a:cubicBezTo>
                    <a:pt x="130" y="164"/>
                    <a:pt x="120" y="166"/>
                    <a:pt x="110" y="164"/>
                  </a:cubicBezTo>
                  <a:cubicBezTo>
                    <a:pt x="84" y="158"/>
                    <a:pt x="60" y="147"/>
                    <a:pt x="40" y="126"/>
                  </a:cubicBezTo>
                  <a:cubicBezTo>
                    <a:pt x="25" y="110"/>
                    <a:pt x="12" y="93"/>
                    <a:pt x="4" y="72"/>
                  </a:cubicBezTo>
                  <a:cubicBezTo>
                    <a:pt x="2" y="67"/>
                    <a:pt x="0" y="62"/>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47">
              <a:extLst>
                <a:ext uri="{FF2B5EF4-FFF2-40B4-BE49-F238E27FC236}">
                  <a16:creationId xmlns:a16="http://schemas.microsoft.com/office/drawing/2014/main" id="{257C663A-BDD4-477E-BE2D-30E203A47B5E}"/>
                </a:ext>
              </a:extLst>
            </p:cNvPr>
            <p:cNvSpPr>
              <a:spLocks/>
            </p:cNvSpPr>
            <p:nvPr/>
          </p:nvSpPr>
          <p:spPr bwMode="auto">
            <a:xfrm>
              <a:off x="5313363" y="277813"/>
              <a:ext cx="150813" cy="106363"/>
            </a:xfrm>
            <a:custGeom>
              <a:avLst/>
              <a:gdLst>
                <a:gd name="T0" fmla="*/ 14 w 47"/>
                <a:gd name="T1" fmla="*/ 1 h 33"/>
                <a:gd name="T2" fmla="*/ 18 w 47"/>
                <a:gd name="T3" fmla="*/ 0 h 33"/>
                <a:gd name="T4" fmla="*/ 42 w 47"/>
                <a:gd name="T5" fmla="*/ 13 h 33"/>
                <a:gd name="T6" fmla="*/ 33 w 47"/>
                <a:gd name="T7" fmla="*/ 32 h 33"/>
                <a:gd name="T8" fmla="*/ 8 w 47"/>
                <a:gd name="T9" fmla="*/ 23 h 33"/>
                <a:gd name="T10" fmla="*/ 2 w 47"/>
                <a:gd name="T11" fmla="*/ 10 h 33"/>
                <a:gd name="T12" fmla="*/ 14 w 47"/>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47" h="33">
                  <a:moveTo>
                    <a:pt x="14" y="1"/>
                  </a:moveTo>
                  <a:cubicBezTo>
                    <a:pt x="16" y="0"/>
                    <a:pt x="17" y="1"/>
                    <a:pt x="18" y="0"/>
                  </a:cubicBezTo>
                  <a:cubicBezTo>
                    <a:pt x="29" y="0"/>
                    <a:pt x="36" y="5"/>
                    <a:pt x="42" y="13"/>
                  </a:cubicBezTo>
                  <a:cubicBezTo>
                    <a:pt x="47" y="22"/>
                    <a:pt x="43" y="30"/>
                    <a:pt x="33" y="32"/>
                  </a:cubicBezTo>
                  <a:cubicBezTo>
                    <a:pt x="23" y="33"/>
                    <a:pt x="15" y="29"/>
                    <a:pt x="8" y="23"/>
                  </a:cubicBezTo>
                  <a:cubicBezTo>
                    <a:pt x="4" y="19"/>
                    <a:pt x="0" y="15"/>
                    <a:pt x="2" y="10"/>
                  </a:cubicBezTo>
                  <a:cubicBezTo>
                    <a:pt x="4" y="6"/>
                    <a:pt x="10" y="4"/>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48">
              <a:extLst>
                <a:ext uri="{FF2B5EF4-FFF2-40B4-BE49-F238E27FC236}">
                  <a16:creationId xmlns:a16="http://schemas.microsoft.com/office/drawing/2014/main" id="{3F4702B6-7558-4369-94BA-F943303667BE}"/>
                </a:ext>
              </a:extLst>
            </p:cNvPr>
            <p:cNvSpPr>
              <a:spLocks/>
            </p:cNvSpPr>
            <p:nvPr/>
          </p:nvSpPr>
          <p:spPr bwMode="auto">
            <a:xfrm>
              <a:off x="5492750" y="287338"/>
              <a:ext cx="117475" cy="96838"/>
            </a:xfrm>
            <a:custGeom>
              <a:avLst/>
              <a:gdLst>
                <a:gd name="T0" fmla="*/ 16 w 37"/>
                <a:gd name="T1" fmla="*/ 1 h 30"/>
                <a:gd name="T2" fmla="*/ 36 w 37"/>
                <a:gd name="T3" fmla="*/ 17 h 30"/>
                <a:gd name="T4" fmla="*/ 21 w 37"/>
                <a:gd name="T5" fmla="*/ 30 h 30"/>
                <a:gd name="T6" fmla="*/ 0 w 37"/>
                <a:gd name="T7" fmla="*/ 12 h 30"/>
                <a:gd name="T8" fmla="*/ 16 w 37"/>
                <a:gd name="T9" fmla="*/ 1 h 30"/>
              </a:gdLst>
              <a:ahLst/>
              <a:cxnLst>
                <a:cxn ang="0">
                  <a:pos x="T0" y="T1"/>
                </a:cxn>
                <a:cxn ang="0">
                  <a:pos x="T2" y="T3"/>
                </a:cxn>
                <a:cxn ang="0">
                  <a:pos x="T4" y="T5"/>
                </a:cxn>
                <a:cxn ang="0">
                  <a:pos x="T6" y="T7"/>
                </a:cxn>
                <a:cxn ang="0">
                  <a:pos x="T8" y="T9"/>
                </a:cxn>
              </a:cxnLst>
              <a:rect l="0" t="0" r="r" b="b"/>
              <a:pathLst>
                <a:path w="37" h="30">
                  <a:moveTo>
                    <a:pt x="16" y="1"/>
                  </a:moveTo>
                  <a:cubicBezTo>
                    <a:pt x="27" y="0"/>
                    <a:pt x="36" y="8"/>
                    <a:pt x="36" y="17"/>
                  </a:cubicBezTo>
                  <a:cubicBezTo>
                    <a:pt x="37" y="25"/>
                    <a:pt x="31" y="30"/>
                    <a:pt x="21" y="30"/>
                  </a:cubicBezTo>
                  <a:cubicBezTo>
                    <a:pt x="10" y="30"/>
                    <a:pt x="0" y="21"/>
                    <a:pt x="0" y="12"/>
                  </a:cubicBezTo>
                  <a:cubicBezTo>
                    <a:pt x="0" y="5"/>
                    <a:pt x="6" y="1"/>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49">
              <a:extLst>
                <a:ext uri="{FF2B5EF4-FFF2-40B4-BE49-F238E27FC236}">
                  <a16:creationId xmlns:a16="http://schemas.microsoft.com/office/drawing/2014/main" id="{D5EF09C2-4425-46D1-9068-084EDA85BF0D}"/>
                </a:ext>
              </a:extLst>
            </p:cNvPr>
            <p:cNvSpPr>
              <a:spLocks/>
            </p:cNvSpPr>
            <p:nvPr/>
          </p:nvSpPr>
          <p:spPr bwMode="auto">
            <a:xfrm>
              <a:off x="6783388" y="1943101"/>
              <a:ext cx="103188" cy="88900"/>
            </a:xfrm>
            <a:custGeom>
              <a:avLst/>
              <a:gdLst>
                <a:gd name="T0" fmla="*/ 15 w 32"/>
                <a:gd name="T1" fmla="*/ 0 h 28"/>
                <a:gd name="T2" fmla="*/ 31 w 32"/>
                <a:gd name="T3" fmla="*/ 12 h 28"/>
                <a:gd name="T4" fmla="*/ 19 w 32"/>
                <a:gd name="T5" fmla="*/ 28 h 28"/>
                <a:gd name="T6" fmla="*/ 0 w 32"/>
                <a:gd name="T7" fmla="*/ 14 h 28"/>
                <a:gd name="T8" fmla="*/ 15 w 32"/>
                <a:gd name="T9" fmla="*/ 0 h 28"/>
              </a:gdLst>
              <a:ahLst/>
              <a:cxnLst>
                <a:cxn ang="0">
                  <a:pos x="T0" y="T1"/>
                </a:cxn>
                <a:cxn ang="0">
                  <a:pos x="T2" y="T3"/>
                </a:cxn>
                <a:cxn ang="0">
                  <a:pos x="T4" y="T5"/>
                </a:cxn>
                <a:cxn ang="0">
                  <a:pos x="T6" y="T7"/>
                </a:cxn>
                <a:cxn ang="0">
                  <a:pos x="T8" y="T9"/>
                </a:cxn>
              </a:cxnLst>
              <a:rect l="0" t="0" r="r" b="b"/>
              <a:pathLst>
                <a:path w="32" h="28">
                  <a:moveTo>
                    <a:pt x="15" y="0"/>
                  </a:moveTo>
                  <a:cubicBezTo>
                    <a:pt x="25" y="0"/>
                    <a:pt x="31" y="5"/>
                    <a:pt x="31" y="12"/>
                  </a:cubicBezTo>
                  <a:cubicBezTo>
                    <a:pt x="32" y="21"/>
                    <a:pt x="26" y="28"/>
                    <a:pt x="19" y="28"/>
                  </a:cubicBezTo>
                  <a:cubicBezTo>
                    <a:pt x="10" y="28"/>
                    <a:pt x="0" y="21"/>
                    <a:pt x="0" y="14"/>
                  </a:cubicBezTo>
                  <a:cubicBezTo>
                    <a:pt x="0" y="6"/>
                    <a:pt x="7"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50">
              <a:extLst>
                <a:ext uri="{FF2B5EF4-FFF2-40B4-BE49-F238E27FC236}">
                  <a16:creationId xmlns:a16="http://schemas.microsoft.com/office/drawing/2014/main" id="{282B965C-EBC3-432A-8E5B-09238951B706}"/>
                </a:ext>
              </a:extLst>
            </p:cNvPr>
            <p:cNvSpPr>
              <a:spLocks/>
            </p:cNvSpPr>
            <p:nvPr/>
          </p:nvSpPr>
          <p:spPr bwMode="auto">
            <a:xfrm>
              <a:off x="5751513" y="339726"/>
              <a:ext cx="92075" cy="88900"/>
            </a:xfrm>
            <a:custGeom>
              <a:avLst/>
              <a:gdLst>
                <a:gd name="T0" fmla="*/ 11 w 29"/>
                <a:gd name="T1" fmla="*/ 0 h 28"/>
                <a:gd name="T2" fmla="*/ 29 w 29"/>
                <a:gd name="T3" fmla="*/ 16 h 28"/>
                <a:gd name="T4" fmla="*/ 19 w 29"/>
                <a:gd name="T5" fmla="*/ 28 h 28"/>
                <a:gd name="T6" fmla="*/ 0 w 29"/>
                <a:gd name="T7" fmla="*/ 12 h 28"/>
                <a:gd name="T8" fmla="*/ 11 w 29"/>
                <a:gd name="T9" fmla="*/ 0 h 28"/>
              </a:gdLst>
              <a:ahLst/>
              <a:cxnLst>
                <a:cxn ang="0">
                  <a:pos x="T0" y="T1"/>
                </a:cxn>
                <a:cxn ang="0">
                  <a:pos x="T2" y="T3"/>
                </a:cxn>
                <a:cxn ang="0">
                  <a:pos x="T4" y="T5"/>
                </a:cxn>
                <a:cxn ang="0">
                  <a:pos x="T6" y="T7"/>
                </a:cxn>
                <a:cxn ang="0">
                  <a:pos x="T8" y="T9"/>
                </a:cxn>
              </a:cxnLst>
              <a:rect l="0" t="0" r="r" b="b"/>
              <a:pathLst>
                <a:path w="29" h="28">
                  <a:moveTo>
                    <a:pt x="11" y="0"/>
                  </a:moveTo>
                  <a:cubicBezTo>
                    <a:pt x="19" y="0"/>
                    <a:pt x="29" y="8"/>
                    <a:pt x="29" y="16"/>
                  </a:cubicBezTo>
                  <a:cubicBezTo>
                    <a:pt x="29" y="23"/>
                    <a:pt x="25" y="28"/>
                    <a:pt x="19" y="28"/>
                  </a:cubicBezTo>
                  <a:cubicBezTo>
                    <a:pt x="9" y="28"/>
                    <a:pt x="0" y="20"/>
                    <a:pt x="0" y="12"/>
                  </a:cubicBezTo>
                  <a:cubicBezTo>
                    <a:pt x="0" y="5"/>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51">
              <a:extLst>
                <a:ext uri="{FF2B5EF4-FFF2-40B4-BE49-F238E27FC236}">
                  <a16:creationId xmlns:a16="http://schemas.microsoft.com/office/drawing/2014/main" id="{5400D527-C292-4A97-A150-E6DBB55914C5}"/>
                </a:ext>
              </a:extLst>
            </p:cNvPr>
            <p:cNvSpPr>
              <a:spLocks/>
            </p:cNvSpPr>
            <p:nvPr/>
          </p:nvSpPr>
          <p:spPr bwMode="auto">
            <a:xfrm>
              <a:off x="5953125" y="811213"/>
              <a:ext cx="98425" cy="80963"/>
            </a:xfrm>
            <a:custGeom>
              <a:avLst/>
              <a:gdLst>
                <a:gd name="T0" fmla="*/ 19 w 31"/>
                <a:gd name="T1" fmla="*/ 0 h 25"/>
                <a:gd name="T2" fmla="*/ 31 w 31"/>
                <a:gd name="T3" fmla="*/ 12 h 25"/>
                <a:gd name="T4" fmla="*/ 18 w 31"/>
                <a:gd name="T5" fmla="*/ 25 h 25"/>
                <a:gd name="T6" fmla="*/ 1 w 31"/>
                <a:gd name="T7" fmla="*/ 12 h 25"/>
                <a:gd name="T8" fmla="*/ 19 w 31"/>
                <a:gd name="T9" fmla="*/ 0 h 25"/>
              </a:gdLst>
              <a:ahLst/>
              <a:cxnLst>
                <a:cxn ang="0">
                  <a:pos x="T0" y="T1"/>
                </a:cxn>
                <a:cxn ang="0">
                  <a:pos x="T2" y="T3"/>
                </a:cxn>
                <a:cxn ang="0">
                  <a:pos x="T4" y="T5"/>
                </a:cxn>
                <a:cxn ang="0">
                  <a:pos x="T6" y="T7"/>
                </a:cxn>
                <a:cxn ang="0">
                  <a:pos x="T8" y="T9"/>
                </a:cxn>
              </a:cxnLst>
              <a:rect l="0" t="0" r="r" b="b"/>
              <a:pathLst>
                <a:path w="31" h="25">
                  <a:moveTo>
                    <a:pt x="19" y="0"/>
                  </a:moveTo>
                  <a:cubicBezTo>
                    <a:pt x="26" y="0"/>
                    <a:pt x="31" y="4"/>
                    <a:pt x="31" y="12"/>
                  </a:cubicBezTo>
                  <a:cubicBezTo>
                    <a:pt x="31" y="20"/>
                    <a:pt x="25" y="25"/>
                    <a:pt x="18" y="25"/>
                  </a:cubicBezTo>
                  <a:cubicBezTo>
                    <a:pt x="8" y="25"/>
                    <a:pt x="1" y="19"/>
                    <a:pt x="1" y="12"/>
                  </a:cubicBezTo>
                  <a:cubicBezTo>
                    <a:pt x="0" y="4"/>
                    <a:pt x="7"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52">
              <a:extLst>
                <a:ext uri="{FF2B5EF4-FFF2-40B4-BE49-F238E27FC236}">
                  <a16:creationId xmlns:a16="http://schemas.microsoft.com/office/drawing/2014/main" id="{F3CD0E46-D76D-4FC8-96CE-4CC9B2B91A0B}"/>
                </a:ext>
              </a:extLst>
            </p:cNvPr>
            <p:cNvSpPr>
              <a:spLocks/>
            </p:cNvSpPr>
            <p:nvPr/>
          </p:nvSpPr>
          <p:spPr bwMode="auto">
            <a:xfrm>
              <a:off x="5892800" y="527051"/>
              <a:ext cx="95250" cy="93663"/>
            </a:xfrm>
            <a:custGeom>
              <a:avLst/>
              <a:gdLst>
                <a:gd name="T0" fmla="*/ 7 w 30"/>
                <a:gd name="T1" fmla="*/ 2 h 29"/>
                <a:gd name="T2" fmla="*/ 26 w 30"/>
                <a:gd name="T3" fmla="*/ 8 h 29"/>
                <a:gd name="T4" fmla="*/ 27 w 30"/>
                <a:gd name="T5" fmla="*/ 23 h 29"/>
                <a:gd name="T6" fmla="*/ 20 w 30"/>
                <a:gd name="T7" fmla="*/ 29 h 29"/>
                <a:gd name="T8" fmla="*/ 0 w 30"/>
                <a:gd name="T9" fmla="*/ 11 h 29"/>
                <a:gd name="T10" fmla="*/ 7 w 30"/>
                <a:gd name="T11" fmla="*/ 2 h 29"/>
              </a:gdLst>
              <a:ahLst/>
              <a:cxnLst>
                <a:cxn ang="0">
                  <a:pos x="T0" y="T1"/>
                </a:cxn>
                <a:cxn ang="0">
                  <a:pos x="T2" y="T3"/>
                </a:cxn>
                <a:cxn ang="0">
                  <a:pos x="T4" y="T5"/>
                </a:cxn>
                <a:cxn ang="0">
                  <a:pos x="T6" y="T7"/>
                </a:cxn>
                <a:cxn ang="0">
                  <a:pos x="T8" y="T9"/>
                </a:cxn>
                <a:cxn ang="0">
                  <a:pos x="T10" y="T11"/>
                </a:cxn>
              </a:cxnLst>
              <a:rect l="0" t="0" r="r" b="b"/>
              <a:pathLst>
                <a:path w="30" h="29">
                  <a:moveTo>
                    <a:pt x="7" y="2"/>
                  </a:moveTo>
                  <a:cubicBezTo>
                    <a:pt x="14" y="0"/>
                    <a:pt x="21" y="2"/>
                    <a:pt x="26" y="8"/>
                  </a:cubicBezTo>
                  <a:cubicBezTo>
                    <a:pt x="30" y="13"/>
                    <a:pt x="30" y="18"/>
                    <a:pt x="27" y="23"/>
                  </a:cubicBezTo>
                  <a:cubicBezTo>
                    <a:pt x="25" y="26"/>
                    <a:pt x="22" y="28"/>
                    <a:pt x="20" y="29"/>
                  </a:cubicBezTo>
                  <a:cubicBezTo>
                    <a:pt x="10" y="29"/>
                    <a:pt x="0" y="18"/>
                    <a:pt x="0" y="11"/>
                  </a:cubicBezTo>
                  <a:cubicBezTo>
                    <a:pt x="0" y="6"/>
                    <a:pt x="2"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53">
              <a:extLst>
                <a:ext uri="{FF2B5EF4-FFF2-40B4-BE49-F238E27FC236}">
                  <a16:creationId xmlns:a16="http://schemas.microsoft.com/office/drawing/2014/main" id="{402D6BBF-AB36-45E0-8BB6-2738485E2BC3}"/>
                </a:ext>
              </a:extLst>
            </p:cNvPr>
            <p:cNvSpPr>
              <a:spLocks/>
            </p:cNvSpPr>
            <p:nvPr/>
          </p:nvSpPr>
          <p:spPr bwMode="auto">
            <a:xfrm>
              <a:off x="6196013" y="725488"/>
              <a:ext cx="82550" cy="92075"/>
            </a:xfrm>
            <a:custGeom>
              <a:avLst/>
              <a:gdLst>
                <a:gd name="T0" fmla="*/ 9 w 26"/>
                <a:gd name="T1" fmla="*/ 1 h 29"/>
                <a:gd name="T2" fmla="*/ 25 w 26"/>
                <a:gd name="T3" fmla="*/ 18 h 29"/>
                <a:gd name="T4" fmla="*/ 16 w 26"/>
                <a:gd name="T5" fmla="*/ 29 h 29"/>
                <a:gd name="T6" fmla="*/ 0 w 26"/>
                <a:gd name="T7" fmla="*/ 12 h 29"/>
                <a:gd name="T8" fmla="*/ 9 w 26"/>
                <a:gd name="T9" fmla="*/ 1 h 29"/>
              </a:gdLst>
              <a:ahLst/>
              <a:cxnLst>
                <a:cxn ang="0">
                  <a:pos x="T0" y="T1"/>
                </a:cxn>
                <a:cxn ang="0">
                  <a:pos x="T2" y="T3"/>
                </a:cxn>
                <a:cxn ang="0">
                  <a:pos x="T4" y="T5"/>
                </a:cxn>
                <a:cxn ang="0">
                  <a:pos x="T6" y="T7"/>
                </a:cxn>
                <a:cxn ang="0">
                  <a:pos x="T8" y="T9"/>
                </a:cxn>
              </a:cxnLst>
              <a:rect l="0" t="0" r="r" b="b"/>
              <a:pathLst>
                <a:path w="26" h="29">
                  <a:moveTo>
                    <a:pt x="9" y="1"/>
                  </a:moveTo>
                  <a:cubicBezTo>
                    <a:pt x="19" y="0"/>
                    <a:pt x="25" y="7"/>
                    <a:pt x="25" y="18"/>
                  </a:cubicBezTo>
                  <a:cubicBezTo>
                    <a:pt x="26" y="26"/>
                    <a:pt x="22" y="29"/>
                    <a:pt x="16" y="29"/>
                  </a:cubicBezTo>
                  <a:cubicBezTo>
                    <a:pt x="8" y="29"/>
                    <a:pt x="0" y="20"/>
                    <a:pt x="0" y="12"/>
                  </a:cubicBezTo>
                  <a:cubicBezTo>
                    <a:pt x="0" y="4"/>
                    <a:pt x="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54">
              <a:extLst>
                <a:ext uri="{FF2B5EF4-FFF2-40B4-BE49-F238E27FC236}">
                  <a16:creationId xmlns:a16="http://schemas.microsoft.com/office/drawing/2014/main" id="{663980EE-DDF2-48BA-8241-17AB603B19E6}"/>
                </a:ext>
              </a:extLst>
            </p:cNvPr>
            <p:cNvSpPr>
              <a:spLocks/>
            </p:cNvSpPr>
            <p:nvPr/>
          </p:nvSpPr>
          <p:spPr bwMode="auto">
            <a:xfrm>
              <a:off x="7053263" y="1943101"/>
              <a:ext cx="79375" cy="85725"/>
            </a:xfrm>
            <a:custGeom>
              <a:avLst/>
              <a:gdLst>
                <a:gd name="T0" fmla="*/ 10 w 25"/>
                <a:gd name="T1" fmla="*/ 0 h 27"/>
                <a:gd name="T2" fmla="*/ 25 w 25"/>
                <a:gd name="T3" fmla="*/ 14 h 27"/>
                <a:gd name="T4" fmla="*/ 15 w 25"/>
                <a:gd name="T5" fmla="*/ 27 h 27"/>
                <a:gd name="T6" fmla="*/ 0 w 25"/>
                <a:gd name="T7" fmla="*/ 12 h 27"/>
                <a:gd name="T8" fmla="*/ 10 w 25"/>
                <a:gd name="T9" fmla="*/ 0 h 27"/>
              </a:gdLst>
              <a:ahLst/>
              <a:cxnLst>
                <a:cxn ang="0">
                  <a:pos x="T0" y="T1"/>
                </a:cxn>
                <a:cxn ang="0">
                  <a:pos x="T2" y="T3"/>
                </a:cxn>
                <a:cxn ang="0">
                  <a:pos x="T4" y="T5"/>
                </a:cxn>
                <a:cxn ang="0">
                  <a:pos x="T6" y="T7"/>
                </a:cxn>
                <a:cxn ang="0">
                  <a:pos x="T8" y="T9"/>
                </a:cxn>
              </a:cxnLst>
              <a:rect l="0" t="0" r="r" b="b"/>
              <a:pathLst>
                <a:path w="25" h="27">
                  <a:moveTo>
                    <a:pt x="10" y="0"/>
                  </a:moveTo>
                  <a:cubicBezTo>
                    <a:pt x="19" y="0"/>
                    <a:pt x="25" y="6"/>
                    <a:pt x="25" y="14"/>
                  </a:cubicBezTo>
                  <a:cubicBezTo>
                    <a:pt x="25" y="22"/>
                    <a:pt x="21" y="27"/>
                    <a:pt x="15" y="27"/>
                  </a:cubicBezTo>
                  <a:cubicBezTo>
                    <a:pt x="7" y="27"/>
                    <a:pt x="0" y="20"/>
                    <a:pt x="0" y="12"/>
                  </a:cubicBezTo>
                  <a:cubicBezTo>
                    <a:pt x="0" y="5"/>
                    <a:pt x="4"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55">
              <a:extLst>
                <a:ext uri="{FF2B5EF4-FFF2-40B4-BE49-F238E27FC236}">
                  <a16:creationId xmlns:a16="http://schemas.microsoft.com/office/drawing/2014/main" id="{8FF43CB5-3B73-47A7-83A7-69D85D1EDD49}"/>
                </a:ext>
              </a:extLst>
            </p:cNvPr>
            <p:cNvSpPr>
              <a:spLocks/>
            </p:cNvSpPr>
            <p:nvPr/>
          </p:nvSpPr>
          <p:spPr bwMode="auto">
            <a:xfrm>
              <a:off x="5275263" y="163513"/>
              <a:ext cx="85725" cy="79375"/>
            </a:xfrm>
            <a:custGeom>
              <a:avLst/>
              <a:gdLst>
                <a:gd name="T0" fmla="*/ 11 w 27"/>
                <a:gd name="T1" fmla="*/ 1 h 25"/>
                <a:gd name="T2" fmla="*/ 26 w 27"/>
                <a:gd name="T3" fmla="*/ 12 h 25"/>
                <a:gd name="T4" fmla="*/ 15 w 27"/>
                <a:gd name="T5" fmla="*/ 25 h 25"/>
                <a:gd name="T6" fmla="*/ 0 w 27"/>
                <a:gd name="T7" fmla="*/ 11 h 25"/>
                <a:gd name="T8" fmla="*/ 11 w 27"/>
                <a:gd name="T9" fmla="*/ 1 h 25"/>
              </a:gdLst>
              <a:ahLst/>
              <a:cxnLst>
                <a:cxn ang="0">
                  <a:pos x="T0" y="T1"/>
                </a:cxn>
                <a:cxn ang="0">
                  <a:pos x="T2" y="T3"/>
                </a:cxn>
                <a:cxn ang="0">
                  <a:pos x="T4" y="T5"/>
                </a:cxn>
                <a:cxn ang="0">
                  <a:pos x="T6" y="T7"/>
                </a:cxn>
                <a:cxn ang="0">
                  <a:pos x="T8" y="T9"/>
                </a:cxn>
              </a:cxnLst>
              <a:rect l="0" t="0" r="r" b="b"/>
              <a:pathLst>
                <a:path w="27" h="25">
                  <a:moveTo>
                    <a:pt x="11" y="1"/>
                  </a:moveTo>
                  <a:cubicBezTo>
                    <a:pt x="20" y="0"/>
                    <a:pt x="26" y="5"/>
                    <a:pt x="26" y="12"/>
                  </a:cubicBezTo>
                  <a:cubicBezTo>
                    <a:pt x="27" y="19"/>
                    <a:pt x="22" y="25"/>
                    <a:pt x="15" y="25"/>
                  </a:cubicBezTo>
                  <a:cubicBezTo>
                    <a:pt x="7" y="25"/>
                    <a:pt x="0" y="18"/>
                    <a:pt x="0" y="11"/>
                  </a:cubicBezTo>
                  <a:cubicBezTo>
                    <a:pt x="0" y="4"/>
                    <a:pt x="4"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56">
              <a:extLst>
                <a:ext uri="{FF2B5EF4-FFF2-40B4-BE49-F238E27FC236}">
                  <a16:creationId xmlns:a16="http://schemas.microsoft.com/office/drawing/2014/main" id="{F2D7F0DD-DE79-4CE0-98C9-9FD9DE0CB1B3}"/>
                </a:ext>
              </a:extLst>
            </p:cNvPr>
            <p:cNvSpPr>
              <a:spLocks/>
            </p:cNvSpPr>
            <p:nvPr/>
          </p:nvSpPr>
          <p:spPr bwMode="auto">
            <a:xfrm>
              <a:off x="7451725" y="2000251"/>
              <a:ext cx="77788" cy="76200"/>
            </a:xfrm>
            <a:custGeom>
              <a:avLst/>
              <a:gdLst>
                <a:gd name="T0" fmla="*/ 11 w 24"/>
                <a:gd name="T1" fmla="*/ 1 h 24"/>
                <a:gd name="T2" fmla="*/ 24 w 24"/>
                <a:gd name="T3" fmla="*/ 14 h 24"/>
                <a:gd name="T4" fmla="*/ 14 w 24"/>
                <a:gd name="T5" fmla="*/ 24 h 24"/>
                <a:gd name="T6" fmla="*/ 0 w 24"/>
                <a:gd name="T7" fmla="*/ 11 h 24"/>
                <a:gd name="T8" fmla="*/ 11 w 24"/>
                <a:gd name="T9" fmla="*/ 1 h 24"/>
              </a:gdLst>
              <a:ahLst/>
              <a:cxnLst>
                <a:cxn ang="0">
                  <a:pos x="T0" y="T1"/>
                </a:cxn>
                <a:cxn ang="0">
                  <a:pos x="T2" y="T3"/>
                </a:cxn>
                <a:cxn ang="0">
                  <a:pos x="T4" y="T5"/>
                </a:cxn>
                <a:cxn ang="0">
                  <a:pos x="T6" y="T7"/>
                </a:cxn>
                <a:cxn ang="0">
                  <a:pos x="T8" y="T9"/>
                </a:cxn>
              </a:cxnLst>
              <a:rect l="0" t="0" r="r" b="b"/>
              <a:pathLst>
                <a:path w="24" h="24">
                  <a:moveTo>
                    <a:pt x="11" y="1"/>
                  </a:moveTo>
                  <a:cubicBezTo>
                    <a:pt x="18" y="1"/>
                    <a:pt x="24" y="7"/>
                    <a:pt x="24" y="14"/>
                  </a:cubicBezTo>
                  <a:cubicBezTo>
                    <a:pt x="23" y="20"/>
                    <a:pt x="20" y="24"/>
                    <a:pt x="14" y="24"/>
                  </a:cubicBezTo>
                  <a:cubicBezTo>
                    <a:pt x="7" y="24"/>
                    <a:pt x="0" y="18"/>
                    <a:pt x="0" y="11"/>
                  </a:cubicBezTo>
                  <a:cubicBezTo>
                    <a:pt x="0" y="5"/>
                    <a:pt x="5"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57">
              <a:extLst>
                <a:ext uri="{FF2B5EF4-FFF2-40B4-BE49-F238E27FC236}">
                  <a16:creationId xmlns:a16="http://schemas.microsoft.com/office/drawing/2014/main" id="{D37D9075-FBD6-4ADC-B6A8-270A256039CE}"/>
                </a:ext>
              </a:extLst>
            </p:cNvPr>
            <p:cNvSpPr>
              <a:spLocks/>
            </p:cNvSpPr>
            <p:nvPr/>
          </p:nvSpPr>
          <p:spPr bwMode="auto">
            <a:xfrm>
              <a:off x="6089650" y="630238"/>
              <a:ext cx="74613" cy="76200"/>
            </a:xfrm>
            <a:custGeom>
              <a:avLst/>
              <a:gdLst>
                <a:gd name="T0" fmla="*/ 11 w 23"/>
                <a:gd name="T1" fmla="*/ 0 h 24"/>
                <a:gd name="T2" fmla="*/ 23 w 23"/>
                <a:gd name="T3" fmla="*/ 13 h 24"/>
                <a:gd name="T4" fmla="*/ 14 w 23"/>
                <a:gd name="T5" fmla="*/ 23 h 24"/>
                <a:gd name="T6" fmla="*/ 0 w 23"/>
                <a:gd name="T7" fmla="*/ 10 h 24"/>
                <a:gd name="T8" fmla="*/ 11 w 23"/>
                <a:gd name="T9" fmla="*/ 0 h 24"/>
              </a:gdLst>
              <a:ahLst/>
              <a:cxnLst>
                <a:cxn ang="0">
                  <a:pos x="T0" y="T1"/>
                </a:cxn>
                <a:cxn ang="0">
                  <a:pos x="T2" y="T3"/>
                </a:cxn>
                <a:cxn ang="0">
                  <a:pos x="T4" y="T5"/>
                </a:cxn>
                <a:cxn ang="0">
                  <a:pos x="T6" y="T7"/>
                </a:cxn>
                <a:cxn ang="0">
                  <a:pos x="T8" y="T9"/>
                </a:cxn>
              </a:cxnLst>
              <a:rect l="0" t="0" r="r" b="b"/>
              <a:pathLst>
                <a:path w="23" h="24">
                  <a:moveTo>
                    <a:pt x="11" y="0"/>
                  </a:moveTo>
                  <a:cubicBezTo>
                    <a:pt x="17" y="0"/>
                    <a:pt x="23" y="5"/>
                    <a:pt x="23" y="13"/>
                  </a:cubicBezTo>
                  <a:cubicBezTo>
                    <a:pt x="23" y="19"/>
                    <a:pt x="20" y="23"/>
                    <a:pt x="14" y="23"/>
                  </a:cubicBezTo>
                  <a:cubicBezTo>
                    <a:pt x="7" y="24"/>
                    <a:pt x="0" y="17"/>
                    <a:pt x="0" y="10"/>
                  </a:cubicBezTo>
                  <a:cubicBezTo>
                    <a:pt x="0" y="4"/>
                    <a:pt x="4"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58">
              <a:extLst>
                <a:ext uri="{FF2B5EF4-FFF2-40B4-BE49-F238E27FC236}">
                  <a16:creationId xmlns:a16="http://schemas.microsoft.com/office/drawing/2014/main" id="{D4131174-2BE9-4574-AD0D-63705659149C}"/>
                </a:ext>
              </a:extLst>
            </p:cNvPr>
            <p:cNvSpPr>
              <a:spLocks/>
            </p:cNvSpPr>
            <p:nvPr/>
          </p:nvSpPr>
          <p:spPr bwMode="auto">
            <a:xfrm>
              <a:off x="6359525" y="574676"/>
              <a:ext cx="82550" cy="71438"/>
            </a:xfrm>
            <a:custGeom>
              <a:avLst/>
              <a:gdLst>
                <a:gd name="T0" fmla="*/ 9 w 26"/>
                <a:gd name="T1" fmla="*/ 0 h 22"/>
                <a:gd name="T2" fmla="*/ 26 w 26"/>
                <a:gd name="T3" fmla="*/ 11 h 22"/>
                <a:gd name="T4" fmla="*/ 14 w 26"/>
                <a:gd name="T5" fmla="*/ 22 h 22"/>
                <a:gd name="T6" fmla="*/ 0 w 26"/>
                <a:gd name="T7" fmla="*/ 10 h 22"/>
                <a:gd name="T8" fmla="*/ 9 w 26"/>
                <a:gd name="T9" fmla="*/ 0 h 22"/>
              </a:gdLst>
              <a:ahLst/>
              <a:cxnLst>
                <a:cxn ang="0">
                  <a:pos x="T0" y="T1"/>
                </a:cxn>
                <a:cxn ang="0">
                  <a:pos x="T2" y="T3"/>
                </a:cxn>
                <a:cxn ang="0">
                  <a:pos x="T4" y="T5"/>
                </a:cxn>
                <a:cxn ang="0">
                  <a:pos x="T6" y="T7"/>
                </a:cxn>
                <a:cxn ang="0">
                  <a:pos x="T8" y="T9"/>
                </a:cxn>
              </a:cxnLst>
              <a:rect l="0" t="0" r="r" b="b"/>
              <a:pathLst>
                <a:path w="26" h="22">
                  <a:moveTo>
                    <a:pt x="9" y="0"/>
                  </a:moveTo>
                  <a:cubicBezTo>
                    <a:pt x="17" y="0"/>
                    <a:pt x="26" y="6"/>
                    <a:pt x="26" y="11"/>
                  </a:cubicBezTo>
                  <a:cubicBezTo>
                    <a:pt x="25" y="16"/>
                    <a:pt x="19" y="22"/>
                    <a:pt x="14" y="22"/>
                  </a:cubicBezTo>
                  <a:cubicBezTo>
                    <a:pt x="6" y="22"/>
                    <a:pt x="0" y="17"/>
                    <a:pt x="0" y="10"/>
                  </a:cubicBezTo>
                  <a:cubicBezTo>
                    <a:pt x="0" y="3"/>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59">
              <a:extLst>
                <a:ext uri="{FF2B5EF4-FFF2-40B4-BE49-F238E27FC236}">
                  <a16:creationId xmlns:a16="http://schemas.microsoft.com/office/drawing/2014/main" id="{5278E299-D360-4BBE-A857-582DF612A5F9}"/>
                </a:ext>
              </a:extLst>
            </p:cNvPr>
            <p:cNvSpPr>
              <a:spLocks/>
            </p:cNvSpPr>
            <p:nvPr/>
          </p:nvSpPr>
          <p:spPr bwMode="auto">
            <a:xfrm>
              <a:off x="5127625" y="201613"/>
              <a:ext cx="69850" cy="76200"/>
            </a:xfrm>
            <a:custGeom>
              <a:avLst/>
              <a:gdLst>
                <a:gd name="T0" fmla="*/ 10 w 22"/>
                <a:gd name="T1" fmla="*/ 1 h 24"/>
                <a:gd name="T2" fmla="*/ 22 w 22"/>
                <a:gd name="T3" fmla="*/ 12 h 24"/>
                <a:gd name="T4" fmla="*/ 12 w 22"/>
                <a:gd name="T5" fmla="*/ 24 h 24"/>
                <a:gd name="T6" fmla="*/ 0 w 22"/>
                <a:gd name="T7" fmla="*/ 10 h 24"/>
                <a:gd name="T8" fmla="*/ 10 w 22"/>
                <a:gd name="T9" fmla="*/ 1 h 24"/>
              </a:gdLst>
              <a:ahLst/>
              <a:cxnLst>
                <a:cxn ang="0">
                  <a:pos x="T0" y="T1"/>
                </a:cxn>
                <a:cxn ang="0">
                  <a:pos x="T2" y="T3"/>
                </a:cxn>
                <a:cxn ang="0">
                  <a:pos x="T4" y="T5"/>
                </a:cxn>
                <a:cxn ang="0">
                  <a:pos x="T6" y="T7"/>
                </a:cxn>
                <a:cxn ang="0">
                  <a:pos x="T8" y="T9"/>
                </a:cxn>
              </a:cxnLst>
              <a:rect l="0" t="0" r="r" b="b"/>
              <a:pathLst>
                <a:path w="22" h="24">
                  <a:moveTo>
                    <a:pt x="10" y="1"/>
                  </a:moveTo>
                  <a:cubicBezTo>
                    <a:pt x="17" y="0"/>
                    <a:pt x="22" y="5"/>
                    <a:pt x="22" y="12"/>
                  </a:cubicBezTo>
                  <a:cubicBezTo>
                    <a:pt x="22" y="18"/>
                    <a:pt x="17" y="24"/>
                    <a:pt x="12" y="24"/>
                  </a:cubicBezTo>
                  <a:cubicBezTo>
                    <a:pt x="6" y="23"/>
                    <a:pt x="0" y="16"/>
                    <a:pt x="0" y="10"/>
                  </a:cubicBezTo>
                  <a:cubicBezTo>
                    <a:pt x="0" y="4"/>
                    <a:pt x="4"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60">
              <a:extLst>
                <a:ext uri="{FF2B5EF4-FFF2-40B4-BE49-F238E27FC236}">
                  <a16:creationId xmlns:a16="http://schemas.microsoft.com/office/drawing/2014/main" id="{3A99E74E-E8D5-41C6-A3DF-DDA78AEFA571}"/>
                </a:ext>
              </a:extLst>
            </p:cNvPr>
            <p:cNvSpPr>
              <a:spLocks/>
            </p:cNvSpPr>
            <p:nvPr/>
          </p:nvSpPr>
          <p:spPr bwMode="auto">
            <a:xfrm>
              <a:off x="5668963" y="377826"/>
              <a:ext cx="66675" cy="76200"/>
            </a:xfrm>
            <a:custGeom>
              <a:avLst/>
              <a:gdLst>
                <a:gd name="T0" fmla="*/ 8 w 21"/>
                <a:gd name="T1" fmla="*/ 0 h 24"/>
                <a:gd name="T2" fmla="*/ 21 w 21"/>
                <a:gd name="T3" fmla="*/ 15 h 24"/>
                <a:gd name="T4" fmla="*/ 14 w 21"/>
                <a:gd name="T5" fmla="*/ 24 h 24"/>
                <a:gd name="T6" fmla="*/ 0 w 21"/>
                <a:gd name="T7" fmla="*/ 8 h 24"/>
                <a:gd name="T8" fmla="*/ 8 w 21"/>
                <a:gd name="T9" fmla="*/ 0 h 24"/>
              </a:gdLst>
              <a:ahLst/>
              <a:cxnLst>
                <a:cxn ang="0">
                  <a:pos x="T0" y="T1"/>
                </a:cxn>
                <a:cxn ang="0">
                  <a:pos x="T2" y="T3"/>
                </a:cxn>
                <a:cxn ang="0">
                  <a:pos x="T4" y="T5"/>
                </a:cxn>
                <a:cxn ang="0">
                  <a:pos x="T6" y="T7"/>
                </a:cxn>
                <a:cxn ang="0">
                  <a:pos x="T8" y="T9"/>
                </a:cxn>
              </a:cxnLst>
              <a:rect l="0" t="0" r="r" b="b"/>
              <a:pathLst>
                <a:path w="21" h="24">
                  <a:moveTo>
                    <a:pt x="8" y="0"/>
                  </a:moveTo>
                  <a:cubicBezTo>
                    <a:pt x="15" y="0"/>
                    <a:pt x="21" y="7"/>
                    <a:pt x="21" y="15"/>
                  </a:cubicBezTo>
                  <a:cubicBezTo>
                    <a:pt x="21" y="20"/>
                    <a:pt x="19" y="24"/>
                    <a:pt x="14" y="24"/>
                  </a:cubicBezTo>
                  <a:cubicBezTo>
                    <a:pt x="7" y="24"/>
                    <a:pt x="0" y="16"/>
                    <a:pt x="0" y="8"/>
                  </a:cubicBezTo>
                  <a:cubicBezTo>
                    <a:pt x="1"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61">
              <a:extLst>
                <a:ext uri="{FF2B5EF4-FFF2-40B4-BE49-F238E27FC236}">
                  <a16:creationId xmlns:a16="http://schemas.microsoft.com/office/drawing/2014/main" id="{B6F10BC5-E728-42E9-8F33-01283B707A59}"/>
                </a:ext>
              </a:extLst>
            </p:cNvPr>
            <p:cNvSpPr>
              <a:spLocks/>
            </p:cNvSpPr>
            <p:nvPr/>
          </p:nvSpPr>
          <p:spPr bwMode="auto">
            <a:xfrm>
              <a:off x="6394450" y="671513"/>
              <a:ext cx="66675" cy="73025"/>
            </a:xfrm>
            <a:custGeom>
              <a:avLst/>
              <a:gdLst>
                <a:gd name="T0" fmla="*/ 9 w 21"/>
                <a:gd name="T1" fmla="*/ 0 h 23"/>
                <a:gd name="T2" fmla="*/ 21 w 21"/>
                <a:gd name="T3" fmla="*/ 12 h 23"/>
                <a:gd name="T4" fmla="*/ 12 w 21"/>
                <a:gd name="T5" fmla="*/ 23 h 23"/>
                <a:gd name="T6" fmla="*/ 0 w 21"/>
                <a:gd name="T7" fmla="*/ 11 h 23"/>
                <a:gd name="T8" fmla="*/ 9 w 21"/>
                <a:gd name="T9" fmla="*/ 0 h 23"/>
              </a:gdLst>
              <a:ahLst/>
              <a:cxnLst>
                <a:cxn ang="0">
                  <a:pos x="T0" y="T1"/>
                </a:cxn>
                <a:cxn ang="0">
                  <a:pos x="T2" y="T3"/>
                </a:cxn>
                <a:cxn ang="0">
                  <a:pos x="T4" y="T5"/>
                </a:cxn>
                <a:cxn ang="0">
                  <a:pos x="T6" y="T7"/>
                </a:cxn>
                <a:cxn ang="0">
                  <a:pos x="T8" y="T9"/>
                </a:cxn>
              </a:cxnLst>
              <a:rect l="0" t="0" r="r" b="b"/>
              <a:pathLst>
                <a:path w="21" h="23">
                  <a:moveTo>
                    <a:pt x="9" y="0"/>
                  </a:moveTo>
                  <a:cubicBezTo>
                    <a:pt x="16" y="0"/>
                    <a:pt x="21" y="5"/>
                    <a:pt x="21" y="12"/>
                  </a:cubicBezTo>
                  <a:cubicBezTo>
                    <a:pt x="21" y="19"/>
                    <a:pt x="17" y="23"/>
                    <a:pt x="12" y="23"/>
                  </a:cubicBezTo>
                  <a:cubicBezTo>
                    <a:pt x="5" y="23"/>
                    <a:pt x="0" y="18"/>
                    <a:pt x="0" y="11"/>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62">
              <a:extLst>
                <a:ext uri="{FF2B5EF4-FFF2-40B4-BE49-F238E27FC236}">
                  <a16:creationId xmlns:a16="http://schemas.microsoft.com/office/drawing/2014/main" id="{5B327A31-EB0D-495B-B61C-A7C5FCF06D71}"/>
                </a:ext>
              </a:extLst>
            </p:cNvPr>
            <p:cNvSpPr>
              <a:spLocks/>
            </p:cNvSpPr>
            <p:nvPr/>
          </p:nvSpPr>
          <p:spPr bwMode="auto">
            <a:xfrm>
              <a:off x="7258050" y="2003426"/>
              <a:ext cx="66675" cy="76200"/>
            </a:xfrm>
            <a:custGeom>
              <a:avLst/>
              <a:gdLst>
                <a:gd name="T0" fmla="*/ 7 w 21"/>
                <a:gd name="T1" fmla="*/ 0 h 24"/>
                <a:gd name="T2" fmla="*/ 21 w 21"/>
                <a:gd name="T3" fmla="*/ 13 h 24"/>
                <a:gd name="T4" fmla="*/ 13 w 21"/>
                <a:gd name="T5" fmla="*/ 23 h 24"/>
                <a:gd name="T6" fmla="*/ 0 w 21"/>
                <a:gd name="T7" fmla="*/ 9 h 24"/>
                <a:gd name="T8" fmla="*/ 7 w 21"/>
                <a:gd name="T9" fmla="*/ 0 h 24"/>
              </a:gdLst>
              <a:ahLst/>
              <a:cxnLst>
                <a:cxn ang="0">
                  <a:pos x="T0" y="T1"/>
                </a:cxn>
                <a:cxn ang="0">
                  <a:pos x="T2" y="T3"/>
                </a:cxn>
                <a:cxn ang="0">
                  <a:pos x="T4" y="T5"/>
                </a:cxn>
                <a:cxn ang="0">
                  <a:pos x="T6" y="T7"/>
                </a:cxn>
                <a:cxn ang="0">
                  <a:pos x="T8" y="T9"/>
                </a:cxn>
              </a:cxnLst>
              <a:rect l="0" t="0" r="r" b="b"/>
              <a:pathLst>
                <a:path w="21" h="24">
                  <a:moveTo>
                    <a:pt x="7" y="0"/>
                  </a:moveTo>
                  <a:cubicBezTo>
                    <a:pt x="15" y="0"/>
                    <a:pt x="21" y="6"/>
                    <a:pt x="21" y="13"/>
                  </a:cubicBezTo>
                  <a:cubicBezTo>
                    <a:pt x="21" y="18"/>
                    <a:pt x="19" y="23"/>
                    <a:pt x="13" y="23"/>
                  </a:cubicBezTo>
                  <a:cubicBezTo>
                    <a:pt x="6" y="24"/>
                    <a:pt x="0" y="16"/>
                    <a:pt x="0" y="9"/>
                  </a:cubicBezTo>
                  <a:cubicBezTo>
                    <a:pt x="0" y="3"/>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63">
              <a:extLst>
                <a:ext uri="{FF2B5EF4-FFF2-40B4-BE49-F238E27FC236}">
                  <a16:creationId xmlns:a16="http://schemas.microsoft.com/office/drawing/2014/main" id="{C558C8C2-12B1-4654-9028-CD5B1C8387AB}"/>
                </a:ext>
              </a:extLst>
            </p:cNvPr>
            <p:cNvSpPr>
              <a:spLocks/>
            </p:cNvSpPr>
            <p:nvPr/>
          </p:nvSpPr>
          <p:spPr bwMode="auto">
            <a:xfrm>
              <a:off x="6940550" y="1943101"/>
              <a:ext cx="63500" cy="76200"/>
            </a:xfrm>
            <a:custGeom>
              <a:avLst/>
              <a:gdLst>
                <a:gd name="T0" fmla="*/ 8 w 20"/>
                <a:gd name="T1" fmla="*/ 0 h 24"/>
                <a:gd name="T2" fmla="*/ 20 w 20"/>
                <a:gd name="T3" fmla="*/ 13 h 24"/>
                <a:gd name="T4" fmla="*/ 12 w 20"/>
                <a:gd name="T5" fmla="*/ 24 h 24"/>
                <a:gd name="T6" fmla="*/ 0 w 20"/>
                <a:gd name="T7" fmla="*/ 10 h 24"/>
                <a:gd name="T8" fmla="*/ 8 w 20"/>
                <a:gd name="T9" fmla="*/ 0 h 24"/>
              </a:gdLst>
              <a:ahLst/>
              <a:cxnLst>
                <a:cxn ang="0">
                  <a:pos x="T0" y="T1"/>
                </a:cxn>
                <a:cxn ang="0">
                  <a:pos x="T2" y="T3"/>
                </a:cxn>
                <a:cxn ang="0">
                  <a:pos x="T4" y="T5"/>
                </a:cxn>
                <a:cxn ang="0">
                  <a:pos x="T6" y="T7"/>
                </a:cxn>
                <a:cxn ang="0">
                  <a:pos x="T8" y="T9"/>
                </a:cxn>
              </a:cxnLst>
              <a:rect l="0" t="0" r="r" b="b"/>
              <a:pathLst>
                <a:path w="20" h="24">
                  <a:moveTo>
                    <a:pt x="8" y="0"/>
                  </a:moveTo>
                  <a:cubicBezTo>
                    <a:pt x="14" y="0"/>
                    <a:pt x="20" y="6"/>
                    <a:pt x="20" y="13"/>
                  </a:cubicBezTo>
                  <a:cubicBezTo>
                    <a:pt x="20" y="18"/>
                    <a:pt x="18" y="23"/>
                    <a:pt x="12" y="24"/>
                  </a:cubicBezTo>
                  <a:cubicBezTo>
                    <a:pt x="6" y="24"/>
                    <a:pt x="0" y="17"/>
                    <a:pt x="0" y="10"/>
                  </a:cubicBezTo>
                  <a:cubicBezTo>
                    <a:pt x="0" y="4"/>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64">
              <a:extLst>
                <a:ext uri="{FF2B5EF4-FFF2-40B4-BE49-F238E27FC236}">
                  <a16:creationId xmlns:a16="http://schemas.microsoft.com/office/drawing/2014/main" id="{DE2C2904-C8A3-423B-9C4F-ED099B85D8E4}"/>
                </a:ext>
              </a:extLst>
            </p:cNvPr>
            <p:cNvSpPr>
              <a:spLocks/>
            </p:cNvSpPr>
            <p:nvPr/>
          </p:nvSpPr>
          <p:spPr bwMode="auto">
            <a:xfrm>
              <a:off x="6994525" y="1846263"/>
              <a:ext cx="71438" cy="60325"/>
            </a:xfrm>
            <a:custGeom>
              <a:avLst/>
              <a:gdLst>
                <a:gd name="T0" fmla="*/ 8 w 22"/>
                <a:gd name="T1" fmla="*/ 0 h 19"/>
                <a:gd name="T2" fmla="*/ 22 w 22"/>
                <a:gd name="T3" fmla="*/ 11 h 19"/>
                <a:gd name="T4" fmla="*/ 14 w 22"/>
                <a:gd name="T5" fmla="*/ 19 h 19"/>
                <a:gd name="T6" fmla="*/ 1 w 22"/>
                <a:gd name="T7" fmla="*/ 8 h 19"/>
                <a:gd name="T8" fmla="*/ 8 w 22"/>
                <a:gd name="T9" fmla="*/ 0 h 19"/>
              </a:gdLst>
              <a:ahLst/>
              <a:cxnLst>
                <a:cxn ang="0">
                  <a:pos x="T0" y="T1"/>
                </a:cxn>
                <a:cxn ang="0">
                  <a:pos x="T2" y="T3"/>
                </a:cxn>
                <a:cxn ang="0">
                  <a:pos x="T4" y="T5"/>
                </a:cxn>
                <a:cxn ang="0">
                  <a:pos x="T6" y="T7"/>
                </a:cxn>
                <a:cxn ang="0">
                  <a:pos x="T8" y="T9"/>
                </a:cxn>
              </a:cxnLst>
              <a:rect l="0" t="0" r="r" b="b"/>
              <a:pathLst>
                <a:path w="22" h="19">
                  <a:moveTo>
                    <a:pt x="8" y="0"/>
                  </a:moveTo>
                  <a:cubicBezTo>
                    <a:pt x="15" y="0"/>
                    <a:pt x="22" y="6"/>
                    <a:pt x="22" y="11"/>
                  </a:cubicBezTo>
                  <a:cubicBezTo>
                    <a:pt x="22" y="17"/>
                    <a:pt x="19" y="19"/>
                    <a:pt x="14" y="19"/>
                  </a:cubicBezTo>
                  <a:cubicBezTo>
                    <a:pt x="6" y="19"/>
                    <a:pt x="0" y="14"/>
                    <a:pt x="1" y="8"/>
                  </a:cubicBezTo>
                  <a:cubicBezTo>
                    <a:pt x="1" y="3"/>
                    <a:pt x="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65">
              <a:extLst>
                <a:ext uri="{FF2B5EF4-FFF2-40B4-BE49-F238E27FC236}">
                  <a16:creationId xmlns:a16="http://schemas.microsoft.com/office/drawing/2014/main" id="{0BD30E40-6E02-4BC9-AA00-7077A8884BDB}"/>
                </a:ext>
              </a:extLst>
            </p:cNvPr>
            <p:cNvSpPr>
              <a:spLocks/>
            </p:cNvSpPr>
            <p:nvPr/>
          </p:nvSpPr>
          <p:spPr bwMode="auto">
            <a:xfrm>
              <a:off x="7221538" y="1884363"/>
              <a:ext cx="65088" cy="65088"/>
            </a:xfrm>
            <a:custGeom>
              <a:avLst/>
              <a:gdLst>
                <a:gd name="T0" fmla="*/ 9 w 20"/>
                <a:gd name="T1" fmla="*/ 0 h 20"/>
                <a:gd name="T2" fmla="*/ 20 w 20"/>
                <a:gd name="T3" fmla="*/ 10 h 20"/>
                <a:gd name="T4" fmla="*/ 11 w 20"/>
                <a:gd name="T5" fmla="*/ 20 h 20"/>
                <a:gd name="T6" fmla="*/ 0 w 20"/>
                <a:gd name="T7" fmla="*/ 10 h 20"/>
                <a:gd name="T8" fmla="*/ 9 w 20"/>
                <a:gd name="T9" fmla="*/ 0 h 20"/>
              </a:gdLst>
              <a:ahLst/>
              <a:cxnLst>
                <a:cxn ang="0">
                  <a:pos x="T0" y="T1"/>
                </a:cxn>
                <a:cxn ang="0">
                  <a:pos x="T2" y="T3"/>
                </a:cxn>
                <a:cxn ang="0">
                  <a:pos x="T4" y="T5"/>
                </a:cxn>
                <a:cxn ang="0">
                  <a:pos x="T6" y="T7"/>
                </a:cxn>
                <a:cxn ang="0">
                  <a:pos x="T8" y="T9"/>
                </a:cxn>
              </a:cxnLst>
              <a:rect l="0" t="0" r="r" b="b"/>
              <a:pathLst>
                <a:path w="20" h="20">
                  <a:moveTo>
                    <a:pt x="9" y="0"/>
                  </a:moveTo>
                  <a:cubicBezTo>
                    <a:pt x="16" y="0"/>
                    <a:pt x="20" y="4"/>
                    <a:pt x="20" y="10"/>
                  </a:cubicBezTo>
                  <a:cubicBezTo>
                    <a:pt x="20" y="15"/>
                    <a:pt x="16" y="20"/>
                    <a:pt x="11" y="20"/>
                  </a:cubicBezTo>
                  <a:cubicBezTo>
                    <a:pt x="5" y="20"/>
                    <a:pt x="0" y="16"/>
                    <a:pt x="0" y="10"/>
                  </a:cubicBezTo>
                  <a:cubicBezTo>
                    <a:pt x="0" y="4"/>
                    <a:pt x="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66">
              <a:extLst>
                <a:ext uri="{FF2B5EF4-FFF2-40B4-BE49-F238E27FC236}">
                  <a16:creationId xmlns:a16="http://schemas.microsoft.com/office/drawing/2014/main" id="{3358AC92-62C8-4084-B469-23852CFE6C1D}"/>
                </a:ext>
              </a:extLst>
            </p:cNvPr>
            <p:cNvSpPr>
              <a:spLocks/>
            </p:cNvSpPr>
            <p:nvPr/>
          </p:nvSpPr>
          <p:spPr bwMode="auto">
            <a:xfrm>
              <a:off x="6080125" y="754063"/>
              <a:ext cx="65088" cy="66675"/>
            </a:xfrm>
            <a:custGeom>
              <a:avLst/>
              <a:gdLst>
                <a:gd name="T0" fmla="*/ 8 w 20"/>
                <a:gd name="T1" fmla="*/ 1 h 21"/>
                <a:gd name="T2" fmla="*/ 19 w 20"/>
                <a:gd name="T3" fmla="*/ 10 h 21"/>
                <a:gd name="T4" fmla="*/ 10 w 20"/>
                <a:gd name="T5" fmla="*/ 20 h 21"/>
                <a:gd name="T6" fmla="*/ 0 w 20"/>
                <a:gd name="T7" fmla="*/ 10 h 21"/>
                <a:gd name="T8" fmla="*/ 8 w 20"/>
                <a:gd name="T9" fmla="*/ 1 h 21"/>
              </a:gdLst>
              <a:ahLst/>
              <a:cxnLst>
                <a:cxn ang="0">
                  <a:pos x="T0" y="T1"/>
                </a:cxn>
                <a:cxn ang="0">
                  <a:pos x="T2" y="T3"/>
                </a:cxn>
                <a:cxn ang="0">
                  <a:pos x="T4" y="T5"/>
                </a:cxn>
                <a:cxn ang="0">
                  <a:pos x="T6" y="T7"/>
                </a:cxn>
                <a:cxn ang="0">
                  <a:pos x="T8" y="T9"/>
                </a:cxn>
              </a:cxnLst>
              <a:rect l="0" t="0" r="r" b="b"/>
              <a:pathLst>
                <a:path w="20" h="21">
                  <a:moveTo>
                    <a:pt x="8" y="1"/>
                  </a:moveTo>
                  <a:cubicBezTo>
                    <a:pt x="15" y="0"/>
                    <a:pt x="19" y="4"/>
                    <a:pt x="19" y="10"/>
                  </a:cubicBezTo>
                  <a:cubicBezTo>
                    <a:pt x="20" y="16"/>
                    <a:pt x="16" y="20"/>
                    <a:pt x="10" y="20"/>
                  </a:cubicBezTo>
                  <a:cubicBezTo>
                    <a:pt x="4" y="21"/>
                    <a:pt x="0" y="16"/>
                    <a:pt x="0" y="10"/>
                  </a:cubicBezTo>
                  <a:cubicBezTo>
                    <a:pt x="0" y="4"/>
                    <a:pt x="2"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67">
              <a:extLst>
                <a:ext uri="{FF2B5EF4-FFF2-40B4-BE49-F238E27FC236}">
                  <a16:creationId xmlns:a16="http://schemas.microsoft.com/office/drawing/2014/main" id="{A1FCC872-B694-47B5-B4AC-27155BA192B5}"/>
                </a:ext>
              </a:extLst>
            </p:cNvPr>
            <p:cNvSpPr>
              <a:spLocks/>
            </p:cNvSpPr>
            <p:nvPr/>
          </p:nvSpPr>
          <p:spPr bwMode="auto">
            <a:xfrm>
              <a:off x="5888038" y="393701"/>
              <a:ext cx="61913" cy="57150"/>
            </a:xfrm>
            <a:custGeom>
              <a:avLst/>
              <a:gdLst>
                <a:gd name="T0" fmla="*/ 6 w 19"/>
                <a:gd name="T1" fmla="*/ 0 h 18"/>
                <a:gd name="T2" fmla="*/ 19 w 19"/>
                <a:gd name="T3" fmla="*/ 10 h 18"/>
                <a:gd name="T4" fmla="*/ 11 w 19"/>
                <a:gd name="T5" fmla="*/ 18 h 18"/>
                <a:gd name="T6" fmla="*/ 0 w 19"/>
                <a:gd name="T7" fmla="*/ 7 h 18"/>
                <a:gd name="T8" fmla="*/ 6 w 19"/>
                <a:gd name="T9" fmla="*/ 0 h 18"/>
              </a:gdLst>
              <a:ahLst/>
              <a:cxnLst>
                <a:cxn ang="0">
                  <a:pos x="T0" y="T1"/>
                </a:cxn>
                <a:cxn ang="0">
                  <a:pos x="T2" y="T3"/>
                </a:cxn>
                <a:cxn ang="0">
                  <a:pos x="T4" y="T5"/>
                </a:cxn>
                <a:cxn ang="0">
                  <a:pos x="T6" y="T7"/>
                </a:cxn>
                <a:cxn ang="0">
                  <a:pos x="T8" y="T9"/>
                </a:cxn>
              </a:cxnLst>
              <a:rect l="0" t="0" r="r" b="b"/>
              <a:pathLst>
                <a:path w="19" h="18">
                  <a:moveTo>
                    <a:pt x="6" y="0"/>
                  </a:moveTo>
                  <a:cubicBezTo>
                    <a:pt x="13" y="0"/>
                    <a:pt x="19" y="5"/>
                    <a:pt x="19" y="10"/>
                  </a:cubicBezTo>
                  <a:cubicBezTo>
                    <a:pt x="19" y="15"/>
                    <a:pt x="17" y="18"/>
                    <a:pt x="11" y="18"/>
                  </a:cubicBezTo>
                  <a:cubicBezTo>
                    <a:pt x="5" y="18"/>
                    <a:pt x="0" y="13"/>
                    <a:pt x="0" y="7"/>
                  </a:cubicBezTo>
                  <a:cubicBezTo>
                    <a:pt x="0" y="2"/>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68">
              <a:extLst>
                <a:ext uri="{FF2B5EF4-FFF2-40B4-BE49-F238E27FC236}">
                  <a16:creationId xmlns:a16="http://schemas.microsoft.com/office/drawing/2014/main" id="{DE977BA1-0142-4B36-A1B5-1AC8F0598525}"/>
                </a:ext>
              </a:extLst>
            </p:cNvPr>
            <p:cNvSpPr>
              <a:spLocks/>
            </p:cNvSpPr>
            <p:nvPr/>
          </p:nvSpPr>
          <p:spPr bwMode="auto">
            <a:xfrm>
              <a:off x="7529513" y="2182813"/>
              <a:ext cx="53975" cy="57150"/>
            </a:xfrm>
            <a:custGeom>
              <a:avLst/>
              <a:gdLst>
                <a:gd name="T0" fmla="*/ 8 w 17"/>
                <a:gd name="T1" fmla="*/ 0 h 18"/>
                <a:gd name="T2" fmla="*/ 17 w 17"/>
                <a:gd name="T3" fmla="*/ 9 h 18"/>
                <a:gd name="T4" fmla="*/ 8 w 17"/>
                <a:gd name="T5" fmla="*/ 18 h 18"/>
                <a:gd name="T6" fmla="*/ 0 w 17"/>
                <a:gd name="T7" fmla="*/ 8 h 18"/>
                <a:gd name="T8" fmla="*/ 8 w 17"/>
                <a:gd name="T9" fmla="*/ 0 h 18"/>
              </a:gdLst>
              <a:ahLst/>
              <a:cxnLst>
                <a:cxn ang="0">
                  <a:pos x="T0" y="T1"/>
                </a:cxn>
                <a:cxn ang="0">
                  <a:pos x="T2" y="T3"/>
                </a:cxn>
                <a:cxn ang="0">
                  <a:pos x="T4" y="T5"/>
                </a:cxn>
                <a:cxn ang="0">
                  <a:pos x="T6" y="T7"/>
                </a:cxn>
                <a:cxn ang="0">
                  <a:pos x="T8" y="T9"/>
                </a:cxn>
              </a:cxnLst>
              <a:rect l="0" t="0" r="r" b="b"/>
              <a:pathLst>
                <a:path w="17" h="18">
                  <a:moveTo>
                    <a:pt x="8" y="0"/>
                  </a:moveTo>
                  <a:cubicBezTo>
                    <a:pt x="14" y="0"/>
                    <a:pt x="17" y="4"/>
                    <a:pt x="17" y="9"/>
                  </a:cubicBezTo>
                  <a:cubicBezTo>
                    <a:pt x="17" y="15"/>
                    <a:pt x="14" y="18"/>
                    <a:pt x="8" y="18"/>
                  </a:cubicBezTo>
                  <a:cubicBezTo>
                    <a:pt x="3" y="18"/>
                    <a:pt x="0" y="15"/>
                    <a:pt x="0" y="8"/>
                  </a:cubicBezTo>
                  <a:cubicBezTo>
                    <a:pt x="0" y="3"/>
                    <a:pt x="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69">
              <a:extLst>
                <a:ext uri="{FF2B5EF4-FFF2-40B4-BE49-F238E27FC236}">
                  <a16:creationId xmlns:a16="http://schemas.microsoft.com/office/drawing/2014/main" id="{951B1287-5BB3-4483-99C7-85E460B43AD4}"/>
                </a:ext>
              </a:extLst>
            </p:cNvPr>
            <p:cNvSpPr>
              <a:spLocks/>
            </p:cNvSpPr>
            <p:nvPr/>
          </p:nvSpPr>
          <p:spPr bwMode="auto">
            <a:xfrm>
              <a:off x="5430838" y="211138"/>
              <a:ext cx="65088" cy="50800"/>
            </a:xfrm>
            <a:custGeom>
              <a:avLst/>
              <a:gdLst>
                <a:gd name="T0" fmla="*/ 9 w 20"/>
                <a:gd name="T1" fmla="*/ 0 h 16"/>
                <a:gd name="T2" fmla="*/ 20 w 20"/>
                <a:gd name="T3" fmla="*/ 9 h 16"/>
                <a:gd name="T4" fmla="*/ 13 w 20"/>
                <a:gd name="T5" fmla="*/ 16 h 16"/>
                <a:gd name="T6" fmla="*/ 0 w 20"/>
                <a:gd name="T7" fmla="*/ 7 h 16"/>
                <a:gd name="T8" fmla="*/ 9 w 20"/>
                <a:gd name="T9" fmla="*/ 0 h 16"/>
              </a:gdLst>
              <a:ahLst/>
              <a:cxnLst>
                <a:cxn ang="0">
                  <a:pos x="T0" y="T1"/>
                </a:cxn>
                <a:cxn ang="0">
                  <a:pos x="T2" y="T3"/>
                </a:cxn>
                <a:cxn ang="0">
                  <a:pos x="T4" y="T5"/>
                </a:cxn>
                <a:cxn ang="0">
                  <a:pos x="T6" y="T7"/>
                </a:cxn>
                <a:cxn ang="0">
                  <a:pos x="T8" y="T9"/>
                </a:cxn>
              </a:cxnLst>
              <a:rect l="0" t="0" r="r" b="b"/>
              <a:pathLst>
                <a:path w="20" h="16">
                  <a:moveTo>
                    <a:pt x="9" y="0"/>
                  </a:moveTo>
                  <a:cubicBezTo>
                    <a:pt x="16" y="0"/>
                    <a:pt x="20" y="4"/>
                    <a:pt x="20" y="9"/>
                  </a:cubicBezTo>
                  <a:cubicBezTo>
                    <a:pt x="20" y="14"/>
                    <a:pt x="17" y="16"/>
                    <a:pt x="13" y="16"/>
                  </a:cubicBezTo>
                  <a:cubicBezTo>
                    <a:pt x="6" y="16"/>
                    <a:pt x="0" y="12"/>
                    <a:pt x="0" y="7"/>
                  </a:cubicBezTo>
                  <a:cubicBezTo>
                    <a:pt x="0" y="1"/>
                    <a:pt x="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70">
              <a:extLst>
                <a:ext uri="{FF2B5EF4-FFF2-40B4-BE49-F238E27FC236}">
                  <a16:creationId xmlns:a16="http://schemas.microsoft.com/office/drawing/2014/main" id="{EC1F9849-5B4C-4C20-88A2-5DF906E91A22}"/>
                </a:ext>
              </a:extLst>
            </p:cNvPr>
            <p:cNvSpPr>
              <a:spLocks/>
            </p:cNvSpPr>
            <p:nvPr/>
          </p:nvSpPr>
          <p:spPr bwMode="auto">
            <a:xfrm>
              <a:off x="5224463" y="277813"/>
              <a:ext cx="50800" cy="55563"/>
            </a:xfrm>
            <a:custGeom>
              <a:avLst/>
              <a:gdLst>
                <a:gd name="T0" fmla="*/ 8 w 16"/>
                <a:gd name="T1" fmla="*/ 0 h 17"/>
                <a:gd name="T2" fmla="*/ 15 w 16"/>
                <a:gd name="T3" fmla="*/ 9 h 17"/>
                <a:gd name="T4" fmla="*/ 9 w 16"/>
                <a:gd name="T5" fmla="*/ 17 h 17"/>
                <a:gd name="T6" fmla="*/ 0 w 16"/>
                <a:gd name="T7" fmla="*/ 10 h 17"/>
                <a:gd name="T8" fmla="*/ 8 w 16"/>
                <a:gd name="T9" fmla="*/ 0 h 17"/>
              </a:gdLst>
              <a:ahLst/>
              <a:cxnLst>
                <a:cxn ang="0">
                  <a:pos x="T0" y="T1"/>
                </a:cxn>
                <a:cxn ang="0">
                  <a:pos x="T2" y="T3"/>
                </a:cxn>
                <a:cxn ang="0">
                  <a:pos x="T4" y="T5"/>
                </a:cxn>
                <a:cxn ang="0">
                  <a:pos x="T6" y="T7"/>
                </a:cxn>
                <a:cxn ang="0">
                  <a:pos x="T8" y="T9"/>
                </a:cxn>
              </a:cxnLst>
              <a:rect l="0" t="0" r="r" b="b"/>
              <a:pathLst>
                <a:path w="16" h="17">
                  <a:moveTo>
                    <a:pt x="8" y="0"/>
                  </a:moveTo>
                  <a:cubicBezTo>
                    <a:pt x="13" y="0"/>
                    <a:pt x="15" y="4"/>
                    <a:pt x="15" y="9"/>
                  </a:cubicBezTo>
                  <a:cubicBezTo>
                    <a:pt x="16" y="14"/>
                    <a:pt x="13" y="17"/>
                    <a:pt x="9" y="17"/>
                  </a:cubicBezTo>
                  <a:cubicBezTo>
                    <a:pt x="4" y="17"/>
                    <a:pt x="0" y="16"/>
                    <a:pt x="0" y="10"/>
                  </a:cubicBezTo>
                  <a:cubicBezTo>
                    <a:pt x="0" y="5"/>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71">
              <a:extLst>
                <a:ext uri="{FF2B5EF4-FFF2-40B4-BE49-F238E27FC236}">
                  <a16:creationId xmlns:a16="http://schemas.microsoft.com/office/drawing/2014/main" id="{B3E69F90-2A23-407B-8A4B-B18E6640A764}"/>
                </a:ext>
              </a:extLst>
            </p:cNvPr>
            <p:cNvSpPr>
              <a:spLocks/>
            </p:cNvSpPr>
            <p:nvPr/>
          </p:nvSpPr>
          <p:spPr bwMode="auto">
            <a:xfrm>
              <a:off x="5565775" y="182563"/>
              <a:ext cx="57150" cy="60325"/>
            </a:xfrm>
            <a:custGeom>
              <a:avLst/>
              <a:gdLst>
                <a:gd name="T0" fmla="*/ 7 w 18"/>
                <a:gd name="T1" fmla="*/ 2 h 19"/>
                <a:gd name="T2" fmla="*/ 18 w 18"/>
                <a:gd name="T3" fmla="*/ 10 h 19"/>
                <a:gd name="T4" fmla="*/ 12 w 18"/>
                <a:gd name="T5" fmla="*/ 18 h 19"/>
                <a:gd name="T6" fmla="*/ 0 w 18"/>
                <a:gd name="T7" fmla="*/ 8 h 19"/>
                <a:gd name="T8" fmla="*/ 7 w 18"/>
                <a:gd name="T9" fmla="*/ 2 h 19"/>
              </a:gdLst>
              <a:ahLst/>
              <a:cxnLst>
                <a:cxn ang="0">
                  <a:pos x="T0" y="T1"/>
                </a:cxn>
                <a:cxn ang="0">
                  <a:pos x="T2" y="T3"/>
                </a:cxn>
                <a:cxn ang="0">
                  <a:pos x="T4" y="T5"/>
                </a:cxn>
                <a:cxn ang="0">
                  <a:pos x="T6" y="T7"/>
                </a:cxn>
                <a:cxn ang="0">
                  <a:pos x="T8" y="T9"/>
                </a:cxn>
              </a:cxnLst>
              <a:rect l="0" t="0" r="r" b="b"/>
              <a:pathLst>
                <a:path w="18" h="19">
                  <a:moveTo>
                    <a:pt x="7" y="2"/>
                  </a:moveTo>
                  <a:cubicBezTo>
                    <a:pt x="12" y="0"/>
                    <a:pt x="17" y="5"/>
                    <a:pt x="18" y="10"/>
                  </a:cubicBezTo>
                  <a:cubicBezTo>
                    <a:pt x="18" y="14"/>
                    <a:pt x="16" y="17"/>
                    <a:pt x="12" y="18"/>
                  </a:cubicBezTo>
                  <a:cubicBezTo>
                    <a:pt x="7" y="19"/>
                    <a:pt x="2" y="14"/>
                    <a:pt x="0" y="8"/>
                  </a:cubicBezTo>
                  <a:cubicBezTo>
                    <a:pt x="2" y="6"/>
                    <a:pt x="4"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72">
              <a:extLst>
                <a:ext uri="{FF2B5EF4-FFF2-40B4-BE49-F238E27FC236}">
                  <a16:creationId xmlns:a16="http://schemas.microsoft.com/office/drawing/2014/main" id="{509BEACB-5387-4A2C-B23D-037206BF9D45}"/>
                </a:ext>
              </a:extLst>
            </p:cNvPr>
            <p:cNvSpPr>
              <a:spLocks/>
            </p:cNvSpPr>
            <p:nvPr/>
          </p:nvSpPr>
          <p:spPr bwMode="auto">
            <a:xfrm>
              <a:off x="7372350" y="2044701"/>
              <a:ext cx="53975" cy="57150"/>
            </a:xfrm>
            <a:custGeom>
              <a:avLst/>
              <a:gdLst>
                <a:gd name="T0" fmla="*/ 7 w 17"/>
                <a:gd name="T1" fmla="*/ 1 h 18"/>
                <a:gd name="T2" fmla="*/ 16 w 17"/>
                <a:gd name="T3" fmla="*/ 11 h 18"/>
                <a:gd name="T4" fmla="*/ 12 w 17"/>
                <a:gd name="T5" fmla="*/ 18 h 18"/>
                <a:gd name="T6" fmla="*/ 0 w 17"/>
                <a:gd name="T7" fmla="*/ 8 h 18"/>
                <a:gd name="T8" fmla="*/ 7 w 17"/>
                <a:gd name="T9" fmla="*/ 1 h 18"/>
              </a:gdLst>
              <a:ahLst/>
              <a:cxnLst>
                <a:cxn ang="0">
                  <a:pos x="T0" y="T1"/>
                </a:cxn>
                <a:cxn ang="0">
                  <a:pos x="T2" y="T3"/>
                </a:cxn>
                <a:cxn ang="0">
                  <a:pos x="T4" y="T5"/>
                </a:cxn>
                <a:cxn ang="0">
                  <a:pos x="T6" y="T7"/>
                </a:cxn>
                <a:cxn ang="0">
                  <a:pos x="T8" y="T9"/>
                </a:cxn>
              </a:cxnLst>
              <a:rect l="0" t="0" r="r" b="b"/>
              <a:pathLst>
                <a:path w="17" h="18">
                  <a:moveTo>
                    <a:pt x="7" y="1"/>
                  </a:moveTo>
                  <a:cubicBezTo>
                    <a:pt x="12" y="0"/>
                    <a:pt x="17" y="6"/>
                    <a:pt x="16" y="11"/>
                  </a:cubicBezTo>
                  <a:cubicBezTo>
                    <a:pt x="16" y="14"/>
                    <a:pt x="13" y="16"/>
                    <a:pt x="12" y="18"/>
                  </a:cubicBezTo>
                  <a:cubicBezTo>
                    <a:pt x="4" y="17"/>
                    <a:pt x="0" y="14"/>
                    <a:pt x="0" y="8"/>
                  </a:cubicBezTo>
                  <a:cubicBezTo>
                    <a:pt x="0" y="4"/>
                    <a:pt x="2"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73">
              <a:extLst>
                <a:ext uri="{FF2B5EF4-FFF2-40B4-BE49-F238E27FC236}">
                  <a16:creationId xmlns:a16="http://schemas.microsoft.com/office/drawing/2014/main" id="{0CABA3B4-C67B-473F-8185-A8CE9804E01E}"/>
                </a:ext>
              </a:extLst>
            </p:cNvPr>
            <p:cNvSpPr>
              <a:spLocks/>
            </p:cNvSpPr>
            <p:nvPr/>
          </p:nvSpPr>
          <p:spPr bwMode="auto">
            <a:xfrm>
              <a:off x="5773738" y="488951"/>
              <a:ext cx="57150" cy="47625"/>
            </a:xfrm>
            <a:custGeom>
              <a:avLst/>
              <a:gdLst>
                <a:gd name="T0" fmla="*/ 8 w 18"/>
                <a:gd name="T1" fmla="*/ 0 h 15"/>
                <a:gd name="T2" fmla="*/ 18 w 18"/>
                <a:gd name="T3" fmla="*/ 9 h 15"/>
                <a:gd name="T4" fmla="*/ 13 w 18"/>
                <a:gd name="T5" fmla="*/ 15 h 15"/>
                <a:gd name="T6" fmla="*/ 1 w 18"/>
                <a:gd name="T7" fmla="*/ 6 h 15"/>
                <a:gd name="T8" fmla="*/ 8 w 18"/>
                <a:gd name="T9" fmla="*/ 0 h 15"/>
              </a:gdLst>
              <a:ahLst/>
              <a:cxnLst>
                <a:cxn ang="0">
                  <a:pos x="T0" y="T1"/>
                </a:cxn>
                <a:cxn ang="0">
                  <a:pos x="T2" y="T3"/>
                </a:cxn>
                <a:cxn ang="0">
                  <a:pos x="T4" y="T5"/>
                </a:cxn>
                <a:cxn ang="0">
                  <a:pos x="T6" y="T7"/>
                </a:cxn>
                <a:cxn ang="0">
                  <a:pos x="T8" y="T9"/>
                </a:cxn>
              </a:cxnLst>
              <a:rect l="0" t="0" r="r" b="b"/>
              <a:pathLst>
                <a:path w="18" h="15">
                  <a:moveTo>
                    <a:pt x="8" y="0"/>
                  </a:moveTo>
                  <a:cubicBezTo>
                    <a:pt x="13" y="1"/>
                    <a:pt x="18" y="3"/>
                    <a:pt x="18" y="9"/>
                  </a:cubicBezTo>
                  <a:cubicBezTo>
                    <a:pt x="18" y="12"/>
                    <a:pt x="14" y="14"/>
                    <a:pt x="13" y="15"/>
                  </a:cubicBezTo>
                  <a:cubicBezTo>
                    <a:pt x="5" y="15"/>
                    <a:pt x="0" y="10"/>
                    <a:pt x="1" y="6"/>
                  </a:cubicBezTo>
                  <a:cubicBezTo>
                    <a:pt x="1" y="1"/>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74">
              <a:extLst>
                <a:ext uri="{FF2B5EF4-FFF2-40B4-BE49-F238E27FC236}">
                  <a16:creationId xmlns:a16="http://schemas.microsoft.com/office/drawing/2014/main" id="{B4752E9A-DC17-4916-AC5B-D71C2855F126}"/>
                </a:ext>
              </a:extLst>
            </p:cNvPr>
            <p:cNvSpPr>
              <a:spLocks/>
            </p:cNvSpPr>
            <p:nvPr/>
          </p:nvSpPr>
          <p:spPr bwMode="auto">
            <a:xfrm>
              <a:off x="5648325" y="265113"/>
              <a:ext cx="49213" cy="52388"/>
            </a:xfrm>
            <a:custGeom>
              <a:avLst/>
              <a:gdLst>
                <a:gd name="T0" fmla="*/ 7 w 15"/>
                <a:gd name="T1" fmla="*/ 1 h 16"/>
                <a:gd name="T2" fmla="*/ 15 w 15"/>
                <a:gd name="T3" fmla="*/ 12 h 16"/>
                <a:gd name="T4" fmla="*/ 8 w 15"/>
                <a:gd name="T5" fmla="*/ 16 h 16"/>
                <a:gd name="T6" fmla="*/ 0 w 15"/>
                <a:gd name="T7" fmla="*/ 7 h 16"/>
                <a:gd name="T8" fmla="*/ 7 w 15"/>
                <a:gd name="T9" fmla="*/ 1 h 16"/>
              </a:gdLst>
              <a:ahLst/>
              <a:cxnLst>
                <a:cxn ang="0">
                  <a:pos x="T0" y="T1"/>
                </a:cxn>
                <a:cxn ang="0">
                  <a:pos x="T2" y="T3"/>
                </a:cxn>
                <a:cxn ang="0">
                  <a:pos x="T4" y="T5"/>
                </a:cxn>
                <a:cxn ang="0">
                  <a:pos x="T6" y="T7"/>
                </a:cxn>
                <a:cxn ang="0">
                  <a:pos x="T8" y="T9"/>
                </a:cxn>
              </a:cxnLst>
              <a:rect l="0" t="0" r="r" b="b"/>
              <a:pathLst>
                <a:path w="15" h="16">
                  <a:moveTo>
                    <a:pt x="7" y="1"/>
                  </a:moveTo>
                  <a:cubicBezTo>
                    <a:pt x="12" y="0"/>
                    <a:pt x="15" y="4"/>
                    <a:pt x="15" y="12"/>
                  </a:cubicBezTo>
                  <a:cubicBezTo>
                    <a:pt x="14" y="13"/>
                    <a:pt x="11" y="16"/>
                    <a:pt x="8" y="16"/>
                  </a:cubicBezTo>
                  <a:cubicBezTo>
                    <a:pt x="3" y="16"/>
                    <a:pt x="0" y="12"/>
                    <a:pt x="0" y="7"/>
                  </a:cubicBezTo>
                  <a:cubicBezTo>
                    <a:pt x="1" y="5"/>
                    <a:pt x="4"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75">
              <a:extLst>
                <a:ext uri="{FF2B5EF4-FFF2-40B4-BE49-F238E27FC236}">
                  <a16:creationId xmlns:a16="http://schemas.microsoft.com/office/drawing/2014/main" id="{D3C03224-8209-45C2-8FCA-886D7DB98F1F}"/>
                </a:ext>
              </a:extLst>
            </p:cNvPr>
            <p:cNvSpPr>
              <a:spLocks/>
            </p:cNvSpPr>
            <p:nvPr/>
          </p:nvSpPr>
          <p:spPr bwMode="auto">
            <a:xfrm>
              <a:off x="6873875" y="1868488"/>
              <a:ext cx="53975" cy="52388"/>
            </a:xfrm>
            <a:custGeom>
              <a:avLst/>
              <a:gdLst>
                <a:gd name="T0" fmla="*/ 8 w 17"/>
                <a:gd name="T1" fmla="*/ 0 h 16"/>
                <a:gd name="T2" fmla="*/ 16 w 17"/>
                <a:gd name="T3" fmla="*/ 8 h 16"/>
                <a:gd name="T4" fmla="*/ 11 w 17"/>
                <a:gd name="T5" fmla="*/ 16 h 16"/>
                <a:gd name="T6" fmla="*/ 7 w 17"/>
                <a:gd name="T7" fmla="*/ 16 h 16"/>
                <a:gd name="T8" fmla="*/ 1 w 17"/>
                <a:gd name="T9" fmla="*/ 7 h 16"/>
                <a:gd name="T10" fmla="*/ 8 w 17"/>
                <a:gd name="T11" fmla="*/ 0 h 16"/>
              </a:gdLst>
              <a:ahLst/>
              <a:cxnLst>
                <a:cxn ang="0">
                  <a:pos x="T0" y="T1"/>
                </a:cxn>
                <a:cxn ang="0">
                  <a:pos x="T2" y="T3"/>
                </a:cxn>
                <a:cxn ang="0">
                  <a:pos x="T4" y="T5"/>
                </a:cxn>
                <a:cxn ang="0">
                  <a:pos x="T6" y="T7"/>
                </a:cxn>
                <a:cxn ang="0">
                  <a:pos x="T8" y="T9"/>
                </a:cxn>
                <a:cxn ang="0">
                  <a:pos x="T10" y="T11"/>
                </a:cxn>
              </a:cxnLst>
              <a:rect l="0" t="0" r="r" b="b"/>
              <a:pathLst>
                <a:path w="17" h="16">
                  <a:moveTo>
                    <a:pt x="8" y="0"/>
                  </a:moveTo>
                  <a:cubicBezTo>
                    <a:pt x="13" y="0"/>
                    <a:pt x="17" y="3"/>
                    <a:pt x="16" y="8"/>
                  </a:cubicBezTo>
                  <a:cubicBezTo>
                    <a:pt x="16" y="11"/>
                    <a:pt x="13" y="13"/>
                    <a:pt x="11" y="16"/>
                  </a:cubicBezTo>
                  <a:cubicBezTo>
                    <a:pt x="10" y="16"/>
                    <a:pt x="8" y="16"/>
                    <a:pt x="7" y="16"/>
                  </a:cubicBezTo>
                  <a:cubicBezTo>
                    <a:pt x="5" y="13"/>
                    <a:pt x="2" y="10"/>
                    <a:pt x="1" y="7"/>
                  </a:cubicBezTo>
                  <a:cubicBezTo>
                    <a:pt x="0" y="3"/>
                    <a:pt x="4"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76">
              <a:extLst>
                <a:ext uri="{FF2B5EF4-FFF2-40B4-BE49-F238E27FC236}">
                  <a16:creationId xmlns:a16="http://schemas.microsoft.com/office/drawing/2014/main" id="{1ED57854-6CA2-4BF5-94C1-E122ADEB180C}"/>
                </a:ext>
              </a:extLst>
            </p:cNvPr>
            <p:cNvSpPr>
              <a:spLocks/>
            </p:cNvSpPr>
            <p:nvPr/>
          </p:nvSpPr>
          <p:spPr bwMode="auto">
            <a:xfrm>
              <a:off x="7366000" y="1955801"/>
              <a:ext cx="44450" cy="47625"/>
            </a:xfrm>
            <a:custGeom>
              <a:avLst/>
              <a:gdLst>
                <a:gd name="T0" fmla="*/ 5 w 14"/>
                <a:gd name="T1" fmla="*/ 0 h 15"/>
                <a:gd name="T2" fmla="*/ 8 w 14"/>
                <a:gd name="T3" fmla="*/ 0 h 15"/>
                <a:gd name="T4" fmla="*/ 14 w 14"/>
                <a:gd name="T5" fmla="*/ 9 h 15"/>
                <a:gd name="T6" fmla="*/ 8 w 14"/>
                <a:gd name="T7" fmla="*/ 15 h 15"/>
                <a:gd name="T8" fmla="*/ 0 w 14"/>
                <a:gd name="T9" fmla="*/ 7 h 15"/>
                <a:gd name="T10" fmla="*/ 5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5" y="0"/>
                  </a:moveTo>
                  <a:cubicBezTo>
                    <a:pt x="6" y="0"/>
                    <a:pt x="7" y="0"/>
                    <a:pt x="8" y="0"/>
                  </a:cubicBezTo>
                  <a:cubicBezTo>
                    <a:pt x="10" y="3"/>
                    <a:pt x="13" y="6"/>
                    <a:pt x="14" y="9"/>
                  </a:cubicBezTo>
                  <a:cubicBezTo>
                    <a:pt x="14" y="11"/>
                    <a:pt x="10" y="15"/>
                    <a:pt x="8" y="15"/>
                  </a:cubicBezTo>
                  <a:cubicBezTo>
                    <a:pt x="3" y="15"/>
                    <a:pt x="0" y="12"/>
                    <a:pt x="0" y="7"/>
                  </a:cubicBezTo>
                  <a:cubicBezTo>
                    <a:pt x="0" y="4"/>
                    <a:pt x="3"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77">
              <a:extLst>
                <a:ext uri="{FF2B5EF4-FFF2-40B4-BE49-F238E27FC236}">
                  <a16:creationId xmlns:a16="http://schemas.microsoft.com/office/drawing/2014/main" id="{1B80906A-881F-4FA7-93C7-EC1B492DE812}"/>
                </a:ext>
              </a:extLst>
            </p:cNvPr>
            <p:cNvSpPr>
              <a:spLocks/>
            </p:cNvSpPr>
            <p:nvPr/>
          </p:nvSpPr>
          <p:spPr bwMode="auto">
            <a:xfrm>
              <a:off x="6000750" y="719138"/>
              <a:ext cx="44450" cy="53975"/>
            </a:xfrm>
            <a:custGeom>
              <a:avLst/>
              <a:gdLst>
                <a:gd name="T0" fmla="*/ 6 w 14"/>
                <a:gd name="T1" fmla="*/ 0 h 17"/>
                <a:gd name="T2" fmla="*/ 14 w 14"/>
                <a:gd name="T3" fmla="*/ 9 h 17"/>
                <a:gd name="T4" fmla="*/ 8 w 14"/>
                <a:gd name="T5" fmla="*/ 17 h 17"/>
                <a:gd name="T6" fmla="*/ 0 w 14"/>
                <a:gd name="T7" fmla="*/ 6 h 17"/>
                <a:gd name="T8" fmla="*/ 6 w 14"/>
                <a:gd name="T9" fmla="*/ 0 h 17"/>
              </a:gdLst>
              <a:ahLst/>
              <a:cxnLst>
                <a:cxn ang="0">
                  <a:pos x="T0" y="T1"/>
                </a:cxn>
                <a:cxn ang="0">
                  <a:pos x="T2" y="T3"/>
                </a:cxn>
                <a:cxn ang="0">
                  <a:pos x="T4" y="T5"/>
                </a:cxn>
                <a:cxn ang="0">
                  <a:pos x="T6" y="T7"/>
                </a:cxn>
                <a:cxn ang="0">
                  <a:pos x="T8" y="T9"/>
                </a:cxn>
              </a:cxnLst>
              <a:rect l="0" t="0" r="r" b="b"/>
              <a:pathLst>
                <a:path w="14" h="17">
                  <a:moveTo>
                    <a:pt x="6" y="0"/>
                  </a:moveTo>
                  <a:cubicBezTo>
                    <a:pt x="9" y="3"/>
                    <a:pt x="12" y="6"/>
                    <a:pt x="14" y="9"/>
                  </a:cubicBezTo>
                  <a:cubicBezTo>
                    <a:pt x="14" y="10"/>
                    <a:pt x="11" y="13"/>
                    <a:pt x="8" y="17"/>
                  </a:cubicBezTo>
                  <a:cubicBezTo>
                    <a:pt x="4" y="12"/>
                    <a:pt x="2" y="9"/>
                    <a:pt x="0" y="6"/>
                  </a:cubicBezTo>
                  <a:cubicBezTo>
                    <a:pt x="0" y="5"/>
                    <a:pt x="4"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78">
              <a:extLst>
                <a:ext uri="{FF2B5EF4-FFF2-40B4-BE49-F238E27FC236}">
                  <a16:creationId xmlns:a16="http://schemas.microsoft.com/office/drawing/2014/main" id="{ACF98550-307A-4819-8682-1BF8494530F7}"/>
                </a:ext>
              </a:extLst>
            </p:cNvPr>
            <p:cNvSpPr>
              <a:spLocks/>
            </p:cNvSpPr>
            <p:nvPr/>
          </p:nvSpPr>
          <p:spPr bwMode="auto">
            <a:xfrm>
              <a:off x="6297613" y="700088"/>
              <a:ext cx="41275" cy="50800"/>
            </a:xfrm>
            <a:custGeom>
              <a:avLst/>
              <a:gdLst>
                <a:gd name="T0" fmla="*/ 4 w 13"/>
                <a:gd name="T1" fmla="*/ 1 h 16"/>
                <a:gd name="T2" fmla="*/ 13 w 13"/>
                <a:gd name="T3" fmla="*/ 9 h 16"/>
                <a:gd name="T4" fmla="*/ 10 w 13"/>
                <a:gd name="T5" fmla="*/ 16 h 16"/>
                <a:gd name="T6" fmla="*/ 7 w 13"/>
                <a:gd name="T7" fmla="*/ 16 h 16"/>
                <a:gd name="T8" fmla="*/ 0 w 13"/>
                <a:gd name="T9" fmla="*/ 6 h 16"/>
                <a:gd name="T10" fmla="*/ 4 w 13"/>
                <a:gd name="T11" fmla="*/ 1 h 16"/>
              </a:gdLst>
              <a:ahLst/>
              <a:cxnLst>
                <a:cxn ang="0">
                  <a:pos x="T0" y="T1"/>
                </a:cxn>
                <a:cxn ang="0">
                  <a:pos x="T2" y="T3"/>
                </a:cxn>
                <a:cxn ang="0">
                  <a:pos x="T4" y="T5"/>
                </a:cxn>
                <a:cxn ang="0">
                  <a:pos x="T6" y="T7"/>
                </a:cxn>
                <a:cxn ang="0">
                  <a:pos x="T8" y="T9"/>
                </a:cxn>
                <a:cxn ang="0">
                  <a:pos x="T10" y="T11"/>
                </a:cxn>
              </a:cxnLst>
              <a:rect l="0" t="0" r="r" b="b"/>
              <a:pathLst>
                <a:path w="13" h="16">
                  <a:moveTo>
                    <a:pt x="4" y="1"/>
                  </a:moveTo>
                  <a:cubicBezTo>
                    <a:pt x="10" y="0"/>
                    <a:pt x="13" y="4"/>
                    <a:pt x="13" y="9"/>
                  </a:cubicBezTo>
                  <a:cubicBezTo>
                    <a:pt x="13" y="11"/>
                    <a:pt x="11" y="13"/>
                    <a:pt x="10" y="16"/>
                  </a:cubicBezTo>
                  <a:cubicBezTo>
                    <a:pt x="9" y="16"/>
                    <a:pt x="8" y="16"/>
                    <a:pt x="7" y="16"/>
                  </a:cubicBezTo>
                  <a:cubicBezTo>
                    <a:pt x="5" y="13"/>
                    <a:pt x="2" y="10"/>
                    <a:pt x="0" y="6"/>
                  </a:cubicBezTo>
                  <a:cubicBezTo>
                    <a:pt x="0" y="5"/>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79">
              <a:extLst>
                <a:ext uri="{FF2B5EF4-FFF2-40B4-BE49-F238E27FC236}">
                  <a16:creationId xmlns:a16="http://schemas.microsoft.com/office/drawing/2014/main" id="{37EE3F1F-C4C0-40EB-8CED-7B052ABCE2C9}"/>
                </a:ext>
              </a:extLst>
            </p:cNvPr>
            <p:cNvSpPr>
              <a:spLocks/>
            </p:cNvSpPr>
            <p:nvPr/>
          </p:nvSpPr>
          <p:spPr bwMode="auto">
            <a:xfrm>
              <a:off x="6499225" y="658813"/>
              <a:ext cx="41275" cy="50800"/>
            </a:xfrm>
            <a:custGeom>
              <a:avLst/>
              <a:gdLst>
                <a:gd name="T0" fmla="*/ 13 w 13"/>
                <a:gd name="T1" fmla="*/ 10 h 16"/>
                <a:gd name="T2" fmla="*/ 7 w 13"/>
                <a:gd name="T3" fmla="*/ 16 h 16"/>
                <a:gd name="T4" fmla="*/ 0 w 13"/>
                <a:gd name="T5" fmla="*/ 8 h 16"/>
                <a:gd name="T6" fmla="*/ 7 w 13"/>
                <a:gd name="T7" fmla="*/ 0 h 16"/>
                <a:gd name="T8" fmla="*/ 13 w 13"/>
                <a:gd name="T9" fmla="*/ 10 h 16"/>
              </a:gdLst>
              <a:ahLst/>
              <a:cxnLst>
                <a:cxn ang="0">
                  <a:pos x="T0" y="T1"/>
                </a:cxn>
                <a:cxn ang="0">
                  <a:pos x="T2" y="T3"/>
                </a:cxn>
                <a:cxn ang="0">
                  <a:pos x="T4" y="T5"/>
                </a:cxn>
                <a:cxn ang="0">
                  <a:pos x="T6" y="T7"/>
                </a:cxn>
                <a:cxn ang="0">
                  <a:pos x="T8" y="T9"/>
                </a:cxn>
              </a:cxnLst>
              <a:rect l="0" t="0" r="r" b="b"/>
              <a:pathLst>
                <a:path w="13" h="16">
                  <a:moveTo>
                    <a:pt x="13" y="10"/>
                  </a:moveTo>
                  <a:cubicBezTo>
                    <a:pt x="13" y="12"/>
                    <a:pt x="9" y="14"/>
                    <a:pt x="7" y="16"/>
                  </a:cubicBezTo>
                  <a:cubicBezTo>
                    <a:pt x="5" y="13"/>
                    <a:pt x="2" y="11"/>
                    <a:pt x="0" y="8"/>
                  </a:cubicBezTo>
                  <a:cubicBezTo>
                    <a:pt x="0" y="7"/>
                    <a:pt x="3" y="4"/>
                    <a:pt x="7" y="0"/>
                  </a:cubicBezTo>
                  <a:cubicBezTo>
                    <a:pt x="10" y="5"/>
                    <a:pt x="13" y="7"/>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80">
              <a:extLst>
                <a:ext uri="{FF2B5EF4-FFF2-40B4-BE49-F238E27FC236}">
                  <a16:creationId xmlns:a16="http://schemas.microsoft.com/office/drawing/2014/main" id="{94618FF3-79EA-440A-9B19-FCB2A765E63C}"/>
                </a:ext>
              </a:extLst>
            </p:cNvPr>
            <p:cNvSpPr>
              <a:spLocks/>
            </p:cNvSpPr>
            <p:nvPr/>
          </p:nvSpPr>
          <p:spPr bwMode="auto">
            <a:xfrm>
              <a:off x="6227763" y="630238"/>
              <a:ext cx="44450" cy="44450"/>
            </a:xfrm>
            <a:custGeom>
              <a:avLst/>
              <a:gdLst>
                <a:gd name="T0" fmla="*/ 7 w 14"/>
                <a:gd name="T1" fmla="*/ 1 h 14"/>
                <a:gd name="T2" fmla="*/ 13 w 14"/>
                <a:gd name="T3" fmla="*/ 8 h 14"/>
                <a:gd name="T4" fmla="*/ 8 w 14"/>
                <a:gd name="T5" fmla="*/ 14 h 14"/>
                <a:gd name="T6" fmla="*/ 0 w 14"/>
                <a:gd name="T7" fmla="*/ 9 h 14"/>
                <a:gd name="T8" fmla="*/ 0 w 14"/>
                <a:gd name="T9" fmla="*/ 6 h 14"/>
                <a:gd name="T10" fmla="*/ 7 w 14"/>
                <a:gd name="T11" fmla="*/ 1 h 14"/>
              </a:gdLst>
              <a:ahLst/>
              <a:cxnLst>
                <a:cxn ang="0">
                  <a:pos x="T0" y="T1"/>
                </a:cxn>
                <a:cxn ang="0">
                  <a:pos x="T2" y="T3"/>
                </a:cxn>
                <a:cxn ang="0">
                  <a:pos x="T4" y="T5"/>
                </a:cxn>
                <a:cxn ang="0">
                  <a:pos x="T6" y="T7"/>
                </a:cxn>
                <a:cxn ang="0">
                  <a:pos x="T8" y="T9"/>
                </a:cxn>
                <a:cxn ang="0">
                  <a:pos x="T10" y="T11"/>
                </a:cxn>
              </a:cxnLst>
              <a:rect l="0" t="0" r="r" b="b"/>
              <a:pathLst>
                <a:path w="14" h="14">
                  <a:moveTo>
                    <a:pt x="7" y="1"/>
                  </a:moveTo>
                  <a:cubicBezTo>
                    <a:pt x="9" y="2"/>
                    <a:pt x="12" y="5"/>
                    <a:pt x="13" y="8"/>
                  </a:cubicBezTo>
                  <a:cubicBezTo>
                    <a:pt x="14" y="9"/>
                    <a:pt x="10" y="14"/>
                    <a:pt x="8" y="14"/>
                  </a:cubicBezTo>
                  <a:cubicBezTo>
                    <a:pt x="5" y="13"/>
                    <a:pt x="3" y="10"/>
                    <a:pt x="0" y="9"/>
                  </a:cubicBezTo>
                  <a:cubicBezTo>
                    <a:pt x="0" y="8"/>
                    <a:pt x="0" y="7"/>
                    <a:pt x="0" y="6"/>
                  </a:cubicBezTo>
                  <a:cubicBezTo>
                    <a:pt x="2" y="4"/>
                    <a:pt x="5"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81">
              <a:extLst>
                <a:ext uri="{FF2B5EF4-FFF2-40B4-BE49-F238E27FC236}">
                  <a16:creationId xmlns:a16="http://schemas.microsoft.com/office/drawing/2014/main" id="{9FD35E46-64B9-4580-A515-4B96D84B9A45}"/>
                </a:ext>
              </a:extLst>
            </p:cNvPr>
            <p:cNvSpPr>
              <a:spLocks/>
            </p:cNvSpPr>
            <p:nvPr/>
          </p:nvSpPr>
          <p:spPr bwMode="auto">
            <a:xfrm>
              <a:off x="7177088" y="1990726"/>
              <a:ext cx="38100" cy="50800"/>
            </a:xfrm>
            <a:custGeom>
              <a:avLst/>
              <a:gdLst>
                <a:gd name="T0" fmla="*/ 11 w 12"/>
                <a:gd name="T1" fmla="*/ 9 h 16"/>
                <a:gd name="T2" fmla="*/ 6 w 12"/>
                <a:gd name="T3" fmla="*/ 16 h 16"/>
                <a:gd name="T4" fmla="*/ 0 w 12"/>
                <a:gd name="T5" fmla="*/ 9 h 16"/>
                <a:gd name="T6" fmla="*/ 5 w 12"/>
                <a:gd name="T7" fmla="*/ 0 h 16"/>
                <a:gd name="T8" fmla="*/ 11 w 12"/>
                <a:gd name="T9" fmla="*/ 9 h 16"/>
              </a:gdLst>
              <a:ahLst/>
              <a:cxnLst>
                <a:cxn ang="0">
                  <a:pos x="T0" y="T1"/>
                </a:cxn>
                <a:cxn ang="0">
                  <a:pos x="T2" y="T3"/>
                </a:cxn>
                <a:cxn ang="0">
                  <a:pos x="T4" y="T5"/>
                </a:cxn>
                <a:cxn ang="0">
                  <a:pos x="T6" y="T7"/>
                </a:cxn>
                <a:cxn ang="0">
                  <a:pos x="T8" y="T9"/>
                </a:cxn>
              </a:cxnLst>
              <a:rect l="0" t="0" r="r" b="b"/>
              <a:pathLst>
                <a:path w="12" h="16">
                  <a:moveTo>
                    <a:pt x="11" y="9"/>
                  </a:moveTo>
                  <a:cubicBezTo>
                    <a:pt x="11" y="12"/>
                    <a:pt x="8" y="14"/>
                    <a:pt x="6" y="16"/>
                  </a:cubicBezTo>
                  <a:cubicBezTo>
                    <a:pt x="4" y="14"/>
                    <a:pt x="0" y="12"/>
                    <a:pt x="0" y="9"/>
                  </a:cubicBezTo>
                  <a:cubicBezTo>
                    <a:pt x="0" y="7"/>
                    <a:pt x="3" y="5"/>
                    <a:pt x="5" y="0"/>
                  </a:cubicBezTo>
                  <a:cubicBezTo>
                    <a:pt x="8" y="4"/>
                    <a:pt x="12" y="7"/>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82">
              <a:extLst>
                <a:ext uri="{FF2B5EF4-FFF2-40B4-BE49-F238E27FC236}">
                  <a16:creationId xmlns:a16="http://schemas.microsoft.com/office/drawing/2014/main" id="{3D8362EF-CF83-43AB-B742-80E5D583AA0D}"/>
                </a:ext>
              </a:extLst>
            </p:cNvPr>
            <p:cNvSpPr>
              <a:spLocks/>
            </p:cNvSpPr>
            <p:nvPr/>
          </p:nvSpPr>
          <p:spPr bwMode="auto">
            <a:xfrm>
              <a:off x="7526338" y="2111376"/>
              <a:ext cx="44450" cy="44450"/>
            </a:xfrm>
            <a:custGeom>
              <a:avLst/>
              <a:gdLst>
                <a:gd name="T0" fmla="*/ 5 w 14"/>
                <a:gd name="T1" fmla="*/ 0 h 14"/>
                <a:gd name="T2" fmla="*/ 14 w 14"/>
                <a:gd name="T3" fmla="*/ 7 h 14"/>
                <a:gd name="T4" fmla="*/ 7 w 14"/>
                <a:gd name="T5" fmla="*/ 14 h 14"/>
                <a:gd name="T6" fmla="*/ 0 w 14"/>
                <a:gd name="T7" fmla="*/ 6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cubicBezTo>
                    <a:pt x="8" y="1"/>
                    <a:pt x="10" y="4"/>
                    <a:pt x="14" y="7"/>
                  </a:cubicBezTo>
                  <a:cubicBezTo>
                    <a:pt x="11" y="10"/>
                    <a:pt x="9" y="14"/>
                    <a:pt x="7" y="14"/>
                  </a:cubicBezTo>
                  <a:cubicBezTo>
                    <a:pt x="2" y="14"/>
                    <a:pt x="0" y="10"/>
                    <a:pt x="0" y="6"/>
                  </a:cubicBezTo>
                  <a:cubicBezTo>
                    <a:pt x="0" y="4"/>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83">
              <a:extLst>
                <a:ext uri="{FF2B5EF4-FFF2-40B4-BE49-F238E27FC236}">
                  <a16:creationId xmlns:a16="http://schemas.microsoft.com/office/drawing/2014/main" id="{171C219F-5458-4C17-BD37-D1DA7F3635C0}"/>
                </a:ext>
              </a:extLst>
            </p:cNvPr>
            <p:cNvSpPr>
              <a:spLocks/>
            </p:cNvSpPr>
            <p:nvPr/>
          </p:nvSpPr>
          <p:spPr bwMode="auto">
            <a:xfrm>
              <a:off x="7126288" y="1878013"/>
              <a:ext cx="44450" cy="39688"/>
            </a:xfrm>
            <a:custGeom>
              <a:avLst/>
              <a:gdLst>
                <a:gd name="T0" fmla="*/ 7 w 14"/>
                <a:gd name="T1" fmla="*/ 0 h 12"/>
                <a:gd name="T2" fmla="*/ 14 w 14"/>
                <a:gd name="T3" fmla="*/ 7 h 12"/>
                <a:gd name="T4" fmla="*/ 9 w 14"/>
                <a:gd name="T5" fmla="*/ 12 h 12"/>
                <a:gd name="T6" fmla="*/ 0 w 14"/>
                <a:gd name="T7" fmla="*/ 7 h 12"/>
                <a:gd name="T8" fmla="*/ 1 w 14"/>
                <a:gd name="T9" fmla="*/ 4 h 12"/>
                <a:gd name="T10" fmla="*/ 7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7" y="0"/>
                  </a:moveTo>
                  <a:cubicBezTo>
                    <a:pt x="10" y="2"/>
                    <a:pt x="12" y="5"/>
                    <a:pt x="14" y="7"/>
                  </a:cubicBezTo>
                  <a:cubicBezTo>
                    <a:pt x="14" y="8"/>
                    <a:pt x="10" y="12"/>
                    <a:pt x="9" y="12"/>
                  </a:cubicBezTo>
                  <a:cubicBezTo>
                    <a:pt x="6" y="11"/>
                    <a:pt x="3" y="9"/>
                    <a:pt x="0" y="7"/>
                  </a:cubicBezTo>
                  <a:cubicBezTo>
                    <a:pt x="1" y="6"/>
                    <a:pt x="1" y="5"/>
                    <a:pt x="1" y="4"/>
                  </a:cubicBezTo>
                  <a:cubicBezTo>
                    <a:pt x="3" y="3"/>
                    <a:pt x="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194" name="標題 1"/>
          <p:cNvSpPr>
            <a:spLocks noGrp="1"/>
          </p:cNvSpPr>
          <p:nvPr>
            <p:ph type="title"/>
          </p:nvPr>
        </p:nvSpPr>
        <p:spPr>
          <a:xfrm>
            <a:off x="2145565" y="666287"/>
            <a:ext cx="7886700" cy="749241"/>
          </a:xfrm>
        </p:spPr>
        <p:txBody>
          <a:bodyPr>
            <a:noAutofit/>
          </a:bodyPr>
          <a:lstStyle/>
          <a:p>
            <a:pPr algn="ctr"/>
            <a:r>
              <a:rPr lang="zh-TW" altLang="zh-TW" b="1" dirty="0">
                <a:solidFill>
                  <a:srgbClr val="C00000"/>
                </a:solidFill>
                <a:latin typeface="微軟正黑體" panose="020B0604030504040204" pitchFamily="34" charset="-120"/>
                <a:ea typeface="微軟正黑體" panose="020B0604030504040204" pitchFamily="34" charset="-120"/>
              </a:rPr>
              <a:t>簡報大綱</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978086" y="1390075"/>
            <a:ext cx="8232012" cy="5321811"/>
          </a:xfrm>
        </p:spPr>
        <p:txBody>
          <a:bodyPr rtlCol="0">
            <a:noAutofit/>
          </a:bodyPr>
          <a:lstStyle/>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壹、招生簡章查詢與下載</a:t>
            </a:r>
            <a:endParaRPr lang="zh-TW"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貳、招生學校、科組名額</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参、招生重要日程</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肆、報名作業</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伍、成績採計與計算</a:t>
            </a:r>
            <a:endParaRPr lang="en-US" altLang="zh-TW" sz="2400" b="1" dirty="0">
              <a:solidFill>
                <a:srgbClr val="002060"/>
              </a:solidFill>
              <a:latin typeface="微軟正黑體" panose="020B0604030504040204" pitchFamily="34" charset="-120"/>
              <a:ea typeface="微軟正黑體" panose="020B0604030504040204" pitchFamily="34" charset="-120"/>
              <a:cs typeface="Arial Unicode MS"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陸、分發順位比序原則</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柒、網路選填登記志願</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捌、分發方式</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玖、報到及放棄</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r>
              <a:rPr lang="zh-TW" altLang="en-US" sz="2400" b="1" dirty="0">
                <a:solidFill>
                  <a:srgbClr val="002060"/>
                </a:solidFill>
                <a:latin typeface="微軟正黑體" panose="020B0604030504040204" pitchFamily="34" charset="-120"/>
                <a:ea typeface="微軟正黑體" panose="020B0604030504040204" pitchFamily="34" charset="-120"/>
              </a:rPr>
              <a:t>拾、系統操作說明</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57168" indent="-257168">
              <a:lnSpc>
                <a:spcPct val="100000"/>
              </a:lnSpc>
              <a:spcBef>
                <a:spcPct val="20000"/>
              </a:spcBef>
              <a:buNone/>
              <a:defRPr/>
            </a:pPr>
            <a:endParaRPr lang="zh-TW" altLang="en-US" sz="2000" dirty="0">
              <a:solidFill>
                <a:srgbClr val="002060"/>
              </a:solidFill>
              <a:latin typeface="微軟正黑體" panose="020B0604030504040204" pitchFamily="34" charset="-120"/>
              <a:ea typeface="微軟正黑體" panose="020B0604030504040204" pitchFamily="34" charset="-120"/>
            </a:endParaRPr>
          </a:p>
        </p:txBody>
      </p:sp>
      <p:pic>
        <p:nvPicPr>
          <p:cNvPr id="8" name="圖片 7" descr="聯合會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708" y="146114"/>
            <a:ext cx="2899954" cy="5299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bwMode="auto">
          <a:xfrm>
            <a:off x="459745"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伍、成績採計與計算（</a:t>
            </a:r>
            <a:r>
              <a:rPr lang="en-US" altLang="zh-TW" sz="3000" b="1" dirty="0">
                <a:solidFill>
                  <a:srgbClr val="002060"/>
                </a:solidFill>
                <a:latin typeface="微軟正黑體" panose="020B0604030504040204" pitchFamily="34" charset="-120"/>
                <a:ea typeface="微軟正黑體" panose="020B0604030504040204" pitchFamily="34" charset="-120"/>
              </a:rPr>
              <a:t>1/5</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sp>
        <p:nvSpPr>
          <p:cNvPr id="7" name="投影片編號版面配置區 4"/>
          <p:cNvSpPr>
            <a:spLocks noGrp="1"/>
          </p:cNvSpPr>
          <p:nvPr>
            <p:ph type="sldNum" sz="quarter" idx="12"/>
          </p:nvPr>
        </p:nvSpPr>
        <p:spPr bwMode="auto">
          <a:xfrm>
            <a:off x="9606951"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20</a:t>
            </a:fld>
            <a:endParaRPr lang="zh-TW" altLang="en-US" sz="1500" b="1" dirty="0">
              <a:latin typeface="Arial" panose="020B0604020202020204" pitchFamily="34" charset="0"/>
              <a:cs typeface="Arial" panose="020B0604020202020204" pitchFamily="34" charset="0"/>
            </a:endParaRPr>
          </a:p>
        </p:txBody>
      </p:sp>
      <p:cxnSp>
        <p:nvCxnSpPr>
          <p:cNvPr id="11" name="直接连接符 42">
            <a:extLst>
              <a:ext uri="{FF2B5EF4-FFF2-40B4-BE49-F238E27FC236}">
                <a16:creationId xmlns:a16="http://schemas.microsoft.com/office/drawing/2014/main" id="{3F9F830E-62A1-4658-8CBF-97AF307FEF52}"/>
              </a:ext>
            </a:extLst>
          </p:cNvPr>
          <p:cNvCxnSpPr>
            <a:cxnSpLocks/>
            <a:endCxn id="1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800A1AE4-CC49-4175-B9F0-F4CF65A92472}"/>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aphicFrame>
        <p:nvGraphicFramePr>
          <p:cNvPr id="3" name="表格 2">
            <a:extLst>
              <a:ext uri="{FF2B5EF4-FFF2-40B4-BE49-F238E27FC236}">
                <a16:creationId xmlns:a16="http://schemas.microsoft.com/office/drawing/2014/main" id="{3F4C13E4-A90D-4D65-D41D-0EBD3A8348C5}"/>
              </a:ext>
            </a:extLst>
          </p:cNvPr>
          <p:cNvGraphicFramePr>
            <a:graphicFrameLocks noGrp="1"/>
          </p:cNvGraphicFramePr>
          <p:nvPr>
            <p:extLst>
              <p:ext uri="{D42A27DB-BD31-4B8C-83A1-F6EECF244321}">
                <p14:modId xmlns:p14="http://schemas.microsoft.com/office/powerpoint/2010/main" val="853422965"/>
              </p:ext>
            </p:extLst>
          </p:nvPr>
        </p:nvGraphicFramePr>
        <p:xfrm>
          <a:off x="1822339" y="877674"/>
          <a:ext cx="8617826" cy="5744796"/>
        </p:xfrm>
        <a:graphic>
          <a:graphicData uri="http://schemas.openxmlformats.org/drawingml/2006/table">
            <a:tbl>
              <a:tblPr firstRow="1" bandRow="1">
                <a:tableStyleId>{00A15C55-8517-42AA-B614-E9B94910E393}</a:tableStyleId>
              </a:tblPr>
              <a:tblGrid>
                <a:gridCol w="940338">
                  <a:extLst>
                    <a:ext uri="{9D8B030D-6E8A-4147-A177-3AD203B41FA5}">
                      <a16:colId xmlns:a16="http://schemas.microsoft.com/office/drawing/2014/main" val="534659036"/>
                    </a:ext>
                  </a:extLst>
                </a:gridCol>
                <a:gridCol w="954121">
                  <a:extLst>
                    <a:ext uri="{9D8B030D-6E8A-4147-A177-3AD203B41FA5}">
                      <a16:colId xmlns:a16="http://schemas.microsoft.com/office/drawing/2014/main" val="3338494645"/>
                    </a:ext>
                  </a:extLst>
                </a:gridCol>
                <a:gridCol w="568673">
                  <a:extLst>
                    <a:ext uri="{9D8B030D-6E8A-4147-A177-3AD203B41FA5}">
                      <a16:colId xmlns:a16="http://schemas.microsoft.com/office/drawing/2014/main" val="3464380139"/>
                    </a:ext>
                  </a:extLst>
                </a:gridCol>
                <a:gridCol w="391808">
                  <a:extLst>
                    <a:ext uri="{9D8B030D-6E8A-4147-A177-3AD203B41FA5}">
                      <a16:colId xmlns:a16="http://schemas.microsoft.com/office/drawing/2014/main" val="1635924890"/>
                    </a:ext>
                  </a:extLst>
                </a:gridCol>
                <a:gridCol w="5762886">
                  <a:extLst>
                    <a:ext uri="{9D8B030D-6E8A-4147-A177-3AD203B41FA5}">
                      <a16:colId xmlns:a16="http://schemas.microsoft.com/office/drawing/2014/main" val="477924826"/>
                    </a:ext>
                  </a:extLst>
                </a:gridCol>
              </a:tblGrid>
              <a:tr h="289187">
                <a:tc gridSpan="2">
                  <a:txBody>
                    <a:bodyPr/>
                    <a:lstStyle/>
                    <a:p>
                      <a:pPr algn="ctr">
                        <a:lnSpc>
                          <a:spcPct val="100000"/>
                        </a:lnSpc>
                      </a:pPr>
                      <a:r>
                        <a:rPr lang="zh-TW" altLang="en-US" sz="1600" dirty="0">
                          <a:solidFill>
                            <a:schemeClr val="tx1"/>
                          </a:solidFill>
                          <a:latin typeface="微軟正黑體" panose="020B0604030504040204" pitchFamily="34" charset="-120"/>
                          <a:ea typeface="微軟正黑體" panose="020B0604030504040204" pitchFamily="34" charset="-120"/>
                        </a:rPr>
                        <a:t>積分採計項目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lnSpc>
                          <a:spcPct val="100000"/>
                        </a:lnSpc>
                      </a:pPr>
                      <a:r>
                        <a:rPr lang="zh-TW" altLang="en-US" sz="1600" dirty="0">
                          <a:solidFill>
                            <a:schemeClr val="tx1"/>
                          </a:solidFill>
                          <a:latin typeface="微軟正黑體" panose="020B0604030504040204" pitchFamily="34" charset="-120"/>
                          <a:ea typeface="微軟正黑體" panose="020B0604030504040204" pitchFamily="34" charset="-120"/>
                        </a:rPr>
                        <a:t>積分上限</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0000"/>
                        </a:lnSpc>
                      </a:pPr>
                      <a:r>
                        <a:rPr lang="zh-TW" altLang="en-US" sz="1600" dirty="0">
                          <a:solidFill>
                            <a:schemeClr val="tx1"/>
                          </a:solidFill>
                          <a:latin typeface="微軟正黑體" panose="020B0604030504040204" pitchFamily="34" charset="-120"/>
                          <a:ea typeface="微軟正黑體" panose="020B0604030504040204" pitchFamily="34" charset="-120"/>
                        </a:rPr>
                        <a:t>積分採計項目說明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439952"/>
                  </a:ext>
                </a:extLst>
              </a:tr>
              <a:tr h="513014">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志願序 </a:t>
                      </a:r>
                      <a:r>
                        <a:rPr lang="en-US" altLang="zh-TW" sz="1500" b="1" dirty="0">
                          <a:latin typeface="微軟正黑體" panose="020B0604030504040204" pitchFamily="34" charset="-120"/>
                          <a:ea typeface="微軟正黑體" panose="020B0604030504040204" pitchFamily="34" charset="-120"/>
                        </a:rPr>
                        <a:t>(1~30)</a:t>
                      </a:r>
                      <a:endParaRPr lang="zh-TW" altLang="en-US" sz="1500" b="1"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26</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lang="zh-TW" altLang="en-US" sz="1300" dirty="0">
                          <a:latin typeface="微軟正黑體" panose="020B0604030504040204" pitchFamily="34" charset="-120"/>
                          <a:ea typeface="微軟正黑體" panose="020B0604030504040204" pitchFamily="34" charset="-120"/>
                        </a:rPr>
                        <a:t>每 </a:t>
                      </a:r>
                      <a:r>
                        <a:rPr lang="en-US" altLang="zh-TW" sz="1300" dirty="0">
                          <a:latin typeface="微軟正黑體" panose="020B0604030504040204" pitchFamily="34" charset="-120"/>
                          <a:ea typeface="微軟正黑體" panose="020B0604030504040204" pitchFamily="34" charset="-120"/>
                        </a:rPr>
                        <a:t>5 </a:t>
                      </a:r>
                      <a:r>
                        <a:rPr lang="zh-TW" altLang="en-US" sz="1300" dirty="0">
                          <a:latin typeface="微軟正黑體" panose="020B0604030504040204" pitchFamily="34" charset="-120"/>
                          <a:ea typeface="微軟正黑體" panose="020B0604030504040204" pitchFamily="34" charset="-120"/>
                        </a:rPr>
                        <a:t>志願順序為 </a:t>
                      </a:r>
                      <a:r>
                        <a:rPr lang="en-US" altLang="zh-TW" sz="1300" dirty="0">
                          <a:latin typeface="微軟正黑體" panose="020B0604030504040204" pitchFamily="34" charset="-120"/>
                          <a:ea typeface="微軟正黑體" panose="020B0604030504040204" pitchFamily="34" charset="-120"/>
                        </a:rPr>
                        <a:t>1 </a:t>
                      </a:r>
                      <a:r>
                        <a:rPr lang="zh-TW" altLang="en-US" sz="1300" dirty="0">
                          <a:latin typeface="微軟正黑體" panose="020B0604030504040204" pitchFamily="34" charset="-120"/>
                          <a:ea typeface="微軟正黑體" panose="020B0604030504040204" pitchFamily="34" charset="-120"/>
                        </a:rPr>
                        <a:t>級別； 第</a:t>
                      </a:r>
                      <a:r>
                        <a:rPr lang="en-US" altLang="zh-TW" sz="1300" dirty="0">
                          <a:latin typeface="微軟正黑體" panose="020B0604030504040204" pitchFamily="34" charset="-120"/>
                          <a:ea typeface="微軟正黑體" panose="020B0604030504040204" pitchFamily="34" charset="-120"/>
                        </a:rPr>
                        <a:t>1-</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5</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26</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6-</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10</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25</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br>
                        <a:rPr lang="en-US" altLang="zh-TW" sz="1300" dirty="0">
                          <a:latin typeface="微軟正黑體" panose="020B0604030504040204" pitchFamily="34" charset="-120"/>
                          <a:ea typeface="微軟正黑體" panose="020B0604030504040204" pitchFamily="34" charset="-120"/>
                        </a:rPr>
                      </a:b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11-</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15</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24</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16-</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20</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23</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21-</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25</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22</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br>
                        <a:rPr lang="en-US" altLang="zh-TW" sz="1300" dirty="0">
                          <a:latin typeface="微軟正黑體" panose="020B0604030504040204" pitchFamily="34" charset="-120"/>
                          <a:ea typeface="微軟正黑體" panose="020B0604030504040204" pitchFamily="34" charset="-120"/>
                        </a:rPr>
                      </a:b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26-</a:t>
                      </a:r>
                      <a:r>
                        <a:rPr lang="zh-TW" altLang="en-US" sz="1300" dirty="0">
                          <a:latin typeface="微軟正黑體" panose="020B0604030504040204" pitchFamily="34" charset="-120"/>
                          <a:ea typeface="微軟正黑體" panose="020B0604030504040204" pitchFamily="34" charset="-120"/>
                        </a:rPr>
                        <a:t>第</a:t>
                      </a:r>
                      <a:r>
                        <a:rPr lang="en-US" altLang="zh-TW" sz="1300" dirty="0">
                          <a:latin typeface="微軟正黑體" panose="020B0604030504040204" pitchFamily="34" charset="-120"/>
                          <a:ea typeface="微軟正黑體" panose="020B0604030504040204" pitchFamily="34" charset="-120"/>
                        </a:rPr>
                        <a:t>30</a:t>
                      </a:r>
                      <a:r>
                        <a:rPr lang="zh-TW" altLang="en-US" sz="1300" dirty="0">
                          <a:latin typeface="微軟正黑體" panose="020B0604030504040204" pitchFamily="34" charset="-120"/>
                          <a:ea typeface="微軟正黑體" panose="020B0604030504040204" pitchFamily="34" charset="-120"/>
                        </a:rPr>
                        <a:t>志願：</a:t>
                      </a:r>
                      <a:r>
                        <a:rPr lang="en-US" altLang="zh-TW" sz="1300" b="1" dirty="0">
                          <a:solidFill>
                            <a:srgbClr val="FF0000"/>
                          </a:solidFill>
                          <a:latin typeface="微軟正黑體" panose="020B0604030504040204" pitchFamily="34" charset="-120"/>
                          <a:ea typeface="微軟正黑體" panose="020B0604030504040204" pitchFamily="34" charset="-120"/>
                        </a:rPr>
                        <a:t>21</a:t>
                      </a:r>
                      <a:r>
                        <a:rPr lang="zh-TW" altLang="en-US" sz="1300" b="1" dirty="0">
                          <a:solidFill>
                            <a:srgbClr val="FF0000"/>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0551228"/>
                  </a:ext>
                </a:extLst>
              </a:tr>
              <a:tr h="648860">
                <a:tc rowSpan="2">
                  <a:txBody>
                    <a:bodyPr/>
                    <a:lstStyle/>
                    <a:p>
                      <a:pPr marL="0" indent="0" algn="l">
                        <a:lnSpc>
                          <a:spcPct val="100000"/>
                        </a:lnSpc>
                      </a:pPr>
                      <a:r>
                        <a:rPr lang="zh-TW" altLang="en-US" sz="1500" b="1" dirty="0">
                          <a:latin typeface="微軟正黑體" panose="020B0604030504040204" pitchFamily="34" charset="-120"/>
                          <a:ea typeface="微軟正黑體" panose="020B0604030504040204" pitchFamily="34" charset="-120"/>
                        </a:rPr>
                        <a:t>多元學  </a:t>
                      </a:r>
                      <a:br>
                        <a:rPr lang="en-US" altLang="zh-TW" sz="1500" b="1" dirty="0">
                          <a:latin typeface="微軟正黑體" panose="020B0604030504040204" pitchFamily="34" charset="-120"/>
                          <a:ea typeface="微軟正黑體" panose="020B0604030504040204" pitchFamily="34" charset="-120"/>
                        </a:rPr>
                      </a:br>
                      <a:r>
                        <a:rPr lang="zh-TW" altLang="en-US" sz="1500" b="1" dirty="0">
                          <a:latin typeface="微軟正黑體" panose="020B0604030504040204" pitchFamily="34" charset="-120"/>
                          <a:ea typeface="微軟正黑體" panose="020B0604030504040204" pitchFamily="34" charset="-120"/>
                        </a:rPr>
                        <a:t>習表現</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a:lnSpc>
                          <a:spcPct val="100000"/>
                        </a:lnSpc>
                      </a:pPr>
                      <a:r>
                        <a:rPr lang="zh-TW" altLang="en-US" sz="1500" b="1" dirty="0">
                          <a:solidFill>
                            <a:srgbClr val="0000CC"/>
                          </a:solidFill>
                          <a:latin typeface="微軟正黑體" panose="020B0604030504040204" pitchFamily="34" charset="-120"/>
                          <a:ea typeface="微軟正黑體" panose="020B0604030504040204" pitchFamily="34" charset="-120"/>
                        </a:rPr>
                        <a:t>競 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en-US" altLang="zh-TW" sz="1600" b="1" dirty="0">
                          <a:latin typeface="微軟正黑體" panose="020B0604030504040204" pitchFamily="34" charset="-120"/>
                          <a:ea typeface="微軟正黑體" panose="020B0604030504040204" pitchFamily="34" charset="-120"/>
                        </a:rPr>
                        <a:t>7</a:t>
                      </a:r>
                      <a:endParaRPr lang="zh-TW" altLang="en-US" sz="1600" b="1"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15</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a:lnSpc>
                          <a:spcPct val="100000"/>
                        </a:lnSpc>
                      </a:pPr>
                      <a:r>
                        <a:rPr lang="zh-TW" altLang="en-US" sz="1300" dirty="0">
                          <a:latin typeface="微軟正黑體" panose="020B0604030504040204" pitchFamily="34" charset="-120"/>
                          <a:ea typeface="微軟正黑體" panose="020B0604030504040204" pitchFamily="34" charset="-120"/>
                        </a:rPr>
                        <a:t>簡章“國際、全國”、區域及縣</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市</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競賽項目：</a:t>
                      </a:r>
                      <a:r>
                        <a:rPr lang="en-US" altLang="zh-TW" sz="1300" b="1" dirty="0">
                          <a:solidFill>
                            <a:srgbClr val="FF0000"/>
                          </a:solidFill>
                          <a:latin typeface="微軟正黑體" panose="020B0604030504040204" pitchFamily="34" charset="-120"/>
                          <a:ea typeface="微軟正黑體" panose="020B0604030504040204" pitchFamily="34" charset="-120"/>
                        </a:rPr>
                        <a:t>7-1</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同學年度同項競賽擇優</a:t>
                      </a:r>
                      <a:r>
                        <a:rPr lang="en-US" altLang="zh-TW" sz="1300" dirty="0">
                          <a:latin typeface="微軟正黑體" panose="020B0604030504040204" pitchFamily="34" charset="-120"/>
                          <a:ea typeface="微軟正黑體" panose="020B0604030504040204" pitchFamily="34" charset="-120"/>
                        </a:rPr>
                        <a:t>1</a:t>
                      </a:r>
                      <a:r>
                        <a:rPr lang="zh-TW" altLang="en-US" sz="1300" dirty="0">
                          <a:latin typeface="微軟正黑體" panose="020B0604030504040204" pitchFamily="34" charset="-120"/>
                          <a:ea typeface="微軟正黑體" panose="020B0604030504040204" pitchFamily="34" charset="-120"/>
                        </a:rPr>
                        <a:t>次採計</a:t>
                      </a:r>
                      <a:r>
                        <a:rPr lang="en-US" altLang="zh-TW" sz="1300" dirty="0">
                          <a:latin typeface="微軟正黑體" panose="020B0604030504040204" pitchFamily="34" charset="-120"/>
                          <a:ea typeface="微軟正黑體" panose="020B0604030504040204" pitchFamily="34" charset="-120"/>
                        </a:rPr>
                        <a:t>) </a:t>
                      </a:r>
                      <a:r>
                        <a:rPr lang="en-US" altLang="zh-TW" sz="1300" baseline="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採計期限：</a:t>
                      </a:r>
                      <a:r>
                        <a:rPr lang="zh-TW" altLang="en-US" sz="1300" u="sng" dirty="0">
                          <a:latin typeface="微軟正黑體" panose="020B0604030504040204" pitchFamily="34" charset="-120"/>
                          <a:ea typeface="微軟正黑體" panose="020B0604030504040204" pitchFamily="34" charset="-120"/>
                        </a:rPr>
                        <a:t>國中就學期間至</a:t>
                      </a:r>
                      <a:r>
                        <a:rPr lang="en-US" altLang="zh-TW" sz="1300" u="sng" dirty="0">
                          <a:latin typeface="微軟正黑體" panose="020B0604030504040204" pitchFamily="34" charset="-120"/>
                          <a:ea typeface="微軟正黑體" panose="020B0604030504040204" pitchFamily="34" charset="-120"/>
                        </a:rPr>
                        <a:t>115.5.14</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含</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前為限。</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63629787"/>
                  </a:ext>
                </a:extLst>
              </a:tr>
              <a:tr h="606096">
                <a:tc vMerge="1">
                  <a:txBody>
                    <a:bodyPr/>
                    <a:lstStyle/>
                    <a:p>
                      <a:endParaRPr lang="zh-TW" altLang="en-US"/>
                    </a:p>
                  </a:txBody>
                  <a:tcPr/>
                </a:tc>
                <a:tc>
                  <a:txBody>
                    <a:bodyPr/>
                    <a:lstStyle/>
                    <a:p>
                      <a:pPr marL="0" marR="0" lvl="0" indent="0" algn="l" defTabSz="1077913" rtl="0" eaLnBrk="1" fontAlgn="auto" latinLnBrk="0" hangingPunct="1">
                        <a:lnSpc>
                          <a:spcPct val="100000"/>
                        </a:lnSpc>
                        <a:spcBef>
                          <a:spcPts val="0"/>
                        </a:spcBef>
                        <a:spcAft>
                          <a:spcPts val="0"/>
                        </a:spcAft>
                        <a:buClrTx/>
                        <a:buSzTx/>
                        <a:buFontTx/>
                        <a:buNone/>
                        <a:tabLst/>
                        <a:defRPr/>
                      </a:pPr>
                      <a:r>
                        <a:rPr lang="zh-TW" altLang="en-US" sz="1500" b="1" dirty="0">
                          <a:solidFill>
                            <a:srgbClr val="0000CC"/>
                          </a:solidFill>
                          <a:latin typeface="微軟正黑體" panose="020B0604030504040204" pitchFamily="34" charset="-120"/>
                          <a:ea typeface="微軟正黑體" panose="020B0604030504040204" pitchFamily="34" charset="-120"/>
                        </a:rPr>
                        <a:t>服務學習</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en-US" altLang="zh-TW" sz="1600" b="1" dirty="0">
                          <a:latin typeface="微軟正黑體" panose="020B0604030504040204" pitchFamily="34" charset="-120"/>
                          <a:ea typeface="微軟正黑體" panose="020B0604030504040204" pitchFamily="34" charset="-120"/>
                        </a:rPr>
                        <a:t>15</a:t>
                      </a:r>
                      <a:endParaRPr lang="zh-TW" altLang="en-US" sz="1600" b="1"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latin typeface="微軟正黑體" panose="020B0604030504040204" pitchFamily="34" charset="-120"/>
                          <a:ea typeface="微軟正黑體" panose="020B0604030504040204" pitchFamily="34" charset="-120"/>
                        </a:rPr>
                        <a:t>1.</a:t>
                      </a:r>
                      <a:r>
                        <a:rPr lang="zh-TW" altLang="en-US" sz="1300" dirty="0">
                          <a:latin typeface="微軟正黑體" panose="020B0604030504040204" pitchFamily="34" charset="-120"/>
                          <a:ea typeface="微軟正黑體" panose="020B0604030504040204" pitchFamily="34" charset="-120"/>
                        </a:rPr>
                        <a:t>擔任班級幹部、小老師或社團幹部任滿一學期得 </a:t>
                      </a:r>
                      <a:r>
                        <a:rPr lang="en-US" altLang="zh-TW" sz="1300" b="1" dirty="0">
                          <a:solidFill>
                            <a:srgbClr val="FF0000"/>
                          </a:solidFill>
                          <a:latin typeface="微軟正黑體" panose="020B0604030504040204" pitchFamily="34" charset="-120"/>
                          <a:ea typeface="微軟正黑體" panose="020B0604030504040204" pitchFamily="34" charset="-120"/>
                        </a:rPr>
                        <a:t>2</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，同一學期同時擔任班</a:t>
                      </a:r>
                      <a:br>
                        <a:rPr lang="en-US" altLang="zh-TW" sz="1300" dirty="0">
                          <a:latin typeface="微軟正黑體" panose="020B0604030504040204" pitchFamily="34" charset="-120"/>
                          <a:ea typeface="微軟正黑體" panose="020B0604030504040204" pitchFamily="34" charset="-120"/>
                        </a:rPr>
                      </a:br>
                      <a:r>
                        <a:rPr lang="en-US" altLang="zh-TW" sz="1100" dirty="0">
                          <a:latin typeface="微軟正黑體" panose="020B0604030504040204" pitchFamily="34" charset="-120"/>
                          <a:ea typeface="微軟正黑體" panose="020B0604030504040204" pitchFamily="34" charset="-120"/>
                        </a:rPr>
                        <a:t>   </a:t>
                      </a:r>
                      <a:r>
                        <a:rPr lang="en-US" altLang="zh-TW" sz="1100" baseline="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級幹部、小老師或社團幹部，仍以 </a:t>
                      </a:r>
                      <a:r>
                        <a:rPr lang="en-US" altLang="zh-TW" sz="1300" b="1" dirty="0">
                          <a:solidFill>
                            <a:srgbClr val="FF0000"/>
                          </a:solidFill>
                          <a:latin typeface="微軟正黑體" panose="020B0604030504040204" pitchFamily="34" charset="-120"/>
                          <a:ea typeface="微軟正黑體" panose="020B0604030504040204" pitchFamily="34" charset="-120"/>
                        </a:rPr>
                        <a:t>2</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採計。</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latin typeface="微軟正黑體" panose="020B0604030504040204" pitchFamily="34" charset="-120"/>
                          <a:ea typeface="微軟正黑體" panose="020B0604030504040204" pitchFamily="34" charset="-120"/>
                        </a:rPr>
                        <a:t>2.</a:t>
                      </a:r>
                      <a:r>
                        <a:rPr lang="zh-TW" altLang="en-US" sz="1300" dirty="0">
                          <a:latin typeface="微軟正黑體" panose="020B0604030504040204" pitchFamily="34" charset="-120"/>
                          <a:ea typeface="微軟正黑體" panose="020B0604030504040204" pitchFamily="34" charset="-120"/>
                        </a:rPr>
                        <a:t>參加校內服務學習課程及活動，或於校外參加志工服務或社區服務每</a:t>
                      </a:r>
                      <a:br>
                        <a:rPr lang="en-US" altLang="zh-TW" sz="1300" dirty="0">
                          <a:latin typeface="微軟正黑體" panose="020B0604030504040204" pitchFamily="34" charset="-120"/>
                          <a:ea typeface="微軟正黑體" panose="020B0604030504040204" pitchFamily="34" charset="-120"/>
                        </a:rPr>
                      </a:br>
                      <a:r>
                        <a:rPr lang="en-US" altLang="zh-TW" sz="1100" baseline="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滿 </a:t>
                      </a:r>
                      <a:r>
                        <a:rPr lang="en-US" altLang="zh-TW" sz="1300" dirty="0">
                          <a:latin typeface="微軟正黑體" panose="020B0604030504040204" pitchFamily="34" charset="-120"/>
                          <a:ea typeface="微軟正黑體" panose="020B0604030504040204" pitchFamily="34" charset="-120"/>
                        </a:rPr>
                        <a:t>1</a:t>
                      </a:r>
                      <a:r>
                        <a:rPr lang="zh-TW" altLang="en-US" sz="1300" dirty="0">
                          <a:latin typeface="微軟正黑體" panose="020B0604030504040204" pitchFamily="34" charset="-120"/>
                          <a:ea typeface="微軟正黑體" panose="020B0604030504040204" pitchFamily="34" charset="-120"/>
                        </a:rPr>
                        <a:t>小時</a:t>
                      </a:r>
                      <a:r>
                        <a:rPr lang="zh-TW" altLang="en-US" sz="1300" dirty="0">
                          <a:highlight>
                            <a:srgbClr val="FFCF9F"/>
                          </a:highlight>
                          <a:latin typeface="微軟正黑體" panose="020B0604030504040204" pitchFamily="34" charset="-120"/>
                          <a:ea typeface="微軟正黑體" panose="020B0604030504040204" pitchFamily="34" charset="-120"/>
                        </a:rPr>
                        <a:t>得 </a:t>
                      </a:r>
                      <a:r>
                        <a:rPr lang="en-US" altLang="zh-TW" sz="1300" b="1" dirty="0">
                          <a:solidFill>
                            <a:srgbClr val="FF0000"/>
                          </a:solidFill>
                          <a:highlight>
                            <a:srgbClr val="FFCF9F"/>
                          </a:highlight>
                          <a:latin typeface="微軟正黑體" panose="020B0604030504040204" pitchFamily="34" charset="-120"/>
                          <a:ea typeface="微軟正黑體" panose="020B0604030504040204" pitchFamily="34" charset="-120"/>
                        </a:rPr>
                        <a:t>0.25 </a:t>
                      </a:r>
                      <a:r>
                        <a:rPr lang="zh-TW" altLang="en-US" sz="1300" b="1" dirty="0">
                          <a:solidFill>
                            <a:srgbClr val="FF0000"/>
                          </a:solidFill>
                          <a:highlight>
                            <a:srgbClr val="FFCF9F"/>
                          </a:highlight>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採計期限：</a:t>
                      </a:r>
                      <a:r>
                        <a:rPr lang="zh-TW" altLang="en-US" sz="1300" u="sng" dirty="0">
                          <a:latin typeface="微軟正黑體" panose="020B0604030504040204" pitchFamily="34" charset="-120"/>
                          <a:ea typeface="微軟正黑體" panose="020B0604030504040204" pitchFamily="34" charset="-120"/>
                        </a:rPr>
                        <a:t>國中就學期間至</a:t>
                      </a:r>
                      <a:r>
                        <a:rPr lang="en-US" altLang="zh-TW" sz="1300" u="sng" dirty="0">
                          <a:latin typeface="微軟正黑體" panose="020B0604030504040204" pitchFamily="34" charset="-120"/>
                          <a:ea typeface="微軟正黑體" panose="020B0604030504040204" pitchFamily="34" charset="-120"/>
                        </a:rPr>
                        <a:t>115.5.14</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含</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前為限。</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31584362"/>
                  </a:ext>
                </a:extLst>
              </a:tr>
              <a:tr h="754380">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技藝優良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3</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latin typeface="微軟正黑體" panose="020B0604030504040204" pitchFamily="34" charset="-120"/>
                          <a:ea typeface="微軟正黑體" panose="020B0604030504040204" pitchFamily="34" charset="-120"/>
                        </a:rPr>
                        <a:t>採計技藝教育課程</a:t>
                      </a:r>
                      <a:r>
                        <a:rPr lang="zh-TW" altLang="en-US" sz="1300" b="1" dirty="0">
                          <a:solidFill>
                            <a:srgbClr val="0000CC"/>
                          </a:solidFill>
                          <a:latin typeface="微軟正黑體" panose="020B0604030504040204" pitchFamily="34" charset="-120"/>
                          <a:ea typeface="微軟正黑體" panose="020B0604030504040204" pitchFamily="34" charset="-120"/>
                        </a:rPr>
                        <a:t>成績</a:t>
                      </a:r>
                      <a:r>
                        <a:rPr lang="en-US" altLang="zh-TW" sz="1300" b="1" dirty="0">
                          <a:solidFill>
                            <a:srgbClr val="0000CC"/>
                          </a:solidFill>
                          <a:latin typeface="微軟正黑體" panose="020B0604030504040204" pitchFamily="34" charset="-120"/>
                          <a:ea typeface="微軟正黑體" panose="020B0604030504040204" pitchFamily="34" charset="-120"/>
                        </a:rPr>
                        <a:t>(</a:t>
                      </a:r>
                      <a:r>
                        <a:rPr lang="zh-TW" altLang="en-US" sz="1300" b="1" dirty="0">
                          <a:solidFill>
                            <a:srgbClr val="0000CC"/>
                          </a:solidFill>
                          <a:latin typeface="微軟正黑體" panose="020B0604030504040204" pitchFamily="34" charset="-120"/>
                          <a:ea typeface="微軟正黑體" panose="020B0604030504040204" pitchFamily="34" charset="-120"/>
                        </a:rPr>
                        <a:t>以單一學期之百分制成績擇優採計</a:t>
                      </a:r>
                      <a:r>
                        <a:rPr lang="en-US" altLang="zh-TW" sz="1300" b="1" dirty="0">
                          <a:solidFill>
                            <a:srgbClr val="0000CC"/>
                          </a:solidFill>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a:t>
                      </a:r>
                      <a:endParaRPr lang="en-US" altLang="zh-TW" sz="13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latin typeface="微軟正黑體" panose="020B0604030504040204" pitchFamily="34" charset="-120"/>
                          <a:ea typeface="微軟正黑體" panose="020B0604030504040204" pitchFamily="34" charset="-120"/>
                        </a:rPr>
                        <a:t>90</a:t>
                      </a:r>
                      <a:r>
                        <a:rPr lang="zh-TW" altLang="en-US" sz="1300" dirty="0">
                          <a:latin typeface="微軟正黑體" panose="020B0604030504040204" pitchFamily="34" charset="-120"/>
                          <a:ea typeface="微軟正黑體" panose="020B0604030504040204" pitchFamily="34" charset="-120"/>
                        </a:rPr>
                        <a:t>分以上：</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80</a:t>
                      </a:r>
                      <a:r>
                        <a:rPr lang="zh-TW" altLang="en-US" sz="1300" dirty="0">
                          <a:latin typeface="微軟正黑體" panose="020B0604030504040204" pitchFamily="34" charset="-120"/>
                          <a:ea typeface="微軟正黑體" panose="020B0604030504040204" pitchFamily="34" charset="-120"/>
                        </a:rPr>
                        <a:t>分以上未滿</a:t>
                      </a:r>
                      <a:r>
                        <a:rPr lang="en-US" altLang="zh-TW" sz="1300" dirty="0">
                          <a:latin typeface="微軟正黑體" panose="020B0604030504040204" pitchFamily="34" charset="-120"/>
                          <a:ea typeface="微軟正黑體" panose="020B0604030504040204" pitchFamily="34" charset="-120"/>
                        </a:rPr>
                        <a:t>90</a:t>
                      </a:r>
                      <a:r>
                        <a:rPr lang="zh-TW" altLang="en-US" sz="1300" dirty="0">
                          <a:latin typeface="微軟正黑體" panose="020B0604030504040204" pitchFamily="34" charset="-120"/>
                          <a:ea typeface="微軟正黑體" panose="020B0604030504040204" pitchFamily="34" charset="-120"/>
                        </a:rPr>
                        <a:t>分：</a:t>
                      </a:r>
                      <a:r>
                        <a:rPr lang="en-US" altLang="zh-TW" sz="1300" b="1" dirty="0">
                          <a:solidFill>
                            <a:srgbClr val="FF0000"/>
                          </a:solidFill>
                          <a:latin typeface="微軟正黑體" panose="020B0604030504040204" pitchFamily="34" charset="-120"/>
                          <a:ea typeface="微軟正黑體" panose="020B0604030504040204" pitchFamily="34" charset="-120"/>
                        </a:rPr>
                        <a:t>2.5</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70</a:t>
                      </a:r>
                      <a:r>
                        <a:rPr lang="zh-TW" altLang="en-US" sz="1300" dirty="0">
                          <a:latin typeface="微軟正黑體" panose="020B0604030504040204" pitchFamily="34" charset="-120"/>
                          <a:ea typeface="微軟正黑體" panose="020B0604030504040204" pitchFamily="34" charset="-120"/>
                        </a:rPr>
                        <a:t>分以上未滿</a:t>
                      </a:r>
                      <a:r>
                        <a:rPr lang="en-US" altLang="zh-TW" sz="1300" dirty="0">
                          <a:latin typeface="微軟正黑體" panose="020B0604030504040204" pitchFamily="34" charset="-120"/>
                          <a:ea typeface="微軟正黑體" panose="020B0604030504040204" pitchFamily="34" charset="-120"/>
                        </a:rPr>
                        <a:t>80</a:t>
                      </a:r>
                      <a:r>
                        <a:rPr lang="zh-TW" altLang="en-US" sz="1300" dirty="0">
                          <a:latin typeface="微軟正黑體" panose="020B0604030504040204" pitchFamily="34" charset="-120"/>
                          <a:ea typeface="微軟正黑體" panose="020B0604030504040204" pitchFamily="34" charset="-120"/>
                        </a:rPr>
                        <a:t>分：</a:t>
                      </a:r>
                      <a:r>
                        <a:rPr lang="en-US" altLang="zh-TW" sz="1300" b="1" dirty="0">
                          <a:solidFill>
                            <a:srgbClr val="FF0000"/>
                          </a:solidFill>
                          <a:latin typeface="微軟正黑體" panose="020B0604030504040204" pitchFamily="34" charset="-120"/>
                          <a:ea typeface="微軟正黑體" panose="020B0604030504040204" pitchFamily="34" charset="-120"/>
                        </a:rPr>
                        <a:t>1.5</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60</a:t>
                      </a:r>
                      <a:r>
                        <a:rPr lang="zh-TW" altLang="en-US" sz="1300" dirty="0">
                          <a:latin typeface="微軟正黑體" panose="020B0604030504040204" pitchFamily="34" charset="-120"/>
                          <a:ea typeface="微軟正黑體" panose="020B0604030504040204" pitchFamily="34" charset="-120"/>
                        </a:rPr>
                        <a:t>分以上未滿</a:t>
                      </a:r>
                      <a:r>
                        <a:rPr lang="en-US" altLang="zh-TW" sz="1300" dirty="0">
                          <a:latin typeface="微軟正黑體" panose="020B0604030504040204" pitchFamily="34" charset="-120"/>
                          <a:ea typeface="微軟正黑體" panose="020B0604030504040204" pitchFamily="34" charset="-120"/>
                        </a:rPr>
                        <a:t>70</a:t>
                      </a:r>
                      <a:r>
                        <a:rPr lang="zh-TW" altLang="en-US" sz="1300" dirty="0">
                          <a:latin typeface="微軟正黑體" panose="020B0604030504040204" pitchFamily="34" charset="-120"/>
                          <a:ea typeface="微軟正黑體" panose="020B0604030504040204" pitchFamily="34" charset="-120"/>
                        </a:rPr>
                        <a:t>分：</a:t>
                      </a:r>
                      <a:r>
                        <a:rPr lang="en-US" altLang="zh-TW" sz="1300" b="1" dirty="0">
                          <a:solidFill>
                            <a:srgbClr val="FF0000"/>
                          </a:solidFill>
                          <a:latin typeface="微軟正黑體" panose="020B0604030504040204" pitchFamily="34" charset="-120"/>
                          <a:ea typeface="微軟正黑體" panose="020B0604030504040204" pitchFamily="34" charset="-120"/>
                        </a:rPr>
                        <a:t>1</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b="0" dirty="0">
                          <a:solidFill>
                            <a:schemeClr val="dk1"/>
                          </a:solidFill>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其成績應於</a:t>
                      </a:r>
                      <a:r>
                        <a:rPr lang="zh-TW" altLang="en-US" sz="1300" u="sng" dirty="0">
                          <a:latin typeface="微軟正黑體" panose="020B0604030504040204" pitchFamily="34" charset="-120"/>
                          <a:ea typeface="微軟正黑體" panose="020B0604030504040204" pitchFamily="34" charset="-120"/>
                        </a:rPr>
                        <a:t>國中就學期間且至</a:t>
                      </a:r>
                      <a:r>
                        <a:rPr lang="en-US" altLang="zh-TW" sz="1300" u="sng" dirty="0">
                          <a:latin typeface="微軟正黑體" panose="020B0604030504040204" pitchFamily="34" charset="-120"/>
                          <a:ea typeface="微軟正黑體" panose="020B0604030504040204" pitchFamily="34" charset="-120"/>
                        </a:rPr>
                        <a:t>115.5.14</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含</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前為限。</a:t>
                      </a:r>
                      <a:endParaRPr lang="en-US" altLang="zh-TW" sz="13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dirty="0">
                          <a:solidFill>
                            <a:srgbClr val="FF0000"/>
                          </a:solidFill>
                          <a:latin typeface="微軟正黑體" panose="020B0604030504040204" pitchFamily="34" charset="-120"/>
                          <a:ea typeface="微軟正黑體" panose="020B0604030504040204" pitchFamily="34" charset="-120"/>
                        </a:rPr>
                        <a:t>（百分制成績小數點以後無條件捨去）</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9931879"/>
                  </a:ext>
                </a:extLst>
              </a:tr>
              <a:tr h="514724">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弱勢身分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3</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latin typeface="微軟正黑體" panose="020B0604030504040204" pitchFamily="34" charset="-120"/>
                          <a:ea typeface="微軟正黑體" panose="020B0604030504040204" pitchFamily="34" charset="-120"/>
                        </a:rPr>
                        <a:t>低收入戶：</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；中低收入戶、支領失業給付、特殊境遇家庭：</a:t>
                      </a:r>
                      <a:r>
                        <a:rPr lang="en-US" altLang="zh-TW" sz="1300" b="1" dirty="0">
                          <a:solidFill>
                            <a:srgbClr val="FF0000"/>
                          </a:solidFill>
                          <a:latin typeface="微軟正黑體" panose="020B0604030504040204" pitchFamily="34" charset="-120"/>
                          <a:ea typeface="微軟正黑體" panose="020B0604030504040204" pitchFamily="34" charset="-120"/>
                        </a:rPr>
                        <a:t>1.5</a:t>
                      </a:r>
                      <a:r>
                        <a:rPr lang="zh-TW" altLang="en-US" sz="1300" b="1" dirty="0">
                          <a:solidFill>
                            <a:srgbClr val="FF0000"/>
                          </a:solidFill>
                          <a:latin typeface="微軟正黑體" panose="020B0604030504040204" pitchFamily="34" charset="-120"/>
                          <a:ea typeface="微軟正黑體" panose="020B0604030504040204" pitchFamily="34" charset="-120"/>
                        </a:rPr>
                        <a:t>分</a:t>
                      </a:r>
                      <a:endParaRPr lang="en-US" altLang="zh-TW" sz="1300" b="1" dirty="0">
                        <a:solidFill>
                          <a:srgbClr val="FF00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符合一項即可</a:t>
                      </a:r>
                      <a:r>
                        <a:rPr lang="en-US" altLang="zh-TW" sz="1300" dirty="0">
                          <a:latin typeface="微軟正黑體" panose="020B0604030504040204" pitchFamily="34" charset="-120"/>
                          <a:ea typeface="微軟正黑體" panose="020B0604030504040204" pitchFamily="34" charset="-120"/>
                        </a:rPr>
                        <a:t>)    </a:t>
                      </a:r>
                      <a:r>
                        <a:rPr lang="zh-TW" altLang="en-US" sz="1300" b="1" dirty="0">
                          <a:solidFill>
                            <a:srgbClr val="0000CC"/>
                          </a:solidFill>
                          <a:latin typeface="微軟正黑體" panose="020B0604030504040204" pitchFamily="34" charset="-120"/>
                          <a:ea typeface="微軟正黑體" panose="020B0604030504040204" pitchFamily="34" charset="-120"/>
                        </a:rPr>
                        <a:t>報名時檢附在報名期間內有效之證明文件</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903771"/>
                  </a:ext>
                </a:extLst>
              </a:tr>
              <a:tr h="514724">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均衡學習</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21</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lang="zh-TW" altLang="en-US" sz="1300" dirty="0">
                          <a:latin typeface="微軟正黑體" panose="020B0604030504040204" pitchFamily="34" charset="-120"/>
                          <a:ea typeface="微軟正黑體" panose="020B0604030504040204" pitchFamily="34" charset="-120"/>
                        </a:rPr>
                        <a:t>健康與體育、藝術</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或藝術與人文</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、綜合、科技：</a:t>
                      </a:r>
                      <a:r>
                        <a:rPr lang="en-US" altLang="zh-TW" sz="1300" dirty="0">
                          <a:latin typeface="微軟正黑體" panose="020B0604030504040204" pitchFamily="34" charset="-120"/>
                          <a:ea typeface="微軟正黑體" panose="020B0604030504040204" pitchFamily="34" charset="-120"/>
                        </a:rPr>
                        <a:t>7</a:t>
                      </a:r>
                      <a:r>
                        <a:rPr lang="zh-TW" altLang="en-US" sz="1300" dirty="0">
                          <a:latin typeface="微軟正黑體" panose="020B0604030504040204" pitchFamily="34" charset="-120"/>
                          <a:ea typeface="微軟正黑體" panose="020B0604030504040204" pitchFamily="34" charset="-120"/>
                        </a:rPr>
                        <a:t>分</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領域 </a:t>
                      </a:r>
                      <a:r>
                        <a:rPr lang="en-US" altLang="zh-TW" sz="1300" dirty="0">
                          <a:latin typeface="微軟正黑體" panose="020B0604030504040204" pitchFamily="34" charset="-120"/>
                          <a:ea typeface="微軟正黑體" panose="020B0604030504040204" pitchFamily="34" charset="-120"/>
                        </a:rPr>
                        <a:t>(</a:t>
                      </a:r>
                      <a:r>
                        <a:rPr lang="zh-TW" altLang="en-US" sz="1300" dirty="0">
                          <a:latin typeface="微軟正黑體" panose="020B0604030504040204" pitchFamily="34" charset="-120"/>
                          <a:ea typeface="微軟正黑體" panose="020B0604030504040204" pitchFamily="34" charset="-120"/>
                        </a:rPr>
                        <a:t>五學期平均成績及格</a:t>
                      </a:r>
                      <a:r>
                        <a:rPr lang="en-US" altLang="zh-TW" sz="1300" dirty="0">
                          <a:latin typeface="微軟正黑體" panose="020B0604030504040204" pitchFamily="34" charset="-120"/>
                          <a:ea typeface="微軟正黑體" panose="020B0604030504040204" pitchFamily="34" charset="-120"/>
                        </a:rPr>
                        <a:t>)</a:t>
                      </a:r>
                      <a:r>
                        <a:rPr lang="zh-TW" altLang="en-US" sz="1300" b="1" dirty="0">
                          <a:solidFill>
                            <a:srgbClr val="FF0000"/>
                          </a:solidFill>
                          <a:latin typeface="微軟正黑體" panose="020B0604030504040204" pitchFamily="34" charset="-120"/>
                          <a:ea typeface="微軟正黑體" panose="020B0604030504040204" pitchFamily="34" charset="-120"/>
                        </a:rPr>
                        <a:t> （平均成績小數點</a:t>
                      </a:r>
                      <a:r>
                        <a:rPr kumimoji="0" lang="zh-TW" altLang="en-US" sz="13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以後</a:t>
                      </a:r>
                      <a:r>
                        <a:rPr lang="zh-TW" altLang="en-US" sz="1300" b="1" dirty="0">
                          <a:solidFill>
                            <a:srgbClr val="FF0000"/>
                          </a:solidFill>
                          <a:latin typeface="微軟正黑體" panose="020B0604030504040204" pitchFamily="34" charset="-120"/>
                          <a:ea typeface="微軟正黑體" panose="020B0604030504040204" pitchFamily="34" charset="-120"/>
                        </a:rPr>
                        <a:t>無條件捨去）</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3036681"/>
                  </a:ext>
                </a:extLst>
              </a:tr>
              <a:tr h="514724">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國中教育會考</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32</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lang="zh-TW" altLang="en-US" sz="1300" dirty="0">
                          <a:latin typeface="微軟正黑體" panose="020B0604030504040204" pitchFamily="34" charset="-120"/>
                          <a:ea typeface="微軟正黑體" panose="020B0604030504040204" pitchFamily="34" charset="-120"/>
                        </a:rPr>
                        <a:t>國文、數學、英語、自然、社會： </a:t>
                      </a:r>
                      <a:r>
                        <a:rPr lang="en-US" altLang="zh-TW" sz="1300" dirty="0">
                          <a:latin typeface="微軟正黑體" panose="020B0604030504040204" pitchFamily="34" charset="-120"/>
                          <a:ea typeface="微軟正黑體" panose="020B0604030504040204" pitchFamily="34" charset="-120"/>
                        </a:rPr>
                        <a:t>A</a:t>
                      </a:r>
                      <a:r>
                        <a:rPr lang="en-US" altLang="zh-TW" sz="1300" baseline="300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 </a:t>
                      </a:r>
                      <a:r>
                        <a:rPr lang="en-US" altLang="zh-TW" sz="1300" dirty="0">
                          <a:latin typeface="微軟正黑體" panose="020B0604030504040204" pitchFamily="34" charset="-120"/>
                          <a:ea typeface="微軟正黑體" panose="020B0604030504040204" pitchFamily="34" charset="-120"/>
                        </a:rPr>
                        <a:t>A</a:t>
                      </a:r>
                      <a:r>
                        <a:rPr lang="en-US" altLang="zh-TW" sz="1300" baseline="300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a:t>
                      </a:r>
                      <a:r>
                        <a:rPr lang="en-US" altLang="zh-TW" sz="1300" dirty="0">
                          <a:latin typeface="微軟正黑體" panose="020B0604030504040204" pitchFamily="34" charset="-120"/>
                          <a:ea typeface="微軟正黑體" panose="020B0604030504040204" pitchFamily="34" charset="-120"/>
                        </a:rPr>
                        <a:t>A</a:t>
                      </a:r>
                      <a:r>
                        <a:rPr lang="zh-TW" altLang="en-US" sz="1300" dirty="0">
                          <a:latin typeface="微軟正黑體" panose="020B0604030504040204" pitchFamily="34" charset="-120"/>
                          <a:ea typeface="微軟正黑體" panose="020B0604030504040204" pitchFamily="34" charset="-120"/>
                        </a:rPr>
                        <a:t>   、 </a:t>
                      </a:r>
                      <a:r>
                        <a:rPr lang="en-US" altLang="zh-TW" sz="1300" noProof="0" dirty="0">
                          <a:latin typeface="微軟正黑體" panose="020B0604030504040204" pitchFamily="34" charset="-120"/>
                          <a:ea typeface="微軟正黑體" panose="020B0604030504040204" pitchFamily="34" charset="-120"/>
                        </a:rPr>
                        <a:t>B</a:t>
                      </a:r>
                      <a:r>
                        <a:rPr lang="en-US" altLang="zh-TW" sz="1300" baseline="30000" noProof="0" dirty="0">
                          <a:latin typeface="微軟正黑體" panose="020B0604030504040204" pitchFamily="34" charset="-120"/>
                          <a:ea typeface="微軟正黑體" panose="020B0604030504040204" pitchFamily="34" charset="-120"/>
                        </a:rPr>
                        <a:t>++</a:t>
                      </a:r>
                      <a:r>
                        <a:rPr lang="en-US" altLang="zh-TW" sz="1300" noProof="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 </a:t>
                      </a:r>
                      <a:r>
                        <a:rPr lang="en-US" altLang="zh-TW" sz="1300" noProof="0" dirty="0">
                          <a:latin typeface="微軟正黑體" panose="020B0604030504040204" pitchFamily="34" charset="-120"/>
                          <a:ea typeface="微軟正黑體" panose="020B0604030504040204" pitchFamily="34" charset="-120"/>
                        </a:rPr>
                        <a:t>B</a:t>
                      </a:r>
                      <a:r>
                        <a:rPr lang="en-US" altLang="zh-TW" sz="1300" baseline="30000" noProof="0" dirty="0">
                          <a:latin typeface="微軟正黑體" panose="020B0604030504040204" pitchFamily="34" charset="-120"/>
                          <a:ea typeface="微軟正黑體" panose="020B0604030504040204" pitchFamily="34" charset="-120"/>
                        </a:rPr>
                        <a:t>+</a:t>
                      </a:r>
                      <a:r>
                        <a:rPr lang="en-US" altLang="zh-TW" sz="1300" noProof="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 </a:t>
                      </a:r>
                      <a:r>
                        <a:rPr lang="en-US" altLang="zh-TW" sz="1300" dirty="0">
                          <a:latin typeface="微軟正黑體" panose="020B0604030504040204" pitchFamily="34" charset="-120"/>
                          <a:ea typeface="微軟正黑體" panose="020B0604030504040204" pitchFamily="34" charset="-120"/>
                        </a:rPr>
                        <a:t>B  </a:t>
                      </a:r>
                      <a:r>
                        <a:rPr lang="zh-TW" altLang="en-US" sz="1300" dirty="0">
                          <a:latin typeface="微軟正黑體" panose="020B0604030504040204" pitchFamily="34" charset="-120"/>
                          <a:ea typeface="微軟正黑體" panose="020B0604030504040204" pitchFamily="34" charset="-120"/>
                        </a:rPr>
                        <a:t>、  </a:t>
                      </a:r>
                      <a:r>
                        <a:rPr lang="en-US" altLang="zh-TW" sz="1300" dirty="0">
                          <a:latin typeface="微軟正黑體" panose="020B0604030504040204" pitchFamily="34" charset="-120"/>
                          <a:ea typeface="微軟正黑體" panose="020B0604030504040204" pitchFamily="34" charset="-120"/>
                        </a:rPr>
                        <a:t>C</a:t>
                      </a:r>
                    </a:p>
                    <a:p>
                      <a:pPr algn="l">
                        <a:lnSpc>
                          <a:spcPct val="100000"/>
                        </a:lnSpc>
                      </a:pPr>
                      <a:r>
                        <a:rPr lang="zh-TW" altLang="en-US" sz="1300" dirty="0">
                          <a:latin typeface="微軟正黑體" panose="020B0604030504040204" pitchFamily="34" charset="-120"/>
                          <a:ea typeface="微軟正黑體" panose="020B0604030504040204" pitchFamily="34" charset="-120"/>
                        </a:rPr>
                        <a:t>                                                           </a:t>
                      </a:r>
                      <a:r>
                        <a:rPr lang="en-US" altLang="zh-TW" sz="1300" b="1" dirty="0">
                          <a:solidFill>
                            <a:srgbClr val="FF0000"/>
                          </a:solidFill>
                          <a:latin typeface="微軟正黑體" panose="020B0604030504040204" pitchFamily="34" charset="-120"/>
                          <a:ea typeface="微軟正黑體" panose="020B0604030504040204" pitchFamily="34" charset="-120"/>
                        </a:rPr>
                        <a:t>6.4</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b="1" dirty="0">
                          <a:solidFill>
                            <a:srgbClr val="FF0000"/>
                          </a:solidFill>
                          <a:latin typeface="微軟正黑體" panose="020B0604030504040204" pitchFamily="34" charset="-120"/>
                          <a:ea typeface="微軟正黑體" panose="020B0604030504040204" pitchFamily="34" charset="-120"/>
                        </a:rPr>
                        <a:t>6</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b="1" dirty="0">
                          <a:solidFill>
                            <a:srgbClr val="FF0000"/>
                          </a:solidFill>
                          <a:latin typeface="微軟正黑體" panose="020B0604030504040204" pitchFamily="34" charset="-120"/>
                          <a:ea typeface="微軟正黑體" panose="020B0604030504040204" pitchFamily="34" charset="-120"/>
                        </a:rPr>
                        <a:t>5</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a:t>
                      </a:r>
                      <a:r>
                        <a:rPr lang="en-US" altLang="zh-TW" sz="1300" b="1" dirty="0">
                          <a:solidFill>
                            <a:srgbClr val="FF0000"/>
                          </a:solidFill>
                          <a:latin typeface="微軟正黑體" panose="020B0604030504040204" pitchFamily="34" charset="-120"/>
                          <a:ea typeface="微軟正黑體" panose="020B0604030504040204" pitchFamily="34" charset="-120"/>
                        </a:rPr>
                        <a:t>4</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 </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a:t>
                      </a:r>
                      <a:r>
                        <a:rPr lang="en-US" altLang="zh-TW" sz="1300" b="1" dirty="0">
                          <a:solidFill>
                            <a:srgbClr val="FF0000"/>
                          </a:solidFill>
                          <a:latin typeface="微軟正黑體" panose="020B0604030504040204" pitchFamily="34" charset="-120"/>
                          <a:ea typeface="微軟正黑體" panose="020B0604030504040204" pitchFamily="34" charset="-120"/>
                        </a:rPr>
                        <a:t>2</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a:t>
                      </a:r>
                      <a:r>
                        <a:rPr lang="en-US" altLang="zh-TW" sz="1300" b="1" dirty="0">
                          <a:solidFill>
                            <a:srgbClr val="FF0000"/>
                          </a:solidFill>
                          <a:latin typeface="微軟正黑體" panose="020B0604030504040204" pitchFamily="34" charset="-120"/>
                          <a:ea typeface="微軟正黑體" panose="020B0604030504040204" pitchFamily="34" charset="-120"/>
                        </a:rPr>
                        <a:t>1</a:t>
                      </a:r>
                      <a:r>
                        <a:rPr lang="zh-TW" altLang="en-US" sz="1300" b="1" dirty="0">
                          <a:solidFill>
                            <a:srgbClr val="FF0000"/>
                          </a:solidFill>
                          <a:latin typeface="微軟正黑體" panose="020B0604030504040204" pitchFamily="34" charset="-120"/>
                          <a:ea typeface="微軟正黑體" panose="020B0604030504040204" pitchFamily="34" charset="-120"/>
                        </a:rPr>
                        <a:t>分</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9188298"/>
                  </a:ext>
                </a:extLst>
              </a:tr>
              <a:tr h="514724">
                <a:tc gridSpan="2">
                  <a:txBody>
                    <a:bodyPr/>
                    <a:lstStyle/>
                    <a:p>
                      <a:pPr algn="l">
                        <a:lnSpc>
                          <a:spcPct val="100000"/>
                        </a:lnSpc>
                      </a:pPr>
                      <a:r>
                        <a:rPr lang="zh-TW" altLang="en-US" sz="1500" b="1" dirty="0">
                          <a:latin typeface="微軟正黑體" panose="020B0604030504040204" pitchFamily="34" charset="-120"/>
                          <a:ea typeface="微軟正黑體" panose="020B0604030504040204" pitchFamily="34" charset="-120"/>
                        </a:rPr>
                        <a:t>寫作測驗</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1</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l">
                        <a:lnSpc>
                          <a:spcPct val="100000"/>
                        </a:lnSpc>
                      </a:pPr>
                      <a:r>
                        <a:rPr lang="zh-TW" altLang="en-US" sz="1300" dirty="0">
                          <a:latin typeface="微軟正黑體" panose="020B0604030504040204" pitchFamily="34" charset="-120"/>
                          <a:ea typeface="微軟正黑體" panose="020B0604030504040204" pitchFamily="34" charset="-120"/>
                        </a:rPr>
                        <a:t>寫作測驗分六級分：</a:t>
                      </a:r>
                      <a:r>
                        <a:rPr lang="en-US" altLang="zh-TW" sz="1300" dirty="0">
                          <a:latin typeface="微軟正黑體" panose="020B0604030504040204" pitchFamily="34" charset="-120"/>
                          <a:ea typeface="微軟正黑體" panose="020B0604030504040204" pitchFamily="34" charset="-120"/>
                        </a:rPr>
                        <a:t>6</a:t>
                      </a:r>
                      <a:r>
                        <a:rPr lang="zh-TW" altLang="en-US" sz="1300" dirty="0">
                          <a:latin typeface="微軟正黑體" panose="020B0604030504040204" pitchFamily="34" charset="-120"/>
                          <a:ea typeface="微軟正黑體" panose="020B0604030504040204" pitchFamily="34" charset="-120"/>
                        </a:rPr>
                        <a:t>級分、  </a:t>
                      </a:r>
                      <a:r>
                        <a:rPr lang="en-US" altLang="zh-TW" sz="1300" dirty="0">
                          <a:latin typeface="微軟正黑體" panose="020B0604030504040204" pitchFamily="34" charset="-120"/>
                          <a:ea typeface="微軟正黑體" panose="020B0604030504040204" pitchFamily="34" charset="-120"/>
                        </a:rPr>
                        <a:t>5</a:t>
                      </a:r>
                      <a:r>
                        <a:rPr lang="zh-TW" altLang="en-US" sz="1300" dirty="0">
                          <a:latin typeface="微軟正黑體" panose="020B0604030504040204" pitchFamily="34" charset="-120"/>
                          <a:ea typeface="微軟正黑體" panose="020B0604030504040204" pitchFamily="34" charset="-120"/>
                        </a:rPr>
                        <a:t>級分、  </a:t>
                      </a:r>
                      <a:r>
                        <a:rPr lang="en-US" altLang="zh-TW" sz="1300" dirty="0">
                          <a:latin typeface="微軟正黑體" panose="020B0604030504040204" pitchFamily="34" charset="-120"/>
                          <a:ea typeface="微軟正黑體" panose="020B0604030504040204" pitchFamily="34" charset="-120"/>
                        </a:rPr>
                        <a:t>4</a:t>
                      </a:r>
                      <a:r>
                        <a:rPr lang="zh-TW" altLang="en-US" sz="1300" dirty="0">
                          <a:latin typeface="微軟正黑體" panose="020B0604030504040204" pitchFamily="34" charset="-120"/>
                          <a:ea typeface="微軟正黑體" panose="020B0604030504040204" pitchFamily="34" charset="-120"/>
                        </a:rPr>
                        <a:t>級分、  </a:t>
                      </a:r>
                      <a:r>
                        <a:rPr lang="en-US" altLang="zh-TW" sz="1300" dirty="0">
                          <a:latin typeface="微軟正黑體" panose="020B0604030504040204" pitchFamily="34" charset="-120"/>
                          <a:ea typeface="微軟正黑體" panose="020B0604030504040204" pitchFamily="34" charset="-120"/>
                        </a:rPr>
                        <a:t>3</a:t>
                      </a:r>
                      <a:r>
                        <a:rPr lang="zh-TW" altLang="en-US" sz="1300" dirty="0">
                          <a:latin typeface="微軟正黑體" panose="020B0604030504040204" pitchFamily="34" charset="-120"/>
                          <a:ea typeface="微軟正黑體" panose="020B0604030504040204" pitchFamily="34" charset="-120"/>
                        </a:rPr>
                        <a:t>級分、  </a:t>
                      </a:r>
                      <a:r>
                        <a:rPr lang="en-US" altLang="zh-TW" sz="1300" dirty="0">
                          <a:latin typeface="微軟正黑體" panose="020B0604030504040204" pitchFamily="34" charset="-120"/>
                          <a:ea typeface="微軟正黑體" panose="020B0604030504040204" pitchFamily="34" charset="-120"/>
                        </a:rPr>
                        <a:t>2</a:t>
                      </a:r>
                      <a:r>
                        <a:rPr lang="zh-TW" altLang="en-US" sz="1300" dirty="0">
                          <a:latin typeface="微軟正黑體" panose="020B0604030504040204" pitchFamily="34" charset="-120"/>
                          <a:ea typeface="微軟正黑體" panose="020B0604030504040204" pitchFamily="34" charset="-120"/>
                        </a:rPr>
                        <a:t>級分、  </a:t>
                      </a:r>
                      <a:r>
                        <a:rPr lang="en-US" altLang="zh-TW" sz="1300" dirty="0">
                          <a:latin typeface="微軟正黑體" panose="020B0604030504040204" pitchFamily="34" charset="-120"/>
                          <a:ea typeface="微軟正黑體" panose="020B0604030504040204" pitchFamily="34" charset="-120"/>
                        </a:rPr>
                        <a:t>1</a:t>
                      </a:r>
                      <a:r>
                        <a:rPr lang="zh-TW" altLang="en-US" sz="1300" dirty="0">
                          <a:latin typeface="微軟正黑體" panose="020B0604030504040204" pitchFamily="34" charset="-120"/>
                          <a:ea typeface="微軟正黑體" panose="020B0604030504040204" pitchFamily="34" charset="-120"/>
                        </a:rPr>
                        <a:t>級分</a:t>
                      </a:r>
                    </a:p>
                    <a:p>
                      <a:pPr algn="l">
                        <a:lnSpc>
                          <a:spcPct val="100000"/>
                        </a:lnSpc>
                      </a:pPr>
                      <a:r>
                        <a:rPr lang="zh-TW" altLang="en-US" sz="1300" dirty="0">
                          <a:latin typeface="微軟正黑體" panose="020B0604030504040204" pitchFamily="34" charset="-120"/>
                          <a:ea typeface="微軟正黑體" panose="020B0604030504040204" pitchFamily="34" charset="-120"/>
                        </a:rPr>
                        <a:t>                                      </a:t>
                      </a:r>
                      <a:r>
                        <a:rPr lang="en-US" altLang="zh-TW" sz="1300" b="1" dirty="0">
                          <a:solidFill>
                            <a:srgbClr val="FF0000"/>
                          </a:solidFill>
                          <a:latin typeface="微軟正黑體" panose="020B0604030504040204" pitchFamily="34" charset="-120"/>
                          <a:ea typeface="微軟正黑體" panose="020B0604030504040204" pitchFamily="34" charset="-120"/>
                        </a:rPr>
                        <a:t>1</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  </a:t>
                      </a:r>
                      <a:r>
                        <a:rPr lang="en-US" altLang="zh-TW" sz="1300" b="1" dirty="0">
                          <a:solidFill>
                            <a:srgbClr val="FF0000"/>
                          </a:solidFill>
                          <a:latin typeface="微軟正黑體" panose="020B0604030504040204" pitchFamily="34" charset="-120"/>
                          <a:ea typeface="微軟正黑體" panose="020B0604030504040204" pitchFamily="34" charset="-120"/>
                        </a:rPr>
                        <a:t>0.8</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  </a:t>
                      </a:r>
                      <a:r>
                        <a:rPr lang="en-US" altLang="zh-TW" sz="1300" b="1" dirty="0">
                          <a:solidFill>
                            <a:srgbClr val="FF0000"/>
                          </a:solidFill>
                          <a:latin typeface="微軟正黑體" panose="020B0604030504040204" pitchFamily="34" charset="-120"/>
                          <a:ea typeface="微軟正黑體" panose="020B0604030504040204" pitchFamily="34" charset="-120"/>
                        </a:rPr>
                        <a:t>0.6</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  </a:t>
                      </a:r>
                      <a:r>
                        <a:rPr lang="en-US" altLang="zh-TW" sz="1300" b="1" dirty="0">
                          <a:solidFill>
                            <a:srgbClr val="FF0000"/>
                          </a:solidFill>
                          <a:latin typeface="微軟正黑體" panose="020B0604030504040204" pitchFamily="34" charset="-120"/>
                          <a:ea typeface="微軟正黑體" panose="020B0604030504040204" pitchFamily="34" charset="-120"/>
                        </a:rPr>
                        <a:t>0.4</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 </a:t>
                      </a:r>
                      <a:r>
                        <a:rPr lang="en-US" altLang="zh-TW" sz="1300" b="1" dirty="0">
                          <a:solidFill>
                            <a:srgbClr val="FF0000"/>
                          </a:solidFill>
                          <a:latin typeface="微軟正黑體" panose="020B0604030504040204" pitchFamily="34" charset="-120"/>
                          <a:ea typeface="微軟正黑體" panose="020B0604030504040204" pitchFamily="34" charset="-120"/>
                        </a:rPr>
                        <a:t>0.2</a:t>
                      </a:r>
                      <a:r>
                        <a:rPr lang="zh-TW" altLang="en-US" sz="1300" b="1" dirty="0">
                          <a:solidFill>
                            <a:srgbClr val="FF0000"/>
                          </a:solidFill>
                          <a:latin typeface="微軟正黑體" panose="020B0604030504040204" pitchFamily="34" charset="-120"/>
                          <a:ea typeface="微軟正黑體" panose="020B0604030504040204" pitchFamily="34" charset="-120"/>
                        </a:rPr>
                        <a:t>分</a:t>
                      </a:r>
                      <a:r>
                        <a:rPr lang="zh-TW" altLang="en-US" sz="1300" dirty="0">
                          <a:latin typeface="微軟正黑體" panose="020B0604030504040204" pitchFamily="34" charset="-120"/>
                          <a:ea typeface="微軟正黑體" panose="020B0604030504040204" pitchFamily="34" charset="-120"/>
                        </a:rPr>
                        <a:t> 、</a:t>
                      </a:r>
                      <a:r>
                        <a:rPr lang="zh-TW" altLang="en-US" sz="1300" baseline="0" dirty="0">
                          <a:latin typeface="微軟正黑體" panose="020B0604030504040204" pitchFamily="34" charset="-120"/>
                          <a:ea typeface="微軟正黑體" panose="020B0604030504040204" pitchFamily="34" charset="-120"/>
                        </a:rPr>
                        <a:t> </a:t>
                      </a:r>
                      <a:r>
                        <a:rPr lang="zh-TW" altLang="en-US" sz="1300" dirty="0">
                          <a:latin typeface="微軟正黑體" panose="020B0604030504040204" pitchFamily="34" charset="-120"/>
                          <a:ea typeface="微軟正黑體" panose="020B0604030504040204" pitchFamily="34" charset="-120"/>
                        </a:rPr>
                        <a:t> </a:t>
                      </a:r>
                      <a:r>
                        <a:rPr lang="en-US" altLang="zh-TW" sz="1300" b="1" dirty="0">
                          <a:solidFill>
                            <a:srgbClr val="FF0000"/>
                          </a:solidFill>
                          <a:latin typeface="微軟正黑體" panose="020B0604030504040204" pitchFamily="34" charset="-120"/>
                          <a:ea typeface="微軟正黑體" panose="020B0604030504040204" pitchFamily="34" charset="-120"/>
                        </a:rPr>
                        <a:t>0.1</a:t>
                      </a:r>
                      <a:r>
                        <a:rPr lang="zh-TW" altLang="en-US" sz="1300" b="1" dirty="0">
                          <a:solidFill>
                            <a:srgbClr val="FF0000"/>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439581"/>
                  </a:ext>
                </a:extLst>
              </a:tr>
              <a:tr h="339560">
                <a:tc gridSpan="2">
                  <a:txBody>
                    <a:bodyPr/>
                    <a:lstStyle/>
                    <a:p>
                      <a:pPr algn="ctr">
                        <a:lnSpc>
                          <a:spcPct val="100000"/>
                        </a:lnSpc>
                      </a:pPr>
                      <a:r>
                        <a:rPr lang="zh-TW" altLang="en-US" sz="1500" b="1" dirty="0">
                          <a:latin typeface="微軟正黑體" panose="020B0604030504040204" pitchFamily="34" charset="-120"/>
                          <a:ea typeface="微軟正黑體" panose="020B0604030504040204" pitchFamily="34" charset="-120"/>
                        </a:rPr>
                        <a:t> 總積分</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上限</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1600" b="1" dirty="0">
                          <a:solidFill>
                            <a:srgbClr val="FF0000"/>
                          </a:solidFill>
                          <a:latin typeface="微軟正黑體" panose="020B0604030504040204" pitchFamily="34" charset="-120"/>
                          <a:ea typeface="微軟正黑體" panose="020B0604030504040204" pitchFamily="34" charset="-120"/>
                        </a:rPr>
                        <a:t>101</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zh-TW" altLang="en-US"/>
                    </a:p>
                  </a:txBody>
                  <a:tcPr/>
                </a:tc>
                <a:tc>
                  <a:txBody>
                    <a:bodyPr/>
                    <a:lstStyle/>
                    <a:p>
                      <a:pPr algn="l">
                        <a:lnSpc>
                          <a:spcPct val="100000"/>
                        </a:lnSpc>
                      </a:pPr>
                      <a:r>
                        <a:rPr lang="zh-TW" altLang="en-US" sz="1300" b="1" dirty="0">
                          <a:latin typeface="微軟正黑體" panose="020B0604030504040204" pitchFamily="34" charset="-120"/>
                          <a:ea typeface="微軟正黑體" panose="020B0604030504040204" pitchFamily="34" charset="-120"/>
                        </a:rPr>
                        <a:t>會考科目違規每扣</a:t>
                      </a:r>
                      <a:r>
                        <a:rPr lang="en-US" altLang="zh-TW" sz="1300" b="1" dirty="0">
                          <a:latin typeface="微軟正黑體" panose="020B0604030504040204" pitchFamily="34" charset="-120"/>
                          <a:ea typeface="微軟正黑體" panose="020B0604030504040204" pitchFamily="34" charset="-120"/>
                        </a:rPr>
                        <a:t>1</a:t>
                      </a:r>
                      <a:r>
                        <a:rPr lang="zh-TW" altLang="en-US" sz="1300" b="1" dirty="0">
                          <a:latin typeface="微軟正黑體" panose="020B0604030504040204" pitchFamily="34" charset="-120"/>
                          <a:ea typeface="微軟正黑體" panose="020B0604030504040204" pitchFamily="34" charset="-120"/>
                        </a:rPr>
                        <a:t>點，則扣該科積分</a:t>
                      </a:r>
                      <a:r>
                        <a:rPr lang="en-US" altLang="zh-TW" sz="1300" b="1" dirty="0">
                          <a:latin typeface="微軟正黑體" panose="020B0604030504040204" pitchFamily="34" charset="-120"/>
                          <a:ea typeface="微軟正黑體" panose="020B0604030504040204" pitchFamily="34" charset="-120"/>
                        </a:rPr>
                        <a:t>0.15</a:t>
                      </a:r>
                      <a:r>
                        <a:rPr lang="zh-TW" altLang="en-US" sz="1300" b="1" dirty="0">
                          <a:latin typeface="微軟正黑體" panose="020B0604030504040204" pitchFamily="34" charset="-120"/>
                          <a:ea typeface="微軟正黑體" panose="020B0604030504040204" pitchFamily="34" charset="-120"/>
                        </a:rPr>
                        <a:t>分， 至該科積分零分為止。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2163455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投影片編號版面配置區 4"/>
          <p:cNvSpPr>
            <a:spLocks noGrp="1"/>
          </p:cNvSpPr>
          <p:nvPr>
            <p:ph type="sldNum" sz="quarter" idx="12"/>
          </p:nvPr>
        </p:nvSpPr>
        <p:spPr bwMode="auto">
          <a:xfrm>
            <a:off x="963307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21</a:t>
            </a:fld>
            <a:endParaRPr lang="zh-TW" altLang="en-US" sz="1500" b="1" dirty="0">
              <a:latin typeface="Arial" panose="020B0604020202020204" pitchFamily="34" charset="0"/>
              <a:cs typeface="Arial" panose="020B0604020202020204" pitchFamily="34" charset="0"/>
            </a:endParaRPr>
          </a:p>
        </p:txBody>
      </p:sp>
      <p:sp>
        <p:nvSpPr>
          <p:cNvPr id="7" name="副標題 2"/>
          <p:cNvSpPr txBox="1">
            <a:spLocks/>
          </p:cNvSpPr>
          <p:nvPr/>
        </p:nvSpPr>
        <p:spPr>
          <a:xfrm>
            <a:off x="489923" y="6143126"/>
            <a:ext cx="10970557" cy="372665"/>
          </a:xfrm>
          <a:prstGeom prst="rect">
            <a:avLst/>
          </a:prstGeom>
          <a:solidFill>
            <a:schemeClr val="bg1">
              <a:lumMod val="95000"/>
            </a:schemeClr>
          </a:solidFill>
        </p:spPr>
        <p:txBody>
          <a:bodyPr>
            <a:normAutofit lnSpcReduction="10000"/>
          </a:bodyPr>
          <a:lstStyle/>
          <a:p>
            <a:pPr marL="171446" indent="-171446">
              <a:lnSpc>
                <a:spcPct val="90000"/>
              </a:lnSpc>
              <a:spcBef>
                <a:spcPts val="750"/>
              </a:spcBef>
              <a:defRPr/>
            </a:pPr>
            <a:endParaRPr lang="en-US" altLang="zh-TW" sz="2100" dirty="0">
              <a:latin typeface="微軟正黑體" pitchFamily="34" charset="-120"/>
              <a:ea typeface="微軟正黑體" pitchFamily="34" charset="-120"/>
            </a:endParaRPr>
          </a:p>
        </p:txBody>
      </p:sp>
      <p:pic>
        <p:nvPicPr>
          <p:cNvPr id="49157" name="圖片 7"/>
          <p:cNvPicPr>
            <a:picLocks noChangeAspect="1"/>
          </p:cNvPicPr>
          <p:nvPr/>
        </p:nvPicPr>
        <p:blipFill>
          <a:blip r:embed="rId3" cstate="email">
            <a:extLst>
              <a:ext uri="{28A0092B-C50C-407E-A947-70E740481C1C}">
                <a14:useLocalDpi xmlns:a14="http://schemas.microsoft.com/office/drawing/2010/main"/>
              </a:ext>
            </a:extLst>
          </a:blip>
          <a:srcRect r="-98" b="247"/>
          <a:stretch>
            <a:fillRect/>
          </a:stretch>
        </p:blipFill>
        <p:spPr bwMode="auto">
          <a:xfrm>
            <a:off x="10141947" y="5793080"/>
            <a:ext cx="1278731" cy="7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標題 1"/>
          <p:cNvSpPr txBox="1">
            <a:spLocks/>
          </p:cNvSpPr>
          <p:nvPr/>
        </p:nvSpPr>
        <p:spPr bwMode="auto">
          <a:xfrm>
            <a:off x="442337"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伍、成績採計與計算（</a:t>
            </a:r>
            <a:r>
              <a:rPr lang="en-US" altLang="zh-TW" sz="3000" b="1" dirty="0">
                <a:solidFill>
                  <a:srgbClr val="002060"/>
                </a:solidFill>
                <a:latin typeface="微軟正黑體" panose="020B0604030504040204" pitchFamily="34" charset="-120"/>
                <a:ea typeface="微軟正黑體" panose="020B0604030504040204" pitchFamily="34" charset="-120"/>
              </a:rPr>
              <a:t>2/5</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cxnSp>
        <p:nvCxnSpPr>
          <p:cNvPr id="31" name="直接连接符 42">
            <a:extLst>
              <a:ext uri="{FF2B5EF4-FFF2-40B4-BE49-F238E27FC236}">
                <a16:creationId xmlns:a16="http://schemas.microsoft.com/office/drawing/2014/main" id="{FF675BA9-0779-48F0-9F69-9568275B4899}"/>
              </a:ext>
            </a:extLst>
          </p:cNvPr>
          <p:cNvCxnSpPr>
            <a:cxnSpLocks/>
            <a:endCxn id="32"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Freeform 6">
            <a:extLst>
              <a:ext uri="{FF2B5EF4-FFF2-40B4-BE49-F238E27FC236}">
                <a16:creationId xmlns:a16="http://schemas.microsoft.com/office/drawing/2014/main" id="{829D544F-F524-4870-9062-3ABD6BD9317A}"/>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8" name="內容版面配置區 2">
            <a:extLst>
              <a:ext uri="{FF2B5EF4-FFF2-40B4-BE49-F238E27FC236}">
                <a16:creationId xmlns:a16="http://schemas.microsoft.com/office/drawing/2014/main" id="{7E80C6FA-AAC7-9345-8DA9-35BDFFA1E5BE}"/>
              </a:ext>
            </a:extLst>
          </p:cNvPr>
          <p:cNvSpPr>
            <a:spLocks noGrp="1"/>
          </p:cNvSpPr>
          <p:nvPr>
            <p:ph idx="1"/>
          </p:nvPr>
        </p:nvSpPr>
        <p:spPr>
          <a:xfrm>
            <a:off x="1925624" y="1567647"/>
            <a:ext cx="8353425" cy="1107581"/>
          </a:xfrm>
        </p:spPr>
        <p:txBody>
          <a:bodyPr rtlCol="0">
            <a:noAutofit/>
          </a:bodyPr>
          <a:lstStyle/>
          <a:p>
            <a:pPr>
              <a:lnSpc>
                <a:spcPct val="120000"/>
              </a:lnSpc>
              <a:buFont typeface="Wingdings" panose="05000000000000000000" pitchFamily="2" charset="2"/>
              <a:buChar char="l"/>
              <a:defRPr/>
            </a:pPr>
            <a:r>
              <a:rPr lang="zh-TW" altLang="zh-TW" b="1" dirty="0">
                <a:solidFill>
                  <a:srgbClr val="0000FF"/>
                </a:solidFill>
                <a:latin typeface="微軟正黑體" panose="020B0604030504040204" pitchFamily="34" charset="-120"/>
                <a:ea typeface="微軟正黑體" panose="020B0604030504040204" pitchFamily="34" charset="-120"/>
              </a:rPr>
              <a:t>免試生可依志向網路選填</a:t>
            </a:r>
            <a:r>
              <a:rPr lang="en-US" altLang="zh-TW" b="1" u="sng" dirty="0">
                <a:solidFill>
                  <a:srgbClr val="C00000"/>
                </a:solidFill>
                <a:latin typeface="微軟正黑體" panose="020B0604030504040204" pitchFamily="34" charset="-120"/>
                <a:ea typeface="微軟正黑體" panose="020B0604030504040204" pitchFamily="34" charset="-120"/>
              </a:rPr>
              <a:t>30</a:t>
            </a:r>
            <a:r>
              <a:rPr lang="zh-TW" altLang="zh-TW" b="1" u="sng" dirty="0">
                <a:solidFill>
                  <a:srgbClr val="C00000"/>
                </a:solidFill>
                <a:latin typeface="微軟正黑體" panose="020B0604030504040204" pitchFamily="34" charset="-120"/>
                <a:ea typeface="微軟正黑體" panose="020B0604030504040204" pitchFamily="34" charset="-120"/>
              </a:rPr>
              <a:t>個校科（組）志願</a:t>
            </a:r>
            <a:br>
              <a:rPr lang="en-US" altLang="zh-TW" b="1" dirty="0">
                <a:solidFill>
                  <a:srgbClr val="0000FF"/>
                </a:solidFill>
                <a:latin typeface="微軟正黑體" panose="020B0604030504040204" pitchFamily="34" charset="-120"/>
                <a:ea typeface="微軟正黑體" panose="020B0604030504040204" pitchFamily="34" charset="-120"/>
              </a:rPr>
            </a:br>
            <a:r>
              <a:rPr lang="zh-TW" altLang="en-US" b="1" dirty="0">
                <a:solidFill>
                  <a:srgbClr val="0000FF"/>
                </a:solidFill>
                <a:latin typeface="微軟正黑體" panose="020B0604030504040204" pitchFamily="34" charset="-120"/>
                <a:ea typeface="微軟正黑體" panose="020B0604030504040204" pitchFamily="34" charset="-120"/>
              </a:rPr>
              <a:t>每</a:t>
            </a:r>
            <a:r>
              <a:rPr lang="en-US" altLang="zh-TW" b="1" dirty="0">
                <a:solidFill>
                  <a:srgbClr val="0000FF"/>
                </a:solidFill>
                <a:latin typeface="微軟正黑體" panose="020B0604030504040204" pitchFamily="34" charset="-120"/>
                <a:ea typeface="微軟正黑體" panose="020B0604030504040204" pitchFamily="34" charset="-120"/>
              </a:rPr>
              <a:t>5</a:t>
            </a:r>
            <a:r>
              <a:rPr lang="zh-TW" altLang="en-US" b="1" dirty="0">
                <a:solidFill>
                  <a:srgbClr val="0000FF"/>
                </a:solidFill>
                <a:latin typeface="微軟正黑體" panose="020B0604030504040204" pitchFamily="34" charset="-120"/>
                <a:ea typeface="微軟正黑體" panose="020B0604030504040204" pitchFamily="34" charset="-120"/>
              </a:rPr>
              <a:t>志願順序為一級別共</a:t>
            </a:r>
            <a:r>
              <a:rPr lang="en-US" altLang="zh-TW" b="1" dirty="0">
                <a:solidFill>
                  <a:srgbClr val="0000FF"/>
                </a:solidFill>
                <a:latin typeface="微軟正黑體" panose="020B0604030504040204" pitchFamily="34" charset="-120"/>
                <a:ea typeface="微軟正黑體" panose="020B0604030504040204" pitchFamily="34" charset="-120"/>
              </a:rPr>
              <a:t>6</a:t>
            </a:r>
            <a:r>
              <a:rPr lang="zh-TW" altLang="en-US" b="1" dirty="0">
                <a:solidFill>
                  <a:srgbClr val="0000FF"/>
                </a:solidFill>
                <a:latin typeface="微軟正黑體" panose="020B0604030504040204" pitchFamily="34" charset="-120"/>
                <a:ea typeface="微軟正黑體" panose="020B0604030504040204" pitchFamily="34" charset="-120"/>
              </a:rPr>
              <a:t>級別，積分核分準則如下：</a:t>
            </a:r>
            <a:endParaRPr lang="en-US" altLang="zh-TW" b="1" dirty="0">
              <a:solidFill>
                <a:srgbClr val="0000FF"/>
              </a:solidFill>
              <a:latin typeface="微軟正黑體" panose="020B0604030504040204" pitchFamily="34" charset="-120"/>
              <a:ea typeface="微軟正黑體" panose="020B0604030504040204" pitchFamily="34" charset="-120"/>
            </a:endParaRPr>
          </a:p>
          <a:p>
            <a:pPr marL="0" indent="0">
              <a:buNone/>
              <a:defRPr/>
            </a:pPr>
            <a:endParaRPr lang="en-US" altLang="zh-TW" dirty="0">
              <a:latin typeface="微軟正黑體" panose="020B0604030504040204" pitchFamily="34" charset="-120"/>
              <a:ea typeface="微軟正黑體" panose="020B0604030504040204" pitchFamily="34" charset="-120"/>
            </a:endParaRPr>
          </a:p>
          <a:p>
            <a:pPr marL="0" indent="0">
              <a:buNone/>
              <a:defRPr/>
            </a:pPr>
            <a:endParaRPr lang="zh-TW" altLang="en-US" dirty="0">
              <a:latin typeface="微軟正黑體" panose="020B0604030504040204" pitchFamily="34" charset="-120"/>
              <a:ea typeface="微軟正黑體" panose="020B0604030504040204" pitchFamily="34" charset="-120"/>
            </a:endParaRPr>
          </a:p>
        </p:txBody>
      </p:sp>
      <p:graphicFrame>
        <p:nvGraphicFramePr>
          <p:cNvPr id="9" name="表格 8">
            <a:extLst>
              <a:ext uri="{FF2B5EF4-FFF2-40B4-BE49-F238E27FC236}">
                <a16:creationId xmlns:a16="http://schemas.microsoft.com/office/drawing/2014/main" id="{DAC3772C-0CA5-E813-BE4D-2F8535E45067}"/>
              </a:ext>
            </a:extLst>
          </p:cNvPr>
          <p:cNvGraphicFramePr>
            <a:graphicFrameLocks noGrp="1"/>
          </p:cNvGraphicFramePr>
          <p:nvPr>
            <p:extLst>
              <p:ext uri="{D42A27DB-BD31-4B8C-83A1-F6EECF244321}">
                <p14:modId xmlns:p14="http://schemas.microsoft.com/office/powerpoint/2010/main" val="2596640942"/>
              </p:ext>
            </p:extLst>
          </p:nvPr>
        </p:nvGraphicFramePr>
        <p:xfrm>
          <a:off x="2283972" y="2871111"/>
          <a:ext cx="7624057" cy="2376043"/>
        </p:xfrm>
        <a:graphic>
          <a:graphicData uri="http://schemas.openxmlformats.org/drawingml/2006/table">
            <a:tbl>
              <a:tblPr firstRow="1" bandRow="1">
                <a:tableStyleId>{ED083AE6-46FA-4A59-8FB0-9F97EB10719F}</a:tableStyleId>
              </a:tblPr>
              <a:tblGrid>
                <a:gridCol w="1089151">
                  <a:extLst>
                    <a:ext uri="{9D8B030D-6E8A-4147-A177-3AD203B41FA5}">
                      <a16:colId xmlns:a16="http://schemas.microsoft.com/office/drawing/2014/main" val="20000"/>
                    </a:ext>
                  </a:extLst>
                </a:gridCol>
                <a:gridCol w="1089151">
                  <a:extLst>
                    <a:ext uri="{9D8B030D-6E8A-4147-A177-3AD203B41FA5}">
                      <a16:colId xmlns:a16="http://schemas.microsoft.com/office/drawing/2014/main" val="20001"/>
                    </a:ext>
                  </a:extLst>
                </a:gridCol>
                <a:gridCol w="1089151">
                  <a:extLst>
                    <a:ext uri="{9D8B030D-6E8A-4147-A177-3AD203B41FA5}">
                      <a16:colId xmlns:a16="http://schemas.microsoft.com/office/drawing/2014/main" val="20002"/>
                    </a:ext>
                  </a:extLst>
                </a:gridCol>
                <a:gridCol w="1089151">
                  <a:extLst>
                    <a:ext uri="{9D8B030D-6E8A-4147-A177-3AD203B41FA5}">
                      <a16:colId xmlns:a16="http://schemas.microsoft.com/office/drawing/2014/main" val="20003"/>
                    </a:ext>
                  </a:extLst>
                </a:gridCol>
                <a:gridCol w="1089151">
                  <a:extLst>
                    <a:ext uri="{9D8B030D-6E8A-4147-A177-3AD203B41FA5}">
                      <a16:colId xmlns:a16="http://schemas.microsoft.com/office/drawing/2014/main" val="20004"/>
                    </a:ext>
                  </a:extLst>
                </a:gridCol>
                <a:gridCol w="1089151">
                  <a:extLst>
                    <a:ext uri="{9D8B030D-6E8A-4147-A177-3AD203B41FA5}">
                      <a16:colId xmlns:a16="http://schemas.microsoft.com/office/drawing/2014/main" val="20005"/>
                    </a:ext>
                  </a:extLst>
                </a:gridCol>
                <a:gridCol w="1089151">
                  <a:extLst>
                    <a:ext uri="{9D8B030D-6E8A-4147-A177-3AD203B41FA5}">
                      <a16:colId xmlns:a16="http://schemas.microsoft.com/office/drawing/2014/main" val="20006"/>
                    </a:ext>
                  </a:extLst>
                </a:gridCol>
              </a:tblGrid>
              <a:tr h="780963">
                <a:tc>
                  <a:txBody>
                    <a:bodyPr/>
                    <a:lstStyle/>
                    <a:p>
                      <a:pPr algn="ctr"/>
                      <a:r>
                        <a:rPr lang="zh-TW" altLang="en-US" sz="2000" dirty="0">
                          <a:latin typeface="微軟正黑體" panose="020B0604030504040204" pitchFamily="34" charset="-120"/>
                          <a:ea typeface="微軟正黑體" panose="020B0604030504040204" pitchFamily="34" charset="-120"/>
                        </a:rPr>
                        <a:t>級 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5</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第</a:t>
                      </a: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814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志願</a:t>
                      </a:r>
                      <a:endParaRPr lang="en-US" altLang="zh-TW" sz="2000" b="1"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順序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5</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10</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11</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15</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16</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21</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25</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26</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30</a:t>
                      </a:r>
                      <a:endParaRPr lang="zh-TW" altLang="en-US" sz="20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0963">
                <a:tc>
                  <a:txBody>
                    <a:bodyPr/>
                    <a:lstStyle/>
                    <a:p>
                      <a:pPr marL="0" algn="ctr" defTabSz="914400" rtl="0" eaLnBrk="1" latinLnBrk="0" hangingPunct="1"/>
                      <a:r>
                        <a:rPr lang="zh-TW" altLang="en-US" sz="2000" b="1" dirty="0">
                          <a:latin typeface="微軟正黑體" panose="020B0604030504040204" pitchFamily="34" charset="-120"/>
                          <a:ea typeface="微軟正黑體" panose="020B0604030504040204" pitchFamily="34" charset="-120"/>
                        </a:rPr>
                        <a:t>積分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26</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25</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24</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23</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22</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a:solidFill>
                            <a:srgbClr val="C00000"/>
                          </a:solidFill>
                          <a:latin typeface="微軟正黑體" panose="020B0604030504040204" pitchFamily="34" charset="-120"/>
                          <a:ea typeface="微軟正黑體" panose="020B0604030504040204" pitchFamily="34" charset="-120"/>
                        </a:rPr>
                        <a:t>21</a:t>
                      </a:r>
                      <a:endParaRPr lang="zh-TW" altLang="en-US" sz="28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0" name="群組 9">
            <a:extLst>
              <a:ext uri="{FF2B5EF4-FFF2-40B4-BE49-F238E27FC236}">
                <a16:creationId xmlns:a16="http://schemas.microsoft.com/office/drawing/2014/main" id="{D2372DE0-7341-68ED-43AB-5BE7C02FED9E}"/>
              </a:ext>
            </a:extLst>
          </p:cNvPr>
          <p:cNvGrpSpPr/>
          <p:nvPr/>
        </p:nvGrpSpPr>
        <p:grpSpPr>
          <a:xfrm>
            <a:off x="1524000" y="992586"/>
            <a:ext cx="2258214" cy="488825"/>
            <a:chOff x="0" y="992585"/>
            <a:chExt cx="2258214" cy="488825"/>
          </a:xfrm>
        </p:grpSpPr>
        <p:grpSp>
          <p:nvGrpSpPr>
            <p:cNvPr id="11" name="组合 7">
              <a:extLst>
                <a:ext uri="{FF2B5EF4-FFF2-40B4-BE49-F238E27FC236}">
                  <a16:creationId xmlns:a16="http://schemas.microsoft.com/office/drawing/2014/main" id="{6980CC40-F8AF-F9E4-F9FB-5457BF0703CE}"/>
                </a:ext>
              </a:extLst>
            </p:cNvPr>
            <p:cNvGrpSpPr/>
            <p:nvPr/>
          </p:nvGrpSpPr>
          <p:grpSpPr>
            <a:xfrm>
              <a:off x="0" y="992585"/>
              <a:ext cx="2006237" cy="481870"/>
              <a:chOff x="0" y="194743"/>
              <a:chExt cx="1401656" cy="586202"/>
            </a:xfrm>
          </p:grpSpPr>
          <p:sp>
            <p:nvSpPr>
              <p:cNvPr id="16" name="圆角矩形 8">
                <a:extLst>
                  <a:ext uri="{FF2B5EF4-FFF2-40B4-BE49-F238E27FC236}">
                    <a16:creationId xmlns:a16="http://schemas.microsoft.com/office/drawing/2014/main" id="{F5E699CF-2EB8-BC62-83C7-CC9E74DFD536}"/>
                  </a:ext>
                </a:extLst>
              </p:cNvPr>
              <p:cNvSpPr/>
              <p:nvPr/>
            </p:nvSpPr>
            <p:spPr>
              <a:xfrm>
                <a:off x="173208" y="194743"/>
                <a:ext cx="1228448" cy="586202"/>
              </a:xfrm>
              <a:prstGeom prst="roundRect">
                <a:avLst>
                  <a:gd name="adj" fmla="val 99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17" name="组合 9">
                <a:extLst>
                  <a:ext uri="{FF2B5EF4-FFF2-40B4-BE49-F238E27FC236}">
                    <a16:creationId xmlns:a16="http://schemas.microsoft.com/office/drawing/2014/main" id="{423AA082-7B8C-E117-0168-988480E5A629}"/>
                  </a:ext>
                </a:extLst>
              </p:cNvPr>
              <p:cNvGrpSpPr/>
              <p:nvPr/>
            </p:nvGrpSpPr>
            <p:grpSpPr>
              <a:xfrm>
                <a:off x="0" y="290669"/>
                <a:ext cx="424561" cy="355906"/>
                <a:chOff x="469900" y="728859"/>
                <a:chExt cx="424561" cy="355906"/>
              </a:xfrm>
            </p:grpSpPr>
            <p:sp>
              <p:nvSpPr>
                <p:cNvPr id="18" name="椭圆 10">
                  <a:extLst>
                    <a:ext uri="{FF2B5EF4-FFF2-40B4-BE49-F238E27FC236}">
                      <a16:creationId xmlns:a16="http://schemas.microsoft.com/office/drawing/2014/main" id="{7A8D582E-C784-AF2F-E89A-63BDE4DC0098}"/>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3" name="椭圆 11">
                  <a:extLst>
                    <a:ext uri="{FF2B5EF4-FFF2-40B4-BE49-F238E27FC236}">
                      <a16:creationId xmlns:a16="http://schemas.microsoft.com/office/drawing/2014/main" id="{66C87738-891C-3AAC-9EE9-EF02CF3E64FA}"/>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4" name="椭圆 12">
                  <a:extLst>
                    <a:ext uri="{FF2B5EF4-FFF2-40B4-BE49-F238E27FC236}">
                      <a16:creationId xmlns:a16="http://schemas.microsoft.com/office/drawing/2014/main" id="{942D1B15-A04F-AF90-5E2B-9D8641CB3E95}"/>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5" name="椭圆 13">
                  <a:extLst>
                    <a:ext uri="{FF2B5EF4-FFF2-40B4-BE49-F238E27FC236}">
                      <a16:creationId xmlns:a16="http://schemas.microsoft.com/office/drawing/2014/main" id="{C696E09F-E382-7411-2C1B-39E3E7B83817}"/>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6" name="圆角矩形 14">
                  <a:extLst>
                    <a:ext uri="{FF2B5EF4-FFF2-40B4-BE49-F238E27FC236}">
                      <a16:creationId xmlns:a16="http://schemas.microsoft.com/office/drawing/2014/main" id="{E0FBFD8A-04A9-597B-B896-7A1683990746}"/>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7" name="圆角矩形 15">
                  <a:extLst>
                    <a:ext uri="{FF2B5EF4-FFF2-40B4-BE49-F238E27FC236}">
                      <a16:creationId xmlns:a16="http://schemas.microsoft.com/office/drawing/2014/main" id="{CDA922D8-44C0-E4C1-0A65-0619AAFEDF51}"/>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8" name="圆角矩形 16">
                  <a:extLst>
                    <a:ext uri="{FF2B5EF4-FFF2-40B4-BE49-F238E27FC236}">
                      <a16:creationId xmlns:a16="http://schemas.microsoft.com/office/drawing/2014/main" id="{877D59B4-9605-79FA-83AA-AE6072D72728}"/>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9" name="圆角矩形 17">
                  <a:extLst>
                    <a:ext uri="{FF2B5EF4-FFF2-40B4-BE49-F238E27FC236}">
                      <a16:creationId xmlns:a16="http://schemas.microsoft.com/office/drawing/2014/main" id="{B9ECA9D6-4970-86A1-06DF-AD1558ACAAF2}"/>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15" name="內容版面配置區 2">
              <a:extLst>
                <a:ext uri="{FF2B5EF4-FFF2-40B4-BE49-F238E27FC236}">
                  <a16:creationId xmlns:a16="http://schemas.microsoft.com/office/drawing/2014/main" id="{632BD92D-8CBB-BEF3-7621-6E263BAC88EC}"/>
                </a:ext>
              </a:extLst>
            </p:cNvPr>
            <p:cNvSpPr txBox="1">
              <a:spLocks/>
            </p:cNvSpPr>
            <p:nvPr/>
          </p:nvSpPr>
          <p:spPr>
            <a:xfrm>
              <a:off x="644007" y="1013142"/>
              <a:ext cx="1614207" cy="468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TW" altLang="en-US" b="1" dirty="0">
                  <a:solidFill>
                    <a:srgbClr val="C00000"/>
                  </a:solidFill>
                  <a:latin typeface="微軟正黑體" panose="020B0604030504040204" pitchFamily="34" charset="-120"/>
                  <a:ea typeface="微軟正黑體" panose="020B0604030504040204" pitchFamily="34" charset="-120"/>
                </a:rPr>
                <a:t>志願序</a:t>
              </a:r>
              <a:endParaRPr lang="zh-TW" altLang="zh-TW" sz="1600" dirty="0">
                <a:solidFill>
                  <a:srgbClr val="C00000"/>
                </a:solidFill>
                <a:latin typeface="微軟正黑體" panose="020B0604030504040204" pitchFamily="34" charset="-120"/>
                <a:ea typeface="微軟正黑體" panose="020B0604030504040204" pitchFamily="34" charset="-120"/>
              </a:endParaRPr>
            </a:p>
          </p:txBody>
        </p:sp>
      </p:grpSp>
      <p:sp>
        <p:nvSpPr>
          <p:cNvPr id="40" name="矩形 39">
            <a:extLst>
              <a:ext uri="{FF2B5EF4-FFF2-40B4-BE49-F238E27FC236}">
                <a16:creationId xmlns:a16="http://schemas.microsoft.com/office/drawing/2014/main" id="{12862F2D-49D3-F760-1458-6EC2B950D12C}"/>
              </a:ext>
            </a:extLst>
          </p:cNvPr>
          <p:cNvSpPr/>
          <p:nvPr/>
        </p:nvSpPr>
        <p:spPr>
          <a:xfrm>
            <a:off x="3566557" y="1012791"/>
            <a:ext cx="2089033" cy="461665"/>
          </a:xfrm>
          <a:prstGeom prst="rect">
            <a:avLst/>
          </a:prstGeom>
        </p:spPr>
        <p:txBody>
          <a:bodyPr wrap="none">
            <a:spAutoFit/>
          </a:bodyPr>
          <a:lstStyle/>
          <a:p>
            <a:pPr>
              <a:defRPr/>
            </a:pPr>
            <a:r>
              <a:rPr lang="zh-TW" altLang="en-US" sz="2400" b="1" dirty="0">
                <a:solidFill>
                  <a:srgbClr val="0033CC"/>
                </a:solidFill>
                <a:latin typeface="微軟正黑體" panose="020B0604030504040204" pitchFamily="34" charset="-120"/>
                <a:ea typeface="微軟正黑體" panose="020B0604030504040204" pitchFamily="34" charset="-120"/>
              </a:rPr>
              <a:t>（上限</a:t>
            </a:r>
            <a:r>
              <a:rPr lang="en-US" altLang="zh-TW" sz="2400" b="1" dirty="0">
                <a:solidFill>
                  <a:srgbClr val="0033CC"/>
                </a:solidFill>
                <a:latin typeface="微軟正黑體" panose="020B0604030504040204" pitchFamily="34" charset="-120"/>
                <a:ea typeface="微軟正黑體" panose="020B0604030504040204" pitchFamily="34" charset="-120"/>
              </a:rPr>
              <a:t>26</a:t>
            </a:r>
            <a:r>
              <a:rPr lang="zh-TW" altLang="en-US" sz="2400" b="1" dirty="0">
                <a:solidFill>
                  <a:srgbClr val="0033CC"/>
                </a:solidFill>
                <a:latin typeface="微軟正黑體" panose="020B0604030504040204" pitchFamily="34" charset="-120"/>
                <a:ea typeface="微軟正黑體" panose="020B0604030504040204" pitchFamily="34" charset="-120"/>
              </a:rPr>
              <a:t>分）</a:t>
            </a:r>
            <a:endParaRPr lang="en-US" altLang="zh-TW" sz="2400" b="1" dirty="0">
              <a:solidFill>
                <a:srgbClr val="0033CC"/>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bwMode="auto">
          <a:xfrm>
            <a:off x="442329"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伍、成績採計與計算（</a:t>
            </a:r>
            <a:r>
              <a:rPr lang="en-US" altLang="zh-TW" sz="3000" b="1" dirty="0">
                <a:solidFill>
                  <a:srgbClr val="002060"/>
                </a:solidFill>
                <a:latin typeface="微軟正黑體" panose="020B0604030504040204" pitchFamily="34" charset="-120"/>
                <a:ea typeface="微軟正黑體" panose="020B0604030504040204" pitchFamily="34" charset="-120"/>
              </a:rPr>
              <a:t>3/5</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sp>
        <p:nvSpPr>
          <p:cNvPr id="8" name="投影片編號版面配置區 4"/>
          <p:cNvSpPr>
            <a:spLocks noGrp="1"/>
          </p:cNvSpPr>
          <p:nvPr>
            <p:ph type="sldNum" sz="quarter" idx="12"/>
          </p:nvPr>
        </p:nvSpPr>
        <p:spPr bwMode="auto">
          <a:xfrm>
            <a:off x="9615660"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22</a:t>
            </a:fld>
            <a:endParaRPr lang="zh-TW" altLang="en-US" sz="1500" b="1" dirty="0">
              <a:latin typeface="Arial" panose="020B0604020202020204" pitchFamily="34" charset="0"/>
              <a:cs typeface="Arial" panose="020B0604020202020204" pitchFamily="34" charset="0"/>
            </a:endParaRPr>
          </a:p>
        </p:txBody>
      </p:sp>
      <p:grpSp>
        <p:nvGrpSpPr>
          <p:cNvPr id="12" name="群組 11"/>
          <p:cNvGrpSpPr/>
          <p:nvPr/>
        </p:nvGrpSpPr>
        <p:grpSpPr>
          <a:xfrm>
            <a:off x="1524001" y="992586"/>
            <a:ext cx="3005959" cy="488825"/>
            <a:chOff x="0" y="992585"/>
            <a:chExt cx="3005959" cy="488825"/>
          </a:xfrm>
        </p:grpSpPr>
        <p:grpSp>
          <p:nvGrpSpPr>
            <p:cNvPr id="13" name="组合 7"/>
            <p:cNvGrpSpPr/>
            <p:nvPr/>
          </p:nvGrpSpPr>
          <p:grpSpPr>
            <a:xfrm>
              <a:off x="0" y="992585"/>
              <a:ext cx="3005959" cy="481870"/>
              <a:chOff x="0" y="194743"/>
              <a:chExt cx="2100111" cy="586202"/>
            </a:xfrm>
          </p:grpSpPr>
          <p:sp>
            <p:nvSpPr>
              <p:cNvPr id="15" name="圆角矩形 8"/>
              <p:cNvSpPr/>
              <p:nvPr/>
            </p:nvSpPr>
            <p:spPr>
              <a:xfrm>
                <a:off x="173208" y="194743"/>
                <a:ext cx="1926903" cy="586202"/>
              </a:xfrm>
              <a:prstGeom prst="roundRect">
                <a:avLst>
                  <a:gd name="adj" fmla="val 99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16" name="组合 9"/>
              <p:cNvGrpSpPr/>
              <p:nvPr/>
            </p:nvGrpSpPr>
            <p:grpSpPr>
              <a:xfrm>
                <a:off x="0" y="290669"/>
                <a:ext cx="424561" cy="355906"/>
                <a:chOff x="469900" y="728859"/>
                <a:chExt cx="424561" cy="355906"/>
              </a:xfrm>
            </p:grpSpPr>
            <p:sp>
              <p:nvSpPr>
                <p:cNvPr id="17"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8"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9"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0"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1"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2"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3"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4"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14" name="內容版面配置區 2"/>
            <p:cNvSpPr txBox="1">
              <a:spLocks/>
            </p:cNvSpPr>
            <p:nvPr/>
          </p:nvSpPr>
          <p:spPr>
            <a:xfrm>
              <a:off x="644007" y="1013142"/>
              <a:ext cx="2361952" cy="468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TW" altLang="en-US" b="1" dirty="0">
                  <a:solidFill>
                    <a:srgbClr val="C00000"/>
                  </a:solidFill>
                  <a:latin typeface="微軟正黑體" panose="020B0604030504040204" pitchFamily="34" charset="-120"/>
                  <a:ea typeface="微軟正黑體" panose="020B0604030504040204" pitchFamily="34" charset="-120"/>
                </a:rPr>
                <a:t>多元學習表現</a:t>
              </a:r>
              <a:endParaRPr lang="zh-TW" altLang="zh-TW" sz="1600" dirty="0">
                <a:solidFill>
                  <a:srgbClr val="C00000"/>
                </a:solidFill>
                <a:latin typeface="微軟正黑體" panose="020B0604030504040204" pitchFamily="34" charset="-120"/>
                <a:ea typeface="微軟正黑體" panose="020B0604030504040204" pitchFamily="34" charset="-120"/>
              </a:endParaRPr>
            </a:p>
          </p:txBody>
        </p:sp>
      </p:grpSp>
      <p:sp>
        <p:nvSpPr>
          <p:cNvPr id="2" name="矩形 1"/>
          <p:cNvSpPr/>
          <p:nvPr/>
        </p:nvSpPr>
        <p:spPr>
          <a:xfrm>
            <a:off x="4513845" y="1033348"/>
            <a:ext cx="2089033" cy="461665"/>
          </a:xfrm>
          <a:prstGeom prst="rect">
            <a:avLst/>
          </a:prstGeom>
        </p:spPr>
        <p:txBody>
          <a:bodyPr wrap="none">
            <a:spAutoFit/>
          </a:bodyPr>
          <a:lstStyle/>
          <a:p>
            <a:pPr>
              <a:defRPr/>
            </a:pPr>
            <a:r>
              <a:rPr lang="zh-TW" altLang="en-US" sz="2400" b="1" dirty="0">
                <a:solidFill>
                  <a:srgbClr val="0033CC"/>
                </a:solidFill>
                <a:latin typeface="微軟正黑體" panose="020B0604030504040204" pitchFamily="34" charset="-120"/>
                <a:ea typeface="微軟正黑體" panose="020B0604030504040204" pitchFamily="34" charset="-120"/>
              </a:rPr>
              <a:t>（上限</a:t>
            </a:r>
            <a:r>
              <a:rPr lang="en-US" altLang="zh-TW" sz="2400" b="1" dirty="0">
                <a:solidFill>
                  <a:srgbClr val="0033CC"/>
                </a:solidFill>
                <a:latin typeface="微軟正黑體" panose="020B0604030504040204" pitchFamily="34" charset="-120"/>
                <a:ea typeface="微軟正黑體" panose="020B0604030504040204" pitchFamily="34" charset="-120"/>
              </a:rPr>
              <a:t>15</a:t>
            </a:r>
            <a:r>
              <a:rPr lang="zh-TW" altLang="en-US" sz="2400" b="1" dirty="0">
                <a:solidFill>
                  <a:srgbClr val="0033CC"/>
                </a:solidFill>
                <a:latin typeface="微軟正黑體" panose="020B0604030504040204" pitchFamily="34" charset="-120"/>
                <a:ea typeface="微軟正黑體" panose="020B0604030504040204" pitchFamily="34" charset="-120"/>
              </a:rPr>
              <a:t>分）</a:t>
            </a:r>
            <a:endParaRPr lang="en-US" altLang="zh-TW" sz="2400" b="1" dirty="0">
              <a:solidFill>
                <a:srgbClr val="0033CC"/>
              </a:solidFill>
              <a:latin typeface="微軟正黑體" panose="020B0604030504040204" pitchFamily="34" charset="-120"/>
              <a:ea typeface="微軟正黑體" panose="020B0604030504040204" pitchFamily="34" charset="-120"/>
            </a:endParaRPr>
          </a:p>
        </p:txBody>
      </p:sp>
      <p:cxnSp>
        <p:nvCxnSpPr>
          <p:cNvPr id="25" name="直接连接符 42">
            <a:extLst>
              <a:ext uri="{FF2B5EF4-FFF2-40B4-BE49-F238E27FC236}">
                <a16:creationId xmlns:a16="http://schemas.microsoft.com/office/drawing/2014/main" id="{B8AB9A4E-4C8E-48A1-BD7C-03F3574C482F}"/>
              </a:ext>
            </a:extLst>
          </p:cNvPr>
          <p:cNvCxnSpPr>
            <a:cxnSpLocks/>
            <a:endCxn id="26"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Freeform 6">
            <a:extLst>
              <a:ext uri="{FF2B5EF4-FFF2-40B4-BE49-F238E27FC236}">
                <a16:creationId xmlns:a16="http://schemas.microsoft.com/office/drawing/2014/main" id="{5E49F5E8-E4F6-491F-8011-4EF490FCE0F3}"/>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aphicFrame>
        <p:nvGraphicFramePr>
          <p:cNvPr id="3" name="表格 2">
            <a:extLst>
              <a:ext uri="{FF2B5EF4-FFF2-40B4-BE49-F238E27FC236}">
                <a16:creationId xmlns:a16="http://schemas.microsoft.com/office/drawing/2014/main" id="{A2D7E498-BDFA-2E3A-CDA9-4B44EE92F0E3}"/>
              </a:ext>
            </a:extLst>
          </p:cNvPr>
          <p:cNvGraphicFramePr>
            <a:graphicFrameLocks noGrp="1"/>
          </p:cNvGraphicFramePr>
          <p:nvPr>
            <p:extLst>
              <p:ext uri="{D42A27DB-BD31-4B8C-83A1-F6EECF244321}">
                <p14:modId xmlns:p14="http://schemas.microsoft.com/office/powerpoint/2010/main" val="3995658150"/>
              </p:ext>
            </p:extLst>
          </p:nvPr>
        </p:nvGraphicFramePr>
        <p:xfrm>
          <a:off x="1022983" y="1598776"/>
          <a:ext cx="10123990" cy="4911114"/>
        </p:xfrm>
        <a:graphic>
          <a:graphicData uri="http://schemas.openxmlformats.org/drawingml/2006/table">
            <a:tbl>
              <a:tblPr firstRow="1" bandRow="1">
                <a:tableStyleId>{1E171933-4619-4E11-9A3F-F7608DF75F80}</a:tableStyleId>
              </a:tblPr>
              <a:tblGrid>
                <a:gridCol w="936430">
                  <a:extLst>
                    <a:ext uri="{9D8B030D-6E8A-4147-A177-3AD203B41FA5}">
                      <a16:colId xmlns:a16="http://schemas.microsoft.com/office/drawing/2014/main" val="20000"/>
                    </a:ext>
                  </a:extLst>
                </a:gridCol>
                <a:gridCol w="817742">
                  <a:extLst>
                    <a:ext uri="{9D8B030D-6E8A-4147-A177-3AD203B41FA5}">
                      <a16:colId xmlns:a16="http://schemas.microsoft.com/office/drawing/2014/main" val="20001"/>
                    </a:ext>
                  </a:extLst>
                </a:gridCol>
                <a:gridCol w="159037">
                  <a:extLst>
                    <a:ext uri="{9D8B030D-6E8A-4147-A177-3AD203B41FA5}">
                      <a16:colId xmlns:a16="http://schemas.microsoft.com/office/drawing/2014/main" val="20002"/>
                    </a:ext>
                  </a:extLst>
                </a:gridCol>
                <a:gridCol w="730857">
                  <a:extLst>
                    <a:ext uri="{9D8B030D-6E8A-4147-A177-3AD203B41FA5}">
                      <a16:colId xmlns:a16="http://schemas.microsoft.com/office/drawing/2014/main" val="20003"/>
                    </a:ext>
                  </a:extLst>
                </a:gridCol>
                <a:gridCol w="337471">
                  <a:extLst>
                    <a:ext uri="{9D8B030D-6E8A-4147-A177-3AD203B41FA5}">
                      <a16:colId xmlns:a16="http://schemas.microsoft.com/office/drawing/2014/main" val="20004"/>
                    </a:ext>
                  </a:extLst>
                </a:gridCol>
                <a:gridCol w="534164">
                  <a:extLst>
                    <a:ext uri="{9D8B030D-6E8A-4147-A177-3AD203B41FA5}">
                      <a16:colId xmlns:a16="http://schemas.microsoft.com/office/drawing/2014/main" val="20005"/>
                    </a:ext>
                  </a:extLst>
                </a:gridCol>
                <a:gridCol w="1208794">
                  <a:extLst>
                    <a:ext uri="{9D8B030D-6E8A-4147-A177-3AD203B41FA5}">
                      <a16:colId xmlns:a16="http://schemas.microsoft.com/office/drawing/2014/main" val="20006"/>
                    </a:ext>
                  </a:extLst>
                </a:gridCol>
                <a:gridCol w="679890">
                  <a:extLst>
                    <a:ext uri="{9D8B030D-6E8A-4147-A177-3AD203B41FA5}">
                      <a16:colId xmlns:a16="http://schemas.microsoft.com/office/drawing/2014/main" val="20007"/>
                    </a:ext>
                  </a:extLst>
                </a:gridCol>
                <a:gridCol w="390387">
                  <a:extLst>
                    <a:ext uri="{9D8B030D-6E8A-4147-A177-3AD203B41FA5}">
                      <a16:colId xmlns:a16="http://schemas.microsoft.com/office/drawing/2014/main" val="20008"/>
                    </a:ext>
                  </a:extLst>
                </a:gridCol>
                <a:gridCol w="950023">
                  <a:extLst>
                    <a:ext uri="{9D8B030D-6E8A-4147-A177-3AD203B41FA5}">
                      <a16:colId xmlns:a16="http://schemas.microsoft.com/office/drawing/2014/main" val="20009"/>
                    </a:ext>
                  </a:extLst>
                </a:gridCol>
                <a:gridCol w="1031881">
                  <a:extLst>
                    <a:ext uri="{9D8B030D-6E8A-4147-A177-3AD203B41FA5}">
                      <a16:colId xmlns:a16="http://schemas.microsoft.com/office/drawing/2014/main" val="20010"/>
                    </a:ext>
                  </a:extLst>
                </a:gridCol>
                <a:gridCol w="2347314">
                  <a:extLst>
                    <a:ext uri="{9D8B030D-6E8A-4147-A177-3AD203B41FA5}">
                      <a16:colId xmlns:a16="http://schemas.microsoft.com/office/drawing/2014/main" val="20011"/>
                    </a:ext>
                  </a:extLst>
                </a:gridCol>
              </a:tblGrid>
              <a:tr h="331460">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595639">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全國競賽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lvl="0" indent="-177800" algn="just" defTabSz="914400" rtl="0" eaLnBrk="1" fontAlgn="auto" latinLnBrk="0" hangingPunct="1">
                        <a:lnSpc>
                          <a:spcPts val="1700"/>
                        </a:lnSpc>
                        <a:spcBef>
                          <a:spcPts val="200"/>
                        </a:spcBef>
                        <a:spcAft>
                          <a:spcPts val="200"/>
                        </a:spcAft>
                        <a:buClrTx/>
                        <a:buSzTx/>
                        <a:buFont typeface="+mj-lt"/>
                        <a:buAutoNum type="arabicPeriod"/>
                        <a:tabLst/>
                        <a:defRPr/>
                      </a:pPr>
                      <a:r>
                        <a:rPr lang="zh-TW" altLang="zh-TW" sz="1200" b="1" u="sng" dirty="0">
                          <a:latin typeface="微軟正黑體" panose="020B0604030504040204" pitchFamily="34" charset="-120"/>
                          <a:ea typeface="微軟正黑體" panose="020B0604030504040204" pitchFamily="34" charset="-120"/>
                        </a:rPr>
                        <a:t>國際性</a:t>
                      </a:r>
                      <a:r>
                        <a:rPr lang="zh-TW" altLang="en-US" sz="1200" b="1" dirty="0">
                          <a:latin typeface="微軟正黑體" panose="020B0604030504040204" pitchFamily="34" charset="-120"/>
                          <a:ea typeface="微軟正黑體" panose="020B0604030504040204" pitchFamily="34" charset="-120"/>
                        </a:rPr>
                        <a:t>、</a:t>
                      </a:r>
                      <a:r>
                        <a:rPr lang="zh-TW" altLang="zh-TW" sz="1200" b="1" u="sng" dirty="0">
                          <a:latin typeface="微軟正黑體" panose="020B0604030504040204" pitchFamily="34" charset="-120"/>
                          <a:ea typeface="微軟正黑體" panose="020B0604030504040204" pitchFamily="34" charset="-120"/>
                        </a:rPr>
                        <a:t>全國性</a:t>
                      </a:r>
                      <a:r>
                        <a:rPr lang="zh-TW" altLang="zh-TW" sz="1200" b="1" dirty="0">
                          <a:latin typeface="微軟正黑體" panose="020B0604030504040204" pitchFamily="34" charset="-120"/>
                          <a:ea typeface="微軟正黑體" panose="020B0604030504040204" pitchFamily="34" charset="-120"/>
                        </a:rPr>
                        <a:t>競賽項目以</a:t>
                      </a:r>
                      <a:r>
                        <a:rPr lang="zh-TW" altLang="zh-TW" sz="1200" b="1" u="sng" dirty="0">
                          <a:solidFill>
                            <a:srgbClr val="FF0000"/>
                          </a:solidFill>
                          <a:latin typeface="微軟正黑體" panose="020B0604030504040204" pitchFamily="34" charset="-120"/>
                          <a:ea typeface="微軟正黑體" panose="020B0604030504040204" pitchFamily="34" charset="-120"/>
                        </a:rPr>
                        <a:t>簡章所列項目</a:t>
                      </a:r>
                      <a:r>
                        <a:rPr lang="zh-TW" altLang="zh-TW" sz="1200" b="1" dirty="0">
                          <a:latin typeface="微軟正黑體" panose="020B0604030504040204" pitchFamily="34" charset="-120"/>
                          <a:ea typeface="微軟正黑體" panose="020B0604030504040204" pitchFamily="34" charset="-120"/>
                        </a:rPr>
                        <a:t>為限</a:t>
                      </a:r>
                      <a:endParaRPr lang="en-US" altLang="zh-TW" sz="1200" b="1" dirty="0">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7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7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u="sng" dirty="0">
                          <a:solidFill>
                            <a:schemeClr val="tx1"/>
                          </a:solidFill>
                          <a:latin typeface="微軟正黑體" panose="020B0604030504040204" pitchFamily="34" charset="-120"/>
                          <a:ea typeface="微軟正黑體" panose="020B0604030504040204" pitchFamily="34" charset="-120"/>
                        </a:rPr>
                        <a:t>4</a:t>
                      </a:r>
                      <a:r>
                        <a:rPr lang="zh-TW" altLang="en-US" sz="1200" b="1" u="sng" dirty="0">
                          <a:solidFill>
                            <a:schemeClr val="tx1"/>
                          </a:solidFill>
                          <a:latin typeface="微軟正黑體" panose="020B0604030504040204" pitchFamily="34" charset="-120"/>
                          <a:ea typeface="微軟正黑體" panose="020B0604030504040204" pitchFamily="34" charset="-120"/>
                        </a:rPr>
                        <a:t>人以上為團體</a:t>
                      </a:r>
                      <a:r>
                        <a:rPr lang="zh-TW" altLang="en-US" sz="1200" b="1" dirty="0">
                          <a:solidFill>
                            <a:schemeClr val="tx1"/>
                          </a:solidFill>
                          <a:latin typeface="微軟正黑體" panose="020B0604030504040204" pitchFamily="34" charset="-120"/>
                          <a:ea typeface="微軟正黑體" panose="020B0604030504040204" pitchFamily="34" charset="-120"/>
                        </a:rPr>
                        <a:t>。團體賽依個人賽積分</a:t>
                      </a:r>
                      <a:r>
                        <a:rPr lang="zh-TW" altLang="en-US" sz="1200" b="1" dirty="0">
                          <a:solidFill>
                            <a:schemeClr val="tx1"/>
                          </a:solidFill>
                          <a:highlight>
                            <a:srgbClr val="FFFF00"/>
                          </a:highlight>
                          <a:latin typeface="微軟正黑體" panose="020B0604030504040204" pitchFamily="34" charset="-120"/>
                          <a:ea typeface="微軟正黑體" panose="020B0604030504040204" pitchFamily="34" charset="-120"/>
                        </a:rPr>
                        <a:t>折半</a:t>
                      </a:r>
                      <a:r>
                        <a:rPr lang="zh-TW" altLang="en-US" sz="1200" b="1" dirty="0">
                          <a:solidFill>
                            <a:schemeClr val="tx1"/>
                          </a:solidFill>
                          <a:latin typeface="微軟正黑體" panose="020B0604030504040204" pitchFamily="34" charset="-120"/>
                          <a:ea typeface="微軟正黑體" panose="020B0604030504040204" pitchFamily="34" charset="-120"/>
                        </a:rPr>
                        <a:t>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7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u="sng" kern="1200" dirty="0">
                          <a:solidFill>
                            <a:srgbClr val="FF0000"/>
                          </a:solidFill>
                          <a:highlight>
                            <a:srgbClr val="FFCF9F"/>
                          </a:highlight>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a:t>
                      </a:r>
                      <a:r>
                        <a:rPr lang="zh-TW" altLang="en-US" sz="1200" b="1" u="sng" kern="1200" dirty="0">
                          <a:solidFill>
                            <a:srgbClr val="FF0000"/>
                          </a:solidFill>
                          <a:highlight>
                            <a:srgbClr val="FFCF9F"/>
                          </a:highlight>
                          <a:latin typeface="微軟正黑體" panose="020B0604030504040204" pitchFamily="34" charset="-120"/>
                          <a:ea typeface="微軟正黑體" panose="020B0604030504040204" pitchFamily="34" charset="-120"/>
                        </a:rPr>
                        <a:t>且</a:t>
                      </a:r>
                      <a:r>
                        <a:rPr lang="zh-TW" altLang="en-US" sz="1200" b="1" kern="1200" dirty="0">
                          <a:solidFill>
                            <a:schemeClr val="tx1"/>
                          </a:solidFill>
                          <a:highlight>
                            <a:srgbClr val="FFCF9F"/>
                          </a:highlight>
                          <a:latin typeface="微軟正黑體" panose="020B0604030504040204" pitchFamily="34" charset="-120"/>
                          <a:ea typeface="微軟正黑體" panose="020B0604030504040204" pitchFamily="34" charset="-120"/>
                        </a:rPr>
                        <a:t>獲獎證明之</a:t>
                      </a:r>
                      <a:r>
                        <a:rPr lang="zh-TW" altLang="en-US" sz="1200" b="1" u="sng" kern="1200" dirty="0">
                          <a:solidFill>
                            <a:srgbClr val="FF0000"/>
                          </a:solidFill>
                          <a:highlight>
                            <a:srgbClr val="FFCF9F"/>
                          </a:highlight>
                          <a:latin typeface="微軟正黑體" panose="020B0604030504040204" pitchFamily="34" charset="-120"/>
                          <a:ea typeface="微軟正黑體" panose="020B0604030504040204" pitchFamily="34" charset="-120"/>
                        </a:rPr>
                        <a:t>落款人</a:t>
                      </a:r>
                      <a:r>
                        <a:rPr lang="zh-TW" altLang="en-US" sz="1200" b="1" kern="1200" dirty="0">
                          <a:solidFill>
                            <a:schemeClr val="tx1"/>
                          </a:solidFill>
                          <a:highlight>
                            <a:srgbClr val="FFCF9F"/>
                          </a:highlight>
                          <a:latin typeface="微軟正黑體" panose="020B0604030504040204" pitchFamily="34" charset="-120"/>
                          <a:ea typeface="微軟正黑體" panose="020B0604030504040204" pitchFamily="34" charset="-120"/>
                        </a:rPr>
                        <a:t>在縣市須為</a:t>
                      </a:r>
                      <a:r>
                        <a:rPr lang="zh-TW" altLang="en-US" sz="1200" b="1" u="sng" kern="1200" dirty="0">
                          <a:solidFill>
                            <a:srgbClr val="FF0000"/>
                          </a:solidFill>
                          <a:highlight>
                            <a:srgbClr val="FFCF9F"/>
                          </a:highlight>
                          <a:latin typeface="微軟正黑體" panose="020B0604030504040204" pitchFamily="34" charset="-120"/>
                          <a:ea typeface="微軟正黑體" panose="020B0604030504040204" pitchFamily="34" charset="-120"/>
                        </a:rPr>
                        <a:t>縣市長</a:t>
                      </a:r>
                      <a:r>
                        <a:rPr lang="zh-TW" altLang="en-US" sz="1200" b="1" kern="1200" dirty="0">
                          <a:solidFill>
                            <a:schemeClr val="tx1"/>
                          </a:solidFill>
                          <a:latin typeface="微軟正黑體" panose="020B0604030504040204" pitchFamily="34" charset="-120"/>
                          <a:ea typeface="微軟正黑體" panose="020B0604030504040204" pitchFamily="34" charset="-120"/>
                        </a:rPr>
                        <a:t>，在直轄市須為</a:t>
                      </a:r>
                      <a:r>
                        <a:rPr lang="zh-TW" altLang="en-US" sz="1200" b="1" u="sng" kern="1200" dirty="0">
                          <a:solidFill>
                            <a:srgbClr val="FF0000"/>
                          </a:solidFill>
                          <a:latin typeface="微軟正黑體" panose="020B0604030504040204" pitchFamily="34" charset="-120"/>
                          <a:ea typeface="微軟正黑體" panose="020B0604030504040204" pitchFamily="34" charset="-120"/>
                        </a:rPr>
                        <a:t>市長</a:t>
                      </a:r>
                      <a:r>
                        <a:rPr lang="zh-TW" altLang="en-US" sz="1200" b="1" kern="1200" dirty="0">
                          <a:solidFill>
                            <a:schemeClr val="tx1"/>
                          </a:solidFill>
                          <a:latin typeface="微軟正黑體" panose="020B0604030504040204" pitchFamily="34" charset="-120"/>
                          <a:ea typeface="微軟正黑體" panose="020B0604030504040204" pitchFamily="34" charset="-120"/>
                        </a:rPr>
                        <a:t>或其所屬</a:t>
                      </a:r>
                      <a:r>
                        <a:rPr lang="zh-TW" altLang="en-US" sz="1200" b="1" u="sng" kern="1200" dirty="0">
                          <a:solidFill>
                            <a:srgbClr val="FF0000"/>
                          </a:solidFill>
                          <a:latin typeface="微軟正黑體" panose="020B0604030504040204" pitchFamily="34" charset="-120"/>
                          <a:ea typeface="微軟正黑體" panose="020B0604030504040204" pitchFamily="34" charset="-120"/>
                        </a:rPr>
                        <a:t>一級機關首長</a:t>
                      </a:r>
                      <a:r>
                        <a:rPr lang="zh-TW" altLang="en-US" sz="1200" b="1" kern="1200" dirty="0">
                          <a:solidFill>
                            <a:schemeClr val="tx1"/>
                          </a:solidFill>
                          <a:latin typeface="微軟正黑體" panose="020B0604030504040204" pitchFamily="34" charset="-120"/>
                          <a:ea typeface="微軟正黑體" panose="020B0604030504040204" pitchFamily="34" charset="-120"/>
                        </a:rPr>
                        <a:t>。</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7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u="sng" dirty="0">
                          <a:solidFill>
                            <a:srgbClr val="FF0000"/>
                          </a:solidFill>
                          <a:latin typeface="微軟正黑體" panose="020B0604030504040204" pitchFamily="34" charset="-120"/>
                          <a:ea typeface="微軟正黑體" panose="020B0604030504040204" pitchFamily="34" charset="-120"/>
                        </a:rPr>
                        <a:t>115</a:t>
                      </a:r>
                      <a:r>
                        <a:rPr lang="zh-TW" altLang="en-US" sz="1200" b="1" u="sng" dirty="0">
                          <a:solidFill>
                            <a:srgbClr val="FF0000"/>
                          </a:solidFill>
                          <a:latin typeface="微軟正黑體" panose="020B0604030504040204" pitchFamily="34" charset="-120"/>
                          <a:ea typeface="微軟正黑體" panose="020B0604030504040204" pitchFamily="34" charset="-120"/>
                        </a:rPr>
                        <a:t>年</a:t>
                      </a:r>
                      <a:r>
                        <a:rPr lang="en-US" altLang="zh-TW" sz="1200" b="1" u="sng" dirty="0">
                          <a:solidFill>
                            <a:srgbClr val="FF0000"/>
                          </a:solidFill>
                          <a:latin typeface="微軟正黑體" panose="020B0604030504040204" pitchFamily="34" charset="-120"/>
                          <a:ea typeface="微軟正黑體" panose="020B0604030504040204" pitchFamily="34" charset="-120"/>
                        </a:rPr>
                        <a:t>5</a:t>
                      </a:r>
                      <a:r>
                        <a:rPr lang="zh-TW" altLang="en-US" sz="1200" b="1" u="sng" dirty="0">
                          <a:solidFill>
                            <a:srgbClr val="FF0000"/>
                          </a:solidFill>
                          <a:latin typeface="微軟正黑體" panose="020B0604030504040204" pitchFamily="34" charset="-120"/>
                          <a:ea typeface="微軟正黑體" panose="020B0604030504040204" pitchFamily="34" charset="-120"/>
                        </a:rPr>
                        <a:t>月</a:t>
                      </a:r>
                      <a:r>
                        <a:rPr lang="en-US" altLang="zh-TW" sz="1200" b="1" u="sng" dirty="0">
                          <a:solidFill>
                            <a:srgbClr val="FF0000"/>
                          </a:solidFill>
                          <a:latin typeface="微軟正黑體" panose="020B0604030504040204" pitchFamily="34" charset="-120"/>
                          <a:ea typeface="微軟正黑體" panose="020B0604030504040204" pitchFamily="34" charset="-120"/>
                        </a:rPr>
                        <a:t>14</a:t>
                      </a:r>
                      <a:r>
                        <a:rPr lang="zh-TW" altLang="en-US" sz="1200" b="1" u="sng" dirty="0">
                          <a:solidFill>
                            <a:srgbClr val="FF0000"/>
                          </a:solidFill>
                          <a:latin typeface="微軟正黑體" panose="020B0604030504040204" pitchFamily="34" charset="-120"/>
                          <a:ea typeface="微軟正黑體" panose="020B0604030504040204" pitchFamily="34" charset="-120"/>
                        </a:rPr>
                        <a:t>日</a:t>
                      </a:r>
                      <a:r>
                        <a:rPr lang="en-US" altLang="zh-TW" sz="1200" b="1" u="sng" dirty="0">
                          <a:solidFill>
                            <a:srgbClr val="FF0000"/>
                          </a:solidFill>
                          <a:latin typeface="微軟正黑體" panose="020B0604030504040204" pitchFamily="34" charset="-120"/>
                          <a:ea typeface="微軟正黑體" panose="020B0604030504040204" pitchFamily="34" charset="-120"/>
                        </a:rPr>
                        <a:t>(</a:t>
                      </a:r>
                      <a:r>
                        <a:rPr lang="zh-TW" altLang="en-US" sz="1200" b="1" u="sng" dirty="0">
                          <a:solidFill>
                            <a:srgbClr val="FF0000"/>
                          </a:solidFill>
                          <a:latin typeface="微軟正黑體" panose="020B0604030504040204" pitchFamily="34" charset="-120"/>
                          <a:ea typeface="微軟正黑體" panose="020B0604030504040204" pitchFamily="34" charset="-120"/>
                        </a:rPr>
                        <a:t>含</a:t>
                      </a:r>
                      <a:r>
                        <a:rPr lang="en-US" altLang="zh-TW" sz="1200" b="1" u="sng" dirty="0">
                          <a:solidFill>
                            <a:srgbClr val="FF0000"/>
                          </a:solidFill>
                          <a:latin typeface="微軟正黑體" panose="020B0604030504040204" pitchFamily="34" charset="-120"/>
                          <a:ea typeface="微軟正黑體" panose="020B0604030504040204" pitchFamily="34" charset="-120"/>
                        </a:rPr>
                        <a:t>)</a:t>
                      </a:r>
                      <a:r>
                        <a:rPr lang="zh-TW" altLang="en-US" sz="1200" b="1" u="sng"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5639">
                <a:tc vMerge="1">
                  <a:txBody>
                    <a:bodyPr/>
                    <a:lstStyle/>
                    <a:p>
                      <a:pPr algn="ctr"/>
                      <a:endParaRPr lang="zh-TW" altLang="en-US" dirty="0"/>
                    </a:p>
                  </a:txBody>
                  <a:tcPr anchor="ct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595639">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595639">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595639">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595639">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02910">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b="1" dirty="0">
                          <a:solidFill>
                            <a:srgbClr val="0000CC"/>
                          </a:solidFill>
                          <a:latin typeface="微軟正黑體" panose="020B0604030504040204" pitchFamily="34" charset="-120"/>
                          <a:ea typeface="微軟正黑體" panose="020B0604030504040204" pitchFamily="34" charset="-120"/>
                        </a:rPr>
                        <a:t>除副班長、副社長</a:t>
                      </a:r>
                      <a:r>
                        <a:rPr lang="zh-TW" altLang="zh-TW" sz="1200" dirty="0">
                          <a:solidFill>
                            <a:srgbClr val="0000CC"/>
                          </a:solidFill>
                          <a:latin typeface="微軟正黑體" panose="020B0604030504040204" pitchFamily="34" charset="-120"/>
                          <a:ea typeface="微軟正黑體" panose="020B0604030504040204" pitchFamily="34" charset="-120"/>
                        </a:rPr>
                        <a:t>，</a:t>
                      </a:r>
                      <a:r>
                        <a:rPr lang="zh-TW" altLang="zh-TW" sz="1200" b="1" dirty="0">
                          <a:solidFill>
                            <a:srgbClr val="C00000"/>
                          </a:solidFill>
                          <a:latin typeface="微軟正黑體" panose="020B0604030504040204" pitchFamily="34" charset="-120"/>
                          <a:ea typeface="微軟正黑體" panose="020B0604030504040204" pitchFamily="34" charset="-120"/>
                        </a:rPr>
                        <a:t>其餘副級幹部皆不採計</a:t>
                      </a:r>
                      <a:r>
                        <a:rPr lang="zh-TW" altLang="zh-TW" sz="1200" dirty="0">
                          <a:solidFill>
                            <a:srgbClr val="C00000"/>
                          </a:solidFill>
                          <a:latin typeface="微軟正黑體" panose="020B0604030504040204" pitchFamily="34" charset="-120"/>
                          <a:ea typeface="微軟正黑體" panose="020B0604030504040204" pitchFamily="34" charset="-120"/>
                        </a:rPr>
                        <a:t>。</a:t>
                      </a:r>
                      <a:endParaRPr lang="en-US" altLang="zh-TW" sz="1200" dirty="0">
                        <a:solidFill>
                          <a:srgbClr val="C00000"/>
                        </a:solidFill>
                        <a:latin typeface="微軟正黑體" panose="020B0604030504040204" pitchFamily="34" charset="-120"/>
                        <a:ea typeface="微軟正黑體" panose="020B0604030504040204"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u="sng" kern="1200" dirty="0">
                          <a:solidFill>
                            <a:srgbClr val="FF0000"/>
                          </a:solidFill>
                          <a:latin typeface="微軟正黑體" panose="020B0604030504040204" pitchFamily="34" charset="-120"/>
                          <a:ea typeface="微軟正黑體" panose="020B0604030504040204" pitchFamily="34" charset="-120"/>
                        </a:rPr>
                        <a:t>115</a:t>
                      </a:r>
                      <a:r>
                        <a:rPr lang="zh-TW" altLang="en-US" sz="1400" b="1" u="sng" kern="1200" dirty="0">
                          <a:solidFill>
                            <a:srgbClr val="FF0000"/>
                          </a:solidFill>
                          <a:latin typeface="微軟正黑體" panose="020B0604030504040204" pitchFamily="34" charset="-120"/>
                          <a:ea typeface="微軟正黑體" panose="020B0604030504040204" pitchFamily="34" charset="-120"/>
                        </a:rPr>
                        <a:t>年</a:t>
                      </a:r>
                      <a:r>
                        <a:rPr lang="en-US" altLang="zh-TW" sz="1400" b="1" u="sng" kern="1200" dirty="0">
                          <a:solidFill>
                            <a:srgbClr val="FF0000"/>
                          </a:solidFill>
                          <a:latin typeface="微軟正黑體" panose="020B0604030504040204" pitchFamily="34" charset="-120"/>
                          <a:ea typeface="微軟正黑體" panose="020B0604030504040204" pitchFamily="34" charset="-120"/>
                        </a:rPr>
                        <a:t>5</a:t>
                      </a:r>
                      <a:r>
                        <a:rPr lang="zh-TW" altLang="en-US" sz="1400" b="1" u="sng" kern="1200" dirty="0">
                          <a:solidFill>
                            <a:srgbClr val="FF0000"/>
                          </a:solidFill>
                          <a:latin typeface="微軟正黑體" panose="020B0604030504040204" pitchFamily="34" charset="-120"/>
                          <a:ea typeface="微軟正黑體" panose="020B0604030504040204" pitchFamily="34" charset="-120"/>
                        </a:rPr>
                        <a:t>月</a:t>
                      </a:r>
                      <a:r>
                        <a:rPr lang="en-US" altLang="zh-TW" sz="1400" b="1" u="sng" kern="1200" dirty="0">
                          <a:solidFill>
                            <a:srgbClr val="FF0000"/>
                          </a:solidFill>
                          <a:latin typeface="微軟正黑體" panose="020B0604030504040204" pitchFamily="34" charset="-120"/>
                          <a:ea typeface="微軟正黑體" panose="020B0604030504040204" pitchFamily="34" charset="-120"/>
                        </a:rPr>
                        <a:t>14</a:t>
                      </a:r>
                      <a:r>
                        <a:rPr lang="zh-TW" altLang="en-US" sz="1400" b="1" u="sng" kern="1200" dirty="0">
                          <a:solidFill>
                            <a:srgbClr val="FF0000"/>
                          </a:solidFill>
                          <a:latin typeface="微軟正黑體" panose="020B0604030504040204" pitchFamily="34" charset="-120"/>
                          <a:ea typeface="微軟正黑體" panose="020B0604030504040204" pitchFamily="34" charset="-120"/>
                        </a:rPr>
                        <a:t>日</a:t>
                      </a:r>
                      <a:r>
                        <a:rPr lang="en-US" altLang="zh-TW" sz="1400" b="1" u="sng" dirty="0">
                          <a:solidFill>
                            <a:srgbClr val="FF0000"/>
                          </a:solidFill>
                          <a:latin typeface="微軟正黑體" panose="020B0604030504040204" pitchFamily="34" charset="-120"/>
                          <a:ea typeface="微軟正黑體" panose="020B0604030504040204" pitchFamily="34" charset="-120"/>
                        </a:rPr>
                        <a:t>(</a:t>
                      </a:r>
                      <a:r>
                        <a:rPr lang="zh-TW" altLang="en-US" sz="1400" b="1" u="sng" dirty="0">
                          <a:solidFill>
                            <a:srgbClr val="FF0000"/>
                          </a:solidFill>
                          <a:latin typeface="微軟正黑體" panose="020B0604030504040204" pitchFamily="34" charset="-120"/>
                          <a:ea typeface="微軟正黑體" panose="020B0604030504040204" pitchFamily="34" charset="-120"/>
                        </a:rPr>
                        <a:t>含</a:t>
                      </a:r>
                      <a:r>
                        <a:rPr lang="en-US" altLang="zh-TW" sz="1400" b="1" u="sng" dirty="0">
                          <a:solidFill>
                            <a:srgbClr val="FF0000"/>
                          </a:solidFill>
                          <a:latin typeface="微軟正黑體" panose="020B0604030504040204" pitchFamily="34" charset="-120"/>
                          <a:ea typeface="微軟正黑體" panose="020B0604030504040204" pitchFamily="34" charset="-120"/>
                        </a:rPr>
                        <a:t>)</a:t>
                      </a:r>
                      <a:r>
                        <a:rPr lang="zh-TW" altLang="en-US" sz="1400" b="1" u="sng"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02910">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參加校內或校外（須服務證明）志工或社區服務，累積滿</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highlight>
                            <a:srgbClr val="FFCF9F"/>
                          </a:highlight>
                          <a:latin typeface="微軟正黑體" panose="020B0604030504040204" pitchFamily="34" charset="-120"/>
                          <a:ea typeface="微軟正黑體" panose="020B0604030504040204" pitchFamily="34" charset="-120"/>
                        </a:rPr>
                        <a:t>0.25</a:t>
                      </a:r>
                      <a:r>
                        <a:rPr lang="zh-TW" altLang="en-US" sz="1400" b="1" kern="1200" dirty="0">
                          <a:solidFill>
                            <a:srgbClr val="FF0000"/>
                          </a:solidFill>
                          <a:highlight>
                            <a:srgbClr val="FFCF9F"/>
                          </a:highlight>
                          <a:latin typeface="微軟正黑體" panose="020B0604030504040204" pitchFamily="34" charset="-120"/>
                          <a:ea typeface="微軟正黑體" panose="020B0604030504040204" pitchFamily="34" charset="-120"/>
                        </a:rPr>
                        <a:t>分</a:t>
                      </a:r>
                      <a:r>
                        <a:rPr lang="en-US" altLang="zh-TW" sz="1200" b="1" kern="1200" dirty="0">
                          <a:solidFill>
                            <a:srgbClr val="0000FF"/>
                          </a:solidFill>
                          <a:highlight>
                            <a:srgbClr val="FFCF9F"/>
                          </a:highlight>
                          <a:latin typeface="微軟正黑體" panose="020B0604030504040204" pitchFamily="34" charset="-120"/>
                          <a:ea typeface="微軟正黑體" panose="020B0604030504040204" pitchFamily="34" charset="-120"/>
                          <a:cs typeface="+mn-cs"/>
                        </a:rPr>
                        <a:t> </a:t>
                      </a:r>
                      <a:endParaRPr lang="zh-TW" altLang="en-US" sz="1200" b="1" kern="1200" dirty="0">
                        <a:solidFill>
                          <a:srgbClr val="0000FF"/>
                        </a:solidFill>
                        <a:highlight>
                          <a:srgbClr val="FFCF9F"/>
                        </a:highlight>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D087CBD8-D07C-73B2-20CA-F0642EFC44DB}"/>
              </a:ext>
            </a:extLst>
          </p:cNvPr>
          <p:cNvSpPr/>
          <p:nvPr/>
        </p:nvSpPr>
        <p:spPr>
          <a:xfrm>
            <a:off x="1258100" y="3653400"/>
            <a:ext cx="8472336" cy="5976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投影片編號版面配置區 4"/>
          <p:cNvSpPr>
            <a:spLocks noGrp="1"/>
          </p:cNvSpPr>
          <p:nvPr>
            <p:ph type="sldNum" sz="quarter" idx="12"/>
          </p:nvPr>
        </p:nvSpPr>
        <p:spPr bwMode="auto">
          <a:xfrm>
            <a:off x="9589533"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23</a:t>
            </a:fld>
            <a:endParaRPr lang="zh-TW" altLang="en-US" sz="1500" b="1" dirty="0">
              <a:latin typeface="Arial" panose="020B0604020202020204" pitchFamily="34" charset="0"/>
              <a:cs typeface="Arial" panose="020B0604020202020204" pitchFamily="34" charset="0"/>
            </a:endParaRPr>
          </a:p>
        </p:txBody>
      </p:sp>
      <p:sp>
        <p:nvSpPr>
          <p:cNvPr id="48" name="標題 1"/>
          <p:cNvSpPr txBox="1">
            <a:spLocks/>
          </p:cNvSpPr>
          <p:nvPr/>
        </p:nvSpPr>
        <p:spPr bwMode="auto">
          <a:xfrm>
            <a:off x="442337"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伍、成績採計與計算（</a:t>
            </a:r>
            <a:r>
              <a:rPr lang="en-US" altLang="zh-TW" sz="3000" b="1" dirty="0">
                <a:solidFill>
                  <a:srgbClr val="002060"/>
                </a:solidFill>
                <a:latin typeface="微軟正黑體" panose="020B0604030504040204" pitchFamily="34" charset="-120"/>
                <a:ea typeface="微軟正黑體" panose="020B0604030504040204" pitchFamily="34" charset="-120"/>
              </a:rPr>
              <a:t>4/5</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grpSp>
        <p:nvGrpSpPr>
          <p:cNvPr id="50" name="群組 49"/>
          <p:cNvGrpSpPr/>
          <p:nvPr/>
        </p:nvGrpSpPr>
        <p:grpSpPr>
          <a:xfrm>
            <a:off x="1524000" y="992586"/>
            <a:ext cx="5820938" cy="488825"/>
            <a:chOff x="0" y="992585"/>
            <a:chExt cx="5820938" cy="488825"/>
          </a:xfrm>
        </p:grpSpPr>
        <p:grpSp>
          <p:nvGrpSpPr>
            <p:cNvPr id="51" name="组合 7"/>
            <p:cNvGrpSpPr/>
            <p:nvPr/>
          </p:nvGrpSpPr>
          <p:grpSpPr>
            <a:xfrm>
              <a:off x="0" y="992585"/>
              <a:ext cx="5820938" cy="481870"/>
              <a:chOff x="0" y="194743"/>
              <a:chExt cx="4066794" cy="586202"/>
            </a:xfrm>
          </p:grpSpPr>
          <p:sp>
            <p:nvSpPr>
              <p:cNvPr id="53" name="圆角矩形 8"/>
              <p:cNvSpPr/>
              <p:nvPr/>
            </p:nvSpPr>
            <p:spPr>
              <a:xfrm>
                <a:off x="173208" y="194743"/>
                <a:ext cx="3893586" cy="586202"/>
              </a:xfrm>
              <a:prstGeom prst="roundRect">
                <a:avLst>
                  <a:gd name="adj" fmla="val 99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54" name="组合 9"/>
              <p:cNvGrpSpPr/>
              <p:nvPr/>
            </p:nvGrpSpPr>
            <p:grpSpPr>
              <a:xfrm>
                <a:off x="0" y="290669"/>
                <a:ext cx="424561" cy="355906"/>
                <a:chOff x="469900" y="728859"/>
                <a:chExt cx="424561" cy="355906"/>
              </a:xfrm>
            </p:grpSpPr>
            <p:sp>
              <p:nvSpPr>
                <p:cNvPr id="55"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56"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57"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58"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59"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60"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61"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63"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52" name="內容版面配置區 2"/>
            <p:cNvSpPr txBox="1">
              <a:spLocks/>
            </p:cNvSpPr>
            <p:nvPr/>
          </p:nvSpPr>
          <p:spPr>
            <a:xfrm>
              <a:off x="644007" y="1013142"/>
              <a:ext cx="5176930" cy="468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TW" altLang="en-US" b="1" dirty="0">
                  <a:solidFill>
                    <a:srgbClr val="C00000"/>
                  </a:solidFill>
                  <a:latin typeface="微軟正黑體" panose="020B0604030504040204" pitchFamily="34" charset="-120"/>
                  <a:ea typeface="微軟正黑體" panose="020B0604030504040204" pitchFamily="34" charset="-120"/>
                </a:rPr>
                <a:t>技藝優良、弱勢身分、均衡學習</a:t>
              </a:r>
              <a:endParaRPr lang="zh-TW" altLang="zh-TW" sz="1600" dirty="0">
                <a:solidFill>
                  <a:srgbClr val="C00000"/>
                </a:solidFill>
                <a:latin typeface="微軟正黑體" panose="020B0604030504040204" pitchFamily="34" charset="-120"/>
                <a:ea typeface="微軟正黑體" panose="020B0604030504040204" pitchFamily="34" charset="-120"/>
              </a:endParaRPr>
            </a:p>
          </p:txBody>
        </p:sp>
      </p:grpSp>
      <p:cxnSp>
        <p:nvCxnSpPr>
          <p:cNvPr id="44" name="直接连接符 42">
            <a:extLst>
              <a:ext uri="{FF2B5EF4-FFF2-40B4-BE49-F238E27FC236}">
                <a16:creationId xmlns:a16="http://schemas.microsoft.com/office/drawing/2014/main" id="{1F587293-AB7D-4E8C-9D54-B7EF98DC4204}"/>
              </a:ext>
            </a:extLst>
          </p:cNvPr>
          <p:cNvCxnSpPr>
            <a:cxnSpLocks/>
            <a:endCxn id="45"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Freeform 6">
            <a:extLst>
              <a:ext uri="{FF2B5EF4-FFF2-40B4-BE49-F238E27FC236}">
                <a16:creationId xmlns:a16="http://schemas.microsoft.com/office/drawing/2014/main" id="{029AF585-9286-40C3-B320-23D0E59292F2}"/>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5" name="內容版面配置區 2">
            <a:extLst>
              <a:ext uri="{FF2B5EF4-FFF2-40B4-BE49-F238E27FC236}">
                <a16:creationId xmlns:a16="http://schemas.microsoft.com/office/drawing/2014/main" id="{6F485268-64CF-B594-72EC-7BDF7B6E7DA1}"/>
              </a:ext>
            </a:extLst>
          </p:cNvPr>
          <p:cNvSpPr>
            <a:spLocks noGrp="1"/>
          </p:cNvSpPr>
          <p:nvPr>
            <p:ph idx="1"/>
          </p:nvPr>
        </p:nvSpPr>
        <p:spPr>
          <a:xfrm>
            <a:off x="1186612" y="1592978"/>
            <a:ext cx="9742644" cy="4922812"/>
          </a:xfrm>
        </p:spPr>
        <p:txBody>
          <a:bodyPr rtlCol="0">
            <a:noAutofit/>
          </a:bodyPr>
          <a:lstStyle/>
          <a:p>
            <a:pPr>
              <a:lnSpc>
                <a:spcPct val="100000"/>
              </a:lnSpc>
              <a:spcBef>
                <a:spcPts val="450"/>
              </a:spcBef>
              <a:spcAft>
                <a:spcPts val="225"/>
              </a:spcAft>
              <a:buFont typeface="Wingdings" panose="05000000000000000000" pitchFamily="2" charset="2"/>
              <a:buChar char="l"/>
              <a:defRPr/>
            </a:pPr>
            <a:r>
              <a:rPr lang="zh-TW" altLang="zh-TW" sz="2400" b="1" dirty="0">
                <a:solidFill>
                  <a:srgbClr val="0033CC"/>
                </a:solidFill>
                <a:latin typeface="微軟正黑體" panose="020B0604030504040204" pitchFamily="34" charset="-120"/>
                <a:ea typeface="微軟正黑體" panose="020B0604030504040204" pitchFamily="34" charset="-120"/>
              </a:rPr>
              <a:t>技藝優良</a:t>
            </a:r>
            <a:r>
              <a:rPr lang="zh-TW" altLang="en-US" sz="2400" b="1" dirty="0">
                <a:solidFill>
                  <a:srgbClr val="0033CC"/>
                </a:solidFill>
                <a:latin typeface="微軟正黑體" panose="020B0604030504040204" pitchFamily="34" charset="-120"/>
                <a:ea typeface="微軟正黑體" panose="020B0604030504040204" pitchFamily="34" charset="-120"/>
              </a:rPr>
              <a:t>（上限</a:t>
            </a:r>
            <a:r>
              <a:rPr lang="en-US" altLang="zh-TW" sz="2400" b="1" dirty="0">
                <a:solidFill>
                  <a:srgbClr val="0033CC"/>
                </a:solidFill>
                <a:latin typeface="微軟正黑體" panose="020B0604030504040204" pitchFamily="34" charset="-120"/>
                <a:ea typeface="微軟正黑體" panose="020B0604030504040204" pitchFamily="34" charset="-120"/>
              </a:rPr>
              <a:t>3</a:t>
            </a:r>
            <a:r>
              <a:rPr lang="zh-TW" altLang="en-US" sz="2400" b="1" dirty="0">
                <a:solidFill>
                  <a:srgbClr val="0033CC"/>
                </a:solidFill>
                <a:latin typeface="微軟正黑體" panose="020B0604030504040204" pitchFamily="34" charset="-120"/>
                <a:ea typeface="微軟正黑體" panose="020B0604030504040204" pitchFamily="34" charset="-120"/>
              </a:rPr>
              <a:t>分）</a:t>
            </a:r>
            <a:endParaRPr lang="en-US" altLang="zh-TW" sz="2400" b="1" dirty="0">
              <a:solidFill>
                <a:srgbClr val="0033CC"/>
              </a:solidFill>
              <a:latin typeface="微軟正黑體" panose="020B0604030504040204" pitchFamily="34" charset="-120"/>
              <a:ea typeface="微軟正黑體" panose="020B0604030504040204" pitchFamily="34" charset="-120"/>
            </a:endParaRPr>
          </a:p>
          <a:p>
            <a:pPr marL="0" indent="0">
              <a:lnSpc>
                <a:spcPct val="100000"/>
              </a:lnSpc>
              <a:spcBef>
                <a:spcPts val="450"/>
              </a:spcBef>
              <a:spcAft>
                <a:spcPts val="225"/>
              </a:spcAft>
              <a:buNone/>
              <a:defRPr/>
            </a:pPr>
            <a:endParaRPr lang="en-US" altLang="zh-TW" sz="3600" b="1" dirty="0">
              <a:solidFill>
                <a:srgbClr val="0033CC"/>
              </a:solidFill>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endParaRPr lang="en-US" altLang="zh-TW" sz="2400" b="1" dirty="0">
              <a:solidFill>
                <a:srgbClr val="0033CC"/>
              </a:solidFill>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r>
              <a:rPr lang="zh-TW" altLang="zh-TW" sz="2400" b="1" dirty="0">
                <a:solidFill>
                  <a:srgbClr val="0033CC"/>
                </a:solidFill>
                <a:latin typeface="微軟正黑體" panose="020B0604030504040204" pitchFamily="34" charset="-120"/>
                <a:ea typeface="微軟正黑體" panose="020B0604030504040204" pitchFamily="34" charset="-120"/>
              </a:rPr>
              <a:t>弱勢身分</a:t>
            </a:r>
            <a:r>
              <a:rPr lang="zh-TW" altLang="en-US" sz="2400" b="1" dirty="0">
                <a:solidFill>
                  <a:srgbClr val="0033CC"/>
                </a:solidFill>
                <a:latin typeface="微軟正黑體" panose="020B0604030504040204" pitchFamily="34" charset="-120"/>
                <a:ea typeface="微軟正黑體" panose="020B0604030504040204" pitchFamily="34" charset="-120"/>
              </a:rPr>
              <a:t>（上限</a:t>
            </a:r>
            <a:r>
              <a:rPr lang="en-US" altLang="zh-TW" sz="2400" b="1" dirty="0">
                <a:solidFill>
                  <a:srgbClr val="0033CC"/>
                </a:solidFill>
                <a:latin typeface="微軟正黑體" panose="020B0604030504040204" pitchFamily="34" charset="-120"/>
                <a:ea typeface="微軟正黑體" panose="020B0604030504040204" pitchFamily="34" charset="-120"/>
              </a:rPr>
              <a:t>3</a:t>
            </a:r>
            <a:r>
              <a:rPr lang="zh-TW" altLang="en-US" sz="2400" b="1" dirty="0">
                <a:solidFill>
                  <a:srgbClr val="0033CC"/>
                </a:solidFill>
                <a:latin typeface="微軟正黑體" panose="020B0604030504040204" pitchFamily="34" charset="-120"/>
                <a:ea typeface="微軟正黑體" panose="020B0604030504040204" pitchFamily="34" charset="-120"/>
              </a:rPr>
              <a:t>分）</a:t>
            </a:r>
            <a:endParaRPr lang="en-US" altLang="zh-TW" sz="2400" b="1" dirty="0">
              <a:solidFill>
                <a:srgbClr val="0033CC"/>
              </a:solidFill>
              <a:latin typeface="微軟正黑體" panose="020B0604030504040204" pitchFamily="34" charset="-120"/>
              <a:ea typeface="微軟正黑體" panose="020B0604030504040204" pitchFamily="34" charset="-120"/>
            </a:endParaRPr>
          </a:p>
          <a:p>
            <a:pPr>
              <a:lnSpc>
                <a:spcPct val="100000"/>
              </a:lnSpc>
              <a:buFont typeface="Wingdings" panose="05000000000000000000" pitchFamily="2" charset="2"/>
              <a:buChar char="Ø"/>
              <a:defRPr/>
            </a:pPr>
            <a:r>
              <a:rPr lang="zh-TW" altLang="zh-TW" sz="1600" dirty="0">
                <a:latin typeface="微軟正黑體" panose="020B0604030504040204" pitchFamily="34" charset="-120"/>
                <a:ea typeface="微軟正黑體" panose="020B0604030504040204" pitchFamily="34" charset="-120"/>
              </a:rPr>
              <a:t>報名時具</a:t>
            </a:r>
            <a:r>
              <a:rPr lang="zh-TW" altLang="zh-TW" sz="1600" dirty="0">
                <a:solidFill>
                  <a:srgbClr val="C00000"/>
                </a:solidFill>
                <a:latin typeface="微軟正黑體" panose="020B0604030504040204" pitchFamily="34" charset="-120"/>
                <a:ea typeface="微軟正黑體" panose="020B0604030504040204" pitchFamily="34" charset="-120"/>
              </a:rPr>
              <a:t>低收入戶</a:t>
            </a:r>
            <a:r>
              <a:rPr lang="en-US" altLang="zh-TW" sz="1700" b="1" dirty="0">
                <a:solidFill>
                  <a:srgbClr val="C00000"/>
                </a:solidFill>
                <a:latin typeface="微軟正黑體" panose="020B0604030504040204" pitchFamily="34" charset="-120"/>
                <a:ea typeface="微軟正黑體" panose="020B0604030504040204" pitchFamily="34" charset="-120"/>
              </a:rPr>
              <a:t>3</a:t>
            </a:r>
            <a:r>
              <a:rPr lang="zh-TW" altLang="en-US" sz="1700" b="1" dirty="0">
                <a:solidFill>
                  <a:srgbClr val="C00000"/>
                </a:solidFill>
                <a:latin typeface="微軟正黑體" panose="020B0604030504040204" pitchFamily="34" charset="-120"/>
                <a:ea typeface="微軟正黑體" panose="020B0604030504040204" pitchFamily="34" charset="-120"/>
              </a:rPr>
              <a:t>分</a:t>
            </a:r>
            <a:r>
              <a:rPr lang="zh-TW" altLang="zh-TW" sz="1600" dirty="0">
                <a:solidFill>
                  <a:srgbClr val="C00000"/>
                </a:solidFill>
                <a:latin typeface="微軟正黑體" panose="020B0604030504040204" pitchFamily="34" charset="-120"/>
                <a:ea typeface="微軟正黑體" panose="020B0604030504040204" pitchFamily="34" charset="-120"/>
              </a:rPr>
              <a:t>、中低收入戶、直系血親尊親屬支領失業給付</a:t>
            </a:r>
            <a:br>
              <a:rPr lang="en-US" altLang="zh-TW" sz="1600" dirty="0">
                <a:solidFill>
                  <a:srgbClr val="C00000"/>
                </a:solidFill>
                <a:latin typeface="微軟正黑體" panose="020B0604030504040204" pitchFamily="34" charset="-120"/>
                <a:ea typeface="微軟正黑體" panose="020B0604030504040204" pitchFamily="34" charset="-120"/>
              </a:rPr>
            </a:br>
            <a:r>
              <a:rPr lang="zh-TW" altLang="zh-TW" sz="1600" dirty="0">
                <a:solidFill>
                  <a:srgbClr val="C00000"/>
                </a:solidFill>
                <a:latin typeface="微軟正黑體" panose="020B0604030504040204" pitchFamily="34" charset="-120"/>
                <a:ea typeface="微軟正黑體" panose="020B0604030504040204" pitchFamily="34" charset="-120"/>
              </a:rPr>
              <a:t>及特殊境遇家庭子女身分者</a:t>
            </a:r>
            <a:r>
              <a:rPr lang="zh-TW" altLang="en-US" sz="1600" dirty="0">
                <a:solidFill>
                  <a:srgbClr val="C00000"/>
                </a:solidFill>
                <a:latin typeface="微軟正黑體" panose="020B0604030504040204" pitchFamily="34" charset="-120"/>
                <a:ea typeface="微軟正黑體" panose="020B0604030504040204" pitchFamily="34" charset="-120"/>
              </a:rPr>
              <a:t>採計</a:t>
            </a:r>
            <a:r>
              <a:rPr lang="en-US" altLang="zh-TW" sz="1700" b="1" dirty="0">
                <a:solidFill>
                  <a:srgbClr val="C00000"/>
                </a:solidFill>
                <a:latin typeface="微軟正黑體" panose="020B0604030504040204" pitchFamily="34" charset="-120"/>
                <a:ea typeface="微軟正黑體" panose="020B0604030504040204" pitchFamily="34" charset="-120"/>
              </a:rPr>
              <a:t>1.5</a:t>
            </a:r>
            <a:r>
              <a:rPr lang="zh-TW" altLang="zh-TW" sz="1700" b="1" dirty="0">
                <a:solidFill>
                  <a:srgbClr val="C00000"/>
                </a:solidFill>
                <a:latin typeface="微軟正黑體" panose="020B0604030504040204" pitchFamily="34" charset="-120"/>
                <a:ea typeface="微軟正黑體" panose="020B0604030504040204" pitchFamily="34" charset="-120"/>
              </a:rPr>
              <a:t>分</a:t>
            </a:r>
            <a:r>
              <a:rPr lang="zh-TW" altLang="zh-TW" sz="1600" dirty="0">
                <a:latin typeface="微軟正黑體" panose="020B0604030504040204" pitchFamily="34" charset="-120"/>
                <a:ea typeface="微軟正黑體" panose="020B0604030504040204" pitchFamily="34" charset="-120"/>
              </a:rPr>
              <a:t>，若免試生同時具備</a:t>
            </a:r>
            <a:r>
              <a:rPr lang="en-US" altLang="zh-TW" sz="1600" dirty="0">
                <a:latin typeface="微軟正黑體" panose="020B0604030504040204" pitchFamily="34" charset="-120"/>
                <a:ea typeface="微軟正黑體" panose="020B0604030504040204" pitchFamily="34" charset="-120"/>
              </a:rPr>
              <a:t>2</a:t>
            </a:r>
            <a:r>
              <a:rPr lang="zh-TW" altLang="zh-TW" sz="1600" dirty="0">
                <a:latin typeface="微軟正黑體" panose="020B0604030504040204" pitchFamily="34" charset="-120"/>
                <a:ea typeface="微軟正黑體" panose="020B0604030504040204" pitchFamily="34" charset="-120"/>
              </a:rPr>
              <a:t>種以上資格者僅得</a:t>
            </a:r>
            <a:r>
              <a:rPr lang="zh-TW" altLang="zh-TW" sz="1600" b="1" dirty="0">
                <a:latin typeface="微軟正黑體" panose="020B0604030504040204" pitchFamily="34" charset="-120"/>
                <a:ea typeface="微軟正黑體" panose="020B0604030504040204" pitchFamily="34" charset="-120"/>
              </a:rPr>
              <a:t>擇一</a:t>
            </a:r>
            <a:r>
              <a:rPr lang="zh-TW" altLang="zh-TW" sz="1600" dirty="0">
                <a:latin typeface="微軟正黑體" panose="020B0604030504040204" pitchFamily="34" charset="-120"/>
                <a:ea typeface="微軟正黑體" panose="020B0604030504040204" pitchFamily="34" charset="-120"/>
              </a:rPr>
              <a:t>計分。</a:t>
            </a:r>
            <a:endParaRPr lang="zh-TW" altLang="zh-TW" sz="1500" dirty="0">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endParaRPr lang="en-US" altLang="zh-TW" sz="1000" b="1" dirty="0">
              <a:solidFill>
                <a:srgbClr val="0033CC"/>
              </a:solidFill>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r>
              <a:rPr lang="zh-TW" altLang="zh-TW" sz="2400" b="1" dirty="0">
                <a:solidFill>
                  <a:srgbClr val="0033CC"/>
                </a:solidFill>
                <a:latin typeface="微軟正黑體" panose="020B0604030504040204" pitchFamily="34" charset="-120"/>
                <a:ea typeface="微軟正黑體" panose="020B0604030504040204" pitchFamily="34" charset="-120"/>
              </a:rPr>
              <a:t>均衡學習</a:t>
            </a:r>
            <a:r>
              <a:rPr lang="zh-TW" altLang="en-US" sz="2400" b="1" dirty="0">
                <a:solidFill>
                  <a:srgbClr val="0033CC"/>
                </a:solidFill>
                <a:latin typeface="微軟正黑體" panose="020B0604030504040204" pitchFamily="34" charset="-120"/>
                <a:ea typeface="微軟正黑體" panose="020B0604030504040204" pitchFamily="34" charset="-120"/>
              </a:rPr>
              <a:t>（上限</a:t>
            </a:r>
            <a:r>
              <a:rPr lang="en-US" altLang="zh-TW" sz="2400" b="1" dirty="0">
                <a:solidFill>
                  <a:srgbClr val="0033CC"/>
                </a:solidFill>
                <a:latin typeface="微軟正黑體" panose="020B0604030504040204" pitchFamily="34" charset="-120"/>
                <a:ea typeface="微軟正黑體" panose="020B0604030504040204" pitchFamily="34" charset="-120"/>
              </a:rPr>
              <a:t>21</a:t>
            </a:r>
            <a:r>
              <a:rPr lang="zh-TW" altLang="en-US" sz="2400" b="1" dirty="0">
                <a:solidFill>
                  <a:srgbClr val="0033CC"/>
                </a:solidFill>
                <a:latin typeface="微軟正黑體" panose="020B0604030504040204" pitchFamily="34" charset="-120"/>
                <a:ea typeface="微軟正黑體" panose="020B0604030504040204" pitchFamily="34" charset="-120"/>
              </a:rPr>
              <a:t>分）</a:t>
            </a:r>
            <a:endParaRPr lang="en-US" altLang="zh-TW" sz="2400" b="1" dirty="0">
              <a:solidFill>
                <a:srgbClr val="0033CC"/>
              </a:solidFill>
              <a:latin typeface="微軟正黑體" panose="020B0604030504040204" pitchFamily="34" charset="-120"/>
              <a:ea typeface="微軟正黑體" panose="020B0604030504040204" pitchFamily="34" charset="-120"/>
            </a:endParaRPr>
          </a:p>
          <a:p>
            <a:pPr>
              <a:spcBef>
                <a:spcPts val="900"/>
              </a:spcBef>
              <a:spcAft>
                <a:spcPts val="450"/>
              </a:spcAft>
              <a:buFont typeface="Wingdings" panose="05000000000000000000" pitchFamily="2" charset="2"/>
              <a:buChar char="Ø"/>
              <a:defRPr/>
            </a:pPr>
            <a:r>
              <a:rPr lang="zh-TW" altLang="zh-TW" sz="1600" dirty="0">
                <a:latin typeface="微軟正黑體" panose="020B0604030504040204" pitchFamily="34" charset="-120"/>
                <a:ea typeface="微軟正黑體" panose="020B0604030504040204" pitchFamily="34" charset="-120"/>
              </a:rPr>
              <a:t>採計</a:t>
            </a:r>
            <a:r>
              <a:rPr lang="zh-TW" altLang="zh-TW" sz="1600" dirty="0">
                <a:solidFill>
                  <a:srgbClr val="C00000"/>
                </a:solidFill>
                <a:latin typeface="微軟正黑體" panose="020B0604030504040204" pitchFamily="34" charset="-120"/>
                <a:ea typeface="微軟正黑體" panose="020B0604030504040204" pitchFamily="34" charset="-120"/>
              </a:rPr>
              <a:t>健康與體育</a:t>
            </a:r>
            <a:r>
              <a:rPr lang="zh-TW" altLang="en-US" sz="1600" dirty="0">
                <a:solidFill>
                  <a:srgbClr val="C00000"/>
                </a:solidFill>
                <a:latin typeface="微軟正黑體" panose="020B0604030504040204" pitchFamily="34" charset="-120"/>
                <a:ea typeface="微軟正黑體" panose="020B0604030504040204" pitchFamily="34" charset="-120"/>
              </a:rPr>
              <a:t>、藝術</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dirty="0">
                <a:solidFill>
                  <a:srgbClr val="C00000"/>
                </a:solidFill>
                <a:latin typeface="微軟正黑體" panose="020B0604030504040204" pitchFamily="34" charset="-120"/>
                <a:ea typeface="微軟正黑體" panose="020B0604030504040204" pitchFamily="34" charset="-120"/>
              </a:rPr>
              <a:t>或</a:t>
            </a:r>
            <a:r>
              <a:rPr lang="zh-TW" altLang="zh-TW" sz="1600" dirty="0">
                <a:solidFill>
                  <a:srgbClr val="C00000"/>
                </a:solidFill>
                <a:latin typeface="微軟正黑體" panose="020B0604030504040204" pitchFamily="34" charset="-120"/>
                <a:ea typeface="微軟正黑體" panose="020B0604030504040204" pitchFamily="34" charset="-120"/>
              </a:rPr>
              <a:t>藝術與人文</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dirty="0">
                <a:solidFill>
                  <a:srgbClr val="C00000"/>
                </a:solidFill>
                <a:latin typeface="微軟正黑體" panose="020B0604030504040204" pitchFamily="34" charset="-120"/>
                <a:ea typeface="微軟正黑體" panose="020B0604030504040204" pitchFamily="34" charset="-120"/>
              </a:rPr>
              <a:t>、</a:t>
            </a:r>
            <a:r>
              <a:rPr lang="zh-TW" altLang="zh-TW" sz="1600" dirty="0">
                <a:solidFill>
                  <a:srgbClr val="C00000"/>
                </a:solidFill>
                <a:latin typeface="微軟正黑體" panose="020B0604030504040204" pitchFamily="34" charset="-120"/>
                <a:ea typeface="微軟正黑體" panose="020B0604030504040204" pitchFamily="34" charset="-120"/>
              </a:rPr>
              <a:t>綜合活動</a:t>
            </a:r>
            <a:r>
              <a:rPr lang="zh-TW" altLang="en-US" sz="1600" dirty="0">
                <a:solidFill>
                  <a:srgbClr val="C00000"/>
                </a:solidFill>
                <a:latin typeface="微軟正黑體" panose="020B0604030504040204" pitchFamily="34" charset="-120"/>
                <a:ea typeface="微軟正黑體" panose="020B0604030504040204" pitchFamily="34" charset="-120"/>
              </a:rPr>
              <a:t>、科技</a:t>
            </a:r>
            <a:r>
              <a:rPr lang="zh-TW" altLang="en-US" sz="1600" dirty="0">
                <a:latin typeface="微軟正黑體" panose="020B0604030504040204" pitchFamily="34" charset="-120"/>
                <a:ea typeface="微軟正黑體" panose="020B0604030504040204" pitchFamily="34" charset="-120"/>
              </a:rPr>
              <a:t>等</a:t>
            </a:r>
            <a:r>
              <a:rPr lang="zh-TW" altLang="zh-TW" sz="1600" dirty="0">
                <a:latin typeface="微軟正黑體" panose="020B0604030504040204" pitchFamily="34" charset="-120"/>
                <a:ea typeface="微軟正黑體" panose="020B0604030504040204" pitchFamily="34" charset="-120"/>
              </a:rPr>
              <a:t>學習領域</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a:spcBef>
                <a:spcPts val="900"/>
              </a:spcBef>
              <a:spcAft>
                <a:spcPts val="450"/>
              </a:spcAft>
              <a:buFont typeface="Wingdings" panose="05000000000000000000" pitchFamily="2" charset="2"/>
              <a:buChar char="Ø"/>
              <a:defRPr/>
            </a:pPr>
            <a:r>
              <a:rPr lang="zh-TW" altLang="en-US" sz="16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1600" dirty="0">
                <a:solidFill>
                  <a:srgbClr val="C00000"/>
                </a:solidFill>
                <a:latin typeface="微軟正黑體" panose="020B0604030504040204" pitchFamily="34" charset="-120"/>
                <a:ea typeface="微軟正黑體" panose="020B0604030504040204" pitchFamily="34" charset="-120"/>
              </a:rPr>
              <a:t>60</a:t>
            </a:r>
            <a:r>
              <a:rPr lang="zh-TW" altLang="en-US" sz="1600" dirty="0">
                <a:solidFill>
                  <a:srgbClr val="C00000"/>
                </a:solidFill>
                <a:latin typeface="微軟正黑體" panose="020B0604030504040204" pitchFamily="34" charset="-120"/>
                <a:ea typeface="微軟正黑體" panose="020B0604030504040204" pitchFamily="34" charset="-120"/>
              </a:rPr>
              <a:t>分以上得 </a:t>
            </a:r>
            <a:r>
              <a:rPr lang="en-US" altLang="zh-TW" sz="1700" b="1" dirty="0">
                <a:solidFill>
                  <a:srgbClr val="C00000"/>
                </a:solidFill>
                <a:latin typeface="微軟正黑體" panose="020B0604030504040204" pitchFamily="34" charset="-120"/>
                <a:ea typeface="微軟正黑體" panose="020B0604030504040204" pitchFamily="34" charset="-120"/>
              </a:rPr>
              <a:t>7</a:t>
            </a:r>
            <a:r>
              <a:rPr lang="zh-TW" altLang="en-US" sz="1700" b="1" dirty="0">
                <a:solidFill>
                  <a:srgbClr val="C00000"/>
                </a:solidFill>
                <a:latin typeface="微軟正黑體" panose="020B0604030504040204" pitchFamily="34" charset="-120"/>
                <a:ea typeface="微軟正黑體" panose="020B0604030504040204" pitchFamily="34" charset="-120"/>
              </a:rPr>
              <a:t>分</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1600" dirty="0">
                <a:latin typeface="微軟正黑體" panose="020B0604030504040204" pitchFamily="34" charset="-120"/>
                <a:ea typeface="微軟正黑體" panose="020B0604030504040204" pitchFamily="34" charset="-120"/>
              </a:rPr>
              <a:t>資賦優異縮短修業年限學生以其實際就讀學期數進行平均成績計算。</a:t>
            </a:r>
            <a:r>
              <a:rPr lang="zh-TW" altLang="en-US" sz="1600" dirty="0">
                <a:latin typeface="微軟正黑體" panose="020B0604030504040204" pitchFamily="34" charset="-120"/>
                <a:ea typeface="微軟正黑體" panose="020B0604030504040204" pitchFamily="34" charset="-120"/>
              </a:rPr>
              <a:t> </a:t>
            </a:r>
            <a:r>
              <a:rPr lang="zh-TW" altLang="en-US" sz="1600" dirty="0">
                <a:solidFill>
                  <a:srgbClr val="C00000"/>
                </a:solidFill>
                <a:latin typeface="微軟正黑體" panose="020B0604030504040204" pitchFamily="34" charset="-120"/>
                <a:ea typeface="微軟正黑體" panose="020B0604030504040204" pitchFamily="34" charset="-120"/>
              </a:rPr>
              <a:t>（平均成績小數點以後無條件捨去）</a:t>
            </a:r>
            <a:endParaRPr lang="en-US" altLang="zh-TW" sz="1600" dirty="0">
              <a:solidFill>
                <a:srgbClr val="C0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r>
              <a:rPr lang="zh-TW" altLang="zh-TW" sz="16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1600" dirty="0">
              <a:latin typeface="微軟正黑體" panose="020B0604030504040204" pitchFamily="34" charset="-120"/>
              <a:ea typeface="微軟正黑體" panose="020B0604030504040204" pitchFamily="34" charset="-120"/>
            </a:endParaRPr>
          </a:p>
        </p:txBody>
      </p:sp>
      <p:grpSp>
        <p:nvGrpSpPr>
          <p:cNvPr id="7" name="群組 72">
            <a:extLst>
              <a:ext uri="{FF2B5EF4-FFF2-40B4-BE49-F238E27FC236}">
                <a16:creationId xmlns:a16="http://schemas.microsoft.com/office/drawing/2014/main" id="{A48D8303-FE50-8565-99AE-386D8BA9BD3B}"/>
              </a:ext>
            </a:extLst>
          </p:cNvPr>
          <p:cNvGrpSpPr>
            <a:grpSpLocks/>
          </p:cNvGrpSpPr>
          <p:nvPr/>
        </p:nvGrpSpPr>
        <p:grpSpPr bwMode="auto">
          <a:xfrm>
            <a:off x="1593804" y="2165917"/>
            <a:ext cx="6490097" cy="751952"/>
            <a:chOff x="847725" y="1589764"/>
            <a:chExt cx="8652365" cy="1003077"/>
          </a:xfrm>
        </p:grpSpPr>
        <p:grpSp>
          <p:nvGrpSpPr>
            <p:cNvPr id="9" name="组合 25">
              <a:extLst>
                <a:ext uri="{FF2B5EF4-FFF2-40B4-BE49-F238E27FC236}">
                  <a16:creationId xmlns:a16="http://schemas.microsoft.com/office/drawing/2014/main" id="{E91F916B-1A9C-0530-E810-582DAD93EA27}"/>
                </a:ext>
              </a:extLst>
            </p:cNvPr>
            <p:cNvGrpSpPr>
              <a:grpSpLocks/>
            </p:cNvGrpSpPr>
            <p:nvPr/>
          </p:nvGrpSpPr>
          <p:grpSpPr bwMode="auto">
            <a:xfrm>
              <a:off x="847725" y="1624310"/>
              <a:ext cx="2088001" cy="900000"/>
              <a:chOff x="1019174" y="1624310"/>
              <a:chExt cx="2160001" cy="1154198"/>
            </a:xfrm>
          </p:grpSpPr>
          <p:sp>
            <p:nvSpPr>
              <p:cNvPr id="27" name="圆角矩形 6">
                <a:extLst>
                  <a:ext uri="{FF2B5EF4-FFF2-40B4-BE49-F238E27FC236}">
                    <a16:creationId xmlns:a16="http://schemas.microsoft.com/office/drawing/2014/main" id="{826042B5-9A60-DD39-2C96-D1F4B33E70F8}"/>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12FA24FD-EF73-3F97-5436-0CCA9E4B4906}"/>
                  </a:ext>
                </a:extLst>
              </p:cNvPr>
              <p:cNvSpPr/>
              <p:nvPr/>
            </p:nvSpPr>
            <p:spPr>
              <a:xfrm>
                <a:off x="1019174" y="2085142"/>
                <a:ext cx="2159274" cy="664009"/>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0" name="组合 26">
              <a:extLst>
                <a:ext uri="{FF2B5EF4-FFF2-40B4-BE49-F238E27FC236}">
                  <a16:creationId xmlns:a16="http://schemas.microsoft.com/office/drawing/2014/main" id="{0BBD2BF2-C0A4-D896-DC8D-14297B4DEF98}"/>
                </a:ext>
              </a:extLst>
            </p:cNvPr>
            <p:cNvGrpSpPr>
              <a:grpSpLocks/>
            </p:cNvGrpSpPr>
            <p:nvPr/>
          </p:nvGrpSpPr>
          <p:grpSpPr bwMode="auto">
            <a:xfrm>
              <a:off x="3035845" y="1600711"/>
              <a:ext cx="2088000" cy="900000"/>
              <a:chOff x="1019175" y="1533525"/>
              <a:chExt cx="2486025" cy="1244983"/>
            </a:xfrm>
          </p:grpSpPr>
          <p:sp>
            <p:nvSpPr>
              <p:cNvPr id="25" name="圆角矩形 27">
                <a:extLst>
                  <a:ext uri="{FF2B5EF4-FFF2-40B4-BE49-F238E27FC236}">
                    <a16:creationId xmlns:a16="http://schemas.microsoft.com/office/drawing/2014/main" id="{0406BE49-1DFF-5DC0-028E-1685BD55CDDA}"/>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61DDCD2B-BE85-201E-D6C4-08FA802F8B1E}"/>
                  </a:ext>
                </a:extLst>
              </p:cNvPr>
              <p:cNvSpPr/>
              <p:nvPr/>
            </p:nvSpPr>
            <p:spPr>
              <a:xfrm>
                <a:off x="1020086" y="2087416"/>
                <a:ext cx="2485188" cy="663508"/>
              </a:xfrm>
              <a:prstGeom prst="rect">
                <a:avLst/>
              </a:prstGeom>
              <a:solidFill>
                <a:schemeClr val="tx2">
                  <a:lumMod val="60000"/>
                  <a:lumOff val="40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1" name="组合 29">
              <a:extLst>
                <a:ext uri="{FF2B5EF4-FFF2-40B4-BE49-F238E27FC236}">
                  <a16:creationId xmlns:a16="http://schemas.microsoft.com/office/drawing/2014/main" id="{A34F3B46-4799-2E1A-8DB2-23E9A7EFD87C}"/>
                </a:ext>
              </a:extLst>
            </p:cNvPr>
            <p:cNvGrpSpPr>
              <a:grpSpLocks/>
            </p:cNvGrpSpPr>
            <p:nvPr/>
          </p:nvGrpSpPr>
          <p:grpSpPr bwMode="auto">
            <a:xfrm>
              <a:off x="5213577" y="1600711"/>
              <a:ext cx="2088000" cy="900000"/>
              <a:chOff x="1019175" y="1600711"/>
              <a:chExt cx="2486025" cy="1177797"/>
            </a:xfrm>
          </p:grpSpPr>
          <p:sp>
            <p:nvSpPr>
              <p:cNvPr id="23" name="圆角矩形 30">
                <a:extLst>
                  <a:ext uri="{FF2B5EF4-FFF2-40B4-BE49-F238E27FC236}">
                    <a16:creationId xmlns:a16="http://schemas.microsoft.com/office/drawing/2014/main" id="{EF9DE83A-9DFF-2450-266C-176810382CF2}"/>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E2D1274A-A37F-1E5B-6D42-2D2D18059423}"/>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32">
              <a:extLst>
                <a:ext uri="{FF2B5EF4-FFF2-40B4-BE49-F238E27FC236}">
                  <a16:creationId xmlns:a16="http://schemas.microsoft.com/office/drawing/2014/main" id="{6A9ACC12-3756-097C-0907-BD694C38304A}"/>
                </a:ext>
              </a:extLst>
            </p:cNvPr>
            <p:cNvGrpSpPr>
              <a:grpSpLocks/>
            </p:cNvGrpSpPr>
            <p:nvPr/>
          </p:nvGrpSpPr>
          <p:grpSpPr bwMode="auto">
            <a:xfrm>
              <a:off x="7412090" y="1600711"/>
              <a:ext cx="2088000" cy="900000"/>
              <a:chOff x="1019175" y="1600711"/>
              <a:chExt cx="2486025" cy="1177797"/>
            </a:xfrm>
          </p:grpSpPr>
          <p:sp>
            <p:nvSpPr>
              <p:cNvPr id="21" name="圆角矩形 33">
                <a:extLst>
                  <a:ext uri="{FF2B5EF4-FFF2-40B4-BE49-F238E27FC236}">
                    <a16:creationId xmlns:a16="http://schemas.microsoft.com/office/drawing/2014/main" id="{05C870B3-057D-6640-8D80-AD379C16C5E6}"/>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2" name="矩形 21">
                <a:extLst>
                  <a:ext uri="{FF2B5EF4-FFF2-40B4-BE49-F238E27FC236}">
                    <a16:creationId xmlns:a16="http://schemas.microsoft.com/office/drawing/2014/main" id="{9A6DD77C-0282-D85F-5268-769781B63AB6}"/>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dirty="0">
                  <a:solidFill>
                    <a:srgbClr val="FFFFFF"/>
                  </a:solidFill>
                  <a:ea typeface="SimSun" panose="02010600030101010101" pitchFamily="2" charset="-122"/>
                </a:endParaRPr>
              </a:p>
            </p:txBody>
          </p:sp>
        </p:grpSp>
        <p:sp>
          <p:nvSpPr>
            <p:cNvPr id="13" name="矩形 77">
              <a:extLst>
                <a:ext uri="{FF2B5EF4-FFF2-40B4-BE49-F238E27FC236}">
                  <a16:creationId xmlns:a16="http://schemas.microsoft.com/office/drawing/2014/main" id="{48D3351D-BB48-D965-D8F4-14323D4A2615}"/>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4" name="矩形 78">
              <a:extLst>
                <a:ext uri="{FF2B5EF4-FFF2-40B4-BE49-F238E27FC236}">
                  <a16:creationId xmlns:a16="http://schemas.microsoft.com/office/drawing/2014/main" id="{2776E554-D899-3C93-EECF-B36B857725D0}"/>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5" name="矩形 79">
              <a:extLst>
                <a:ext uri="{FF2B5EF4-FFF2-40B4-BE49-F238E27FC236}">
                  <a16:creationId xmlns:a16="http://schemas.microsoft.com/office/drawing/2014/main" id="{4437D267-5770-DFA8-C040-9729D7316E32}"/>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6" name="矩形 80">
              <a:extLst>
                <a:ext uri="{FF2B5EF4-FFF2-40B4-BE49-F238E27FC236}">
                  <a16:creationId xmlns:a16="http://schemas.microsoft.com/office/drawing/2014/main" id="{0219EAE4-8BCF-EE7D-3AF8-C1AA4F649027}"/>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E1878AD0-6B33-DF66-4932-2D53CE7F6CCE}"/>
                </a:ext>
              </a:extLst>
            </p:cNvPr>
            <p:cNvSpPr/>
            <p:nvPr/>
          </p:nvSpPr>
          <p:spPr>
            <a:xfrm>
              <a:off x="1303976" y="1976996"/>
              <a:ext cx="1263738" cy="615845"/>
            </a:xfrm>
            <a:prstGeom prst="rect">
              <a:avLst/>
            </a:prstGeom>
          </p:spPr>
          <p:txBody>
            <a:bodyPr>
              <a:spAutoFit/>
            </a:bodyPr>
            <a:lstStyle/>
            <a:p>
              <a:pPr algn="ctr">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511597BF-8A7D-BB91-0472-339834841998}"/>
                </a:ext>
              </a:extLst>
            </p:cNvPr>
            <p:cNvSpPr/>
            <p:nvPr/>
          </p:nvSpPr>
          <p:spPr>
            <a:xfrm>
              <a:off x="3385835" y="1959630"/>
              <a:ext cx="1460019" cy="615845"/>
            </a:xfrm>
            <a:prstGeom prst="rect">
              <a:avLst/>
            </a:prstGeom>
          </p:spPr>
          <p:txBody>
            <a:bodyPr>
              <a:spAutoFit/>
            </a:bodyPr>
            <a:lstStyle/>
            <a:p>
              <a:pPr algn="ctr">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69BBE7C9-A93A-1A51-E7CF-BE1FF61E707C}"/>
                </a:ext>
              </a:extLst>
            </p:cNvPr>
            <p:cNvSpPr/>
            <p:nvPr/>
          </p:nvSpPr>
          <p:spPr>
            <a:xfrm>
              <a:off x="5625199" y="1956351"/>
              <a:ext cx="1336754" cy="615845"/>
            </a:xfrm>
            <a:prstGeom prst="rect">
              <a:avLst/>
            </a:prstGeom>
          </p:spPr>
          <p:txBody>
            <a:bodyPr>
              <a:spAutoFit/>
            </a:bodyPr>
            <a:lstStyle/>
            <a:p>
              <a:pPr algn="ctr">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C2334FF-34F2-77B5-F396-8EF49971CA17}"/>
                </a:ext>
              </a:extLst>
            </p:cNvPr>
            <p:cNvSpPr/>
            <p:nvPr/>
          </p:nvSpPr>
          <p:spPr>
            <a:xfrm>
              <a:off x="7824221" y="1956716"/>
              <a:ext cx="1263738" cy="615845"/>
            </a:xfrm>
            <a:prstGeom prst="rect">
              <a:avLst/>
            </a:prstGeom>
          </p:spPr>
          <p:txBody>
            <a:bodyPr>
              <a:spAutoFit/>
            </a:bodyPr>
            <a:lstStyle/>
            <a:p>
              <a:pPr algn="ctr">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pic>
        <p:nvPicPr>
          <p:cNvPr id="29" name="图片 5">
            <a:extLst>
              <a:ext uri="{FF2B5EF4-FFF2-40B4-BE49-F238E27FC236}">
                <a16:creationId xmlns:a16="http://schemas.microsoft.com/office/drawing/2014/main" id="{0E62248E-BB4C-B616-5E15-428E0CE4DF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84971" y="4801595"/>
            <a:ext cx="2039564" cy="865629"/>
          </a:xfrm>
          <a:prstGeom prst="rect">
            <a:avLst/>
          </a:prstGeom>
        </p:spPr>
      </p:pic>
      <p:sp>
        <p:nvSpPr>
          <p:cNvPr id="31" name="矩形 5">
            <a:extLst>
              <a:ext uri="{FF2B5EF4-FFF2-40B4-BE49-F238E27FC236}">
                <a16:creationId xmlns:a16="http://schemas.microsoft.com/office/drawing/2014/main" id="{882D2CA9-9769-5119-3382-C62C39AAD137}"/>
              </a:ext>
            </a:extLst>
          </p:cNvPr>
          <p:cNvSpPr>
            <a:spLocks noChangeArrowheads="1"/>
          </p:cNvSpPr>
          <p:nvPr/>
        </p:nvSpPr>
        <p:spPr bwMode="auto">
          <a:xfrm>
            <a:off x="4704663" y="1610325"/>
            <a:ext cx="6254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其成績（以單一學期之百分制擇優採計，</a:t>
            </a:r>
            <a:r>
              <a:rPr lang="zh-TW" altLang="en-US" sz="1200" b="1" dirty="0">
                <a:solidFill>
                  <a:srgbClr val="C00000"/>
                </a:solidFill>
                <a:latin typeface="微軟正黑體" panose="020B0604030504040204" pitchFamily="34" charset="-120"/>
                <a:ea typeface="微軟正黑體" panose="020B0604030504040204" pitchFamily="34" charset="-120"/>
              </a:rPr>
              <a:t>百分制成績小數點以後無條件捨去</a:t>
            </a:r>
            <a:r>
              <a:rPr lang="zh-TW" altLang="en-US" sz="1200" b="1" dirty="0">
                <a:latin typeface="微軟正黑體" panose="020B0604030504040204" pitchFamily="34" charset="-120"/>
                <a:ea typeface="微軟正黑體" panose="020B0604030504040204" pitchFamily="34" charset="-120"/>
              </a:rPr>
              <a:t>）應於國中就學期間且至</a:t>
            </a:r>
            <a:r>
              <a:rPr lang="en-US" altLang="zh-TW" sz="1200" b="1" dirty="0">
                <a:latin typeface="微軟正黑體" panose="020B0604030504040204" pitchFamily="34" charset="-120"/>
                <a:ea typeface="微軟正黑體" panose="020B0604030504040204" pitchFamily="34" charset="-120"/>
              </a:rPr>
              <a:t>115</a:t>
            </a:r>
            <a:r>
              <a:rPr lang="zh-TW" altLang="en-US" sz="1200" b="1" dirty="0">
                <a:latin typeface="微軟正黑體" panose="020B0604030504040204" pitchFamily="34" charset="-120"/>
                <a:ea typeface="微軟正黑體" panose="020B0604030504040204" pitchFamily="34" charset="-120"/>
              </a:rPr>
              <a:t>年</a:t>
            </a:r>
            <a:r>
              <a:rPr lang="en-US" altLang="zh-TW" sz="1200" b="1" dirty="0">
                <a:latin typeface="微軟正黑體" panose="020B0604030504040204" pitchFamily="34" charset="-120"/>
                <a:ea typeface="微軟正黑體" panose="020B0604030504040204" pitchFamily="34" charset="-120"/>
              </a:rPr>
              <a:t>5</a:t>
            </a:r>
            <a:r>
              <a:rPr lang="zh-TW" altLang="en-US" sz="1200" b="1" dirty="0">
                <a:latin typeface="微軟正黑體" panose="020B0604030504040204" pitchFamily="34" charset="-120"/>
                <a:ea typeface="微軟正黑體" panose="020B0604030504040204" pitchFamily="34" charset="-120"/>
              </a:rPr>
              <a:t>月</a:t>
            </a:r>
            <a:r>
              <a:rPr lang="en-US" altLang="zh-TW" sz="1200" b="1" dirty="0">
                <a:latin typeface="微軟正黑體" panose="020B0604030504040204" pitchFamily="34" charset="-120"/>
                <a:ea typeface="微軟正黑體" panose="020B0604030504040204" pitchFamily="34" charset="-120"/>
              </a:rPr>
              <a:t>14</a:t>
            </a:r>
            <a:r>
              <a:rPr lang="zh-TW" altLang="en-US" sz="1200" b="1" dirty="0">
                <a:latin typeface="微軟正黑體" panose="020B0604030504040204" pitchFamily="34" charset="-120"/>
                <a:ea typeface="微軟正黑體" panose="020B0604030504040204" pitchFamily="34" charset="-120"/>
              </a:rPr>
              <a:t>日</a:t>
            </a:r>
            <a:r>
              <a:rPr lang="zh-TW" altLang="en-US" sz="1200" b="1">
                <a:latin typeface="微軟正黑體" panose="020B0604030504040204" pitchFamily="34" charset="-120"/>
                <a:ea typeface="微軟正黑體" panose="020B0604030504040204" pitchFamily="34" charset="-120"/>
              </a:rPr>
              <a:t>（星期四）</a:t>
            </a:r>
            <a:r>
              <a:rPr lang="zh-TW" altLang="en-US" sz="1200" b="1" dirty="0">
                <a:latin typeface="微軟正黑體" panose="020B0604030504040204" pitchFamily="34" charset="-120"/>
                <a:ea typeface="微軟正黑體" panose="020B0604030504040204" pitchFamily="34" charset="-120"/>
              </a:rPr>
              <a:t>（含）前取得為限</a:t>
            </a:r>
            <a:r>
              <a:rPr lang="en-US" altLang="zh-TW" sz="1200" b="1" dirty="0">
                <a:latin typeface="微軟正黑體" panose="020B0604030504040204" pitchFamily="34" charset="-120"/>
                <a:ea typeface="微軟正黑體" panose="020B0604030504040204" pitchFamily="34" charset="-120"/>
              </a:rPr>
              <a:t>】</a:t>
            </a:r>
            <a:endParaRPr lang="zh-TW" altLang="en-US" sz="12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投影片編號版面配置區 4"/>
          <p:cNvSpPr>
            <a:spLocks noGrp="1"/>
          </p:cNvSpPr>
          <p:nvPr>
            <p:ph type="sldNum" sz="quarter" idx="12"/>
          </p:nvPr>
        </p:nvSpPr>
        <p:spPr bwMode="auto">
          <a:xfrm>
            <a:off x="9633066"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24</a:t>
            </a:fld>
            <a:endParaRPr lang="zh-TW" altLang="en-US" sz="1500" b="1" dirty="0">
              <a:latin typeface="Arial" panose="020B0604020202020204" pitchFamily="34" charset="0"/>
              <a:cs typeface="Arial" panose="020B0604020202020204" pitchFamily="34" charset="0"/>
            </a:endParaRPr>
          </a:p>
        </p:txBody>
      </p:sp>
      <p:sp>
        <p:nvSpPr>
          <p:cNvPr id="11" name="標題 1"/>
          <p:cNvSpPr txBox="1">
            <a:spLocks/>
          </p:cNvSpPr>
          <p:nvPr/>
        </p:nvSpPr>
        <p:spPr bwMode="auto">
          <a:xfrm>
            <a:off x="451046"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伍、成績採計與計算（</a:t>
            </a:r>
            <a:r>
              <a:rPr lang="en-US" altLang="zh-TW" sz="3000" b="1" dirty="0">
                <a:solidFill>
                  <a:srgbClr val="002060"/>
                </a:solidFill>
                <a:latin typeface="微軟正黑體" panose="020B0604030504040204" pitchFamily="34" charset="-120"/>
                <a:ea typeface="微軟正黑體" panose="020B0604030504040204" pitchFamily="34" charset="-120"/>
              </a:rPr>
              <a:t>5/5</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1524000" y="992586"/>
            <a:ext cx="4850780" cy="488825"/>
            <a:chOff x="0" y="992585"/>
            <a:chExt cx="4850780" cy="488825"/>
          </a:xfrm>
        </p:grpSpPr>
        <p:grpSp>
          <p:nvGrpSpPr>
            <p:cNvPr id="13" name="组合 7"/>
            <p:cNvGrpSpPr/>
            <p:nvPr/>
          </p:nvGrpSpPr>
          <p:grpSpPr>
            <a:xfrm>
              <a:off x="0" y="992585"/>
              <a:ext cx="4716966" cy="481870"/>
              <a:chOff x="0" y="194743"/>
              <a:chExt cx="3295505" cy="586202"/>
            </a:xfrm>
          </p:grpSpPr>
          <p:sp>
            <p:nvSpPr>
              <p:cNvPr id="15" name="圆角矩形 8"/>
              <p:cNvSpPr/>
              <p:nvPr/>
            </p:nvSpPr>
            <p:spPr>
              <a:xfrm>
                <a:off x="173208" y="194743"/>
                <a:ext cx="3122297" cy="586202"/>
              </a:xfrm>
              <a:prstGeom prst="roundRect">
                <a:avLst>
                  <a:gd name="adj" fmla="val 99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16" name="组合 9"/>
              <p:cNvGrpSpPr/>
              <p:nvPr/>
            </p:nvGrpSpPr>
            <p:grpSpPr>
              <a:xfrm>
                <a:off x="0" y="290669"/>
                <a:ext cx="424561" cy="355906"/>
                <a:chOff x="469900" y="728859"/>
                <a:chExt cx="424561" cy="355906"/>
              </a:xfrm>
            </p:grpSpPr>
            <p:sp>
              <p:nvSpPr>
                <p:cNvPr id="17"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8"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9"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0"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1"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2"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3"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4"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14" name="內容版面配置區 2"/>
            <p:cNvSpPr txBox="1">
              <a:spLocks/>
            </p:cNvSpPr>
            <p:nvPr/>
          </p:nvSpPr>
          <p:spPr>
            <a:xfrm>
              <a:off x="644007" y="1013142"/>
              <a:ext cx="4206773" cy="468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TW" altLang="en-US" b="1" dirty="0">
                  <a:solidFill>
                    <a:srgbClr val="C00000"/>
                  </a:solidFill>
                  <a:latin typeface="微軟正黑體" panose="020B0604030504040204" pitchFamily="34" charset="-120"/>
                  <a:ea typeface="微軟正黑體" panose="020B0604030504040204" pitchFamily="34" charset="-120"/>
                </a:rPr>
                <a:t>國中教育會考、寫作測驗</a:t>
              </a:r>
              <a:endParaRPr lang="zh-TW" altLang="zh-TW" sz="1600" dirty="0">
                <a:solidFill>
                  <a:srgbClr val="C00000"/>
                </a:solidFill>
                <a:latin typeface="微軟正黑體" panose="020B0604030504040204" pitchFamily="34" charset="-120"/>
                <a:ea typeface="微軟正黑體" panose="020B0604030504040204" pitchFamily="34" charset="-120"/>
              </a:endParaRPr>
            </a:p>
          </p:txBody>
        </p:sp>
      </p:grpSp>
      <p:cxnSp>
        <p:nvCxnSpPr>
          <p:cNvPr id="26" name="直接连接符 42">
            <a:extLst>
              <a:ext uri="{FF2B5EF4-FFF2-40B4-BE49-F238E27FC236}">
                <a16:creationId xmlns:a16="http://schemas.microsoft.com/office/drawing/2014/main" id="{FA9E2A1C-8559-49ED-B827-C6A64A6DE0D7}"/>
              </a:ext>
            </a:extLst>
          </p:cNvPr>
          <p:cNvCxnSpPr>
            <a:cxnSpLocks/>
            <a:endCxn id="27"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Freeform 6">
            <a:extLst>
              <a:ext uri="{FF2B5EF4-FFF2-40B4-BE49-F238E27FC236}">
                <a16:creationId xmlns:a16="http://schemas.microsoft.com/office/drawing/2014/main" id="{4C9A7017-FC17-410E-B5A0-55054F8F1E94}"/>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7" name="矩形 6">
            <a:extLst>
              <a:ext uri="{FF2B5EF4-FFF2-40B4-BE49-F238E27FC236}">
                <a16:creationId xmlns:a16="http://schemas.microsoft.com/office/drawing/2014/main" id="{1027F705-B9AA-DC04-7200-964003393249}"/>
              </a:ext>
            </a:extLst>
          </p:cNvPr>
          <p:cNvSpPr/>
          <p:nvPr/>
        </p:nvSpPr>
        <p:spPr>
          <a:xfrm>
            <a:off x="4614887" y="4446294"/>
            <a:ext cx="938018" cy="33963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2">
            <a:extLst>
              <a:ext uri="{FF2B5EF4-FFF2-40B4-BE49-F238E27FC236}">
                <a16:creationId xmlns:a16="http://schemas.microsoft.com/office/drawing/2014/main" id="{ACF2FB3A-B07A-2549-4923-5B9785292EC1}"/>
              </a:ext>
            </a:extLst>
          </p:cNvPr>
          <p:cNvSpPr>
            <a:spLocks noGrp="1"/>
          </p:cNvSpPr>
          <p:nvPr>
            <p:ph idx="1"/>
          </p:nvPr>
        </p:nvSpPr>
        <p:spPr>
          <a:xfrm>
            <a:off x="1736278" y="1808768"/>
            <a:ext cx="9176688" cy="3703676"/>
          </a:xfrm>
        </p:spPr>
        <p:txBody>
          <a:bodyPr rtlCol="0">
            <a:noAutofit/>
          </a:bodyPr>
          <a:lstStyle/>
          <a:p>
            <a:pPr>
              <a:lnSpc>
                <a:spcPct val="100000"/>
              </a:lnSpc>
              <a:buFont typeface="Wingdings" panose="05000000000000000000" pitchFamily="2" charset="2"/>
              <a:buChar char="l"/>
              <a:defRPr/>
            </a:pPr>
            <a:r>
              <a:rPr lang="zh-TW" altLang="zh-TW" b="1" dirty="0">
                <a:solidFill>
                  <a:srgbClr val="0033CC"/>
                </a:solidFill>
                <a:latin typeface="微軟正黑體" panose="020B0604030504040204" pitchFamily="34" charset="-120"/>
                <a:ea typeface="微軟正黑體" panose="020B0604030504040204" pitchFamily="34" charset="-120"/>
              </a:rPr>
              <a:t>國中教育會考</a:t>
            </a:r>
            <a:r>
              <a:rPr lang="zh-TW" altLang="en-US" b="1" dirty="0">
                <a:solidFill>
                  <a:srgbClr val="0033CC"/>
                </a:solidFill>
                <a:latin typeface="微軟正黑體" panose="020B0604030504040204" pitchFamily="34" charset="-120"/>
                <a:ea typeface="微軟正黑體" panose="020B0604030504040204" pitchFamily="34" charset="-120"/>
              </a:rPr>
              <a:t>（上限</a:t>
            </a:r>
            <a:r>
              <a:rPr lang="en-US" altLang="zh-TW" b="1" dirty="0">
                <a:solidFill>
                  <a:srgbClr val="0033CC"/>
                </a:solidFill>
                <a:latin typeface="微軟正黑體" panose="020B0604030504040204" pitchFamily="34" charset="-120"/>
                <a:ea typeface="微軟正黑體" panose="020B0604030504040204" pitchFamily="34" charset="-120"/>
              </a:rPr>
              <a:t>32</a:t>
            </a:r>
            <a:r>
              <a:rPr lang="zh-TW" altLang="en-US" b="1" dirty="0">
                <a:solidFill>
                  <a:srgbClr val="0033CC"/>
                </a:solidFill>
                <a:latin typeface="微軟正黑體" panose="020B0604030504040204" pitchFamily="34" charset="-120"/>
                <a:ea typeface="微軟正黑體" panose="020B0604030504040204" pitchFamily="34" charset="-120"/>
              </a:rPr>
              <a:t>分）</a:t>
            </a:r>
            <a:endParaRPr lang="en-US" altLang="zh-TW" b="1" dirty="0">
              <a:solidFill>
                <a:srgbClr val="0033CC"/>
              </a:solidFill>
              <a:latin typeface="微軟正黑體" panose="020B0604030504040204" pitchFamily="34" charset="-120"/>
              <a:ea typeface="微軟正黑體" panose="020B0604030504040204" pitchFamily="34" charset="-120"/>
            </a:endParaRPr>
          </a:p>
          <a:p>
            <a:pPr>
              <a:lnSpc>
                <a:spcPct val="100000"/>
              </a:lnSpc>
              <a:spcBef>
                <a:spcPts val="900"/>
              </a:spcBef>
              <a:spcAft>
                <a:spcPts val="900"/>
              </a:spcAft>
              <a:buFont typeface="Wingdings" panose="05000000000000000000" pitchFamily="2" charset="2"/>
              <a:buChar char="Ø"/>
              <a:defRPr/>
            </a:pPr>
            <a:r>
              <a:rPr lang="zh-TW" altLang="en-US" sz="1800" b="1" dirty="0">
                <a:solidFill>
                  <a:schemeClr val="accent6">
                    <a:lumMod val="50000"/>
                  </a:schemeClr>
                </a:solidFill>
                <a:latin typeface="微軟正黑體" panose="020B0604030504040204" pitchFamily="34" charset="-120"/>
                <a:ea typeface="微軟正黑體" panose="020B0604030504040204" pitchFamily="34" charset="-120"/>
              </a:rPr>
              <a:t>分項目為</a:t>
            </a:r>
            <a:r>
              <a:rPr lang="zh-TW" altLang="zh-TW" sz="1800" b="1" dirty="0">
                <a:solidFill>
                  <a:schemeClr val="accent6">
                    <a:lumMod val="50000"/>
                  </a:schemeClr>
                </a:solidFill>
                <a:latin typeface="微軟正黑體" panose="020B0604030504040204" pitchFamily="34" charset="-120"/>
                <a:ea typeface="微軟正黑體" panose="020B0604030504040204" pitchFamily="34" charset="-120"/>
              </a:rPr>
              <a:t>「國文」、「英語」、「數學」、「自然」及「社會」</a:t>
            </a:r>
            <a:endParaRPr lang="en-US" altLang="zh-TW" sz="1800" b="1" dirty="0">
              <a:solidFill>
                <a:schemeClr val="accent6">
                  <a:lumMod val="50000"/>
                </a:schemeClr>
              </a:solidFill>
              <a:latin typeface="微軟正黑體" panose="020B0604030504040204" pitchFamily="34" charset="-120"/>
              <a:ea typeface="微軟正黑體" panose="020B0604030504040204" pitchFamily="34" charset="-120"/>
            </a:endParaRPr>
          </a:p>
          <a:p>
            <a:pPr marL="1009625" lvl="5" indent="-201211">
              <a:lnSpc>
                <a:spcPct val="100000"/>
              </a:lnSpc>
              <a:spcBef>
                <a:spcPts val="0"/>
              </a:spcBef>
              <a:buFont typeface="Wingdings" panose="05000000000000000000" pitchFamily="2" charset="2"/>
              <a:buChar char="ü"/>
              <a:defRPr/>
            </a:pPr>
            <a:r>
              <a:rPr lang="en-US" altLang="zh-TW" b="1" dirty="0">
                <a:solidFill>
                  <a:srgbClr val="C00000"/>
                </a:solidFill>
                <a:latin typeface="微軟正黑體" panose="020B0604030504040204" pitchFamily="34" charset="-120"/>
                <a:ea typeface="微軟正黑體" panose="020B0604030504040204" pitchFamily="34" charset="-120"/>
              </a:rPr>
              <a:t>A</a:t>
            </a:r>
            <a:r>
              <a:rPr lang="zh-TW" altLang="zh-TW" dirty="0">
                <a:latin typeface="微軟正黑體" panose="020B0604030504040204" pitchFamily="34" charset="-120"/>
                <a:ea typeface="微軟正黑體" panose="020B0604030504040204" pitchFamily="34" charset="-120"/>
              </a:rPr>
              <a:t>「精熟</a:t>
            </a:r>
            <a:r>
              <a:rPr lang="zh-TW" altLang="en-US" dirty="0">
                <a:latin typeface="微軟正黑體" panose="020B0604030504040204" pitchFamily="34" charset="-120"/>
                <a:ea typeface="微軟正黑體" panose="020B0604030504040204" pitchFamily="34" charset="-120"/>
              </a:rPr>
              <a:t>級</a:t>
            </a:r>
            <a:r>
              <a:rPr lang="zh-TW" altLang="zh-TW" dirty="0">
                <a:latin typeface="微軟正黑體" panose="020B0604030504040204" pitchFamily="34" charset="-120"/>
                <a:ea typeface="微軟正黑體" panose="020B0604030504040204" pitchFamily="34" charset="-120"/>
              </a:rPr>
              <a:t>」科目</a:t>
            </a:r>
            <a:r>
              <a:rPr lang="en-US" altLang="zh-TW" dirty="0">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A</a:t>
            </a:r>
            <a:r>
              <a:rPr lang="en-US" altLang="zh-TW" baseline="30000" dirty="0">
                <a:solidFill>
                  <a:srgbClr val="C00000"/>
                </a:solidFill>
              </a:rPr>
              <a:t>++</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6.4</a:t>
            </a:r>
            <a:r>
              <a:rPr lang="zh-TW" altLang="zh-TW" b="1" dirty="0">
                <a:latin typeface="微軟正黑體" panose="020B0604030504040204" pitchFamily="34" charset="-120"/>
                <a:ea typeface="微軟正黑體" panose="020B0604030504040204" pitchFamily="34" charset="-120"/>
              </a:rPr>
              <a:t>分</a:t>
            </a:r>
            <a:r>
              <a:rPr lang="zh-TW" altLang="en-US" dirty="0">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A</a:t>
            </a:r>
            <a:r>
              <a:rPr lang="en-US" altLang="zh-TW" baseline="30000" dirty="0">
                <a:solidFill>
                  <a:srgbClr val="C00000"/>
                </a:solidFill>
              </a:rPr>
              <a:t>+ </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6</a:t>
            </a:r>
            <a:r>
              <a:rPr lang="zh-TW" altLang="zh-TW" b="1" dirty="0">
                <a:latin typeface="微軟正黑體" panose="020B0604030504040204" pitchFamily="34" charset="-120"/>
                <a:ea typeface="微軟正黑體" panose="020B0604030504040204" pitchFamily="34" charset="-120"/>
              </a:rPr>
              <a:t>分</a:t>
            </a:r>
            <a:r>
              <a:rPr lang="zh-TW" altLang="en-US" dirty="0">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A</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5</a:t>
            </a:r>
            <a:r>
              <a:rPr lang="zh-TW" altLang="zh-TW" b="1" dirty="0">
                <a:latin typeface="微軟正黑體" panose="020B0604030504040204" pitchFamily="34" charset="-120"/>
                <a:ea typeface="微軟正黑體" panose="020B0604030504040204" pitchFamily="34" charset="-120"/>
              </a:rPr>
              <a:t>分</a:t>
            </a:r>
            <a:endParaRPr lang="en-US" altLang="zh-TW" b="1" dirty="0">
              <a:latin typeface="微軟正黑體" panose="020B0604030504040204" pitchFamily="34" charset="-120"/>
              <a:ea typeface="微軟正黑體" panose="020B0604030504040204" pitchFamily="34" charset="-120"/>
            </a:endParaRPr>
          </a:p>
          <a:p>
            <a:pPr marL="1009625" lvl="5">
              <a:lnSpc>
                <a:spcPct val="100000"/>
              </a:lnSpc>
              <a:spcBef>
                <a:spcPts val="0"/>
              </a:spcBef>
              <a:buFont typeface="Wingdings" panose="05000000000000000000" pitchFamily="2" charset="2"/>
              <a:buChar char="ü"/>
              <a:defRPr/>
            </a:pPr>
            <a:r>
              <a:rPr lang="en-US" altLang="zh-TW" b="1" dirty="0">
                <a:solidFill>
                  <a:srgbClr val="C00000"/>
                </a:solidFill>
                <a:latin typeface="微軟正黑體" panose="020B0604030504040204" pitchFamily="34" charset="-120"/>
                <a:ea typeface="微軟正黑體" panose="020B0604030504040204" pitchFamily="34" charset="-120"/>
              </a:rPr>
              <a:t>B</a:t>
            </a:r>
            <a:r>
              <a:rPr lang="zh-TW" altLang="zh-TW" dirty="0">
                <a:latin typeface="微軟正黑體" panose="020B0604030504040204" pitchFamily="34" charset="-120"/>
                <a:ea typeface="微軟正黑體" panose="020B0604030504040204" pitchFamily="34" charset="-120"/>
              </a:rPr>
              <a:t>「基礎</a:t>
            </a:r>
            <a:r>
              <a:rPr lang="zh-TW" altLang="en-US" dirty="0">
                <a:latin typeface="微軟正黑體" panose="020B0604030504040204" pitchFamily="34" charset="-120"/>
                <a:ea typeface="微軟正黑體" panose="020B0604030504040204" pitchFamily="34" charset="-120"/>
              </a:rPr>
              <a:t>級</a:t>
            </a:r>
            <a:r>
              <a:rPr lang="zh-TW" altLang="zh-TW" dirty="0">
                <a:latin typeface="微軟正黑體" panose="020B0604030504040204" pitchFamily="34" charset="-120"/>
                <a:ea typeface="微軟正黑體" panose="020B0604030504040204" pitchFamily="34" charset="-120"/>
              </a:rPr>
              <a:t>」科目</a:t>
            </a:r>
            <a:r>
              <a:rPr lang="en-US" altLang="zh-TW" dirty="0">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B</a:t>
            </a:r>
            <a:r>
              <a:rPr lang="en-US" altLang="zh-TW" baseline="30000" dirty="0">
                <a:solidFill>
                  <a:srgbClr val="C00000"/>
                </a:solidFill>
              </a:rPr>
              <a:t>++ </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4</a:t>
            </a:r>
            <a:r>
              <a:rPr lang="zh-TW" altLang="zh-TW" b="1" dirty="0">
                <a:latin typeface="微軟正黑體" panose="020B0604030504040204" pitchFamily="34" charset="-120"/>
                <a:ea typeface="微軟正黑體" panose="020B0604030504040204" pitchFamily="34" charset="-120"/>
              </a:rPr>
              <a:t>分</a:t>
            </a:r>
            <a:r>
              <a:rPr lang="zh-TW" altLang="en-US" dirty="0">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B</a:t>
            </a:r>
            <a:r>
              <a:rPr lang="en-US" altLang="zh-TW" baseline="30000" dirty="0">
                <a:solidFill>
                  <a:srgbClr val="C00000"/>
                </a:solidFill>
              </a:rPr>
              <a:t>+  </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3</a:t>
            </a:r>
            <a:r>
              <a:rPr lang="zh-TW" altLang="zh-TW" b="1" dirty="0">
                <a:latin typeface="微軟正黑體" panose="020B0604030504040204" pitchFamily="34" charset="-120"/>
                <a:ea typeface="微軟正黑體" panose="020B0604030504040204" pitchFamily="34" charset="-120"/>
              </a:rPr>
              <a:t>分</a:t>
            </a:r>
            <a:r>
              <a:rPr lang="zh-TW" altLang="en-US" dirty="0">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B</a:t>
            </a:r>
            <a:r>
              <a:rPr lang="zh-TW" altLang="zh-TW" dirty="0">
                <a:latin typeface="微軟正黑體" panose="020B0604030504040204" pitchFamily="34" charset="-120"/>
                <a:ea typeface="微軟正黑體" panose="020B0604030504040204" pitchFamily="34" charset="-120"/>
              </a:rPr>
              <a:t>每科得</a:t>
            </a:r>
            <a:r>
              <a:rPr lang="en-US" altLang="zh-TW" b="1" dirty="0">
                <a:latin typeface="微軟正黑體" panose="020B0604030504040204" pitchFamily="34" charset="-120"/>
                <a:ea typeface="微軟正黑體" panose="020B0604030504040204" pitchFamily="34" charset="-120"/>
              </a:rPr>
              <a:t>2</a:t>
            </a:r>
            <a:r>
              <a:rPr lang="zh-TW" altLang="zh-TW" b="1" dirty="0">
                <a:latin typeface="微軟正黑體" panose="020B0604030504040204" pitchFamily="34" charset="-120"/>
                <a:ea typeface="微軟正黑體" panose="020B0604030504040204" pitchFamily="34" charset="-120"/>
              </a:rPr>
              <a:t>分</a:t>
            </a:r>
            <a:endParaRPr lang="en-US" altLang="zh-TW" b="1" dirty="0">
              <a:latin typeface="微軟正黑體" panose="020B0604030504040204" pitchFamily="34" charset="-120"/>
              <a:ea typeface="微軟正黑體" panose="020B0604030504040204" pitchFamily="34" charset="-120"/>
            </a:endParaRPr>
          </a:p>
          <a:p>
            <a:pPr marL="1009625" lvl="5">
              <a:lnSpc>
                <a:spcPct val="100000"/>
              </a:lnSpc>
              <a:spcBef>
                <a:spcPts val="0"/>
              </a:spcBef>
              <a:buFont typeface="Wingdings" panose="05000000000000000000" pitchFamily="2" charset="2"/>
              <a:buChar char="ü"/>
              <a:defRPr/>
            </a:pPr>
            <a:r>
              <a:rPr lang="en-US" altLang="zh-TW" b="1" dirty="0">
                <a:solidFill>
                  <a:srgbClr val="C00000"/>
                </a:solidFill>
                <a:latin typeface="微軟正黑體" panose="020B0604030504040204" pitchFamily="34" charset="-120"/>
                <a:ea typeface="微軟正黑體" panose="020B0604030504040204" pitchFamily="34" charset="-120"/>
              </a:rPr>
              <a:t>C</a:t>
            </a:r>
            <a:r>
              <a:rPr lang="zh-TW" altLang="zh-TW" dirty="0">
                <a:latin typeface="微軟正黑體" panose="020B0604030504040204" pitchFamily="34" charset="-120"/>
                <a:ea typeface="微軟正黑體" panose="020B0604030504040204" pitchFamily="34" charset="-120"/>
              </a:rPr>
              <a:t>「待加強</a:t>
            </a:r>
            <a:r>
              <a:rPr lang="zh-TW" altLang="en-US" dirty="0">
                <a:latin typeface="微軟正黑體" panose="020B0604030504040204" pitchFamily="34" charset="-120"/>
                <a:ea typeface="微軟正黑體" panose="020B0604030504040204" pitchFamily="34" charset="-120"/>
              </a:rPr>
              <a:t>級</a:t>
            </a:r>
            <a:r>
              <a:rPr lang="zh-TW" altLang="zh-TW" dirty="0">
                <a:latin typeface="微軟正黑體" panose="020B0604030504040204" pitchFamily="34" charset="-120"/>
                <a:ea typeface="微軟正黑體" panose="020B0604030504040204" pitchFamily="34" charset="-120"/>
              </a:rPr>
              <a:t>」科目每科得</a:t>
            </a:r>
            <a:r>
              <a:rPr lang="en-US" altLang="zh-TW" b="1" dirty="0">
                <a:latin typeface="微軟正黑體" panose="020B0604030504040204" pitchFamily="34" charset="-120"/>
                <a:ea typeface="微軟正黑體" panose="020B0604030504040204" pitchFamily="34" charset="-120"/>
              </a:rPr>
              <a:t>1</a:t>
            </a:r>
            <a:r>
              <a:rPr lang="zh-TW" altLang="zh-TW" b="1" dirty="0">
                <a:latin typeface="微軟正黑體" panose="020B0604030504040204" pitchFamily="34" charset="-120"/>
                <a:ea typeface="微軟正黑體" panose="020B0604030504040204" pitchFamily="34" charset="-120"/>
              </a:rPr>
              <a:t>分</a:t>
            </a:r>
            <a:endParaRPr lang="en-US" altLang="zh-TW" b="1" dirty="0">
              <a:latin typeface="微軟正黑體" panose="020B0604030504040204" pitchFamily="34" charset="-120"/>
              <a:ea typeface="微軟正黑體" panose="020B0604030504040204" pitchFamily="34" charset="-120"/>
            </a:endParaRPr>
          </a:p>
          <a:p>
            <a:pPr>
              <a:lnSpc>
                <a:spcPct val="100000"/>
              </a:lnSpc>
              <a:spcBef>
                <a:spcPts val="1200"/>
              </a:spcBef>
              <a:spcAft>
                <a:spcPts val="1200"/>
              </a:spcAft>
              <a:buFont typeface="Wingdings" panose="05000000000000000000" pitchFamily="2" charset="2"/>
              <a:buChar char="Ø"/>
              <a:defRPr/>
            </a:pPr>
            <a:r>
              <a:rPr lang="zh-TW" altLang="zh-TW" sz="1600" dirty="0">
                <a:latin typeface="微軟正黑體" panose="020B0604030504040204" pitchFamily="34" charset="-120"/>
                <a:ea typeface="微軟正黑體" panose="020B0604030504040204" pitchFamily="34" charset="-120"/>
              </a:rPr>
              <a:t>若違反國中教育會考試場規則，該各科目依違規情節不予列計等級或扣點，而該科目積分則不予計分或每扣一點扣該科目積分</a:t>
            </a:r>
            <a:r>
              <a:rPr lang="en-US" altLang="zh-TW" sz="1600" dirty="0">
                <a:latin typeface="微軟正黑體" panose="020B0604030504040204" pitchFamily="34" charset="-120"/>
                <a:ea typeface="微軟正黑體" panose="020B0604030504040204" pitchFamily="34" charset="-120"/>
              </a:rPr>
              <a:t>0.15</a:t>
            </a:r>
            <a:r>
              <a:rPr lang="zh-TW" altLang="zh-TW" sz="1600" dirty="0">
                <a:latin typeface="微軟正黑體" panose="020B0604030504040204" pitchFamily="34" charset="-120"/>
                <a:ea typeface="微軟正黑體" panose="020B0604030504040204" pitchFamily="34" charset="-120"/>
              </a:rPr>
              <a:t>分，扣至該科目</a:t>
            </a:r>
            <a:r>
              <a:rPr lang="en-US" altLang="zh-TW" sz="1600" dirty="0">
                <a:latin typeface="微軟正黑體" panose="020B0604030504040204" pitchFamily="34" charset="-120"/>
                <a:ea typeface="微軟正黑體" panose="020B0604030504040204" pitchFamily="34" charset="-120"/>
              </a:rPr>
              <a:t>0</a:t>
            </a:r>
            <a:r>
              <a:rPr lang="zh-TW" altLang="zh-TW" sz="1600" dirty="0">
                <a:latin typeface="微軟正黑體" panose="020B0604030504040204" pitchFamily="34" charset="-120"/>
                <a:ea typeface="微軟正黑體" panose="020B0604030504040204" pitchFamily="34" charset="-120"/>
              </a:rPr>
              <a:t>分為止。</a:t>
            </a:r>
            <a:endParaRPr lang="en-US" altLang="zh-TW" sz="1600" dirty="0">
              <a:latin typeface="微軟正黑體" panose="020B0604030504040204" pitchFamily="34" charset="-120"/>
              <a:ea typeface="微軟正黑體" panose="020B0604030504040204" pitchFamily="34" charset="-120"/>
            </a:endParaRPr>
          </a:p>
          <a:p>
            <a:pPr marL="0" indent="0">
              <a:lnSpc>
                <a:spcPct val="100000"/>
              </a:lnSpc>
              <a:spcBef>
                <a:spcPts val="0"/>
              </a:spcBef>
              <a:spcAft>
                <a:spcPts val="1200"/>
              </a:spcAft>
              <a:buNone/>
              <a:defRPr/>
            </a:pPr>
            <a:r>
              <a:rPr lang="en-US" altLang="zh-TW" sz="1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zh-TW" sz="1800" dirty="0">
                <a:solidFill>
                  <a:srgbClr val="C00000"/>
                </a:solidFill>
                <a:latin typeface="微軟正黑體" panose="020B0604030504040204" pitchFamily="34" charset="-120"/>
                <a:ea typeface="微軟正黑體" panose="020B0604030504040204" pitchFamily="34" charset="-120"/>
              </a:rPr>
              <a:t>國中教育會考成績採計以</a:t>
            </a:r>
            <a:r>
              <a:rPr lang="en-US" altLang="zh-TW" sz="1800" dirty="0">
                <a:solidFill>
                  <a:srgbClr val="C00000"/>
                </a:solidFill>
                <a:latin typeface="微軟正黑體" panose="020B0604030504040204" pitchFamily="34" charset="-120"/>
                <a:ea typeface="微軟正黑體" panose="020B0604030504040204" pitchFamily="34" charset="-120"/>
              </a:rPr>
              <a:t> </a:t>
            </a:r>
            <a:r>
              <a:rPr lang="en-US" altLang="zh-TW" sz="1800" b="1" u="sng" dirty="0">
                <a:solidFill>
                  <a:srgbClr val="C00000"/>
                </a:solidFill>
                <a:latin typeface="微軟正黑體" panose="020B0604030504040204" pitchFamily="34" charset="-120"/>
                <a:ea typeface="微軟正黑體" panose="020B0604030504040204" pitchFamily="34" charset="-120"/>
              </a:rPr>
              <a:t>115</a:t>
            </a:r>
            <a:r>
              <a:rPr lang="zh-TW" altLang="zh-TW" sz="1800" b="1" u="sng" dirty="0">
                <a:solidFill>
                  <a:srgbClr val="C00000"/>
                </a:solidFill>
                <a:latin typeface="微軟正黑體" panose="020B0604030504040204" pitchFamily="34" charset="-120"/>
                <a:ea typeface="微軟正黑體" panose="020B0604030504040204" pitchFamily="34" charset="-120"/>
              </a:rPr>
              <a:t>年度</a:t>
            </a:r>
            <a:r>
              <a:rPr lang="en-US" altLang="zh-TW" sz="1800" b="1" dirty="0">
                <a:solidFill>
                  <a:srgbClr val="C00000"/>
                </a:solidFill>
                <a:latin typeface="微軟正黑體" panose="020B0604030504040204" pitchFamily="34" charset="-120"/>
                <a:ea typeface="微軟正黑體" panose="020B0604030504040204" pitchFamily="34" charset="-120"/>
              </a:rPr>
              <a:t> </a:t>
            </a:r>
            <a:r>
              <a:rPr lang="zh-TW" altLang="zh-TW" sz="1800" dirty="0">
                <a:solidFill>
                  <a:srgbClr val="C00000"/>
                </a:solidFill>
                <a:latin typeface="微軟正黑體" panose="020B0604030504040204" pitchFamily="34" charset="-120"/>
                <a:ea typeface="微軟正黑體" panose="020B0604030504040204" pitchFamily="34" charset="-120"/>
              </a:rPr>
              <a:t>取得之成績為準</a:t>
            </a:r>
            <a:endParaRPr lang="en-US" altLang="zh-TW" sz="1800" dirty="0">
              <a:solidFill>
                <a:srgbClr val="C00000"/>
              </a:solidFill>
              <a:latin typeface="微軟正黑體" panose="020B0604030504040204" pitchFamily="34" charset="-120"/>
              <a:ea typeface="微軟正黑體" panose="020B0604030504040204" pitchFamily="34" charset="-120"/>
            </a:endParaRPr>
          </a:p>
          <a:p>
            <a:pPr>
              <a:lnSpc>
                <a:spcPct val="100000"/>
              </a:lnSpc>
              <a:spcBef>
                <a:spcPts val="0"/>
              </a:spcBef>
              <a:spcAft>
                <a:spcPts val="450"/>
              </a:spcAft>
              <a:buFont typeface="Wingdings" panose="05000000000000000000" pitchFamily="2" charset="2"/>
              <a:buChar char="l"/>
              <a:defRPr/>
            </a:pPr>
            <a:r>
              <a:rPr lang="zh-TW" altLang="en-US" b="1" dirty="0">
                <a:solidFill>
                  <a:srgbClr val="0033CC"/>
                </a:solidFill>
                <a:latin typeface="微軟正黑體" panose="020B0604030504040204" pitchFamily="34" charset="-120"/>
                <a:ea typeface="微軟正黑體" panose="020B0604030504040204" pitchFamily="34" charset="-120"/>
              </a:rPr>
              <a:t>寫作測驗（上限１分）</a:t>
            </a:r>
            <a:endParaRPr lang="en-US" altLang="zh-TW" b="1" dirty="0">
              <a:solidFill>
                <a:srgbClr val="0033CC"/>
              </a:solidFill>
              <a:latin typeface="微軟正黑體" panose="020B0604030504040204" pitchFamily="34" charset="-120"/>
              <a:ea typeface="微軟正黑體" panose="020B0604030504040204" pitchFamily="34" charset="-120"/>
            </a:endParaRPr>
          </a:p>
        </p:txBody>
      </p:sp>
      <p:pic>
        <p:nvPicPr>
          <p:cNvPr id="9" name="圖片 6">
            <a:extLst>
              <a:ext uri="{FF2B5EF4-FFF2-40B4-BE49-F238E27FC236}">
                <a16:creationId xmlns:a16="http://schemas.microsoft.com/office/drawing/2014/main" id="{C728AFB8-066C-2DE6-E456-5899FA6E7A2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2657540"/>
            <a:ext cx="10715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表格 9">
            <a:extLst>
              <a:ext uri="{FF2B5EF4-FFF2-40B4-BE49-F238E27FC236}">
                <a16:creationId xmlns:a16="http://schemas.microsoft.com/office/drawing/2014/main" id="{E8A396D0-4E6E-40CE-F541-1A97BE5E623A}"/>
              </a:ext>
            </a:extLst>
          </p:cNvPr>
          <p:cNvGraphicFramePr>
            <a:graphicFrameLocks noGrp="1"/>
          </p:cNvGraphicFramePr>
          <p:nvPr>
            <p:extLst>
              <p:ext uri="{D42A27DB-BD31-4B8C-83A1-F6EECF244321}">
                <p14:modId xmlns:p14="http://schemas.microsoft.com/office/powerpoint/2010/main" val="2879154010"/>
              </p:ext>
            </p:extLst>
          </p:nvPr>
        </p:nvGraphicFramePr>
        <p:xfrm>
          <a:off x="2143929" y="5350240"/>
          <a:ext cx="6096000" cy="720046"/>
        </p:xfrm>
        <a:graphic>
          <a:graphicData uri="http://schemas.openxmlformats.org/drawingml/2006/table">
            <a:tbl>
              <a:tblPr firstRow="1" bandRow="1">
                <a:tableStyleId>{69012ECD-51FC-41F1-AA8D-1B2483CD663E}</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42878">
                <a:tc>
                  <a:txBody>
                    <a:bodyPr/>
                    <a:lstStyle/>
                    <a:p>
                      <a:pPr algn="ctr"/>
                      <a:r>
                        <a:rPr lang="en-US" altLang="zh-TW" sz="1800" dirty="0">
                          <a:latin typeface="微軟正黑體" panose="020B0604030504040204" pitchFamily="34" charset="-120"/>
                          <a:ea typeface="微軟正黑體" panose="020B0604030504040204" pitchFamily="34" charset="-120"/>
                        </a:rPr>
                        <a:t>6</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1800" dirty="0">
                          <a:latin typeface="微軟正黑體" panose="020B0604030504040204" pitchFamily="34" charset="-120"/>
                          <a:ea typeface="微軟正黑體" panose="020B0604030504040204" pitchFamily="34" charset="-120"/>
                        </a:rPr>
                        <a:t>5</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1800" dirty="0">
                          <a:latin typeface="微軟正黑體" panose="020B0604030504040204" pitchFamily="34" charset="-120"/>
                          <a:ea typeface="微軟正黑體" panose="020B0604030504040204" pitchFamily="34" charset="-120"/>
                        </a:rPr>
                        <a:t>4</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1800" dirty="0">
                          <a:latin typeface="微軟正黑體" panose="020B0604030504040204" pitchFamily="34" charset="-120"/>
                          <a:ea typeface="微軟正黑體" panose="020B0604030504040204" pitchFamily="34" charset="-120"/>
                        </a:rPr>
                        <a:t>3</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1800" dirty="0">
                          <a:latin typeface="微軟正黑體" panose="020B0604030504040204" pitchFamily="34" charset="-120"/>
                          <a:ea typeface="微軟正黑體" panose="020B0604030504040204" pitchFamily="34" charset="-120"/>
                        </a:rPr>
                        <a:t>2</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1800" dirty="0">
                          <a:latin typeface="微軟正黑體" panose="020B0604030504040204" pitchFamily="34" charset="-120"/>
                          <a:ea typeface="微軟正黑體" panose="020B0604030504040204" pitchFamily="34" charset="-120"/>
                        </a:rPr>
                        <a:t>1</a:t>
                      </a:r>
                      <a:r>
                        <a:rPr lang="zh-TW" altLang="en-US" sz="1800" dirty="0">
                          <a:latin typeface="微軟正黑體" panose="020B0604030504040204" pitchFamily="34" charset="-120"/>
                          <a:ea typeface="微軟正黑體" panose="020B0604030504040204" pitchFamily="34" charset="-120"/>
                        </a:rPr>
                        <a:t>級分</a:t>
                      </a:r>
                      <a:endParaRPr lang="zh-TW" altLang="en-US" sz="1800" b="1" dirty="0">
                        <a:latin typeface="微軟正黑體" panose="020B0604030504040204" pitchFamily="34" charset="-120"/>
                        <a:ea typeface="微軟正黑體" panose="020B0604030504040204" pitchFamily="34" charset="-120"/>
                      </a:endParaRPr>
                    </a:p>
                  </a:txBody>
                  <a:tcPr marL="68580" marR="68580" marT="34279" marB="34279"/>
                </a:tc>
                <a:extLst>
                  <a:ext uri="{0D108BD9-81ED-4DB2-BD59-A6C34878D82A}">
                    <a16:rowId xmlns:a16="http://schemas.microsoft.com/office/drawing/2014/main" val="10000"/>
                  </a:ext>
                </a:extLst>
              </a:tr>
              <a:tr h="377168">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1</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0.8</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0.6</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0.4</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0.2</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tc>
                  <a:txBody>
                    <a:bodyPr/>
                    <a:lstStyle/>
                    <a:p>
                      <a:pPr algn="ctr"/>
                      <a:r>
                        <a:rPr lang="en-US" altLang="zh-TW" sz="2000" b="1" dirty="0">
                          <a:solidFill>
                            <a:srgbClr val="C00000"/>
                          </a:solidFill>
                          <a:latin typeface="微軟正黑體" panose="020B0604030504040204" pitchFamily="34" charset="-120"/>
                          <a:ea typeface="微軟正黑體" panose="020B0604030504040204" pitchFamily="34" charset="-120"/>
                        </a:rPr>
                        <a:t>0.1</a:t>
                      </a:r>
                      <a:endParaRPr lang="zh-TW" altLang="en-US" sz="2000" b="1" dirty="0">
                        <a:solidFill>
                          <a:srgbClr val="C00000"/>
                        </a:solidFill>
                        <a:latin typeface="微軟正黑體" panose="020B0604030504040204" pitchFamily="34" charset="-120"/>
                        <a:ea typeface="微軟正黑體" panose="020B0604030504040204" pitchFamily="34" charset="-120"/>
                      </a:endParaRPr>
                    </a:p>
                  </a:txBody>
                  <a:tcPr marL="68580" marR="68580" marT="34279" marB="34279"/>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標題 1"/>
          <p:cNvSpPr txBox="1">
            <a:spLocks/>
          </p:cNvSpPr>
          <p:nvPr/>
        </p:nvSpPr>
        <p:spPr bwMode="auto">
          <a:xfrm>
            <a:off x="468467" y="361293"/>
            <a:ext cx="8000882"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2800" b="1" dirty="0">
                <a:solidFill>
                  <a:srgbClr val="002060"/>
                </a:solidFill>
                <a:latin typeface="微軟正黑體" panose="020B0604030504040204" pitchFamily="34" charset="-120"/>
                <a:ea typeface="微軟正黑體" panose="020B0604030504040204" pitchFamily="34" charset="-120"/>
              </a:rPr>
              <a:t>陸、分發順位比序原則 </a:t>
            </a:r>
            <a:r>
              <a:rPr lang="en-US" altLang="zh-TW" sz="2800" b="1" dirty="0">
                <a:solidFill>
                  <a:srgbClr val="002060"/>
                </a:solidFill>
                <a:latin typeface="微軟正黑體" panose="020B0604030504040204" pitchFamily="34" charset="-120"/>
                <a:ea typeface="微軟正黑體" panose="020B0604030504040204" pitchFamily="34" charset="-120"/>
              </a:rPr>
              <a:t>- </a:t>
            </a:r>
            <a:r>
              <a:rPr lang="zh-TW" altLang="en-US" sz="2300" b="1" dirty="0">
                <a:solidFill>
                  <a:srgbClr val="002060"/>
                </a:solidFill>
                <a:latin typeface="微軟正黑體" panose="020B0604030504040204" pitchFamily="34" charset="-120"/>
                <a:ea typeface="微軟正黑體" panose="020B0604030504040204" pitchFamily="34" charset="-120"/>
              </a:rPr>
              <a:t>同分比序項目順序</a:t>
            </a:r>
            <a:endParaRPr lang="zh-TW" altLang="en-US" sz="2300" dirty="0">
              <a:solidFill>
                <a:srgbClr val="002060"/>
              </a:solidFill>
              <a:latin typeface="微軟正黑體" panose="020B0604030504040204" pitchFamily="34" charset="-120"/>
              <a:ea typeface="微軟正黑體" panose="020B0604030504040204" pitchFamily="34" charset="-120"/>
            </a:endParaRPr>
          </a:p>
        </p:txBody>
      </p:sp>
      <p:sp>
        <p:nvSpPr>
          <p:cNvPr id="82" name="投影片編號版面配置區 4"/>
          <p:cNvSpPr>
            <a:spLocks noGrp="1"/>
          </p:cNvSpPr>
          <p:nvPr>
            <p:ph type="sldNum" sz="quarter" idx="12"/>
          </p:nvPr>
        </p:nvSpPr>
        <p:spPr bwMode="auto">
          <a:xfrm>
            <a:off x="9572115"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25</a:t>
            </a:fld>
            <a:endParaRPr lang="zh-TW" altLang="en-US" sz="1500" b="1" dirty="0">
              <a:latin typeface="Arial" panose="020B0604020202020204" pitchFamily="34" charset="0"/>
              <a:cs typeface="Arial" panose="020B0604020202020204" pitchFamily="34" charset="0"/>
            </a:endParaRPr>
          </a:p>
        </p:txBody>
      </p:sp>
      <p:cxnSp>
        <p:nvCxnSpPr>
          <p:cNvPr id="84" name="直接连接符 42">
            <a:extLst>
              <a:ext uri="{FF2B5EF4-FFF2-40B4-BE49-F238E27FC236}">
                <a16:creationId xmlns:a16="http://schemas.microsoft.com/office/drawing/2014/main" id="{5FC44010-DC88-4E88-A7B7-9C6FE1BC5FB8}"/>
              </a:ext>
            </a:extLst>
          </p:cNvPr>
          <p:cNvCxnSpPr>
            <a:cxnSpLocks/>
            <a:endCxn id="85"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5" name="Freeform 6">
            <a:extLst>
              <a:ext uri="{FF2B5EF4-FFF2-40B4-BE49-F238E27FC236}">
                <a16:creationId xmlns:a16="http://schemas.microsoft.com/office/drawing/2014/main" id="{C46CEC31-E884-4A98-B42D-8B6D08A577F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3" name="矩形 2">
            <a:extLst>
              <a:ext uri="{FF2B5EF4-FFF2-40B4-BE49-F238E27FC236}">
                <a16:creationId xmlns:a16="http://schemas.microsoft.com/office/drawing/2014/main" id="{4F7A3A05-ACCD-E8FF-404A-E31ED11312B6}"/>
              </a:ext>
            </a:extLst>
          </p:cNvPr>
          <p:cNvSpPr/>
          <p:nvPr/>
        </p:nvSpPr>
        <p:spPr>
          <a:xfrm>
            <a:off x="896988" y="892772"/>
            <a:ext cx="10398024" cy="4800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文字方塊 3">
            <a:extLst>
              <a:ext uri="{FF2B5EF4-FFF2-40B4-BE49-F238E27FC236}">
                <a16:creationId xmlns:a16="http://schemas.microsoft.com/office/drawing/2014/main" id="{8CEB7A88-70C6-DD9C-6A55-2DF7C5D585A2}"/>
              </a:ext>
            </a:extLst>
          </p:cNvPr>
          <p:cNvSpPr txBox="1"/>
          <p:nvPr/>
        </p:nvSpPr>
        <p:spPr>
          <a:xfrm>
            <a:off x="1664184" y="5216263"/>
            <a:ext cx="8937715" cy="1015663"/>
          </a:xfrm>
          <a:prstGeom prst="rect">
            <a:avLst/>
          </a:prstGeom>
          <a:noFill/>
        </p:spPr>
        <p:txBody>
          <a:bodyPr wrap="square">
            <a:spAutoFit/>
          </a:bodyPr>
          <a:lstStyle/>
          <a:p>
            <a:pPr>
              <a:spcBef>
                <a:spcPts val="600"/>
              </a:spcBef>
              <a:defRPr/>
            </a:pPr>
            <a:r>
              <a:rPr lang="zh-TW" altLang="en-US" sz="1600" dirty="0">
                <a:latin typeface="微軟正黑體" panose="020B0604030504040204" pitchFamily="34" charset="-120"/>
                <a:ea typeface="微軟正黑體" panose="020B0604030504040204" pitchFamily="34" charset="-120"/>
              </a:rPr>
              <a:t>       積分採計</a:t>
            </a:r>
            <a:r>
              <a:rPr lang="zh-TW" altLang="en-US" sz="1600" b="1" dirty="0">
                <a:solidFill>
                  <a:srgbClr val="C00000"/>
                </a:solidFill>
                <a:latin typeface="微軟正黑體" panose="020B0604030504040204" pitchFamily="34" charset="-120"/>
                <a:ea typeface="微軟正黑體" panose="020B0604030504040204" pitchFamily="34" charset="-120"/>
              </a:rPr>
              <a:t>無論是否採計</a:t>
            </a:r>
            <a:r>
              <a:rPr lang="zh-TW" altLang="en-US" sz="1600" b="1" u="sng" dirty="0">
                <a:solidFill>
                  <a:srgbClr val="C00000"/>
                </a:solidFill>
                <a:latin typeface="微軟正黑體" panose="020B0604030504040204" pitchFamily="34" charset="-120"/>
                <a:ea typeface="微軟正黑體" panose="020B0604030504040204" pitchFamily="34" charset="-120"/>
              </a:rPr>
              <a:t>會考成績</a:t>
            </a:r>
            <a:r>
              <a:rPr lang="zh-TW" altLang="en-US" sz="1600" b="1" dirty="0">
                <a:solidFill>
                  <a:srgbClr val="C00000"/>
                </a:solidFill>
                <a:latin typeface="微軟正黑體" panose="020B0604030504040204" pitchFamily="34" charset="-120"/>
                <a:ea typeface="微軟正黑體" panose="020B0604030504040204" pitchFamily="34" charset="-120"/>
              </a:rPr>
              <a:t>，於同分比序項目皆為一致標準，</a:t>
            </a:r>
            <a:r>
              <a:rPr lang="zh-TW" altLang="en-US" sz="1600" b="1" dirty="0">
                <a:solidFill>
                  <a:srgbClr val="C00000"/>
                </a:solidFill>
                <a:highlight>
                  <a:srgbClr val="FFE699"/>
                </a:highlight>
                <a:latin typeface="微軟正黑體" panose="020B0604030504040204" pitchFamily="34" charset="-120"/>
                <a:ea typeface="微軟正黑體" panose="020B0604030504040204" pitchFamily="34" charset="-120"/>
              </a:rPr>
              <a:t>且均</a:t>
            </a:r>
            <a:r>
              <a:rPr lang="zh-TW" altLang="en-US" b="1" u="sng" dirty="0">
                <a:solidFill>
                  <a:srgbClr val="C00000"/>
                </a:solidFill>
                <a:highlight>
                  <a:srgbClr val="FFE699"/>
                </a:highlight>
                <a:latin typeface="微軟正黑體" panose="020B0604030504040204" pitchFamily="34" charset="-120"/>
                <a:ea typeface="微軟正黑體" panose="020B0604030504040204" pitchFamily="34" charset="-120"/>
              </a:rPr>
              <a:t>包含</a:t>
            </a:r>
            <a:r>
              <a:rPr lang="zh-TW" altLang="en-US" sz="1600" b="1" dirty="0">
                <a:solidFill>
                  <a:srgbClr val="C00000"/>
                </a:solidFill>
                <a:highlight>
                  <a:srgbClr val="FFE699"/>
                </a:highlight>
                <a:latin typeface="微軟正黑體" panose="020B0604030504040204" pitchFamily="34" charset="-120"/>
                <a:ea typeface="微軟正黑體" panose="020B0604030504040204" pitchFamily="34" charset="-120"/>
              </a:rPr>
              <a:t>會考科目之比序</a:t>
            </a:r>
            <a:r>
              <a:rPr lang="zh-TW" altLang="en-US" sz="1600" b="1" dirty="0">
                <a:solidFill>
                  <a:srgbClr val="C00000"/>
                </a:solidFill>
                <a:latin typeface="微軟正黑體" panose="020B0604030504040204" pitchFamily="34" charset="-120"/>
                <a:ea typeface="微軟正黑體" panose="020B0604030504040204" pitchFamily="34" charset="-120"/>
              </a:rPr>
              <a:t>。</a:t>
            </a:r>
            <a:endParaRPr lang="en-US" altLang="zh-TW" sz="1600" b="1" dirty="0">
              <a:solidFill>
                <a:srgbClr val="C00000"/>
              </a:solidFill>
              <a:latin typeface="微軟正黑體" panose="020B0604030504040204" pitchFamily="34" charset="-120"/>
              <a:ea typeface="微軟正黑體" panose="020B0604030504040204" pitchFamily="34" charset="-120"/>
            </a:endParaRPr>
          </a:p>
          <a:p>
            <a:pPr marL="342892" indent="-342892">
              <a:spcBef>
                <a:spcPts val="600"/>
              </a:spcBef>
              <a:buFont typeface="Wingdings" panose="05000000000000000000" pitchFamily="2" charset="2"/>
              <a:buChar char="Ø"/>
              <a:defRPr/>
            </a:pPr>
            <a:r>
              <a:rPr lang="zh-TW" altLang="en-US" sz="1600" b="1" dirty="0">
                <a:solidFill>
                  <a:srgbClr val="C00000"/>
                </a:solidFill>
                <a:latin typeface="微軟正黑體" panose="020B0604030504040204" pitchFamily="34" charset="-120"/>
                <a:ea typeface="微軟正黑體" panose="020B0604030504040204" pitchFamily="34" charset="-120"/>
              </a:rPr>
              <a:t>護理科及國立招生學校之各科組，總積分計算項目須採計國中教育會考成績。</a:t>
            </a:r>
            <a:endParaRPr lang="en-US" altLang="zh-TW" sz="1600" b="1" dirty="0">
              <a:solidFill>
                <a:srgbClr val="C00000"/>
              </a:solidFill>
              <a:latin typeface="微軟正黑體" panose="020B0604030504040204" pitchFamily="34" charset="-120"/>
              <a:ea typeface="微軟正黑體" panose="020B0604030504040204" pitchFamily="34" charset="-120"/>
            </a:endParaRPr>
          </a:p>
          <a:p>
            <a:pPr marL="342892" indent="-342892">
              <a:spcBef>
                <a:spcPts val="600"/>
              </a:spcBef>
              <a:buFont typeface="Wingdings" panose="05000000000000000000" pitchFamily="2" charset="2"/>
              <a:buChar char="Ø"/>
              <a:defRPr/>
            </a:pPr>
            <a:r>
              <a:rPr lang="zh-TW" altLang="en-US" sz="1600" b="1" dirty="0">
                <a:latin typeface="微軟正黑體" panose="020B0604030504040204" pitchFamily="34" charset="-120"/>
                <a:ea typeface="微軟正黑體" panose="020B0604030504040204" pitchFamily="34" charset="-120"/>
              </a:rPr>
              <a:t>非</a:t>
            </a:r>
            <a:r>
              <a:rPr lang="zh-TW" altLang="en-US" sz="1600" b="1" dirty="0">
                <a:solidFill>
                  <a:srgbClr val="C00000"/>
                </a:solidFill>
                <a:latin typeface="微軟正黑體" panose="020B0604030504040204" pitchFamily="34" charset="-120"/>
                <a:ea typeface="微軟正黑體" panose="020B0604030504040204" pitchFamily="34" charset="-120"/>
              </a:rPr>
              <a:t>護理科</a:t>
            </a:r>
            <a:r>
              <a:rPr lang="zh-TW" altLang="en-US" sz="1600" b="1" dirty="0">
                <a:latin typeface="微軟正黑體" panose="020B0604030504040204" pitchFamily="34" charset="-120"/>
                <a:ea typeface="微軟正黑體" panose="020B0604030504040204" pitchFamily="34" charset="-120"/>
              </a:rPr>
              <a:t>之私立招生學校各科組</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C00000"/>
                </a:solidFill>
                <a:highlight>
                  <a:srgbClr val="FFE699"/>
                </a:highlight>
                <a:latin typeface="微軟正黑體" panose="020B0604030504040204" pitchFamily="34" charset="-120"/>
                <a:ea typeface="微軟正黑體" panose="020B0604030504040204" pitchFamily="34" charset="-120"/>
              </a:rPr>
              <a:t>總積分計算項目由</a:t>
            </a:r>
            <a:r>
              <a:rPr lang="zh-TW" altLang="en-US" sz="1600" b="1" u="sng" dirty="0">
                <a:solidFill>
                  <a:srgbClr val="C00000"/>
                </a:solidFill>
                <a:highlight>
                  <a:srgbClr val="FFE699"/>
                </a:highlight>
                <a:latin typeface="微軟正黑體" panose="020B0604030504040204" pitchFamily="34" charset="-120"/>
                <a:ea typeface="微軟正黑體" panose="020B0604030504040204" pitchFamily="34" charset="-120"/>
              </a:rPr>
              <a:t>各校自行決定是否採計國中教育會考成績</a:t>
            </a:r>
            <a:r>
              <a:rPr lang="zh-TW" altLang="en-US" sz="1600" b="1" dirty="0">
                <a:solidFill>
                  <a:srgbClr val="C00000"/>
                </a:solidFill>
                <a:highlight>
                  <a:srgbClr val="FFE699"/>
                </a:highlight>
                <a:latin typeface="微軟正黑體" panose="020B0604030504040204" pitchFamily="34" charset="-120"/>
                <a:ea typeface="微軟正黑體" panose="020B0604030504040204" pitchFamily="34" charset="-120"/>
              </a:rPr>
              <a:t>。</a:t>
            </a:r>
            <a:endParaRPr lang="en-US" altLang="zh-TW" sz="1600" b="1" dirty="0">
              <a:solidFill>
                <a:srgbClr val="C00000"/>
              </a:solidFill>
              <a:highlight>
                <a:srgbClr val="FFE699"/>
              </a:highlight>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0C8B7E38-1D5A-EEB1-52DE-65773E9A4C45}"/>
              </a:ext>
            </a:extLst>
          </p:cNvPr>
          <p:cNvGrpSpPr/>
          <p:nvPr/>
        </p:nvGrpSpPr>
        <p:grpSpPr>
          <a:xfrm>
            <a:off x="2553047" y="1669129"/>
            <a:ext cx="7067565" cy="3397573"/>
            <a:chOff x="174141" y="195486"/>
            <a:chExt cx="8788842" cy="4254708"/>
          </a:xfrm>
        </p:grpSpPr>
        <p:grpSp>
          <p:nvGrpSpPr>
            <p:cNvPr id="7" name="群組 6">
              <a:extLst>
                <a:ext uri="{FF2B5EF4-FFF2-40B4-BE49-F238E27FC236}">
                  <a16:creationId xmlns:a16="http://schemas.microsoft.com/office/drawing/2014/main" id="{B6B053DC-2B43-7F39-F315-AD69C2A457CC}"/>
                </a:ext>
              </a:extLst>
            </p:cNvPr>
            <p:cNvGrpSpPr/>
            <p:nvPr/>
          </p:nvGrpSpPr>
          <p:grpSpPr>
            <a:xfrm>
              <a:off x="174141" y="195486"/>
              <a:ext cx="8788842" cy="1973111"/>
              <a:chOff x="174141" y="195486"/>
              <a:chExt cx="8788842" cy="1973111"/>
            </a:xfrm>
          </p:grpSpPr>
          <p:grpSp>
            <p:nvGrpSpPr>
              <p:cNvPr id="40" name="群組 39">
                <a:extLst>
                  <a:ext uri="{FF2B5EF4-FFF2-40B4-BE49-F238E27FC236}">
                    <a16:creationId xmlns:a16="http://schemas.microsoft.com/office/drawing/2014/main" id="{97449142-43E6-E833-16DB-75BE8AEF6FDB}"/>
                  </a:ext>
                </a:extLst>
              </p:cNvPr>
              <p:cNvGrpSpPr/>
              <p:nvPr/>
            </p:nvGrpSpPr>
            <p:grpSpPr>
              <a:xfrm>
                <a:off x="174141" y="195486"/>
                <a:ext cx="8788842" cy="1973111"/>
                <a:chOff x="387611" y="1929900"/>
                <a:chExt cx="7476867" cy="1322460"/>
              </a:xfrm>
            </p:grpSpPr>
            <p:grpSp>
              <p:nvGrpSpPr>
                <p:cNvPr id="46" name="组合 63">
                  <a:extLst>
                    <a:ext uri="{FF2B5EF4-FFF2-40B4-BE49-F238E27FC236}">
                      <a16:creationId xmlns:a16="http://schemas.microsoft.com/office/drawing/2014/main" id="{10C37EED-7334-8872-812B-E79296866A98}"/>
                    </a:ext>
                  </a:extLst>
                </p:cNvPr>
                <p:cNvGrpSpPr/>
                <p:nvPr/>
              </p:nvGrpSpPr>
              <p:grpSpPr>
                <a:xfrm>
                  <a:off x="387611" y="1956216"/>
                  <a:ext cx="7471607" cy="1296144"/>
                  <a:chOff x="387611" y="1956216"/>
                  <a:chExt cx="7471607" cy="1296144"/>
                </a:xfrm>
              </p:grpSpPr>
              <p:cxnSp>
                <p:nvCxnSpPr>
                  <p:cNvPr id="70" name="直接连接符 64">
                    <a:extLst>
                      <a:ext uri="{FF2B5EF4-FFF2-40B4-BE49-F238E27FC236}">
                        <a16:creationId xmlns:a16="http://schemas.microsoft.com/office/drawing/2014/main" id="{0BCB7F3D-2160-066C-A2D6-3F3BBB0B58D3}"/>
                      </a:ext>
                    </a:extLst>
                  </p:cNvPr>
                  <p:cNvCxnSpPr/>
                  <p:nvPr/>
                </p:nvCxnSpPr>
                <p:spPr>
                  <a:xfrm>
                    <a:off x="387611"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65">
                    <a:extLst>
                      <a:ext uri="{FF2B5EF4-FFF2-40B4-BE49-F238E27FC236}">
                        <a16:creationId xmlns:a16="http://schemas.microsoft.com/office/drawing/2014/main" id="{32483562-CE22-7C61-D942-0072046496E5}"/>
                      </a:ext>
                    </a:extLst>
                  </p:cNvPr>
                  <p:cNvCxnSpPr/>
                  <p:nvPr/>
                </p:nvCxnSpPr>
                <p:spPr>
                  <a:xfrm>
                    <a:off x="13875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66">
                    <a:extLst>
                      <a:ext uri="{FF2B5EF4-FFF2-40B4-BE49-F238E27FC236}">
                        <a16:creationId xmlns:a16="http://schemas.microsoft.com/office/drawing/2014/main" id="{E9525108-9ED9-B3EB-E6AE-7B9AA7044947}"/>
                      </a:ext>
                    </a:extLst>
                  </p:cNvPr>
                  <p:cNvCxnSpPr/>
                  <p:nvPr/>
                </p:nvCxnSpPr>
                <p:spPr>
                  <a:xfrm>
                    <a:off x="23019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67">
                    <a:extLst>
                      <a:ext uri="{FF2B5EF4-FFF2-40B4-BE49-F238E27FC236}">
                        <a16:creationId xmlns:a16="http://schemas.microsoft.com/office/drawing/2014/main" id="{2E454B96-E5FD-C60C-0714-B250B933395F}"/>
                      </a:ext>
                    </a:extLst>
                  </p:cNvPr>
                  <p:cNvCxnSpPr/>
                  <p:nvPr/>
                </p:nvCxnSpPr>
                <p:spPr>
                  <a:xfrm>
                    <a:off x="3209752"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68">
                    <a:extLst>
                      <a:ext uri="{FF2B5EF4-FFF2-40B4-BE49-F238E27FC236}">
                        <a16:creationId xmlns:a16="http://schemas.microsoft.com/office/drawing/2014/main" id="{162F8DCF-358D-E0A2-BEE9-0E43D3F26B1F}"/>
                      </a:ext>
                    </a:extLst>
                  </p:cNvPr>
                  <p:cNvCxnSpPr/>
                  <p:nvPr/>
                </p:nvCxnSpPr>
                <p:spPr>
                  <a:xfrm>
                    <a:off x="411099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69">
                    <a:extLst>
                      <a:ext uri="{FF2B5EF4-FFF2-40B4-BE49-F238E27FC236}">
                        <a16:creationId xmlns:a16="http://schemas.microsoft.com/office/drawing/2014/main" id="{2C37FCC4-D80C-7F17-BCED-59FA651339C0}"/>
                      </a:ext>
                    </a:extLst>
                  </p:cNvPr>
                  <p:cNvCxnSpPr/>
                  <p:nvPr/>
                </p:nvCxnSpPr>
                <p:spPr>
                  <a:xfrm>
                    <a:off x="592663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0">
                    <a:extLst>
                      <a:ext uri="{FF2B5EF4-FFF2-40B4-BE49-F238E27FC236}">
                        <a16:creationId xmlns:a16="http://schemas.microsoft.com/office/drawing/2014/main" id="{84881786-F6C0-BCAE-E213-DEAE2FFA9101}"/>
                      </a:ext>
                    </a:extLst>
                  </p:cNvPr>
                  <p:cNvCxnSpPr/>
                  <p:nvPr/>
                </p:nvCxnSpPr>
                <p:spPr>
                  <a:xfrm>
                    <a:off x="6854196"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1">
                    <a:extLst>
                      <a:ext uri="{FF2B5EF4-FFF2-40B4-BE49-F238E27FC236}">
                        <a16:creationId xmlns:a16="http://schemas.microsoft.com/office/drawing/2014/main" id="{1A282506-CECA-21FC-FDD3-7FA7D5C44202}"/>
                      </a:ext>
                    </a:extLst>
                  </p:cNvPr>
                  <p:cNvCxnSpPr/>
                  <p:nvPr/>
                </p:nvCxnSpPr>
                <p:spPr>
                  <a:xfrm>
                    <a:off x="7859218"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3">
                    <a:extLst>
                      <a:ext uri="{FF2B5EF4-FFF2-40B4-BE49-F238E27FC236}">
                        <a16:creationId xmlns:a16="http://schemas.microsoft.com/office/drawing/2014/main" id="{6EB9442A-3A20-84C3-FE3E-8872BEE88E09}"/>
                      </a:ext>
                    </a:extLst>
                  </p:cNvPr>
                  <p:cNvCxnSpPr/>
                  <p:nvPr/>
                </p:nvCxnSpPr>
                <p:spPr>
                  <a:xfrm>
                    <a:off x="503197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7" name="圆角矩形 74">
                  <a:extLst>
                    <a:ext uri="{FF2B5EF4-FFF2-40B4-BE49-F238E27FC236}">
                      <a16:creationId xmlns:a16="http://schemas.microsoft.com/office/drawing/2014/main" id="{72A1FD7D-CEDB-E95C-2D94-6131323F5E96}"/>
                    </a:ext>
                  </a:extLst>
                </p:cNvPr>
                <p:cNvSpPr/>
                <p:nvPr/>
              </p:nvSpPr>
              <p:spPr>
                <a:xfrm>
                  <a:off x="387611" y="2485422"/>
                  <a:ext cx="1114686" cy="219282"/>
                </a:xfrm>
                <a:prstGeom prst="roundRect">
                  <a:avLst>
                    <a:gd name="adj" fmla="val 50000"/>
                  </a:avLst>
                </a:prstGeom>
                <a:solidFill>
                  <a:srgbClr val="BD3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solidFill>
                      <a:schemeClr val="bg1"/>
                    </a:solidFill>
                  </a:endParaRPr>
                </a:p>
              </p:txBody>
            </p:sp>
            <p:sp>
              <p:nvSpPr>
                <p:cNvPr id="48" name="圆角矩形 75">
                  <a:extLst>
                    <a:ext uri="{FF2B5EF4-FFF2-40B4-BE49-F238E27FC236}">
                      <a16:creationId xmlns:a16="http://schemas.microsoft.com/office/drawing/2014/main" id="{05F678FE-3B28-00CD-913F-D40F3589883B}"/>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01</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49" name="圆角矩形 76">
                  <a:extLst>
                    <a:ext uri="{FF2B5EF4-FFF2-40B4-BE49-F238E27FC236}">
                      <a16:creationId xmlns:a16="http://schemas.microsoft.com/office/drawing/2014/main" id="{C809C388-7CBD-F596-B31D-AD3586FDD7E6}"/>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02</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0" name="圆角矩形 77">
                  <a:extLst>
                    <a:ext uri="{FF2B5EF4-FFF2-40B4-BE49-F238E27FC236}">
                      <a16:creationId xmlns:a16="http://schemas.microsoft.com/office/drawing/2014/main" id="{57C8868F-93EE-4DD6-116B-34387EA5EE20}"/>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03</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1" name="圆角矩形 78">
                  <a:extLst>
                    <a:ext uri="{FF2B5EF4-FFF2-40B4-BE49-F238E27FC236}">
                      <a16:creationId xmlns:a16="http://schemas.microsoft.com/office/drawing/2014/main" id="{5F64BA77-C69E-A714-C905-6BF5475B1523}"/>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04</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2" name="圆角矩形 79">
                  <a:extLst>
                    <a:ext uri="{FF2B5EF4-FFF2-40B4-BE49-F238E27FC236}">
                      <a16:creationId xmlns:a16="http://schemas.microsoft.com/office/drawing/2014/main" id="{CDD499A9-95BD-D722-F03A-2A55DA8D0121}"/>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05</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3" name="圆角矩形 80">
                  <a:extLst>
                    <a:ext uri="{FF2B5EF4-FFF2-40B4-BE49-F238E27FC236}">
                      <a16:creationId xmlns:a16="http://schemas.microsoft.com/office/drawing/2014/main" id="{8DB709CB-7BA8-1001-0B7C-BC504D1B979E}"/>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06</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4" name="圆角矩形 81">
                  <a:extLst>
                    <a:ext uri="{FF2B5EF4-FFF2-40B4-BE49-F238E27FC236}">
                      <a16:creationId xmlns:a16="http://schemas.microsoft.com/office/drawing/2014/main" id="{5A426E17-F9E0-F6B3-745D-6BFDCC136320}"/>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07</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55" name="矩形 54">
                  <a:extLst>
                    <a:ext uri="{FF2B5EF4-FFF2-40B4-BE49-F238E27FC236}">
                      <a16:creationId xmlns:a16="http://schemas.microsoft.com/office/drawing/2014/main" id="{830E729D-5752-D7BD-5FED-29FC7A55E378}"/>
                    </a:ext>
                  </a:extLst>
                </p:cNvPr>
                <p:cNvSpPr/>
                <p:nvPr/>
              </p:nvSpPr>
              <p:spPr>
                <a:xfrm>
                  <a:off x="468305" y="2829900"/>
                  <a:ext cx="902232" cy="247542"/>
                </a:xfrm>
                <a:prstGeom prst="rect">
                  <a:avLst/>
                </a:prstGeom>
              </p:spPr>
              <p:txBody>
                <a:bodyPr wrap="none">
                  <a:spAutoFit/>
                </a:bodyPr>
                <a:lstStyle/>
                <a:p>
                  <a:r>
                    <a:rPr lang="en-US" altLang="zh-CN" sz="1300" b="1" dirty="0">
                      <a:solidFill>
                        <a:srgbClr val="002060"/>
                      </a:solidFill>
                      <a:latin typeface="微軟正黑體" panose="020B0604030504040204" pitchFamily="34" charset="-120"/>
                      <a:ea typeface="微軟正黑體" panose="020B0604030504040204" pitchFamily="34" charset="-120"/>
                    </a:rPr>
                    <a:t>101</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21</a:t>
                  </a:r>
                  <a:endParaRPr lang="zh-CN" altLang="en-US" sz="1300" b="1" dirty="0">
                    <a:solidFill>
                      <a:srgbClr val="002060"/>
                    </a:solidFill>
                    <a:latin typeface="微軟正黑體" panose="020B0604030504040204" pitchFamily="34" charset="-120"/>
                    <a:ea typeface="微軟正黑體" panose="020B0604030504040204" pitchFamily="34" charset="-120"/>
                  </a:endParaRPr>
                </a:p>
              </p:txBody>
            </p:sp>
            <p:sp>
              <p:nvSpPr>
                <p:cNvPr id="56" name="矩形 55">
                  <a:extLst>
                    <a:ext uri="{FF2B5EF4-FFF2-40B4-BE49-F238E27FC236}">
                      <a16:creationId xmlns:a16="http://schemas.microsoft.com/office/drawing/2014/main" id="{61731A62-F8CE-28A2-F19B-AF6DA4D67828}"/>
                    </a:ext>
                  </a:extLst>
                </p:cNvPr>
                <p:cNvSpPr/>
                <p:nvPr/>
              </p:nvSpPr>
              <p:spPr>
                <a:xfrm>
                  <a:off x="1398731" y="2829900"/>
                  <a:ext cx="973145" cy="412569"/>
                </a:xfrm>
                <a:prstGeom prst="rect">
                  <a:avLst/>
                </a:prstGeom>
              </p:spPr>
              <p:txBody>
                <a:bodyPr wrap="none">
                  <a:spAutoFit/>
                </a:bodyPr>
                <a:lstStyle/>
                <a:p>
                  <a:pPr algn="ctr"/>
                  <a:r>
                    <a:rPr lang="en-US" altLang="zh-CN"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0</a:t>
                  </a:r>
                  <a:endParaRPr lang="zh-CN"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7" name="矩形 56">
                  <a:extLst>
                    <a:ext uri="{FF2B5EF4-FFF2-40B4-BE49-F238E27FC236}">
                      <a16:creationId xmlns:a16="http://schemas.microsoft.com/office/drawing/2014/main" id="{69668A3B-C0CE-38DF-1D0F-2F98A8ECA67A}"/>
                    </a:ext>
                  </a:extLst>
                </p:cNvPr>
                <p:cNvSpPr/>
                <p:nvPr/>
              </p:nvSpPr>
              <p:spPr>
                <a:xfrm>
                  <a:off x="2265702" y="2829900"/>
                  <a:ext cx="1016783" cy="412569"/>
                </a:xfrm>
                <a:prstGeom prst="rect">
                  <a:avLst/>
                </a:prstGeom>
              </p:spPr>
              <p:txBody>
                <a:bodyPr wrap="none">
                  <a:spAutoFit/>
                </a:bodyPr>
                <a:lstStyle/>
                <a:p>
                  <a:pPr algn="ctr"/>
                  <a:r>
                    <a:rPr lang="en-US" altLang="zh-CN" sz="1300" b="1" dirty="0">
                      <a:solidFill>
                        <a:srgbClr val="002060"/>
                      </a:solidFill>
                      <a:latin typeface="微軟正黑體" panose="020B0604030504040204" pitchFamily="34" charset="-120"/>
                      <a:ea typeface="微軟正黑體" panose="020B0604030504040204" pitchFamily="34" charset="-120"/>
                    </a:rPr>
                    <a:t>3</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CN" sz="1300" b="1" dirty="0">
                      <a:solidFill>
                        <a:srgbClr val="002060"/>
                      </a:solidFill>
                      <a:latin typeface="微軟正黑體" panose="020B0604030504040204" pitchFamily="34" charset="-120"/>
                      <a:ea typeface="微軟正黑體" panose="020B0604030504040204" pitchFamily="34" charset="-120"/>
                    </a:rPr>
                    <a:t>2.5</a:t>
                  </a:r>
                  <a:r>
                    <a:rPr lang="zh-TW" altLang="en-US" sz="1300" b="1" dirty="0">
                      <a:solidFill>
                        <a:srgbClr val="002060"/>
                      </a:solidFill>
                      <a:latin typeface="微軟正黑體" panose="020B0604030504040204" pitchFamily="34" charset="-120"/>
                      <a:ea typeface="微軟正黑體" panose="020B0604030504040204" pitchFamily="34" charset="-120"/>
                    </a:rPr>
                    <a:t>、</a:t>
                  </a:r>
                  <a:endParaRPr lang="en-US" altLang="zh-TW" sz="1300" b="1" dirty="0">
                    <a:solidFill>
                      <a:srgbClr val="002060"/>
                    </a:solidFill>
                    <a:latin typeface="微軟正黑體" panose="020B0604030504040204" pitchFamily="34" charset="-120"/>
                    <a:ea typeface="微軟正黑體" panose="020B0604030504040204" pitchFamily="34" charset="-120"/>
                  </a:endParaRPr>
                </a:p>
                <a:p>
                  <a:pPr algn="ctr"/>
                  <a:r>
                    <a:rPr lang="en-US" altLang="zh-CN" sz="1300" b="1" dirty="0">
                      <a:solidFill>
                        <a:srgbClr val="002060"/>
                      </a:solidFill>
                      <a:latin typeface="微軟正黑體" panose="020B0604030504040204" pitchFamily="34" charset="-120"/>
                      <a:ea typeface="微軟正黑體" panose="020B0604030504040204" pitchFamily="34" charset="-120"/>
                    </a:rPr>
                    <a:t>1.5</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1</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0</a:t>
                  </a:r>
                  <a:endParaRPr lang="en-US" altLang="zh-CN" sz="1300" b="1" dirty="0">
                    <a:solidFill>
                      <a:srgbClr val="002060"/>
                    </a:solidFill>
                    <a:latin typeface="微軟正黑體" panose="020B0604030504040204" pitchFamily="34" charset="-120"/>
                    <a:ea typeface="微軟正黑體" panose="020B0604030504040204" pitchFamily="34" charset="-120"/>
                  </a:endParaRPr>
                </a:p>
              </p:txBody>
            </p:sp>
            <p:sp>
              <p:nvSpPr>
                <p:cNvPr id="58" name="矩形 57">
                  <a:extLst>
                    <a:ext uri="{FF2B5EF4-FFF2-40B4-BE49-F238E27FC236}">
                      <a16:creationId xmlns:a16="http://schemas.microsoft.com/office/drawing/2014/main" id="{65A7228A-DF66-9A77-580B-4B633F3C18E6}"/>
                    </a:ext>
                  </a:extLst>
                </p:cNvPr>
                <p:cNvSpPr/>
                <p:nvPr/>
              </p:nvSpPr>
              <p:spPr>
                <a:xfrm>
                  <a:off x="3280306" y="2829900"/>
                  <a:ext cx="798589" cy="247542"/>
                </a:xfrm>
                <a:prstGeom prst="rect">
                  <a:avLst/>
                </a:prstGeom>
              </p:spPr>
              <p:txBody>
                <a:bodyPr wrap="none">
                  <a:spAutoFit/>
                </a:bodyPr>
                <a:lstStyle/>
                <a:p>
                  <a:r>
                    <a:rPr lang="en-US" altLang="zh-CN" sz="1300" b="1" dirty="0">
                      <a:solidFill>
                        <a:srgbClr val="002060"/>
                      </a:solidFill>
                      <a:latin typeface="微軟正黑體" panose="020B0604030504040204" pitchFamily="34" charset="-120"/>
                      <a:ea typeface="微軟正黑體" panose="020B0604030504040204" pitchFamily="34" charset="-120"/>
                    </a:rPr>
                    <a:t>26</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21</a:t>
                  </a:r>
                  <a:endParaRPr lang="zh-CN" altLang="en-US" sz="1300" b="1" dirty="0">
                    <a:solidFill>
                      <a:srgbClr val="002060"/>
                    </a:solidFill>
                    <a:latin typeface="微軟正黑體" panose="020B0604030504040204" pitchFamily="34" charset="-120"/>
                    <a:ea typeface="微軟正黑體" panose="020B0604030504040204" pitchFamily="34" charset="-120"/>
                  </a:endParaRPr>
                </a:p>
              </p:txBody>
            </p:sp>
            <p:sp>
              <p:nvSpPr>
                <p:cNvPr id="59" name="矩形 58">
                  <a:extLst>
                    <a:ext uri="{FF2B5EF4-FFF2-40B4-BE49-F238E27FC236}">
                      <a16:creationId xmlns:a16="http://schemas.microsoft.com/office/drawing/2014/main" id="{C3AB7537-1E1A-BFC0-FBB5-CA1B547E7F11}"/>
                    </a:ext>
                  </a:extLst>
                </p:cNvPr>
                <p:cNvSpPr/>
                <p:nvPr/>
              </p:nvSpPr>
              <p:spPr>
                <a:xfrm>
                  <a:off x="4078266" y="2829900"/>
                  <a:ext cx="1012754" cy="245410"/>
                </a:xfrm>
                <a:prstGeom prst="rect">
                  <a:avLst/>
                </a:prstGeom>
              </p:spPr>
              <p:txBody>
                <a:bodyPr wrap="none">
                  <a:spAutoFit/>
                </a:bodyPr>
                <a:lstStyle/>
                <a:p>
                  <a:r>
                    <a:rPr lang="en-US" altLang="zh-CN" sz="1300" b="1" dirty="0">
                      <a:solidFill>
                        <a:srgbClr val="002060"/>
                      </a:solidFill>
                      <a:latin typeface="微軟正黑體" panose="020B0604030504040204" pitchFamily="34" charset="-120"/>
                      <a:ea typeface="微軟正黑體" panose="020B0604030504040204" pitchFamily="34" charset="-120"/>
                    </a:rPr>
                    <a:t>3</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1.5</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0</a:t>
                  </a:r>
                  <a:endParaRPr lang="zh-CN" altLang="en-US" sz="1300" b="1" dirty="0">
                    <a:solidFill>
                      <a:srgbClr val="002060"/>
                    </a:solidFill>
                    <a:latin typeface="微軟正黑體" panose="020B0604030504040204" pitchFamily="34" charset="-120"/>
                    <a:ea typeface="微軟正黑體" panose="020B0604030504040204" pitchFamily="34" charset="-120"/>
                  </a:endParaRPr>
                </a:p>
              </p:txBody>
            </p:sp>
            <p:sp>
              <p:nvSpPr>
                <p:cNvPr id="60" name="矩形 59">
                  <a:extLst>
                    <a:ext uri="{FF2B5EF4-FFF2-40B4-BE49-F238E27FC236}">
                      <a16:creationId xmlns:a16="http://schemas.microsoft.com/office/drawing/2014/main" id="{FB02C857-3377-3D59-DE90-6613727A4DAD}"/>
                    </a:ext>
                  </a:extLst>
                </p:cNvPr>
                <p:cNvSpPr/>
                <p:nvPr/>
              </p:nvSpPr>
              <p:spPr>
                <a:xfrm>
                  <a:off x="5146574" y="2829900"/>
                  <a:ext cx="687153" cy="245410"/>
                </a:xfrm>
                <a:prstGeom prst="rect">
                  <a:avLst/>
                </a:prstGeom>
              </p:spPr>
              <p:txBody>
                <a:bodyPr wrap="none">
                  <a:spAutoFit/>
                </a:bodyPr>
                <a:lstStyle/>
                <a:p>
                  <a:r>
                    <a:rPr lang="en-US" altLang="zh-CN" sz="1300" b="1" dirty="0">
                      <a:solidFill>
                        <a:srgbClr val="002060"/>
                      </a:solidFill>
                      <a:latin typeface="微軟正黑體" panose="020B0604030504040204" pitchFamily="34" charset="-120"/>
                      <a:ea typeface="微軟正黑體" panose="020B0604030504040204" pitchFamily="34" charset="-120"/>
                    </a:rPr>
                    <a:t>15</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0</a:t>
                  </a:r>
                  <a:endParaRPr lang="zh-CN" altLang="en-US" sz="1300" b="1" dirty="0">
                    <a:solidFill>
                      <a:srgbClr val="002060"/>
                    </a:solidFill>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a16="http://schemas.microsoft.com/office/drawing/2014/main" id="{0DB6BE47-D4FB-5F86-3510-C8B63D17024E}"/>
                    </a:ext>
                  </a:extLst>
                </p:cNvPr>
                <p:cNvSpPr/>
                <p:nvPr/>
              </p:nvSpPr>
              <p:spPr>
                <a:xfrm>
                  <a:off x="6060746" y="2829900"/>
                  <a:ext cx="694947" cy="247542"/>
                </a:xfrm>
                <a:prstGeom prst="rect">
                  <a:avLst/>
                </a:prstGeom>
              </p:spPr>
              <p:txBody>
                <a:bodyPr wrap="none">
                  <a:spAutoFit/>
                </a:bodyPr>
                <a:lstStyle/>
                <a:p>
                  <a:r>
                    <a:rPr lang="en-US" altLang="zh-CN" sz="1300" b="1" dirty="0">
                      <a:solidFill>
                        <a:srgbClr val="002060"/>
                      </a:solidFill>
                      <a:latin typeface="微軟正黑體" panose="020B0604030504040204" pitchFamily="34" charset="-120"/>
                      <a:ea typeface="微軟正黑體" panose="020B0604030504040204" pitchFamily="34" charset="-120"/>
                    </a:rPr>
                    <a:t>33</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0</a:t>
                  </a:r>
                  <a:endParaRPr lang="zh-CN" altLang="en-US" sz="1300" b="1" dirty="0">
                    <a:solidFill>
                      <a:srgbClr val="002060"/>
                    </a:solidFill>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id="{DAF5A2CF-A01D-DC76-C372-DF2B025AAE73}"/>
                    </a:ext>
                  </a:extLst>
                </p:cNvPr>
                <p:cNvSpPr/>
                <p:nvPr/>
              </p:nvSpPr>
              <p:spPr>
                <a:xfrm>
                  <a:off x="7013131" y="2829900"/>
                  <a:ext cx="687153" cy="245410"/>
                </a:xfrm>
                <a:prstGeom prst="rect">
                  <a:avLst/>
                </a:prstGeom>
              </p:spPr>
              <p:txBody>
                <a:bodyPr wrap="none">
                  <a:spAutoFit/>
                </a:bodyPr>
                <a:lstStyle/>
                <a:p>
                  <a:pPr algn="ctr"/>
                  <a:r>
                    <a:rPr lang="en-US" altLang="zh-CN" sz="1300" b="1" dirty="0">
                      <a:solidFill>
                        <a:srgbClr val="002060"/>
                      </a:solidFill>
                      <a:latin typeface="微軟正黑體" panose="020B0604030504040204" pitchFamily="34" charset="-120"/>
                      <a:ea typeface="微軟正黑體" panose="020B0604030504040204" pitchFamily="34" charset="-120"/>
                    </a:rPr>
                    <a:t>15</a:t>
                  </a:r>
                  <a:r>
                    <a:rPr lang="zh-TW" altLang="en-US" sz="1300" b="1" dirty="0">
                      <a:solidFill>
                        <a:srgbClr val="002060"/>
                      </a:solidFill>
                      <a:latin typeface="微軟正黑體" panose="020B0604030504040204" pitchFamily="34" charset="-120"/>
                      <a:ea typeface="微軟正黑體" panose="020B0604030504040204" pitchFamily="34" charset="-120"/>
                    </a:rPr>
                    <a:t>～</a:t>
                  </a:r>
                  <a:r>
                    <a:rPr lang="en-US" altLang="zh-TW" sz="1300" b="1" dirty="0">
                      <a:solidFill>
                        <a:srgbClr val="002060"/>
                      </a:solidFill>
                      <a:latin typeface="微軟正黑體" panose="020B0604030504040204" pitchFamily="34" charset="-120"/>
                      <a:ea typeface="微軟正黑體" panose="020B0604030504040204" pitchFamily="34" charset="-120"/>
                    </a:rPr>
                    <a:t>0</a:t>
                  </a:r>
                </a:p>
              </p:txBody>
            </p:sp>
            <p:cxnSp>
              <p:nvCxnSpPr>
                <p:cNvPr id="63" name="直接连接符 104">
                  <a:extLst>
                    <a:ext uri="{FF2B5EF4-FFF2-40B4-BE49-F238E27FC236}">
                      <a16:creationId xmlns:a16="http://schemas.microsoft.com/office/drawing/2014/main" id="{56F729B2-FBF0-A67F-35FA-FF4BD5C5FE54}"/>
                    </a:ext>
                  </a:extLst>
                </p:cNvPr>
                <p:cNvCxnSpPr/>
                <p:nvPr/>
              </p:nvCxnSpPr>
              <p:spPr>
                <a:xfrm>
                  <a:off x="387611" y="2816458"/>
                  <a:ext cx="0" cy="2880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4" name="群組 63">
                  <a:extLst>
                    <a:ext uri="{FF2B5EF4-FFF2-40B4-BE49-F238E27FC236}">
                      <a16:creationId xmlns:a16="http://schemas.microsoft.com/office/drawing/2014/main" id="{A0DAA141-217F-74AC-4084-0F50F9938C29}"/>
                    </a:ext>
                  </a:extLst>
                </p:cNvPr>
                <p:cNvGrpSpPr/>
                <p:nvPr/>
              </p:nvGrpSpPr>
              <p:grpSpPr>
                <a:xfrm>
                  <a:off x="788374" y="2486824"/>
                  <a:ext cx="263369" cy="203319"/>
                  <a:chOff x="716996" y="2379483"/>
                  <a:chExt cx="433248" cy="346035"/>
                </a:xfrm>
              </p:grpSpPr>
              <p:sp>
                <p:nvSpPr>
                  <p:cNvPr id="68" name="Freeform 72">
                    <a:extLst>
                      <a:ext uri="{FF2B5EF4-FFF2-40B4-BE49-F238E27FC236}">
                        <a16:creationId xmlns:a16="http://schemas.microsoft.com/office/drawing/2014/main" id="{CBAC2EF1-86B2-B797-95EF-FFE9EFC49E5E}"/>
                      </a:ext>
                    </a:extLst>
                  </p:cNvPr>
                  <p:cNvSpPr>
                    <a:spLocks noEditPoints="1"/>
                  </p:cNvSpPr>
                  <p:nvPr/>
                </p:nvSpPr>
                <p:spPr bwMode="auto">
                  <a:xfrm>
                    <a:off x="716996" y="2379483"/>
                    <a:ext cx="433248" cy="346035"/>
                  </a:xfrm>
                  <a:custGeom>
                    <a:avLst/>
                    <a:gdLst>
                      <a:gd name="T0" fmla="*/ 220 w 308"/>
                      <a:gd name="T1" fmla="*/ 70 h 246"/>
                      <a:gd name="T2" fmla="*/ 222 w 308"/>
                      <a:gd name="T3" fmla="*/ 18 h 246"/>
                      <a:gd name="T4" fmla="*/ 201 w 308"/>
                      <a:gd name="T5" fmla="*/ 0 h 246"/>
                      <a:gd name="T6" fmla="*/ 179 w 308"/>
                      <a:gd name="T7" fmla="*/ 0 h 246"/>
                      <a:gd name="T8" fmla="*/ 135 w 308"/>
                      <a:gd name="T9" fmla="*/ 91 h 246"/>
                      <a:gd name="T10" fmla="*/ 99 w 308"/>
                      <a:gd name="T11" fmla="*/ 106 h 246"/>
                      <a:gd name="T12" fmla="*/ 114 w 308"/>
                      <a:gd name="T13" fmla="*/ 229 h 246"/>
                      <a:gd name="T14" fmla="*/ 147 w 308"/>
                      <a:gd name="T15" fmla="*/ 215 h 246"/>
                      <a:gd name="T16" fmla="*/ 238 w 308"/>
                      <a:gd name="T17" fmla="*/ 225 h 246"/>
                      <a:gd name="T18" fmla="*/ 269 w 308"/>
                      <a:gd name="T19" fmla="*/ 221 h 246"/>
                      <a:gd name="T20" fmla="*/ 280 w 308"/>
                      <a:gd name="T21" fmla="*/ 200 h 246"/>
                      <a:gd name="T22" fmla="*/ 283 w 308"/>
                      <a:gd name="T23" fmla="*/ 184 h 246"/>
                      <a:gd name="T24" fmla="*/ 294 w 308"/>
                      <a:gd name="T25" fmla="*/ 165 h 246"/>
                      <a:gd name="T26" fmla="*/ 288 w 308"/>
                      <a:gd name="T27" fmla="*/ 149 h 246"/>
                      <a:gd name="T28" fmla="*/ 298 w 308"/>
                      <a:gd name="T29" fmla="*/ 129 h 246"/>
                      <a:gd name="T30" fmla="*/ 305 w 308"/>
                      <a:gd name="T31" fmla="*/ 106 h 246"/>
                      <a:gd name="T32" fmla="*/ 306 w 308"/>
                      <a:gd name="T33" fmla="*/ 84 h 246"/>
                      <a:gd name="T34" fmla="*/ 288 w 308"/>
                      <a:gd name="T35" fmla="*/ 70 h 246"/>
                      <a:gd name="T36" fmla="*/ 293 w 308"/>
                      <a:gd name="T37" fmla="*/ 98 h 246"/>
                      <a:gd name="T38" fmla="*/ 233 w 308"/>
                      <a:gd name="T39" fmla="*/ 104 h 246"/>
                      <a:gd name="T40" fmla="*/ 224 w 308"/>
                      <a:gd name="T41" fmla="*/ 93 h 246"/>
                      <a:gd name="T42" fmla="*/ 231 w 308"/>
                      <a:gd name="T43" fmla="*/ 84 h 246"/>
                      <a:gd name="T44" fmla="*/ 287 w 308"/>
                      <a:gd name="T45" fmla="*/ 84 h 246"/>
                      <a:gd name="T46" fmla="*/ 284 w 308"/>
                      <a:gd name="T47" fmla="*/ 129 h 246"/>
                      <a:gd name="T48" fmla="*/ 274 w 308"/>
                      <a:gd name="T49" fmla="*/ 140 h 246"/>
                      <a:gd name="T50" fmla="*/ 217 w 308"/>
                      <a:gd name="T51" fmla="*/ 136 h 246"/>
                      <a:gd name="T52" fmla="*/ 217 w 308"/>
                      <a:gd name="T53" fmla="*/ 121 h 246"/>
                      <a:gd name="T54" fmla="*/ 274 w 308"/>
                      <a:gd name="T55" fmla="*/ 118 h 246"/>
                      <a:gd name="T56" fmla="*/ 284 w 308"/>
                      <a:gd name="T57" fmla="*/ 129 h 246"/>
                      <a:gd name="T58" fmla="*/ 114 w 308"/>
                      <a:gd name="T59" fmla="*/ 215 h 246"/>
                      <a:gd name="T60" fmla="*/ 142 w 308"/>
                      <a:gd name="T61" fmla="*/ 113 h 246"/>
                      <a:gd name="T62" fmla="*/ 184 w 308"/>
                      <a:gd name="T63" fmla="*/ 58 h 246"/>
                      <a:gd name="T64" fmla="*/ 201 w 308"/>
                      <a:gd name="T65" fmla="*/ 16 h 246"/>
                      <a:gd name="T66" fmla="*/ 202 w 308"/>
                      <a:gd name="T67" fmla="*/ 80 h 246"/>
                      <a:gd name="T68" fmla="*/ 203 w 308"/>
                      <a:gd name="T69" fmla="*/ 84 h 246"/>
                      <a:gd name="T70" fmla="*/ 203 w 308"/>
                      <a:gd name="T71" fmla="*/ 112 h 246"/>
                      <a:gd name="T72" fmla="*/ 183 w 308"/>
                      <a:gd name="T73" fmla="*/ 141 h 246"/>
                      <a:gd name="T74" fmla="*/ 148 w 308"/>
                      <a:gd name="T75" fmla="*/ 160 h 246"/>
                      <a:gd name="T76" fmla="*/ 166 w 308"/>
                      <a:gd name="T77" fmla="*/ 162 h 246"/>
                      <a:gd name="T78" fmla="*/ 203 w 308"/>
                      <a:gd name="T79" fmla="*/ 142 h 246"/>
                      <a:gd name="T80" fmla="*/ 198 w 308"/>
                      <a:gd name="T81" fmla="*/ 153 h 246"/>
                      <a:gd name="T82" fmla="*/ 197 w 308"/>
                      <a:gd name="T83" fmla="*/ 174 h 246"/>
                      <a:gd name="T84" fmla="*/ 197 w 308"/>
                      <a:gd name="T85" fmla="*/ 190 h 246"/>
                      <a:gd name="T86" fmla="*/ 198 w 308"/>
                      <a:gd name="T87" fmla="*/ 211 h 246"/>
                      <a:gd name="T88" fmla="*/ 153 w 308"/>
                      <a:gd name="T89" fmla="*/ 203 h 246"/>
                      <a:gd name="T90" fmla="*/ 219 w 308"/>
                      <a:gd name="T91" fmla="*/ 210 h 246"/>
                      <a:gd name="T92" fmla="*/ 209 w 308"/>
                      <a:gd name="T93" fmla="*/ 200 h 246"/>
                      <a:gd name="T94" fmla="*/ 255 w 308"/>
                      <a:gd name="T95" fmla="*/ 189 h 246"/>
                      <a:gd name="T96" fmla="*/ 266 w 308"/>
                      <a:gd name="T97" fmla="*/ 200 h 246"/>
                      <a:gd name="T98" fmla="*/ 255 w 308"/>
                      <a:gd name="T99" fmla="*/ 210 h 246"/>
                      <a:gd name="T100" fmla="*/ 219 w 308"/>
                      <a:gd name="T101" fmla="*/ 175 h 246"/>
                      <a:gd name="T102" fmla="*/ 209 w 308"/>
                      <a:gd name="T103" fmla="*/ 165 h 246"/>
                      <a:gd name="T104" fmla="*/ 225 w 308"/>
                      <a:gd name="T105" fmla="*/ 154 h 246"/>
                      <a:gd name="T106" fmla="*/ 279 w 308"/>
                      <a:gd name="T107" fmla="*/ 160 h 246"/>
                      <a:gd name="T108" fmla="*/ 273 w 308"/>
                      <a:gd name="T109" fmla="*/ 17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8" h="246">
                        <a:moveTo>
                          <a:pt x="283" y="68"/>
                        </a:moveTo>
                        <a:lnTo>
                          <a:pt x="233" y="68"/>
                        </a:lnTo>
                        <a:lnTo>
                          <a:pt x="233" y="68"/>
                        </a:lnTo>
                        <a:lnTo>
                          <a:pt x="231" y="70"/>
                        </a:lnTo>
                        <a:lnTo>
                          <a:pt x="220" y="70"/>
                        </a:lnTo>
                        <a:lnTo>
                          <a:pt x="225" y="55"/>
                        </a:lnTo>
                        <a:lnTo>
                          <a:pt x="225" y="30"/>
                        </a:lnTo>
                        <a:lnTo>
                          <a:pt x="225" y="30"/>
                        </a:lnTo>
                        <a:lnTo>
                          <a:pt x="224" y="23"/>
                        </a:lnTo>
                        <a:lnTo>
                          <a:pt x="222" y="18"/>
                        </a:lnTo>
                        <a:lnTo>
                          <a:pt x="219" y="13"/>
                        </a:lnTo>
                        <a:lnTo>
                          <a:pt x="216" y="9"/>
                        </a:lnTo>
                        <a:lnTo>
                          <a:pt x="212" y="5"/>
                        </a:lnTo>
                        <a:lnTo>
                          <a:pt x="206" y="3"/>
                        </a:lnTo>
                        <a:lnTo>
                          <a:pt x="201" y="0"/>
                        </a:lnTo>
                        <a:lnTo>
                          <a:pt x="195" y="0"/>
                        </a:lnTo>
                        <a:lnTo>
                          <a:pt x="188" y="0"/>
                        </a:lnTo>
                        <a:lnTo>
                          <a:pt x="188" y="0"/>
                        </a:lnTo>
                        <a:lnTo>
                          <a:pt x="186" y="0"/>
                        </a:lnTo>
                        <a:lnTo>
                          <a:pt x="179" y="0"/>
                        </a:lnTo>
                        <a:lnTo>
                          <a:pt x="179" y="39"/>
                        </a:lnTo>
                        <a:lnTo>
                          <a:pt x="173" y="49"/>
                        </a:lnTo>
                        <a:lnTo>
                          <a:pt x="141" y="84"/>
                        </a:lnTo>
                        <a:lnTo>
                          <a:pt x="141" y="84"/>
                        </a:lnTo>
                        <a:lnTo>
                          <a:pt x="135" y="91"/>
                        </a:lnTo>
                        <a:lnTo>
                          <a:pt x="114" y="91"/>
                        </a:lnTo>
                        <a:lnTo>
                          <a:pt x="103" y="91"/>
                        </a:lnTo>
                        <a:lnTo>
                          <a:pt x="0" y="91"/>
                        </a:lnTo>
                        <a:lnTo>
                          <a:pt x="0" y="106"/>
                        </a:lnTo>
                        <a:lnTo>
                          <a:pt x="99" y="106"/>
                        </a:lnTo>
                        <a:lnTo>
                          <a:pt x="99" y="230"/>
                        </a:lnTo>
                        <a:lnTo>
                          <a:pt x="0" y="230"/>
                        </a:lnTo>
                        <a:lnTo>
                          <a:pt x="0" y="246"/>
                        </a:lnTo>
                        <a:lnTo>
                          <a:pt x="114" y="246"/>
                        </a:lnTo>
                        <a:lnTo>
                          <a:pt x="114" y="229"/>
                        </a:lnTo>
                        <a:lnTo>
                          <a:pt x="136" y="229"/>
                        </a:lnTo>
                        <a:lnTo>
                          <a:pt x="136" y="209"/>
                        </a:lnTo>
                        <a:lnTo>
                          <a:pt x="139" y="209"/>
                        </a:lnTo>
                        <a:lnTo>
                          <a:pt x="139" y="209"/>
                        </a:lnTo>
                        <a:lnTo>
                          <a:pt x="147" y="215"/>
                        </a:lnTo>
                        <a:lnTo>
                          <a:pt x="156" y="221"/>
                        </a:lnTo>
                        <a:lnTo>
                          <a:pt x="164" y="224"/>
                        </a:lnTo>
                        <a:lnTo>
                          <a:pt x="174" y="225"/>
                        </a:lnTo>
                        <a:lnTo>
                          <a:pt x="238" y="225"/>
                        </a:lnTo>
                        <a:lnTo>
                          <a:pt x="238" y="225"/>
                        </a:lnTo>
                        <a:lnTo>
                          <a:pt x="255" y="225"/>
                        </a:lnTo>
                        <a:lnTo>
                          <a:pt x="255" y="225"/>
                        </a:lnTo>
                        <a:lnTo>
                          <a:pt x="260" y="224"/>
                        </a:lnTo>
                        <a:lnTo>
                          <a:pt x="265" y="223"/>
                        </a:lnTo>
                        <a:lnTo>
                          <a:pt x="269" y="221"/>
                        </a:lnTo>
                        <a:lnTo>
                          <a:pt x="272" y="217"/>
                        </a:lnTo>
                        <a:lnTo>
                          <a:pt x="276" y="213"/>
                        </a:lnTo>
                        <a:lnTo>
                          <a:pt x="278" y="210"/>
                        </a:lnTo>
                        <a:lnTo>
                          <a:pt x="280" y="205"/>
                        </a:lnTo>
                        <a:lnTo>
                          <a:pt x="280" y="200"/>
                        </a:lnTo>
                        <a:lnTo>
                          <a:pt x="280" y="200"/>
                        </a:lnTo>
                        <a:lnTo>
                          <a:pt x="279" y="194"/>
                        </a:lnTo>
                        <a:lnTo>
                          <a:pt x="277" y="188"/>
                        </a:lnTo>
                        <a:lnTo>
                          <a:pt x="277" y="188"/>
                        </a:lnTo>
                        <a:lnTo>
                          <a:pt x="283" y="184"/>
                        </a:lnTo>
                        <a:lnTo>
                          <a:pt x="290" y="179"/>
                        </a:lnTo>
                        <a:lnTo>
                          <a:pt x="293" y="172"/>
                        </a:lnTo>
                        <a:lnTo>
                          <a:pt x="294" y="169"/>
                        </a:lnTo>
                        <a:lnTo>
                          <a:pt x="294" y="165"/>
                        </a:lnTo>
                        <a:lnTo>
                          <a:pt x="294" y="165"/>
                        </a:lnTo>
                        <a:lnTo>
                          <a:pt x="294" y="160"/>
                        </a:lnTo>
                        <a:lnTo>
                          <a:pt x="293" y="156"/>
                        </a:lnTo>
                        <a:lnTo>
                          <a:pt x="291" y="153"/>
                        </a:lnTo>
                        <a:lnTo>
                          <a:pt x="288" y="149"/>
                        </a:lnTo>
                        <a:lnTo>
                          <a:pt x="288" y="149"/>
                        </a:lnTo>
                        <a:lnTo>
                          <a:pt x="293" y="145"/>
                        </a:lnTo>
                        <a:lnTo>
                          <a:pt x="296" y="141"/>
                        </a:lnTo>
                        <a:lnTo>
                          <a:pt x="298" y="135"/>
                        </a:lnTo>
                        <a:lnTo>
                          <a:pt x="298" y="129"/>
                        </a:lnTo>
                        <a:lnTo>
                          <a:pt x="298" y="129"/>
                        </a:lnTo>
                        <a:lnTo>
                          <a:pt x="297" y="121"/>
                        </a:lnTo>
                        <a:lnTo>
                          <a:pt x="295" y="116"/>
                        </a:lnTo>
                        <a:lnTo>
                          <a:pt x="295" y="116"/>
                        </a:lnTo>
                        <a:lnTo>
                          <a:pt x="300" y="112"/>
                        </a:lnTo>
                        <a:lnTo>
                          <a:pt x="305" y="106"/>
                        </a:lnTo>
                        <a:lnTo>
                          <a:pt x="307" y="101"/>
                        </a:lnTo>
                        <a:lnTo>
                          <a:pt x="308" y="93"/>
                        </a:lnTo>
                        <a:lnTo>
                          <a:pt x="308" y="93"/>
                        </a:lnTo>
                        <a:lnTo>
                          <a:pt x="308" y="89"/>
                        </a:lnTo>
                        <a:lnTo>
                          <a:pt x="306" y="84"/>
                        </a:lnTo>
                        <a:lnTo>
                          <a:pt x="304" y="79"/>
                        </a:lnTo>
                        <a:lnTo>
                          <a:pt x="300" y="76"/>
                        </a:lnTo>
                        <a:lnTo>
                          <a:pt x="297" y="73"/>
                        </a:lnTo>
                        <a:lnTo>
                          <a:pt x="293" y="71"/>
                        </a:lnTo>
                        <a:lnTo>
                          <a:pt x="288" y="70"/>
                        </a:lnTo>
                        <a:lnTo>
                          <a:pt x="283" y="68"/>
                        </a:lnTo>
                        <a:lnTo>
                          <a:pt x="283" y="68"/>
                        </a:lnTo>
                        <a:close/>
                        <a:moveTo>
                          <a:pt x="294" y="93"/>
                        </a:moveTo>
                        <a:lnTo>
                          <a:pt x="294" y="93"/>
                        </a:lnTo>
                        <a:lnTo>
                          <a:pt x="293" y="98"/>
                        </a:lnTo>
                        <a:lnTo>
                          <a:pt x="291" y="101"/>
                        </a:lnTo>
                        <a:lnTo>
                          <a:pt x="287" y="103"/>
                        </a:lnTo>
                        <a:lnTo>
                          <a:pt x="283" y="104"/>
                        </a:lnTo>
                        <a:lnTo>
                          <a:pt x="274" y="104"/>
                        </a:lnTo>
                        <a:lnTo>
                          <a:pt x="233" y="104"/>
                        </a:lnTo>
                        <a:lnTo>
                          <a:pt x="233" y="104"/>
                        </a:lnTo>
                        <a:lnTo>
                          <a:pt x="230" y="103"/>
                        </a:lnTo>
                        <a:lnTo>
                          <a:pt x="226" y="101"/>
                        </a:lnTo>
                        <a:lnTo>
                          <a:pt x="224" y="98"/>
                        </a:lnTo>
                        <a:lnTo>
                          <a:pt x="224" y="93"/>
                        </a:lnTo>
                        <a:lnTo>
                          <a:pt x="224" y="93"/>
                        </a:lnTo>
                        <a:lnTo>
                          <a:pt x="224" y="90"/>
                        </a:lnTo>
                        <a:lnTo>
                          <a:pt x="226" y="87"/>
                        </a:lnTo>
                        <a:lnTo>
                          <a:pt x="228" y="85"/>
                        </a:lnTo>
                        <a:lnTo>
                          <a:pt x="231" y="84"/>
                        </a:lnTo>
                        <a:lnTo>
                          <a:pt x="254" y="84"/>
                        </a:lnTo>
                        <a:lnTo>
                          <a:pt x="254" y="82"/>
                        </a:lnTo>
                        <a:lnTo>
                          <a:pt x="283" y="82"/>
                        </a:lnTo>
                        <a:lnTo>
                          <a:pt x="283" y="82"/>
                        </a:lnTo>
                        <a:lnTo>
                          <a:pt x="287" y="84"/>
                        </a:lnTo>
                        <a:lnTo>
                          <a:pt x="291" y="86"/>
                        </a:lnTo>
                        <a:lnTo>
                          <a:pt x="293" y="89"/>
                        </a:lnTo>
                        <a:lnTo>
                          <a:pt x="294" y="93"/>
                        </a:lnTo>
                        <a:lnTo>
                          <a:pt x="294" y="93"/>
                        </a:lnTo>
                        <a:close/>
                        <a:moveTo>
                          <a:pt x="284" y="129"/>
                        </a:moveTo>
                        <a:lnTo>
                          <a:pt x="284" y="129"/>
                        </a:lnTo>
                        <a:lnTo>
                          <a:pt x="284" y="133"/>
                        </a:lnTo>
                        <a:lnTo>
                          <a:pt x="281" y="136"/>
                        </a:lnTo>
                        <a:lnTo>
                          <a:pt x="278" y="139"/>
                        </a:lnTo>
                        <a:lnTo>
                          <a:pt x="274" y="140"/>
                        </a:lnTo>
                        <a:lnTo>
                          <a:pt x="269" y="140"/>
                        </a:lnTo>
                        <a:lnTo>
                          <a:pt x="225" y="140"/>
                        </a:lnTo>
                        <a:lnTo>
                          <a:pt x="225" y="140"/>
                        </a:lnTo>
                        <a:lnTo>
                          <a:pt x="220" y="139"/>
                        </a:lnTo>
                        <a:lnTo>
                          <a:pt x="217" y="136"/>
                        </a:lnTo>
                        <a:lnTo>
                          <a:pt x="215" y="133"/>
                        </a:lnTo>
                        <a:lnTo>
                          <a:pt x="214" y="129"/>
                        </a:lnTo>
                        <a:lnTo>
                          <a:pt x="214" y="129"/>
                        </a:lnTo>
                        <a:lnTo>
                          <a:pt x="215" y="125"/>
                        </a:lnTo>
                        <a:lnTo>
                          <a:pt x="217" y="121"/>
                        </a:lnTo>
                        <a:lnTo>
                          <a:pt x="220" y="119"/>
                        </a:lnTo>
                        <a:lnTo>
                          <a:pt x="225" y="118"/>
                        </a:lnTo>
                        <a:lnTo>
                          <a:pt x="233" y="118"/>
                        </a:lnTo>
                        <a:lnTo>
                          <a:pt x="274" y="118"/>
                        </a:lnTo>
                        <a:lnTo>
                          <a:pt x="274" y="118"/>
                        </a:lnTo>
                        <a:lnTo>
                          <a:pt x="278" y="119"/>
                        </a:lnTo>
                        <a:lnTo>
                          <a:pt x="281" y="121"/>
                        </a:lnTo>
                        <a:lnTo>
                          <a:pt x="284" y="125"/>
                        </a:lnTo>
                        <a:lnTo>
                          <a:pt x="284" y="129"/>
                        </a:lnTo>
                        <a:lnTo>
                          <a:pt x="284" y="129"/>
                        </a:lnTo>
                        <a:close/>
                        <a:moveTo>
                          <a:pt x="114" y="215"/>
                        </a:moveTo>
                        <a:lnTo>
                          <a:pt x="114" y="113"/>
                        </a:lnTo>
                        <a:lnTo>
                          <a:pt x="122" y="113"/>
                        </a:lnTo>
                        <a:lnTo>
                          <a:pt x="122" y="215"/>
                        </a:lnTo>
                        <a:lnTo>
                          <a:pt x="114" y="215"/>
                        </a:lnTo>
                        <a:close/>
                        <a:moveTo>
                          <a:pt x="148" y="198"/>
                        </a:moveTo>
                        <a:lnTo>
                          <a:pt x="147" y="195"/>
                        </a:lnTo>
                        <a:lnTo>
                          <a:pt x="136" y="195"/>
                        </a:lnTo>
                        <a:lnTo>
                          <a:pt x="136" y="113"/>
                        </a:lnTo>
                        <a:lnTo>
                          <a:pt x="142" y="113"/>
                        </a:lnTo>
                        <a:lnTo>
                          <a:pt x="143" y="107"/>
                        </a:lnTo>
                        <a:lnTo>
                          <a:pt x="143" y="107"/>
                        </a:lnTo>
                        <a:lnTo>
                          <a:pt x="146" y="100"/>
                        </a:lnTo>
                        <a:lnTo>
                          <a:pt x="151" y="93"/>
                        </a:lnTo>
                        <a:lnTo>
                          <a:pt x="184" y="58"/>
                        </a:lnTo>
                        <a:lnTo>
                          <a:pt x="193" y="44"/>
                        </a:lnTo>
                        <a:lnTo>
                          <a:pt x="193" y="14"/>
                        </a:lnTo>
                        <a:lnTo>
                          <a:pt x="195" y="14"/>
                        </a:lnTo>
                        <a:lnTo>
                          <a:pt x="195" y="14"/>
                        </a:lnTo>
                        <a:lnTo>
                          <a:pt x="201" y="16"/>
                        </a:lnTo>
                        <a:lnTo>
                          <a:pt x="205" y="19"/>
                        </a:lnTo>
                        <a:lnTo>
                          <a:pt x="209" y="23"/>
                        </a:lnTo>
                        <a:lnTo>
                          <a:pt x="210" y="30"/>
                        </a:lnTo>
                        <a:lnTo>
                          <a:pt x="210" y="53"/>
                        </a:lnTo>
                        <a:lnTo>
                          <a:pt x="202" y="80"/>
                        </a:lnTo>
                        <a:lnTo>
                          <a:pt x="202" y="80"/>
                        </a:lnTo>
                        <a:lnTo>
                          <a:pt x="202" y="80"/>
                        </a:lnTo>
                        <a:lnTo>
                          <a:pt x="202" y="80"/>
                        </a:lnTo>
                        <a:lnTo>
                          <a:pt x="202" y="84"/>
                        </a:lnTo>
                        <a:lnTo>
                          <a:pt x="203" y="84"/>
                        </a:lnTo>
                        <a:lnTo>
                          <a:pt x="203" y="84"/>
                        </a:lnTo>
                        <a:lnTo>
                          <a:pt x="205" y="90"/>
                        </a:lnTo>
                        <a:lnTo>
                          <a:pt x="205" y="98"/>
                        </a:lnTo>
                        <a:lnTo>
                          <a:pt x="205" y="105"/>
                        </a:lnTo>
                        <a:lnTo>
                          <a:pt x="203" y="112"/>
                        </a:lnTo>
                        <a:lnTo>
                          <a:pt x="203" y="112"/>
                        </a:lnTo>
                        <a:lnTo>
                          <a:pt x="200" y="121"/>
                        </a:lnTo>
                        <a:lnTo>
                          <a:pt x="196" y="129"/>
                        </a:lnTo>
                        <a:lnTo>
                          <a:pt x="189" y="135"/>
                        </a:lnTo>
                        <a:lnTo>
                          <a:pt x="183" y="141"/>
                        </a:lnTo>
                        <a:lnTo>
                          <a:pt x="175" y="145"/>
                        </a:lnTo>
                        <a:lnTo>
                          <a:pt x="168" y="147"/>
                        </a:lnTo>
                        <a:lnTo>
                          <a:pt x="160" y="148"/>
                        </a:lnTo>
                        <a:lnTo>
                          <a:pt x="151" y="147"/>
                        </a:lnTo>
                        <a:lnTo>
                          <a:pt x="148" y="160"/>
                        </a:lnTo>
                        <a:lnTo>
                          <a:pt x="148" y="160"/>
                        </a:lnTo>
                        <a:lnTo>
                          <a:pt x="155" y="161"/>
                        </a:lnTo>
                        <a:lnTo>
                          <a:pt x="161" y="162"/>
                        </a:lnTo>
                        <a:lnTo>
                          <a:pt x="161" y="162"/>
                        </a:lnTo>
                        <a:lnTo>
                          <a:pt x="166" y="162"/>
                        </a:lnTo>
                        <a:lnTo>
                          <a:pt x="173" y="161"/>
                        </a:lnTo>
                        <a:lnTo>
                          <a:pt x="178" y="159"/>
                        </a:lnTo>
                        <a:lnTo>
                          <a:pt x="184" y="157"/>
                        </a:lnTo>
                        <a:lnTo>
                          <a:pt x="195" y="151"/>
                        </a:lnTo>
                        <a:lnTo>
                          <a:pt x="203" y="142"/>
                        </a:lnTo>
                        <a:lnTo>
                          <a:pt x="203" y="142"/>
                        </a:lnTo>
                        <a:lnTo>
                          <a:pt x="205" y="144"/>
                        </a:lnTo>
                        <a:lnTo>
                          <a:pt x="205" y="144"/>
                        </a:lnTo>
                        <a:lnTo>
                          <a:pt x="201" y="148"/>
                        </a:lnTo>
                        <a:lnTo>
                          <a:pt x="198" y="153"/>
                        </a:lnTo>
                        <a:lnTo>
                          <a:pt x="196" y="158"/>
                        </a:lnTo>
                        <a:lnTo>
                          <a:pt x="195" y="165"/>
                        </a:lnTo>
                        <a:lnTo>
                          <a:pt x="195" y="165"/>
                        </a:lnTo>
                        <a:lnTo>
                          <a:pt x="196" y="170"/>
                        </a:lnTo>
                        <a:lnTo>
                          <a:pt x="197" y="174"/>
                        </a:lnTo>
                        <a:lnTo>
                          <a:pt x="199" y="179"/>
                        </a:lnTo>
                        <a:lnTo>
                          <a:pt x="202" y="182"/>
                        </a:lnTo>
                        <a:lnTo>
                          <a:pt x="202" y="182"/>
                        </a:lnTo>
                        <a:lnTo>
                          <a:pt x="199" y="186"/>
                        </a:lnTo>
                        <a:lnTo>
                          <a:pt x="197" y="190"/>
                        </a:lnTo>
                        <a:lnTo>
                          <a:pt x="196" y="195"/>
                        </a:lnTo>
                        <a:lnTo>
                          <a:pt x="195" y="200"/>
                        </a:lnTo>
                        <a:lnTo>
                          <a:pt x="195" y="200"/>
                        </a:lnTo>
                        <a:lnTo>
                          <a:pt x="196" y="206"/>
                        </a:lnTo>
                        <a:lnTo>
                          <a:pt x="198" y="211"/>
                        </a:lnTo>
                        <a:lnTo>
                          <a:pt x="174" y="211"/>
                        </a:lnTo>
                        <a:lnTo>
                          <a:pt x="174" y="211"/>
                        </a:lnTo>
                        <a:lnTo>
                          <a:pt x="166" y="210"/>
                        </a:lnTo>
                        <a:lnTo>
                          <a:pt x="160" y="207"/>
                        </a:lnTo>
                        <a:lnTo>
                          <a:pt x="153" y="203"/>
                        </a:lnTo>
                        <a:lnTo>
                          <a:pt x="148" y="198"/>
                        </a:lnTo>
                        <a:lnTo>
                          <a:pt x="148" y="198"/>
                        </a:lnTo>
                        <a:close/>
                        <a:moveTo>
                          <a:pt x="255" y="210"/>
                        </a:moveTo>
                        <a:lnTo>
                          <a:pt x="219" y="210"/>
                        </a:lnTo>
                        <a:lnTo>
                          <a:pt x="219" y="210"/>
                        </a:lnTo>
                        <a:lnTo>
                          <a:pt x="215" y="210"/>
                        </a:lnTo>
                        <a:lnTo>
                          <a:pt x="212" y="208"/>
                        </a:lnTo>
                        <a:lnTo>
                          <a:pt x="210" y="203"/>
                        </a:lnTo>
                        <a:lnTo>
                          <a:pt x="209" y="200"/>
                        </a:lnTo>
                        <a:lnTo>
                          <a:pt x="209" y="200"/>
                        </a:lnTo>
                        <a:lnTo>
                          <a:pt x="210" y="196"/>
                        </a:lnTo>
                        <a:lnTo>
                          <a:pt x="212" y="193"/>
                        </a:lnTo>
                        <a:lnTo>
                          <a:pt x="215" y="190"/>
                        </a:lnTo>
                        <a:lnTo>
                          <a:pt x="219" y="189"/>
                        </a:lnTo>
                        <a:lnTo>
                          <a:pt x="255" y="189"/>
                        </a:lnTo>
                        <a:lnTo>
                          <a:pt x="255" y="189"/>
                        </a:lnTo>
                        <a:lnTo>
                          <a:pt x="259" y="190"/>
                        </a:lnTo>
                        <a:lnTo>
                          <a:pt x="263" y="193"/>
                        </a:lnTo>
                        <a:lnTo>
                          <a:pt x="265" y="196"/>
                        </a:lnTo>
                        <a:lnTo>
                          <a:pt x="266" y="200"/>
                        </a:lnTo>
                        <a:lnTo>
                          <a:pt x="266" y="200"/>
                        </a:lnTo>
                        <a:lnTo>
                          <a:pt x="265" y="203"/>
                        </a:lnTo>
                        <a:lnTo>
                          <a:pt x="263" y="208"/>
                        </a:lnTo>
                        <a:lnTo>
                          <a:pt x="259" y="210"/>
                        </a:lnTo>
                        <a:lnTo>
                          <a:pt x="255" y="210"/>
                        </a:lnTo>
                        <a:lnTo>
                          <a:pt x="255" y="210"/>
                        </a:lnTo>
                        <a:close/>
                        <a:moveTo>
                          <a:pt x="269" y="175"/>
                        </a:moveTo>
                        <a:lnTo>
                          <a:pt x="255" y="175"/>
                        </a:lnTo>
                        <a:lnTo>
                          <a:pt x="219" y="175"/>
                        </a:lnTo>
                        <a:lnTo>
                          <a:pt x="219" y="175"/>
                        </a:lnTo>
                        <a:lnTo>
                          <a:pt x="215" y="174"/>
                        </a:lnTo>
                        <a:lnTo>
                          <a:pt x="212" y="172"/>
                        </a:lnTo>
                        <a:lnTo>
                          <a:pt x="210" y="169"/>
                        </a:lnTo>
                        <a:lnTo>
                          <a:pt x="209" y="165"/>
                        </a:lnTo>
                        <a:lnTo>
                          <a:pt x="209" y="165"/>
                        </a:lnTo>
                        <a:lnTo>
                          <a:pt x="210" y="160"/>
                        </a:lnTo>
                        <a:lnTo>
                          <a:pt x="212" y="157"/>
                        </a:lnTo>
                        <a:lnTo>
                          <a:pt x="215" y="155"/>
                        </a:lnTo>
                        <a:lnTo>
                          <a:pt x="219" y="154"/>
                        </a:lnTo>
                        <a:lnTo>
                          <a:pt x="225" y="154"/>
                        </a:lnTo>
                        <a:lnTo>
                          <a:pt x="269" y="154"/>
                        </a:lnTo>
                        <a:lnTo>
                          <a:pt x="269" y="154"/>
                        </a:lnTo>
                        <a:lnTo>
                          <a:pt x="273" y="155"/>
                        </a:lnTo>
                        <a:lnTo>
                          <a:pt x="277" y="157"/>
                        </a:lnTo>
                        <a:lnTo>
                          <a:pt x="279" y="160"/>
                        </a:lnTo>
                        <a:lnTo>
                          <a:pt x="280" y="165"/>
                        </a:lnTo>
                        <a:lnTo>
                          <a:pt x="280" y="165"/>
                        </a:lnTo>
                        <a:lnTo>
                          <a:pt x="279" y="169"/>
                        </a:lnTo>
                        <a:lnTo>
                          <a:pt x="277" y="172"/>
                        </a:lnTo>
                        <a:lnTo>
                          <a:pt x="273" y="174"/>
                        </a:lnTo>
                        <a:lnTo>
                          <a:pt x="269" y="175"/>
                        </a:lnTo>
                        <a:lnTo>
                          <a:pt x="269" y="1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ko-KR" altLang="en-US"/>
                  </a:p>
                </p:txBody>
              </p:sp>
              <p:sp>
                <p:nvSpPr>
                  <p:cNvPr id="69" name="Freeform 73">
                    <a:extLst>
                      <a:ext uri="{FF2B5EF4-FFF2-40B4-BE49-F238E27FC236}">
                        <a16:creationId xmlns:a16="http://schemas.microsoft.com/office/drawing/2014/main" id="{18A3F80C-BAA2-E228-3693-B4573A42D5C1}"/>
                      </a:ext>
                    </a:extLst>
                  </p:cNvPr>
                  <p:cNvSpPr>
                    <a:spLocks noEditPoints="1"/>
                  </p:cNvSpPr>
                  <p:nvPr/>
                </p:nvSpPr>
                <p:spPr bwMode="auto">
                  <a:xfrm>
                    <a:off x="804203" y="2655186"/>
                    <a:ext cx="46420" cy="46420"/>
                  </a:xfrm>
                  <a:custGeom>
                    <a:avLst/>
                    <a:gdLst>
                      <a:gd name="T0" fmla="*/ 33 w 33"/>
                      <a:gd name="T1" fmla="*/ 16 h 33"/>
                      <a:gd name="T2" fmla="*/ 33 w 33"/>
                      <a:gd name="T3" fmla="*/ 16 h 33"/>
                      <a:gd name="T4" fmla="*/ 33 w 33"/>
                      <a:gd name="T5" fmla="*/ 13 h 33"/>
                      <a:gd name="T6" fmla="*/ 32 w 33"/>
                      <a:gd name="T7" fmla="*/ 10 h 33"/>
                      <a:gd name="T8" fmla="*/ 29 w 33"/>
                      <a:gd name="T9" fmla="*/ 4 h 33"/>
                      <a:gd name="T10" fmla="*/ 23 w 33"/>
                      <a:gd name="T11" fmla="*/ 1 h 33"/>
                      <a:gd name="T12" fmla="*/ 20 w 33"/>
                      <a:gd name="T13" fmla="*/ 0 h 33"/>
                      <a:gd name="T14" fmla="*/ 17 w 33"/>
                      <a:gd name="T15" fmla="*/ 0 h 33"/>
                      <a:gd name="T16" fmla="*/ 17 w 33"/>
                      <a:gd name="T17" fmla="*/ 0 h 33"/>
                      <a:gd name="T18" fmla="*/ 14 w 33"/>
                      <a:gd name="T19" fmla="*/ 0 h 33"/>
                      <a:gd name="T20" fmla="*/ 10 w 33"/>
                      <a:gd name="T21" fmla="*/ 1 h 33"/>
                      <a:gd name="T22" fmla="*/ 5 w 33"/>
                      <a:gd name="T23" fmla="*/ 4 h 33"/>
                      <a:gd name="T24" fmla="*/ 1 w 33"/>
                      <a:gd name="T25" fmla="*/ 10 h 33"/>
                      <a:gd name="T26" fmla="*/ 0 w 33"/>
                      <a:gd name="T27" fmla="*/ 13 h 33"/>
                      <a:gd name="T28" fmla="*/ 0 w 33"/>
                      <a:gd name="T29" fmla="*/ 16 h 33"/>
                      <a:gd name="T30" fmla="*/ 0 w 33"/>
                      <a:gd name="T31" fmla="*/ 16 h 33"/>
                      <a:gd name="T32" fmla="*/ 0 w 33"/>
                      <a:gd name="T33" fmla="*/ 19 h 33"/>
                      <a:gd name="T34" fmla="*/ 1 w 33"/>
                      <a:gd name="T35" fmla="*/ 23 h 33"/>
                      <a:gd name="T36" fmla="*/ 5 w 33"/>
                      <a:gd name="T37" fmla="*/ 28 h 33"/>
                      <a:gd name="T38" fmla="*/ 10 w 33"/>
                      <a:gd name="T39" fmla="*/ 32 h 33"/>
                      <a:gd name="T40" fmla="*/ 14 w 33"/>
                      <a:gd name="T41" fmla="*/ 33 h 33"/>
                      <a:gd name="T42" fmla="*/ 17 w 33"/>
                      <a:gd name="T43" fmla="*/ 33 h 33"/>
                      <a:gd name="T44" fmla="*/ 17 w 33"/>
                      <a:gd name="T45" fmla="*/ 33 h 33"/>
                      <a:gd name="T46" fmla="*/ 20 w 33"/>
                      <a:gd name="T47" fmla="*/ 33 h 33"/>
                      <a:gd name="T48" fmla="*/ 23 w 33"/>
                      <a:gd name="T49" fmla="*/ 32 h 33"/>
                      <a:gd name="T50" fmla="*/ 29 w 33"/>
                      <a:gd name="T51" fmla="*/ 28 h 33"/>
                      <a:gd name="T52" fmla="*/ 32 w 33"/>
                      <a:gd name="T53" fmla="*/ 23 h 33"/>
                      <a:gd name="T54" fmla="*/ 33 w 33"/>
                      <a:gd name="T55" fmla="*/ 19 h 33"/>
                      <a:gd name="T56" fmla="*/ 33 w 33"/>
                      <a:gd name="T57" fmla="*/ 16 h 33"/>
                      <a:gd name="T58" fmla="*/ 33 w 33"/>
                      <a:gd name="T59" fmla="*/ 16 h 33"/>
                      <a:gd name="T60" fmla="*/ 14 w 33"/>
                      <a:gd name="T61" fmla="*/ 16 h 33"/>
                      <a:gd name="T62" fmla="*/ 14 w 33"/>
                      <a:gd name="T63" fmla="*/ 16 h 33"/>
                      <a:gd name="T64" fmla="*/ 15 w 33"/>
                      <a:gd name="T65" fmla="*/ 14 h 33"/>
                      <a:gd name="T66" fmla="*/ 17 w 33"/>
                      <a:gd name="T67" fmla="*/ 14 h 33"/>
                      <a:gd name="T68" fmla="*/ 17 w 33"/>
                      <a:gd name="T69" fmla="*/ 14 h 33"/>
                      <a:gd name="T70" fmla="*/ 18 w 33"/>
                      <a:gd name="T71" fmla="*/ 14 h 33"/>
                      <a:gd name="T72" fmla="*/ 19 w 33"/>
                      <a:gd name="T73" fmla="*/ 16 h 33"/>
                      <a:gd name="T74" fmla="*/ 19 w 33"/>
                      <a:gd name="T75" fmla="*/ 16 h 33"/>
                      <a:gd name="T76" fmla="*/ 18 w 33"/>
                      <a:gd name="T77" fmla="*/ 18 h 33"/>
                      <a:gd name="T78" fmla="*/ 17 w 33"/>
                      <a:gd name="T79" fmla="*/ 19 h 33"/>
                      <a:gd name="T80" fmla="*/ 17 w 33"/>
                      <a:gd name="T81" fmla="*/ 19 h 33"/>
                      <a:gd name="T82" fmla="*/ 15 w 33"/>
                      <a:gd name="T83" fmla="*/ 18 h 33"/>
                      <a:gd name="T84" fmla="*/ 14 w 33"/>
                      <a:gd name="T85" fmla="*/ 16 h 33"/>
                      <a:gd name="T86" fmla="*/ 14 w 33"/>
                      <a:gd name="T8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3">
                        <a:moveTo>
                          <a:pt x="33" y="16"/>
                        </a:moveTo>
                        <a:lnTo>
                          <a:pt x="33" y="16"/>
                        </a:lnTo>
                        <a:lnTo>
                          <a:pt x="33" y="13"/>
                        </a:lnTo>
                        <a:lnTo>
                          <a:pt x="32" y="10"/>
                        </a:lnTo>
                        <a:lnTo>
                          <a:pt x="29" y="4"/>
                        </a:lnTo>
                        <a:lnTo>
                          <a:pt x="23" y="1"/>
                        </a:lnTo>
                        <a:lnTo>
                          <a:pt x="20" y="0"/>
                        </a:lnTo>
                        <a:lnTo>
                          <a:pt x="17" y="0"/>
                        </a:lnTo>
                        <a:lnTo>
                          <a:pt x="17" y="0"/>
                        </a:lnTo>
                        <a:lnTo>
                          <a:pt x="14" y="0"/>
                        </a:lnTo>
                        <a:lnTo>
                          <a:pt x="10" y="1"/>
                        </a:lnTo>
                        <a:lnTo>
                          <a:pt x="5" y="4"/>
                        </a:lnTo>
                        <a:lnTo>
                          <a:pt x="1" y="10"/>
                        </a:lnTo>
                        <a:lnTo>
                          <a:pt x="0" y="13"/>
                        </a:lnTo>
                        <a:lnTo>
                          <a:pt x="0" y="16"/>
                        </a:lnTo>
                        <a:lnTo>
                          <a:pt x="0" y="16"/>
                        </a:lnTo>
                        <a:lnTo>
                          <a:pt x="0" y="19"/>
                        </a:lnTo>
                        <a:lnTo>
                          <a:pt x="1" y="23"/>
                        </a:lnTo>
                        <a:lnTo>
                          <a:pt x="5" y="28"/>
                        </a:lnTo>
                        <a:lnTo>
                          <a:pt x="10" y="32"/>
                        </a:lnTo>
                        <a:lnTo>
                          <a:pt x="14" y="33"/>
                        </a:lnTo>
                        <a:lnTo>
                          <a:pt x="17" y="33"/>
                        </a:lnTo>
                        <a:lnTo>
                          <a:pt x="17" y="33"/>
                        </a:lnTo>
                        <a:lnTo>
                          <a:pt x="20" y="33"/>
                        </a:lnTo>
                        <a:lnTo>
                          <a:pt x="23" y="32"/>
                        </a:lnTo>
                        <a:lnTo>
                          <a:pt x="29" y="28"/>
                        </a:lnTo>
                        <a:lnTo>
                          <a:pt x="32" y="23"/>
                        </a:lnTo>
                        <a:lnTo>
                          <a:pt x="33" y="19"/>
                        </a:lnTo>
                        <a:lnTo>
                          <a:pt x="33" y="16"/>
                        </a:lnTo>
                        <a:lnTo>
                          <a:pt x="33" y="16"/>
                        </a:lnTo>
                        <a:close/>
                        <a:moveTo>
                          <a:pt x="14" y="16"/>
                        </a:moveTo>
                        <a:lnTo>
                          <a:pt x="14" y="16"/>
                        </a:lnTo>
                        <a:lnTo>
                          <a:pt x="15" y="14"/>
                        </a:lnTo>
                        <a:lnTo>
                          <a:pt x="17" y="14"/>
                        </a:lnTo>
                        <a:lnTo>
                          <a:pt x="17" y="14"/>
                        </a:lnTo>
                        <a:lnTo>
                          <a:pt x="18" y="14"/>
                        </a:lnTo>
                        <a:lnTo>
                          <a:pt x="19" y="16"/>
                        </a:lnTo>
                        <a:lnTo>
                          <a:pt x="19" y="16"/>
                        </a:lnTo>
                        <a:lnTo>
                          <a:pt x="18" y="18"/>
                        </a:lnTo>
                        <a:lnTo>
                          <a:pt x="17" y="19"/>
                        </a:lnTo>
                        <a:lnTo>
                          <a:pt x="17" y="19"/>
                        </a:lnTo>
                        <a:lnTo>
                          <a:pt x="15" y="18"/>
                        </a:lnTo>
                        <a:lnTo>
                          <a:pt x="14" y="16"/>
                        </a:lnTo>
                        <a:lnTo>
                          <a:pt x="14"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ko-KR" altLang="en-US"/>
                  </a:p>
                </p:txBody>
              </p:sp>
            </p:grpSp>
            <p:sp>
              <p:nvSpPr>
                <p:cNvPr id="65" name="矩形 64">
                  <a:extLst>
                    <a:ext uri="{FF2B5EF4-FFF2-40B4-BE49-F238E27FC236}">
                      <a16:creationId xmlns:a16="http://schemas.microsoft.com/office/drawing/2014/main" id="{7D8DDC84-9DCD-CD2C-466B-E38EEEC905A4}"/>
                    </a:ext>
                  </a:extLst>
                </p:cNvPr>
                <p:cNvSpPr/>
                <p:nvPr/>
              </p:nvSpPr>
              <p:spPr>
                <a:xfrm>
                  <a:off x="483836" y="1929900"/>
                  <a:ext cx="846562" cy="490818"/>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比序</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總積分</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66" name="矩形 65">
                  <a:extLst>
                    <a:ext uri="{FF2B5EF4-FFF2-40B4-BE49-F238E27FC236}">
                      <a16:creationId xmlns:a16="http://schemas.microsoft.com/office/drawing/2014/main" id="{034CE2A5-C773-DDFE-75E4-1322F004C495}"/>
                    </a:ext>
                  </a:extLst>
                </p:cNvPr>
                <p:cNvSpPr/>
                <p:nvPr/>
              </p:nvSpPr>
              <p:spPr>
                <a:xfrm>
                  <a:off x="1516577" y="1939773"/>
                  <a:ext cx="645855" cy="495083"/>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均衡</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學習</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67" name="矩形 66">
                  <a:extLst>
                    <a:ext uri="{FF2B5EF4-FFF2-40B4-BE49-F238E27FC236}">
                      <a16:creationId xmlns:a16="http://schemas.microsoft.com/office/drawing/2014/main" id="{346769D4-34AA-EB10-F4AA-7E3CB57562F3}"/>
                    </a:ext>
                  </a:extLst>
                </p:cNvPr>
                <p:cNvSpPr/>
                <p:nvPr/>
              </p:nvSpPr>
              <p:spPr>
                <a:xfrm>
                  <a:off x="2431795" y="1929900"/>
                  <a:ext cx="645855" cy="495083"/>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技藝</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優良</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sp>
            <p:nvSpPr>
              <p:cNvPr id="41" name="矩形 40">
                <a:extLst>
                  <a:ext uri="{FF2B5EF4-FFF2-40B4-BE49-F238E27FC236}">
                    <a16:creationId xmlns:a16="http://schemas.microsoft.com/office/drawing/2014/main" id="{C4C80698-5AFF-9A62-FE4C-780931DCDEB0}"/>
                  </a:ext>
                </a:extLst>
              </p:cNvPr>
              <p:cNvSpPr/>
              <p:nvPr/>
            </p:nvSpPr>
            <p:spPr>
              <a:xfrm>
                <a:off x="3504514" y="195486"/>
                <a:ext cx="1015663"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志願序</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17AF9EBD-DF18-24B6-CB4E-4392F64662B5}"/>
                  </a:ext>
                </a:extLst>
              </p:cNvPr>
              <p:cNvSpPr/>
              <p:nvPr/>
            </p:nvSpPr>
            <p:spPr>
              <a:xfrm>
                <a:off x="4706563" y="195486"/>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弱勢</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身分</a:t>
                </a:r>
                <a:endParaRPr lang="en-US" altLang="zh-TW" sz="1600" b="1" dirty="0">
                  <a:solidFill>
                    <a:srgbClr val="002060"/>
                  </a:solidFill>
                  <a:latin typeface="微軟正黑體" panose="020B0604030504040204" pitchFamily="34" charset="-120"/>
                  <a:ea typeface="微軟正黑體" panose="020B0604030504040204" pitchFamily="34" charset="-120"/>
                </a:endParaRPr>
              </a:p>
            </p:txBody>
          </p:sp>
          <p:sp>
            <p:nvSpPr>
              <p:cNvPr id="43" name="矩形 42">
                <a:extLst>
                  <a:ext uri="{FF2B5EF4-FFF2-40B4-BE49-F238E27FC236}">
                    <a16:creationId xmlns:a16="http://schemas.microsoft.com/office/drawing/2014/main" id="{5C983C90-097D-14AB-E3F3-8961900994B6}"/>
                  </a:ext>
                </a:extLst>
              </p:cNvPr>
              <p:cNvSpPr/>
              <p:nvPr/>
            </p:nvSpPr>
            <p:spPr>
              <a:xfrm>
                <a:off x="5493148" y="195486"/>
                <a:ext cx="1332517" cy="732301"/>
              </a:xfrm>
              <a:prstGeom prst="rect">
                <a:avLst/>
              </a:prstGeom>
            </p:spPr>
            <p:txBody>
              <a:bodyPr wrap="squar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多元學習</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表現</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44" name="矩形 43">
                <a:extLst>
                  <a:ext uri="{FF2B5EF4-FFF2-40B4-BE49-F238E27FC236}">
                    <a16:creationId xmlns:a16="http://schemas.microsoft.com/office/drawing/2014/main" id="{9D95E378-EA1F-6DB9-6E6E-D41C00C07809}"/>
                  </a:ext>
                </a:extLst>
              </p:cNvPr>
              <p:cNvSpPr/>
              <p:nvPr/>
            </p:nvSpPr>
            <p:spPr>
              <a:xfrm>
                <a:off x="6916867" y="250671"/>
                <a:ext cx="739953" cy="704519"/>
              </a:xfrm>
              <a:prstGeom prst="rect">
                <a:avLst/>
              </a:prstGeom>
            </p:spPr>
            <p:txBody>
              <a:bodyPr wrap="none">
                <a:spAutoFit/>
              </a:bodyPr>
              <a:lstStyle/>
              <a:p>
                <a:pPr algn="ctr">
                  <a:lnSpc>
                    <a:spcPts val="1200"/>
                  </a:lnSpc>
                </a:pPr>
                <a:r>
                  <a:rPr lang="zh-TW" altLang="en-US" sz="1600" b="1" dirty="0">
                    <a:solidFill>
                      <a:srgbClr val="002060"/>
                    </a:solidFill>
                    <a:latin typeface="微軟正黑體" panose="020B0604030504040204" pitchFamily="34" charset="-120"/>
                    <a:ea typeface="微軟正黑體" panose="020B0604030504040204" pitchFamily="34" charset="-120"/>
                  </a:rPr>
                  <a:t>會考</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lnSpc>
                    <a:spcPts val="1200"/>
                  </a:lnSpc>
                </a:pPr>
                <a:r>
                  <a:rPr lang="en-US" altLang="zh-CN" sz="1600" b="1" dirty="0">
                    <a:solidFill>
                      <a:srgbClr val="002060"/>
                    </a:solidFill>
                    <a:latin typeface="微軟正黑體" panose="020B0604030504040204" pitchFamily="34" charset="-120"/>
                    <a:ea typeface="微軟正黑體" panose="020B0604030504040204" pitchFamily="34" charset="-120"/>
                  </a:rPr>
                  <a:t>+</a:t>
                </a:r>
              </a:p>
              <a:p>
                <a:pPr algn="ctr">
                  <a:lnSpc>
                    <a:spcPts val="1200"/>
                  </a:lnSpc>
                </a:pPr>
                <a:r>
                  <a:rPr lang="zh-TW" altLang="en-US" sz="1600" b="1" dirty="0">
                    <a:solidFill>
                      <a:srgbClr val="002060"/>
                    </a:solidFill>
                    <a:latin typeface="微軟正黑體" panose="020B0604030504040204" pitchFamily="34" charset="-120"/>
                    <a:ea typeface="微軟正黑體" panose="020B0604030504040204" pitchFamily="34" charset="-120"/>
                  </a:rPr>
                  <a:t>寫作</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6FAB94D2-548D-FA8F-A160-28C3C7B5D315}"/>
                  </a:ext>
                </a:extLst>
              </p:cNvPr>
              <p:cNvSpPr/>
              <p:nvPr/>
            </p:nvSpPr>
            <p:spPr>
              <a:xfrm>
                <a:off x="7945316" y="195486"/>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服務</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學習</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9CC523DD-0D85-AD6A-7EB8-6709E16E2152}"/>
                </a:ext>
              </a:extLst>
            </p:cNvPr>
            <p:cNvGrpSpPr/>
            <p:nvPr/>
          </p:nvGrpSpPr>
          <p:grpSpPr>
            <a:xfrm>
              <a:off x="683568" y="2211710"/>
              <a:ext cx="7732799" cy="2238484"/>
              <a:chOff x="990195" y="2454029"/>
              <a:chExt cx="7732799" cy="2238484"/>
            </a:xfrm>
          </p:grpSpPr>
          <p:grpSp>
            <p:nvGrpSpPr>
              <p:cNvPr id="9" name="群組 8">
                <a:extLst>
                  <a:ext uri="{FF2B5EF4-FFF2-40B4-BE49-F238E27FC236}">
                    <a16:creationId xmlns:a16="http://schemas.microsoft.com/office/drawing/2014/main" id="{EC6BA69A-09D0-D2D8-C3B6-9EFC25F5620A}"/>
                  </a:ext>
                </a:extLst>
              </p:cNvPr>
              <p:cNvGrpSpPr/>
              <p:nvPr/>
            </p:nvGrpSpPr>
            <p:grpSpPr>
              <a:xfrm>
                <a:off x="990195" y="2454031"/>
                <a:ext cx="7732799" cy="2238482"/>
                <a:chOff x="1286009" y="1929900"/>
                <a:chExt cx="6578469" cy="1500322"/>
              </a:xfrm>
            </p:grpSpPr>
            <p:grpSp>
              <p:nvGrpSpPr>
                <p:cNvPr id="15" name="组合 63">
                  <a:extLst>
                    <a:ext uri="{FF2B5EF4-FFF2-40B4-BE49-F238E27FC236}">
                      <a16:creationId xmlns:a16="http://schemas.microsoft.com/office/drawing/2014/main" id="{DEE9C994-E90D-EED5-F088-4DAF18ED355E}"/>
                    </a:ext>
                  </a:extLst>
                </p:cNvPr>
                <p:cNvGrpSpPr/>
                <p:nvPr/>
              </p:nvGrpSpPr>
              <p:grpSpPr>
                <a:xfrm>
                  <a:off x="1286009" y="1956214"/>
                  <a:ext cx="6573209" cy="1389929"/>
                  <a:chOff x="1286009" y="1956214"/>
                  <a:chExt cx="6573209" cy="1389929"/>
                </a:xfrm>
              </p:grpSpPr>
              <p:cxnSp>
                <p:nvCxnSpPr>
                  <p:cNvPr id="32" name="直接连接符 65">
                    <a:extLst>
                      <a:ext uri="{FF2B5EF4-FFF2-40B4-BE49-F238E27FC236}">
                        <a16:creationId xmlns:a16="http://schemas.microsoft.com/office/drawing/2014/main" id="{4BF183CB-B064-F9E7-247D-6EFEE48F459C}"/>
                      </a:ext>
                    </a:extLst>
                  </p:cNvPr>
                  <p:cNvCxnSpPr/>
                  <p:nvPr/>
                </p:nvCxnSpPr>
                <p:spPr>
                  <a:xfrm>
                    <a:off x="1286009"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66">
                    <a:extLst>
                      <a:ext uri="{FF2B5EF4-FFF2-40B4-BE49-F238E27FC236}">
                        <a16:creationId xmlns:a16="http://schemas.microsoft.com/office/drawing/2014/main" id="{11646AF0-9A3D-06F1-9237-7547A6DB96BE}"/>
                      </a:ext>
                    </a:extLst>
                  </p:cNvPr>
                  <p:cNvCxnSpPr/>
                  <p:nvPr/>
                </p:nvCxnSpPr>
                <p:spPr>
                  <a:xfrm>
                    <a:off x="2301930"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67">
                    <a:extLst>
                      <a:ext uri="{FF2B5EF4-FFF2-40B4-BE49-F238E27FC236}">
                        <a16:creationId xmlns:a16="http://schemas.microsoft.com/office/drawing/2014/main" id="{D849A186-2D44-72AE-5283-928A149C17A1}"/>
                      </a:ext>
                    </a:extLst>
                  </p:cNvPr>
                  <p:cNvCxnSpPr/>
                  <p:nvPr/>
                </p:nvCxnSpPr>
                <p:spPr>
                  <a:xfrm>
                    <a:off x="3209752"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68">
                    <a:extLst>
                      <a:ext uri="{FF2B5EF4-FFF2-40B4-BE49-F238E27FC236}">
                        <a16:creationId xmlns:a16="http://schemas.microsoft.com/office/drawing/2014/main" id="{657AC60A-41D7-24C2-A471-F4F5A430B9ED}"/>
                      </a:ext>
                    </a:extLst>
                  </p:cNvPr>
                  <p:cNvCxnSpPr/>
                  <p:nvPr/>
                </p:nvCxnSpPr>
                <p:spPr>
                  <a:xfrm>
                    <a:off x="4110995"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69">
                    <a:extLst>
                      <a:ext uri="{FF2B5EF4-FFF2-40B4-BE49-F238E27FC236}">
                        <a16:creationId xmlns:a16="http://schemas.microsoft.com/office/drawing/2014/main" id="{BCB1C7B6-F87B-A2D0-FB50-32D443C63AB1}"/>
                      </a:ext>
                    </a:extLst>
                  </p:cNvPr>
                  <p:cNvCxnSpPr/>
                  <p:nvPr/>
                </p:nvCxnSpPr>
                <p:spPr>
                  <a:xfrm>
                    <a:off x="5926639" y="1956214"/>
                    <a:ext cx="0" cy="13899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70">
                    <a:extLst>
                      <a:ext uri="{FF2B5EF4-FFF2-40B4-BE49-F238E27FC236}">
                        <a16:creationId xmlns:a16="http://schemas.microsoft.com/office/drawing/2014/main" id="{43FEABFE-EA8C-0766-73DB-2FEA285E60EB}"/>
                      </a:ext>
                    </a:extLst>
                  </p:cNvPr>
                  <p:cNvCxnSpPr/>
                  <p:nvPr/>
                </p:nvCxnSpPr>
                <p:spPr>
                  <a:xfrm>
                    <a:off x="6854196" y="1956215"/>
                    <a:ext cx="0" cy="13899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71">
                    <a:extLst>
                      <a:ext uri="{FF2B5EF4-FFF2-40B4-BE49-F238E27FC236}">
                        <a16:creationId xmlns:a16="http://schemas.microsoft.com/office/drawing/2014/main" id="{F19D5056-1980-AE39-DFC9-F8194C8FD622}"/>
                      </a:ext>
                    </a:extLst>
                  </p:cNvPr>
                  <p:cNvCxnSpPr/>
                  <p:nvPr/>
                </p:nvCxnSpPr>
                <p:spPr>
                  <a:xfrm>
                    <a:off x="7859218"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73">
                    <a:extLst>
                      <a:ext uri="{FF2B5EF4-FFF2-40B4-BE49-F238E27FC236}">
                        <a16:creationId xmlns:a16="http://schemas.microsoft.com/office/drawing/2014/main" id="{69B8D935-B6DB-87C7-25F5-C48AE63D52F0}"/>
                      </a:ext>
                    </a:extLst>
                  </p:cNvPr>
                  <p:cNvCxnSpPr/>
                  <p:nvPr/>
                </p:nvCxnSpPr>
                <p:spPr>
                  <a:xfrm>
                    <a:off x="5031975" y="1956214"/>
                    <a:ext cx="0" cy="13899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 name="圆角矩形 75">
                  <a:extLst>
                    <a:ext uri="{FF2B5EF4-FFF2-40B4-BE49-F238E27FC236}">
                      <a16:creationId xmlns:a16="http://schemas.microsoft.com/office/drawing/2014/main" id="{9BE1F5C1-3728-3472-A7D4-D8AFA522DF4E}"/>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08</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7" name="圆角矩形 76">
                  <a:extLst>
                    <a:ext uri="{FF2B5EF4-FFF2-40B4-BE49-F238E27FC236}">
                      <a16:creationId xmlns:a16="http://schemas.microsoft.com/office/drawing/2014/main" id="{7CF78F59-D546-32F0-A5AC-A466633FC734}"/>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09</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8" name="圆角矩形 77">
                  <a:extLst>
                    <a:ext uri="{FF2B5EF4-FFF2-40B4-BE49-F238E27FC236}">
                      <a16:creationId xmlns:a16="http://schemas.microsoft.com/office/drawing/2014/main" id="{DB353CBE-0F02-098B-29EB-C0A97FEF2E74}"/>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10</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9" name="圆角矩形 78">
                  <a:extLst>
                    <a:ext uri="{FF2B5EF4-FFF2-40B4-BE49-F238E27FC236}">
                      <a16:creationId xmlns:a16="http://schemas.microsoft.com/office/drawing/2014/main" id="{4F76898B-A756-FE13-E9AD-0507C0BE2D11}"/>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11</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20" name="圆角矩形 79">
                  <a:extLst>
                    <a:ext uri="{FF2B5EF4-FFF2-40B4-BE49-F238E27FC236}">
                      <a16:creationId xmlns:a16="http://schemas.microsoft.com/office/drawing/2014/main" id="{994708FC-59DC-F3EB-AA47-0D4AADF172DE}"/>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12</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21" name="圆角矩形 80">
                  <a:extLst>
                    <a:ext uri="{FF2B5EF4-FFF2-40B4-BE49-F238E27FC236}">
                      <a16:creationId xmlns:a16="http://schemas.microsoft.com/office/drawing/2014/main" id="{4769440A-DF7E-9BFB-04B8-34BFDB74BB0C}"/>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13</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22" name="圆角矩形 81">
                  <a:extLst>
                    <a:ext uri="{FF2B5EF4-FFF2-40B4-BE49-F238E27FC236}">
                      <a16:creationId xmlns:a16="http://schemas.microsoft.com/office/drawing/2014/main" id="{EAB49C68-1E6A-1F8E-04EA-ACE15CC456CC}"/>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14</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0E50F932-9E86-545A-30D8-E192D9728B20}"/>
                    </a:ext>
                  </a:extLst>
                </p:cNvPr>
                <p:cNvSpPr/>
                <p:nvPr/>
              </p:nvSpPr>
              <p:spPr>
                <a:xfrm>
                  <a:off x="1293718" y="2732742"/>
                  <a:ext cx="1044058" cy="577596"/>
                </a:xfrm>
                <a:prstGeom prst="rect">
                  <a:avLst/>
                </a:prstGeom>
              </p:spPr>
              <p:txBody>
                <a:bodyPr wrap="none">
                  <a:spAutoFit/>
                </a:bodyPr>
                <a:lstStyle/>
                <a:p>
                  <a:pPr algn="ct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0</a:t>
                  </a:r>
                  <a:endParaRPr lang="zh-CN" altLang="en-US" sz="13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矩形 23">
                  <a:extLst>
                    <a:ext uri="{FF2B5EF4-FFF2-40B4-BE49-F238E27FC236}">
                      <a16:creationId xmlns:a16="http://schemas.microsoft.com/office/drawing/2014/main" id="{11FC788A-C851-D407-FAB6-3ED2247EC04E}"/>
                    </a:ext>
                  </a:extLst>
                </p:cNvPr>
                <p:cNvSpPr/>
                <p:nvPr/>
              </p:nvSpPr>
              <p:spPr>
                <a:xfrm>
                  <a:off x="2315203" y="2732742"/>
                  <a:ext cx="917788" cy="69747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TW" sz="1200" b="1" dirty="0">
                      <a:solidFill>
                        <a:srgbClr val="002060"/>
                      </a:solidFill>
                      <a:latin typeface="微軟正黑體" panose="020B0604030504040204" pitchFamily="34" charset="-120"/>
                      <a:ea typeface="微軟正黑體" panose="020B0604030504040204" pitchFamily="34" charset="-120"/>
                    </a:rPr>
                    <a:t>&gt;B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C&gt;</a:t>
                  </a: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5BE9036-FBE3-74DB-4472-DE2976BC56DD}"/>
                    </a:ext>
                  </a:extLst>
                </p:cNvPr>
                <p:cNvSpPr/>
                <p:nvPr/>
              </p:nvSpPr>
              <p:spPr>
                <a:xfrm>
                  <a:off x="3194525" y="2732743"/>
                  <a:ext cx="917788" cy="69747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TW" sz="1200" b="1" dirty="0">
                      <a:solidFill>
                        <a:srgbClr val="002060"/>
                      </a:solidFill>
                      <a:latin typeface="微軟正黑體" panose="020B0604030504040204" pitchFamily="34" charset="-120"/>
                      <a:ea typeface="微軟正黑體" panose="020B0604030504040204" pitchFamily="34" charset="-120"/>
                    </a:rPr>
                    <a:t>&gt;B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C&gt;</a:t>
                  </a: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CEC20259-8486-4C9F-BB79-86592B5C292F}"/>
                    </a:ext>
                  </a:extLst>
                </p:cNvPr>
                <p:cNvSpPr/>
                <p:nvPr/>
              </p:nvSpPr>
              <p:spPr>
                <a:xfrm>
                  <a:off x="4137655" y="2732743"/>
                  <a:ext cx="917788" cy="69747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TW" sz="1200" b="1" dirty="0">
                      <a:solidFill>
                        <a:srgbClr val="002060"/>
                      </a:solidFill>
                      <a:latin typeface="微軟正黑體" panose="020B0604030504040204" pitchFamily="34" charset="-120"/>
                      <a:ea typeface="微軟正黑體" panose="020B0604030504040204" pitchFamily="34" charset="-120"/>
                    </a:rPr>
                    <a:t>&gt;B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C&gt;</a:t>
                  </a: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45A9BB47-335E-33E4-AAFA-4D8DAC4F6461}"/>
                    </a:ext>
                  </a:extLst>
                </p:cNvPr>
                <p:cNvSpPr/>
                <p:nvPr/>
              </p:nvSpPr>
              <p:spPr>
                <a:xfrm>
                  <a:off x="5008971" y="2732743"/>
                  <a:ext cx="917788" cy="69747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TW" sz="1200" b="1" dirty="0">
                      <a:solidFill>
                        <a:srgbClr val="002060"/>
                      </a:solidFill>
                      <a:latin typeface="微軟正黑體" panose="020B0604030504040204" pitchFamily="34" charset="-120"/>
                      <a:ea typeface="微軟正黑體" panose="020B0604030504040204" pitchFamily="34" charset="-120"/>
                    </a:rPr>
                    <a:t>&gt;B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C&gt;</a:t>
                  </a: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9C116ED2-C7E3-08ED-F298-6C737D5E5D23}"/>
                    </a:ext>
                  </a:extLst>
                </p:cNvPr>
                <p:cNvSpPr/>
                <p:nvPr/>
              </p:nvSpPr>
              <p:spPr>
                <a:xfrm>
                  <a:off x="5923141" y="2732743"/>
                  <a:ext cx="917788" cy="69747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CN"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200" b="1" dirty="0">
                      <a:solidFill>
                        <a:srgbClr val="002060"/>
                      </a:solidFill>
                      <a:latin typeface="微軟正黑體" panose="020B0604030504040204" pitchFamily="34" charset="-120"/>
                      <a:ea typeface="微軟正黑體" panose="020B0604030504040204" pitchFamily="34" charset="-120"/>
                    </a:rPr>
                    <a:t>A</a:t>
                  </a:r>
                  <a:r>
                    <a:rPr lang="en-US" altLang="zh-TW" sz="1200" b="1" dirty="0">
                      <a:solidFill>
                        <a:srgbClr val="002060"/>
                      </a:solidFill>
                      <a:latin typeface="微軟正黑體" panose="020B0604030504040204" pitchFamily="34" charset="-120"/>
                      <a:ea typeface="微軟正黑體" panose="020B0604030504040204" pitchFamily="34" charset="-120"/>
                    </a:rPr>
                    <a:t>&gt;B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B</a:t>
                  </a:r>
                  <a:r>
                    <a:rPr lang="en-US" altLang="zh-TW" sz="1200" b="1" baseline="30000"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C&gt;</a:t>
                  </a: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827F872C-66B8-C1EE-D1DD-7A9DD9518CD1}"/>
                    </a:ext>
                  </a:extLst>
                </p:cNvPr>
                <p:cNvSpPr/>
                <p:nvPr/>
              </p:nvSpPr>
              <p:spPr>
                <a:xfrm>
                  <a:off x="6930881" y="2732743"/>
                  <a:ext cx="851651" cy="542484"/>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6</a:t>
                  </a:r>
                  <a:r>
                    <a:rPr lang="en-US" altLang="zh-TW" sz="1200" b="1" dirty="0">
                      <a:solidFill>
                        <a:srgbClr val="002060"/>
                      </a:solidFill>
                      <a:latin typeface="微軟正黑體" panose="020B0604030504040204" pitchFamily="34" charset="-120"/>
                      <a:ea typeface="微軟正黑體" panose="020B0604030504040204" pitchFamily="34" charset="-120"/>
                    </a:rPr>
                    <a:t>&gt;5&gt;4&gt;</a:t>
                  </a:r>
                </a:p>
                <a:p>
                  <a:pPr algn="ctr"/>
                  <a:r>
                    <a:rPr lang="en-US" altLang="zh-TW" sz="1200" b="1" dirty="0">
                      <a:solidFill>
                        <a:srgbClr val="002060"/>
                      </a:solidFill>
                      <a:latin typeface="微軟正黑體" panose="020B0604030504040204" pitchFamily="34" charset="-120"/>
                      <a:ea typeface="微軟正黑體" panose="020B0604030504040204" pitchFamily="34" charset="-120"/>
                    </a:rPr>
                    <a:t>3&gt;2&gt;1&gt;</a:t>
                  </a:r>
                </a:p>
                <a:p>
                  <a:pPr algn="ctr"/>
                  <a:r>
                    <a:rPr lang="zh-TW" altLang="en-US" sz="1200" b="1" dirty="0">
                      <a:solidFill>
                        <a:srgbClr val="002060"/>
                      </a:solidFill>
                      <a:latin typeface="微軟正黑體" panose="020B0604030504040204" pitchFamily="34" charset="-120"/>
                      <a:ea typeface="微軟正黑體" panose="020B0604030504040204" pitchFamily="34" charset="-120"/>
                    </a:rPr>
                    <a:t>缺考</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30" name="矩形 29">
                  <a:extLst>
                    <a:ext uri="{FF2B5EF4-FFF2-40B4-BE49-F238E27FC236}">
                      <a16:creationId xmlns:a16="http://schemas.microsoft.com/office/drawing/2014/main" id="{F26E0B0B-1B10-A245-10B7-699ED2F1A67B}"/>
                    </a:ext>
                  </a:extLst>
                </p:cNvPr>
                <p:cNvSpPr/>
                <p:nvPr/>
              </p:nvSpPr>
              <p:spPr>
                <a:xfrm>
                  <a:off x="1489041" y="1939773"/>
                  <a:ext cx="645855" cy="288798"/>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競賽</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BED038E5-30D8-6032-E5CD-763EC510928A}"/>
                    </a:ext>
                  </a:extLst>
                </p:cNvPr>
                <p:cNvSpPr/>
                <p:nvPr/>
              </p:nvSpPr>
              <p:spPr>
                <a:xfrm>
                  <a:off x="2431794" y="1929900"/>
                  <a:ext cx="645855" cy="288798"/>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國文</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sp>
            <p:nvSpPr>
              <p:cNvPr id="10" name="矩形 9">
                <a:extLst>
                  <a:ext uri="{FF2B5EF4-FFF2-40B4-BE49-F238E27FC236}">
                    <a16:creationId xmlns:a16="http://schemas.microsoft.com/office/drawing/2014/main" id="{6FF9A45E-A3E0-AB82-A295-12AF5AD92CF3}"/>
                  </a:ext>
                </a:extLst>
              </p:cNvPr>
              <p:cNvSpPr/>
              <p:nvPr/>
            </p:nvSpPr>
            <p:spPr>
              <a:xfrm>
                <a:off x="3392763"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數學</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D75AAF76-4154-F83A-C1CB-DCBAB0CE1F4F}"/>
                  </a:ext>
                </a:extLst>
              </p:cNvPr>
              <p:cNvSpPr/>
              <p:nvPr/>
            </p:nvSpPr>
            <p:spPr>
              <a:xfrm>
                <a:off x="4466572"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英語</a:t>
                </a:r>
                <a:endParaRPr lang="en-US" altLang="zh-TW" sz="1600" b="1" dirty="0">
                  <a:solidFill>
                    <a:srgbClr val="002060"/>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C1F25112-4FEB-05B7-41BA-6AB53F217D59}"/>
                  </a:ext>
                </a:extLst>
              </p:cNvPr>
              <p:cNvSpPr/>
              <p:nvPr/>
            </p:nvSpPr>
            <p:spPr>
              <a:xfrm>
                <a:off x="5324830" y="2454029"/>
                <a:ext cx="1229901" cy="430887"/>
              </a:xfrm>
              <a:prstGeom prst="rect">
                <a:avLst/>
              </a:prstGeom>
            </p:spPr>
            <p:txBody>
              <a:bodyPr wrap="squar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自然</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286BEF14-2B24-6850-26B0-D40DACC77B76}"/>
                  </a:ext>
                </a:extLst>
              </p:cNvPr>
              <p:cNvSpPr/>
              <p:nvPr/>
            </p:nvSpPr>
            <p:spPr>
              <a:xfrm>
                <a:off x="6579898"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社會</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1E2C5D09-E9FA-D095-B537-2F62241FC809}"/>
                  </a:ext>
                </a:extLst>
              </p:cNvPr>
              <p:cNvSpPr/>
              <p:nvPr/>
            </p:nvSpPr>
            <p:spPr>
              <a:xfrm>
                <a:off x="7705327" y="2454029"/>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寫作</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測驗</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grpSp>
      <p:sp>
        <p:nvSpPr>
          <p:cNvPr id="79" name="文字方塊 78">
            <a:extLst>
              <a:ext uri="{FF2B5EF4-FFF2-40B4-BE49-F238E27FC236}">
                <a16:creationId xmlns:a16="http://schemas.microsoft.com/office/drawing/2014/main" id="{DEE6C468-C9C7-E254-D580-F0B94C76BE1E}"/>
              </a:ext>
            </a:extLst>
          </p:cNvPr>
          <p:cNvSpPr txBox="1"/>
          <p:nvPr/>
        </p:nvSpPr>
        <p:spPr>
          <a:xfrm>
            <a:off x="867454" y="959666"/>
            <a:ext cx="10427558" cy="369332"/>
          </a:xfrm>
          <a:prstGeom prst="rect">
            <a:avLst/>
          </a:prstGeom>
          <a:noFill/>
        </p:spPr>
        <p:txBody>
          <a:bodyPr wrap="square" rtlCol="0">
            <a:spAutoFit/>
          </a:bodyPr>
          <a:lstStyle/>
          <a:p>
            <a:r>
              <a:rPr lang="zh-TW" altLang="en-US" b="1" dirty="0">
                <a:solidFill>
                  <a:srgbClr val="0000CC"/>
                </a:solidFill>
                <a:latin typeface="微軟正黑體" panose="020B0604030504040204" pitchFamily="34" charset="-120"/>
                <a:ea typeface="微軟正黑體" panose="020B0604030504040204" pitchFamily="34" charset="-120"/>
              </a:rPr>
              <a:t>分發順位排定原則及同分比序順序，其中總績分為比序總績分，</a:t>
            </a:r>
            <a:r>
              <a:rPr lang="zh-TW" altLang="en-US" b="1" dirty="0">
                <a:solidFill>
                  <a:srgbClr val="FF0000"/>
                </a:solidFill>
                <a:latin typeface="微軟正黑體" panose="020B0604030504040204" pitchFamily="34" charset="-120"/>
                <a:ea typeface="微軟正黑體" panose="020B0604030504040204" pitchFamily="34" charset="-120"/>
              </a:rPr>
              <a:t>同分比序相同者，分發順位相同</a:t>
            </a:r>
            <a:r>
              <a:rPr lang="zh-TW" altLang="en-US" b="1" dirty="0">
                <a:solidFill>
                  <a:srgbClr val="0000CC"/>
                </a:solidFill>
                <a:latin typeface="微軟正黑體" panose="020B0604030504040204" pitchFamily="34" charset="-120"/>
                <a:ea typeface="微軟正黑體" panose="020B0604030504040204" pitchFamily="34" charset="-120"/>
              </a:rPr>
              <a:t>。</a:t>
            </a:r>
            <a:endParaRPr lang="en-US" altLang="zh-TW" b="1" dirty="0">
              <a:solidFill>
                <a:srgbClr val="0000CC"/>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9DB99D4D-29A0-F250-D3D6-2165824CF9EB}"/>
              </a:ext>
            </a:extLst>
          </p:cNvPr>
          <p:cNvPicPr>
            <a:picLocks noChangeAspect="1"/>
          </p:cNvPicPr>
          <p:nvPr/>
        </p:nvPicPr>
        <p:blipFill>
          <a:blip r:embed="rId3">
            <a:duotone>
              <a:prstClr val="black"/>
              <a:srgbClr val="F70931">
                <a:tint val="45000"/>
                <a:satMod val="400000"/>
              </a:srgbClr>
            </a:duotone>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40000" contrast="-40000"/>
                    </a14:imgEffect>
                  </a14:imgLayer>
                </a14:imgProps>
              </a:ext>
            </a:extLst>
          </a:blip>
          <a:stretch>
            <a:fillRect/>
          </a:stretch>
        </p:blipFill>
        <p:spPr>
          <a:xfrm>
            <a:off x="1673237" y="5225316"/>
            <a:ext cx="344766" cy="34476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p:cNvSpPr txBox="1">
            <a:spLocks/>
          </p:cNvSpPr>
          <p:nvPr/>
        </p:nvSpPr>
        <p:spPr bwMode="auto">
          <a:xfrm>
            <a:off x="442337"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柒、網路選填登記志願（</a:t>
            </a:r>
            <a:r>
              <a:rPr lang="en-US" altLang="zh-TW" sz="3000" b="1" dirty="0">
                <a:solidFill>
                  <a:srgbClr val="002060"/>
                </a:solidFill>
                <a:latin typeface="微軟正黑體" panose="020B0604030504040204" pitchFamily="34" charset="-120"/>
                <a:ea typeface="微軟正黑體" panose="020B0604030504040204" pitchFamily="34" charset="-120"/>
              </a:rPr>
              <a:t>1/2</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sp>
        <p:nvSpPr>
          <p:cNvPr id="9" name="投影片編號版面配置區 4"/>
          <p:cNvSpPr>
            <a:spLocks noGrp="1"/>
          </p:cNvSpPr>
          <p:nvPr>
            <p:ph type="sldNum" sz="quarter" idx="12"/>
          </p:nvPr>
        </p:nvSpPr>
        <p:spPr bwMode="auto">
          <a:xfrm>
            <a:off x="9598242"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26</a:t>
            </a:fld>
            <a:endParaRPr lang="zh-TW" altLang="en-US" sz="1500" b="1" dirty="0">
              <a:latin typeface="Arial" panose="020B0604020202020204" pitchFamily="34" charset="0"/>
              <a:cs typeface="Arial" panose="020B0604020202020204" pitchFamily="34" charset="0"/>
            </a:endParaRPr>
          </a:p>
        </p:txBody>
      </p:sp>
      <p:sp>
        <p:nvSpPr>
          <p:cNvPr id="11" name="Rectangle 3"/>
          <p:cNvSpPr/>
          <p:nvPr/>
        </p:nvSpPr>
        <p:spPr>
          <a:xfrm rot="16200000">
            <a:off x="5834389" y="-4906910"/>
            <a:ext cx="523219" cy="12192001"/>
          </a:xfrm>
          <a:prstGeom prst="rect">
            <a:avLst/>
          </a:prstGeom>
          <a:solidFill>
            <a:srgbClr val="CDEF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微軟正黑體" panose="020B0604030504040204" pitchFamily="34" charset="-120"/>
            </a:endParaRPr>
          </a:p>
        </p:txBody>
      </p:sp>
      <p:cxnSp>
        <p:nvCxnSpPr>
          <p:cNvPr id="69" name="直接连接符 42">
            <a:extLst>
              <a:ext uri="{FF2B5EF4-FFF2-40B4-BE49-F238E27FC236}">
                <a16:creationId xmlns:a16="http://schemas.microsoft.com/office/drawing/2014/main" id="{ED8FB385-6E14-49A1-A536-DD9C6FF0EF37}"/>
              </a:ext>
            </a:extLst>
          </p:cNvPr>
          <p:cNvCxnSpPr>
            <a:cxnSpLocks/>
            <a:endCxn id="70"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Freeform 6">
            <a:extLst>
              <a:ext uri="{FF2B5EF4-FFF2-40B4-BE49-F238E27FC236}">
                <a16:creationId xmlns:a16="http://schemas.microsoft.com/office/drawing/2014/main" id="{AC24C8CF-F273-455B-B2EB-49A6E6F1799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 name="文字方塊 1">
            <a:extLst>
              <a:ext uri="{FF2B5EF4-FFF2-40B4-BE49-F238E27FC236}">
                <a16:creationId xmlns:a16="http://schemas.microsoft.com/office/drawing/2014/main" id="{111C05AE-98CB-313E-8648-FD6F4E64B42B}"/>
              </a:ext>
            </a:extLst>
          </p:cNvPr>
          <p:cNvSpPr txBox="1"/>
          <p:nvPr/>
        </p:nvSpPr>
        <p:spPr>
          <a:xfrm>
            <a:off x="1641521" y="953476"/>
            <a:ext cx="8068234" cy="492443"/>
          </a:xfrm>
          <a:prstGeom prst="rect">
            <a:avLst/>
          </a:prstGeom>
          <a:noFill/>
        </p:spPr>
        <p:txBody>
          <a:bodyPr wrap="none" rtlCol="0">
            <a:spAutoFit/>
          </a:bodyPr>
          <a:lstStyle/>
          <a:p>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endParaRPr lang="zh-TW" altLang="en-US" sz="2600" dirty="0"/>
          </a:p>
        </p:txBody>
      </p:sp>
      <p:grpSp>
        <p:nvGrpSpPr>
          <p:cNvPr id="5" name="群組 4">
            <a:extLst>
              <a:ext uri="{FF2B5EF4-FFF2-40B4-BE49-F238E27FC236}">
                <a16:creationId xmlns:a16="http://schemas.microsoft.com/office/drawing/2014/main" id="{C7E861C2-8F64-939A-D092-B48BEF239C2D}"/>
              </a:ext>
            </a:extLst>
          </p:cNvPr>
          <p:cNvGrpSpPr/>
          <p:nvPr/>
        </p:nvGrpSpPr>
        <p:grpSpPr>
          <a:xfrm>
            <a:off x="1814201" y="4431386"/>
            <a:ext cx="8330770" cy="1769580"/>
            <a:chOff x="343073" y="4431387"/>
            <a:chExt cx="8330770" cy="1769580"/>
          </a:xfrm>
        </p:grpSpPr>
        <p:sp>
          <p:nvSpPr>
            <p:cNvPr id="6" name="Rectangle 3">
              <a:extLst>
                <a:ext uri="{FF2B5EF4-FFF2-40B4-BE49-F238E27FC236}">
                  <a16:creationId xmlns:a16="http://schemas.microsoft.com/office/drawing/2014/main" id="{598C3A67-630C-F878-366A-87851E4B6AFB}"/>
                </a:ext>
              </a:extLst>
            </p:cNvPr>
            <p:cNvSpPr/>
            <p:nvPr/>
          </p:nvSpPr>
          <p:spPr>
            <a:xfrm rot="16200000">
              <a:off x="4758774" y="4225990"/>
              <a:ext cx="523219" cy="9703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微軟正黑體" panose="020B0604030504040204" pitchFamily="34" charset="-120"/>
              </a:endParaRPr>
            </a:p>
          </p:txBody>
        </p:sp>
        <p:sp>
          <p:nvSpPr>
            <p:cNvPr id="8" name="文字方塊 7">
              <a:extLst>
                <a:ext uri="{FF2B5EF4-FFF2-40B4-BE49-F238E27FC236}">
                  <a16:creationId xmlns:a16="http://schemas.microsoft.com/office/drawing/2014/main" id="{88D4EE4B-0B87-FC0B-A9DA-8576779C260C}"/>
                </a:ext>
              </a:extLst>
            </p:cNvPr>
            <p:cNvSpPr txBox="1"/>
            <p:nvPr/>
          </p:nvSpPr>
          <p:spPr>
            <a:xfrm>
              <a:off x="871707" y="5092971"/>
              <a:ext cx="7802136" cy="1107996"/>
            </a:xfrm>
            <a:prstGeom prst="rect">
              <a:avLst/>
            </a:prstGeom>
            <a:noFill/>
          </p:spPr>
          <p:txBody>
            <a:bodyPr wrap="none" rtlCol="0">
              <a:spAutoFit/>
            </a:bodyPr>
            <a:lstStyle/>
            <a:p>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b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免試生事先熟悉操作介面流程或試填志願順序</a:t>
              </a:r>
              <a:b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2200" b="1" dirty="0">
                  <a:latin typeface="微軟正黑體" panose="020B0604030504040204" pitchFamily="34" charset="-120"/>
                  <a:ea typeface="微軟正黑體" panose="020B0604030504040204" pitchFamily="34" charset="-120"/>
                </a:rPr>
                <a:t>練習版系統</a:t>
              </a:r>
              <a:r>
                <a:rPr lang="zh-TW" altLang="zh-TW" sz="2200" b="1" dirty="0">
                  <a:solidFill>
                    <a:srgbClr val="C00000"/>
                  </a:solidFill>
                  <a:latin typeface="微軟正黑體" panose="020B0604030504040204" pitchFamily="34" charset="-120"/>
                  <a:ea typeface="微軟正黑體" panose="020B0604030504040204" pitchFamily="34" charset="-120"/>
                </a:rPr>
                <a:t>不儲存</a:t>
              </a:r>
              <a:r>
                <a:rPr lang="zh-TW" altLang="zh-TW" sz="2200" b="1" dirty="0">
                  <a:latin typeface="微軟正黑體" panose="020B0604030504040204" pitchFamily="34" charset="-120"/>
                  <a:ea typeface="微軟正黑體" panose="020B0604030504040204" pitchFamily="34" charset="-120"/>
                </a:rPr>
                <a:t>免試生修改後之通行碼，亦</a:t>
              </a:r>
              <a:r>
                <a:rPr lang="zh-TW" altLang="zh-TW" sz="2200" b="1" dirty="0">
                  <a:solidFill>
                    <a:srgbClr val="C00000"/>
                  </a:solidFill>
                  <a:latin typeface="微軟正黑體" panose="020B0604030504040204" pitchFamily="34" charset="-120"/>
                  <a:ea typeface="微軟正黑體" panose="020B0604030504040204" pitchFamily="34" charset="-120"/>
                </a:rPr>
                <a:t>不</a:t>
              </a:r>
              <a:r>
                <a:rPr lang="zh-TW" altLang="en-US" sz="2200" b="1" dirty="0">
                  <a:solidFill>
                    <a:srgbClr val="C00000"/>
                  </a:solidFill>
                  <a:latin typeface="微軟正黑體" panose="020B0604030504040204" pitchFamily="34" charset="-120"/>
                  <a:ea typeface="微軟正黑體" panose="020B0604030504040204" pitchFamily="34" charset="-120"/>
                </a:rPr>
                <a:t>留</a:t>
              </a:r>
              <a:r>
                <a:rPr lang="zh-TW" altLang="zh-TW" sz="2200" b="1" dirty="0">
                  <a:solidFill>
                    <a:srgbClr val="C00000"/>
                  </a:solidFill>
                  <a:latin typeface="微軟正黑體" panose="020B0604030504040204" pitchFamily="34" charset="-120"/>
                  <a:ea typeface="微軟正黑體" panose="020B0604030504040204" pitchFamily="34" charset="-120"/>
                </a:rPr>
                <a:t>用</a:t>
              </a:r>
              <a:r>
                <a:rPr lang="zh-TW" altLang="zh-TW" sz="2200" b="1" dirty="0">
                  <a:latin typeface="微軟正黑體" panose="020B0604030504040204" pitchFamily="34" charset="-120"/>
                  <a:ea typeface="微軟正黑體" panose="020B0604030504040204" pitchFamily="34" charset="-120"/>
                </a:rPr>
                <a:t>至正式版</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五角星 85">
              <a:extLst>
                <a:ext uri="{FF2B5EF4-FFF2-40B4-BE49-F238E27FC236}">
                  <a16:creationId xmlns:a16="http://schemas.microsoft.com/office/drawing/2014/main" id="{8FEF21A5-9913-3A76-69FA-D226700FB845}"/>
                </a:ext>
              </a:extLst>
            </p:cNvPr>
            <p:cNvSpPr/>
            <p:nvPr/>
          </p:nvSpPr>
          <p:spPr>
            <a:xfrm rot="1235633">
              <a:off x="343073" y="4431387"/>
              <a:ext cx="576000" cy="576000"/>
            </a:xfrm>
            <a:prstGeom prst="star5">
              <a:avLst>
                <a:gd name="adj" fmla="val 30128"/>
                <a:gd name="hf" fmla="val 105146"/>
                <a:gd name="vf" fmla="val 110557"/>
              </a:avLst>
            </a:prstGeom>
            <a:solidFill>
              <a:srgbClr val="B2D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CE7C253-C975-70FF-1226-F1A6F4902DE1}"/>
                </a:ext>
              </a:extLst>
            </p:cNvPr>
            <p:cNvSpPr/>
            <p:nvPr/>
          </p:nvSpPr>
          <p:spPr>
            <a:xfrm>
              <a:off x="792064" y="4530612"/>
              <a:ext cx="4801314" cy="461665"/>
            </a:xfrm>
            <a:prstGeom prst="rect">
              <a:avLst/>
            </a:prstGeom>
          </p:spPr>
          <p:txBody>
            <a:bodyPr wrap="none">
              <a:spAutoFit/>
            </a:bodyPr>
            <a:lstStyle/>
            <a:p>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提供網路選填登記志願系統</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練習版</a:t>
              </a:r>
              <a:endParaRPr lang="zh-TW" altLang="en-US" sz="2400" dirty="0">
                <a:solidFill>
                  <a:srgbClr val="C00000"/>
                </a:solidFill>
              </a:endParaRPr>
            </a:p>
          </p:txBody>
        </p:sp>
        <p:sp>
          <p:nvSpPr>
            <p:cNvPr id="14" name="五角星 88">
              <a:extLst>
                <a:ext uri="{FF2B5EF4-FFF2-40B4-BE49-F238E27FC236}">
                  <a16:creationId xmlns:a16="http://schemas.microsoft.com/office/drawing/2014/main" id="{EE322C08-3FCF-1E90-6AFE-571E9C1CAAAB}"/>
                </a:ext>
              </a:extLst>
            </p:cNvPr>
            <p:cNvSpPr/>
            <p:nvPr/>
          </p:nvSpPr>
          <p:spPr>
            <a:xfrm rot="3078546">
              <a:off x="412978" y="4474362"/>
              <a:ext cx="472833" cy="513532"/>
            </a:xfrm>
            <a:prstGeom prst="star5">
              <a:avLst>
                <a:gd name="adj" fmla="val 30128"/>
                <a:gd name="hf" fmla="val 105146"/>
                <a:gd name="vf" fmla="val 110557"/>
              </a:avLst>
            </a:prstGeom>
            <a:solidFill>
              <a:srgbClr val="FFC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內容版面配置區 2">
            <a:extLst>
              <a:ext uri="{FF2B5EF4-FFF2-40B4-BE49-F238E27FC236}">
                <a16:creationId xmlns:a16="http://schemas.microsoft.com/office/drawing/2014/main" id="{2A29E7D9-E21E-B459-3616-AEF91A11E0A0}"/>
              </a:ext>
            </a:extLst>
          </p:cNvPr>
          <p:cNvSpPr txBox="1">
            <a:spLocks/>
          </p:cNvSpPr>
          <p:nvPr/>
        </p:nvSpPr>
        <p:spPr>
          <a:xfrm>
            <a:off x="895286" y="1835885"/>
            <a:ext cx="10625531" cy="2931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Wingdings" panose="05000000000000000000" pitchFamily="2" charset="2"/>
              <a:buChar char="Ø"/>
            </a:pPr>
            <a:r>
              <a:rPr lang="zh-TW" altLang="en-US" sz="2400" dirty="0">
                <a:solidFill>
                  <a:srgbClr val="2F5597"/>
                </a:solidFill>
                <a:latin typeface="微軟正黑體" panose="020B0604030504040204" pitchFamily="34" charset="-120"/>
                <a:ea typeface="微軟正黑體" panose="020B0604030504040204" pitchFamily="34" charset="-120"/>
              </a:rPr>
              <a:t>本招生一律</a:t>
            </a:r>
            <a:r>
              <a:rPr lang="zh-TW" altLang="en-US" sz="2400" b="1" dirty="0">
                <a:solidFill>
                  <a:srgbClr val="C00000"/>
                </a:solidFill>
                <a:latin typeface="微軟正黑體" panose="020B0604030504040204" pitchFamily="34" charset="-120"/>
                <a:ea typeface="微軟正黑體" panose="020B0604030504040204" pitchFamily="34" charset="-120"/>
              </a:rPr>
              <a:t>採網路選填登記志願</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0" indent="0">
              <a:lnSpc>
                <a:spcPct val="100000"/>
              </a:lnSpc>
              <a:spcBef>
                <a:spcPts val="600"/>
              </a:spcBef>
              <a:buFont typeface="Wingdings" panose="05000000000000000000" pitchFamily="2" charset="2"/>
              <a:buChar char="Ø"/>
            </a:pPr>
            <a:r>
              <a:rPr lang="zh-TW" altLang="en-US" sz="2400" b="1" dirty="0">
                <a:solidFill>
                  <a:srgbClr val="C00000"/>
                </a:solidFill>
                <a:latin typeface="微軟正黑體" panose="020B0604030504040204" pitchFamily="34" charset="-120"/>
                <a:ea typeface="微軟正黑體" panose="020B0604030504040204" pitchFamily="34" charset="-120"/>
              </a:rPr>
              <a:t>全國一區</a:t>
            </a:r>
            <a:r>
              <a:rPr lang="zh-TW" altLang="en-US" sz="2400" dirty="0">
                <a:solidFill>
                  <a:srgbClr val="2F5597"/>
                </a:solidFill>
                <a:latin typeface="微軟正黑體" panose="020B0604030504040204" pitchFamily="34" charset="-120"/>
                <a:ea typeface="微軟正黑體" panose="020B0604030504040204" pitchFamily="34" charset="-120"/>
              </a:rPr>
              <a:t>，免試生可就招生學校各科（組）選填登記志願，</a:t>
            </a:r>
            <a:r>
              <a:rPr lang="zh-TW" altLang="en-US" sz="2400" b="1" dirty="0">
                <a:solidFill>
                  <a:srgbClr val="C00000"/>
                </a:solidFill>
                <a:latin typeface="微軟正黑體" panose="020B0604030504040204" pitchFamily="34" charset="-120"/>
                <a:ea typeface="微軟正黑體" panose="020B0604030504040204" pitchFamily="34" charset="-120"/>
              </a:rPr>
              <a:t>最多以</a:t>
            </a:r>
            <a:r>
              <a:rPr lang="en-US" altLang="zh-TW" sz="2400" b="1" dirty="0">
                <a:solidFill>
                  <a:srgbClr val="C00000"/>
                </a:solidFill>
                <a:latin typeface="微軟正黑體" panose="020B0604030504040204" pitchFamily="34" charset="-120"/>
                <a:ea typeface="微軟正黑體" panose="020B0604030504040204" pitchFamily="34" charset="-120"/>
              </a:rPr>
              <a:t>30</a:t>
            </a:r>
            <a:r>
              <a:rPr lang="zh-TW" altLang="en-US" sz="2400" b="1" dirty="0">
                <a:solidFill>
                  <a:srgbClr val="C00000"/>
                </a:solidFill>
                <a:latin typeface="微軟正黑體" panose="020B0604030504040204" pitchFamily="34" charset="-120"/>
                <a:ea typeface="微軟正黑體" panose="020B0604030504040204" pitchFamily="34" charset="-120"/>
              </a:rPr>
              <a:t>個為限</a:t>
            </a:r>
            <a:r>
              <a:rPr lang="zh-TW" altLang="en-US" sz="2400" dirty="0">
                <a:solidFill>
                  <a:srgbClr val="2F5597"/>
                </a:solidFill>
                <a:latin typeface="微軟正黑體" panose="020B0604030504040204" pitchFamily="34" charset="-120"/>
                <a:ea typeface="微軟正黑體" panose="020B0604030504040204" pitchFamily="34" charset="-120"/>
              </a:rPr>
              <a:t>。</a:t>
            </a:r>
            <a:endParaRPr lang="en-US" altLang="zh-TW" sz="2400" dirty="0">
              <a:solidFill>
                <a:srgbClr val="2F5597"/>
              </a:solidFill>
              <a:latin typeface="微軟正黑體" panose="020B0604030504040204" pitchFamily="34" charset="-120"/>
              <a:ea typeface="微軟正黑體" panose="020B0604030504040204" pitchFamily="34" charset="-120"/>
            </a:endParaRPr>
          </a:p>
          <a:p>
            <a:pPr marL="0" indent="0">
              <a:lnSpc>
                <a:spcPct val="100000"/>
              </a:lnSpc>
              <a:spcBef>
                <a:spcPts val="600"/>
              </a:spcBef>
              <a:buFont typeface="Wingdings" panose="05000000000000000000" pitchFamily="2" charset="2"/>
              <a:buChar char="Ø"/>
            </a:pPr>
            <a:r>
              <a:rPr lang="zh-TW" altLang="en-US" sz="2400" dirty="0">
                <a:solidFill>
                  <a:srgbClr val="2F5597"/>
                </a:solidFill>
                <a:latin typeface="微軟正黑體" panose="020B0604030504040204" pitchFamily="34" charset="-120"/>
                <a:ea typeface="微軟正黑體" panose="020B0604030504040204" pitchFamily="34" charset="-120"/>
              </a:rPr>
              <a:t>免試生於網路選填登記志願規定期間內，至本委員會網站網路選填登記志願系統，輸入「</a:t>
            </a:r>
            <a:r>
              <a:rPr lang="zh-TW" altLang="en-US" sz="2400" b="1" dirty="0">
                <a:solidFill>
                  <a:srgbClr val="C00000"/>
                </a:solidFill>
                <a:highlight>
                  <a:srgbClr val="FFCF9F"/>
                </a:highlight>
                <a:latin typeface="微軟正黑體" panose="020B0604030504040204" pitchFamily="34" charset="-120"/>
                <a:ea typeface="微軟正黑體" panose="020B0604030504040204" pitchFamily="34" charset="-120"/>
              </a:rPr>
              <a:t>身分證統一編號</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居留證號或入出境許可證統一證號</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dirty="0">
                <a:solidFill>
                  <a:srgbClr val="2F5597"/>
                </a:solidFill>
                <a:latin typeface="微軟正黑體" panose="020B0604030504040204" pitchFamily="34" charset="-120"/>
                <a:ea typeface="微軟正黑體" panose="020B0604030504040204" pitchFamily="34" charset="-120"/>
              </a:rPr>
              <a:t>」、「</a:t>
            </a:r>
            <a:r>
              <a:rPr lang="zh-TW" altLang="en-US" sz="2400" b="1" dirty="0">
                <a:solidFill>
                  <a:srgbClr val="C00000"/>
                </a:solidFill>
                <a:highlight>
                  <a:srgbClr val="FFCF9F"/>
                </a:highlight>
                <a:latin typeface="微軟正黑體" panose="020B0604030504040204" pitchFamily="34" charset="-120"/>
                <a:ea typeface="微軟正黑體" panose="020B0604030504040204" pitchFamily="34" charset="-120"/>
              </a:rPr>
              <a:t>出生年月日</a:t>
            </a:r>
            <a:r>
              <a:rPr lang="zh-TW" altLang="en-US" sz="2400" dirty="0">
                <a:solidFill>
                  <a:srgbClr val="2F5597"/>
                </a:solidFill>
                <a:latin typeface="微軟正黑體" panose="020B0604030504040204" pitchFamily="34" charset="-120"/>
                <a:ea typeface="微軟正黑體" panose="020B0604030504040204" pitchFamily="34" charset="-120"/>
              </a:rPr>
              <a:t>」及自行設定之「</a:t>
            </a:r>
            <a:r>
              <a:rPr lang="zh-TW" altLang="en-US" sz="2400" b="1" dirty="0">
                <a:solidFill>
                  <a:srgbClr val="C00000"/>
                </a:solidFill>
                <a:highlight>
                  <a:srgbClr val="FFCF9F"/>
                </a:highlight>
                <a:latin typeface="微軟正黑體" panose="020B0604030504040204" pitchFamily="34" charset="-120"/>
                <a:ea typeface="微軟正黑體" panose="020B0604030504040204" pitchFamily="34" charset="-120"/>
              </a:rPr>
              <a:t>通行碼</a:t>
            </a:r>
            <a:r>
              <a:rPr lang="zh-TW" altLang="en-US" sz="2400" dirty="0">
                <a:solidFill>
                  <a:srgbClr val="2F5597"/>
                </a:solidFill>
                <a:latin typeface="微軟正黑體" panose="020B0604030504040204" pitchFamily="34" charset="-120"/>
                <a:ea typeface="微軟正黑體" panose="020B0604030504040204" pitchFamily="34" charset="-120"/>
              </a:rPr>
              <a:t>」後，即可登入系統進行選填登記志願。</a:t>
            </a:r>
            <a:endParaRPr lang="en-US" altLang="zh-TW" sz="2400" dirty="0">
              <a:solidFill>
                <a:srgbClr val="2F5597"/>
              </a:solidFill>
              <a:latin typeface="微軟正黑體" panose="020B0604030504040204" pitchFamily="34" charset="-120"/>
              <a:ea typeface="微軟正黑體" panose="020B0604030504040204" pitchFamily="34" charset="-120"/>
            </a:endParaRPr>
          </a:p>
        </p:txBody>
      </p:sp>
      <p:grpSp>
        <p:nvGrpSpPr>
          <p:cNvPr id="18" name="群組 17">
            <a:extLst>
              <a:ext uri="{FF2B5EF4-FFF2-40B4-BE49-F238E27FC236}">
                <a16:creationId xmlns:a16="http://schemas.microsoft.com/office/drawing/2014/main" id="{4E0B3943-6B97-8A6B-86FF-8FE78047979E}"/>
              </a:ext>
            </a:extLst>
          </p:cNvPr>
          <p:cNvGrpSpPr/>
          <p:nvPr/>
        </p:nvGrpSpPr>
        <p:grpSpPr>
          <a:xfrm>
            <a:off x="9579812" y="4098704"/>
            <a:ext cx="1587110" cy="1094148"/>
            <a:chOff x="6746130" y="4364994"/>
            <a:chExt cx="1587110" cy="1094148"/>
          </a:xfrm>
        </p:grpSpPr>
        <p:grpSp>
          <p:nvGrpSpPr>
            <p:cNvPr id="20" name="组合 2">
              <a:extLst>
                <a:ext uri="{FF2B5EF4-FFF2-40B4-BE49-F238E27FC236}">
                  <a16:creationId xmlns:a16="http://schemas.microsoft.com/office/drawing/2014/main" id="{0322F1F0-7DB3-2307-902F-0AE254B9B066}"/>
                </a:ext>
              </a:extLst>
            </p:cNvPr>
            <p:cNvGrpSpPr>
              <a:grpSpLocks noChangeAspect="1"/>
            </p:cNvGrpSpPr>
            <p:nvPr/>
          </p:nvGrpSpPr>
          <p:grpSpPr>
            <a:xfrm>
              <a:off x="6746130" y="4364994"/>
              <a:ext cx="1332313" cy="846230"/>
              <a:chOff x="5173662" y="745331"/>
              <a:chExt cx="1679575" cy="1066800"/>
            </a:xfrm>
          </p:grpSpPr>
          <p:sp>
            <p:nvSpPr>
              <p:cNvPr id="78" name="Freeform 16">
                <a:extLst>
                  <a:ext uri="{FF2B5EF4-FFF2-40B4-BE49-F238E27FC236}">
                    <a16:creationId xmlns:a16="http://schemas.microsoft.com/office/drawing/2014/main" id="{EC3AFC7C-BE47-5657-D124-F576EDFD84BC}"/>
                  </a:ext>
                </a:extLst>
              </p:cNvPr>
              <p:cNvSpPr>
                <a:spLocks noEditPoints="1"/>
              </p:cNvSpPr>
              <p:nvPr/>
            </p:nvSpPr>
            <p:spPr bwMode="auto">
              <a:xfrm>
                <a:off x="6450012" y="770731"/>
                <a:ext cx="403225" cy="1041400"/>
              </a:xfrm>
              <a:custGeom>
                <a:avLst/>
                <a:gdLst>
                  <a:gd name="T0" fmla="*/ 105 w 150"/>
                  <a:gd name="T1" fmla="*/ 0 h 388"/>
                  <a:gd name="T2" fmla="*/ 44 w 150"/>
                  <a:gd name="T3" fmla="*/ 0 h 388"/>
                  <a:gd name="T4" fmla="*/ 0 w 150"/>
                  <a:gd name="T5" fmla="*/ 45 h 388"/>
                  <a:gd name="T6" fmla="*/ 0 w 150"/>
                  <a:gd name="T7" fmla="*/ 343 h 388"/>
                  <a:gd name="T8" fmla="*/ 44 w 150"/>
                  <a:gd name="T9" fmla="*/ 388 h 388"/>
                  <a:gd name="T10" fmla="*/ 105 w 150"/>
                  <a:gd name="T11" fmla="*/ 388 h 388"/>
                  <a:gd name="T12" fmla="*/ 150 w 150"/>
                  <a:gd name="T13" fmla="*/ 343 h 388"/>
                  <a:gd name="T14" fmla="*/ 150 w 150"/>
                  <a:gd name="T15" fmla="*/ 45 h 388"/>
                  <a:gd name="T16" fmla="*/ 105 w 150"/>
                  <a:gd name="T17" fmla="*/ 0 h 388"/>
                  <a:gd name="T18" fmla="*/ 75 w 150"/>
                  <a:gd name="T19" fmla="*/ 223 h 388"/>
                  <a:gd name="T20" fmla="*/ 62 w 150"/>
                  <a:gd name="T21" fmla="*/ 211 h 388"/>
                  <a:gd name="T22" fmla="*/ 75 w 150"/>
                  <a:gd name="T23" fmla="*/ 198 h 388"/>
                  <a:gd name="T24" fmla="*/ 87 w 150"/>
                  <a:gd name="T25" fmla="*/ 211 h 388"/>
                  <a:gd name="T26" fmla="*/ 75 w 150"/>
                  <a:gd name="T27" fmla="*/ 223 h 388"/>
                  <a:gd name="T28" fmla="*/ 69 w 150"/>
                  <a:gd name="T29" fmla="*/ 179 h 388"/>
                  <a:gd name="T30" fmla="*/ 75 w 150"/>
                  <a:gd name="T31" fmla="*/ 174 h 388"/>
                  <a:gd name="T32" fmla="*/ 80 w 150"/>
                  <a:gd name="T33" fmla="*/ 179 h 388"/>
                  <a:gd name="T34" fmla="*/ 75 w 150"/>
                  <a:gd name="T35" fmla="*/ 185 h 388"/>
                  <a:gd name="T36" fmla="*/ 69 w 150"/>
                  <a:gd name="T37" fmla="*/ 179 h 388"/>
                  <a:gd name="T38" fmla="*/ 119 w 150"/>
                  <a:gd name="T39" fmla="*/ 94 h 388"/>
                  <a:gd name="T40" fmla="*/ 30 w 150"/>
                  <a:gd name="T41" fmla="*/ 94 h 388"/>
                  <a:gd name="T42" fmla="*/ 26 w 150"/>
                  <a:gd name="T43" fmla="*/ 90 h 388"/>
                  <a:gd name="T44" fmla="*/ 30 w 150"/>
                  <a:gd name="T45" fmla="*/ 85 h 388"/>
                  <a:gd name="T46" fmla="*/ 119 w 150"/>
                  <a:gd name="T47" fmla="*/ 85 h 388"/>
                  <a:gd name="T48" fmla="*/ 123 w 150"/>
                  <a:gd name="T49" fmla="*/ 90 h 388"/>
                  <a:gd name="T50" fmla="*/ 119 w 150"/>
                  <a:gd name="T51" fmla="*/ 94 h 388"/>
                  <a:gd name="T52" fmla="*/ 119 w 150"/>
                  <a:gd name="T53" fmla="*/ 72 h 388"/>
                  <a:gd name="T54" fmla="*/ 30 w 150"/>
                  <a:gd name="T55" fmla="*/ 72 h 388"/>
                  <a:gd name="T56" fmla="*/ 26 w 150"/>
                  <a:gd name="T57" fmla="*/ 67 h 388"/>
                  <a:gd name="T58" fmla="*/ 30 w 150"/>
                  <a:gd name="T59" fmla="*/ 63 h 388"/>
                  <a:gd name="T60" fmla="*/ 119 w 150"/>
                  <a:gd name="T61" fmla="*/ 63 h 388"/>
                  <a:gd name="T62" fmla="*/ 123 w 150"/>
                  <a:gd name="T63" fmla="*/ 67 h 388"/>
                  <a:gd name="T64" fmla="*/ 119 w 150"/>
                  <a:gd name="T65" fmla="*/ 72 h 388"/>
                  <a:gd name="T66" fmla="*/ 119 w 150"/>
                  <a:gd name="T67" fmla="*/ 49 h 388"/>
                  <a:gd name="T68" fmla="*/ 30 w 150"/>
                  <a:gd name="T69" fmla="*/ 49 h 388"/>
                  <a:gd name="T70" fmla="*/ 26 w 150"/>
                  <a:gd name="T71" fmla="*/ 45 h 388"/>
                  <a:gd name="T72" fmla="*/ 30 w 150"/>
                  <a:gd name="T73" fmla="*/ 40 h 388"/>
                  <a:gd name="T74" fmla="*/ 119 w 150"/>
                  <a:gd name="T75" fmla="*/ 40 h 388"/>
                  <a:gd name="T76" fmla="*/ 123 w 150"/>
                  <a:gd name="T77" fmla="*/ 45 h 388"/>
                  <a:gd name="T78" fmla="*/ 119 w 150"/>
                  <a:gd name="T79" fmla="*/ 4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388">
                    <a:moveTo>
                      <a:pt x="105" y="0"/>
                    </a:moveTo>
                    <a:cubicBezTo>
                      <a:pt x="44" y="0"/>
                      <a:pt x="44" y="0"/>
                      <a:pt x="44" y="0"/>
                    </a:cubicBezTo>
                    <a:cubicBezTo>
                      <a:pt x="20" y="0"/>
                      <a:pt x="0" y="20"/>
                      <a:pt x="0" y="45"/>
                    </a:cubicBezTo>
                    <a:cubicBezTo>
                      <a:pt x="0" y="343"/>
                      <a:pt x="0" y="343"/>
                      <a:pt x="0" y="343"/>
                    </a:cubicBezTo>
                    <a:cubicBezTo>
                      <a:pt x="0" y="368"/>
                      <a:pt x="20" y="388"/>
                      <a:pt x="44" y="388"/>
                    </a:cubicBezTo>
                    <a:cubicBezTo>
                      <a:pt x="105" y="388"/>
                      <a:pt x="105" y="388"/>
                      <a:pt x="105" y="388"/>
                    </a:cubicBezTo>
                    <a:cubicBezTo>
                      <a:pt x="130" y="388"/>
                      <a:pt x="150" y="368"/>
                      <a:pt x="150" y="343"/>
                    </a:cubicBezTo>
                    <a:cubicBezTo>
                      <a:pt x="150" y="45"/>
                      <a:pt x="150" y="45"/>
                      <a:pt x="150" y="45"/>
                    </a:cubicBezTo>
                    <a:cubicBezTo>
                      <a:pt x="150" y="20"/>
                      <a:pt x="130" y="0"/>
                      <a:pt x="105" y="0"/>
                    </a:cubicBezTo>
                    <a:close/>
                    <a:moveTo>
                      <a:pt x="75" y="223"/>
                    </a:moveTo>
                    <a:cubicBezTo>
                      <a:pt x="68" y="223"/>
                      <a:pt x="62" y="218"/>
                      <a:pt x="62" y="211"/>
                    </a:cubicBezTo>
                    <a:cubicBezTo>
                      <a:pt x="62" y="204"/>
                      <a:pt x="68" y="198"/>
                      <a:pt x="75" y="198"/>
                    </a:cubicBezTo>
                    <a:cubicBezTo>
                      <a:pt x="82" y="198"/>
                      <a:pt x="87" y="204"/>
                      <a:pt x="87" y="211"/>
                    </a:cubicBezTo>
                    <a:cubicBezTo>
                      <a:pt x="87" y="218"/>
                      <a:pt x="82" y="223"/>
                      <a:pt x="75" y="223"/>
                    </a:cubicBezTo>
                    <a:close/>
                    <a:moveTo>
                      <a:pt x="69" y="179"/>
                    </a:moveTo>
                    <a:cubicBezTo>
                      <a:pt x="69" y="176"/>
                      <a:pt x="72" y="174"/>
                      <a:pt x="75" y="174"/>
                    </a:cubicBezTo>
                    <a:cubicBezTo>
                      <a:pt x="78" y="174"/>
                      <a:pt x="80" y="176"/>
                      <a:pt x="80" y="179"/>
                    </a:cubicBezTo>
                    <a:cubicBezTo>
                      <a:pt x="80" y="182"/>
                      <a:pt x="78" y="185"/>
                      <a:pt x="75" y="185"/>
                    </a:cubicBezTo>
                    <a:cubicBezTo>
                      <a:pt x="72" y="185"/>
                      <a:pt x="69" y="182"/>
                      <a:pt x="69" y="179"/>
                    </a:cubicBezTo>
                    <a:close/>
                    <a:moveTo>
                      <a:pt x="119" y="94"/>
                    </a:moveTo>
                    <a:cubicBezTo>
                      <a:pt x="30" y="94"/>
                      <a:pt x="30" y="94"/>
                      <a:pt x="30" y="94"/>
                    </a:cubicBezTo>
                    <a:cubicBezTo>
                      <a:pt x="28" y="94"/>
                      <a:pt x="26" y="92"/>
                      <a:pt x="26" y="90"/>
                    </a:cubicBezTo>
                    <a:cubicBezTo>
                      <a:pt x="26" y="87"/>
                      <a:pt x="28" y="85"/>
                      <a:pt x="30" y="85"/>
                    </a:cubicBezTo>
                    <a:cubicBezTo>
                      <a:pt x="119" y="85"/>
                      <a:pt x="119" y="85"/>
                      <a:pt x="119" y="85"/>
                    </a:cubicBezTo>
                    <a:cubicBezTo>
                      <a:pt x="121" y="85"/>
                      <a:pt x="123" y="87"/>
                      <a:pt x="123" y="90"/>
                    </a:cubicBezTo>
                    <a:cubicBezTo>
                      <a:pt x="123" y="92"/>
                      <a:pt x="121" y="94"/>
                      <a:pt x="119" y="94"/>
                    </a:cubicBezTo>
                    <a:close/>
                    <a:moveTo>
                      <a:pt x="119" y="72"/>
                    </a:moveTo>
                    <a:cubicBezTo>
                      <a:pt x="30" y="72"/>
                      <a:pt x="30" y="72"/>
                      <a:pt x="30" y="72"/>
                    </a:cubicBezTo>
                    <a:cubicBezTo>
                      <a:pt x="28" y="72"/>
                      <a:pt x="26" y="70"/>
                      <a:pt x="26" y="67"/>
                    </a:cubicBezTo>
                    <a:cubicBezTo>
                      <a:pt x="26" y="65"/>
                      <a:pt x="28" y="63"/>
                      <a:pt x="30" y="63"/>
                    </a:cubicBezTo>
                    <a:cubicBezTo>
                      <a:pt x="119" y="63"/>
                      <a:pt x="119" y="63"/>
                      <a:pt x="119" y="63"/>
                    </a:cubicBezTo>
                    <a:cubicBezTo>
                      <a:pt x="121" y="63"/>
                      <a:pt x="123" y="65"/>
                      <a:pt x="123" y="67"/>
                    </a:cubicBezTo>
                    <a:cubicBezTo>
                      <a:pt x="123" y="70"/>
                      <a:pt x="121" y="72"/>
                      <a:pt x="119" y="72"/>
                    </a:cubicBezTo>
                    <a:close/>
                    <a:moveTo>
                      <a:pt x="119" y="49"/>
                    </a:moveTo>
                    <a:cubicBezTo>
                      <a:pt x="30" y="49"/>
                      <a:pt x="30" y="49"/>
                      <a:pt x="30" y="49"/>
                    </a:cubicBezTo>
                    <a:cubicBezTo>
                      <a:pt x="28" y="49"/>
                      <a:pt x="26" y="47"/>
                      <a:pt x="26" y="45"/>
                    </a:cubicBezTo>
                    <a:cubicBezTo>
                      <a:pt x="26" y="42"/>
                      <a:pt x="28" y="40"/>
                      <a:pt x="30" y="40"/>
                    </a:cubicBezTo>
                    <a:cubicBezTo>
                      <a:pt x="119" y="40"/>
                      <a:pt x="119" y="40"/>
                      <a:pt x="119" y="40"/>
                    </a:cubicBezTo>
                    <a:cubicBezTo>
                      <a:pt x="121" y="40"/>
                      <a:pt x="123" y="42"/>
                      <a:pt x="123" y="45"/>
                    </a:cubicBezTo>
                    <a:cubicBezTo>
                      <a:pt x="123" y="47"/>
                      <a:pt x="121" y="49"/>
                      <a:pt x="119" y="49"/>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7">
                <a:extLst>
                  <a:ext uri="{FF2B5EF4-FFF2-40B4-BE49-F238E27FC236}">
                    <a16:creationId xmlns:a16="http://schemas.microsoft.com/office/drawing/2014/main" id="{8E25A8D0-A9A3-1249-3F8C-D2A8258EA04C}"/>
                  </a:ext>
                </a:extLst>
              </p:cNvPr>
              <p:cNvSpPr>
                <a:spLocks noEditPoints="1"/>
              </p:cNvSpPr>
              <p:nvPr/>
            </p:nvSpPr>
            <p:spPr bwMode="auto">
              <a:xfrm>
                <a:off x="5173662" y="745331"/>
                <a:ext cx="1244600" cy="869950"/>
              </a:xfrm>
              <a:custGeom>
                <a:avLst/>
                <a:gdLst>
                  <a:gd name="T0" fmla="*/ 407 w 464"/>
                  <a:gd name="T1" fmla="*/ 0 h 324"/>
                  <a:gd name="T2" fmla="*/ 57 w 464"/>
                  <a:gd name="T3" fmla="*/ 0 h 324"/>
                  <a:gd name="T4" fmla="*/ 0 w 464"/>
                  <a:gd name="T5" fmla="*/ 57 h 324"/>
                  <a:gd name="T6" fmla="*/ 0 w 464"/>
                  <a:gd name="T7" fmla="*/ 267 h 324"/>
                  <a:gd name="T8" fmla="*/ 57 w 464"/>
                  <a:gd name="T9" fmla="*/ 324 h 324"/>
                  <a:gd name="T10" fmla="*/ 407 w 464"/>
                  <a:gd name="T11" fmla="*/ 324 h 324"/>
                  <a:gd name="T12" fmla="*/ 464 w 464"/>
                  <a:gd name="T13" fmla="*/ 267 h 324"/>
                  <a:gd name="T14" fmla="*/ 464 w 464"/>
                  <a:gd name="T15" fmla="*/ 57 h 324"/>
                  <a:gd name="T16" fmla="*/ 407 w 464"/>
                  <a:gd name="T17" fmla="*/ 0 h 324"/>
                  <a:gd name="T18" fmla="*/ 351 w 464"/>
                  <a:gd name="T19" fmla="*/ 312 h 324"/>
                  <a:gd name="T20" fmla="*/ 305 w 464"/>
                  <a:gd name="T21" fmla="*/ 312 h 324"/>
                  <a:gd name="T22" fmla="*/ 300 w 464"/>
                  <a:gd name="T23" fmla="*/ 306 h 324"/>
                  <a:gd name="T24" fmla="*/ 305 w 464"/>
                  <a:gd name="T25" fmla="*/ 301 h 324"/>
                  <a:gd name="T26" fmla="*/ 351 w 464"/>
                  <a:gd name="T27" fmla="*/ 301 h 324"/>
                  <a:gd name="T28" fmla="*/ 357 w 464"/>
                  <a:gd name="T29" fmla="*/ 306 h 324"/>
                  <a:gd name="T30" fmla="*/ 351 w 464"/>
                  <a:gd name="T31" fmla="*/ 312 h 324"/>
                  <a:gd name="T32" fmla="*/ 371 w 464"/>
                  <a:gd name="T33" fmla="*/ 312 h 324"/>
                  <a:gd name="T34" fmla="*/ 365 w 464"/>
                  <a:gd name="T35" fmla="*/ 306 h 324"/>
                  <a:gd name="T36" fmla="*/ 371 w 464"/>
                  <a:gd name="T37" fmla="*/ 300 h 324"/>
                  <a:gd name="T38" fmla="*/ 377 w 464"/>
                  <a:gd name="T39" fmla="*/ 306 h 324"/>
                  <a:gd name="T40" fmla="*/ 371 w 464"/>
                  <a:gd name="T41" fmla="*/ 312 h 324"/>
                  <a:gd name="T42" fmla="*/ 431 w 464"/>
                  <a:gd name="T43" fmla="*/ 267 h 324"/>
                  <a:gd name="T44" fmla="*/ 407 w 464"/>
                  <a:gd name="T45" fmla="*/ 291 h 324"/>
                  <a:gd name="T46" fmla="*/ 57 w 464"/>
                  <a:gd name="T47" fmla="*/ 291 h 324"/>
                  <a:gd name="T48" fmla="*/ 33 w 464"/>
                  <a:gd name="T49" fmla="*/ 267 h 324"/>
                  <a:gd name="T50" fmla="*/ 33 w 464"/>
                  <a:gd name="T51" fmla="*/ 57 h 324"/>
                  <a:gd name="T52" fmla="*/ 57 w 464"/>
                  <a:gd name="T53" fmla="*/ 33 h 324"/>
                  <a:gd name="T54" fmla="*/ 407 w 464"/>
                  <a:gd name="T55" fmla="*/ 33 h 324"/>
                  <a:gd name="T56" fmla="*/ 431 w 464"/>
                  <a:gd name="T57" fmla="*/ 57 h 324"/>
                  <a:gd name="T58" fmla="*/ 431 w 464"/>
                  <a:gd name="T59" fmla="*/ 26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4" h="324">
                    <a:moveTo>
                      <a:pt x="407" y="0"/>
                    </a:moveTo>
                    <a:cubicBezTo>
                      <a:pt x="57" y="0"/>
                      <a:pt x="57" y="0"/>
                      <a:pt x="57" y="0"/>
                    </a:cubicBezTo>
                    <a:cubicBezTo>
                      <a:pt x="25" y="0"/>
                      <a:pt x="0" y="26"/>
                      <a:pt x="0" y="57"/>
                    </a:cubicBezTo>
                    <a:cubicBezTo>
                      <a:pt x="0" y="267"/>
                      <a:pt x="0" y="267"/>
                      <a:pt x="0" y="267"/>
                    </a:cubicBezTo>
                    <a:cubicBezTo>
                      <a:pt x="0" y="298"/>
                      <a:pt x="25" y="324"/>
                      <a:pt x="57" y="324"/>
                    </a:cubicBezTo>
                    <a:cubicBezTo>
                      <a:pt x="407" y="324"/>
                      <a:pt x="407" y="324"/>
                      <a:pt x="407" y="324"/>
                    </a:cubicBezTo>
                    <a:cubicBezTo>
                      <a:pt x="439" y="324"/>
                      <a:pt x="464" y="298"/>
                      <a:pt x="464" y="267"/>
                    </a:cubicBezTo>
                    <a:cubicBezTo>
                      <a:pt x="464" y="57"/>
                      <a:pt x="464" y="57"/>
                      <a:pt x="464" y="57"/>
                    </a:cubicBezTo>
                    <a:cubicBezTo>
                      <a:pt x="464" y="26"/>
                      <a:pt x="439" y="0"/>
                      <a:pt x="407" y="0"/>
                    </a:cubicBezTo>
                    <a:close/>
                    <a:moveTo>
                      <a:pt x="351" y="312"/>
                    </a:moveTo>
                    <a:cubicBezTo>
                      <a:pt x="305" y="312"/>
                      <a:pt x="305" y="312"/>
                      <a:pt x="305" y="312"/>
                    </a:cubicBezTo>
                    <a:cubicBezTo>
                      <a:pt x="302" y="312"/>
                      <a:pt x="300" y="310"/>
                      <a:pt x="300" y="306"/>
                    </a:cubicBezTo>
                    <a:cubicBezTo>
                      <a:pt x="300" y="303"/>
                      <a:pt x="302" y="301"/>
                      <a:pt x="305" y="301"/>
                    </a:cubicBezTo>
                    <a:cubicBezTo>
                      <a:pt x="351" y="301"/>
                      <a:pt x="351" y="301"/>
                      <a:pt x="351" y="301"/>
                    </a:cubicBezTo>
                    <a:cubicBezTo>
                      <a:pt x="355" y="301"/>
                      <a:pt x="357" y="303"/>
                      <a:pt x="357" y="306"/>
                    </a:cubicBezTo>
                    <a:cubicBezTo>
                      <a:pt x="357" y="310"/>
                      <a:pt x="355" y="312"/>
                      <a:pt x="351" y="312"/>
                    </a:cubicBezTo>
                    <a:close/>
                    <a:moveTo>
                      <a:pt x="371" y="312"/>
                    </a:moveTo>
                    <a:cubicBezTo>
                      <a:pt x="368" y="312"/>
                      <a:pt x="365" y="310"/>
                      <a:pt x="365" y="306"/>
                    </a:cubicBezTo>
                    <a:cubicBezTo>
                      <a:pt x="365" y="303"/>
                      <a:pt x="368" y="300"/>
                      <a:pt x="371" y="300"/>
                    </a:cubicBezTo>
                    <a:cubicBezTo>
                      <a:pt x="374" y="300"/>
                      <a:pt x="377" y="303"/>
                      <a:pt x="377" y="306"/>
                    </a:cubicBezTo>
                    <a:cubicBezTo>
                      <a:pt x="377" y="310"/>
                      <a:pt x="374" y="312"/>
                      <a:pt x="371" y="312"/>
                    </a:cubicBezTo>
                    <a:close/>
                    <a:moveTo>
                      <a:pt x="431" y="267"/>
                    </a:moveTo>
                    <a:cubicBezTo>
                      <a:pt x="431" y="280"/>
                      <a:pt x="420" y="291"/>
                      <a:pt x="407" y="291"/>
                    </a:cubicBezTo>
                    <a:cubicBezTo>
                      <a:pt x="57" y="291"/>
                      <a:pt x="57" y="291"/>
                      <a:pt x="57" y="291"/>
                    </a:cubicBezTo>
                    <a:cubicBezTo>
                      <a:pt x="44" y="291"/>
                      <a:pt x="33" y="280"/>
                      <a:pt x="33" y="267"/>
                    </a:cubicBezTo>
                    <a:cubicBezTo>
                      <a:pt x="33" y="57"/>
                      <a:pt x="33" y="57"/>
                      <a:pt x="33" y="57"/>
                    </a:cubicBezTo>
                    <a:cubicBezTo>
                      <a:pt x="33" y="44"/>
                      <a:pt x="44" y="33"/>
                      <a:pt x="57" y="33"/>
                    </a:cubicBezTo>
                    <a:cubicBezTo>
                      <a:pt x="407" y="33"/>
                      <a:pt x="407" y="33"/>
                      <a:pt x="407" y="33"/>
                    </a:cubicBezTo>
                    <a:cubicBezTo>
                      <a:pt x="420" y="33"/>
                      <a:pt x="431" y="44"/>
                      <a:pt x="431" y="57"/>
                    </a:cubicBezTo>
                    <a:lnTo>
                      <a:pt x="431" y="267"/>
                    </a:ln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8">
                <a:extLst>
                  <a:ext uri="{FF2B5EF4-FFF2-40B4-BE49-F238E27FC236}">
                    <a16:creationId xmlns:a16="http://schemas.microsoft.com/office/drawing/2014/main" id="{D092AA6C-694B-DAEC-4B90-8C17A4EB60B6}"/>
                  </a:ext>
                </a:extLst>
              </p:cNvPr>
              <p:cNvSpPr>
                <a:spLocks/>
              </p:cNvSpPr>
              <p:nvPr/>
            </p:nvSpPr>
            <p:spPr bwMode="auto">
              <a:xfrm>
                <a:off x="5465762" y="1567656"/>
                <a:ext cx="660400" cy="244475"/>
              </a:xfrm>
              <a:custGeom>
                <a:avLst/>
                <a:gdLst>
                  <a:gd name="T0" fmla="*/ 242 w 246"/>
                  <a:gd name="T1" fmla="*/ 79 h 91"/>
                  <a:gd name="T2" fmla="*/ 230 w 246"/>
                  <a:gd name="T3" fmla="*/ 78 h 91"/>
                  <a:gd name="T4" fmla="*/ 174 w 246"/>
                  <a:gd name="T5" fmla="*/ 57 h 91"/>
                  <a:gd name="T6" fmla="*/ 167 w 246"/>
                  <a:gd name="T7" fmla="*/ 48 h 91"/>
                  <a:gd name="T8" fmla="*/ 167 w 246"/>
                  <a:gd name="T9" fmla="*/ 0 h 91"/>
                  <a:gd name="T10" fmla="*/ 78 w 246"/>
                  <a:gd name="T11" fmla="*/ 0 h 91"/>
                  <a:gd name="T12" fmla="*/ 78 w 246"/>
                  <a:gd name="T13" fmla="*/ 48 h 91"/>
                  <a:gd name="T14" fmla="*/ 75 w 246"/>
                  <a:gd name="T15" fmla="*/ 60 h 91"/>
                  <a:gd name="T16" fmla="*/ 32 w 246"/>
                  <a:gd name="T17" fmla="*/ 76 h 91"/>
                  <a:gd name="T18" fmla="*/ 17 w 246"/>
                  <a:gd name="T19" fmla="*/ 79 h 91"/>
                  <a:gd name="T20" fmla="*/ 8 w 246"/>
                  <a:gd name="T21" fmla="*/ 79 h 91"/>
                  <a:gd name="T22" fmla="*/ 0 w 246"/>
                  <a:gd name="T23" fmla="*/ 85 h 91"/>
                  <a:gd name="T24" fmla="*/ 0 w 246"/>
                  <a:gd name="T25" fmla="*/ 85 h 91"/>
                  <a:gd name="T26" fmla="*/ 8 w 246"/>
                  <a:gd name="T27" fmla="*/ 91 h 91"/>
                  <a:gd name="T28" fmla="*/ 238 w 246"/>
                  <a:gd name="T29" fmla="*/ 91 h 91"/>
                  <a:gd name="T30" fmla="*/ 246 w 246"/>
                  <a:gd name="T31" fmla="*/ 85 h 91"/>
                  <a:gd name="T32" fmla="*/ 246 w 246"/>
                  <a:gd name="T33" fmla="*/ 85 h 91"/>
                  <a:gd name="T34" fmla="*/ 242 w 246"/>
                  <a:gd name="T35"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91">
                    <a:moveTo>
                      <a:pt x="242" y="79"/>
                    </a:moveTo>
                    <a:cubicBezTo>
                      <a:pt x="240" y="79"/>
                      <a:pt x="234" y="78"/>
                      <a:pt x="230" y="78"/>
                    </a:cubicBezTo>
                    <a:cubicBezTo>
                      <a:pt x="174" y="57"/>
                      <a:pt x="174" y="57"/>
                      <a:pt x="174" y="57"/>
                    </a:cubicBezTo>
                    <a:cubicBezTo>
                      <a:pt x="171" y="56"/>
                      <a:pt x="167" y="52"/>
                      <a:pt x="167" y="48"/>
                    </a:cubicBezTo>
                    <a:cubicBezTo>
                      <a:pt x="167" y="0"/>
                      <a:pt x="167" y="0"/>
                      <a:pt x="167" y="0"/>
                    </a:cubicBezTo>
                    <a:cubicBezTo>
                      <a:pt x="78" y="0"/>
                      <a:pt x="78" y="0"/>
                      <a:pt x="78" y="0"/>
                    </a:cubicBezTo>
                    <a:cubicBezTo>
                      <a:pt x="78" y="48"/>
                      <a:pt x="78" y="48"/>
                      <a:pt x="78" y="48"/>
                    </a:cubicBezTo>
                    <a:cubicBezTo>
                      <a:pt x="78" y="52"/>
                      <a:pt x="77" y="57"/>
                      <a:pt x="75" y="60"/>
                    </a:cubicBezTo>
                    <a:cubicBezTo>
                      <a:pt x="32" y="76"/>
                      <a:pt x="32" y="76"/>
                      <a:pt x="32" y="76"/>
                    </a:cubicBezTo>
                    <a:cubicBezTo>
                      <a:pt x="29" y="77"/>
                      <a:pt x="22" y="79"/>
                      <a:pt x="17" y="79"/>
                    </a:cubicBezTo>
                    <a:cubicBezTo>
                      <a:pt x="8" y="79"/>
                      <a:pt x="8" y="79"/>
                      <a:pt x="8" y="79"/>
                    </a:cubicBezTo>
                    <a:cubicBezTo>
                      <a:pt x="4" y="79"/>
                      <a:pt x="0" y="82"/>
                      <a:pt x="0" y="85"/>
                    </a:cubicBezTo>
                    <a:cubicBezTo>
                      <a:pt x="0" y="85"/>
                      <a:pt x="0" y="85"/>
                      <a:pt x="0" y="85"/>
                    </a:cubicBezTo>
                    <a:cubicBezTo>
                      <a:pt x="0" y="88"/>
                      <a:pt x="4" y="91"/>
                      <a:pt x="8" y="91"/>
                    </a:cubicBezTo>
                    <a:cubicBezTo>
                      <a:pt x="238" y="91"/>
                      <a:pt x="238" y="91"/>
                      <a:pt x="238" y="91"/>
                    </a:cubicBezTo>
                    <a:cubicBezTo>
                      <a:pt x="242" y="91"/>
                      <a:pt x="246" y="88"/>
                      <a:pt x="246" y="85"/>
                    </a:cubicBezTo>
                    <a:cubicBezTo>
                      <a:pt x="246" y="85"/>
                      <a:pt x="246" y="85"/>
                      <a:pt x="246" y="85"/>
                    </a:cubicBezTo>
                    <a:cubicBezTo>
                      <a:pt x="246" y="82"/>
                      <a:pt x="244" y="79"/>
                      <a:pt x="242" y="79"/>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19">
                <a:extLst>
                  <a:ext uri="{FF2B5EF4-FFF2-40B4-BE49-F238E27FC236}">
                    <a16:creationId xmlns:a16="http://schemas.microsoft.com/office/drawing/2014/main" id="{821296FE-616C-791C-7425-725963C8A8CE}"/>
                  </a:ext>
                </a:extLst>
              </p:cNvPr>
              <p:cNvSpPr>
                <a:spLocks/>
              </p:cNvSpPr>
              <p:nvPr/>
            </p:nvSpPr>
            <p:spPr bwMode="auto">
              <a:xfrm>
                <a:off x="5302250" y="861219"/>
                <a:ext cx="987425" cy="638175"/>
              </a:xfrm>
              <a:custGeom>
                <a:avLst/>
                <a:gdLst>
                  <a:gd name="T0" fmla="*/ 368 w 368"/>
                  <a:gd name="T1" fmla="*/ 216 h 238"/>
                  <a:gd name="T2" fmla="*/ 346 w 368"/>
                  <a:gd name="T3" fmla="*/ 238 h 238"/>
                  <a:gd name="T4" fmla="*/ 22 w 368"/>
                  <a:gd name="T5" fmla="*/ 238 h 238"/>
                  <a:gd name="T6" fmla="*/ 0 w 368"/>
                  <a:gd name="T7" fmla="*/ 216 h 238"/>
                  <a:gd name="T8" fmla="*/ 0 w 368"/>
                  <a:gd name="T9" fmla="*/ 23 h 238"/>
                  <a:gd name="T10" fmla="*/ 22 w 368"/>
                  <a:gd name="T11" fmla="*/ 0 h 238"/>
                  <a:gd name="T12" fmla="*/ 346 w 368"/>
                  <a:gd name="T13" fmla="*/ 0 h 238"/>
                  <a:gd name="T14" fmla="*/ 368 w 368"/>
                  <a:gd name="T15" fmla="*/ 23 h 238"/>
                  <a:gd name="T16" fmla="*/ 368 w 368"/>
                  <a:gd name="T17" fmla="*/ 2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38">
                    <a:moveTo>
                      <a:pt x="368" y="216"/>
                    </a:moveTo>
                    <a:cubicBezTo>
                      <a:pt x="368" y="228"/>
                      <a:pt x="358" y="238"/>
                      <a:pt x="346" y="238"/>
                    </a:cubicBezTo>
                    <a:cubicBezTo>
                      <a:pt x="22" y="238"/>
                      <a:pt x="22" y="238"/>
                      <a:pt x="22" y="238"/>
                    </a:cubicBezTo>
                    <a:cubicBezTo>
                      <a:pt x="10" y="238"/>
                      <a:pt x="0" y="228"/>
                      <a:pt x="0" y="216"/>
                    </a:cubicBezTo>
                    <a:cubicBezTo>
                      <a:pt x="0" y="23"/>
                      <a:pt x="0" y="23"/>
                      <a:pt x="0" y="23"/>
                    </a:cubicBezTo>
                    <a:cubicBezTo>
                      <a:pt x="0" y="10"/>
                      <a:pt x="10" y="0"/>
                      <a:pt x="22" y="0"/>
                    </a:cubicBezTo>
                    <a:cubicBezTo>
                      <a:pt x="346" y="0"/>
                      <a:pt x="346" y="0"/>
                      <a:pt x="346" y="0"/>
                    </a:cubicBezTo>
                    <a:cubicBezTo>
                      <a:pt x="358" y="0"/>
                      <a:pt x="368" y="10"/>
                      <a:pt x="368" y="23"/>
                    </a:cubicBezTo>
                    <a:lnTo>
                      <a:pt x="368" y="216"/>
                    </a:ln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5">
              <a:extLst>
                <a:ext uri="{FF2B5EF4-FFF2-40B4-BE49-F238E27FC236}">
                  <a16:creationId xmlns:a16="http://schemas.microsoft.com/office/drawing/2014/main" id="{9C6DE648-7C58-4CBB-54F9-50CE8800FD8D}"/>
                </a:ext>
              </a:extLst>
            </p:cNvPr>
            <p:cNvGrpSpPr/>
            <p:nvPr/>
          </p:nvGrpSpPr>
          <p:grpSpPr>
            <a:xfrm rot="5923317">
              <a:off x="7763070" y="4888971"/>
              <a:ext cx="470284" cy="670057"/>
              <a:chOff x="3173412" y="596106"/>
              <a:chExt cx="960438" cy="1368425"/>
            </a:xfrm>
          </p:grpSpPr>
          <p:sp>
            <p:nvSpPr>
              <p:cNvPr id="71" name="Freeform 9">
                <a:extLst>
                  <a:ext uri="{FF2B5EF4-FFF2-40B4-BE49-F238E27FC236}">
                    <a16:creationId xmlns:a16="http://schemas.microsoft.com/office/drawing/2014/main" id="{1616823B-287C-16FD-63A1-C519803D1CCD}"/>
                  </a:ext>
                </a:extLst>
              </p:cNvPr>
              <p:cNvSpPr>
                <a:spLocks/>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10">
                <a:extLst>
                  <a:ext uri="{FF2B5EF4-FFF2-40B4-BE49-F238E27FC236}">
                    <a16:creationId xmlns:a16="http://schemas.microsoft.com/office/drawing/2014/main" id="{B0C63195-2187-9976-856A-F69367FCB5B3}"/>
                  </a:ext>
                </a:extLst>
              </p:cNvPr>
              <p:cNvSpPr>
                <a:spLocks/>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1">
                <a:extLst>
                  <a:ext uri="{FF2B5EF4-FFF2-40B4-BE49-F238E27FC236}">
                    <a16:creationId xmlns:a16="http://schemas.microsoft.com/office/drawing/2014/main" id="{986A4F02-B748-7B92-BA71-51F671D9D5B5}"/>
                  </a:ext>
                </a:extLst>
              </p:cNvPr>
              <p:cNvSpPr>
                <a:spLocks/>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2">
                <a:extLst>
                  <a:ext uri="{FF2B5EF4-FFF2-40B4-BE49-F238E27FC236}">
                    <a16:creationId xmlns:a16="http://schemas.microsoft.com/office/drawing/2014/main" id="{7B8E4722-91C3-6B09-3F4C-F4784FE239DC}"/>
                  </a:ext>
                </a:extLst>
              </p:cNvPr>
              <p:cNvSpPr>
                <a:spLocks/>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3">
                <a:extLst>
                  <a:ext uri="{FF2B5EF4-FFF2-40B4-BE49-F238E27FC236}">
                    <a16:creationId xmlns:a16="http://schemas.microsoft.com/office/drawing/2014/main" id="{2C27C5EE-4AD7-3B5E-C909-D5449F1C9A5D}"/>
                  </a:ext>
                </a:extLst>
              </p:cNvPr>
              <p:cNvSpPr>
                <a:spLocks/>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4">
                <a:extLst>
                  <a:ext uri="{FF2B5EF4-FFF2-40B4-BE49-F238E27FC236}">
                    <a16:creationId xmlns:a16="http://schemas.microsoft.com/office/drawing/2014/main" id="{1213FAC6-30D9-06EB-3C89-02E8D626C15C}"/>
                  </a:ext>
                </a:extLst>
              </p:cNvPr>
              <p:cNvSpPr>
                <a:spLocks/>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5">
                <a:extLst>
                  <a:ext uri="{FF2B5EF4-FFF2-40B4-BE49-F238E27FC236}">
                    <a16:creationId xmlns:a16="http://schemas.microsoft.com/office/drawing/2014/main" id="{DD583B8A-E816-15A3-37C3-047F136B6EA6}"/>
                  </a:ext>
                </a:extLst>
              </p:cNvPr>
              <p:cNvSpPr>
                <a:spLocks/>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81869" y="2131609"/>
            <a:ext cx="8222366" cy="4338915"/>
          </a:xfrm>
          <a:prstGeom prst="rect">
            <a:avLst/>
          </a:prstGeom>
        </p:spPr>
        <p:txBody>
          <a:bodyPr/>
          <a:lstStyle/>
          <a:p>
            <a:pPr marL="171446" indent="-171446">
              <a:lnSpc>
                <a:spcPts val="2250"/>
              </a:lnSpc>
              <a:spcBef>
                <a:spcPts val="450"/>
              </a:spcBef>
              <a:spcAft>
                <a:spcPts val="450"/>
              </a:spcAft>
              <a:buFont typeface="Wingdings" pitchFamily="2" charset="2"/>
              <a:buChar char="Ø"/>
              <a:defRPr/>
            </a:pPr>
            <a:endParaRPr lang="en-US" altLang="zh-TW" dirty="0"/>
          </a:p>
        </p:txBody>
      </p:sp>
      <p:sp>
        <p:nvSpPr>
          <p:cNvPr id="25" name="標題 1"/>
          <p:cNvSpPr txBox="1">
            <a:spLocks/>
          </p:cNvSpPr>
          <p:nvPr/>
        </p:nvSpPr>
        <p:spPr bwMode="auto">
          <a:xfrm>
            <a:off x="459751"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柒、網路選填登記志願（</a:t>
            </a:r>
            <a:r>
              <a:rPr lang="en-US" altLang="zh-TW" sz="3000" b="1" dirty="0">
                <a:solidFill>
                  <a:srgbClr val="002060"/>
                </a:solidFill>
                <a:latin typeface="微軟正黑體" panose="020B0604030504040204" pitchFamily="34" charset="-120"/>
                <a:ea typeface="微軟正黑體" panose="020B0604030504040204" pitchFamily="34" charset="-120"/>
              </a:rPr>
              <a:t>2/2</a:t>
            </a:r>
            <a:r>
              <a:rPr lang="zh-TW" altLang="en-US" sz="3000" b="1" dirty="0">
                <a:solidFill>
                  <a:srgbClr val="002060"/>
                </a:solidFill>
                <a:latin typeface="微軟正黑體" panose="020B0604030504040204" pitchFamily="34" charset="-120"/>
                <a:ea typeface="微軟正黑體" panose="020B0604030504040204" pitchFamily="34" charset="-120"/>
              </a:rPr>
              <a:t>）</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sp>
        <p:nvSpPr>
          <p:cNvPr id="26" name="投影片編號版面配置區 4"/>
          <p:cNvSpPr>
            <a:spLocks noGrp="1"/>
          </p:cNvSpPr>
          <p:nvPr>
            <p:ph type="sldNum" sz="quarter" idx="12"/>
          </p:nvPr>
        </p:nvSpPr>
        <p:spPr bwMode="auto">
          <a:xfrm>
            <a:off x="9624274"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27</a:t>
            </a:fld>
            <a:endParaRPr lang="zh-TW" altLang="en-US" sz="1500" b="1" dirty="0">
              <a:latin typeface="Arial" panose="020B0604020202020204" pitchFamily="34" charset="0"/>
              <a:cs typeface="Arial" panose="020B0604020202020204" pitchFamily="34" charset="0"/>
            </a:endParaRPr>
          </a:p>
        </p:txBody>
      </p:sp>
      <p:sp>
        <p:nvSpPr>
          <p:cNvPr id="2" name="矩形 1"/>
          <p:cNvSpPr/>
          <p:nvPr/>
        </p:nvSpPr>
        <p:spPr>
          <a:xfrm>
            <a:off x="568300" y="1167646"/>
            <a:ext cx="11144490" cy="881471"/>
          </a:xfrm>
          <a:prstGeom prst="rect">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688" name="文字方塊 2"/>
          <p:cNvSpPr txBox="1">
            <a:spLocks noChangeArrowheads="1"/>
          </p:cNvSpPr>
          <p:nvPr/>
        </p:nvSpPr>
        <p:spPr bwMode="auto">
          <a:xfrm>
            <a:off x="1238621" y="1137922"/>
            <a:ext cx="104741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免試生在家長</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監護人</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陪同下，於規定時間內共同完成網路選填登記志願並確定送出。</a:t>
            </a:r>
          </a:p>
        </p:txBody>
      </p:sp>
      <p:sp>
        <p:nvSpPr>
          <p:cNvPr id="69" name="Rounded Rectangle 51">
            <a:extLst>
              <a:ext uri="{FF2B5EF4-FFF2-40B4-BE49-F238E27FC236}">
                <a16:creationId xmlns:a16="http://schemas.microsoft.com/office/drawing/2014/main" id="{B83253D3-E181-4488-9CD9-39D21527F719}"/>
              </a:ext>
            </a:extLst>
          </p:cNvPr>
          <p:cNvSpPr/>
          <p:nvPr/>
        </p:nvSpPr>
        <p:spPr>
          <a:xfrm rot="16200000" flipH="1">
            <a:off x="618799" y="1210012"/>
            <a:ext cx="680357" cy="66229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pic>
        <p:nvPicPr>
          <p:cNvPr id="2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1379" y="2365770"/>
            <a:ext cx="3970295" cy="331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650637" y="2486535"/>
            <a:ext cx="7027798" cy="2769989"/>
          </a:xfrm>
          <a:prstGeom prst="rect">
            <a:avLst/>
          </a:prstGeom>
          <a:noFill/>
        </p:spPr>
        <p:txBody>
          <a:bodyPr wrap="square" rtlCol="0">
            <a:spAutoFit/>
          </a:bodyPr>
          <a:lstStyle/>
          <a:p>
            <a:pPr marL="171446" indent="-171446">
              <a:spcBef>
                <a:spcPts val="600"/>
              </a:spcBef>
              <a:spcAft>
                <a:spcPts val="600"/>
              </a:spcAft>
              <a:buFont typeface="Wingdings" pitchFamily="2" charset="2"/>
              <a:buChar char="Ø"/>
              <a:defRPr/>
            </a:pPr>
            <a:r>
              <a:rPr lang="zh-TW" altLang="en-US" sz="2400" b="1" dirty="0">
                <a:solidFill>
                  <a:srgbClr val="2F5597"/>
                </a:solidFill>
                <a:latin typeface="微軟正黑體" panose="020B0604030504040204" pitchFamily="34" charset="-120"/>
                <a:ea typeface="微軟正黑體" panose="020B0604030504040204" pitchFamily="34" charset="-120"/>
              </a:rPr>
              <a:t>同一時間同一帳號僅允許一人上網選填登記志願。</a:t>
            </a:r>
            <a:endParaRPr lang="en-US" altLang="zh-TW" sz="2400" b="1" dirty="0">
              <a:solidFill>
                <a:srgbClr val="2F5597"/>
              </a:solidFill>
              <a:latin typeface="微軟正黑體" panose="020B0604030504040204" pitchFamily="34" charset="-120"/>
              <a:ea typeface="微軟正黑體" panose="020B0604030504040204" pitchFamily="34" charset="-120"/>
            </a:endParaRPr>
          </a:p>
          <a:p>
            <a:pPr marL="171446" indent="-171446">
              <a:spcBef>
                <a:spcPts val="600"/>
              </a:spcBef>
              <a:spcAft>
                <a:spcPts val="600"/>
              </a:spcAft>
              <a:buFont typeface="Wingdings" pitchFamily="2" charset="2"/>
              <a:buChar char="Ø"/>
              <a:defRPr/>
            </a:pPr>
            <a:r>
              <a:rPr lang="zh-TW" altLang="en-US" sz="2400" b="1" dirty="0">
                <a:solidFill>
                  <a:srgbClr val="C00000"/>
                </a:solidFill>
                <a:latin typeface="微軟正黑體" panose="020B0604030504040204" pitchFamily="34" charset="-120"/>
                <a:ea typeface="微軟正黑體" panose="020B0604030504040204" pitchFamily="34" charset="-120"/>
              </a:rPr>
              <a:t>請留意</a:t>
            </a:r>
            <a:r>
              <a:rPr lang="zh-TW" altLang="en-US" sz="2400" b="1" dirty="0">
                <a:solidFill>
                  <a:srgbClr val="2F5597"/>
                </a:solidFill>
                <a:latin typeface="微軟正黑體" panose="020B0604030504040204" pitchFamily="34" charset="-120"/>
                <a:ea typeface="微軟正黑體" panose="020B0604030504040204" pitchFamily="34" charset="-120"/>
              </a:rPr>
              <a:t>！不得同時開啟多個瀏覽器重複登入。</a:t>
            </a:r>
            <a:endParaRPr lang="en-US" altLang="zh-TW" sz="2400" b="1" dirty="0">
              <a:solidFill>
                <a:srgbClr val="2F5597"/>
              </a:solidFill>
              <a:latin typeface="微軟正黑體" panose="020B0604030504040204" pitchFamily="34" charset="-120"/>
              <a:ea typeface="微軟正黑體" panose="020B0604030504040204" pitchFamily="34" charset="-120"/>
            </a:endParaRPr>
          </a:p>
          <a:p>
            <a:pPr marL="171446" indent="-171446">
              <a:spcBef>
                <a:spcPts val="600"/>
              </a:spcBef>
              <a:spcAft>
                <a:spcPts val="600"/>
              </a:spcAft>
              <a:buFont typeface="Wingdings" pitchFamily="2" charset="2"/>
              <a:buChar char="Ø"/>
              <a:defRPr/>
            </a:pPr>
            <a:r>
              <a:rPr lang="zh-TW" altLang="en-US" sz="2400" b="1" dirty="0">
                <a:solidFill>
                  <a:srgbClr val="2F5597"/>
                </a:solidFill>
                <a:latin typeface="微軟正黑體" panose="020B0604030504040204" pitchFamily="34" charset="-120"/>
                <a:ea typeface="微軟正黑體" panose="020B0604030504040204" pitchFamily="34" charset="-120"/>
              </a:rPr>
              <a:t>超過</a:t>
            </a:r>
            <a:r>
              <a:rPr lang="en-US" altLang="zh-TW" sz="2400" b="1" dirty="0">
                <a:solidFill>
                  <a:srgbClr val="2F5597"/>
                </a:solidFill>
                <a:latin typeface="微軟正黑體" panose="020B0604030504040204" pitchFamily="34" charset="-120"/>
                <a:ea typeface="微軟正黑體" panose="020B0604030504040204" pitchFamily="34" charset="-120"/>
              </a:rPr>
              <a:t>20</a:t>
            </a:r>
            <a:r>
              <a:rPr lang="zh-TW" altLang="en-US" sz="2400" b="1" dirty="0">
                <a:solidFill>
                  <a:srgbClr val="2F5597"/>
                </a:solidFill>
                <a:latin typeface="微軟正黑體" panose="020B0604030504040204" pitchFamily="34" charset="-120"/>
                <a:ea typeface="微軟正黑體" panose="020B0604030504040204" pitchFamily="34" charset="-120"/>
              </a:rPr>
              <a:t>分鐘未有操作動作者，系統將會自動登出。</a:t>
            </a:r>
            <a:endParaRPr lang="en-US" altLang="zh-TW" sz="2400" b="1" dirty="0">
              <a:solidFill>
                <a:srgbClr val="2F5597"/>
              </a:solidFill>
              <a:latin typeface="微軟正黑體" panose="020B0604030504040204" pitchFamily="34" charset="-120"/>
              <a:ea typeface="微軟正黑體" panose="020B0604030504040204" pitchFamily="34" charset="-120"/>
            </a:endParaRPr>
          </a:p>
          <a:p>
            <a:pPr marL="171446" indent="-171446">
              <a:spcBef>
                <a:spcPts val="600"/>
              </a:spcBef>
              <a:spcAft>
                <a:spcPts val="600"/>
              </a:spcAft>
              <a:buFont typeface="Wingdings" pitchFamily="2" charset="2"/>
              <a:buChar char="Ø"/>
              <a:defRPr/>
            </a:pPr>
            <a:r>
              <a:rPr lang="zh-TW" altLang="en-US" sz="2400" b="1" dirty="0">
                <a:solidFill>
                  <a:srgbClr val="2F5597"/>
                </a:solidFill>
                <a:latin typeface="微軟正黑體" panose="020B0604030504040204" pitchFamily="34" charset="-120"/>
                <a:ea typeface="微軟正黑體" panose="020B0604030504040204" pitchFamily="34" charset="-120"/>
              </a:rPr>
              <a:t>免試生必須看到「</a:t>
            </a:r>
            <a:r>
              <a:rPr lang="zh-TW" altLang="en-US" sz="2400" b="1" u="sng" dirty="0">
                <a:solidFill>
                  <a:srgbClr val="C00000"/>
                </a:solidFill>
                <a:latin typeface="微軟正黑體" panose="020B0604030504040204" pitchFamily="34" charset="-120"/>
                <a:ea typeface="微軟正黑體" panose="020B0604030504040204" pitchFamily="34" charset="-120"/>
              </a:rPr>
              <a:t>您已完成網路選填登記志願</a:t>
            </a:r>
            <a:r>
              <a:rPr lang="zh-TW" altLang="en-US" sz="2400" b="1" dirty="0">
                <a:solidFill>
                  <a:srgbClr val="2F5597"/>
                </a:solidFill>
                <a:latin typeface="微軟正黑體" panose="020B0604030504040204" pitchFamily="34" charset="-120"/>
                <a:ea typeface="微軟正黑體" panose="020B0604030504040204" pitchFamily="34" charset="-120"/>
              </a:rPr>
              <a:t>」之訊息並產生「</a:t>
            </a:r>
            <a:r>
              <a:rPr lang="zh-TW" altLang="en-US" sz="2400" b="1" dirty="0">
                <a:solidFill>
                  <a:srgbClr val="C00000"/>
                </a:solidFill>
                <a:highlight>
                  <a:srgbClr val="FFCF9F"/>
                </a:highlight>
                <a:latin typeface="微軟正黑體" panose="020B0604030504040204" pitchFamily="34" charset="-120"/>
                <a:ea typeface="微軟正黑體" panose="020B0604030504040204" pitchFamily="34" charset="-120"/>
              </a:rPr>
              <a:t>志願表</a:t>
            </a:r>
            <a:r>
              <a:rPr lang="zh-TW" altLang="en-US" sz="2400" b="1" dirty="0">
                <a:solidFill>
                  <a:srgbClr val="2F5597"/>
                </a:solidFill>
                <a:latin typeface="微軟正黑體" panose="020B0604030504040204" pitchFamily="34" charset="-120"/>
                <a:ea typeface="微軟正黑體" panose="020B0604030504040204" pitchFamily="34" charset="-120"/>
              </a:rPr>
              <a:t>」才算完成網路選填登記志願。</a:t>
            </a:r>
            <a:endParaRPr lang="en-US" altLang="zh-TW" sz="2400" b="1" dirty="0">
              <a:solidFill>
                <a:srgbClr val="2F5597"/>
              </a:solidFill>
              <a:latin typeface="微軟正黑體" panose="020B0604030504040204" pitchFamily="34" charset="-120"/>
              <a:ea typeface="微軟正黑體" panose="020B0604030504040204" pitchFamily="34" charset="-120"/>
            </a:endParaRPr>
          </a:p>
        </p:txBody>
      </p:sp>
      <p:cxnSp>
        <p:nvCxnSpPr>
          <p:cNvPr id="18" name="直接连接符 42">
            <a:extLst>
              <a:ext uri="{FF2B5EF4-FFF2-40B4-BE49-F238E27FC236}">
                <a16:creationId xmlns:a16="http://schemas.microsoft.com/office/drawing/2014/main" id="{A2905D2F-F071-4778-A525-10F407006D67}"/>
              </a:ext>
            </a:extLst>
          </p:cNvPr>
          <p:cNvCxnSpPr>
            <a:cxnSpLocks/>
            <a:endCxn id="19"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Freeform 6">
            <a:extLst>
              <a:ext uri="{FF2B5EF4-FFF2-40B4-BE49-F238E27FC236}">
                <a16:creationId xmlns:a16="http://schemas.microsoft.com/office/drawing/2014/main" id="{395EEA11-B9FF-43E5-BAEF-F79742E732C6}"/>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8" name="矩形 7">
            <a:extLst>
              <a:ext uri="{FF2B5EF4-FFF2-40B4-BE49-F238E27FC236}">
                <a16:creationId xmlns:a16="http://schemas.microsoft.com/office/drawing/2014/main" id="{844B5926-20AE-1731-ACF1-6AB5F12C51CB}"/>
              </a:ext>
            </a:extLst>
          </p:cNvPr>
          <p:cNvSpPr/>
          <p:nvPr/>
        </p:nvSpPr>
        <p:spPr>
          <a:xfrm>
            <a:off x="9192309" y="2799559"/>
            <a:ext cx="317685"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42CBABE9-AA55-CAA3-C316-593AA4A6E5AD}"/>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l="6782" r="6782"/>
          <a:stretch/>
        </p:blipFill>
        <p:spPr>
          <a:xfrm>
            <a:off x="7884481" y="2722736"/>
            <a:ext cx="3624089" cy="1736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A4F6837-B00C-8798-3895-46EB0E013A32}"/>
              </a:ext>
            </a:extLst>
          </p:cNvPr>
          <p:cNvSpPr/>
          <p:nvPr/>
        </p:nvSpPr>
        <p:spPr>
          <a:xfrm>
            <a:off x="807394" y="1724503"/>
            <a:ext cx="10389139" cy="4225369"/>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KSO_Shape">
            <a:extLst>
              <a:ext uri="{FF2B5EF4-FFF2-40B4-BE49-F238E27FC236}">
                <a16:creationId xmlns:a16="http://schemas.microsoft.com/office/drawing/2014/main" id="{83272F84-A7C9-9472-BA8D-5E3667D73020}"/>
              </a:ext>
            </a:extLst>
          </p:cNvPr>
          <p:cNvSpPr>
            <a:spLocks noChangeArrowheads="1"/>
          </p:cNvSpPr>
          <p:nvPr/>
        </p:nvSpPr>
        <p:spPr bwMode="auto">
          <a:xfrm>
            <a:off x="9494737" y="5660059"/>
            <a:ext cx="860822" cy="700088"/>
          </a:xfrm>
          <a:custGeom>
            <a:avLst/>
            <a:gdLst>
              <a:gd name="T0" fmla="*/ 2147483647 w 112"/>
              <a:gd name="T1" fmla="*/ 2147483647 h 77"/>
              <a:gd name="T2" fmla="*/ 2147483647 w 112"/>
              <a:gd name="T3" fmla="*/ 2147483647 h 77"/>
              <a:gd name="T4" fmla="*/ 2147483647 w 112"/>
              <a:gd name="T5" fmla="*/ 2147483647 h 77"/>
              <a:gd name="T6" fmla="*/ 2147483647 w 112"/>
              <a:gd name="T7" fmla="*/ 2147483647 h 77"/>
              <a:gd name="T8" fmla="*/ 2147483647 w 112"/>
              <a:gd name="T9" fmla="*/ 2147483647 h 77"/>
              <a:gd name="T10" fmla="*/ 0 w 112"/>
              <a:gd name="T11" fmla="*/ 2147483647 h 77"/>
              <a:gd name="T12" fmla="*/ 2147483647 w 112"/>
              <a:gd name="T13" fmla="*/ 2147483647 h 77"/>
              <a:gd name="T14" fmla="*/ 2147483647 w 112"/>
              <a:gd name="T15" fmla="*/ 2147483647 h 77"/>
              <a:gd name="T16" fmla="*/ 2147483647 w 112"/>
              <a:gd name="T17" fmla="*/ 2147483647 h 77"/>
              <a:gd name="T18" fmla="*/ 2147483647 w 112"/>
              <a:gd name="T19" fmla="*/ 2147483647 h 77"/>
              <a:gd name="T20" fmla="*/ 2147483647 w 112"/>
              <a:gd name="T21" fmla="*/ 2147483647 h 77"/>
              <a:gd name="T22" fmla="*/ 2147483647 w 112"/>
              <a:gd name="T23" fmla="*/ 2147483647 h 77"/>
              <a:gd name="T24" fmla="*/ 2147483647 w 112"/>
              <a:gd name="T25" fmla="*/ 2147483647 h 77"/>
              <a:gd name="T26" fmla="*/ 2147483647 w 112"/>
              <a:gd name="T27" fmla="*/ 2147483647 h 77"/>
              <a:gd name="T28" fmla="*/ 2147483647 w 112"/>
              <a:gd name="T29" fmla="*/ 2147483647 h 77"/>
              <a:gd name="T30" fmla="*/ 2147483647 w 112"/>
              <a:gd name="T31" fmla="*/ 2147483647 h 77"/>
              <a:gd name="T32" fmla="*/ 2147483647 w 112"/>
              <a:gd name="T33" fmla="*/ 2147483647 h 77"/>
              <a:gd name="T34" fmla="*/ 2147483647 w 112"/>
              <a:gd name="T35" fmla="*/ 2147483647 h 77"/>
              <a:gd name="T36" fmla="*/ 2147483647 w 112"/>
              <a:gd name="T37" fmla="*/ 2147483647 h 77"/>
              <a:gd name="T38" fmla="*/ 2147483647 w 112"/>
              <a:gd name="T39" fmla="*/ 2147483647 h 77"/>
              <a:gd name="T40" fmla="*/ 2147483647 w 112"/>
              <a:gd name="T41" fmla="*/ 2147483647 h 77"/>
              <a:gd name="T42" fmla="*/ 2147483647 w 112"/>
              <a:gd name="T43" fmla="*/ 2147483647 h 77"/>
              <a:gd name="T44" fmla="*/ 2147483647 w 112"/>
              <a:gd name="T45" fmla="*/ 2147483647 h 77"/>
              <a:gd name="T46" fmla="*/ 2147483647 w 112"/>
              <a:gd name="T47" fmla="*/ 2147483647 h 77"/>
              <a:gd name="T48" fmla="*/ 2147483647 w 112"/>
              <a:gd name="T49" fmla="*/ 2147483647 h 77"/>
              <a:gd name="T50" fmla="*/ 2147483647 w 112"/>
              <a:gd name="T51" fmla="*/ 2147483647 h 77"/>
              <a:gd name="T52" fmla="*/ 2147483647 w 112"/>
              <a:gd name="T53" fmla="*/ 2147483647 h 77"/>
              <a:gd name="T54" fmla="*/ 2147483647 w 112"/>
              <a:gd name="T55" fmla="*/ 2147483647 h 77"/>
              <a:gd name="T56" fmla="*/ 2147483647 w 112"/>
              <a:gd name="T57" fmla="*/ 2147483647 h 77"/>
              <a:gd name="T58" fmla="*/ 2147483647 w 112"/>
              <a:gd name="T59" fmla="*/ 2147483647 h 77"/>
              <a:gd name="T60" fmla="*/ 2147483647 w 112"/>
              <a:gd name="T61" fmla="*/ 2147483647 h 77"/>
              <a:gd name="T62" fmla="*/ 2147483647 w 112"/>
              <a:gd name="T63" fmla="*/ 2147483647 h 77"/>
              <a:gd name="T64" fmla="*/ 2147483647 w 112"/>
              <a:gd name="T65" fmla="*/ 2147483647 h 77"/>
              <a:gd name="T66" fmla="*/ 2147483647 w 112"/>
              <a:gd name="T67" fmla="*/ 2147483647 h 77"/>
              <a:gd name="T68" fmla="*/ 2147483647 w 112"/>
              <a:gd name="T69" fmla="*/ 2147483647 h 77"/>
              <a:gd name="T70" fmla="*/ 2147483647 w 112"/>
              <a:gd name="T71" fmla="*/ 2147483647 h 77"/>
              <a:gd name="T72" fmla="*/ 2147483647 w 112"/>
              <a:gd name="T73" fmla="*/ 2147483647 h 77"/>
              <a:gd name="T74" fmla="*/ 2147483647 w 112"/>
              <a:gd name="T75" fmla="*/ 2147483647 h 77"/>
              <a:gd name="T76" fmla="*/ 2147483647 w 112"/>
              <a:gd name="T77" fmla="*/ 2147483647 h 77"/>
              <a:gd name="T78" fmla="*/ 2147483647 w 112"/>
              <a:gd name="T79" fmla="*/ 2147483647 h 77"/>
              <a:gd name="T80" fmla="*/ 2147483647 w 112"/>
              <a:gd name="T81" fmla="*/ 2147483647 h 77"/>
              <a:gd name="T82" fmla="*/ 2147483647 w 112"/>
              <a:gd name="T83" fmla="*/ 2147483647 h 77"/>
              <a:gd name="T84" fmla="*/ 2147483647 w 112"/>
              <a:gd name="T85" fmla="*/ 2147483647 h 77"/>
              <a:gd name="T86" fmla="*/ 2147483647 w 112"/>
              <a:gd name="T87" fmla="*/ 2147483647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2"/>
              <a:gd name="T133" fmla="*/ 0 h 77"/>
              <a:gd name="T134" fmla="*/ 112 w 112"/>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10CCE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8" name="投影片編號版面配置區 4"/>
          <p:cNvSpPr>
            <a:spLocks noGrp="1"/>
          </p:cNvSpPr>
          <p:nvPr>
            <p:ph type="sldNum" sz="quarter" idx="12"/>
          </p:nvPr>
        </p:nvSpPr>
        <p:spPr bwMode="auto">
          <a:xfrm>
            <a:off x="9643730"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28</a:t>
            </a:fld>
            <a:endParaRPr lang="zh-TW" altLang="en-US" sz="1500" b="1" dirty="0">
              <a:latin typeface="Arial" panose="020B0604020202020204" pitchFamily="34" charset="0"/>
              <a:cs typeface="Arial" panose="020B0604020202020204" pitchFamily="34" charset="0"/>
            </a:endParaRPr>
          </a:p>
        </p:txBody>
      </p:sp>
      <p:sp>
        <p:nvSpPr>
          <p:cNvPr id="11" name="標題 1"/>
          <p:cNvSpPr txBox="1">
            <a:spLocks/>
          </p:cNvSpPr>
          <p:nvPr/>
        </p:nvSpPr>
        <p:spPr bwMode="auto">
          <a:xfrm>
            <a:off x="451790"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捌、分發方式</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cxnSp>
        <p:nvCxnSpPr>
          <p:cNvPr id="13" name="直接连接符 42">
            <a:extLst>
              <a:ext uri="{FF2B5EF4-FFF2-40B4-BE49-F238E27FC236}">
                <a16:creationId xmlns:a16="http://schemas.microsoft.com/office/drawing/2014/main" id="{D0833EC4-900D-438A-99AB-E9A2551E148D}"/>
              </a:ext>
            </a:extLst>
          </p:cNvPr>
          <p:cNvCxnSpPr>
            <a:cxnSpLocks/>
            <a:endCxn id="14"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1610C237-85DA-4F7B-AB40-21F9200D53E4}"/>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5" name="內容版面配置區 2">
            <a:extLst>
              <a:ext uri="{FF2B5EF4-FFF2-40B4-BE49-F238E27FC236}">
                <a16:creationId xmlns:a16="http://schemas.microsoft.com/office/drawing/2014/main" id="{F57CA965-A6B3-F156-CF6C-0FCE57691F5D}"/>
              </a:ext>
            </a:extLst>
          </p:cNvPr>
          <p:cNvSpPr>
            <a:spLocks noGrp="1"/>
          </p:cNvSpPr>
          <p:nvPr>
            <p:ph idx="1"/>
          </p:nvPr>
        </p:nvSpPr>
        <p:spPr>
          <a:xfrm>
            <a:off x="830098" y="1047081"/>
            <a:ext cx="10223770" cy="837308"/>
          </a:xfrm>
        </p:spPr>
        <p:txBody>
          <a:bodyPr rtlCol="0">
            <a:noAutofit/>
          </a:bodyPr>
          <a:lstStyle/>
          <a:p>
            <a:pPr marL="0" indent="0">
              <a:lnSpc>
                <a:spcPct val="100000"/>
              </a:lnSpc>
              <a:spcBef>
                <a:spcPts val="900"/>
              </a:spcBef>
              <a:buNone/>
              <a:defRPr/>
            </a:pPr>
            <a:r>
              <a:rPr lang="zh-TW" altLang="en-US" sz="2400" b="1" dirty="0">
                <a:solidFill>
                  <a:srgbClr val="0000CC"/>
                </a:solidFill>
                <a:latin typeface="微軟正黑體" panose="020B0604030504040204" pitchFamily="34" charset="-120"/>
                <a:ea typeface="微軟正黑體" panose="020B0604030504040204" pitchFamily="34" charset="-120"/>
                <a:cs typeface="+mj-cs"/>
              </a:rPr>
              <a:t>依照免試生</a:t>
            </a:r>
            <a:r>
              <a:rPr lang="zh-TW" altLang="en-US" sz="2400" b="1" u="sng" dirty="0">
                <a:solidFill>
                  <a:srgbClr val="0000CC"/>
                </a:solidFill>
                <a:latin typeface="微軟正黑體" panose="020B0604030504040204" pitchFamily="34" charset="-120"/>
                <a:ea typeface="微軟正黑體" panose="020B0604030504040204" pitchFamily="34" charset="-120"/>
                <a:cs typeface="+mj-cs"/>
              </a:rPr>
              <a:t>分發順位</a:t>
            </a:r>
            <a:r>
              <a:rPr lang="zh-TW" altLang="en-US" sz="2400" b="1" dirty="0">
                <a:solidFill>
                  <a:srgbClr val="0000CC"/>
                </a:solidFill>
                <a:latin typeface="微軟正黑體" panose="020B0604030504040204" pitchFamily="34" charset="-120"/>
                <a:ea typeface="微軟正黑體" panose="020B0604030504040204" pitchFamily="34" charset="-120"/>
                <a:cs typeface="+mj-cs"/>
              </a:rPr>
              <a:t>之順序，再按免試生</a:t>
            </a:r>
            <a:r>
              <a:rPr lang="zh-TW" altLang="en-US" sz="2400" b="1" u="sng" dirty="0">
                <a:solidFill>
                  <a:srgbClr val="0000CC"/>
                </a:solidFill>
                <a:latin typeface="微軟正黑體" panose="020B0604030504040204" pitchFamily="34" charset="-120"/>
                <a:ea typeface="微軟正黑體" panose="020B0604030504040204" pitchFamily="34" charset="-120"/>
                <a:cs typeface="+mj-cs"/>
              </a:rPr>
              <a:t>選填登記之志願序</a:t>
            </a:r>
            <a:r>
              <a:rPr lang="zh-TW" altLang="en-US" sz="2400" b="1" dirty="0">
                <a:solidFill>
                  <a:srgbClr val="0000CC"/>
                </a:solidFill>
                <a:latin typeface="微軟正黑體" panose="020B0604030504040204" pitchFamily="34" charset="-120"/>
                <a:ea typeface="微軟正黑體" panose="020B0604030504040204" pitchFamily="34" charset="-120"/>
                <a:cs typeface="+mj-cs"/>
              </a:rPr>
              <a:t>進行統一分發。</a:t>
            </a:r>
            <a:endParaRPr lang="en-US" altLang="zh-TW" sz="2400" b="1" dirty="0">
              <a:solidFill>
                <a:srgbClr val="0000CC"/>
              </a:solidFill>
              <a:latin typeface="微軟正黑體" panose="020B0604030504040204" pitchFamily="34" charset="-120"/>
              <a:ea typeface="微軟正黑體" panose="020B0604030504040204" pitchFamily="34" charset="-120"/>
              <a:cs typeface="+mj-cs"/>
            </a:endParaRPr>
          </a:p>
        </p:txBody>
      </p:sp>
      <p:sp>
        <p:nvSpPr>
          <p:cNvPr id="9" name="內容版面配置區 2">
            <a:extLst>
              <a:ext uri="{FF2B5EF4-FFF2-40B4-BE49-F238E27FC236}">
                <a16:creationId xmlns:a16="http://schemas.microsoft.com/office/drawing/2014/main" id="{BE379857-A16C-58B0-92FC-1A8FDDB47C43}"/>
              </a:ext>
            </a:extLst>
          </p:cNvPr>
          <p:cNvSpPr txBox="1">
            <a:spLocks/>
          </p:cNvSpPr>
          <p:nvPr/>
        </p:nvSpPr>
        <p:spPr>
          <a:xfrm>
            <a:off x="972763" y="1895915"/>
            <a:ext cx="10223770" cy="4102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625"/>
              </a:lnSpc>
              <a:buFont typeface="Wingdings" panose="05000000000000000000" pitchFamily="2" charset="2"/>
              <a:buChar char="n"/>
              <a:defRPr/>
            </a:pPr>
            <a:r>
              <a:rPr lang="zh-TW" altLang="en-US" sz="2200" b="1" dirty="0">
                <a:solidFill>
                  <a:srgbClr val="C00000"/>
                </a:solidFill>
                <a:latin typeface="微軟正黑體" panose="020B0604030504040204" pitchFamily="34" charset="-120"/>
                <a:ea typeface="微軟正黑體" panose="020B0604030504040204" pitchFamily="34" charset="-120"/>
                <a:cs typeface="+mj-cs"/>
              </a:rPr>
              <a:t>一般生：</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各校一般生科（組）名額，依一般生</a:t>
            </a:r>
            <a:r>
              <a:rPr lang="zh-TW" altLang="en-US" sz="2200" b="1" u="sng" dirty="0">
                <a:solidFill>
                  <a:srgbClr val="002060"/>
                </a:solidFill>
                <a:latin typeface="微軟正黑體" panose="020B0604030504040204" pitchFamily="34" charset="-120"/>
                <a:ea typeface="微軟正黑體" panose="020B0604030504040204" pitchFamily="34" charset="-120"/>
                <a:cs typeface="+mj-cs"/>
              </a:rPr>
              <a:t>分發順位</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之順序錄取至額滿為止。</a:t>
            </a: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a:p>
            <a:pPr marL="216000" lvl="1" indent="0" algn="just">
              <a:lnSpc>
                <a:spcPts val="2625"/>
              </a:lnSpc>
              <a:buNone/>
              <a:defRPr/>
            </a:pPr>
            <a:r>
              <a:rPr lang="zh-TW" altLang="en-US" sz="2200" b="1" dirty="0">
                <a:solidFill>
                  <a:srgbClr val="002060"/>
                </a:solidFill>
                <a:latin typeface="微軟正黑體" panose="020B0604030504040204" pitchFamily="34" charset="-120"/>
                <a:ea typeface="微軟正黑體" panose="020B0604030504040204" pitchFamily="34" charset="-120"/>
                <a:cs typeface="+mj-cs"/>
              </a:rPr>
              <a:t>惟</a:t>
            </a:r>
            <a:r>
              <a:rPr lang="zh-TW" altLang="en-US" sz="2200" b="1" u="sng" dirty="0">
                <a:solidFill>
                  <a:schemeClr val="accent6">
                    <a:lumMod val="75000"/>
                  </a:schemeClr>
                </a:solidFill>
                <a:latin typeface="微軟正黑體" panose="020B0604030504040204" pitchFamily="34" charset="-120"/>
                <a:ea typeface="微軟正黑體" panose="020B0604030504040204" pitchFamily="34" charset="-120"/>
                <a:cs typeface="+mj-cs"/>
              </a:rPr>
              <a:t>大陸長期探親子女</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為依</a:t>
            </a:r>
            <a:r>
              <a:rPr lang="zh-TW" altLang="en-US" sz="2200" b="1" u="sng" dirty="0">
                <a:solidFill>
                  <a:srgbClr val="002060"/>
                </a:solidFill>
                <a:latin typeface="微軟正黑體" panose="020B0604030504040204" pitchFamily="34" charset="-120"/>
                <a:ea typeface="微軟正黑體" panose="020B0604030504040204" pitchFamily="34" charset="-120"/>
                <a:cs typeface="+mj-cs"/>
              </a:rPr>
              <a:t>選填</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之志願順序，</a:t>
            </a:r>
            <a:r>
              <a:rPr lang="zh-TW" altLang="en-US" sz="2200" b="1" dirty="0">
                <a:solidFill>
                  <a:srgbClr val="C00000"/>
                </a:solidFill>
                <a:latin typeface="微軟正黑體" panose="020B0604030504040204" pitchFamily="34" charset="-120"/>
                <a:ea typeface="微軟正黑體" panose="020B0604030504040204" pitchFamily="34" charset="-120"/>
                <a:cs typeface="+mj-cs"/>
              </a:rPr>
              <a:t>達</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該科（組）一般生之最低錄取標準者，依其分發順位順序僅限於該科組之「大陸長期探親子女」招生名額下分發。</a:t>
            </a: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a:p>
            <a:pPr marL="216000" lvl="1" indent="0" algn="just">
              <a:lnSpc>
                <a:spcPts val="2625"/>
              </a:lnSpc>
              <a:buNone/>
              <a:defRPr/>
            </a:pP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a:p>
            <a:pPr algn="just">
              <a:lnSpc>
                <a:spcPts val="2625"/>
              </a:lnSpc>
              <a:buFont typeface="Wingdings" panose="05000000000000000000" pitchFamily="2" charset="2"/>
              <a:buChar char="n"/>
              <a:defRPr/>
            </a:pPr>
            <a:r>
              <a:rPr lang="zh-TW" altLang="en-US" sz="2200" b="1" dirty="0">
                <a:solidFill>
                  <a:srgbClr val="C00000"/>
                </a:solidFill>
                <a:latin typeface="微軟正黑體" panose="020B0604030504040204" pitchFamily="34" charset="-120"/>
                <a:ea typeface="微軟正黑體" panose="020B0604030504040204" pitchFamily="34" charset="-120"/>
                <a:cs typeface="+mj-cs"/>
              </a:rPr>
              <a:t>特種身分生：</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依選填之校科（組）之志願順序</a:t>
            </a: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a:p>
            <a:pPr marL="216000" lvl="1" indent="0" algn="just">
              <a:lnSpc>
                <a:spcPts val="2625"/>
              </a:lnSpc>
              <a:buNone/>
              <a:defRPr/>
            </a:pPr>
            <a:r>
              <a:rPr lang="zh-TW" altLang="en-US" sz="2200" b="1" dirty="0">
                <a:solidFill>
                  <a:srgbClr val="002060"/>
                </a:solidFill>
                <a:latin typeface="微軟正黑體" panose="020B0604030504040204" pitchFamily="34" charset="-120"/>
                <a:ea typeface="微軟正黑體" panose="020B0604030504040204" pitchFamily="34" charset="-120"/>
                <a:cs typeface="+mj-cs"/>
              </a:rPr>
              <a:t>先以</a:t>
            </a:r>
            <a:r>
              <a:rPr lang="zh-TW" altLang="en-US" sz="2200" b="1" u="sng" dirty="0">
                <a:solidFill>
                  <a:srgbClr val="002060"/>
                </a:solidFill>
                <a:latin typeface="微軟正黑體" panose="020B0604030504040204" pitchFamily="34" charset="-120"/>
                <a:ea typeface="微軟正黑體" panose="020B0604030504040204" pitchFamily="34" charset="-120"/>
                <a:cs typeface="+mj-cs"/>
              </a:rPr>
              <a:t>一般生身分</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與其他一般生依一般生分發順位之順序，分發於該校科（組）之一般生名額，至額滿為止；</a:t>
            </a: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a:p>
            <a:pPr marL="216000" lvl="1" indent="0" algn="just">
              <a:lnSpc>
                <a:spcPts val="2625"/>
              </a:lnSpc>
              <a:buNone/>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mj-cs"/>
              </a:rPr>
              <a:t>未以一般生身分獲分發錄取者</a:t>
            </a:r>
            <a:r>
              <a:rPr lang="zh-TW" altLang="en-US" sz="2200" b="1" dirty="0">
                <a:solidFill>
                  <a:srgbClr val="002060"/>
                </a:solidFill>
                <a:latin typeface="微軟正黑體" panose="020B0604030504040204" pitchFamily="34" charset="-120"/>
                <a:ea typeface="微軟正黑體" panose="020B0604030504040204" pitchFamily="34" charset="-120"/>
                <a:cs typeface="+mj-cs"/>
              </a:rPr>
              <a:t>，但若該校科（組）有該類特種身分生外加名額，再以特種生身分及依其特種身分生分發順位之順序，分發於該類特種身分生之外加名額，至額滿為止。</a:t>
            </a:r>
            <a:endParaRPr lang="en-US" altLang="zh-TW" sz="2200" b="1" dirty="0">
              <a:solidFill>
                <a:srgbClr val="002060"/>
              </a:solidFill>
              <a:latin typeface="微軟正黑體" panose="020B0604030504040204" pitchFamily="34" charset="-120"/>
              <a:ea typeface="微軟正黑體" panose="020B0604030504040204" pitchFamily="34" charset="-120"/>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投影片編號版面配置區 4"/>
          <p:cNvSpPr>
            <a:spLocks noGrp="1"/>
          </p:cNvSpPr>
          <p:nvPr>
            <p:ph type="sldNum" sz="quarter" idx="12"/>
          </p:nvPr>
        </p:nvSpPr>
        <p:spPr bwMode="auto">
          <a:xfrm>
            <a:off x="9643723"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29</a:t>
            </a:fld>
            <a:endParaRPr lang="zh-TW" altLang="en-US" sz="1500" b="1" dirty="0">
              <a:latin typeface="Arial" panose="020B0604020202020204" pitchFamily="34" charset="0"/>
              <a:cs typeface="Arial" panose="020B0604020202020204" pitchFamily="34" charset="0"/>
            </a:endParaRPr>
          </a:p>
        </p:txBody>
      </p:sp>
      <p:sp>
        <p:nvSpPr>
          <p:cNvPr id="33" name="標題 1">
            <a:extLst>
              <a:ext uri="{FF2B5EF4-FFF2-40B4-BE49-F238E27FC236}">
                <a16:creationId xmlns:a16="http://schemas.microsoft.com/office/drawing/2014/main" id="{66E7F304-741E-4811-8E1D-5F9687ACBA18}"/>
              </a:ext>
            </a:extLst>
          </p:cNvPr>
          <p:cNvSpPr txBox="1">
            <a:spLocks/>
          </p:cNvSpPr>
          <p:nvPr/>
        </p:nvSpPr>
        <p:spPr bwMode="auto">
          <a:xfrm>
            <a:off x="442062"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玖、報到及放棄</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cxnSp>
        <p:nvCxnSpPr>
          <p:cNvPr id="34" name="Straight Connector 5">
            <a:extLst>
              <a:ext uri="{FF2B5EF4-FFF2-40B4-BE49-F238E27FC236}">
                <a16:creationId xmlns:a16="http://schemas.microsoft.com/office/drawing/2014/main" id="{CF1DFDF7-B57F-451A-9331-E52B7F90B83B}"/>
              </a:ext>
            </a:extLst>
          </p:cNvPr>
          <p:cNvCxnSpPr/>
          <p:nvPr/>
        </p:nvCxnSpPr>
        <p:spPr>
          <a:xfrm rot="5400000">
            <a:off x="-1780014" y="3765625"/>
            <a:ext cx="5688000" cy="0"/>
          </a:xfrm>
          <a:prstGeom prst="line">
            <a:avLst/>
          </a:prstGeom>
          <a:ln w="25400">
            <a:solidFill>
              <a:schemeClr val="accent1">
                <a:lumMod val="60000"/>
                <a:lumOff val="4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群組 34">
            <a:extLst>
              <a:ext uri="{FF2B5EF4-FFF2-40B4-BE49-F238E27FC236}">
                <a16:creationId xmlns:a16="http://schemas.microsoft.com/office/drawing/2014/main" id="{FCADC146-3F4F-425F-B785-B3DCCD60DC26}"/>
              </a:ext>
            </a:extLst>
          </p:cNvPr>
          <p:cNvGrpSpPr/>
          <p:nvPr/>
        </p:nvGrpSpPr>
        <p:grpSpPr>
          <a:xfrm>
            <a:off x="428945" y="1165797"/>
            <a:ext cx="1260000" cy="1260000"/>
            <a:chOff x="88321" y="1211200"/>
            <a:chExt cx="1260000" cy="1260000"/>
          </a:xfrm>
        </p:grpSpPr>
        <p:grpSp>
          <p:nvGrpSpPr>
            <p:cNvPr id="36" name="Group 11">
              <a:extLst>
                <a:ext uri="{FF2B5EF4-FFF2-40B4-BE49-F238E27FC236}">
                  <a16:creationId xmlns:a16="http://schemas.microsoft.com/office/drawing/2014/main" id="{1DCDD072-04AC-4312-BD17-0132C7055664}"/>
                </a:ext>
              </a:extLst>
            </p:cNvPr>
            <p:cNvGrpSpPr/>
            <p:nvPr/>
          </p:nvGrpSpPr>
          <p:grpSpPr>
            <a:xfrm>
              <a:off x="88321" y="1211200"/>
              <a:ext cx="1260000" cy="1260000"/>
              <a:chOff x="1835696" y="2517293"/>
              <a:chExt cx="792088" cy="792088"/>
            </a:xfrm>
          </p:grpSpPr>
          <p:sp>
            <p:nvSpPr>
              <p:cNvPr id="38" name="Diamond 12">
                <a:extLst>
                  <a:ext uri="{FF2B5EF4-FFF2-40B4-BE49-F238E27FC236}">
                    <a16:creationId xmlns:a16="http://schemas.microsoft.com/office/drawing/2014/main" id="{0ED70650-45F2-4155-BC46-DAD2ADC306C0}"/>
                  </a:ext>
                </a:extLst>
              </p:cNvPr>
              <p:cNvSpPr/>
              <p:nvPr/>
            </p:nvSpPr>
            <p:spPr>
              <a:xfrm>
                <a:off x="1835696" y="2517293"/>
                <a:ext cx="792088" cy="792088"/>
              </a:xfrm>
              <a:prstGeom prst="diamond">
                <a:avLst/>
              </a:prstGeom>
              <a:solidFill>
                <a:schemeClr val="bg1"/>
              </a:solidFill>
              <a:ln w="38100">
                <a:solidFill>
                  <a:srgbClr val="FBCEC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Diamond 13">
                <a:extLst>
                  <a:ext uri="{FF2B5EF4-FFF2-40B4-BE49-F238E27FC236}">
                    <a16:creationId xmlns:a16="http://schemas.microsoft.com/office/drawing/2014/main" id="{66CC2868-21F8-47EF-9981-4AF3D41032A6}"/>
                  </a:ext>
                </a:extLst>
              </p:cNvPr>
              <p:cNvSpPr/>
              <p:nvPr/>
            </p:nvSpPr>
            <p:spPr>
              <a:xfrm>
                <a:off x="1901658" y="2583255"/>
                <a:ext cx="660164" cy="660164"/>
              </a:xfrm>
              <a:prstGeom prst="diamond">
                <a:avLst/>
              </a:prstGeom>
              <a:solidFill>
                <a:srgbClr val="FDE4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7" name="文字方塊 36">
              <a:extLst>
                <a:ext uri="{FF2B5EF4-FFF2-40B4-BE49-F238E27FC236}">
                  <a16:creationId xmlns:a16="http://schemas.microsoft.com/office/drawing/2014/main" id="{60985B9C-856B-498D-AB12-78EC3889E753}"/>
                </a:ext>
              </a:extLst>
            </p:cNvPr>
            <p:cNvSpPr txBox="1"/>
            <p:nvPr/>
          </p:nvSpPr>
          <p:spPr>
            <a:xfrm>
              <a:off x="266915" y="1579590"/>
              <a:ext cx="902811" cy="523220"/>
            </a:xfrm>
            <a:prstGeom prst="rect">
              <a:avLst/>
            </a:prstGeom>
            <a:noFill/>
          </p:spPr>
          <p:txBody>
            <a:bodyPr wrap="none" rtlCol="0">
              <a:spAutoFit/>
            </a:bodyPr>
            <a:lstStyle/>
            <a:p>
              <a:r>
                <a:rPr lang="zh-TW" altLang="en-US" sz="2800" b="1" dirty="0">
                  <a:solidFill>
                    <a:srgbClr val="0033CC"/>
                  </a:solidFill>
                  <a:latin typeface="微軟正黑體" panose="020B0604030504040204" pitchFamily="34" charset="-120"/>
                  <a:ea typeface="微軟正黑體" panose="020B0604030504040204" pitchFamily="34" charset="-120"/>
                </a:rPr>
                <a:t>報到</a:t>
              </a:r>
            </a:p>
          </p:txBody>
        </p:sp>
      </p:grpSp>
      <p:grpSp>
        <p:nvGrpSpPr>
          <p:cNvPr id="40" name="群組 39">
            <a:extLst>
              <a:ext uri="{FF2B5EF4-FFF2-40B4-BE49-F238E27FC236}">
                <a16:creationId xmlns:a16="http://schemas.microsoft.com/office/drawing/2014/main" id="{A868A5D3-AC33-468A-B710-CE46537CD812}"/>
              </a:ext>
            </a:extLst>
          </p:cNvPr>
          <p:cNvGrpSpPr/>
          <p:nvPr/>
        </p:nvGrpSpPr>
        <p:grpSpPr>
          <a:xfrm>
            <a:off x="428945" y="3375689"/>
            <a:ext cx="1260000" cy="1260000"/>
            <a:chOff x="88321" y="3333484"/>
            <a:chExt cx="1260000" cy="1260000"/>
          </a:xfrm>
        </p:grpSpPr>
        <p:grpSp>
          <p:nvGrpSpPr>
            <p:cNvPr id="50" name="Group 10">
              <a:extLst>
                <a:ext uri="{FF2B5EF4-FFF2-40B4-BE49-F238E27FC236}">
                  <a16:creationId xmlns:a16="http://schemas.microsoft.com/office/drawing/2014/main" id="{15A12103-500C-410D-A618-688176CDD811}"/>
                </a:ext>
              </a:extLst>
            </p:cNvPr>
            <p:cNvGrpSpPr/>
            <p:nvPr/>
          </p:nvGrpSpPr>
          <p:grpSpPr>
            <a:xfrm>
              <a:off x="88321" y="3333484"/>
              <a:ext cx="1260000" cy="1260000"/>
              <a:chOff x="1835696" y="2517293"/>
              <a:chExt cx="792088" cy="792088"/>
            </a:xfrm>
          </p:grpSpPr>
          <p:sp>
            <p:nvSpPr>
              <p:cNvPr id="52" name="Diamond 9">
                <a:extLst>
                  <a:ext uri="{FF2B5EF4-FFF2-40B4-BE49-F238E27FC236}">
                    <a16:creationId xmlns:a16="http://schemas.microsoft.com/office/drawing/2014/main" id="{F6B8731F-F72F-410F-9AAB-5C89D6DD2F1C}"/>
                  </a:ext>
                </a:extLst>
              </p:cNvPr>
              <p:cNvSpPr/>
              <p:nvPr/>
            </p:nvSpPr>
            <p:spPr>
              <a:xfrm>
                <a:off x="1835696" y="2517293"/>
                <a:ext cx="792088" cy="792088"/>
              </a:xfrm>
              <a:prstGeom prst="diamon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3" name="Diamond 8">
                <a:extLst>
                  <a:ext uri="{FF2B5EF4-FFF2-40B4-BE49-F238E27FC236}">
                    <a16:creationId xmlns:a16="http://schemas.microsoft.com/office/drawing/2014/main" id="{1741D743-C417-4F87-A0F3-2EA6ECD0FD2A}"/>
                  </a:ext>
                </a:extLst>
              </p:cNvPr>
              <p:cNvSpPr/>
              <p:nvPr/>
            </p:nvSpPr>
            <p:spPr>
              <a:xfrm>
                <a:off x="1901658" y="2583255"/>
                <a:ext cx="660164" cy="660164"/>
              </a:xfrm>
              <a:prstGeom prst="diamon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51" name="文字方塊 50">
              <a:extLst>
                <a:ext uri="{FF2B5EF4-FFF2-40B4-BE49-F238E27FC236}">
                  <a16:creationId xmlns:a16="http://schemas.microsoft.com/office/drawing/2014/main" id="{2B89F889-AF5D-435B-83FB-26F7530E3683}"/>
                </a:ext>
              </a:extLst>
            </p:cNvPr>
            <p:cNvSpPr txBox="1"/>
            <p:nvPr/>
          </p:nvSpPr>
          <p:spPr>
            <a:xfrm>
              <a:off x="255757" y="3701874"/>
              <a:ext cx="902811" cy="523220"/>
            </a:xfrm>
            <a:prstGeom prst="rect">
              <a:avLst/>
            </a:prstGeom>
            <a:noFill/>
          </p:spPr>
          <p:txBody>
            <a:bodyPr wrap="none" rtlCol="0">
              <a:spAutoFit/>
            </a:bodyPr>
            <a:lstStyle/>
            <a:p>
              <a:r>
                <a:rPr lang="zh-TW" altLang="en-US" sz="2800" b="1" dirty="0">
                  <a:solidFill>
                    <a:srgbClr val="0033CC"/>
                  </a:solidFill>
                  <a:latin typeface="微軟正黑體" panose="020B0604030504040204" pitchFamily="34" charset="-120"/>
                  <a:ea typeface="微軟正黑體" panose="020B0604030504040204" pitchFamily="34" charset="-120"/>
                </a:rPr>
                <a:t>放棄</a:t>
              </a:r>
            </a:p>
          </p:txBody>
        </p:sp>
      </p:grpSp>
      <p:grpSp>
        <p:nvGrpSpPr>
          <p:cNvPr id="54" name="群組 53">
            <a:extLst>
              <a:ext uri="{FF2B5EF4-FFF2-40B4-BE49-F238E27FC236}">
                <a16:creationId xmlns:a16="http://schemas.microsoft.com/office/drawing/2014/main" id="{CCD72B59-02C0-4C5C-9741-3026E3B574BD}"/>
              </a:ext>
            </a:extLst>
          </p:cNvPr>
          <p:cNvGrpSpPr/>
          <p:nvPr/>
        </p:nvGrpSpPr>
        <p:grpSpPr>
          <a:xfrm>
            <a:off x="432903" y="5057346"/>
            <a:ext cx="1261884" cy="1260000"/>
            <a:chOff x="76221" y="5179896"/>
            <a:chExt cx="1261884" cy="1260000"/>
          </a:xfrm>
        </p:grpSpPr>
        <p:grpSp>
          <p:nvGrpSpPr>
            <p:cNvPr id="55" name="Group 10">
              <a:extLst>
                <a:ext uri="{FF2B5EF4-FFF2-40B4-BE49-F238E27FC236}">
                  <a16:creationId xmlns:a16="http://schemas.microsoft.com/office/drawing/2014/main" id="{66B90AB7-AD8D-47FA-8AF6-A6E2FA0C5217}"/>
                </a:ext>
              </a:extLst>
            </p:cNvPr>
            <p:cNvGrpSpPr/>
            <p:nvPr/>
          </p:nvGrpSpPr>
          <p:grpSpPr>
            <a:xfrm>
              <a:off x="78105" y="5179896"/>
              <a:ext cx="1260000" cy="1260000"/>
              <a:chOff x="1835696" y="2517293"/>
              <a:chExt cx="792088" cy="792088"/>
            </a:xfrm>
          </p:grpSpPr>
          <p:sp>
            <p:nvSpPr>
              <p:cNvPr id="57" name="Diamond 9">
                <a:extLst>
                  <a:ext uri="{FF2B5EF4-FFF2-40B4-BE49-F238E27FC236}">
                    <a16:creationId xmlns:a16="http://schemas.microsoft.com/office/drawing/2014/main" id="{7855E4D3-E8E8-47B5-AD7D-423408CC02A7}"/>
                  </a:ext>
                </a:extLst>
              </p:cNvPr>
              <p:cNvSpPr/>
              <p:nvPr/>
            </p:nvSpPr>
            <p:spPr>
              <a:xfrm>
                <a:off x="1835696" y="2517293"/>
                <a:ext cx="792088" cy="792088"/>
              </a:xfrm>
              <a:prstGeom prst="diamond">
                <a:avLst/>
              </a:prstGeom>
              <a:solidFill>
                <a:schemeClr val="bg1"/>
              </a:solidFill>
              <a:ln w="38100">
                <a:solidFill>
                  <a:srgbClr val="98DF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8" name="Diamond 8">
                <a:extLst>
                  <a:ext uri="{FF2B5EF4-FFF2-40B4-BE49-F238E27FC236}">
                    <a16:creationId xmlns:a16="http://schemas.microsoft.com/office/drawing/2014/main" id="{04C6B2E7-A13D-4C5C-BB9E-7DCD7AB42CCA}"/>
                  </a:ext>
                </a:extLst>
              </p:cNvPr>
              <p:cNvSpPr/>
              <p:nvPr/>
            </p:nvSpPr>
            <p:spPr>
              <a:xfrm>
                <a:off x="1901658" y="2583255"/>
                <a:ext cx="660164" cy="660164"/>
              </a:xfrm>
              <a:prstGeom prst="diamond">
                <a:avLst/>
              </a:prstGeom>
              <a:solidFill>
                <a:srgbClr val="98DF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56" name="文字方塊 55">
              <a:extLst>
                <a:ext uri="{FF2B5EF4-FFF2-40B4-BE49-F238E27FC236}">
                  <a16:creationId xmlns:a16="http://schemas.microsoft.com/office/drawing/2014/main" id="{5DF8BDF7-B3EC-41B1-9B0A-64940C0F1FA8}"/>
                </a:ext>
              </a:extLst>
            </p:cNvPr>
            <p:cNvSpPr txBox="1"/>
            <p:nvPr/>
          </p:nvSpPr>
          <p:spPr>
            <a:xfrm>
              <a:off x="76221" y="5548286"/>
              <a:ext cx="1261884" cy="523220"/>
            </a:xfrm>
            <a:prstGeom prst="rect">
              <a:avLst/>
            </a:prstGeom>
            <a:noFill/>
          </p:spPr>
          <p:txBody>
            <a:bodyPr wrap="none" rtlCol="0">
              <a:spAutoFit/>
            </a:bodyPr>
            <a:lstStyle/>
            <a:p>
              <a:r>
                <a:rPr lang="zh-TW" altLang="en-US" sz="2800" b="1" dirty="0">
                  <a:solidFill>
                    <a:srgbClr val="0033CC"/>
                  </a:solidFill>
                  <a:latin typeface="微軟正黑體" panose="020B0604030504040204" pitchFamily="34" charset="-120"/>
                  <a:ea typeface="微軟正黑體" panose="020B0604030504040204" pitchFamily="34" charset="-120"/>
                </a:rPr>
                <a:t>未放棄</a:t>
              </a:r>
            </a:p>
          </p:txBody>
        </p:sp>
      </p:grpSp>
      <p:cxnSp>
        <p:nvCxnSpPr>
          <p:cNvPr id="61" name="直接连接符 42">
            <a:extLst>
              <a:ext uri="{FF2B5EF4-FFF2-40B4-BE49-F238E27FC236}">
                <a16:creationId xmlns:a16="http://schemas.microsoft.com/office/drawing/2014/main" id="{9934E9EF-A8D0-45A0-9A9E-0B6D1A0DB64C}"/>
              </a:ext>
            </a:extLst>
          </p:cNvPr>
          <p:cNvCxnSpPr>
            <a:cxnSpLocks/>
            <a:endCxn id="62"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Freeform 6">
            <a:extLst>
              <a:ext uri="{FF2B5EF4-FFF2-40B4-BE49-F238E27FC236}">
                <a16:creationId xmlns:a16="http://schemas.microsoft.com/office/drawing/2014/main" id="{2D9B0713-30B1-4E6A-BBD7-AF551C201A5E}"/>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3" name="Rectangle 3">
            <a:extLst>
              <a:ext uri="{FF2B5EF4-FFF2-40B4-BE49-F238E27FC236}">
                <a16:creationId xmlns:a16="http://schemas.microsoft.com/office/drawing/2014/main" id="{AD4DA6EA-CD5B-6316-284A-6EB36BDD7327}"/>
              </a:ext>
            </a:extLst>
          </p:cNvPr>
          <p:cNvSpPr/>
          <p:nvPr/>
        </p:nvSpPr>
        <p:spPr>
          <a:xfrm rot="16200000">
            <a:off x="6462768" y="2803487"/>
            <a:ext cx="345640" cy="510624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微軟正黑體" panose="020B0604030504040204" pitchFamily="34" charset="-120"/>
            </a:endParaRPr>
          </a:p>
        </p:txBody>
      </p:sp>
      <p:sp>
        <p:nvSpPr>
          <p:cNvPr id="4" name="文字方塊 7">
            <a:extLst>
              <a:ext uri="{FF2B5EF4-FFF2-40B4-BE49-F238E27FC236}">
                <a16:creationId xmlns:a16="http://schemas.microsoft.com/office/drawing/2014/main" id="{EE1F7526-E041-B176-7EB7-20346C2FC473}"/>
              </a:ext>
            </a:extLst>
          </p:cNvPr>
          <p:cNvSpPr txBox="1">
            <a:spLocks noChangeArrowheads="1"/>
          </p:cNvSpPr>
          <p:nvPr/>
        </p:nvSpPr>
        <p:spPr bwMode="auto">
          <a:xfrm>
            <a:off x="1429030" y="3562886"/>
            <a:ext cx="100982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ts val="900"/>
              </a:spcBef>
              <a:spcAft>
                <a:spcPts val="450"/>
              </a:spcAft>
              <a:buClr>
                <a:schemeClr val="accent2"/>
              </a:buClr>
              <a:buNone/>
            </a:pPr>
            <a:r>
              <a:rPr lang="zh-TW" altLang="en-US" sz="2000" b="1" dirty="0">
                <a:solidFill>
                  <a:srgbClr val="0070C0"/>
                </a:solidFill>
                <a:latin typeface="微軟正黑體" panose="020B0604030504040204" pitchFamily="34" charset="-120"/>
                <a:ea typeface="微軟正黑體" panose="020B0604030504040204" pitchFamily="34" charset="-120"/>
              </a:rPr>
              <a:t>錄取生完成報到後，如欲放棄錄取資格者，應填寫</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en-US" altLang="zh-TW" sz="2000" b="1" dirty="0">
                <a:solidFill>
                  <a:srgbClr val="C00000"/>
                </a:solidFill>
                <a:latin typeface="微軟正黑體" panose="020B0604030504040204" pitchFamily="34" charset="-120"/>
                <a:ea typeface="微軟正黑體" panose="020B0604030504040204" pitchFamily="34" charset="-120"/>
              </a:rPr>
              <a:t>115</a:t>
            </a:r>
            <a:r>
              <a:rPr lang="zh-TW" altLang="en-US" sz="2000" b="1" dirty="0">
                <a:solidFill>
                  <a:srgbClr val="C00000"/>
                </a:solidFill>
                <a:latin typeface="微軟正黑體" panose="020B0604030504040204" pitchFamily="34" charset="-120"/>
                <a:ea typeface="微軟正黑體" panose="020B0604030504040204" pitchFamily="34" charset="-120"/>
              </a:rPr>
              <a:t>學年度五專優先免試入學錄取報到生</a:t>
            </a:r>
            <a:r>
              <a:rPr lang="zh-TW" altLang="en-US" sz="2000" b="1" u="sng" dirty="0">
                <a:solidFill>
                  <a:srgbClr val="C00000"/>
                </a:solidFill>
                <a:latin typeface="微軟正黑體" panose="020B0604030504040204" pitchFamily="34" charset="-120"/>
                <a:ea typeface="微軟正黑體" panose="020B0604030504040204" pitchFamily="34" charset="-120"/>
              </a:rPr>
              <a:t>放棄錄取資格聲明書</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0070C0"/>
                </a:solidFill>
                <a:latin typeface="微軟正黑體" panose="020B0604030504040204" pitchFamily="34" charset="-120"/>
                <a:ea typeface="微軟正黑體" panose="020B0604030504040204" pitchFamily="34" charset="-120"/>
              </a:rPr>
              <a:t>，於 </a:t>
            </a:r>
            <a:r>
              <a:rPr lang="en-US" altLang="zh-TW" sz="2000" b="1" dirty="0">
                <a:solidFill>
                  <a:srgbClr val="C00000"/>
                </a:solidFill>
                <a:highlight>
                  <a:srgbClr val="FFCF9F"/>
                </a:highlight>
                <a:latin typeface="微軟正黑體" panose="020B0604030504040204" pitchFamily="34" charset="-120"/>
                <a:ea typeface="微軟正黑體" panose="020B0604030504040204" pitchFamily="34" charset="-120"/>
              </a:rPr>
              <a:t>115</a:t>
            </a:r>
            <a:r>
              <a:rPr lang="zh-TW" altLang="en-US" sz="2000" b="1" dirty="0">
                <a:solidFill>
                  <a:srgbClr val="C00000"/>
                </a:solidFill>
                <a:highlight>
                  <a:srgbClr val="FFCF9F"/>
                </a:highlight>
                <a:latin typeface="微軟正黑體" panose="020B0604030504040204" pitchFamily="34" charset="-120"/>
                <a:ea typeface="微軟正黑體" panose="020B0604030504040204" pitchFamily="34" charset="-120"/>
              </a:rPr>
              <a:t>年 </a:t>
            </a:r>
            <a:r>
              <a:rPr lang="en-US" altLang="zh-TW" sz="2000" b="1" dirty="0">
                <a:solidFill>
                  <a:srgbClr val="C00000"/>
                </a:solidFill>
                <a:highlight>
                  <a:srgbClr val="FFCF9F"/>
                </a:highlight>
                <a:latin typeface="微軟正黑體" panose="020B0604030504040204" pitchFamily="34" charset="-120"/>
                <a:ea typeface="微軟正黑體" panose="020B0604030504040204" pitchFamily="34" charset="-120"/>
              </a:rPr>
              <a:t>6</a:t>
            </a:r>
            <a:r>
              <a:rPr lang="zh-TW" altLang="en-US" sz="2000" b="1" dirty="0">
                <a:solidFill>
                  <a:srgbClr val="C00000"/>
                </a:solidFill>
                <a:highlight>
                  <a:srgbClr val="FFCF9F"/>
                </a:highlight>
                <a:latin typeface="微軟正黑體" panose="020B0604030504040204" pitchFamily="34" charset="-120"/>
                <a:ea typeface="微軟正黑體" panose="020B0604030504040204" pitchFamily="34" charset="-120"/>
              </a:rPr>
              <a:t>月</a:t>
            </a:r>
            <a:r>
              <a:rPr lang="en-US" altLang="zh-TW" sz="2000" b="1" dirty="0">
                <a:solidFill>
                  <a:srgbClr val="C00000"/>
                </a:solidFill>
                <a:highlight>
                  <a:srgbClr val="FFCF9F"/>
                </a:highlight>
                <a:latin typeface="微軟正黑體" panose="020B0604030504040204" pitchFamily="34" charset="-120"/>
                <a:ea typeface="微軟正黑體" panose="020B0604030504040204" pitchFamily="34" charset="-120"/>
              </a:rPr>
              <a:t>15</a:t>
            </a:r>
            <a:r>
              <a:rPr lang="zh-TW" altLang="en-US" sz="2000" b="1" dirty="0">
                <a:solidFill>
                  <a:srgbClr val="C00000"/>
                </a:solidFill>
                <a:highlight>
                  <a:srgbClr val="FFCF9F"/>
                </a:highlight>
                <a:latin typeface="微軟正黑體" panose="020B0604030504040204" pitchFamily="34" charset="-120"/>
                <a:ea typeface="微軟正黑體" panose="020B0604030504040204" pitchFamily="34" charset="-120"/>
              </a:rPr>
              <a:t>日（星期一）</a:t>
            </a:r>
            <a:r>
              <a:rPr lang="en-US" altLang="zh-TW" sz="2000" b="1" dirty="0">
                <a:solidFill>
                  <a:srgbClr val="C00000"/>
                </a:solidFill>
                <a:highlight>
                  <a:srgbClr val="FFCF9F"/>
                </a:highlight>
                <a:latin typeface="微軟正黑體" panose="020B0604030504040204" pitchFamily="34" charset="-120"/>
                <a:ea typeface="微軟正黑體" panose="020B0604030504040204" pitchFamily="34" charset="-120"/>
              </a:rPr>
              <a:t>12:00</a:t>
            </a:r>
            <a:r>
              <a:rPr lang="zh-TW" altLang="en-US" sz="2000" b="1" dirty="0">
                <a:solidFill>
                  <a:srgbClr val="C00000"/>
                </a:solidFill>
                <a:highlight>
                  <a:srgbClr val="FFCF9F"/>
                </a:highlight>
                <a:latin typeface="微軟正黑體" panose="020B0604030504040204" pitchFamily="34" charset="-120"/>
                <a:ea typeface="微軟正黑體" panose="020B0604030504040204" pitchFamily="34" charset="-120"/>
              </a:rPr>
              <a:t>前</a:t>
            </a:r>
            <a:r>
              <a:rPr lang="zh-TW" altLang="en-US" sz="2000" b="1" dirty="0">
                <a:solidFill>
                  <a:srgbClr val="0070C0"/>
                </a:solidFill>
                <a:latin typeface="微軟正黑體" panose="020B0604030504040204" pitchFamily="34" charset="-120"/>
                <a:ea typeface="微軟正黑體" panose="020B0604030504040204" pitchFamily="34" charset="-120"/>
              </a:rPr>
              <a:t>傳真並同時以電話確認後，再以限時掛號郵寄（郵戳為憑，逾期不予受理）至錄取學校辦理。</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5" name="文字方塊 7">
            <a:extLst>
              <a:ext uri="{FF2B5EF4-FFF2-40B4-BE49-F238E27FC236}">
                <a16:creationId xmlns:a16="http://schemas.microsoft.com/office/drawing/2014/main" id="{A96EF08B-4DC2-A41D-23EF-A8919D08A8F2}"/>
              </a:ext>
            </a:extLst>
          </p:cNvPr>
          <p:cNvSpPr txBox="1">
            <a:spLocks noChangeArrowheads="1"/>
          </p:cNvSpPr>
          <p:nvPr/>
        </p:nvSpPr>
        <p:spPr bwMode="auto">
          <a:xfrm>
            <a:off x="1429030" y="1184518"/>
            <a:ext cx="9864783" cy="197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ts val="900"/>
              </a:spcBef>
              <a:spcAft>
                <a:spcPts val="1800"/>
              </a:spcAft>
              <a:buClr>
                <a:schemeClr val="accent2"/>
              </a:buClr>
              <a:buNone/>
            </a:pPr>
            <a:r>
              <a:rPr lang="zh-TW" altLang="zh-TW" sz="2000" b="1" dirty="0">
                <a:solidFill>
                  <a:srgbClr val="C00000"/>
                </a:solidFill>
                <a:latin typeface="微軟正黑體" panose="020B0604030504040204" pitchFamily="34" charset="-120"/>
                <a:ea typeface="微軟正黑體" panose="020B0604030504040204" pitchFamily="34" charset="-120"/>
              </a:rPr>
              <a:t>錄取生已於本學年度各招生管道錄取且報到</a:t>
            </a:r>
            <a:r>
              <a:rPr lang="zh-TW" altLang="zh-TW" sz="2000" b="1" dirty="0">
                <a:solidFill>
                  <a:srgbClr val="0070C0"/>
                </a:solidFill>
                <a:latin typeface="微軟正黑體" panose="020B0604030504040204" pitchFamily="34" charset="-120"/>
                <a:ea typeface="微軟正黑體" panose="020B0604030504040204" pitchFamily="34" charset="-120"/>
              </a:rPr>
              <a:t>，並未依該招生簡章規定放棄期限內聲明放棄錄取資格者，不得再報到本招生管道，違者取消其五專優先免試入學錄取資格。</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a:lnSpc>
                <a:spcPct val="100000"/>
              </a:lnSpc>
              <a:spcBef>
                <a:spcPts val="900"/>
              </a:spcBef>
              <a:spcAft>
                <a:spcPts val="1800"/>
              </a:spcAft>
              <a:buClr>
                <a:schemeClr val="accent2"/>
              </a:buClr>
              <a:buNone/>
            </a:pPr>
            <a:r>
              <a:rPr lang="zh-TW" altLang="en-US" sz="2000" b="1" dirty="0">
                <a:solidFill>
                  <a:srgbClr val="0070C0"/>
                </a:solidFill>
                <a:latin typeface="微軟正黑體" panose="020B0604030504040204" pitchFamily="34" charset="-120"/>
                <a:ea typeface="微軟正黑體" panose="020B0604030504040204" pitchFamily="34" charset="-120"/>
              </a:rPr>
              <a:t>依所錄取招生學校之報到規定辦理報到手續，</a:t>
            </a:r>
            <a:r>
              <a:rPr lang="zh-TW" altLang="en-US" sz="2000" b="1" dirty="0">
                <a:solidFill>
                  <a:srgbClr val="C00000"/>
                </a:solidFill>
                <a:latin typeface="微軟正黑體" panose="020B0604030504040204" pitchFamily="34" charset="-120"/>
                <a:ea typeface="微軟正黑體" panose="020B0604030504040204" pitchFamily="34" charset="-120"/>
              </a:rPr>
              <a:t>逾期未完成報到手續者，取消錄取資格，錄取生不得異議</a:t>
            </a:r>
            <a:r>
              <a:rPr lang="zh-TW" altLang="en-US" sz="2000" b="1" dirty="0">
                <a:solidFill>
                  <a:srgbClr val="0070C0"/>
                </a:solidFill>
                <a:latin typeface="微軟正黑體" panose="020B0604030504040204" pitchFamily="34" charset="-120"/>
                <a:ea typeface="微軟正黑體" panose="020B0604030504040204" pitchFamily="34" charset="-120"/>
              </a:rPr>
              <a:t>。錄取生請務必詳閱所錄取招生學校「錄取生報到相關資訊」之規定，或向所</a:t>
            </a:r>
            <a:r>
              <a:rPr lang="zh-TW" altLang="en-US" sz="2000" b="1" u="sng" dirty="0">
                <a:solidFill>
                  <a:srgbClr val="0070C0"/>
                </a:solidFill>
                <a:latin typeface="微軟正黑體" panose="020B0604030504040204" pitchFamily="34" charset="-120"/>
                <a:ea typeface="微軟正黑體" panose="020B0604030504040204" pitchFamily="34" charset="-120"/>
              </a:rPr>
              <a:t>錄取學校</a:t>
            </a:r>
            <a:r>
              <a:rPr lang="zh-TW" altLang="en-US" sz="2000" b="1" dirty="0">
                <a:solidFill>
                  <a:srgbClr val="0070C0"/>
                </a:solidFill>
                <a:latin typeface="微軟正黑體" panose="020B0604030504040204" pitchFamily="34" charset="-120"/>
                <a:ea typeface="微軟正黑體" panose="020B0604030504040204" pitchFamily="34" charset="-120"/>
              </a:rPr>
              <a:t>查詢。</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6" name="文字方塊 7">
            <a:extLst>
              <a:ext uri="{FF2B5EF4-FFF2-40B4-BE49-F238E27FC236}">
                <a16:creationId xmlns:a16="http://schemas.microsoft.com/office/drawing/2014/main" id="{5935CE47-F834-EEF4-8D1F-6314A240A6AE}"/>
              </a:ext>
            </a:extLst>
          </p:cNvPr>
          <p:cNvSpPr txBox="1">
            <a:spLocks noChangeArrowheads="1"/>
          </p:cNvSpPr>
          <p:nvPr/>
        </p:nvSpPr>
        <p:spPr bwMode="auto">
          <a:xfrm>
            <a:off x="1429031" y="5196756"/>
            <a:ext cx="102526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ts val="2700"/>
              </a:spcBef>
              <a:spcAft>
                <a:spcPts val="450"/>
              </a:spcAft>
              <a:buClr>
                <a:schemeClr val="accent2"/>
              </a:buClr>
              <a:buNone/>
            </a:pPr>
            <a:r>
              <a:rPr lang="zh-TW" altLang="en-US" sz="2000" b="1" dirty="0">
                <a:solidFill>
                  <a:srgbClr val="0070C0"/>
                </a:solidFill>
                <a:latin typeface="微軟正黑體" panose="020B0604030504040204" pitchFamily="34" charset="-120"/>
                <a:ea typeface="微軟正黑體" panose="020B0604030504040204" pitchFamily="34" charset="-120"/>
              </a:rPr>
              <a:t>錄取生已完成報到且</a:t>
            </a:r>
            <a:r>
              <a:rPr lang="zh-TW" altLang="en-US" sz="2000" b="1" dirty="0">
                <a:solidFill>
                  <a:srgbClr val="C00000"/>
                </a:solidFill>
                <a:latin typeface="微軟正黑體" panose="020B0604030504040204" pitchFamily="34" charset="-120"/>
                <a:ea typeface="微軟正黑體" panose="020B0604030504040204" pitchFamily="34" charset="-120"/>
              </a:rPr>
              <a:t>未於簡章規定放棄期限內聲明放棄錄取資格</a:t>
            </a:r>
            <a:r>
              <a:rPr kumimoji="1" lang="zh-TW" altLang="zh-TW" sz="2000" b="1" dirty="0">
                <a:solidFill>
                  <a:srgbClr val="C00000"/>
                </a:solidFill>
                <a:latin typeface="微軟正黑體" panose="020B0604030504040204" pitchFamily="34" charset="-120"/>
                <a:ea typeface="微軟正黑體" panose="020B0604030504040204" pitchFamily="34" charset="-120"/>
              </a:rPr>
              <a:t>者，不得</a:t>
            </a:r>
            <a:r>
              <a:rPr kumimoji="1" lang="zh-TW" altLang="en-US" sz="2000" b="1" dirty="0">
                <a:solidFill>
                  <a:srgbClr val="C00000"/>
                </a:solidFill>
                <a:latin typeface="微軟正黑體" panose="020B0604030504040204" pitchFamily="34" charset="-120"/>
                <a:ea typeface="微軟正黑體" panose="020B0604030504040204" pitchFamily="34" charset="-120"/>
              </a:rPr>
              <a:t>再</a:t>
            </a:r>
            <a:r>
              <a:rPr kumimoji="1" lang="zh-TW" altLang="zh-TW" sz="2000" b="1" dirty="0">
                <a:solidFill>
                  <a:srgbClr val="C00000"/>
                </a:solidFill>
                <a:latin typeface="微軟正黑體" panose="020B0604030504040204" pitchFamily="34" charset="-120"/>
                <a:ea typeface="微軟正黑體" panose="020B0604030504040204" pitchFamily="34" charset="-120"/>
              </a:rPr>
              <a:t>參加</a:t>
            </a:r>
            <a:r>
              <a:rPr kumimoji="1" lang="zh-TW" altLang="en-US" sz="2000" b="1" dirty="0">
                <a:solidFill>
                  <a:srgbClr val="C00000"/>
                </a:solidFill>
                <a:latin typeface="微軟正黑體" panose="020B0604030504040204" pitchFamily="34" charset="-120"/>
                <a:ea typeface="微軟正黑體" panose="020B0604030504040204" pitchFamily="34" charset="-120"/>
              </a:rPr>
              <a:t>本學</a:t>
            </a:r>
            <a:r>
              <a:rPr kumimoji="1" lang="zh-TW" altLang="zh-TW" sz="2000" b="1" dirty="0">
                <a:solidFill>
                  <a:srgbClr val="C00000"/>
                </a:solidFill>
                <a:latin typeface="微軟正黑體" panose="020B0604030504040204" pitchFamily="34" charset="-120"/>
                <a:ea typeface="微軟正黑體" panose="020B0604030504040204" pitchFamily="34" charset="-120"/>
              </a:rPr>
              <a:t>年度</a:t>
            </a:r>
            <a:r>
              <a:rPr kumimoji="1" lang="zh-TW" altLang="en-US" sz="2000" b="1" dirty="0">
                <a:solidFill>
                  <a:srgbClr val="C00000"/>
                </a:solidFill>
                <a:latin typeface="微軟正黑體" panose="020B0604030504040204" pitchFamily="34" charset="-120"/>
                <a:ea typeface="微軟正黑體" panose="020B0604030504040204" pitchFamily="34" charset="-120"/>
              </a:rPr>
              <a:t>其後高級中等學校</a:t>
            </a:r>
            <a:r>
              <a:rPr kumimoji="1" lang="zh-TW" altLang="zh-TW" sz="2000" b="1" dirty="0">
                <a:solidFill>
                  <a:srgbClr val="C00000"/>
                </a:solidFill>
                <a:latin typeface="微軟正黑體" panose="020B0604030504040204" pitchFamily="34" charset="-120"/>
                <a:ea typeface="微軟正黑體" panose="020B0604030504040204" pitchFamily="34" charset="-120"/>
              </a:rPr>
              <a:t>及五專各項入學</a:t>
            </a:r>
            <a:r>
              <a:rPr kumimoji="1" lang="zh-TW" altLang="en-US" sz="2000" b="1" dirty="0">
                <a:solidFill>
                  <a:srgbClr val="C00000"/>
                </a:solidFill>
                <a:latin typeface="微軟正黑體" panose="020B0604030504040204" pitchFamily="34" charset="-120"/>
                <a:ea typeface="微軟正黑體" panose="020B0604030504040204" pitchFamily="34" charset="-120"/>
              </a:rPr>
              <a:t>招生（含續招），違者取消其五專優先免試入學錄取資格</a:t>
            </a:r>
            <a:r>
              <a:rPr kumimoji="1" lang="zh-TW" altLang="zh-TW" sz="2000" b="1" dirty="0">
                <a:solidFill>
                  <a:srgbClr val="C0000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44" descr="一張含有 文字, 螢幕擷取畫面 的圖片&#10;&#10;AI 產生的內容可能不正確。">
            <a:extLst>
              <a:ext uri="{FF2B5EF4-FFF2-40B4-BE49-F238E27FC236}">
                <a16:creationId xmlns:a16="http://schemas.microsoft.com/office/drawing/2014/main" id="{425D3E86-9592-0A4D-6CD4-7045F08E8342}"/>
              </a:ext>
            </a:extLst>
          </p:cNvPr>
          <p:cNvPicPr>
            <a:picLocks noChangeAspect="1"/>
          </p:cNvPicPr>
          <p:nvPr/>
        </p:nvPicPr>
        <p:blipFill>
          <a:blip r:embed="rId3">
            <a:extLst>
              <a:ext uri="{28A0092B-C50C-407E-A947-70E740481C1C}">
                <a14:useLocalDpi xmlns:a14="http://schemas.microsoft.com/office/drawing/2010/main" val="0"/>
              </a:ext>
            </a:extLst>
          </a:blip>
          <a:srcRect l="2420" r="19561" b="2292"/>
          <a:stretch/>
        </p:blipFill>
        <p:spPr>
          <a:xfrm>
            <a:off x="5909278" y="1848759"/>
            <a:ext cx="6049239" cy="4667032"/>
          </a:xfrm>
          <a:prstGeom prst="rect">
            <a:avLst/>
          </a:prstGeom>
        </p:spPr>
      </p:pic>
      <p:pic>
        <p:nvPicPr>
          <p:cNvPr id="9" name="圖片 8" descr="一張含有 文字, 螢幕擷取畫面, 字型, 數字 的圖片&#10;&#10;AI 產生的內容可能不正確。">
            <a:extLst>
              <a:ext uri="{FF2B5EF4-FFF2-40B4-BE49-F238E27FC236}">
                <a16:creationId xmlns:a16="http://schemas.microsoft.com/office/drawing/2014/main" id="{0EB1EDCA-D8A5-9662-8ED3-41E715F1F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3" y="1808719"/>
            <a:ext cx="5744614" cy="5011462"/>
          </a:xfrm>
          <a:prstGeom prst="rect">
            <a:avLst/>
          </a:prstGeom>
        </p:spPr>
      </p:pic>
      <p:sp>
        <p:nvSpPr>
          <p:cNvPr id="22531" name="內容版面配置區 2"/>
          <p:cNvSpPr>
            <a:spLocks noGrp="1"/>
          </p:cNvSpPr>
          <p:nvPr>
            <p:ph idx="1"/>
          </p:nvPr>
        </p:nvSpPr>
        <p:spPr>
          <a:xfrm>
            <a:off x="517453" y="924146"/>
            <a:ext cx="3864769" cy="478800"/>
          </a:xfrm>
        </p:spPr>
        <p:txBody>
          <a:bodyPr>
            <a:normAutofit/>
          </a:bodyPr>
          <a:lstStyle/>
          <a:p>
            <a:pPr>
              <a:buFont typeface="Wingdings" panose="05000000000000000000" pitchFamily="2" charset="2"/>
              <a:buChar char="Ø"/>
            </a:pPr>
            <a:r>
              <a:rPr lang="zh-TW" altLang="en-US" b="1" dirty="0">
                <a:solidFill>
                  <a:schemeClr val="accent5">
                    <a:lumMod val="75000"/>
                  </a:schemeClr>
                </a:solidFill>
                <a:latin typeface="微軟正黑體" pitchFamily="34" charset="-120"/>
                <a:ea typeface="微軟正黑體" pitchFamily="34" charset="-120"/>
              </a:rPr>
              <a:t>簡章及報名表下載</a:t>
            </a:r>
            <a:endParaRPr lang="en-US" altLang="zh-TW" b="1" dirty="0">
              <a:solidFill>
                <a:schemeClr val="accent5">
                  <a:lumMod val="75000"/>
                </a:schemeClr>
              </a:solidFill>
              <a:latin typeface="微軟正黑體" pitchFamily="34" charset="-120"/>
              <a:ea typeface="微軟正黑體" pitchFamily="34" charset="-120"/>
            </a:endParaRPr>
          </a:p>
        </p:txBody>
      </p:sp>
      <p:sp>
        <p:nvSpPr>
          <p:cNvPr id="15" name="投影片編號版面配置區 4"/>
          <p:cNvSpPr>
            <a:spLocks noGrp="1"/>
          </p:cNvSpPr>
          <p:nvPr>
            <p:ph type="sldNum" sz="quarter" idx="12"/>
          </p:nvPr>
        </p:nvSpPr>
        <p:spPr bwMode="auto">
          <a:xfrm>
            <a:off x="966844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a:t>
            </a:fld>
            <a:endParaRPr lang="zh-TW" altLang="en-US" sz="1500" b="1" dirty="0">
              <a:latin typeface="Arial" panose="020B0604020202020204" pitchFamily="34" charset="0"/>
              <a:cs typeface="Arial" panose="020B0604020202020204" pitchFamily="34" charset="0"/>
            </a:endParaRPr>
          </a:p>
        </p:txBody>
      </p:sp>
      <p:sp>
        <p:nvSpPr>
          <p:cNvPr id="8" name="矩形 7"/>
          <p:cNvSpPr/>
          <p:nvPr/>
        </p:nvSpPr>
        <p:spPr>
          <a:xfrm>
            <a:off x="5807870" y="914326"/>
            <a:ext cx="4645760" cy="480131"/>
          </a:xfrm>
          <a:prstGeom prst="rect">
            <a:avLst/>
          </a:prstGeom>
        </p:spPr>
        <p:txBody>
          <a:bodyPr wrap="square">
            <a:spAutoFit/>
          </a:bodyPr>
          <a:lstStyle/>
          <a:p>
            <a:pPr marL="457200" indent="-457200">
              <a:lnSpc>
                <a:spcPct val="90000"/>
              </a:lnSpc>
              <a:spcBef>
                <a:spcPts val="750"/>
              </a:spcBef>
              <a:buFont typeface="Wingdings" panose="05000000000000000000" pitchFamily="2" charset="2"/>
              <a:buChar char="Ø"/>
              <a:defRPr/>
            </a:pPr>
            <a:r>
              <a:rPr lang="zh-TW" altLang="en-US" sz="2800" b="1" dirty="0">
                <a:solidFill>
                  <a:schemeClr val="accent5">
                    <a:lumMod val="75000"/>
                  </a:schemeClr>
                </a:solidFill>
                <a:latin typeface="微軟正黑體" pitchFamily="34" charset="-120"/>
                <a:ea typeface="微軟正黑體" pitchFamily="34" charset="-120"/>
              </a:rPr>
              <a:t>簡章查詢系統</a:t>
            </a:r>
            <a:endParaRPr lang="en-US" altLang="zh-TW" sz="2800" b="1" dirty="0">
              <a:solidFill>
                <a:schemeClr val="accent5">
                  <a:lumMod val="75000"/>
                </a:schemeClr>
              </a:solidFill>
              <a:latin typeface="微軟正黑體" pitchFamily="34" charset="-120"/>
              <a:ea typeface="微軟正黑體" pitchFamily="34" charset="-120"/>
            </a:endParaRPr>
          </a:p>
        </p:txBody>
      </p:sp>
      <p:sp>
        <p:nvSpPr>
          <p:cNvPr id="23" name="標題 1"/>
          <p:cNvSpPr txBox="1">
            <a:spLocks/>
          </p:cNvSpPr>
          <p:nvPr/>
        </p:nvSpPr>
        <p:spPr bwMode="auto">
          <a:xfrm>
            <a:off x="441253" y="361293"/>
            <a:ext cx="7044351"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200" b="1" dirty="0">
                <a:solidFill>
                  <a:srgbClr val="002060"/>
                </a:solidFill>
                <a:latin typeface="微軟正黑體" panose="020B0604030504040204" pitchFamily="34" charset="-120"/>
                <a:ea typeface="微軟正黑體" panose="020B0604030504040204" pitchFamily="34" charset="-120"/>
              </a:rPr>
              <a:t>壹</a:t>
            </a:r>
            <a:r>
              <a:rPr lang="zh-TW" altLang="en-US" sz="3000" b="1" dirty="0">
                <a:solidFill>
                  <a:srgbClr val="002060"/>
                </a:solidFill>
                <a:latin typeface="微軟正黑體" panose="020B0604030504040204" pitchFamily="34" charset="-120"/>
                <a:ea typeface="微軟正黑體" panose="020B0604030504040204" pitchFamily="34" charset="-120"/>
              </a:rPr>
              <a:t>、招生簡章查詢與下載</a:t>
            </a:r>
            <a:endParaRPr lang="zh-TW" altLang="en-US" sz="3000" dirty="0">
              <a:solidFill>
                <a:srgbClr val="00206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927863" y="1394457"/>
            <a:ext cx="4696542" cy="369332"/>
          </a:xfrm>
          <a:prstGeom prst="rect">
            <a:avLst/>
          </a:prstGeom>
          <a:noFill/>
        </p:spPr>
        <p:txBody>
          <a:bodyPr wrap="none" rtlCol="0">
            <a:spAutoFit/>
          </a:bodyPr>
          <a:lstStyle/>
          <a:p>
            <a:r>
              <a:rPr lang="en-US" altLang="zh-TW" dirty="0">
                <a:solidFill>
                  <a:srgbClr val="C00000"/>
                </a:solidFill>
                <a:latin typeface="Times New Roman" panose="02020603050405020304" pitchFamily="18" charset="0"/>
                <a:ea typeface="微軟正黑體" pitchFamily="34" charset="-120"/>
                <a:cs typeface="Times New Roman" panose="02020603050405020304" pitchFamily="18" charset="0"/>
              </a:rPr>
              <a:t>https://ent06.jctv.ntut.edu.tw/enter5URuleReport</a:t>
            </a:r>
            <a:endParaRPr lang="zh-TW" altLang="en-US" dirty="0">
              <a:solidFill>
                <a:srgbClr val="C00000"/>
              </a:solidFill>
              <a:latin typeface="Times New Roman" panose="02020603050405020304" pitchFamily="18" charset="0"/>
              <a:ea typeface="微軟正黑體" pitchFamily="34" charset="-120"/>
              <a:cs typeface="Times New Roman" panose="02020603050405020304" pitchFamily="18" charset="0"/>
            </a:endParaRPr>
          </a:p>
        </p:txBody>
      </p:sp>
      <p:sp>
        <p:nvSpPr>
          <p:cNvPr id="28" name="矩形 27"/>
          <p:cNvSpPr/>
          <p:nvPr/>
        </p:nvSpPr>
        <p:spPr>
          <a:xfrm>
            <a:off x="4144695" y="2624829"/>
            <a:ext cx="850170" cy="2153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矩形 28"/>
          <p:cNvSpPr/>
          <p:nvPr/>
        </p:nvSpPr>
        <p:spPr>
          <a:xfrm>
            <a:off x="4569780" y="3749186"/>
            <a:ext cx="1152421"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招生簡章</a:t>
            </a:r>
          </a:p>
        </p:txBody>
      </p:sp>
      <p:sp>
        <p:nvSpPr>
          <p:cNvPr id="31" name="矩形 30"/>
          <p:cNvSpPr/>
          <p:nvPr/>
        </p:nvSpPr>
        <p:spPr>
          <a:xfrm>
            <a:off x="4829227" y="5192471"/>
            <a:ext cx="892974"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報名表</a:t>
            </a:r>
          </a:p>
        </p:txBody>
      </p:sp>
      <p:grpSp>
        <p:nvGrpSpPr>
          <p:cNvPr id="32" name="组合 182"/>
          <p:cNvGrpSpPr/>
          <p:nvPr/>
        </p:nvGrpSpPr>
        <p:grpSpPr>
          <a:xfrm>
            <a:off x="5927863" y="1779229"/>
            <a:ext cx="549244" cy="538861"/>
            <a:chOff x="925975" y="3363269"/>
            <a:chExt cx="899446" cy="899451"/>
          </a:xfrm>
        </p:grpSpPr>
        <p:sp>
          <p:nvSpPr>
            <p:cNvPr id="33" name="Oval 173"/>
            <p:cNvSpPr>
              <a:spLocks noChangeArrowheads="1"/>
            </p:cNvSpPr>
            <p:nvPr/>
          </p:nvSpPr>
          <p:spPr bwMode="auto">
            <a:xfrm>
              <a:off x="925975" y="3363269"/>
              <a:ext cx="899446" cy="899451"/>
            </a:xfrm>
            <a:prstGeom prst="ellipse">
              <a:avLst/>
            </a:prstGeom>
            <a:solidFill>
              <a:srgbClr val="0385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Oval 174"/>
            <p:cNvSpPr>
              <a:spLocks noChangeArrowheads="1"/>
            </p:cNvSpPr>
            <p:nvPr/>
          </p:nvSpPr>
          <p:spPr bwMode="auto">
            <a:xfrm>
              <a:off x="976750" y="3414044"/>
              <a:ext cx="797896" cy="794274"/>
            </a:xfrm>
            <a:prstGeom prst="ellipse">
              <a:avLst/>
            </a:prstGeom>
            <a:solidFill>
              <a:srgbClr val="03A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75"/>
            <p:cNvSpPr>
              <a:spLocks/>
            </p:cNvSpPr>
            <p:nvPr/>
          </p:nvSpPr>
          <p:spPr bwMode="auto">
            <a:xfrm>
              <a:off x="976750" y="3551864"/>
              <a:ext cx="634690" cy="656454"/>
            </a:xfrm>
            <a:custGeom>
              <a:avLst/>
              <a:gdLst>
                <a:gd name="T0" fmla="*/ 97 w 175"/>
                <a:gd name="T1" fmla="*/ 4 h 181"/>
                <a:gd name="T2" fmla="*/ 0 w 175"/>
                <a:gd name="T3" fmla="*/ 104 h 181"/>
                <a:gd name="T4" fmla="*/ 38 w 175"/>
                <a:gd name="T5" fmla="*/ 165 h 181"/>
                <a:gd name="T6" fmla="*/ 71 w 175"/>
                <a:gd name="T7" fmla="*/ 181 h 181"/>
                <a:gd name="T8" fmla="*/ 175 w 175"/>
                <a:gd name="T9" fmla="*/ 75 h 181"/>
                <a:gd name="T10" fmla="*/ 165 w 175"/>
                <a:gd name="T11" fmla="*/ 11 h 181"/>
                <a:gd name="T12" fmla="*/ 135 w 175"/>
                <a:gd name="T13" fmla="*/ 0 h 181"/>
                <a:gd name="T14" fmla="*/ 97 w 175"/>
                <a:gd name="T15" fmla="*/ 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81">
                  <a:moveTo>
                    <a:pt x="97" y="4"/>
                  </a:moveTo>
                  <a:lnTo>
                    <a:pt x="0" y="104"/>
                  </a:lnTo>
                  <a:lnTo>
                    <a:pt x="38" y="165"/>
                  </a:lnTo>
                  <a:lnTo>
                    <a:pt x="71" y="181"/>
                  </a:lnTo>
                  <a:lnTo>
                    <a:pt x="175" y="75"/>
                  </a:lnTo>
                  <a:lnTo>
                    <a:pt x="165" y="11"/>
                  </a:lnTo>
                  <a:lnTo>
                    <a:pt x="135" y="0"/>
                  </a:lnTo>
                  <a:lnTo>
                    <a:pt x="97" y="4"/>
                  </a:lnTo>
                  <a:close/>
                </a:path>
              </a:pathLst>
            </a:custGeom>
            <a:solidFill>
              <a:srgbClr val="0385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6"/>
            <p:cNvSpPr>
              <a:spLocks noEditPoints="1"/>
            </p:cNvSpPr>
            <p:nvPr/>
          </p:nvSpPr>
          <p:spPr bwMode="auto">
            <a:xfrm>
              <a:off x="1071047" y="3508342"/>
              <a:ext cx="591168" cy="591172"/>
            </a:xfrm>
            <a:custGeom>
              <a:avLst/>
              <a:gdLst>
                <a:gd name="T0" fmla="*/ 46 w 69"/>
                <a:gd name="T1" fmla="*/ 15 h 69"/>
                <a:gd name="T2" fmla="*/ 46 w 69"/>
                <a:gd name="T3" fmla="*/ 33 h 69"/>
                <a:gd name="T4" fmla="*/ 55 w 69"/>
                <a:gd name="T5" fmla="*/ 24 h 69"/>
                <a:gd name="T6" fmla="*/ 46 w 69"/>
                <a:gd name="T7" fmla="*/ 15 h 69"/>
                <a:gd name="T8" fmla="*/ 60 w 69"/>
                <a:gd name="T9" fmla="*/ 8 h 69"/>
                <a:gd name="T10" fmla="*/ 29 w 69"/>
                <a:gd name="T11" fmla="*/ 8 h 69"/>
                <a:gd name="T12" fmla="*/ 26 w 69"/>
                <a:gd name="T13" fmla="*/ 36 h 69"/>
                <a:gd name="T14" fmla="*/ 20 w 69"/>
                <a:gd name="T15" fmla="*/ 42 h 69"/>
                <a:gd name="T16" fmla="*/ 27 w 69"/>
                <a:gd name="T17" fmla="*/ 49 h 69"/>
                <a:gd name="T18" fmla="*/ 33 w 69"/>
                <a:gd name="T19" fmla="*/ 43 h 69"/>
                <a:gd name="T20" fmla="*/ 60 w 69"/>
                <a:gd name="T21" fmla="*/ 40 h 69"/>
                <a:gd name="T22" fmla="*/ 60 w 69"/>
                <a:gd name="T23" fmla="*/ 8 h 69"/>
                <a:gd name="T24" fmla="*/ 34 w 69"/>
                <a:gd name="T25" fmla="*/ 35 h 69"/>
                <a:gd name="T26" fmla="*/ 34 w 69"/>
                <a:gd name="T27" fmla="*/ 13 h 69"/>
                <a:gd name="T28" fmla="*/ 55 w 69"/>
                <a:gd name="T29" fmla="*/ 13 h 69"/>
                <a:gd name="T30" fmla="*/ 55 w 69"/>
                <a:gd name="T31" fmla="*/ 35 h 69"/>
                <a:gd name="T32" fmla="*/ 34 w 69"/>
                <a:gd name="T33" fmla="*/ 35 h 69"/>
                <a:gd name="T34" fmla="*/ 17 w 69"/>
                <a:gd name="T35" fmla="*/ 42 h 69"/>
                <a:gd name="T36" fmla="*/ 0 w 69"/>
                <a:gd name="T37" fmla="*/ 58 h 69"/>
                <a:gd name="T38" fmla="*/ 11 w 69"/>
                <a:gd name="T39" fmla="*/ 69 h 69"/>
                <a:gd name="T40" fmla="*/ 27 w 69"/>
                <a:gd name="T41" fmla="*/ 52 h 69"/>
                <a:gd name="T42" fmla="*/ 17 w 69"/>
                <a:gd name="T43"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9">
                  <a:moveTo>
                    <a:pt x="46" y="15"/>
                  </a:moveTo>
                  <a:cubicBezTo>
                    <a:pt x="50" y="20"/>
                    <a:pt x="52" y="25"/>
                    <a:pt x="46" y="33"/>
                  </a:cubicBezTo>
                  <a:cubicBezTo>
                    <a:pt x="51" y="33"/>
                    <a:pt x="55" y="29"/>
                    <a:pt x="55" y="24"/>
                  </a:cubicBezTo>
                  <a:cubicBezTo>
                    <a:pt x="55" y="19"/>
                    <a:pt x="51" y="15"/>
                    <a:pt x="46" y="15"/>
                  </a:cubicBezTo>
                  <a:close/>
                  <a:moveTo>
                    <a:pt x="60" y="8"/>
                  </a:moveTo>
                  <a:cubicBezTo>
                    <a:pt x="52" y="0"/>
                    <a:pt x="38" y="0"/>
                    <a:pt x="29" y="8"/>
                  </a:cubicBezTo>
                  <a:cubicBezTo>
                    <a:pt x="21" y="16"/>
                    <a:pt x="20" y="27"/>
                    <a:pt x="26" y="36"/>
                  </a:cubicBezTo>
                  <a:cubicBezTo>
                    <a:pt x="20" y="42"/>
                    <a:pt x="20" y="42"/>
                    <a:pt x="20" y="42"/>
                  </a:cubicBezTo>
                  <a:cubicBezTo>
                    <a:pt x="27" y="49"/>
                    <a:pt x="27" y="49"/>
                    <a:pt x="27" y="49"/>
                  </a:cubicBezTo>
                  <a:cubicBezTo>
                    <a:pt x="33" y="43"/>
                    <a:pt x="33" y="43"/>
                    <a:pt x="33" y="43"/>
                  </a:cubicBezTo>
                  <a:cubicBezTo>
                    <a:pt x="42" y="48"/>
                    <a:pt x="53" y="47"/>
                    <a:pt x="60" y="40"/>
                  </a:cubicBezTo>
                  <a:cubicBezTo>
                    <a:pt x="69" y="31"/>
                    <a:pt x="69" y="17"/>
                    <a:pt x="60" y="8"/>
                  </a:cubicBezTo>
                  <a:close/>
                  <a:moveTo>
                    <a:pt x="34" y="35"/>
                  </a:moveTo>
                  <a:cubicBezTo>
                    <a:pt x="28" y="29"/>
                    <a:pt x="28" y="19"/>
                    <a:pt x="34" y="13"/>
                  </a:cubicBezTo>
                  <a:cubicBezTo>
                    <a:pt x="40" y="7"/>
                    <a:pt x="49" y="7"/>
                    <a:pt x="55" y="13"/>
                  </a:cubicBezTo>
                  <a:cubicBezTo>
                    <a:pt x="61" y="19"/>
                    <a:pt x="61" y="29"/>
                    <a:pt x="55" y="35"/>
                  </a:cubicBezTo>
                  <a:cubicBezTo>
                    <a:pt x="49" y="41"/>
                    <a:pt x="40" y="41"/>
                    <a:pt x="34" y="35"/>
                  </a:cubicBezTo>
                  <a:close/>
                  <a:moveTo>
                    <a:pt x="17" y="42"/>
                  </a:moveTo>
                  <a:cubicBezTo>
                    <a:pt x="0" y="58"/>
                    <a:pt x="0" y="58"/>
                    <a:pt x="0" y="58"/>
                  </a:cubicBezTo>
                  <a:cubicBezTo>
                    <a:pt x="11" y="69"/>
                    <a:pt x="11" y="69"/>
                    <a:pt x="11" y="69"/>
                  </a:cubicBezTo>
                  <a:cubicBezTo>
                    <a:pt x="27" y="52"/>
                    <a:pt x="27" y="52"/>
                    <a:pt x="27" y="52"/>
                  </a:cubicBezTo>
                  <a:lnTo>
                    <a:pt x="17" y="42"/>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77"/>
            <p:cNvSpPr>
              <a:spLocks noEditPoints="1"/>
            </p:cNvSpPr>
            <p:nvPr/>
          </p:nvSpPr>
          <p:spPr bwMode="auto">
            <a:xfrm>
              <a:off x="1078301" y="3490208"/>
              <a:ext cx="591168" cy="598425"/>
            </a:xfrm>
            <a:custGeom>
              <a:avLst/>
              <a:gdLst>
                <a:gd name="T0" fmla="*/ 46 w 69"/>
                <a:gd name="T1" fmla="*/ 16 h 70"/>
                <a:gd name="T2" fmla="*/ 46 w 69"/>
                <a:gd name="T3" fmla="*/ 34 h 70"/>
                <a:gd name="T4" fmla="*/ 55 w 69"/>
                <a:gd name="T5" fmla="*/ 25 h 70"/>
                <a:gd name="T6" fmla="*/ 46 w 69"/>
                <a:gd name="T7" fmla="*/ 16 h 70"/>
                <a:gd name="T8" fmla="*/ 61 w 69"/>
                <a:gd name="T9" fmla="*/ 9 h 70"/>
                <a:gd name="T10" fmla="*/ 29 w 69"/>
                <a:gd name="T11" fmla="*/ 9 h 70"/>
                <a:gd name="T12" fmla="*/ 26 w 69"/>
                <a:gd name="T13" fmla="*/ 37 h 70"/>
                <a:gd name="T14" fmla="*/ 20 w 69"/>
                <a:gd name="T15" fmla="*/ 43 h 70"/>
                <a:gd name="T16" fmla="*/ 27 w 69"/>
                <a:gd name="T17" fmla="*/ 50 h 70"/>
                <a:gd name="T18" fmla="*/ 33 w 69"/>
                <a:gd name="T19" fmla="*/ 44 h 70"/>
                <a:gd name="T20" fmla="*/ 61 w 69"/>
                <a:gd name="T21" fmla="*/ 41 h 70"/>
                <a:gd name="T22" fmla="*/ 61 w 69"/>
                <a:gd name="T23" fmla="*/ 9 h 70"/>
                <a:gd name="T24" fmla="*/ 34 w 69"/>
                <a:gd name="T25" fmla="*/ 36 h 70"/>
                <a:gd name="T26" fmla="*/ 34 w 69"/>
                <a:gd name="T27" fmla="*/ 14 h 70"/>
                <a:gd name="T28" fmla="*/ 56 w 69"/>
                <a:gd name="T29" fmla="*/ 14 h 70"/>
                <a:gd name="T30" fmla="*/ 56 w 69"/>
                <a:gd name="T31" fmla="*/ 36 h 70"/>
                <a:gd name="T32" fmla="*/ 34 w 69"/>
                <a:gd name="T33" fmla="*/ 36 h 70"/>
                <a:gd name="T34" fmla="*/ 17 w 69"/>
                <a:gd name="T35" fmla="*/ 43 h 70"/>
                <a:gd name="T36" fmla="*/ 0 w 69"/>
                <a:gd name="T37" fmla="*/ 58 h 70"/>
                <a:gd name="T38" fmla="*/ 11 w 69"/>
                <a:gd name="T39" fmla="*/ 70 h 70"/>
                <a:gd name="T40" fmla="*/ 27 w 69"/>
                <a:gd name="T41" fmla="*/ 52 h 70"/>
                <a:gd name="T42" fmla="*/ 17 w 69"/>
                <a:gd name="T43"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0">
                  <a:moveTo>
                    <a:pt x="46" y="16"/>
                  </a:moveTo>
                  <a:cubicBezTo>
                    <a:pt x="50" y="21"/>
                    <a:pt x="52" y="26"/>
                    <a:pt x="46" y="34"/>
                  </a:cubicBezTo>
                  <a:cubicBezTo>
                    <a:pt x="51" y="34"/>
                    <a:pt x="55" y="30"/>
                    <a:pt x="55" y="25"/>
                  </a:cubicBezTo>
                  <a:cubicBezTo>
                    <a:pt x="55" y="20"/>
                    <a:pt x="51" y="16"/>
                    <a:pt x="46" y="16"/>
                  </a:cubicBezTo>
                  <a:close/>
                  <a:moveTo>
                    <a:pt x="61" y="9"/>
                  </a:moveTo>
                  <a:cubicBezTo>
                    <a:pt x="52" y="0"/>
                    <a:pt x="38" y="0"/>
                    <a:pt x="29" y="9"/>
                  </a:cubicBezTo>
                  <a:cubicBezTo>
                    <a:pt x="22" y="16"/>
                    <a:pt x="21" y="28"/>
                    <a:pt x="26" y="37"/>
                  </a:cubicBezTo>
                  <a:cubicBezTo>
                    <a:pt x="20" y="43"/>
                    <a:pt x="20" y="43"/>
                    <a:pt x="20" y="43"/>
                  </a:cubicBezTo>
                  <a:cubicBezTo>
                    <a:pt x="27" y="50"/>
                    <a:pt x="27" y="50"/>
                    <a:pt x="27" y="50"/>
                  </a:cubicBezTo>
                  <a:cubicBezTo>
                    <a:pt x="33" y="44"/>
                    <a:pt x="33" y="44"/>
                    <a:pt x="33" y="44"/>
                  </a:cubicBezTo>
                  <a:cubicBezTo>
                    <a:pt x="42" y="49"/>
                    <a:pt x="53" y="48"/>
                    <a:pt x="61" y="41"/>
                  </a:cubicBezTo>
                  <a:cubicBezTo>
                    <a:pt x="69" y="32"/>
                    <a:pt x="69" y="18"/>
                    <a:pt x="61" y="9"/>
                  </a:cubicBezTo>
                  <a:close/>
                  <a:moveTo>
                    <a:pt x="34" y="36"/>
                  </a:moveTo>
                  <a:cubicBezTo>
                    <a:pt x="28" y="30"/>
                    <a:pt x="28" y="20"/>
                    <a:pt x="34" y="14"/>
                  </a:cubicBezTo>
                  <a:cubicBezTo>
                    <a:pt x="40" y="8"/>
                    <a:pt x="50" y="8"/>
                    <a:pt x="56" y="14"/>
                  </a:cubicBezTo>
                  <a:cubicBezTo>
                    <a:pt x="62" y="20"/>
                    <a:pt x="62" y="30"/>
                    <a:pt x="56" y="36"/>
                  </a:cubicBezTo>
                  <a:cubicBezTo>
                    <a:pt x="50" y="42"/>
                    <a:pt x="40" y="42"/>
                    <a:pt x="34" y="36"/>
                  </a:cubicBezTo>
                  <a:close/>
                  <a:moveTo>
                    <a:pt x="17" y="43"/>
                  </a:moveTo>
                  <a:cubicBezTo>
                    <a:pt x="0" y="58"/>
                    <a:pt x="0" y="58"/>
                    <a:pt x="0" y="58"/>
                  </a:cubicBezTo>
                  <a:cubicBezTo>
                    <a:pt x="11" y="70"/>
                    <a:pt x="11" y="70"/>
                    <a:pt x="11" y="70"/>
                  </a:cubicBezTo>
                  <a:cubicBezTo>
                    <a:pt x="27" y="52"/>
                    <a:pt x="27" y="52"/>
                    <a:pt x="27" y="52"/>
                  </a:cubicBezTo>
                  <a:lnTo>
                    <a:pt x="17"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 name="矩形 9"/>
          <p:cNvSpPr/>
          <p:nvPr/>
        </p:nvSpPr>
        <p:spPr>
          <a:xfrm>
            <a:off x="566135" y="1436709"/>
            <a:ext cx="3155479" cy="369332"/>
          </a:xfrm>
          <a:prstGeom prst="rect">
            <a:avLst/>
          </a:prstGeom>
        </p:spPr>
        <p:txBody>
          <a:bodyPr wrap="none">
            <a:spAutoFit/>
          </a:bodyPr>
          <a:lstStyle/>
          <a:p>
            <a:pPr>
              <a:defRPr/>
            </a:pPr>
            <a:r>
              <a:rPr lang="en-US" altLang="zh-TW"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https://www.jctv.ntut.edu.tw/u5/</a:t>
            </a:r>
            <a:endParaRPr lang="zh-TW" altLang="en-US" dirty="0">
              <a:solidFill>
                <a:srgbClr val="C00000"/>
              </a:solidFill>
              <a:latin typeface="Times New Roman" panose="02020603050405020304" pitchFamily="18" charset="0"/>
              <a:ea typeface="微軟正黑體" pitchFamily="34" charset="-120"/>
              <a:cs typeface="Times New Roman" panose="02020603050405020304" pitchFamily="18" charset="0"/>
            </a:endParaRPr>
          </a:p>
        </p:txBody>
      </p:sp>
      <p:sp>
        <p:nvSpPr>
          <p:cNvPr id="39" name="矩形 38">
            <a:extLst>
              <a:ext uri="{FF2B5EF4-FFF2-40B4-BE49-F238E27FC236}">
                <a16:creationId xmlns:a16="http://schemas.microsoft.com/office/drawing/2014/main" id="{5E960FD2-0BC8-43FC-A655-9980D215AD67}"/>
              </a:ext>
            </a:extLst>
          </p:cNvPr>
          <p:cNvSpPr/>
          <p:nvPr/>
        </p:nvSpPr>
        <p:spPr>
          <a:xfrm>
            <a:off x="98595" y="6496707"/>
            <a:ext cx="1394374" cy="2789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矩形 39">
            <a:extLst>
              <a:ext uri="{FF2B5EF4-FFF2-40B4-BE49-F238E27FC236}">
                <a16:creationId xmlns:a16="http://schemas.microsoft.com/office/drawing/2014/main" id="{B26D48EE-E4A2-4BFB-826D-5743818D451E}"/>
              </a:ext>
            </a:extLst>
          </p:cNvPr>
          <p:cNvSpPr/>
          <p:nvPr/>
        </p:nvSpPr>
        <p:spPr>
          <a:xfrm>
            <a:off x="2089556" y="3933259"/>
            <a:ext cx="2238348" cy="2288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1" name="矩形 40">
            <a:extLst>
              <a:ext uri="{FF2B5EF4-FFF2-40B4-BE49-F238E27FC236}">
                <a16:creationId xmlns:a16="http://schemas.microsoft.com/office/drawing/2014/main" id="{DE1E42FA-49A8-4333-8F55-5B55A6B78DBB}"/>
              </a:ext>
            </a:extLst>
          </p:cNvPr>
          <p:cNvSpPr/>
          <p:nvPr/>
        </p:nvSpPr>
        <p:spPr>
          <a:xfrm>
            <a:off x="2004064" y="6110915"/>
            <a:ext cx="3537635" cy="3420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矩形 41">
            <a:extLst>
              <a:ext uri="{FF2B5EF4-FFF2-40B4-BE49-F238E27FC236}">
                <a16:creationId xmlns:a16="http://schemas.microsoft.com/office/drawing/2014/main" id="{DBC0EDDB-95BB-4639-B090-4B27A6A8A9E8}"/>
              </a:ext>
            </a:extLst>
          </p:cNvPr>
          <p:cNvSpPr/>
          <p:nvPr/>
        </p:nvSpPr>
        <p:spPr>
          <a:xfrm>
            <a:off x="2027473" y="5617512"/>
            <a:ext cx="3514226" cy="3420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6" name="直接连接符 42">
            <a:extLst>
              <a:ext uri="{FF2B5EF4-FFF2-40B4-BE49-F238E27FC236}">
                <a16:creationId xmlns:a16="http://schemas.microsoft.com/office/drawing/2014/main" id="{2F4AE79C-7000-4C91-B2C8-40B4D30EB9CA}"/>
              </a:ext>
            </a:extLst>
          </p:cNvPr>
          <p:cNvCxnSpPr>
            <a:cxnSpLocks/>
            <a:endCxn id="27"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Freeform 6">
            <a:extLst>
              <a:ext uri="{FF2B5EF4-FFF2-40B4-BE49-F238E27FC236}">
                <a16:creationId xmlns:a16="http://schemas.microsoft.com/office/drawing/2014/main" id="{8F47E361-2161-4D54-9868-A2E582539887}"/>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4" name="矩形 23"/>
          <p:cNvSpPr/>
          <p:nvPr/>
        </p:nvSpPr>
        <p:spPr>
          <a:xfrm>
            <a:off x="98595" y="5904426"/>
            <a:ext cx="1834257"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簡章查詢與下載</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4"/>
          <p:cNvSpPr txBox="1">
            <a:spLocks/>
          </p:cNvSpPr>
          <p:nvPr/>
        </p:nvSpPr>
        <p:spPr bwMode="auto">
          <a:xfrm>
            <a:off x="9614547"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30</a:t>
            </a:fld>
            <a:endParaRPr lang="zh-TW" altLang="en-US" sz="1500" b="1" dirty="0">
              <a:latin typeface="Arial" panose="020B0604020202020204" pitchFamily="34" charset="0"/>
              <a:cs typeface="Arial" panose="020B0604020202020204" pitchFamily="34" charset="0"/>
            </a:endParaRPr>
          </a:p>
        </p:txBody>
      </p:sp>
      <p:sp>
        <p:nvSpPr>
          <p:cNvPr id="8" name="內容版面配置區 2"/>
          <p:cNvSpPr>
            <a:spLocks noGrp="1"/>
          </p:cNvSpPr>
          <p:nvPr>
            <p:ph idx="1"/>
          </p:nvPr>
        </p:nvSpPr>
        <p:spPr>
          <a:xfrm>
            <a:off x="1497251" y="1249160"/>
            <a:ext cx="9789557" cy="2115228"/>
          </a:xfrm>
        </p:spPr>
        <p:txBody>
          <a:bodyPr>
            <a:noAutofit/>
          </a:bodyPr>
          <a:lstStyle/>
          <a:p>
            <a:pPr marL="0" indent="0" algn="just">
              <a:lnSpc>
                <a:spcPct val="100000"/>
              </a:lnSpc>
              <a:spcBef>
                <a:spcPts val="300"/>
              </a:spcBef>
              <a:spcAft>
                <a:spcPts val="300"/>
              </a:spcAft>
              <a:buNone/>
            </a:pPr>
            <a:r>
              <a:rPr lang="zh-TW" altLang="en-US" sz="2400" b="1" dirty="0">
                <a:latin typeface="微軟正黑體" panose="020B0604030504040204" pitchFamily="34" charset="-120"/>
                <a:ea typeface="微軟正黑體" panose="020B0604030504040204" pitchFamily="34" charset="-120"/>
              </a:rPr>
              <a:t>進入報名系統前，</a:t>
            </a:r>
            <a:r>
              <a:rPr lang="zh-TW" altLang="zh-TW" sz="2400" b="1" dirty="0">
                <a:latin typeface="微軟正黑體" panose="020B0604030504040204" pitchFamily="34" charset="-120"/>
                <a:ea typeface="微軟正黑體" panose="020B0604030504040204" pitchFamily="34" charset="-120"/>
              </a:rPr>
              <a:t>若</a:t>
            </a:r>
            <a:r>
              <a:rPr lang="zh-TW" altLang="en-US" sz="2400" b="1" dirty="0">
                <a:latin typeface="微軟正黑體" panose="020B0604030504040204" pitchFamily="34" charset="-120"/>
                <a:ea typeface="微軟正黑體" panose="020B0604030504040204" pitchFamily="34" charset="-120"/>
              </a:rPr>
              <a:t>須</a:t>
            </a:r>
            <a:r>
              <a:rPr lang="zh-TW" altLang="zh-TW" sz="2400" b="1" u="sng" dirty="0">
                <a:solidFill>
                  <a:schemeClr val="accent2">
                    <a:lumMod val="75000"/>
                  </a:schemeClr>
                </a:solidFill>
                <a:latin typeface="微軟正黑體" panose="020B0604030504040204" pitchFamily="34" charset="-120"/>
                <a:ea typeface="微軟正黑體" panose="020B0604030504040204" pitchFamily="34" charset="-120"/>
              </a:rPr>
              <a:t>異動單位人員資料</a:t>
            </a:r>
            <a:r>
              <a:rPr lang="zh-TW" altLang="zh-TW" sz="2400" b="1" dirty="0">
                <a:latin typeface="微軟正黑體" panose="020B0604030504040204" pitchFamily="34" charset="-120"/>
                <a:ea typeface="微軟正黑體" panose="020B0604030504040204" pitchFamily="34" charset="-120"/>
              </a:rPr>
              <a:t>，請先至「報名試務單位基本資料維護系統」</a:t>
            </a:r>
            <a:r>
              <a:rPr lang="zh-TW" altLang="en-US" sz="2400" b="1" dirty="0">
                <a:latin typeface="微軟正黑體" panose="020B0604030504040204" pitchFamily="34" charset="-120"/>
                <a:ea typeface="微軟正黑體" panose="020B0604030504040204" pitchFamily="34" charset="-120"/>
              </a:rPr>
              <a:t>維護</a:t>
            </a:r>
            <a:endParaRPr lang="en-US" altLang="zh-TW" sz="2400" b="1" dirty="0">
              <a:latin typeface="微軟正黑體" panose="020B0604030504040204" pitchFamily="34" charset="-120"/>
              <a:ea typeface="微軟正黑體" panose="020B0604030504040204" pitchFamily="34" charset="-120"/>
            </a:endParaRPr>
          </a:p>
          <a:p>
            <a:pPr marL="0" indent="0" algn="just">
              <a:lnSpc>
                <a:spcPct val="100000"/>
              </a:lnSpc>
              <a:spcBef>
                <a:spcPts val="300"/>
              </a:spcBef>
              <a:spcAft>
                <a:spcPts val="300"/>
              </a:spcAft>
              <a:buNone/>
            </a:pPr>
            <a:r>
              <a:rPr lang="en-US" altLang="zh-TW" sz="2400" b="1" u="sng" dirty="0">
                <a:latin typeface="微軟正黑體" panose="020B0604030504040204" pitchFamily="34" charset="-120"/>
                <a:ea typeface="微軟正黑體" panose="020B0604030504040204" pitchFamily="34" charset="-120"/>
                <a:hlinkClick r:id="rId2"/>
              </a:rPr>
              <a:t>https://sch.jctv.ntut.edu.tw/schoolinfo/login.zul</a:t>
            </a:r>
            <a:endParaRPr lang="en-US" altLang="zh-TW" sz="2400" b="1" dirty="0">
              <a:latin typeface="微軟正黑體" panose="020B0604030504040204" pitchFamily="34" charset="-120"/>
              <a:ea typeface="微軟正黑體" panose="020B0604030504040204" pitchFamily="34" charset="-120"/>
            </a:endParaRPr>
          </a:p>
          <a:p>
            <a:pPr marL="0" indent="0" algn="just">
              <a:lnSpc>
                <a:spcPct val="100000"/>
              </a:lnSpc>
              <a:spcBef>
                <a:spcPts val="300"/>
              </a:spcBef>
              <a:spcAft>
                <a:spcPts val="300"/>
              </a:spcAft>
              <a:buNone/>
            </a:pPr>
            <a:r>
              <a:rPr lang="zh-TW" altLang="en-US" sz="2400" b="1" dirty="0">
                <a:latin typeface="微軟正黑體" panose="020B0604030504040204" pitchFamily="34" charset="-120"/>
                <a:ea typeface="微軟正黑體" panose="020B0604030504040204" pitchFamily="34" charset="-120"/>
              </a:rPr>
              <a:t>如未收到本委員會寄發提醒</a:t>
            </a:r>
            <a:r>
              <a:rPr lang="en-US" altLang="zh-TW" sz="2400" b="1" dirty="0">
                <a:latin typeface="微軟正黑體" panose="020B0604030504040204" pitchFamily="34" charset="-120"/>
                <a:ea typeface="微軟正黑體" panose="020B0604030504040204" pitchFamily="34" charset="-120"/>
              </a:rPr>
              <a:t>e-mail</a:t>
            </a:r>
            <a:r>
              <a:rPr lang="zh-TW" altLang="en-US" sz="2400" b="1" dirty="0">
                <a:latin typeface="微軟正黑體" panose="020B0604030504040204" pitchFamily="34" charset="-120"/>
                <a:ea typeface="微軟正黑體" panose="020B0604030504040204" pitchFamily="34" charset="-120"/>
              </a:rPr>
              <a:t>，請至本會</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報名試務單位基本資料維護系統</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檢視貴校聯絡資訊是否正確</a:t>
            </a:r>
          </a:p>
        </p:txBody>
      </p:sp>
      <p:grpSp>
        <p:nvGrpSpPr>
          <p:cNvPr id="10" name="群組 9"/>
          <p:cNvGrpSpPr>
            <a:grpSpLocks noChangeAspect="1"/>
          </p:cNvGrpSpPr>
          <p:nvPr/>
        </p:nvGrpSpPr>
        <p:grpSpPr>
          <a:xfrm>
            <a:off x="1165090" y="-96383"/>
            <a:ext cx="2880997" cy="1477298"/>
            <a:chOff x="14921" y="-215186"/>
            <a:chExt cx="4604773" cy="2361204"/>
          </a:xfrm>
        </p:grpSpPr>
        <p:sp>
          <p:nvSpPr>
            <p:cNvPr id="11" name="Graphic 6" descr="Key">
              <a:extLst>
                <a:ext uri="{FF2B5EF4-FFF2-40B4-BE49-F238E27FC236}">
                  <a16:creationId xmlns:a16="http://schemas.microsoft.com/office/drawing/2014/main" id="{D62AD9E5-164F-B44D-AB08-508A65A621E2}"/>
                </a:ext>
              </a:extLst>
            </p:cNvPr>
            <p:cNvSpPr/>
            <p:nvPr/>
          </p:nvSpPr>
          <p:spPr>
            <a:xfrm rot="20461856">
              <a:off x="2456922" y="498491"/>
              <a:ext cx="2162772" cy="1201746"/>
            </a:xfrm>
            <a:custGeom>
              <a:avLst/>
              <a:gdLst>
                <a:gd name="connsiteX0" fmla="*/ 3140359 w 4567794"/>
                <a:gd name="connsiteY0" fmla="*/ 1271716 h 2180083"/>
                <a:gd name="connsiteX1" fmla="*/ 3477753 w 4567794"/>
                <a:gd name="connsiteY1" fmla="*/ 1609110 h 2180083"/>
                <a:gd name="connsiteX2" fmla="*/ 3815147 w 4567794"/>
                <a:gd name="connsiteY2" fmla="*/ 1271716 h 2180083"/>
                <a:gd name="connsiteX3" fmla="*/ 4152541 w 4567794"/>
                <a:gd name="connsiteY3" fmla="*/ 1609110 h 2180083"/>
                <a:gd name="connsiteX4" fmla="*/ 4567795 w 4567794"/>
                <a:gd name="connsiteY4" fmla="*/ 1090042 h 2180083"/>
                <a:gd name="connsiteX5" fmla="*/ 4152541 w 4567794"/>
                <a:gd name="connsiteY5" fmla="*/ 570974 h 2180083"/>
                <a:gd name="connsiteX6" fmla="*/ 2050317 w 4567794"/>
                <a:gd name="connsiteY6" fmla="*/ 570974 h 2180083"/>
                <a:gd name="connsiteX7" fmla="*/ 1090042 w 4567794"/>
                <a:gd name="connsiteY7" fmla="*/ 0 h 2180083"/>
                <a:gd name="connsiteX8" fmla="*/ 0 w 4567794"/>
                <a:gd name="connsiteY8" fmla="*/ 1090042 h 2180083"/>
                <a:gd name="connsiteX9" fmla="*/ 1090042 w 4567794"/>
                <a:gd name="connsiteY9" fmla="*/ 2180084 h 2180083"/>
                <a:gd name="connsiteX10" fmla="*/ 2050317 w 4567794"/>
                <a:gd name="connsiteY10" fmla="*/ 1609110 h 2180083"/>
                <a:gd name="connsiteX11" fmla="*/ 2387711 w 4567794"/>
                <a:gd name="connsiteY11" fmla="*/ 1609110 h 2180083"/>
                <a:gd name="connsiteX12" fmla="*/ 2595338 w 4567794"/>
                <a:gd name="connsiteY12" fmla="*/ 1401483 h 2180083"/>
                <a:gd name="connsiteX13" fmla="*/ 2802965 w 4567794"/>
                <a:gd name="connsiteY13" fmla="*/ 1609110 h 2180083"/>
                <a:gd name="connsiteX14" fmla="*/ 3140359 w 4567794"/>
                <a:gd name="connsiteY14" fmla="*/ 1271716 h 2180083"/>
                <a:gd name="connsiteX15" fmla="*/ 622881 w 4567794"/>
                <a:gd name="connsiteY15" fmla="*/ 1401483 h 2180083"/>
                <a:gd name="connsiteX16" fmla="*/ 311441 w 4567794"/>
                <a:gd name="connsiteY16" fmla="*/ 1090042 h 2180083"/>
                <a:gd name="connsiteX17" fmla="*/ 622881 w 4567794"/>
                <a:gd name="connsiteY17" fmla="*/ 778601 h 2180083"/>
                <a:gd name="connsiteX18" fmla="*/ 934322 w 4567794"/>
                <a:gd name="connsiteY18" fmla="*/ 1090042 h 2180083"/>
                <a:gd name="connsiteX19" fmla="*/ 622881 w 4567794"/>
                <a:gd name="connsiteY19" fmla="*/ 1401483 h 21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7794" h="2180083">
                  <a:moveTo>
                    <a:pt x="3140359" y="1271716"/>
                  </a:moveTo>
                  <a:lnTo>
                    <a:pt x="3477753" y="1609110"/>
                  </a:lnTo>
                  <a:lnTo>
                    <a:pt x="3815147" y="1271716"/>
                  </a:lnTo>
                  <a:lnTo>
                    <a:pt x="4152541" y="1609110"/>
                  </a:lnTo>
                  <a:lnTo>
                    <a:pt x="4567795" y="1090042"/>
                  </a:lnTo>
                  <a:lnTo>
                    <a:pt x="4152541" y="570974"/>
                  </a:lnTo>
                  <a:lnTo>
                    <a:pt x="2050317" y="570974"/>
                  </a:lnTo>
                  <a:cubicBezTo>
                    <a:pt x="1863453" y="228390"/>
                    <a:pt x="1505296" y="0"/>
                    <a:pt x="1090042" y="0"/>
                  </a:cubicBezTo>
                  <a:cubicBezTo>
                    <a:pt x="487924" y="0"/>
                    <a:pt x="0" y="487924"/>
                    <a:pt x="0" y="1090042"/>
                  </a:cubicBezTo>
                  <a:cubicBezTo>
                    <a:pt x="0" y="1692160"/>
                    <a:pt x="487924" y="2180084"/>
                    <a:pt x="1090042" y="2180084"/>
                  </a:cubicBezTo>
                  <a:cubicBezTo>
                    <a:pt x="1505296" y="2180084"/>
                    <a:pt x="1863453" y="1951694"/>
                    <a:pt x="2050317" y="1609110"/>
                  </a:cubicBezTo>
                  <a:lnTo>
                    <a:pt x="2387711" y="1609110"/>
                  </a:lnTo>
                  <a:lnTo>
                    <a:pt x="2595338" y="1401483"/>
                  </a:lnTo>
                  <a:lnTo>
                    <a:pt x="2802965" y="1609110"/>
                  </a:lnTo>
                  <a:lnTo>
                    <a:pt x="3140359" y="1271716"/>
                  </a:lnTo>
                  <a:close/>
                  <a:moveTo>
                    <a:pt x="622881" y="1401483"/>
                  </a:moveTo>
                  <a:cubicBezTo>
                    <a:pt x="451589" y="1401483"/>
                    <a:pt x="311441" y="1261334"/>
                    <a:pt x="311441" y="1090042"/>
                  </a:cubicBezTo>
                  <a:cubicBezTo>
                    <a:pt x="311441" y="918750"/>
                    <a:pt x="451589" y="778601"/>
                    <a:pt x="622881" y="778601"/>
                  </a:cubicBezTo>
                  <a:cubicBezTo>
                    <a:pt x="794173" y="778601"/>
                    <a:pt x="934322" y="918750"/>
                    <a:pt x="934322" y="1090042"/>
                  </a:cubicBezTo>
                  <a:cubicBezTo>
                    <a:pt x="934322" y="1261334"/>
                    <a:pt x="794173" y="1401483"/>
                    <a:pt x="622881" y="1401483"/>
                  </a:cubicBezTo>
                  <a:close/>
                </a:path>
              </a:pathLst>
            </a:custGeom>
            <a:solidFill>
              <a:schemeClr val="bg1">
                <a:lumMod val="65000"/>
              </a:schemeClr>
            </a:solidFill>
            <a:ln w="51891" cap="flat">
              <a:noFill/>
              <a:prstDash val="solid"/>
              <a:miter/>
            </a:ln>
          </p:spPr>
          <p:txBody>
            <a:bodyPr rtlCol="0" anchor="ctr"/>
            <a:lstStyle/>
            <a:p>
              <a:endParaRPr lang="en-US" sz="1350"/>
            </a:p>
          </p:txBody>
        </p:sp>
        <p:sp>
          <p:nvSpPr>
            <p:cNvPr id="12" name="Graphic 39" descr="Tag">
              <a:extLst>
                <a:ext uri="{FF2B5EF4-FFF2-40B4-BE49-F238E27FC236}">
                  <a16:creationId xmlns:a16="http://schemas.microsoft.com/office/drawing/2014/main" id="{8171F4A3-C275-0345-B20A-E7B11BB47D97}"/>
                </a:ext>
              </a:extLst>
            </p:cNvPr>
            <p:cNvSpPr/>
            <p:nvPr/>
          </p:nvSpPr>
          <p:spPr>
            <a:xfrm rot="9109083">
              <a:off x="14921" y="-215186"/>
              <a:ext cx="2398460" cy="2361204"/>
            </a:xfrm>
            <a:custGeom>
              <a:avLst/>
              <a:gdLst>
                <a:gd name="connsiteX0" fmla="*/ 860683 w 3012389"/>
                <a:gd name="connsiteY0" fmla="*/ 1204956 h 3184526"/>
                <a:gd name="connsiteX1" fmla="*/ 688546 w 3012389"/>
                <a:gd name="connsiteY1" fmla="*/ 1032819 h 3184526"/>
                <a:gd name="connsiteX2" fmla="*/ 770311 w 3012389"/>
                <a:gd name="connsiteY2" fmla="*/ 886503 h 3184526"/>
                <a:gd name="connsiteX3" fmla="*/ 774614 w 3012389"/>
                <a:gd name="connsiteY3" fmla="*/ 989785 h 3184526"/>
                <a:gd name="connsiteX4" fmla="*/ 860683 w 3012389"/>
                <a:gd name="connsiteY4" fmla="*/ 1075853 h 3184526"/>
                <a:gd name="connsiteX5" fmla="*/ 946751 w 3012389"/>
                <a:gd name="connsiteY5" fmla="*/ 989785 h 3184526"/>
                <a:gd name="connsiteX6" fmla="*/ 942448 w 3012389"/>
                <a:gd name="connsiteY6" fmla="*/ 882200 h 3184526"/>
                <a:gd name="connsiteX7" fmla="*/ 1032819 w 3012389"/>
                <a:gd name="connsiteY7" fmla="*/ 1032819 h 3184526"/>
                <a:gd name="connsiteX8" fmla="*/ 860683 w 3012389"/>
                <a:gd name="connsiteY8" fmla="*/ 1204956 h 3184526"/>
                <a:gd name="connsiteX9" fmla="*/ 2977962 w 3012389"/>
                <a:gd name="connsiteY9" fmla="*/ 1945143 h 3184526"/>
                <a:gd name="connsiteX10" fmla="*/ 1773006 w 3012389"/>
                <a:gd name="connsiteY10" fmla="*/ 740187 h 3184526"/>
                <a:gd name="connsiteX11" fmla="*/ 1652511 w 3012389"/>
                <a:gd name="connsiteY11" fmla="*/ 688546 h 3184526"/>
                <a:gd name="connsiteX12" fmla="*/ 912324 w 3012389"/>
                <a:gd name="connsiteY12" fmla="*/ 688546 h 3184526"/>
                <a:gd name="connsiteX13" fmla="*/ 619692 w 3012389"/>
                <a:gd name="connsiteY13" fmla="*/ 430341 h 3184526"/>
                <a:gd name="connsiteX14" fmla="*/ 469072 w 3012389"/>
                <a:gd name="connsiteY14" fmla="*/ 404521 h 3184526"/>
                <a:gd name="connsiteX15" fmla="*/ 172137 w 3012389"/>
                <a:gd name="connsiteY15" fmla="*/ 86068 h 3184526"/>
                <a:gd name="connsiteX16" fmla="*/ 86068 w 3012389"/>
                <a:gd name="connsiteY16" fmla="*/ 0 h 3184526"/>
                <a:gd name="connsiteX17" fmla="*/ 0 w 3012389"/>
                <a:gd name="connsiteY17" fmla="*/ 86068 h 3184526"/>
                <a:gd name="connsiteX18" fmla="*/ 443252 w 3012389"/>
                <a:gd name="connsiteY18" fmla="*/ 576657 h 3184526"/>
                <a:gd name="connsiteX19" fmla="*/ 589568 w 3012389"/>
                <a:gd name="connsiteY19" fmla="*/ 602478 h 3184526"/>
                <a:gd name="connsiteX20" fmla="*/ 740187 w 3012389"/>
                <a:gd name="connsiteY20" fmla="*/ 714367 h 3184526"/>
                <a:gd name="connsiteX21" fmla="*/ 520713 w 3012389"/>
                <a:gd name="connsiteY21" fmla="*/ 1037123 h 3184526"/>
                <a:gd name="connsiteX22" fmla="*/ 520713 w 3012389"/>
                <a:gd name="connsiteY22" fmla="*/ 1824647 h 3184526"/>
                <a:gd name="connsiteX23" fmla="*/ 572354 w 3012389"/>
                <a:gd name="connsiteY23" fmla="*/ 1945143 h 3184526"/>
                <a:gd name="connsiteX24" fmla="*/ 1777310 w 3012389"/>
                <a:gd name="connsiteY24" fmla="*/ 3150099 h 3184526"/>
                <a:gd name="connsiteX25" fmla="*/ 1893502 w 3012389"/>
                <a:gd name="connsiteY25" fmla="*/ 3197437 h 3184526"/>
                <a:gd name="connsiteX26" fmla="*/ 2013998 w 3012389"/>
                <a:gd name="connsiteY26" fmla="*/ 3145795 h 3184526"/>
                <a:gd name="connsiteX27" fmla="*/ 2973659 w 3012389"/>
                <a:gd name="connsiteY27" fmla="*/ 2186134 h 3184526"/>
                <a:gd name="connsiteX28" fmla="*/ 2977962 w 3012389"/>
                <a:gd name="connsiteY28" fmla="*/ 1945143 h 318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12389" h="3184526">
                  <a:moveTo>
                    <a:pt x="860683" y="1204956"/>
                  </a:moveTo>
                  <a:cubicBezTo>
                    <a:pt x="766008" y="1204956"/>
                    <a:pt x="688546" y="1127494"/>
                    <a:pt x="688546" y="1032819"/>
                  </a:cubicBezTo>
                  <a:cubicBezTo>
                    <a:pt x="688546" y="972571"/>
                    <a:pt x="722973" y="916627"/>
                    <a:pt x="770311" y="886503"/>
                  </a:cubicBezTo>
                  <a:cubicBezTo>
                    <a:pt x="770311" y="916627"/>
                    <a:pt x="774614" y="951054"/>
                    <a:pt x="774614" y="989785"/>
                  </a:cubicBezTo>
                  <a:cubicBezTo>
                    <a:pt x="774614" y="1037123"/>
                    <a:pt x="813345" y="1075853"/>
                    <a:pt x="860683" y="1075853"/>
                  </a:cubicBezTo>
                  <a:cubicBezTo>
                    <a:pt x="908020" y="1075853"/>
                    <a:pt x="946751" y="1037123"/>
                    <a:pt x="946751" y="989785"/>
                  </a:cubicBezTo>
                  <a:cubicBezTo>
                    <a:pt x="946751" y="951054"/>
                    <a:pt x="946751" y="916627"/>
                    <a:pt x="942448" y="882200"/>
                  </a:cubicBezTo>
                  <a:cubicBezTo>
                    <a:pt x="994088" y="912324"/>
                    <a:pt x="1032819" y="968268"/>
                    <a:pt x="1032819" y="1032819"/>
                  </a:cubicBezTo>
                  <a:cubicBezTo>
                    <a:pt x="1032819" y="1127494"/>
                    <a:pt x="955358" y="1204956"/>
                    <a:pt x="860683" y="1204956"/>
                  </a:cubicBezTo>
                  <a:close/>
                  <a:moveTo>
                    <a:pt x="2977962" y="1945143"/>
                  </a:moveTo>
                  <a:lnTo>
                    <a:pt x="1773006" y="740187"/>
                  </a:lnTo>
                  <a:cubicBezTo>
                    <a:pt x="1738579" y="705760"/>
                    <a:pt x="1695545" y="688546"/>
                    <a:pt x="1652511" y="688546"/>
                  </a:cubicBezTo>
                  <a:lnTo>
                    <a:pt x="912324" y="688546"/>
                  </a:lnTo>
                  <a:cubicBezTo>
                    <a:pt x="864986" y="537927"/>
                    <a:pt x="774614" y="460465"/>
                    <a:pt x="619692" y="430341"/>
                  </a:cubicBezTo>
                  <a:cubicBezTo>
                    <a:pt x="563747" y="421735"/>
                    <a:pt x="516410" y="413128"/>
                    <a:pt x="469072" y="404521"/>
                  </a:cubicBezTo>
                  <a:cubicBezTo>
                    <a:pt x="223778" y="370094"/>
                    <a:pt x="172137" y="361487"/>
                    <a:pt x="172137" y="86068"/>
                  </a:cubicBezTo>
                  <a:cubicBezTo>
                    <a:pt x="172137" y="38731"/>
                    <a:pt x="133406" y="0"/>
                    <a:pt x="86068" y="0"/>
                  </a:cubicBezTo>
                  <a:cubicBezTo>
                    <a:pt x="38731" y="0"/>
                    <a:pt x="0" y="38731"/>
                    <a:pt x="0" y="86068"/>
                  </a:cubicBezTo>
                  <a:cubicBezTo>
                    <a:pt x="0" y="490589"/>
                    <a:pt x="159226" y="533623"/>
                    <a:pt x="443252" y="576657"/>
                  </a:cubicBezTo>
                  <a:cubicBezTo>
                    <a:pt x="486286" y="585264"/>
                    <a:pt x="533623" y="589568"/>
                    <a:pt x="589568" y="602478"/>
                  </a:cubicBezTo>
                  <a:cubicBezTo>
                    <a:pt x="645512" y="615388"/>
                    <a:pt x="705760" y="623995"/>
                    <a:pt x="740187" y="714367"/>
                  </a:cubicBezTo>
                  <a:cubicBezTo>
                    <a:pt x="611085" y="766008"/>
                    <a:pt x="520713" y="890807"/>
                    <a:pt x="520713" y="1037123"/>
                  </a:cubicBezTo>
                  <a:lnTo>
                    <a:pt x="520713" y="1824647"/>
                  </a:lnTo>
                  <a:cubicBezTo>
                    <a:pt x="520713" y="1871985"/>
                    <a:pt x="537927" y="1915019"/>
                    <a:pt x="572354" y="1945143"/>
                  </a:cubicBezTo>
                  <a:lnTo>
                    <a:pt x="1777310" y="3150099"/>
                  </a:lnTo>
                  <a:cubicBezTo>
                    <a:pt x="1807434" y="3184526"/>
                    <a:pt x="1850468" y="3197437"/>
                    <a:pt x="1893502" y="3197437"/>
                  </a:cubicBezTo>
                  <a:cubicBezTo>
                    <a:pt x="1936536" y="3197437"/>
                    <a:pt x="1979570" y="3180223"/>
                    <a:pt x="2013998" y="3145795"/>
                  </a:cubicBezTo>
                  <a:lnTo>
                    <a:pt x="2973659" y="2186134"/>
                  </a:lnTo>
                  <a:cubicBezTo>
                    <a:pt x="3042513" y="2121583"/>
                    <a:pt x="3042513" y="2009694"/>
                    <a:pt x="2977962" y="1945143"/>
                  </a:cubicBezTo>
                  <a:close/>
                </a:path>
              </a:pathLst>
            </a:custGeom>
            <a:solidFill>
              <a:schemeClr val="accent4"/>
            </a:solidFill>
            <a:ln w="42962" cap="flat">
              <a:noFill/>
              <a:prstDash val="solid"/>
              <a:miter/>
            </a:ln>
            <a:effectLst>
              <a:outerShdw blurRad="50800" dist="38100" dir="2700000" algn="tl" rotWithShape="0">
                <a:prstClr val="black">
                  <a:alpha val="40000"/>
                </a:prstClr>
              </a:outerShdw>
            </a:effectLst>
          </p:spPr>
          <p:txBody>
            <a:bodyPr rtlCol="0" anchor="ctr"/>
            <a:lstStyle/>
            <a:p>
              <a:endParaRPr lang="en-US" sz="1350"/>
            </a:p>
          </p:txBody>
        </p:sp>
        <p:sp>
          <p:nvSpPr>
            <p:cNvPr id="13" name="Freeform: Shape 28">
              <a:extLst>
                <a:ext uri="{FF2B5EF4-FFF2-40B4-BE49-F238E27FC236}">
                  <a16:creationId xmlns:a16="http://schemas.microsoft.com/office/drawing/2014/main" id="{BD9999FD-E3DA-4E60-A4CF-B726F33C4A5B}"/>
                </a:ext>
              </a:extLst>
            </p:cNvPr>
            <p:cNvSpPr/>
            <p:nvPr/>
          </p:nvSpPr>
          <p:spPr>
            <a:xfrm>
              <a:off x="1474545" y="794704"/>
              <a:ext cx="331778" cy="535949"/>
            </a:xfrm>
            <a:custGeom>
              <a:avLst/>
              <a:gdLst>
                <a:gd name="connsiteX0" fmla="*/ 124418 w 331778"/>
                <a:gd name="connsiteY0" fmla="*/ 497667 h 535949"/>
                <a:gd name="connsiteX1" fmla="*/ 207364 w 331778"/>
                <a:gd name="connsiteY1" fmla="*/ 497667 h 535949"/>
                <a:gd name="connsiteX2" fmla="*/ 165891 w 331778"/>
                <a:gd name="connsiteY2" fmla="*/ 535949 h 535949"/>
                <a:gd name="connsiteX3" fmla="*/ 124418 w 331778"/>
                <a:gd name="connsiteY3" fmla="*/ 497667 h 535949"/>
                <a:gd name="connsiteX4" fmla="*/ 102087 w 331778"/>
                <a:gd name="connsiteY4" fmla="*/ 433864 h 535949"/>
                <a:gd name="connsiteX5" fmla="*/ 229693 w 331778"/>
                <a:gd name="connsiteY5" fmla="*/ 433864 h 535949"/>
                <a:gd name="connsiteX6" fmla="*/ 248834 w 331778"/>
                <a:gd name="connsiteY6" fmla="*/ 453006 h 535949"/>
                <a:gd name="connsiteX7" fmla="*/ 229693 w 331778"/>
                <a:gd name="connsiteY7" fmla="*/ 472146 h 535949"/>
                <a:gd name="connsiteX8" fmla="*/ 102087 w 331778"/>
                <a:gd name="connsiteY8" fmla="*/ 472146 h 535949"/>
                <a:gd name="connsiteX9" fmla="*/ 82945 w 331778"/>
                <a:gd name="connsiteY9" fmla="*/ 453006 h 535949"/>
                <a:gd name="connsiteX10" fmla="*/ 102087 w 331778"/>
                <a:gd name="connsiteY10" fmla="*/ 433864 h 535949"/>
                <a:gd name="connsiteX11" fmla="*/ 102087 w 331778"/>
                <a:gd name="connsiteY11" fmla="*/ 370060 h 535949"/>
                <a:gd name="connsiteX12" fmla="*/ 229693 w 331778"/>
                <a:gd name="connsiteY12" fmla="*/ 370060 h 535949"/>
                <a:gd name="connsiteX13" fmla="*/ 248834 w 331778"/>
                <a:gd name="connsiteY13" fmla="*/ 389202 h 535949"/>
                <a:gd name="connsiteX14" fmla="*/ 229693 w 331778"/>
                <a:gd name="connsiteY14" fmla="*/ 408342 h 535949"/>
                <a:gd name="connsiteX15" fmla="*/ 102087 w 331778"/>
                <a:gd name="connsiteY15" fmla="*/ 408342 h 535949"/>
                <a:gd name="connsiteX16" fmla="*/ 82945 w 331778"/>
                <a:gd name="connsiteY16" fmla="*/ 389202 h 535949"/>
                <a:gd name="connsiteX17" fmla="*/ 102087 w 331778"/>
                <a:gd name="connsiteY17" fmla="*/ 370060 h 535949"/>
                <a:gd name="connsiteX18" fmla="*/ 166528 w 331778"/>
                <a:gd name="connsiteY18" fmla="*/ 37644 h 535949"/>
                <a:gd name="connsiteX19" fmla="*/ 38920 w 331778"/>
                <a:gd name="connsiteY19" fmla="*/ 163975 h 535949"/>
                <a:gd name="connsiteX20" fmla="*/ 38920 w 331778"/>
                <a:gd name="connsiteY20" fmla="*/ 169079 h 535949"/>
                <a:gd name="connsiteX21" fmla="*/ 47853 w 331778"/>
                <a:gd name="connsiteY21" fmla="*/ 213742 h 535949"/>
                <a:gd name="connsiteX22" fmla="*/ 69545 w 331778"/>
                <a:gd name="connsiteY22" fmla="*/ 248835 h 535949"/>
                <a:gd name="connsiteX23" fmla="*/ 106552 w 331778"/>
                <a:gd name="connsiteY23" fmla="*/ 306258 h 535949"/>
                <a:gd name="connsiteX24" fmla="*/ 165889 w 331778"/>
                <a:gd name="connsiteY24" fmla="*/ 306258 h 535949"/>
                <a:gd name="connsiteX25" fmla="*/ 225865 w 331778"/>
                <a:gd name="connsiteY25" fmla="*/ 306258 h 535949"/>
                <a:gd name="connsiteX26" fmla="*/ 262871 w 331778"/>
                <a:gd name="connsiteY26" fmla="*/ 248835 h 535949"/>
                <a:gd name="connsiteX27" fmla="*/ 284564 w 331778"/>
                <a:gd name="connsiteY27" fmla="*/ 213742 h 535949"/>
                <a:gd name="connsiteX28" fmla="*/ 293496 w 331778"/>
                <a:gd name="connsiteY28" fmla="*/ 169079 h 535949"/>
                <a:gd name="connsiteX29" fmla="*/ 294134 w 331778"/>
                <a:gd name="connsiteY29" fmla="*/ 169079 h 535949"/>
                <a:gd name="connsiteX30" fmla="*/ 294134 w 331778"/>
                <a:gd name="connsiteY30" fmla="*/ 163975 h 535949"/>
                <a:gd name="connsiteX31" fmla="*/ 166528 w 331778"/>
                <a:gd name="connsiteY31" fmla="*/ 37644 h 535949"/>
                <a:gd name="connsiteX32" fmla="*/ 165889 w 331778"/>
                <a:gd name="connsiteY32" fmla="*/ 0 h 535949"/>
                <a:gd name="connsiteX33" fmla="*/ 331778 w 331778"/>
                <a:gd name="connsiteY33" fmla="*/ 163975 h 535949"/>
                <a:gd name="connsiteX34" fmla="*/ 331778 w 331778"/>
                <a:gd name="connsiteY34" fmla="*/ 169717 h 535949"/>
                <a:gd name="connsiteX35" fmla="*/ 320294 w 331778"/>
                <a:gd name="connsiteY35" fmla="*/ 227141 h 535949"/>
                <a:gd name="connsiteX36" fmla="*/ 291582 w 331778"/>
                <a:gd name="connsiteY36" fmla="*/ 274356 h 535949"/>
                <a:gd name="connsiteX37" fmla="*/ 252662 w 331778"/>
                <a:gd name="connsiteY37" fmla="*/ 337521 h 535949"/>
                <a:gd name="connsiteX38" fmla="*/ 241177 w 331778"/>
                <a:gd name="connsiteY38" fmla="*/ 344540 h 535949"/>
                <a:gd name="connsiteX39" fmla="*/ 90601 w 331778"/>
                <a:gd name="connsiteY39" fmla="*/ 344540 h 535949"/>
                <a:gd name="connsiteX40" fmla="*/ 79116 w 331778"/>
                <a:gd name="connsiteY40" fmla="*/ 337521 h 535949"/>
                <a:gd name="connsiteX41" fmla="*/ 40196 w 331778"/>
                <a:gd name="connsiteY41" fmla="*/ 274356 h 535949"/>
                <a:gd name="connsiteX42" fmla="*/ 11484 w 331778"/>
                <a:gd name="connsiteY42" fmla="*/ 227141 h 535949"/>
                <a:gd name="connsiteX43" fmla="*/ 0 w 331778"/>
                <a:gd name="connsiteY43" fmla="*/ 169717 h 535949"/>
                <a:gd name="connsiteX44" fmla="*/ 0 w 331778"/>
                <a:gd name="connsiteY44" fmla="*/ 163975 h 535949"/>
                <a:gd name="connsiteX45" fmla="*/ 165889 w 331778"/>
                <a:gd name="connsiteY45" fmla="*/ 0 h 53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1778" h="535949">
                  <a:moveTo>
                    <a:pt x="124418" y="497667"/>
                  </a:moveTo>
                  <a:lnTo>
                    <a:pt x="207364" y="497667"/>
                  </a:lnTo>
                  <a:cubicBezTo>
                    <a:pt x="205449" y="519360"/>
                    <a:pt x="187584" y="535949"/>
                    <a:pt x="165891" y="535949"/>
                  </a:cubicBezTo>
                  <a:cubicBezTo>
                    <a:pt x="144197" y="535949"/>
                    <a:pt x="126332" y="519360"/>
                    <a:pt x="124418" y="497667"/>
                  </a:cubicBezTo>
                  <a:close/>
                  <a:moveTo>
                    <a:pt x="102087" y="433864"/>
                  </a:moveTo>
                  <a:lnTo>
                    <a:pt x="229693" y="433864"/>
                  </a:lnTo>
                  <a:cubicBezTo>
                    <a:pt x="240540" y="433864"/>
                    <a:pt x="248834" y="442159"/>
                    <a:pt x="248834" y="453006"/>
                  </a:cubicBezTo>
                  <a:cubicBezTo>
                    <a:pt x="248834" y="463852"/>
                    <a:pt x="240540" y="472146"/>
                    <a:pt x="229693" y="472146"/>
                  </a:cubicBezTo>
                  <a:lnTo>
                    <a:pt x="102087" y="472146"/>
                  </a:lnTo>
                  <a:cubicBezTo>
                    <a:pt x="91240" y="472146"/>
                    <a:pt x="82945" y="463852"/>
                    <a:pt x="82945" y="453006"/>
                  </a:cubicBezTo>
                  <a:cubicBezTo>
                    <a:pt x="82945" y="442159"/>
                    <a:pt x="91240" y="433864"/>
                    <a:pt x="102087" y="433864"/>
                  </a:cubicBezTo>
                  <a:close/>
                  <a:moveTo>
                    <a:pt x="102087" y="370060"/>
                  </a:moveTo>
                  <a:lnTo>
                    <a:pt x="229693" y="370060"/>
                  </a:lnTo>
                  <a:cubicBezTo>
                    <a:pt x="240540" y="370060"/>
                    <a:pt x="248834" y="378355"/>
                    <a:pt x="248834" y="389202"/>
                  </a:cubicBezTo>
                  <a:cubicBezTo>
                    <a:pt x="248834" y="400048"/>
                    <a:pt x="240540" y="408342"/>
                    <a:pt x="229693" y="408342"/>
                  </a:cubicBezTo>
                  <a:lnTo>
                    <a:pt x="102087" y="408342"/>
                  </a:lnTo>
                  <a:cubicBezTo>
                    <a:pt x="91240" y="408342"/>
                    <a:pt x="82945" y="400048"/>
                    <a:pt x="82945" y="389202"/>
                  </a:cubicBezTo>
                  <a:cubicBezTo>
                    <a:pt x="82945" y="378355"/>
                    <a:pt x="91240" y="370060"/>
                    <a:pt x="102087" y="370060"/>
                  </a:cubicBezTo>
                  <a:close/>
                  <a:moveTo>
                    <a:pt x="166528" y="37644"/>
                  </a:moveTo>
                  <a:cubicBezTo>
                    <a:pt x="96982" y="38282"/>
                    <a:pt x="40196" y="94429"/>
                    <a:pt x="38920" y="163975"/>
                  </a:cubicBezTo>
                  <a:lnTo>
                    <a:pt x="38920" y="169079"/>
                  </a:lnTo>
                  <a:cubicBezTo>
                    <a:pt x="39558" y="184392"/>
                    <a:pt x="42110" y="199706"/>
                    <a:pt x="47853" y="213742"/>
                  </a:cubicBezTo>
                  <a:cubicBezTo>
                    <a:pt x="52956" y="226502"/>
                    <a:pt x="60613" y="238626"/>
                    <a:pt x="69545" y="248835"/>
                  </a:cubicBezTo>
                  <a:cubicBezTo>
                    <a:pt x="83583" y="266699"/>
                    <a:pt x="96344" y="285840"/>
                    <a:pt x="106552" y="306258"/>
                  </a:cubicBezTo>
                  <a:lnTo>
                    <a:pt x="165889" y="306258"/>
                  </a:lnTo>
                  <a:lnTo>
                    <a:pt x="225865" y="306258"/>
                  </a:lnTo>
                  <a:cubicBezTo>
                    <a:pt x="235435" y="285840"/>
                    <a:pt x="248196" y="266699"/>
                    <a:pt x="262871" y="248835"/>
                  </a:cubicBezTo>
                  <a:cubicBezTo>
                    <a:pt x="272441" y="238626"/>
                    <a:pt x="279460" y="226502"/>
                    <a:pt x="284564" y="213742"/>
                  </a:cubicBezTo>
                  <a:cubicBezTo>
                    <a:pt x="289668" y="199706"/>
                    <a:pt x="292858" y="184392"/>
                    <a:pt x="293496" y="169079"/>
                  </a:cubicBezTo>
                  <a:lnTo>
                    <a:pt x="294134" y="169079"/>
                  </a:lnTo>
                  <a:lnTo>
                    <a:pt x="294134" y="163975"/>
                  </a:lnTo>
                  <a:cubicBezTo>
                    <a:pt x="292858" y="93791"/>
                    <a:pt x="236073" y="38282"/>
                    <a:pt x="166528" y="37644"/>
                  </a:cubicBezTo>
                  <a:close/>
                  <a:moveTo>
                    <a:pt x="165889" y="0"/>
                  </a:moveTo>
                  <a:cubicBezTo>
                    <a:pt x="256490" y="638"/>
                    <a:pt x="329864" y="73374"/>
                    <a:pt x="331778" y="163975"/>
                  </a:cubicBezTo>
                  <a:lnTo>
                    <a:pt x="331778" y="169717"/>
                  </a:lnTo>
                  <a:cubicBezTo>
                    <a:pt x="331140" y="189497"/>
                    <a:pt x="327312" y="208638"/>
                    <a:pt x="320294" y="227141"/>
                  </a:cubicBezTo>
                  <a:cubicBezTo>
                    <a:pt x="313914" y="244368"/>
                    <a:pt x="303705" y="260319"/>
                    <a:pt x="291582" y="274356"/>
                  </a:cubicBezTo>
                  <a:cubicBezTo>
                    <a:pt x="276269" y="290945"/>
                    <a:pt x="259680" y="323484"/>
                    <a:pt x="252662" y="337521"/>
                  </a:cubicBezTo>
                  <a:cubicBezTo>
                    <a:pt x="250748" y="341987"/>
                    <a:pt x="246282" y="344540"/>
                    <a:pt x="241177" y="344540"/>
                  </a:cubicBezTo>
                  <a:lnTo>
                    <a:pt x="90601" y="344540"/>
                  </a:lnTo>
                  <a:cubicBezTo>
                    <a:pt x="85497" y="344540"/>
                    <a:pt x="81030" y="341987"/>
                    <a:pt x="79116" y="337521"/>
                  </a:cubicBezTo>
                  <a:cubicBezTo>
                    <a:pt x="72098" y="323484"/>
                    <a:pt x="55509" y="290945"/>
                    <a:pt x="40196" y="274356"/>
                  </a:cubicBezTo>
                  <a:cubicBezTo>
                    <a:pt x="28073" y="260319"/>
                    <a:pt x="18503" y="244368"/>
                    <a:pt x="11484" y="227141"/>
                  </a:cubicBezTo>
                  <a:cubicBezTo>
                    <a:pt x="4466" y="208638"/>
                    <a:pt x="638" y="189497"/>
                    <a:pt x="0" y="169717"/>
                  </a:cubicBezTo>
                  <a:lnTo>
                    <a:pt x="0" y="163975"/>
                  </a:lnTo>
                  <a:cubicBezTo>
                    <a:pt x="1914" y="73374"/>
                    <a:pt x="75288" y="638"/>
                    <a:pt x="165889" y="0"/>
                  </a:cubicBezTo>
                  <a:close/>
                </a:path>
              </a:pathLst>
            </a:custGeom>
            <a:solidFill>
              <a:schemeClr val="tx1">
                <a:lumMod val="85000"/>
                <a:lumOff val="15000"/>
              </a:schemeClr>
            </a:solidFill>
            <a:ln w="6846" cap="flat">
              <a:noFill/>
              <a:prstDash val="solid"/>
              <a:miter/>
            </a:ln>
          </p:spPr>
          <p:txBody>
            <a:bodyPr wrap="square" rtlCol="0" anchor="ctr">
              <a:noAutofit/>
            </a:bodyPr>
            <a:lstStyle/>
            <a:p>
              <a:endParaRPr lang="en-US" sz="1350"/>
            </a:p>
          </p:txBody>
        </p:sp>
      </p:grpSp>
      <p:sp>
        <p:nvSpPr>
          <p:cNvPr id="14" name="標題 1"/>
          <p:cNvSpPr txBox="1">
            <a:spLocks/>
          </p:cNvSpPr>
          <p:nvPr/>
        </p:nvSpPr>
        <p:spPr>
          <a:xfrm>
            <a:off x="1269791" y="-128504"/>
            <a:ext cx="1291203" cy="1377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C00000"/>
                </a:solidFill>
                <a:latin typeface="微軟正黑體" panose="020B0604030504040204" pitchFamily="34" charset="-120"/>
                <a:ea typeface="微軟正黑體" panose="020B0604030504040204" pitchFamily="34" charset="-120"/>
              </a:rPr>
              <a:t>貼心</a:t>
            </a:r>
            <a:endParaRPr lang="en-US" altLang="zh-TW" sz="2800" b="1" dirty="0">
              <a:solidFill>
                <a:srgbClr val="C00000"/>
              </a:solidFill>
              <a:latin typeface="微軟正黑體" panose="020B0604030504040204" pitchFamily="34" charset="-120"/>
              <a:ea typeface="微軟正黑體" panose="020B0604030504040204" pitchFamily="34" charset="-120"/>
            </a:endParaRPr>
          </a:p>
          <a:p>
            <a:r>
              <a:rPr lang="zh-TW" altLang="en-US" sz="2800" b="1" dirty="0">
                <a:solidFill>
                  <a:srgbClr val="C00000"/>
                </a:solidFill>
                <a:latin typeface="微軟正黑體" panose="020B0604030504040204" pitchFamily="34" charset="-120"/>
                <a:ea typeface="微軟正黑體" panose="020B0604030504040204" pitchFamily="34" charset="-120"/>
              </a:rPr>
              <a:t>提醒</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5" name="Freeform 160"/>
          <p:cNvSpPr>
            <a:spLocks noChangeAspect="1" noEditPoints="1"/>
          </p:cNvSpPr>
          <p:nvPr/>
        </p:nvSpPr>
        <p:spPr bwMode="auto">
          <a:xfrm>
            <a:off x="1196461" y="1301520"/>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60"/>
          <p:cNvSpPr>
            <a:spLocks noChangeAspect="1" noEditPoints="1"/>
          </p:cNvSpPr>
          <p:nvPr/>
        </p:nvSpPr>
        <p:spPr bwMode="auto">
          <a:xfrm>
            <a:off x="1182292" y="2646333"/>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 name="群組 4">
            <a:extLst>
              <a:ext uri="{FF2B5EF4-FFF2-40B4-BE49-F238E27FC236}">
                <a16:creationId xmlns:a16="http://schemas.microsoft.com/office/drawing/2014/main" id="{F81FDA1F-3A40-418D-B9C8-DF99C7B5CE2C}"/>
              </a:ext>
            </a:extLst>
          </p:cNvPr>
          <p:cNvGrpSpPr/>
          <p:nvPr/>
        </p:nvGrpSpPr>
        <p:grpSpPr>
          <a:xfrm>
            <a:off x="1651436" y="3364388"/>
            <a:ext cx="8991811" cy="3450197"/>
            <a:chOff x="1265485" y="3260026"/>
            <a:chExt cx="9099084" cy="3554559"/>
          </a:xfrm>
        </p:grpSpPr>
        <p:pic>
          <p:nvPicPr>
            <p:cNvPr id="4" name="圖片 3">
              <a:extLst>
                <a:ext uri="{FF2B5EF4-FFF2-40B4-BE49-F238E27FC236}">
                  <a16:creationId xmlns:a16="http://schemas.microsoft.com/office/drawing/2014/main" id="{C40F169C-D9BB-428E-826B-897D5A02E493}"/>
                </a:ext>
              </a:extLst>
            </p:cNvPr>
            <p:cNvPicPr>
              <a:picLocks noChangeAspect="1"/>
            </p:cNvPicPr>
            <p:nvPr/>
          </p:nvPicPr>
          <p:blipFill>
            <a:blip r:embed="rId3"/>
            <a:stretch>
              <a:fillRect/>
            </a:stretch>
          </p:blipFill>
          <p:spPr>
            <a:xfrm>
              <a:off x="1265485" y="3260026"/>
              <a:ext cx="9099084" cy="3554559"/>
            </a:xfrm>
            <a:prstGeom prst="rect">
              <a:avLst/>
            </a:prstGeom>
          </p:spPr>
        </p:pic>
        <p:sp>
          <p:nvSpPr>
            <p:cNvPr id="17" name="矩形 16"/>
            <p:cNvSpPr/>
            <p:nvPr/>
          </p:nvSpPr>
          <p:spPr bwMode="auto">
            <a:xfrm>
              <a:off x="4363640" y="4798323"/>
              <a:ext cx="2019452" cy="5682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bwMode="auto">
            <a:xfrm>
              <a:off x="6843125" y="4462926"/>
              <a:ext cx="697584" cy="3441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五角星 40"/>
            <p:cNvSpPr/>
            <p:nvPr/>
          </p:nvSpPr>
          <p:spPr bwMode="auto">
            <a:xfrm>
              <a:off x="6674859" y="4122164"/>
              <a:ext cx="336532" cy="3407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1707">
                <a:solidFill>
                  <a:srgbClr val="C00000"/>
                </a:solidFill>
                <a:cs typeface="+mn-ea"/>
                <a:sym typeface="+mn-lt"/>
              </a:endParaRPr>
            </a:p>
          </p:txBody>
        </p:sp>
      </p:grpSp>
    </p:spTree>
    <p:extLst>
      <p:ext uri="{BB962C8B-B14F-4D97-AF65-F5344CB8AC3E}">
        <p14:creationId xmlns:p14="http://schemas.microsoft.com/office/powerpoint/2010/main" val="1594731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31</a:t>
            </a:fld>
            <a:endParaRPr lang="zh-TW" altLang="en-US" sz="1500" b="1" dirty="0">
              <a:latin typeface="Arial" panose="020B0604020202020204" pitchFamily="34" charset="0"/>
              <a:cs typeface="Arial" panose="020B0604020202020204" pitchFamily="34" charset="0"/>
            </a:endParaRPr>
          </a:p>
        </p:txBody>
      </p:sp>
      <p:sp>
        <p:nvSpPr>
          <p:cNvPr id="6" name="標題 1"/>
          <p:cNvSpPr txBox="1">
            <a:spLocks/>
          </p:cNvSpPr>
          <p:nvPr/>
        </p:nvSpPr>
        <p:spPr bwMode="auto">
          <a:xfrm>
            <a:off x="442059"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拾、系統操作說明</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452803" y="1537764"/>
            <a:ext cx="7812972" cy="4238142"/>
            <a:chOff x="584770" y="1948646"/>
            <a:chExt cx="7812972" cy="4238142"/>
          </a:xfrm>
        </p:grpSpPr>
        <p:grpSp>
          <p:nvGrpSpPr>
            <p:cNvPr id="147" name="群組 146"/>
            <p:cNvGrpSpPr/>
            <p:nvPr/>
          </p:nvGrpSpPr>
          <p:grpSpPr>
            <a:xfrm>
              <a:off x="2753640" y="1948646"/>
              <a:ext cx="5644102" cy="767322"/>
              <a:chOff x="2467202" y="1893931"/>
              <a:chExt cx="5644102" cy="767322"/>
            </a:xfrm>
          </p:grpSpPr>
          <p:sp>
            <p:nvSpPr>
              <p:cNvPr id="8" name="圆角矩形 16">
                <a:extLst>
                  <a:ext uri="{FF2B5EF4-FFF2-40B4-BE49-F238E27FC236}">
                    <a16:creationId xmlns:a16="http://schemas.microsoft.com/office/drawing/2014/main" id="{096D3880-DC85-42B7-A9FF-E2E3E7BDE4CE}"/>
                  </a:ext>
                </a:extLst>
              </p:cNvPr>
              <p:cNvSpPr/>
              <p:nvPr/>
            </p:nvSpPr>
            <p:spPr>
              <a:xfrm rot="5400000" flipH="1">
                <a:off x="5159189" y="-291992"/>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dirty="0">
                  <a:solidFill>
                    <a:prstClr val="white"/>
                  </a:solidFill>
                  <a:latin typeface="Calibri" panose="020F0502020204030204"/>
                  <a:cs typeface="+mn-ea"/>
                  <a:sym typeface="+mn-lt"/>
                </a:endParaRPr>
              </a:p>
            </p:txBody>
          </p:sp>
          <p:sp>
            <p:nvSpPr>
              <p:cNvPr id="9" name="矩形 8">
                <a:extLst>
                  <a:ext uri="{FF2B5EF4-FFF2-40B4-BE49-F238E27FC236}">
                    <a16:creationId xmlns:a16="http://schemas.microsoft.com/office/drawing/2014/main" id="{7A0BD2BD-4437-430A-BC5F-73F2D22E07C4}"/>
                  </a:ext>
                </a:extLst>
              </p:cNvPr>
              <p:cNvSpPr/>
              <p:nvPr/>
            </p:nvSpPr>
            <p:spPr>
              <a:xfrm>
                <a:off x="3340161" y="2061809"/>
                <a:ext cx="2786340" cy="523220"/>
              </a:xfrm>
              <a:prstGeom prst="rect">
                <a:avLst/>
              </a:prstGeom>
            </p:spPr>
            <p:txBody>
              <a:bodyPr wrap="non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0" name="组合 28">
                <a:extLst>
                  <a:ext uri="{FF2B5EF4-FFF2-40B4-BE49-F238E27FC236}">
                    <a16:creationId xmlns:a16="http://schemas.microsoft.com/office/drawing/2014/main" id="{217B5EA5-6C81-4DFE-A000-4BDD241459FA}"/>
                  </a:ext>
                </a:extLst>
              </p:cNvPr>
              <p:cNvGrpSpPr/>
              <p:nvPr/>
            </p:nvGrpSpPr>
            <p:grpSpPr>
              <a:xfrm>
                <a:off x="2467202" y="1893931"/>
                <a:ext cx="767322" cy="767322"/>
                <a:chOff x="4034729" y="2841393"/>
                <a:chExt cx="398028" cy="398028"/>
              </a:xfrm>
            </p:grpSpPr>
            <p:sp>
              <p:nvSpPr>
                <p:cNvPr id="39" name="椭圆 29">
                  <a:extLst>
                    <a:ext uri="{FF2B5EF4-FFF2-40B4-BE49-F238E27FC236}">
                      <a16:creationId xmlns:a16="http://schemas.microsoft.com/office/drawing/2014/main" id="{9FA7203D-1D4A-46B6-9DFB-A1A314A03D29}"/>
                    </a:ext>
                  </a:extLst>
                </p:cNvPr>
                <p:cNvSpPr/>
                <p:nvPr/>
              </p:nvSpPr>
              <p:spPr>
                <a:xfrm>
                  <a:off x="4034729" y="2841393"/>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40" name="组合 30">
                  <a:extLst>
                    <a:ext uri="{FF2B5EF4-FFF2-40B4-BE49-F238E27FC236}">
                      <a16:creationId xmlns:a16="http://schemas.microsoft.com/office/drawing/2014/main" id="{D7ABB59D-3AD6-4C6A-A4AF-FA2820CC288D}"/>
                    </a:ext>
                  </a:extLst>
                </p:cNvPr>
                <p:cNvGrpSpPr/>
                <p:nvPr/>
              </p:nvGrpSpPr>
              <p:grpSpPr>
                <a:xfrm>
                  <a:off x="4134852" y="2928473"/>
                  <a:ext cx="197783" cy="217484"/>
                  <a:chOff x="5659018" y="3776906"/>
                  <a:chExt cx="464228" cy="510470"/>
                </a:xfrm>
                <a:solidFill>
                  <a:srgbClr val="009288"/>
                </a:solidFill>
              </p:grpSpPr>
              <p:sp>
                <p:nvSpPr>
                  <p:cNvPr id="41" name="Freeform 6">
                    <a:extLst>
                      <a:ext uri="{FF2B5EF4-FFF2-40B4-BE49-F238E27FC236}">
                        <a16:creationId xmlns:a16="http://schemas.microsoft.com/office/drawing/2014/main" id="{FE880AB0-79EE-469A-8BE2-BC906B2E46F5}"/>
                      </a:ext>
                    </a:extLst>
                  </p:cNvPr>
                  <p:cNvSpPr/>
                  <p:nvPr/>
                </p:nvSpPr>
                <p:spPr bwMode="auto">
                  <a:xfrm>
                    <a:off x="5837881" y="3776906"/>
                    <a:ext cx="78877" cy="276290"/>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42" name="Freeform 7">
                    <a:extLst>
                      <a:ext uri="{FF2B5EF4-FFF2-40B4-BE49-F238E27FC236}">
                        <a16:creationId xmlns:a16="http://schemas.microsoft.com/office/drawing/2014/main" id="{DD062133-7C71-427B-B724-513FC5AA16D2}"/>
                      </a:ext>
                    </a:extLst>
                  </p:cNvPr>
                  <p:cNvSpPr/>
                  <p:nvPr/>
                </p:nvSpPr>
                <p:spPr bwMode="auto">
                  <a:xfrm>
                    <a:off x="5659018" y="3869419"/>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149" name="群組 148"/>
            <p:cNvGrpSpPr/>
            <p:nvPr/>
          </p:nvGrpSpPr>
          <p:grpSpPr>
            <a:xfrm>
              <a:off x="2753640" y="3148064"/>
              <a:ext cx="5644102" cy="767322"/>
              <a:chOff x="2467202" y="3093349"/>
              <a:chExt cx="5644102" cy="767322"/>
            </a:xfrm>
          </p:grpSpPr>
          <p:sp>
            <p:nvSpPr>
              <p:cNvPr id="14" name="圆角矩形 16">
                <a:extLst>
                  <a:ext uri="{FF2B5EF4-FFF2-40B4-BE49-F238E27FC236}">
                    <a16:creationId xmlns:a16="http://schemas.microsoft.com/office/drawing/2014/main" id="{91853778-FB28-4BCA-993F-863408D4249B}"/>
                  </a:ext>
                </a:extLst>
              </p:cNvPr>
              <p:cNvSpPr/>
              <p:nvPr/>
            </p:nvSpPr>
            <p:spPr>
              <a:xfrm rot="5400000" flipH="1">
                <a:off x="5159189" y="907426"/>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15" name="矩形 14">
                <a:extLst>
                  <a:ext uri="{FF2B5EF4-FFF2-40B4-BE49-F238E27FC236}">
                    <a16:creationId xmlns:a16="http://schemas.microsoft.com/office/drawing/2014/main" id="{566B2DDF-26FC-47A6-975A-9049B47BA107}"/>
                  </a:ext>
                </a:extLst>
              </p:cNvPr>
              <p:cNvSpPr/>
              <p:nvPr/>
            </p:nvSpPr>
            <p:spPr>
              <a:xfrm>
                <a:off x="3340160" y="3261227"/>
                <a:ext cx="3504486" cy="523220"/>
              </a:xfrm>
              <a:prstGeom prst="rect">
                <a:avLst/>
              </a:prstGeom>
            </p:spPr>
            <p:txBody>
              <a:bodyPr wrap="non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6" name="组合 42">
                <a:extLst>
                  <a:ext uri="{FF2B5EF4-FFF2-40B4-BE49-F238E27FC236}">
                    <a16:creationId xmlns:a16="http://schemas.microsoft.com/office/drawing/2014/main" id="{B53935B7-3CB4-4E9A-B689-BA32E87E3CDB}"/>
                  </a:ext>
                </a:extLst>
              </p:cNvPr>
              <p:cNvGrpSpPr/>
              <p:nvPr/>
            </p:nvGrpSpPr>
            <p:grpSpPr>
              <a:xfrm>
                <a:off x="2467202" y="3093349"/>
                <a:ext cx="767322" cy="767322"/>
                <a:chOff x="3581905" y="2306024"/>
                <a:chExt cx="398028" cy="398028"/>
              </a:xfrm>
            </p:grpSpPr>
            <p:sp>
              <p:nvSpPr>
                <p:cNvPr id="31" name="椭圆 43">
                  <a:extLst>
                    <a:ext uri="{FF2B5EF4-FFF2-40B4-BE49-F238E27FC236}">
                      <a16:creationId xmlns:a16="http://schemas.microsoft.com/office/drawing/2014/main" id="{7288F221-B8E1-4849-99A0-F7044F0B2746}"/>
                    </a:ext>
                  </a:extLst>
                </p:cNvPr>
                <p:cNvSpPr/>
                <p:nvPr/>
              </p:nvSpPr>
              <p:spPr>
                <a:xfrm>
                  <a:off x="3581905" y="2306024"/>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32" name="组合 44">
                  <a:extLst>
                    <a:ext uri="{FF2B5EF4-FFF2-40B4-BE49-F238E27FC236}">
                      <a16:creationId xmlns:a16="http://schemas.microsoft.com/office/drawing/2014/main" id="{2B7799AF-6B5F-42FD-8F81-6808AFFE5E4B}"/>
                    </a:ext>
                  </a:extLst>
                </p:cNvPr>
                <p:cNvGrpSpPr/>
                <p:nvPr/>
              </p:nvGrpSpPr>
              <p:grpSpPr>
                <a:xfrm>
                  <a:off x="3682027" y="2391108"/>
                  <a:ext cx="197783" cy="219482"/>
                  <a:chOff x="4596167" y="2515623"/>
                  <a:chExt cx="464228" cy="515159"/>
                </a:xfrm>
                <a:solidFill>
                  <a:srgbClr val="009288"/>
                </a:solidFill>
              </p:grpSpPr>
              <p:sp>
                <p:nvSpPr>
                  <p:cNvPr id="33" name="Freeform 6">
                    <a:extLst>
                      <a:ext uri="{FF2B5EF4-FFF2-40B4-BE49-F238E27FC236}">
                        <a16:creationId xmlns:a16="http://schemas.microsoft.com/office/drawing/2014/main" id="{59F48E7E-73FD-4C10-BDF6-E4927BA9450E}"/>
                      </a:ext>
                    </a:extLst>
                  </p:cNvPr>
                  <p:cNvSpPr/>
                  <p:nvPr/>
                </p:nvSpPr>
                <p:spPr bwMode="auto">
                  <a:xfrm>
                    <a:off x="4786144" y="25156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34" name="Freeform 7">
                    <a:extLst>
                      <a:ext uri="{FF2B5EF4-FFF2-40B4-BE49-F238E27FC236}">
                        <a16:creationId xmlns:a16="http://schemas.microsoft.com/office/drawing/2014/main" id="{BA1F0658-485A-43E9-88C3-FC6543E48351}"/>
                      </a:ext>
                    </a:extLst>
                  </p:cNvPr>
                  <p:cNvSpPr/>
                  <p:nvPr/>
                </p:nvSpPr>
                <p:spPr bwMode="auto">
                  <a:xfrm>
                    <a:off x="4596167" y="2612825"/>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150" name="群組 149"/>
            <p:cNvGrpSpPr/>
            <p:nvPr/>
          </p:nvGrpSpPr>
          <p:grpSpPr>
            <a:xfrm>
              <a:off x="2753642" y="4284327"/>
              <a:ext cx="5644099" cy="767321"/>
              <a:chOff x="2467204" y="4229612"/>
              <a:chExt cx="5644099" cy="767321"/>
            </a:xfrm>
          </p:grpSpPr>
          <p:sp>
            <p:nvSpPr>
              <p:cNvPr id="17" name="圆角矩形 16">
                <a:extLst>
                  <a:ext uri="{FF2B5EF4-FFF2-40B4-BE49-F238E27FC236}">
                    <a16:creationId xmlns:a16="http://schemas.microsoft.com/office/drawing/2014/main" id="{A31E2496-3927-4C88-858C-7170E0A78AE5}"/>
                  </a:ext>
                </a:extLst>
              </p:cNvPr>
              <p:cNvSpPr/>
              <p:nvPr/>
            </p:nvSpPr>
            <p:spPr>
              <a:xfrm rot="5400000" flipH="1">
                <a:off x="5159188" y="2043692"/>
                <a:ext cx="688284" cy="5215947"/>
              </a:xfrm>
              <a:prstGeom prst="roundRect">
                <a:avLst/>
              </a:prstGeom>
              <a:solidFill>
                <a:srgbClr val="E94744"/>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18" name="矩形 17">
                <a:extLst>
                  <a:ext uri="{FF2B5EF4-FFF2-40B4-BE49-F238E27FC236}">
                    <a16:creationId xmlns:a16="http://schemas.microsoft.com/office/drawing/2014/main" id="{08EB8C32-4FB1-4D7D-9A23-68BCCDCBB4AE}"/>
                  </a:ext>
                </a:extLst>
              </p:cNvPr>
              <p:cNvSpPr/>
              <p:nvPr/>
            </p:nvSpPr>
            <p:spPr>
              <a:xfrm>
                <a:off x="3340159" y="4397494"/>
                <a:ext cx="3145413" cy="523220"/>
              </a:xfrm>
              <a:prstGeom prst="rect">
                <a:avLst/>
              </a:prstGeom>
            </p:spPr>
            <p:txBody>
              <a:bodyPr wrap="non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3</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免試生查詢系統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9" name="组合 49">
                <a:extLst>
                  <a:ext uri="{FF2B5EF4-FFF2-40B4-BE49-F238E27FC236}">
                    <a16:creationId xmlns:a16="http://schemas.microsoft.com/office/drawing/2014/main" id="{F59063E8-7279-4A1D-BB15-30875B9D204E}"/>
                  </a:ext>
                </a:extLst>
              </p:cNvPr>
              <p:cNvGrpSpPr/>
              <p:nvPr/>
            </p:nvGrpSpPr>
            <p:grpSpPr>
              <a:xfrm>
                <a:off x="2467204" y="4229612"/>
                <a:ext cx="767322" cy="767321"/>
                <a:chOff x="3736824" y="2304264"/>
                <a:chExt cx="398028" cy="398028"/>
              </a:xfrm>
            </p:grpSpPr>
            <p:sp>
              <p:nvSpPr>
                <p:cNvPr id="27" name="椭圆 50">
                  <a:extLst>
                    <a:ext uri="{FF2B5EF4-FFF2-40B4-BE49-F238E27FC236}">
                      <a16:creationId xmlns:a16="http://schemas.microsoft.com/office/drawing/2014/main" id="{FF6E5DF7-EE02-43C4-87DC-54DDE5781390}"/>
                    </a:ext>
                  </a:extLst>
                </p:cNvPr>
                <p:cNvSpPr/>
                <p:nvPr/>
              </p:nvSpPr>
              <p:spPr>
                <a:xfrm>
                  <a:off x="3736824" y="2304264"/>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28" name="组合 51">
                  <a:extLst>
                    <a:ext uri="{FF2B5EF4-FFF2-40B4-BE49-F238E27FC236}">
                      <a16:creationId xmlns:a16="http://schemas.microsoft.com/office/drawing/2014/main" id="{BDA09FF3-B22C-43E6-97E6-A01DADC40EC1}"/>
                    </a:ext>
                  </a:extLst>
                </p:cNvPr>
                <p:cNvGrpSpPr/>
                <p:nvPr/>
              </p:nvGrpSpPr>
              <p:grpSpPr>
                <a:xfrm>
                  <a:off x="3836945" y="2387003"/>
                  <a:ext cx="197783" cy="221825"/>
                  <a:chOff x="4959784" y="2505988"/>
                  <a:chExt cx="464228" cy="520659"/>
                </a:xfrm>
                <a:solidFill>
                  <a:srgbClr val="009288"/>
                </a:solidFill>
              </p:grpSpPr>
              <p:sp>
                <p:nvSpPr>
                  <p:cNvPr id="29" name="Freeform 6">
                    <a:extLst>
                      <a:ext uri="{FF2B5EF4-FFF2-40B4-BE49-F238E27FC236}">
                        <a16:creationId xmlns:a16="http://schemas.microsoft.com/office/drawing/2014/main" id="{CEE1ECC1-6D00-4151-989C-BFBFB277F6C0}"/>
                      </a:ext>
                    </a:extLst>
                  </p:cNvPr>
                  <p:cNvSpPr/>
                  <p:nvPr/>
                </p:nvSpPr>
                <p:spPr bwMode="auto">
                  <a:xfrm>
                    <a:off x="5152456" y="2505988"/>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prstClr val="white"/>
                      </a:solidFill>
                      <a:latin typeface="Calibri" panose="020F0502020204030204"/>
                      <a:cs typeface="+mn-ea"/>
                      <a:sym typeface="+mn-lt"/>
                    </a:endParaRPr>
                  </a:p>
                </p:txBody>
              </p:sp>
              <p:sp>
                <p:nvSpPr>
                  <p:cNvPr id="30" name="Freeform 7">
                    <a:extLst>
                      <a:ext uri="{FF2B5EF4-FFF2-40B4-BE49-F238E27FC236}">
                        <a16:creationId xmlns:a16="http://schemas.microsoft.com/office/drawing/2014/main" id="{C7592E82-B3AF-4990-9F4E-C229C36FECBC}"/>
                      </a:ext>
                    </a:extLst>
                  </p:cNvPr>
                  <p:cNvSpPr/>
                  <p:nvPr/>
                </p:nvSpPr>
                <p:spPr bwMode="auto">
                  <a:xfrm>
                    <a:off x="4959784" y="2608690"/>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151" name="群組 150"/>
            <p:cNvGrpSpPr/>
            <p:nvPr/>
          </p:nvGrpSpPr>
          <p:grpSpPr>
            <a:xfrm>
              <a:off x="2753642" y="5419466"/>
              <a:ext cx="5644100" cy="767322"/>
              <a:chOff x="2467204" y="5364751"/>
              <a:chExt cx="5644100" cy="767322"/>
            </a:xfrm>
          </p:grpSpPr>
          <p:sp>
            <p:nvSpPr>
              <p:cNvPr id="20" name="圆角矩形 16">
                <a:extLst>
                  <a:ext uri="{FF2B5EF4-FFF2-40B4-BE49-F238E27FC236}">
                    <a16:creationId xmlns:a16="http://schemas.microsoft.com/office/drawing/2014/main" id="{27F2510D-F7C6-4619-8F71-0F3ECC8CC7A6}"/>
                  </a:ext>
                </a:extLst>
              </p:cNvPr>
              <p:cNvSpPr/>
              <p:nvPr/>
            </p:nvSpPr>
            <p:spPr>
              <a:xfrm rot="5400000" flipH="1">
                <a:off x="5159189" y="3178828"/>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21" name="矩形 20">
                <a:extLst>
                  <a:ext uri="{FF2B5EF4-FFF2-40B4-BE49-F238E27FC236}">
                    <a16:creationId xmlns:a16="http://schemas.microsoft.com/office/drawing/2014/main" id="{54BA5B10-F0E2-427C-9DD6-E9C334FBD835}"/>
                  </a:ext>
                </a:extLst>
              </p:cNvPr>
              <p:cNvSpPr/>
              <p:nvPr/>
            </p:nvSpPr>
            <p:spPr>
              <a:xfrm>
                <a:off x="3340161" y="5532629"/>
                <a:ext cx="3504486" cy="523220"/>
              </a:xfrm>
              <a:prstGeom prst="rect">
                <a:avLst/>
              </a:prstGeom>
            </p:spPr>
            <p:txBody>
              <a:bodyPr wrap="non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22" name="组合 56">
                <a:extLst>
                  <a:ext uri="{FF2B5EF4-FFF2-40B4-BE49-F238E27FC236}">
                    <a16:creationId xmlns:a16="http://schemas.microsoft.com/office/drawing/2014/main" id="{F27D1645-C55D-480D-94C7-7B59C9C6349F}"/>
                  </a:ext>
                </a:extLst>
              </p:cNvPr>
              <p:cNvGrpSpPr/>
              <p:nvPr/>
            </p:nvGrpSpPr>
            <p:grpSpPr>
              <a:xfrm>
                <a:off x="2467204" y="5364751"/>
                <a:ext cx="767322" cy="767322"/>
                <a:chOff x="4034730" y="2382681"/>
                <a:chExt cx="398028" cy="398028"/>
              </a:xfrm>
            </p:grpSpPr>
            <p:sp>
              <p:nvSpPr>
                <p:cNvPr id="23" name="椭圆 57">
                  <a:extLst>
                    <a:ext uri="{FF2B5EF4-FFF2-40B4-BE49-F238E27FC236}">
                      <a16:creationId xmlns:a16="http://schemas.microsoft.com/office/drawing/2014/main" id="{CB2983EC-0F61-4C20-A99D-BC741FDDB193}"/>
                    </a:ext>
                  </a:extLst>
                </p:cNvPr>
                <p:cNvSpPr/>
                <p:nvPr/>
              </p:nvSpPr>
              <p:spPr>
                <a:xfrm>
                  <a:off x="4034730" y="2382681"/>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24" name="组合 58">
                  <a:extLst>
                    <a:ext uri="{FF2B5EF4-FFF2-40B4-BE49-F238E27FC236}">
                      <a16:creationId xmlns:a16="http://schemas.microsoft.com/office/drawing/2014/main" id="{C423C9F7-8B63-4C3C-957E-8BDF56AA0233}"/>
                    </a:ext>
                  </a:extLst>
                </p:cNvPr>
                <p:cNvGrpSpPr/>
                <p:nvPr/>
              </p:nvGrpSpPr>
              <p:grpSpPr>
                <a:xfrm>
                  <a:off x="4134851" y="2463986"/>
                  <a:ext cx="197783" cy="223266"/>
                  <a:chOff x="5659017" y="2686669"/>
                  <a:chExt cx="464228" cy="524039"/>
                </a:xfrm>
                <a:solidFill>
                  <a:srgbClr val="009288"/>
                </a:solidFill>
              </p:grpSpPr>
              <p:sp>
                <p:nvSpPr>
                  <p:cNvPr id="25" name="Freeform 6">
                    <a:extLst>
                      <a:ext uri="{FF2B5EF4-FFF2-40B4-BE49-F238E27FC236}">
                        <a16:creationId xmlns:a16="http://schemas.microsoft.com/office/drawing/2014/main" id="{50329EB6-BF26-4FDC-9911-FA7CB6820E81}"/>
                      </a:ext>
                    </a:extLst>
                  </p:cNvPr>
                  <p:cNvSpPr/>
                  <p:nvPr/>
                </p:nvSpPr>
                <p:spPr bwMode="auto">
                  <a:xfrm>
                    <a:off x="5851695" y="2686669"/>
                    <a:ext cx="78878" cy="276288"/>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26" name="Freeform 7">
                    <a:extLst>
                      <a:ext uri="{FF2B5EF4-FFF2-40B4-BE49-F238E27FC236}">
                        <a16:creationId xmlns:a16="http://schemas.microsoft.com/office/drawing/2014/main" id="{A6028CAC-99FD-47D8-9E71-C975DF3D460B}"/>
                      </a:ext>
                    </a:extLst>
                  </p:cNvPr>
                  <p:cNvSpPr/>
                  <p:nvPr/>
                </p:nvSpPr>
                <p:spPr bwMode="auto">
                  <a:xfrm>
                    <a:off x="5659017" y="27927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2" name="群組 1"/>
            <p:cNvGrpSpPr/>
            <p:nvPr/>
          </p:nvGrpSpPr>
          <p:grpSpPr>
            <a:xfrm>
              <a:off x="584770" y="3191781"/>
              <a:ext cx="1904536" cy="1358010"/>
              <a:chOff x="298332" y="3137066"/>
              <a:chExt cx="1904536" cy="1358010"/>
            </a:xfrm>
          </p:grpSpPr>
          <p:grpSp>
            <p:nvGrpSpPr>
              <p:cNvPr id="79" name="群組 78"/>
              <p:cNvGrpSpPr>
                <a:grpSpLocks noChangeAspect="1"/>
              </p:cNvGrpSpPr>
              <p:nvPr/>
            </p:nvGrpSpPr>
            <p:grpSpPr>
              <a:xfrm>
                <a:off x="298332" y="3137066"/>
                <a:ext cx="1904536" cy="1312978"/>
                <a:chOff x="6746130" y="4364994"/>
                <a:chExt cx="1587110" cy="1094148"/>
              </a:xfrm>
            </p:grpSpPr>
            <p:grpSp>
              <p:nvGrpSpPr>
                <p:cNvPr id="80" name="组合 2"/>
                <p:cNvGrpSpPr>
                  <a:grpSpLocks noChangeAspect="1"/>
                </p:cNvGrpSpPr>
                <p:nvPr/>
              </p:nvGrpSpPr>
              <p:grpSpPr>
                <a:xfrm>
                  <a:off x="6746130" y="4364994"/>
                  <a:ext cx="1332313" cy="846230"/>
                  <a:chOff x="5173662" y="745331"/>
                  <a:chExt cx="1679575" cy="1066800"/>
                </a:xfrm>
              </p:grpSpPr>
              <p:sp>
                <p:nvSpPr>
                  <p:cNvPr id="89" name="Freeform 16"/>
                  <p:cNvSpPr>
                    <a:spLocks noEditPoints="1"/>
                  </p:cNvSpPr>
                  <p:nvPr/>
                </p:nvSpPr>
                <p:spPr bwMode="auto">
                  <a:xfrm>
                    <a:off x="6450012" y="770731"/>
                    <a:ext cx="403225" cy="1041400"/>
                  </a:xfrm>
                  <a:custGeom>
                    <a:avLst/>
                    <a:gdLst>
                      <a:gd name="T0" fmla="*/ 105 w 150"/>
                      <a:gd name="T1" fmla="*/ 0 h 388"/>
                      <a:gd name="T2" fmla="*/ 44 w 150"/>
                      <a:gd name="T3" fmla="*/ 0 h 388"/>
                      <a:gd name="T4" fmla="*/ 0 w 150"/>
                      <a:gd name="T5" fmla="*/ 45 h 388"/>
                      <a:gd name="T6" fmla="*/ 0 w 150"/>
                      <a:gd name="T7" fmla="*/ 343 h 388"/>
                      <a:gd name="T8" fmla="*/ 44 w 150"/>
                      <a:gd name="T9" fmla="*/ 388 h 388"/>
                      <a:gd name="T10" fmla="*/ 105 w 150"/>
                      <a:gd name="T11" fmla="*/ 388 h 388"/>
                      <a:gd name="T12" fmla="*/ 150 w 150"/>
                      <a:gd name="T13" fmla="*/ 343 h 388"/>
                      <a:gd name="T14" fmla="*/ 150 w 150"/>
                      <a:gd name="T15" fmla="*/ 45 h 388"/>
                      <a:gd name="T16" fmla="*/ 105 w 150"/>
                      <a:gd name="T17" fmla="*/ 0 h 388"/>
                      <a:gd name="T18" fmla="*/ 75 w 150"/>
                      <a:gd name="T19" fmla="*/ 223 h 388"/>
                      <a:gd name="T20" fmla="*/ 62 w 150"/>
                      <a:gd name="T21" fmla="*/ 211 h 388"/>
                      <a:gd name="T22" fmla="*/ 75 w 150"/>
                      <a:gd name="T23" fmla="*/ 198 h 388"/>
                      <a:gd name="T24" fmla="*/ 87 w 150"/>
                      <a:gd name="T25" fmla="*/ 211 h 388"/>
                      <a:gd name="T26" fmla="*/ 75 w 150"/>
                      <a:gd name="T27" fmla="*/ 223 h 388"/>
                      <a:gd name="T28" fmla="*/ 69 w 150"/>
                      <a:gd name="T29" fmla="*/ 179 h 388"/>
                      <a:gd name="T30" fmla="*/ 75 w 150"/>
                      <a:gd name="T31" fmla="*/ 174 h 388"/>
                      <a:gd name="T32" fmla="*/ 80 w 150"/>
                      <a:gd name="T33" fmla="*/ 179 h 388"/>
                      <a:gd name="T34" fmla="*/ 75 w 150"/>
                      <a:gd name="T35" fmla="*/ 185 h 388"/>
                      <a:gd name="T36" fmla="*/ 69 w 150"/>
                      <a:gd name="T37" fmla="*/ 179 h 388"/>
                      <a:gd name="T38" fmla="*/ 119 w 150"/>
                      <a:gd name="T39" fmla="*/ 94 h 388"/>
                      <a:gd name="T40" fmla="*/ 30 w 150"/>
                      <a:gd name="T41" fmla="*/ 94 h 388"/>
                      <a:gd name="T42" fmla="*/ 26 w 150"/>
                      <a:gd name="T43" fmla="*/ 90 h 388"/>
                      <a:gd name="T44" fmla="*/ 30 w 150"/>
                      <a:gd name="T45" fmla="*/ 85 h 388"/>
                      <a:gd name="T46" fmla="*/ 119 w 150"/>
                      <a:gd name="T47" fmla="*/ 85 h 388"/>
                      <a:gd name="T48" fmla="*/ 123 w 150"/>
                      <a:gd name="T49" fmla="*/ 90 h 388"/>
                      <a:gd name="T50" fmla="*/ 119 w 150"/>
                      <a:gd name="T51" fmla="*/ 94 h 388"/>
                      <a:gd name="T52" fmla="*/ 119 w 150"/>
                      <a:gd name="T53" fmla="*/ 72 h 388"/>
                      <a:gd name="T54" fmla="*/ 30 w 150"/>
                      <a:gd name="T55" fmla="*/ 72 h 388"/>
                      <a:gd name="T56" fmla="*/ 26 w 150"/>
                      <a:gd name="T57" fmla="*/ 67 h 388"/>
                      <a:gd name="T58" fmla="*/ 30 w 150"/>
                      <a:gd name="T59" fmla="*/ 63 h 388"/>
                      <a:gd name="T60" fmla="*/ 119 w 150"/>
                      <a:gd name="T61" fmla="*/ 63 h 388"/>
                      <a:gd name="T62" fmla="*/ 123 w 150"/>
                      <a:gd name="T63" fmla="*/ 67 h 388"/>
                      <a:gd name="T64" fmla="*/ 119 w 150"/>
                      <a:gd name="T65" fmla="*/ 72 h 388"/>
                      <a:gd name="T66" fmla="*/ 119 w 150"/>
                      <a:gd name="T67" fmla="*/ 49 h 388"/>
                      <a:gd name="T68" fmla="*/ 30 w 150"/>
                      <a:gd name="T69" fmla="*/ 49 h 388"/>
                      <a:gd name="T70" fmla="*/ 26 w 150"/>
                      <a:gd name="T71" fmla="*/ 45 h 388"/>
                      <a:gd name="T72" fmla="*/ 30 w 150"/>
                      <a:gd name="T73" fmla="*/ 40 h 388"/>
                      <a:gd name="T74" fmla="*/ 119 w 150"/>
                      <a:gd name="T75" fmla="*/ 40 h 388"/>
                      <a:gd name="T76" fmla="*/ 123 w 150"/>
                      <a:gd name="T77" fmla="*/ 45 h 388"/>
                      <a:gd name="T78" fmla="*/ 119 w 150"/>
                      <a:gd name="T79" fmla="*/ 4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388">
                        <a:moveTo>
                          <a:pt x="105" y="0"/>
                        </a:moveTo>
                        <a:cubicBezTo>
                          <a:pt x="44" y="0"/>
                          <a:pt x="44" y="0"/>
                          <a:pt x="44" y="0"/>
                        </a:cubicBezTo>
                        <a:cubicBezTo>
                          <a:pt x="20" y="0"/>
                          <a:pt x="0" y="20"/>
                          <a:pt x="0" y="45"/>
                        </a:cubicBezTo>
                        <a:cubicBezTo>
                          <a:pt x="0" y="343"/>
                          <a:pt x="0" y="343"/>
                          <a:pt x="0" y="343"/>
                        </a:cubicBezTo>
                        <a:cubicBezTo>
                          <a:pt x="0" y="368"/>
                          <a:pt x="20" y="388"/>
                          <a:pt x="44" y="388"/>
                        </a:cubicBezTo>
                        <a:cubicBezTo>
                          <a:pt x="105" y="388"/>
                          <a:pt x="105" y="388"/>
                          <a:pt x="105" y="388"/>
                        </a:cubicBezTo>
                        <a:cubicBezTo>
                          <a:pt x="130" y="388"/>
                          <a:pt x="150" y="368"/>
                          <a:pt x="150" y="343"/>
                        </a:cubicBezTo>
                        <a:cubicBezTo>
                          <a:pt x="150" y="45"/>
                          <a:pt x="150" y="45"/>
                          <a:pt x="150" y="45"/>
                        </a:cubicBezTo>
                        <a:cubicBezTo>
                          <a:pt x="150" y="20"/>
                          <a:pt x="130" y="0"/>
                          <a:pt x="105" y="0"/>
                        </a:cubicBezTo>
                        <a:close/>
                        <a:moveTo>
                          <a:pt x="75" y="223"/>
                        </a:moveTo>
                        <a:cubicBezTo>
                          <a:pt x="68" y="223"/>
                          <a:pt x="62" y="218"/>
                          <a:pt x="62" y="211"/>
                        </a:cubicBezTo>
                        <a:cubicBezTo>
                          <a:pt x="62" y="204"/>
                          <a:pt x="68" y="198"/>
                          <a:pt x="75" y="198"/>
                        </a:cubicBezTo>
                        <a:cubicBezTo>
                          <a:pt x="82" y="198"/>
                          <a:pt x="87" y="204"/>
                          <a:pt x="87" y="211"/>
                        </a:cubicBezTo>
                        <a:cubicBezTo>
                          <a:pt x="87" y="218"/>
                          <a:pt x="82" y="223"/>
                          <a:pt x="75" y="223"/>
                        </a:cubicBezTo>
                        <a:close/>
                        <a:moveTo>
                          <a:pt x="69" y="179"/>
                        </a:moveTo>
                        <a:cubicBezTo>
                          <a:pt x="69" y="176"/>
                          <a:pt x="72" y="174"/>
                          <a:pt x="75" y="174"/>
                        </a:cubicBezTo>
                        <a:cubicBezTo>
                          <a:pt x="78" y="174"/>
                          <a:pt x="80" y="176"/>
                          <a:pt x="80" y="179"/>
                        </a:cubicBezTo>
                        <a:cubicBezTo>
                          <a:pt x="80" y="182"/>
                          <a:pt x="78" y="185"/>
                          <a:pt x="75" y="185"/>
                        </a:cubicBezTo>
                        <a:cubicBezTo>
                          <a:pt x="72" y="185"/>
                          <a:pt x="69" y="182"/>
                          <a:pt x="69" y="179"/>
                        </a:cubicBezTo>
                        <a:close/>
                        <a:moveTo>
                          <a:pt x="119" y="94"/>
                        </a:moveTo>
                        <a:cubicBezTo>
                          <a:pt x="30" y="94"/>
                          <a:pt x="30" y="94"/>
                          <a:pt x="30" y="94"/>
                        </a:cubicBezTo>
                        <a:cubicBezTo>
                          <a:pt x="28" y="94"/>
                          <a:pt x="26" y="92"/>
                          <a:pt x="26" y="90"/>
                        </a:cubicBezTo>
                        <a:cubicBezTo>
                          <a:pt x="26" y="87"/>
                          <a:pt x="28" y="85"/>
                          <a:pt x="30" y="85"/>
                        </a:cubicBezTo>
                        <a:cubicBezTo>
                          <a:pt x="119" y="85"/>
                          <a:pt x="119" y="85"/>
                          <a:pt x="119" y="85"/>
                        </a:cubicBezTo>
                        <a:cubicBezTo>
                          <a:pt x="121" y="85"/>
                          <a:pt x="123" y="87"/>
                          <a:pt x="123" y="90"/>
                        </a:cubicBezTo>
                        <a:cubicBezTo>
                          <a:pt x="123" y="92"/>
                          <a:pt x="121" y="94"/>
                          <a:pt x="119" y="94"/>
                        </a:cubicBezTo>
                        <a:close/>
                        <a:moveTo>
                          <a:pt x="119" y="72"/>
                        </a:moveTo>
                        <a:cubicBezTo>
                          <a:pt x="30" y="72"/>
                          <a:pt x="30" y="72"/>
                          <a:pt x="30" y="72"/>
                        </a:cubicBezTo>
                        <a:cubicBezTo>
                          <a:pt x="28" y="72"/>
                          <a:pt x="26" y="70"/>
                          <a:pt x="26" y="67"/>
                        </a:cubicBezTo>
                        <a:cubicBezTo>
                          <a:pt x="26" y="65"/>
                          <a:pt x="28" y="63"/>
                          <a:pt x="30" y="63"/>
                        </a:cubicBezTo>
                        <a:cubicBezTo>
                          <a:pt x="119" y="63"/>
                          <a:pt x="119" y="63"/>
                          <a:pt x="119" y="63"/>
                        </a:cubicBezTo>
                        <a:cubicBezTo>
                          <a:pt x="121" y="63"/>
                          <a:pt x="123" y="65"/>
                          <a:pt x="123" y="67"/>
                        </a:cubicBezTo>
                        <a:cubicBezTo>
                          <a:pt x="123" y="70"/>
                          <a:pt x="121" y="72"/>
                          <a:pt x="119" y="72"/>
                        </a:cubicBezTo>
                        <a:close/>
                        <a:moveTo>
                          <a:pt x="119" y="49"/>
                        </a:moveTo>
                        <a:cubicBezTo>
                          <a:pt x="30" y="49"/>
                          <a:pt x="30" y="49"/>
                          <a:pt x="30" y="49"/>
                        </a:cubicBezTo>
                        <a:cubicBezTo>
                          <a:pt x="28" y="49"/>
                          <a:pt x="26" y="47"/>
                          <a:pt x="26" y="45"/>
                        </a:cubicBezTo>
                        <a:cubicBezTo>
                          <a:pt x="26" y="42"/>
                          <a:pt x="28" y="40"/>
                          <a:pt x="30" y="40"/>
                        </a:cubicBezTo>
                        <a:cubicBezTo>
                          <a:pt x="119" y="40"/>
                          <a:pt x="119" y="40"/>
                          <a:pt x="119" y="40"/>
                        </a:cubicBezTo>
                        <a:cubicBezTo>
                          <a:pt x="121" y="40"/>
                          <a:pt x="123" y="42"/>
                          <a:pt x="123" y="45"/>
                        </a:cubicBezTo>
                        <a:cubicBezTo>
                          <a:pt x="123" y="47"/>
                          <a:pt x="121" y="49"/>
                          <a:pt x="119" y="49"/>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17"/>
                  <p:cNvSpPr>
                    <a:spLocks noEditPoints="1"/>
                  </p:cNvSpPr>
                  <p:nvPr/>
                </p:nvSpPr>
                <p:spPr bwMode="auto">
                  <a:xfrm>
                    <a:off x="5173662" y="745331"/>
                    <a:ext cx="1244600" cy="869950"/>
                  </a:xfrm>
                  <a:custGeom>
                    <a:avLst/>
                    <a:gdLst>
                      <a:gd name="T0" fmla="*/ 407 w 464"/>
                      <a:gd name="T1" fmla="*/ 0 h 324"/>
                      <a:gd name="T2" fmla="*/ 57 w 464"/>
                      <a:gd name="T3" fmla="*/ 0 h 324"/>
                      <a:gd name="T4" fmla="*/ 0 w 464"/>
                      <a:gd name="T5" fmla="*/ 57 h 324"/>
                      <a:gd name="T6" fmla="*/ 0 w 464"/>
                      <a:gd name="T7" fmla="*/ 267 h 324"/>
                      <a:gd name="T8" fmla="*/ 57 w 464"/>
                      <a:gd name="T9" fmla="*/ 324 h 324"/>
                      <a:gd name="T10" fmla="*/ 407 w 464"/>
                      <a:gd name="T11" fmla="*/ 324 h 324"/>
                      <a:gd name="T12" fmla="*/ 464 w 464"/>
                      <a:gd name="T13" fmla="*/ 267 h 324"/>
                      <a:gd name="T14" fmla="*/ 464 w 464"/>
                      <a:gd name="T15" fmla="*/ 57 h 324"/>
                      <a:gd name="T16" fmla="*/ 407 w 464"/>
                      <a:gd name="T17" fmla="*/ 0 h 324"/>
                      <a:gd name="T18" fmla="*/ 351 w 464"/>
                      <a:gd name="T19" fmla="*/ 312 h 324"/>
                      <a:gd name="T20" fmla="*/ 305 w 464"/>
                      <a:gd name="T21" fmla="*/ 312 h 324"/>
                      <a:gd name="T22" fmla="*/ 300 w 464"/>
                      <a:gd name="T23" fmla="*/ 306 h 324"/>
                      <a:gd name="T24" fmla="*/ 305 w 464"/>
                      <a:gd name="T25" fmla="*/ 301 h 324"/>
                      <a:gd name="T26" fmla="*/ 351 w 464"/>
                      <a:gd name="T27" fmla="*/ 301 h 324"/>
                      <a:gd name="T28" fmla="*/ 357 w 464"/>
                      <a:gd name="T29" fmla="*/ 306 h 324"/>
                      <a:gd name="T30" fmla="*/ 351 w 464"/>
                      <a:gd name="T31" fmla="*/ 312 h 324"/>
                      <a:gd name="T32" fmla="*/ 371 w 464"/>
                      <a:gd name="T33" fmla="*/ 312 h 324"/>
                      <a:gd name="T34" fmla="*/ 365 w 464"/>
                      <a:gd name="T35" fmla="*/ 306 h 324"/>
                      <a:gd name="T36" fmla="*/ 371 w 464"/>
                      <a:gd name="T37" fmla="*/ 300 h 324"/>
                      <a:gd name="T38" fmla="*/ 377 w 464"/>
                      <a:gd name="T39" fmla="*/ 306 h 324"/>
                      <a:gd name="T40" fmla="*/ 371 w 464"/>
                      <a:gd name="T41" fmla="*/ 312 h 324"/>
                      <a:gd name="T42" fmla="*/ 431 w 464"/>
                      <a:gd name="T43" fmla="*/ 267 h 324"/>
                      <a:gd name="T44" fmla="*/ 407 w 464"/>
                      <a:gd name="T45" fmla="*/ 291 h 324"/>
                      <a:gd name="T46" fmla="*/ 57 w 464"/>
                      <a:gd name="T47" fmla="*/ 291 h 324"/>
                      <a:gd name="T48" fmla="*/ 33 w 464"/>
                      <a:gd name="T49" fmla="*/ 267 h 324"/>
                      <a:gd name="T50" fmla="*/ 33 w 464"/>
                      <a:gd name="T51" fmla="*/ 57 h 324"/>
                      <a:gd name="T52" fmla="*/ 57 w 464"/>
                      <a:gd name="T53" fmla="*/ 33 h 324"/>
                      <a:gd name="T54" fmla="*/ 407 w 464"/>
                      <a:gd name="T55" fmla="*/ 33 h 324"/>
                      <a:gd name="T56" fmla="*/ 431 w 464"/>
                      <a:gd name="T57" fmla="*/ 57 h 324"/>
                      <a:gd name="T58" fmla="*/ 431 w 464"/>
                      <a:gd name="T59" fmla="*/ 26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4" h="324">
                        <a:moveTo>
                          <a:pt x="407" y="0"/>
                        </a:moveTo>
                        <a:cubicBezTo>
                          <a:pt x="57" y="0"/>
                          <a:pt x="57" y="0"/>
                          <a:pt x="57" y="0"/>
                        </a:cubicBezTo>
                        <a:cubicBezTo>
                          <a:pt x="25" y="0"/>
                          <a:pt x="0" y="26"/>
                          <a:pt x="0" y="57"/>
                        </a:cubicBezTo>
                        <a:cubicBezTo>
                          <a:pt x="0" y="267"/>
                          <a:pt x="0" y="267"/>
                          <a:pt x="0" y="267"/>
                        </a:cubicBezTo>
                        <a:cubicBezTo>
                          <a:pt x="0" y="298"/>
                          <a:pt x="25" y="324"/>
                          <a:pt x="57" y="324"/>
                        </a:cubicBezTo>
                        <a:cubicBezTo>
                          <a:pt x="407" y="324"/>
                          <a:pt x="407" y="324"/>
                          <a:pt x="407" y="324"/>
                        </a:cubicBezTo>
                        <a:cubicBezTo>
                          <a:pt x="439" y="324"/>
                          <a:pt x="464" y="298"/>
                          <a:pt x="464" y="267"/>
                        </a:cubicBezTo>
                        <a:cubicBezTo>
                          <a:pt x="464" y="57"/>
                          <a:pt x="464" y="57"/>
                          <a:pt x="464" y="57"/>
                        </a:cubicBezTo>
                        <a:cubicBezTo>
                          <a:pt x="464" y="26"/>
                          <a:pt x="439" y="0"/>
                          <a:pt x="407" y="0"/>
                        </a:cubicBezTo>
                        <a:close/>
                        <a:moveTo>
                          <a:pt x="351" y="312"/>
                        </a:moveTo>
                        <a:cubicBezTo>
                          <a:pt x="305" y="312"/>
                          <a:pt x="305" y="312"/>
                          <a:pt x="305" y="312"/>
                        </a:cubicBezTo>
                        <a:cubicBezTo>
                          <a:pt x="302" y="312"/>
                          <a:pt x="300" y="310"/>
                          <a:pt x="300" y="306"/>
                        </a:cubicBezTo>
                        <a:cubicBezTo>
                          <a:pt x="300" y="303"/>
                          <a:pt x="302" y="301"/>
                          <a:pt x="305" y="301"/>
                        </a:cubicBezTo>
                        <a:cubicBezTo>
                          <a:pt x="351" y="301"/>
                          <a:pt x="351" y="301"/>
                          <a:pt x="351" y="301"/>
                        </a:cubicBezTo>
                        <a:cubicBezTo>
                          <a:pt x="355" y="301"/>
                          <a:pt x="357" y="303"/>
                          <a:pt x="357" y="306"/>
                        </a:cubicBezTo>
                        <a:cubicBezTo>
                          <a:pt x="357" y="310"/>
                          <a:pt x="355" y="312"/>
                          <a:pt x="351" y="312"/>
                        </a:cubicBezTo>
                        <a:close/>
                        <a:moveTo>
                          <a:pt x="371" y="312"/>
                        </a:moveTo>
                        <a:cubicBezTo>
                          <a:pt x="368" y="312"/>
                          <a:pt x="365" y="310"/>
                          <a:pt x="365" y="306"/>
                        </a:cubicBezTo>
                        <a:cubicBezTo>
                          <a:pt x="365" y="303"/>
                          <a:pt x="368" y="300"/>
                          <a:pt x="371" y="300"/>
                        </a:cubicBezTo>
                        <a:cubicBezTo>
                          <a:pt x="374" y="300"/>
                          <a:pt x="377" y="303"/>
                          <a:pt x="377" y="306"/>
                        </a:cubicBezTo>
                        <a:cubicBezTo>
                          <a:pt x="377" y="310"/>
                          <a:pt x="374" y="312"/>
                          <a:pt x="371" y="312"/>
                        </a:cubicBezTo>
                        <a:close/>
                        <a:moveTo>
                          <a:pt x="431" y="267"/>
                        </a:moveTo>
                        <a:cubicBezTo>
                          <a:pt x="431" y="280"/>
                          <a:pt x="420" y="291"/>
                          <a:pt x="407" y="291"/>
                        </a:cubicBezTo>
                        <a:cubicBezTo>
                          <a:pt x="57" y="291"/>
                          <a:pt x="57" y="291"/>
                          <a:pt x="57" y="291"/>
                        </a:cubicBezTo>
                        <a:cubicBezTo>
                          <a:pt x="44" y="291"/>
                          <a:pt x="33" y="280"/>
                          <a:pt x="33" y="267"/>
                        </a:cubicBezTo>
                        <a:cubicBezTo>
                          <a:pt x="33" y="57"/>
                          <a:pt x="33" y="57"/>
                          <a:pt x="33" y="57"/>
                        </a:cubicBezTo>
                        <a:cubicBezTo>
                          <a:pt x="33" y="44"/>
                          <a:pt x="44" y="33"/>
                          <a:pt x="57" y="33"/>
                        </a:cubicBezTo>
                        <a:cubicBezTo>
                          <a:pt x="407" y="33"/>
                          <a:pt x="407" y="33"/>
                          <a:pt x="407" y="33"/>
                        </a:cubicBezTo>
                        <a:cubicBezTo>
                          <a:pt x="420" y="33"/>
                          <a:pt x="431" y="44"/>
                          <a:pt x="431" y="57"/>
                        </a:cubicBezTo>
                        <a:lnTo>
                          <a:pt x="431" y="267"/>
                        </a:ln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18"/>
                  <p:cNvSpPr>
                    <a:spLocks/>
                  </p:cNvSpPr>
                  <p:nvPr/>
                </p:nvSpPr>
                <p:spPr bwMode="auto">
                  <a:xfrm>
                    <a:off x="5465762" y="1567656"/>
                    <a:ext cx="660400" cy="244475"/>
                  </a:xfrm>
                  <a:custGeom>
                    <a:avLst/>
                    <a:gdLst>
                      <a:gd name="T0" fmla="*/ 242 w 246"/>
                      <a:gd name="T1" fmla="*/ 79 h 91"/>
                      <a:gd name="T2" fmla="*/ 230 w 246"/>
                      <a:gd name="T3" fmla="*/ 78 h 91"/>
                      <a:gd name="T4" fmla="*/ 174 w 246"/>
                      <a:gd name="T5" fmla="*/ 57 h 91"/>
                      <a:gd name="T6" fmla="*/ 167 w 246"/>
                      <a:gd name="T7" fmla="*/ 48 h 91"/>
                      <a:gd name="T8" fmla="*/ 167 w 246"/>
                      <a:gd name="T9" fmla="*/ 0 h 91"/>
                      <a:gd name="T10" fmla="*/ 78 w 246"/>
                      <a:gd name="T11" fmla="*/ 0 h 91"/>
                      <a:gd name="T12" fmla="*/ 78 w 246"/>
                      <a:gd name="T13" fmla="*/ 48 h 91"/>
                      <a:gd name="T14" fmla="*/ 75 w 246"/>
                      <a:gd name="T15" fmla="*/ 60 h 91"/>
                      <a:gd name="T16" fmla="*/ 32 w 246"/>
                      <a:gd name="T17" fmla="*/ 76 h 91"/>
                      <a:gd name="T18" fmla="*/ 17 w 246"/>
                      <a:gd name="T19" fmla="*/ 79 h 91"/>
                      <a:gd name="T20" fmla="*/ 8 w 246"/>
                      <a:gd name="T21" fmla="*/ 79 h 91"/>
                      <a:gd name="T22" fmla="*/ 0 w 246"/>
                      <a:gd name="T23" fmla="*/ 85 h 91"/>
                      <a:gd name="T24" fmla="*/ 0 w 246"/>
                      <a:gd name="T25" fmla="*/ 85 h 91"/>
                      <a:gd name="T26" fmla="*/ 8 w 246"/>
                      <a:gd name="T27" fmla="*/ 91 h 91"/>
                      <a:gd name="T28" fmla="*/ 238 w 246"/>
                      <a:gd name="T29" fmla="*/ 91 h 91"/>
                      <a:gd name="T30" fmla="*/ 246 w 246"/>
                      <a:gd name="T31" fmla="*/ 85 h 91"/>
                      <a:gd name="T32" fmla="*/ 246 w 246"/>
                      <a:gd name="T33" fmla="*/ 85 h 91"/>
                      <a:gd name="T34" fmla="*/ 242 w 246"/>
                      <a:gd name="T35"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91">
                        <a:moveTo>
                          <a:pt x="242" y="79"/>
                        </a:moveTo>
                        <a:cubicBezTo>
                          <a:pt x="240" y="79"/>
                          <a:pt x="234" y="78"/>
                          <a:pt x="230" y="78"/>
                        </a:cubicBezTo>
                        <a:cubicBezTo>
                          <a:pt x="174" y="57"/>
                          <a:pt x="174" y="57"/>
                          <a:pt x="174" y="57"/>
                        </a:cubicBezTo>
                        <a:cubicBezTo>
                          <a:pt x="171" y="56"/>
                          <a:pt x="167" y="52"/>
                          <a:pt x="167" y="48"/>
                        </a:cubicBezTo>
                        <a:cubicBezTo>
                          <a:pt x="167" y="0"/>
                          <a:pt x="167" y="0"/>
                          <a:pt x="167" y="0"/>
                        </a:cubicBezTo>
                        <a:cubicBezTo>
                          <a:pt x="78" y="0"/>
                          <a:pt x="78" y="0"/>
                          <a:pt x="78" y="0"/>
                        </a:cubicBezTo>
                        <a:cubicBezTo>
                          <a:pt x="78" y="48"/>
                          <a:pt x="78" y="48"/>
                          <a:pt x="78" y="48"/>
                        </a:cubicBezTo>
                        <a:cubicBezTo>
                          <a:pt x="78" y="52"/>
                          <a:pt x="77" y="57"/>
                          <a:pt x="75" y="60"/>
                        </a:cubicBezTo>
                        <a:cubicBezTo>
                          <a:pt x="32" y="76"/>
                          <a:pt x="32" y="76"/>
                          <a:pt x="32" y="76"/>
                        </a:cubicBezTo>
                        <a:cubicBezTo>
                          <a:pt x="29" y="77"/>
                          <a:pt x="22" y="79"/>
                          <a:pt x="17" y="79"/>
                        </a:cubicBezTo>
                        <a:cubicBezTo>
                          <a:pt x="8" y="79"/>
                          <a:pt x="8" y="79"/>
                          <a:pt x="8" y="79"/>
                        </a:cubicBezTo>
                        <a:cubicBezTo>
                          <a:pt x="4" y="79"/>
                          <a:pt x="0" y="82"/>
                          <a:pt x="0" y="85"/>
                        </a:cubicBezTo>
                        <a:cubicBezTo>
                          <a:pt x="0" y="85"/>
                          <a:pt x="0" y="85"/>
                          <a:pt x="0" y="85"/>
                        </a:cubicBezTo>
                        <a:cubicBezTo>
                          <a:pt x="0" y="88"/>
                          <a:pt x="4" y="91"/>
                          <a:pt x="8" y="91"/>
                        </a:cubicBezTo>
                        <a:cubicBezTo>
                          <a:pt x="238" y="91"/>
                          <a:pt x="238" y="91"/>
                          <a:pt x="238" y="91"/>
                        </a:cubicBezTo>
                        <a:cubicBezTo>
                          <a:pt x="242" y="91"/>
                          <a:pt x="246" y="88"/>
                          <a:pt x="246" y="85"/>
                        </a:cubicBezTo>
                        <a:cubicBezTo>
                          <a:pt x="246" y="85"/>
                          <a:pt x="246" y="85"/>
                          <a:pt x="246" y="85"/>
                        </a:cubicBezTo>
                        <a:cubicBezTo>
                          <a:pt x="246" y="82"/>
                          <a:pt x="244" y="79"/>
                          <a:pt x="242" y="79"/>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9"/>
                  <p:cNvSpPr>
                    <a:spLocks/>
                  </p:cNvSpPr>
                  <p:nvPr/>
                </p:nvSpPr>
                <p:spPr bwMode="auto">
                  <a:xfrm>
                    <a:off x="5302250" y="861219"/>
                    <a:ext cx="987425" cy="638175"/>
                  </a:xfrm>
                  <a:custGeom>
                    <a:avLst/>
                    <a:gdLst>
                      <a:gd name="T0" fmla="*/ 368 w 368"/>
                      <a:gd name="T1" fmla="*/ 216 h 238"/>
                      <a:gd name="T2" fmla="*/ 346 w 368"/>
                      <a:gd name="T3" fmla="*/ 238 h 238"/>
                      <a:gd name="T4" fmla="*/ 22 w 368"/>
                      <a:gd name="T5" fmla="*/ 238 h 238"/>
                      <a:gd name="T6" fmla="*/ 0 w 368"/>
                      <a:gd name="T7" fmla="*/ 216 h 238"/>
                      <a:gd name="T8" fmla="*/ 0 w 368"/>
                      <a:gd name="T9" fmla="*/ 23 h 238"/>
                      <a:gd name="T10" fmla="*/ 22 w 368"/>
                      <a:gd name="T11" fmla="*/ 0 h 238"/>
                      <a:gd name="T12" fmla="*/ 346 w 368"/>
                      <a:gd name="T13" fmla="*/ 0 h 238"/>
                      <a:gd name="T14" fmla="*/ 368 w 368"/>
                      <a:gd name="T15" fmla="*/ 23 h 238"/>
                      <a:gd name="T16" fmla="*/ 368 w 368"/>
                      <a:gd name="T17" fmla="*/ 2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38">
                        <a:moveTo>
                          <a:pt x="368" y="216"/>
                        </a:moveTo>
                        <a:cubicBezTo>
                          <a:pt x="368" y="228"/>
                          <a:pt x="358" y="238"/>
                          <a:pt x="346" y="238"/>
                        </a:cubicBezTo>
                        <a:cubicBezTo>
                          <a:pt x="22" y="238"/>
                          <a:pt x="22" y="238"/>
                          <a:pt x="22" y="238"/>
                        </a:cubicBezTo>
                        <a:cubicBezTo>
                          <a:pt x="10" y="238"/>
                          <a:pt x="0" y="228"/>
                          <a:pt x="0" y="216"/>
                        </a:cubicBezTo>
                        <a:cubicBezTo>
                          <a:pt x="0" y="23"/>
                          <a:pt x="0" y="23"/>
                          <a:pt x="0" y="23"/>
                        </a:cubicBezTo>
                        <a:cubicBezTo>
                          <a:pt x="0" y="10"/>
                          <a:pt x="10" y="0"/>
                          <a:pt x="22" y="0"/>
                        </a:cubicBezTo>
                        <a:cubicBezTo>
                          <a:pt x="346" y="0"/>
                          <a:pt x="346" y="0"/>
                          <a:pt x="346" y="0"/>
                        </a:cubicBezTo>
                        <a:cubicBezTo>
                          <a:pt x="358" y="0"/>
                          <a:pt x="368" y="10"/>
                          <a:pt x="368" y="23"/>
                        </a:cubicBezTo>
                        <a:lnTo>
                          <a:pt x="368" y="216"/>
                        </a:ln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1" name="组合 5"/>
                <p:cNvGrpSpPr/>
                <p:nvPr/>
              </p:nvGrpSpPr>
              <p:grpSpPr>
                <a:xfrm rot="5923317">
                  <a:off x="7763070" y="4888971"/>
                  <a:ext cx="470284" cy="670057"/>
                  <a:chOff x="3173412" y="596106"/>
                  <a:chExt cx="960438" cy="1368425"/>
                </a:xfrm>
              </p:grpSpPr>
              <p:sp>
                <p:nvSpPr>
                  <p:cNvPr id="82" name="Freeform 9"/>
                  <p:cNvSpPr>
                    <a:spLocks/>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0"/>
                  <p:cNvSpPr>
                    <a:spLocks/>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1"/>
                  <p:cNvSpPr>
                    <a:spLocks/>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2"/>
                  <p:cNvSpPr>
                    <a:spLocks/>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3"/>
                  <p:cNvSpPr>
                    <a:spLocks/>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14"/>
                  <p:cNvSpPr>
                    <a:spLocks/>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5"/>
                  <p:cNvSpPr>
                    <a:spLocks/>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rgbClr val="A6C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94" name="群組 93"/>
              <p:cNvGrpSpPr/>
              <p:nvPr/>
            </p:nvGrpSpPr>
            <p:grpSpPr>
              <a:xfrm flipV="1">
                <a:off x="566041" y="4193956"/>
                <a:ext cx="653748" cy="301120"/>
                <a:chOff x="1127985" y="6137002"/>
                <a:chExt cx="653748" cy="301120"/>
              </a:xfrm>
            </p:grpSpPr>
            <p:sp>
              <p:nvSpPr>
                <p:cNvPr id="95" name="Freeform 31"/>
                <p:cNvSpPr>
                  <a:spLocks/>
                </p:cNvSpPr>
                <p:nvPr/>
              </p:nvSpPr>
              <p:spPr bwMode="auto">
                <a:xfrm>
                  <a:off x="1127985" y="6137002"/>
                  <a:ext cx="653748" cy="301120"/>
                </a:xfrm>
                <a:custGeom>
                  <a:avLst/>
                  <a:gdLst>
                    <a:gd name="T0" fmla="*/ 512 w 512"/>
                    <a:gd name="T1" fmla="*/ 223 h 236"/>
                    <a:gd name="T2" fmla="*/ 499 w 512"/>
                    <a:gd name="T3" fmla="*/ 236 h 236"/>
                    <a:gd name="T4" fmla="*/ 13 w 512"/>
                    <a:gd name="T5" fmla="*/ 236 h 236"/>
                    <a:gd name="T6" fmla="*/ 0 w 512"/>
                    <a:gd name="T7" fmla="*/ 223 h 236"/>
                    <a:gd name="T8" fmla="*/ 0 w 512"/>
                    <a:gd name="T9" fmla="*/ 13 h 236"/>
                    <a:gd name="T10" fmla="*/ 13 w 512"/>
                    <a:gd name="T11" fmla="*/ 0 h 236"/>
                    <a:gd name="T12" fmla="*/ 499 w 512"/>
                    <a:gd name="T13" fmla="*/ 0 h 236"/>
                    <a:gd name="T14" fmla="*/ 512 w 512"/>
                    <a:gd name="T15" fmla="*/ 13 h 236"/>
                    <a:gd name="T16" fmla="*/ 512 w 512"/>
                    <a:gd name="T17" fmla="*/ 22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236">
                      <a:moveTo>
                        <a:pt x="512" y="223"/>
                      </a:moveTo>
                      <a:cubicBezTo>
                        <a:pt x="512" y="230"/>
                        <a:pt x="506" y="236"/>
                        <a:pt x="499" y="236"/>
                      </a:cubicBezTo>
                      <a:cubicBezTo>
                        <a:pt x="13" y="236"/>
                        <a:pt x="13" y="236"/>
                        <a:pt x="13" y="236"/>
                      </a:cubicBezTo>
                      <a:cubicBezTo>
                        <a:pt x="6" y="236"/>
                        <a:pt x="0" y="230"/>
                        <a:pt x="0" y="223"/>
                      </a:cubicBezTo>
                      <a:cubicBezTo>
                        <a:pt x="0" y="13"/>
                        <a:pt x="0" y="13"/>
                        <a:pt x="0" y="13"/>
                      </a:cubicBezTo>
                      <a:cubicBezTo>
                        <a:pt x="0" y="6"/>
                        <a:pt x="6" y="0"/>
                        <a:pt x="13" y="0"/>
                      </a:cubicBezTo>
                      <a:cubicBezTo>
                        <a:pt x="499" y="0"/>
                        <a:pt x="499" y="0"/>
                        <a:pt x="499" y="0"/>
                      </a:cubicBezTo>
                      <a:cubicBezTo>
                        <a:pt x="506" y="0"/>
                        <a:pt x="512" y="6"/>
                        <a:pt x="512" y="13"/>
                      </a:cubicBezTo>
                      <a:lnTo>
                        <a:pt x="512" y="223"/>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6" name="Rectangle 32"/>
                <p:cNvSpPr>
                  <a:spLocks noChangeArrowheads="1"/>
                </p:cNvSpPr>
                <p:nvPr/>
              </p:nvSpPr>
              <p:spPr bwMode="auto">
                <a:xfrm>
                  <a:off x="1168597" y="6167709"/>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7" name="Rectangle 33"/>
                <p:cNvSpPr>
                  <a:spLocks noChangeArrowheads="1"/>
                </p:cNvSpPr>
                <p:nvPr/>
              </p:nvSpPr>
              <p:spPr bwMode="auto">
                <a:xfrm>
                  <a:off x="1220104" y="6167709"/>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8" name="Rectangle 34"/>
                <p:cNvSpPr>
                  <a:spLocks noChangeArrowheads="1"/>
                </p:cNvSpPr>
                <p:nvPr/>
              </p:nvSpPr>
              <p:spPr bwMode="auto">
                <a:xfrm>
                  <a:off x="1276565" y="6167709"/>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9" name="Rectangle 35"/>
                <p:cNvSpPr>
                  <a:spLocks noChangeArrowheads="1"/>
                </p:cNvSpPr>
                <p:nvPr/>
              </p:nvSpPr>
              <p:spPr bwMode="auto">
                <a:xfrm>
                  <a:off x="1332034" y="6167709"/>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0" name="Rectangle 36"/>
                <p:cNvSpPr>
                  <a:spLocks noChangeArrowheads="1"/>
                </p:cNvSpPr>
                <p:nvPr/>
              </p:nvSpPr>
              <p:spPr bwMode="auto">
                <a:xfrm>
                  <a:off x="1388494" y="6167709"/>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1" name="Rectangle 37"/>
                <p:cNvSpPr>
                  <a:spLocks noChangeArrowheads="1"/>
                </p:cNvSpPr>
                <p:nvPr/>
              </p:nvSpPr>
              <p:spPr bwMode="auto">
                <a:xfrm>
                  <a:off x="1444954" y="6167709"/>
                  <a:ext cx="2476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2" name="Rectangle 38"/>
                <p:cNvSpPr>
                  <a:spLocks noChangeArrowheads="1"/>
                </p:cNvSpPr>
                <p:nvPr/>
              </p:nvSpPr>
              <p:spPr bwMode="auto">
                <a:xfrm>
                  <a:off x="1495471" y="6167709"/>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3" name="Rectangle 39"/>
                <p:cNvSpPr>
                  <a:spLocks noChangeArrowheads="1"/>
                </p:cNvSpPr>
                <p:nvPr/>
              </p:nvSpPr>
              <p:spPr bwMode="auto">
                <a:xfrm>
                  <a:off x="1551931" y="6167709"/>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4" name="Rectangle 40"/>
                <p:cNvSpPr>
                  <a:spLocks noChangeArrowheads="1"/>
                </p:cNvSpPr>
                <p:nvPr/>
              </p:nvSpPr>
              <p:spPr bwMode="auto">
                <a:xfrm>
                  <a:off x="1608391" y="6167709"/>
                  <a:ext cx="2476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5" name="Rectangle 41"/>
                <p:cNvSpPr>
                  <a:spLocks noChangeArrowheads="1"/>
                </p:cNvSpPr>
                <p:nvPr/>
              </p:nvSpPr>
              <p:spPr bwMode="auto">
                <a:xfrm>
                  <a:off x="1663861" y="6167709"/>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6" name="Rectangle 42"/>
                <p:cNvSpPr>
                  <a:spLocks noChangeArrowheads="1"/>
                </p:cNvSpPr>
                <p:nvPr/>
              </p:nvSpPr>
              <p:spPr bwMode="auto">
                <a:xfrm>
                  <a:off x="1720321" y="6167709"/>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7" name="Rectangle 43"/>
                <p:cNvSpPr>
                  <a:spLocks noChangeArrowheads="1"/>
                </p:cNvSpPr>
                <p:nvPr/>
              </p:nvSpPr>
              <p:spPr bwMode="auto">
                <a:xfrm>
                  <a:off x="1168597" y="6219216"/>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8" name="Rectangle 44"/>
                <p:cNvSpPr>
                  <a:spLocks noChangeArrowheads="1"/>
                </p:cNvSpPr>
                <p:nvPr/>
              </p:nvSpPr>
              <p:spPr bwMode="auto">
                <a:xfrm>
                  <a:off x="1220104" y="6219216"/>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9" name="Rectangle 45"/>
                <p:cNvSpPr>
                  <a:spLocks noChangeArrowheads="1"/>
                </p:cNvSpPr>
                <p:nvPr/>
              </p:nvSpPr>
              <p:spPr bwMode="auto">
                <a:xfrm>
                  <a:off x="1276565" y="6219216"/>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0" name="Rectangle 46"/>
                <p:cNvSpPr>
                  <a:spLocks noChangeArrowheads="1"/>
                </p:cNvSpPr>
                <p:nvPr/>
              </p:nvSpPr>
              <p:spPr bwMode="auto">
                <a:xfrm>
                  <a:off x="1332034" y="6219216"/>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1" name="Rectangle 47"/>
                <p:cNvSpPr>
                  <a:spLocks noChangeArrowheads="1"/>
                </p:cNvSpPr>
                <p:nvPr/>
              </p:nvSpPr>
              <p:spPr bwMode="auto">
                <a:xfrm>
                  <a:off x="1388494" y="6219216"/>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2" name="Rectangle 48"/>
                <p:cNvSpPr>
                  <a:spLocks noChangeArrowheads="1"/>
                </p:cNvSpPr>
                <p:nvPr/>
              </p:nvSpPr>
              <p:spPr bwMode="auto">
                <a:xfrm>
                  <a:off x="1444954" y="6219216"/>
                  <a:ext cx="2476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3" name="Rectangle 49"/>
                <p:cNvSpPr>
                  <a:spLocks noChangeArrowheads="1"/>
                </p:cNvSpPr>
                <p:nvPr/>
              </p:nvSpPr>
              <p:spPr bwMode="auto">
                <a:xfrm>
                  <a:off x="1495471" y="6219216"/>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4" name="Rectangle 50"/>
                <p:cNvSpPr>
                  <a:spLocks noChangeArrowheads="1"/>
                </p:cNvSpPr>
                <p:nvPr/>
              </p:nvSpPr>
              <p:spPr bwMode="auto">
                <a:xfrm>
                  <a:off x="1551931" y="6219216"/>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5" name="Rectangle 51"/>
                <p:cNvSpPr>
                  <a:spLocks noChangeArrowheads="1"/>
                </p:cNvSpPr>
                <p:nvPr/>
              </p:nvSpPr>
              <p:spPr bwMode="auto">
                <a:xfrm>
                  <a:off x="1608391" y="6219216"/>
                  <a:ext cx="2476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6" name="Rectangle 52"/>
                <p:cNvSpPr>
                  <a:spLocks noChangeArrowheads="1"/>
                </p:cNvSpPr>
                <p:nvPr/>
              </p:nvSpPr>
              <p:spPr bwMode="auto">
                <a:xfrm>
                  <a:off x="1663861" y="6219216"/>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7" name="Rectangle 53"/>
                <p:cNvSpPr>
                  <a:spLocks noChangeArrowheads="1"/>
                </p:cNvSpPr>
                <p:nvPr/>
              </p:nvSpPr>
              <p:spPr bwMode="auto">
                <a:xfrm>
                  <a:off x="1720321" y="6219216"/>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8" name="Rectangle 54"/>
                <p:cNvSpPr>
                  <a:spLocks noChangeArrowheads="1"/>
                </p:cNvSpPr>
                <p:nvPr/>
              </p:nvSpPr>
              <p:spPr bwMode="auto">
                <a:xfrm>
                  <a:off x="1168597" y="6269733"/>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9" name="Rectangle 55"/>
                <p:cNvSpPr>
                  <a:spLocks noChangeArrowheads="1"/>
                </p:cNvSpPr>
                <p:nvPr/>
              </p:nvSpPr>
              <p:spPr bwMode="auto">
                <a:xfrm>
                  <a:off x="1220104" y="6269733"/>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0" name="Rectangle 56"/>
                <p:cNvSpPr>
                  <a:spLocks noChangeArrowheads="1"/>
                </p:cNvSpPr>
                <p:nvPr/>
              </p:nvSpPr>
              <p:spPr bwMode="auto">
                <a:xfrm>
                  <a:off x="1276565" y="6269733"/>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1" name="Rectangle 57"/>
                <p:cNvSpPr>
                  <a:spLocks noChangeArrowheads="1"/>
                </p:cNvSpPr>
                <p:nvPr/>
              </p:nvSpPr>
              <p:spPr bwMode="auto">
                <a:xfrm>
                  <a:off x="1332034" y="6269733"/>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2" name="Rectangle 58"/>
                <p:cNvSpPr>
                  <a:spLocks noChangeArrowheads="1"/>
                </p:cNvSpPr>
                <p:nvPr/>
              </p:nvSpPr>
              <p:spPr bwMode="auto">
                <a:xfrm>
                  <a:off x="1388494" y="6269733"/>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3" name="Rectangle 59"/>
                <p:cNvSpPr>
                  <a:spLocks noChangeArrowheads="1"/>
                </p:cNvSpPr>
                <p:nvPr/>
              </p:nvSpPr>
              <p:spPr bwMode="auto">
                <a:xfrm>
                  <a:off x="1444954" y="6269733"/>
                  <a:ext cx="2476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4" name="Rectangle 60"/>
                <p:cNvSpPr>
                  <a:spLocks noChangeArrowheads="1"/>
                </p:cNvSpPr>
                <p:nvPr/>
              </p:nvSpPr>
              <p:spPr bwMode="auto">
                <a:xfrm>
                  <a:off x="1495471" y="6269733"/>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 name="Rectangle 61"/>
                <p:cNvSpPr>
                  <a:spLocks noChangeArrowheads="1"/>
                </p:cNvSpPr>
                <p:nvPr/>
              </p:nvSpPr>
              <p:spPr bwMode="auto">
                <a:xfrm>
                  <a:off x="1551931" y="6269733"/>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6" name="Rectangle 62"/>
                <p:cNvSpPr>
                  <a:spLocks noChangeArrowheads="1"/>
                </p:cNvSpPr>
                <p:nvPr/>
              </p:nvSpPr>
              <p:spPr bwMode="auto">
                <a:xfrm>
                  <a:off x="1608391" y="6269733"/>
                  <a:ext cx="2476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7" name="Rectangle 63"/>
                <p:cNvSpPr>
                  <a:spLocks noChangeArrowheads="1"/>
                </p:cNvSpPr>
                <p:nvPr/>
              </p:nvSpPr>
              <p:spPr bwMode="auto">
                <a:xfrm>
                  <a:off x="1663861" y="6269733"/>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8" name="Rectangle 64"/>
                <p:cNvSpPr>
                  <a:spLocks noChangeArrowheads="1"/>
                </p:cNvSpPr>
                <p:nvPr/>
              </p:nvSpPr>
              <p:spPr bwMode="auto">
                <a:xfrm>
                  <a:off x="1720321" y="6269733"/>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9" name="Rectangle 65"/>
                <p:cNvSpPr>
                  <a:spLocks noChangeArrowheads="1"/>
                </p:cNvSpPr>
                <p:nvPr/>
              </p:nvSpPr>
              <p:spPr bwMode="auto">
                <a:xfrm>
                  <a:off x="1168597" y="6321240"/>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0" name="Rectangle 66"/>
                <p:cNvSpPr>
                  <a:spLocks noChangeArrowheads="1"/>
                </p:cNvSpPr>
                <p:nvPr/>
              </p:nvSpPr>
              <p:spPr bwMode="auto">
                <a:xfrm>
                  <a:off x="1220104" y="6321240"/>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1" name="Rectangle 67"/>
                <p:cNvSpPr>
                  <a:spLocks noChangeArrowheads="1"/>
                </p:cNvSpPr>
                <p:nvPr/>
              </p:nvSpPr>
              <p:spPr bwMode="auto">
                <a:xfrm>
                  <a:off x="1276565" y="6321240"/>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2" name="Rectangle 68"/>
                <p:cNvSpPr>
                  <a:spLocks noChangeArrowheads="1"/>
                </p:cNvSpPr>
                <p:nvPr/>
              </p:nvSpPr>
              <p:spPr bwMode="auto">
                <a:xfrm>
                  <a:off x="1332034" y="6321240"/>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3" name="Rectangle 69"/>
                <p:cNvSpPr>
                  <a:spLocks noChangeArrowheads="1"/>
                </p:cNvSpPr>
                <p:nvPr/>
              </p:nvSpPr>
              <p:spPr bwMode="auto">
                <a:xfrm>
                  <a:off x="1388494" y="6321240"/>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4" name="Rectangle 70"/>
                <p:cNvSpPr>
                  <a:spLocks noChangeArrowheads="1"/>
                </p:cNvSpPr>
                <p:nvPr/>
              </p:nvSpPr>
              <p:spPr bwMode="auto">
                <a:xfrm>
                  <a:off x="1444954" y="6321240"/>
                  <a:ext cx="2476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5" name="Rectangle 71"/>
                <p:cNvSpPr>
                  <a:spLocks noChangeArrowheads="1"/>
                </p:cNvSpPr>
                <p:nvPr/>
              </p:nvSpPr>
              <p:spPr bwMode="auto">
                <a:xfrm>
                  <a:off x="1495471" y="6321240"/>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6" name="Rectangle 72"/>
                <p:cNvSpPr>
                  <a:spLocks noChangeArrowheads="1"/>
                </p:cNvSpPr>
                <p:nvPr/>
              </p:nvSpPr>
              <p:spPr bwMode="auto">
                <a:xfrm>
                  <a:off x="1551931" y="6321240"/>
                  <a:ext cx="30707"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7" name="Rectangle 73"/>
                <p:cNvSpPr>
                  <a:spLocks noChangeArrowheads="1"/>
                </p:cNvSpPr>
                <p:nvPr/>
              </p:nvSpPr>
              <p:spPr bwMode="auto">
                <a:xfrm>
                  <a:off x="1608391" y="6321240"/>
                  <a:ext cx="2476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8" name="Rectangle 74"/>
                <p:cNvSpPr>
                  <a:spLocks noChangeArrowheads="1"/>
                </p:cNvSpPr>
                <p:nvPr/>
              </p:nvSpPr>
              <p:spPr bwMode="auto">
                <a:xfrm>
                  <a:off x="1663861" y="6321240"/>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9" name="Rectangle 75"/>
                <p:cNvSpPr>
                  <a:spLocks noChangeArrowheads="1"/>
                </p:cNvSpPr>
                <p:nvPr/>
              </p:nvSpPr>
              <p:spPr bwMode="auto">
                <a:xfrm>
                  <a:off x="1720321" y="6321240"/>
                  <a:ext cx="25754" cy="30707"/>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0" name="Rectangle 76"/>
                <p:cNvSpPr>
                  <a:spLocks noChangeArrowheads="1"/>
                </p:cNvSpPr>
                <p:nvPr/>
              </p:nvSpPr>
              <p:spPr bwMode="auto">
                <a:xfrm>
                  <a:off x="1168597" y="6366804"/>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1" name="Rectangle 77"/>
                <p:cNvSpPr>
                  <a:spLocks noChangeArrowheads="1"/>
                </p:cNvSpPr>
                <p:nvPr/>
              </p:nvSpPr>
              <p:spPr bwMode="auto">
                <a:xfrm>
                  <a:off x="1220104" y="6366804"/>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2" name="Rectangle 78"/>
                <p:cNvSpPr>
                  <a:spLocks noChangeArrowheads="1"/>
                </p:cNvSpPr>
                <p:nvPr/>
              </p:nvSpPr>
              <p:spPr bwMode="auto">
                <a:xfrm>
                  <a:off x="1276565" y="6366804"/>
                  <a:ext cx="249613"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3" name="Rectangle 79"/>
                <p:cNvSpPr>
                  <a:spLocks noChangeArrowheads="1"/>
                </p:cNvSpPr>
                <p:nvPr/>
              </p:nvSpPr>
              <p:spPr bwMode="auto">
                <a:xfrm>
                  <a:off x="1551931" y="6366804"/>
                  <a:ext cx="30707"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4" name="Rectangle 80"/>
                <p:cNvSpPr>
                  <a:spLocks noChangeArrowheads="1"/>
                </p:cNvSpPr>
                <p:nvPr/>
              </p:nvSpPr>
              <p:spPr bwMode="auto">
                <a:xfrm>
                  <a:off x="1608391" y="6366804"/>
                  <a:ext cx="2476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5" name="Rectangle 81"/>
                <p:cNvSpPr>
                  <a:spLocks noChangeArrowheads="1"/>
                </p:cNvSpPr>
                <p:nvPr/>
              </p:nvSpPr>
              <p:spPr bwMode="auto">
                <a:xfrm>
                  <a:off x="1663861" y="6366804"/>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6" name="Rectangle 82"/>
                <p:cNvSpPr>
                  <a:spLocks noChangeArrowheads="1"/>
                </p:cNvSpPr>
                <p:nvPr/>
              </p:nvSpPr>
              <p:spPr bwMode="auto">
                <a:xfrm>
                  <a:off x="1720321" y="6366804"/>
                  <a:ext cx="25754" cy="35659"/>
                </a:xfrm>
                <a:prstGeom prst="rect">
                  <a:avLst/>
                </a:prstGeom>
                <a:solidFill>
                  <a:srgbClr val="CCCC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cxnSp>
        <p:nvCxnSpPr>
          <p:cNvPr id="152" name="直接连接符 42">
            <a:extLst>
              <a:ext uri="{FF2B5EF4-FFF2-40B4-BE49-F238E27FC236}">
                <a16:creationId xmlns:a16="http://schemas.microsoft.com/office/drawing/2014/main" id="{B9105237-59B3-4DCC-8C08-710F55C2CFB3}"/>
              </a:ext>
            </a:extLst>
          </p:cNvPr>
          <p:cNvCxnSpPr>
            <a:cxnSpLocks/>
            <a:endCxn id="153"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3" name="Freeform 6">
            <a:extLst>
              <a:ext uri="{FF2B5EF4-FFF2-40B4-BE49-F238E27FC236}">
                <a16:creationId xmlns:a16="http://schemas.microsoft.com/office/drawing/2014/main" id="{C958C9CA-AD5A-40D7-8B05-EEC9C624EC87}"/>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96187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螢幕擷取畫面, 字型, 數字 的圖片&#10;&#10;AI 產生的內容可能不正確。">
            <a:extLst>
              <a:ext uri="{FF2B5EF4-FFF2-40B4-BE49-F238E27FC236}">
                <a16:creationId xmlns:a16="http://schemas.microsoft.com/office/drawing/2014/main" id="{0E445906-1F49-B2AF-30DD-02FDA23CE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617" y="2561921"/>
            <a:ext cx="6277128" cy="4232708"/>
          </a:xfrm>
          <a:prstGeom prst="rect">
            <a:avLst/>
          </a:prstGeom>
        </p:spPr>
      </p:pic>
      <p:sp>
        <p:nvSpPr>
          <p:cNvPr id="5" name="投影片編號版面配置區 4"/>
          <p:cNvSpPr txBox="1">
            <a:spLocks/>
          </p:cNvSpPr>
          <p:nvPr/>
        </p:nvSpPr>
        <p:spPr bwMode="auto">
          <a:xfrm>
            <a:off x="9624273"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5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7" name="矩形 16"/>
          <p:cNvSpPr/>
          <p:nvPr/>
        </p:nvSpPr>
        <p:spPr>
          <a:xfrm>
            <a:off x="4358639" y="192898"/>
            <a:ext cx="5105120" cy="430887"/>
          </a:xfrm>
          <a:prstGeom prst="rect">
            <a:avLst/>
          </a:prstGeom>
        </p:spPr>
        <p:txBody>
          <a:bodyPr wrap="square">
            <a:spAutoFit/>
          </a:bodyPr>
          <a:lstStyle/>
          <a:p>
            <a:pPr algn="just">
              <a:spcBef>
                <a:spcPct val="0"/>
              </a:spcBef>
            </a:pPr>
            <a:r>
              <a:rPr lang="en-US" altLang="zh-TW" sz="2200" b="1" dirty="0">
                <a:solidFill>
                  <a:srgbClr val="C00000"/>
                </a:solidFill>
                <a:latin typeface="微軟正黑體" panose="020B0604030504040204" pitchFamily="34" charset="-120"/>
                <a:ea typeface="微軟正黑體" panose="020B0604030504040204" pitchFamily="34" charset="-120"/>
              </a:rPr>
              <a:t>115/5/18(</a:t>
            </a:r>
            <a:r>
              <a:rPr lang="zh-TW" altLang="en-US" sz="2200" b="1" dirty="0">
                <a:solidFill>
                  <a:srgbClr val="C00000"/>
                </a:solidFill>
                <a:latin typeface="微軟正黑體" panose="020B0604030504040204" pitchFamily="34" charset="-120"/>
                <a:ea typeface="微軟正黑體" panose="020B0604030504040204" pitchFamily="34" charset="-120"/>
              </a:rPr>
              <a:t>一</a:t>
            </a:r>
            <a:r>
              <a:rPr lang="en-US" altLang="zh-TW" sz="2200" b="1" dirty="0">
                <a:solidFill>
                  <a:srgbClr val="C00000"/>
                </a:solidFill>
                <a:latin typeface="微軟正黑體" panose="020B0604030504040204" pitchFamily="34" charset="-120"/>
                <a:ea typeface="微軟正黑體" panose="020B0604030504040204" pitchFamily="34" charset="-120"/>
              </a:rPr>
              <a:t>)10:00</a:t>
            </a:r>
            <a:r>
              <a:rPr lang="zh-TW" altLang="en-US" sz="2200" b="1" dirty="0">
                <a:solidFill>
                  <a:srgbClr val="C00000"/>
                </a:solidFill>
                <a:latin typeface="微軟正黑體" panose="020B0604030504040204" pitchFamily="34" charset="-120"/>
                <a:ea typeface="微軟正黑體" panose="020B0604030504040204" pitchFamily="34" charset="-120"/>
              </a:rPr>
              <a:t>～</a:t>
            </a:r>
            <a:r>
              <a:rPr lang="en-US" altLang="zh-TW" sz="2200" b="1" dirty="0">
                <a:solidFill>
                  <a:srgbClr val="C00000"/>
                </a:solidFill>
                <a:latin typeface="微軟正黑體" panose="020B0604030504040204" pitchFamily="34" charset="-120"/>
                <a:ea typeface="微軟正黑體" panose="020B0604030504040204" pitchFamily="34" charset="-120"/>
              </a:rPr>
              <a:t>5/22(</a:t>
            </a:r>
            <a:r>
              <a:rPr lang="zh-TW" altLang="en-US" sz="2200" b="1" dirty="0">
                <a:solidFill>
                  <a:srgbClr val="C00000"/>
                </a:solidFill>
                <a:latin typeface="微軟正黑體" panose="020B0604030504040204" pitchFamily="34" charset="-120"/>
                <a:ea typeface="微軟正黑體" panose="020B0604030504040204" pitchFamily="34" charset="-120"/>
              </a:rPr>
              <a:t>五</a:t>
            </a:r>
            <a:r>
              <a:rPr lang="en-US" altLang="zh-TW" sz="2200" b="1" dirty="0">
                <a:solidFill>
                  <a:srgbClr val="C00000"/>
                </a:solidFill>
                <a:latin typeface="微軟正黑體" panose="020B0604030504040204" pitchFamily="34" charset="-120"/>
                <a:ea typeface="微軟正黑體" panose="020B0604030504040204" pitchFamily="34" charset="-120"/>
              </a:rPr>
              <a:t>)12:00</a:t>
            </a:r>
            <a:r>
              <a:rPr lang="zh-TW" altLang="en-US" sz="2200" b="1" dirty="0">
                <a:solidFill>
                  <a:srgbClr val="C00000"/>
                </a:solidFill>
                <a:latin typeface="微軟正黑體" panose="020B0604030504040204" pitchFamily="34" charset="-120"/>
                <a:ea typeface="微軟正黑體" panose="020B0604030504040204" pitchFamily="34" charset="-120"/>
              </a:rPr>
              <a:t>止</a:t>
            </a:r>
            <a:r>
              <a:rPr lang="en-US" altLang="zh-TW" sz="2200" b="1" dirty="0">
                <a:solidFill>
                  <a:srgbClr val="C00000"/>
                </a:solidFill>
                <a:latin typeface="微軟正黑體" panose="020B0604030504040204" pitchFamily="34" charset="-120"/>
                <a:ea typeface="微軟正黑體" panose="020B0604030504040204" pitchFamily="34" charset="-120"/>
              </a:rPr>
              <a:t> </a:t>
            </a:r>
          </a:p>
        </p:txBody>
      </p:sp>
      <p:sp>
        <p:nvSpPr>
          <p:cNvPr id="18" name="標題 1"/>
          <p:cNvSpPr txBox="1">
            <a:spLocks/>
          </p:cNvSpPr>
          <p:nvPr/>
        </p:nvSpPr>
        <p:spPr>
          <a:xfrm>
            <a:off x="999940" y="789246"/>
            <a:ext cx="8408813"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1</a:t>
            </a:r>
            <a:r>
              <a:rPr lang="zh-TW" altLang="en-US" sz="2800" b="1" dirty="0">
                <a:solidFill>
                  <a:srgbClr val="0033CC"/>
                </a:solidFill>
                <a:latin typeface="微軟正黑體" panose="020B0604030504040204" pitchFamily="34" charset="-120"/>
                <a:ea typeface="微軟正黑體" panose="020B0604030504040204" pitchFamily="34" charset="-120"/>
              </a:rPr>
              <a:t>、報名國中學校資料登錄</a:t>
            </a:r>
          </a:p>
        </p:txBody>
      </p:sp>
      <p:sp>
        <p:nvSpPr>
          <p:cNvPr id="19" name="內容版面配置區 2"/>
          <p:cNvSpPr>
            <a:spLocks noGrp="1"/>
          </p:cNvSpPr>
          <p:nvPr>
            <p:ph idx="1"/>
          </p:nvPr>
        </p:nvSpPr>
        <p:spPr>
          <a:xfrm>
            <a:off x="1630619" y="1393936"/>
            <a:ext cx="7425832" cy="1824877"/>
          </a:xfrm>
        </p:spPr>
        <p:txBody>
          <a:bodyPr rtlCol="0">
            <a:noAutofit/>
          </a:bodyPr>
          <a:lstStyle/>
          <a:p>
            <a:pPr marL="0" indent="0">
              <a:lnSpc>
                <a:spcPct val="120000"/>
              </a:lnSpc>
              <a:buNone/>
              <a:defRPr/>
            </a:pPr>
            <a:r>
              <a:rPr lang="zh-TW" altLang="en-US" sz="2000" b="1" dirty="0">
                <a:solidFill>
                  <a:srgbClr val="0070C0"/>
                </a:solidFill>
                <a:latin typeface="微軟正黑體" panose="020B0604030504040204" pitchFamily="34" charset="-120"/>
                <a:ea typeface="微軟正黑體" panose="020B0604030504040204" pitchFamily="34" charset="-120"/>
              </a:rPr>
              <a:t>進入集體報名系統</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zh-TW" altLang="en-US" sz="1800" b="1" dirty="0">
                <a:latin typeface="微軟正黑體" panose="020B0604030504040204" pitchFamily="34" charset="-120"/>
                <a:ea typeface="微軟正黑體" panose="020B0604030504040204" pitchFamily="34" charset="-120"/>
              </a:rPr>
              <a:t>登入</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帳號為國中學校代碼</a:t>
            </a:r>
            <a:r>
              <a:rPr lang="en-US" altLang="zh-TW" sz="1800" b="1" dirty="0">
                <a:solidFill>
                  <a:srgbClr val="C00000"/>
                </a:solidFill>
                <a:latin typeface="微軟正黑體" panose="020B0604030504040204" pitchFamily="34" charset="-120"/>
                <a:ea typeface="微軟正黑體" panose="020B0604030504040204" pitchFamily="34" charset="-120"/>
              </a:rPr>
              <a:t>(6</a:t>
            </a:r>
            <a:r>
              <a:rPr lang="zh-TW" altLang="en-US" sz="1800" b="1" dirty="0">
                <a:solidFill>
                  <a:srgbClr val="C00000"/>
                </a:solidFill>
                <a:latin typeface="微軟正黑體" panose="020B0604030504040204" pitchFamily="34" charset="-120"/>
                <a:ea typeface="微軟正黑體" panose="020B0604030504040204" pitchFamily="34" charset="-120"/>
              </a:rPr>
              <a:t>位數</a:t>
            </a:r>
            <a:r>
              <a:rPr lang="en-US" altLang="zh-TW" sz="1800" b="1" dirty="0">
                <a:solidFill>
                  <a:srgbClr val="C00000"/>
                </a:solidFill>
                <a:latin typeface="微軟正黑體" panose="020B0604030504040204" pitchFamily="34" charset="-120"/>
                <a:ea typeface="微軟正黑體" panose="020B0604030504040204" pitchFamily="34" charset="-120"/>
              </a:rPr>
              <a:t>)</a:t>
            </a:r>
          </a:p>
          <a:p>
            <a:pPr marL="355600" indent="0">
              <a:lnSpc>
                <a:spcPct val="100000"/>
              </a:lnSpc>
              <a:spcBef>
                <a:spcPts val="60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u="sng" dirty="0">
                <a:solidFill>
                  <a:srgbClr val="C00000"/>
                </a:solidFill>
                <a:latin typeface="微軟正黑體" panose="020B0604030504040204" pitchFamily="34" charset="-120"/>
                <a:ea typeface="微軟正黑體" panose="020B0604030504040204" pitchFamily="34" charset="-120"/>
              </a:rPr>
              <a:t>密碼為國中學校</a:t>
            </a:r>
            <a:r>
              <a:rPr lang="zh-TW" altLang="zh-TW" sz="1800" b="1" u="sng" dirty="0">
                <a:solidFill>
                  <a:srgbClr val="C00000"/>
                </a:solidFill>
                <a:latin typeface="微軟正黑體" panose="020B0604030504040204" pitchFamily="34" charset="-120"/>
                <a:ea typeface="微軟正黑體" panose="020B0604030504040204" pitchFamily="34" charset="-120"/>
              </a:rPr>
              <a:t>自行設定之密碼，同會議報名、簡章購買系</a:t>
            </a:r>
            <a:r>
              <a:rPr lang="zh-TW" altLang="en-US" sz="1800" b="1" u="sng" dirty="0">
                <a:solidFill>
                  <a:srgbClr val="C00000"/>
                </a:solidFill>
                <a:latin typeface="微軟正黑體" panose="020B0604030504040204" pitchFamily="34" charset="-120"/>
                <a:ea typeface="微軟正黑體" panose="020B0604030504040204" pitchFamily="34" charset="-120"/>
              </a:rPr>
              <a:t>統</a:t>
            </a:r>
            <a:endParaRPr lang="en-US" altLang="zh-TW" sz="1800" b="1" u="sng"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驗證碼</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sp>
        <p:nvSpPr>
          <p:cNvPr id="20" name="矩形 2"/>
          <p:cNvSpPr>
            <a:spLocks noChangeArrowheads="1"/>
          </p:cNvSpPr>
          <p:nvPr/>
        </p:nvSpPr>
        <p:spPr bwMode="auto">
          <a:xfrm>
            <a:off x="2595349" y="6104849"/>
            <a:ext cx="7530646" cy="707886"/>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2000" b="1" dirty="0">
                <a:latin typeface="微軟正黑體" panose="020B0604030504040204" pitchFamily="34" charset="-120"/>
                <a:ea typeface="微軟正黑體" panose="020B0604030504040204" pitchFamily="34" charset="-120"/>
              </a:rPr>
              <a:t>登入系統請先下載</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集體報名系統</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學生資料檔案規格說明檔案</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集體報名資料範例檔案</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建立學生報名資料，以利匯入系統</a:t>
            </a:r>
            <a:endParaRPr lang="en-US" altLang="zh-TW" sz="2000" b="1" dirty="0">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566A7D42-ECAF-74D0-C841-5546A881C332}"/>
              </a:ext>
            </a:extLst>
          </p:cNvPr>
          <p:cNvSpPr/>
          <p:nvPr/>
        </p:nvSpPr>
        <p:spPr>
          <a:xfrm>
            <a:off x="4581053" y="4128380"/>
            <a:ext cx="3123446" cy="108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0671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a16="http://schemas.microsoft.com/office/drawing/2014/main" id="{3EF08EFF-2615-475C-AEE9-D7F5EC712928}"/>
              </a:ext>
            </a:extLst>
          </p:cNvPr>
          <p:cNvPicPr>
            <a:picLocks noChangeAspect="1"/>
          </p:cNvPicPr>
          <p:nvPr/>
        </p:nvPicPr>
        <p:blipFill>
          <a:blip r:embed="rId2"/>
          <a:stretch>
            <a:fillRect/>
          </a:stretch>
        </p:blipFill>
        <p:spPr>
          <a:xfrm>
            <a:off x="118527" y="2430068"/>
            <a:ext cx="7077735" cy="2143118"/>
          </a:xfrm>
          <a:prstGeom prst="rect">
            <a:avLst/>
          </a:prstGeom>
        </p:spPr>
      </p:pic>
      <p:sp>
        <p:nvSpPr>
          <p:cNvPr id="5" name="投影片編號版面配置區 4"/>
          <p:cNvSpPr txBox="1">
            <a:spLocks/>
          </p:cNvSpPr>
          <p:nvPr/>
        </p:nvSpPr>
        <p:spPr bwMode="auto">
          <a:xfrm>
            <a:off x="962427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33</a:t>
            </a:fld>
            <a:endParaRPr lang="zh-TW" altLang="en-US" sz="1500" b="1" dirty="0">
              <a:latin typeface="Arial" panose="020B0604020202020204" pitchFamily="34" charset="0"/>
              <a:cs typeface="Arial" panose="020B0604020202020204" pitchFamily="34" charset="0"/>
            </a:endParaRPr>
          </a:p>
        </p:txBody>
      </p:sp>
      <p:sp>
        <p:nvSpPr>
          <p:cNvPr id="7" name="內容版面配置區 5"/>
          <p:cNvSpPr>
            <a:spLocks noGrp="1"/>
          </p:cNvSpPr>
          <p:nvPr>
            <p:ph idx="1"/>
          </p:nvPr>
        </p:nvSpPr>
        <p:spPr>
          <a:xfrm>
            <a:off x="1819705" y="1196620"/>
            <a:ext cx="9493562" cy="1951037"/>
          </a:xfrm>
        </p:spPr>
        <p:txBody>
          <a:bodyPr rtlCol="0">
            <a:normAutofit/>
          </a:bodyPr>
          <a:lstStyle/>
          <a:p>
            <a:pPr marL="0" indent="0">
              <a:lnSpc>
                <a:spcPts val="3000"/>
              </a:lnSpc>
              <a:spcBef>
                <a:spcPts val="600"/>
              </a:spcBef>
              <a:buNone/>
              <a:defRPr/>
            </a:pPr>
            <a:r>
              <a:rPr lang="zh-TW" altLang="en-US" sz="2400" b="1" dirty="0">
                <a:latin typeface="微軟正黑體" panose="020B0604030504040204" pitchFamily="34" charset="-120"/>
                <a:ea typeface="微軟正黑體" panose="020B0604030504040204" pitchFamily="34" charset="-120"/>
              </a:rPr>
              <a:t>下載</a:t>
            </a:r>
            <a:r>
              <a:rPr lang="zh-TW" altLang="en-US" sz="2400" dirty="0">
                <a:solidFill>
                  <a:srgbClr val="C00000"/>
                </a:solidFill>
                <a:latin typeface="Calibri Light" panose="020F0302020204030204" pitchFamily="34" charset="0"/>
              </a:rPr>
              <a:t>❶</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匯入學生資料檔案規格</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與</a:t>
            </a:r>
            <a:r>
              <a:rPr lang="zh-TW" altLang="en-US" sz="2400" dirty="0">
                <a:solidFill>
                  <a:srgbClr val="C00000"/>
                </a:solidFill>
                <a:latin typeface="Calibri Light" panose="020F0302020204030204" pitchFamily="34" charset="0"/>
              </a:rPr>
              <a:t>❷</a:t>
            </a:r>
            <a:r>
              <a:rPr lang="en-US" altLang="zh-TW" sz="2400" dirty="0">
                <a:latin typeface="Calibri Light" panose="020F0302020204030204" pitchFamily="34" charset="0"/>
              </a:rPr>
              <a:t>【</a:t>
            </a:r>
            <a:r>
              <a:rPr lang="zh-TW" altLang="en-US" sz="2400" b="1" dirty="0">
                <a:latin typeface="微軟正黑體" panose="020B0604030504040204" pitchFamily="34" charset="-120"/>
                <a:ea typeface="微軟正黑體" panose="020B0604030504040204" pitchFamily="34" charset="-120"/>
              </a:rPr>
              <a:t>範例檔案</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Excel</a:t>
            </a:r>
            <a:r>
              <a:rPr lang="zh-TW" altLang="en-US" sz="2400" b="1" dirty="0">
                <a:latin typeface="微軟正黑體" panose="020B0604030504040204" pitchFamily="34" charset="-120"/>
                <a:ea typeface="微軟正黑體" panose="020B0604030504040204" pitchFamily="34" charset="-120"/>
              </a:rPr>
              <a:t>檔）</a:t>
            </a:r>
            <a:r>
              <a:rPr lang="zh-TW" altLang="en-US" sz="2400" b="1" u="sng" dirty="0">
                <a:solidFill>
                  <a:srgbClr val="C00000"/>
                </a:solidFill>
                <a:latin typeface="微軟正黑體" panose="020B0604030504040204" pitchFamily="34" charset="-120"/>
                <a:ea typeface="微軟正黑體" panose="020B0604030504040204" pitchFamily="34" charset="-120"/>
              </a:rPr>
              <a:t>核對「學校校務系統」匯出的五專優先免試入學報名資料「欄位」及「資料格式」是否與報名系統上傳格式相同</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8" name="橢圓形圖說文字 7"/>
          <p:cNvSpPr/>
          <p:nvPr/>
        </p:nvSpPr>
        <p:spPr>
          <a:xfrm rot="21354108">
            <a:off x="981982" y="1262093"/>
            <a:ext cx="757486" cy="665162"/>
          </a:xfrm>
          <a:prstGeom prst="wedgeEllipseCallout">
            <a:avLst>
              <a:gd name="adj1" fmla="val 73524"/>
              <a:gd name="adj2" fmla="val 47704"/>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a:defRPr/>
            </a:pPr>
            <a:r>
              <a:rPr lang="zh-TW" altLang="en-US" sz="2000" b="1" dirty="0">
                <a:solidFill>
                  <a:srgbClr val="FF0000"/>
                </a:solidFill>
                <a:latin typeface="華康中圓體" panose="020F0509000000000000" pitchFamily="49" charset="-120"/>
                <a:ea typeface="華康中圓體" panose="020F0509000000000000" pitchFamily="49" charset="-120"/>
              </a:rPr>
              <a:t>重要</a:t>
            </a:r>
          </a:p>
        </p:txBody>
      </p:sp>
      <p:grpSp>
        <p:nvGrpSpPr>
          <p:cNvPr id="19" name="群組 18"/>
          <p:cNvGrpSpPr>
            <a:grpSpLocks noChangeAspect="1"/>
          </p:cNvGrpSpPr>
          <p:nvPr/>
        </p:nvGrpSpPr>
        <p:grpSpPr>
          <a:xfrm>
            <a:off x="470059" y="113116"/>
            <a:ext cx="3950871" cy="574633"/>
            <a:chOff x="1538410" y="1233520"/>
            <a:chExt cx="5644102" cy="820894"/>
          </a:xfrm>
        </p:grpSpPr>
        <p:sp>
          <p:nvSpPr>
            <p:cNvPr id="20"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21" name="矩形 20">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22"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23"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24"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25"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26"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6" name="矩形 15"/>
          <p:cNvSpPr/>
          <p:nvPr/>
        </p:nvSpPr>
        <p:spPr bwMode="auto">
          <a:xfrm>
            <a:off x="3013167" y="3102307"/>
            <a:ext cx="903269" cy="267378"/>
          </a:xfrm>
          <a:prstGeom prst="rect">
            <a:avLst/>
          </a:prstGeom>
          <a:solidFill>
            <a:srgbClr val="FFFF00">
              <a:alpha val="29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bwMode="auto">
          <a:xfrm>
            <a:off x="1881064" y="3488074"/>
            <a:ext cx="391872" cy="153597"/>
          </a:xfrm>
          <a:prstGeom prst="rect">
            <a:avLst/>
          </a:prstGeom>
          <a:solidFill>
            <a:srgbClr val="FFFF00">
              <a:alpha val="29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8" name="文字方塊 12"/>
          <p:cNvSpPr txBox="1">
            <a:spLocks noChangeArrowheads="1"/>
          </p:cNvSpPr>
          <p:nvPr/>
        </p:nvSpPr>
        <p:spPr bwMode="auto">
          <a:xfrm>
            <a:off x="2538713" y="2800126"/>
            <a:ext cx="541952" cy="47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500" dirty="0">
                <a:solidFill>
                  <a:srgbClr val="C00000"/>
                </a:solidFill>
                <a:latin typeface="Calibri Light" panose="020F0302020204030204" pitchFamily="34" charset="0"/>
              </a:rPr>
              <a:t>❶</a:t>
            </a:r>
            <a:endParaRPr lang="zh-TW" altLang="en-US" sz="2500" dirty="0">
              <a:solidFill>
                <a:srgbClr val="C00000"/>
              </a:solidFill>
            </a:endParaRPr>
          </a:p>
        </p:txBody>
      </p:sp>
      <p:sp>
        <p:nvSpPr>
          <p:cNvPr id="27" name="文字方塊 13"/>
          <p:cNvSpPr txBox="1">
            <a:spLocks noChangeArrowheads="1"/>
          </p:cNvSpPr>
          <p:nvPr/>
        </p:nvSpPr>
        <p:spPr bwMode="auto">
          <a:xfrm>
            <a:off x="1421471" y="3114579"/>
            <a:ext cx="505159" cy="47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500" dirty="0">
                <a:solidFill>
                  <a:srgbClr val="C00000"/>
                </a:solidFill>
                <a:latin typeface="Calibri Light" panose="020F0302020204030204" pitchFamily="34" charset="0"/>
              </a:rPr>
              <a:t>❷</a:t>
            </a:r>
            <a:endParaRPr lang="zh-TW" altLang="en-US" sz="2500" dirty="0">
              <a:solidFill>
                <a:srgbClr val="C00000"/>
              </a:solidFill>
            </a:endParaRPr>
          </a:p>
        </p:txBody>
      </p:sp>
      <p:sp>
        <p:nvSpPr>
          <p:cNvPr id="28" name="矩形 27"/>
          <p:cNvSpPr/>
          <p:nvPr/>
        </p:nvSpPr>
        <p:spPr>
          <a:xfrm>
            <a:off x="1565517" y="3766333"/>
            <a:ext cx="897625" cy="33322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範例檔案</a:t>
            </a:r>
          </a:p>
        </p:txBody>
      </p:sp>
      <p:sp>
        <p:nvSpPr>
          <p:cNvPr id="29" name="矩形 28"/>
          <p:cNvSpPr/>
          <p:nvPr/>
        </p:nvSpPr>
        <p:spPr>
          <a:xfrm>
            <a:off x="2965819" y="2683528"/>
            <a:ext cx="2076339" cy="33322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匯入學生資料檔案規格</a:t>
            </a:r>
          </a:p>
        </p:txBody>
      </p:sp>
      <p:sp>
        <p:nvSpPr>
          <p:cNvPr id="30" name="標題 1"/>
          <p:cNvSpPr txBox="1">
            <a:spLocks/>
          </p:cNvSpPr>
          <p:nvPr/>
        </p:nvSpPr>
        <p:spPr>
          <a:xfrm>
            <a:off x="983934" y="726959"/>
            <a:ext cx="4730044" cy="5106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(1/9)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54A696FD-FDC6-4C1A-B842-7B8DC8517F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18" y="4597490"/>
            <a:ext cx="7228172" cy="2092714"/>
          </a:xfrm>
          <a:prstGeom prst="rect">
            <a:avLst/>
          </a:prstGeom>
        </p:spPr>
      </p:pic>
      <p:pic>
        <p:nvPicPr>
          <p:cNvPr id="34" name="圖片 33">
            <a:extLst>
              <a:ext uri="{FF2B5EF4-FFF2-40B4-BE49-F238E27FC236}">
                <a16:creationId xmlns:a16="http://schemas.microsoft.com/office/drawing/2014/main" id="{81329544-02A3-3DA1-8B0F-9079678238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9097" y="2010280"/>
            <a:ext cx="4643178" cy="4505511"/>
          </a:xfrm>
          <a:prstGeom prst="rect">
            <a:avLst/>
          </a:prstGeom>
        </p:spPr>
      </p:pic>
    </p:spTree>
    <p:extLst>
      <p:ext uri="{BB962C8B-B14F-4D97-AF65-F5344CB8AC3E}">
        <p14:creationId xmlns:p14="http://schemas.microsoft.com/office/powerpoint/2010/main" val="4148231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34</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69521" y="794690"/>
            <a:ext cx="473004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(2/9)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矩形 8"/>
          <p:cNvSpPr>
            <a:spLocks noChangeArrowheads="1"/>
          </p:cNvSpPr>
          <p:nvPr/>
        </p:nvSpPr>
        <p:spPr bwMode="auto">
          <a:xfrm>
            <a:off x="1021660" y="1355632"/>
            <a:ext cx="28228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en-US" b="1" dirty="0">
                <a:solidFill>
                  <a:srgbClr val="C00000"/>
                </a:solidFill>
                <a:latin typeface="微軟正黑體" panose="020B0604030504040204" pitchFamily="34" charset="-120"/>
                <a:ea typeface="微軟正黑體" panose="020B0604030504040204" pitchFamily="34" charset="-120"/>
              </a:rPr>
              <a:t>檔）</a:t>
            </a:r>
            <a:endParaRPr lang="zh-TW" altLang="en-US" dirty="0">
              <a:solidFill>
                <a:srgbClr val="C00000"/>
              </a:solidFill>
            </a:endParaRPr>
          </a:p>
        </p:txBody>
      </p:sp>
      <p:grpSp>
        <p:nvGrpSpPr>
          <p:cNvPr id="14" name="群組 13"/>
          <p:cNvGrpSpPr/>
          <p:nvPr/>
        </p:nvGrpSpPr>
        <p:grpSpPr>
          <a:xfrm>
            <a:off x="1154191" y="1687745"/>
            <a:ext cx="9636452" cy="1021760"/>
            <a:chOff x="858872" y="1027105"/>
            <a:chExt cx="11106024" cy="1021760"/>
          </a:xfrm>
        </p:grpSpPr>
        <p:sp>
          <p:nvSpPr>
            <p:cNvPr id="15" name="橢圓 14"/>
            <p:cNvSpPr/>
            <p:nvPr/>
          </p:nvSpPr>
          <p:spPr>
            <a:xfrm>
              <a:off x="858872" y="1064875"/>
              <a:ext cx="290430" cy="25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1</a:t>
              </a:r>
              <a:endParaRPr lang="zh-TW" altLang="en-US" sz="1600" b="1" dirty="0"/>
            </a:p>
          </p:txBody>
        </p:sp>
        <p:sp>
          <p:nvSpPr>
            <p:cNvPr id="16" name="文字方塊 24"/>
            <p:cNvSpPr txBox="1">
              <a:spLocks noChangeArrowheads="1"/>
            </p:cNvSpPr>
            <p:nvPr/>
          </p:nvSpPr>
          <p:spPr bwMode="auto">
            <a:xfrm>
              <a:off x="1138900" y="1053434"/>
              <a:ext cx="523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輸入擔任幹部學期數及服務時數     服務學習積分</a:t>
              </a:r>
            </a:p>
          </p:txBody>
        </p:sp>
        <p:sp>
          <p:nvSpPr>
            <p:cNvPr id="17" name="橢圓 16"/>
            <p:cNvSpPr/>
            <p:nvPr/>
          </p:nvSpPr>
          <p:spPr>
            <a:xfrm>
              <a:off x="858872" y="1387217"/>
              <a:ext cx="290430" cy="25200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2</a:t>
              </a:r>
              <a:endParaRPr lang="zh-TW" altLang="en-US" sz="1600" b="1" dirty="0"/>
            </a:p>
          </p:txBody>
        </p:sp>
        <p:sp>
          <p:nvSpPr>
            <p:cNvPr id="18" name="文字方塊 26"/>
            <p:cNvSpPr txBox="1">
              <a:spLocks noChangeArrowheads="1"/>
            </p:cNvSpPr>
            <p:nvPr/>
          </p:nvSpPr>
          <p:spPr bwMode="auto">
            <a:xfrm>
              <a:off x="1133306" y="1366579"/>
              <a:ext cx="4942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服務學習積分</a:t>
              </a:r>
              <a:r>
                <a:rPr lang="en-US" altLang="zh-TW" sz="1600" b="1" dirty="0">
                  <a:solidFill>
                    <a:srgbClr val="002060"/>
                  </a:solidFill>
                  <a:latin typeface="微軟正黑體" panose="020B0604030504040204" pitchFamily="34" charset="-120"/>
                  <a:ea typeface="微軟正黑體" panose="020B0604030504040204" pitchFamily="34" charset="-120"/>
                </a:rPr>
                <a:t>+</a:t>
              </a:r>
              <a:r>
                <a:rPr lang="zh-TW" altLang="en-US" sz="1600" b="1" dirty="0">
                  <a:solidFill>
                    <a:srgbClr val="002060"/>
                  </a:solidFill>
                  <a:latin typeface="微軟正黑體" panose="020B0604030504040204" pitchFamily="34" charset="-120"/>
                  <a:ea typeface="微軟正黑體" panose="020B0604030504040204" pitchFamily="34" charset="-120"/>
                </a:rPr>
                <a:t>競賽積分     多元學習表現積分</a:t>
              </a:r>
            </a:p>
          </p:txBody>
        </p:sp>
        <p:sp>
          <p:nvSpPr>
            <p:cNvPr id="19" name="橢圓 18"/>
            <p:cNvSpPr/>
            <p:nvPr/>
          </p:nvSpPr>
          <p:spPr>
            <a:xfrm>
              <a:off x="858987" y="1739683"/>
              <a:ext cx="29043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3</a:t>
              </a:r>
              <a:endParaRPr lang="zh-TW" altLang="en-US" sz="1600" b="1" dirty="0"/>
            </a:p>
          </p:txBody>
        </p:sp>
        <p:sp>
          <p:nvSpPr>
            <p:cNvPr id="20" name="橢圓 19"/>
            <p:cNvSpPr/>
            <p:nvPr/>
          </p:nvSpPr>
          <p:spPr>
            <a:xfrm>
              <a:off x="6445250" y="1062030"/>
              <a:ext cx="290430" cy="252000"/>
            </a:xfrm>
            <a:prstGeom prst="ellipse">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4</a:t>
              </a:r>
              <a:endParaRPr lang="zh-TW" altLang="en-US" sz="1600" b="1" dirty="0"/>
            </a:p>
          </p:txBody>
        </p:sp>
        <p:sp>
          <p:nvSpPr>
            <p:cNvPr id="21" name="橢圓 20"/>
            <p:cNvSpPr/>
            <p:nvPr/>
          </p:nvSpPr>
          <p:spPr>
            <a:xfrm>
              <a:off x="6445250" y="1386045"/>
              <a:ext cx="290430" cy="252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5</a:t>
              </a:r>
              <a:endParaRPr lang="zh-TW" altLang="en-US" sz="1600" b="1" dirty="0"/>
            </a:p>
          </p:txBody>
        </p:sp>
        <p:sp>
          <p:nvSpPr>
            <p:cNvPr id="22" name="文字方塊 40"/>
            <p:cNvSpPr txBox="1">
              <a:spLocks noChangeArrowheads="1"/>
            </p:cNvSpPr>
            <p:nvPr/>
          </p:nvSpPr>
          <p:spPr bwMode="auto">
            <a:xfrm>
              <a:off x="1143731" y="1710188"/>
              <a:ext cx="43639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輸入技藝教育課程成績     技藝優良積分</a:t>
              </a:r>
            </a:p>
          </p:txBody>
        </p:sp>
        <p:sp>
          <p:nvSpPr>
            <p:cNvPr id="23" name="文字方塊 41"/>
            <p:cNvSpPr txBox="1">
              <a:spLocks noChangeArrowheads="1"/>
            </p:cNvSpPr>
            <p:nvPr/>
          </p:nvSpPr>
          <p:spPr bwMode="auto">
            <a:xfrm>
              <a:off x="6734757" y="1027105"/>
              <a:ext cx="3802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輸入弱勢身分代碼     弱勢身分積分</a:t>
              </a:r>
            </a:p>
          </p:txBody>
        </p:sp>
        <p:sp>
          <p:nvSpPr>
            <p:cNvPr id="24" name="文字方塊 42"/>
            <p:cNvSpPr txBox="1">
              <a:spLocks noChangeArrowheads="1"/>
            </p:cNvSpPr>
            <p:nvPr/>
          </p:nvSpPr>
          <p:spPr bwMode="auto">
            <a:xfrm>
              <a:off x="6734757" y="1365407"/>
              <a:ext cx="3802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輸入均衡學習成績     均衡學習積分</a:t>
              </a:r>
            </a:p>
          </p:txBody>
        </p:sp>
        <p:sp>
          <p:nvSpPr>
            <p:cNvPr id="25" name="向右箭號 24"/>
            <p:cNvSpPr/>
            <p:nvPr/>
          </p:nvSpPr>
          <p:spPr>
            <a:xfrm>
              <a:off x="3783542" y="1419635"/>
              <a:ext cx="217489" cy="223837"/>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26" name="向右箭號 25"/>
            <p:cNvSpPr/>
            <p:nvPr/>
          </p:nvSpPr>
          <p:spPr>
            <a:xfrm>
              <a:off x="4552516" y="1102055"/>
              <a:ext cx="217489" cy="223838"/>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27" name="向右箭號 26"/>
            <p:cNvSpPr/>
            <p:nvPr/>
          </p:nvSpPr>
          <p:spPr>
            <a:xfrm>
              <a:off x="8767712" y="1422557"/>
              <a:ext cx="217487" cy="223838"/>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28" name="向右箭號 27"/>
            <p:cNvSpPr/>
            <p:nvPr/>
          </p:nvSpPr>
          <p:spPr>
            <a:xfrm>
              <a:off x="8758855" y="1078573"/>
              <a:ext cx="215900" cy="225425"/>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29" name="向右箭號 28"/>
            <p:cNvSpPr/>
            <p:nvPr/>
          </p:nvSpPr>
          <p:spPr>
            <a:xfrm>
              <a:off x="3628756" y="1775502"/>
              <a:ext cx="215900" cy="223838"/>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30" name="橢圓 29"/>
            <p:cNvSpPr/>
            <p:nvPr/>
          </p:nvSpPr>
          <p:spPr>
            <a:xfrm>
              <a:off x="6443433" y="1738985"/>
              <a:ext cx="290430" cy="252000"/>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t>6</a:t>
              </a:r>
              <a:endParaRPr lang="zh-TW" altLang="en-US" sz="1600" b="1" dirty="0"/>
            </a:p>
          </p:txBody>
        </p:sp>
        <p:sp>
          <p:nvSpPr>
            <p:cNvPr id="31" name="文字方塊 42"/>
            <p:cNvSpPr txBox="1">
              <a:spLocks noChangeArrowheads="1"/>
            </p:cNvSpPr>
            <p:nvPr/>
          </p:nvSpPr>
          <p:spPr bwMode="auto">
            <a:xfrm>
              <a:off x="6742775" y="1710311"/>
              <a:ext cx="5222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600" b="1" dirty="0">
                  <a:solidFill>
                    <a:srgbClr val="002060"/>
                  </a:solidFill>
                  <a:latin typeface="微軟正黑體" panose="020B0604030504040204" pitchFamily="34" charset="-120"/>
                  <a:ea typeface="微軟正黑體" panose="020B0604030504040204" pitchFamily="34" charset="-120"/>
                </a:rPr>
                <a:t>輸入是否報考</a:t>
              </a:r>
              <a:r>
                <a:rPr lang="en-US" altLang="zh-TW" sz="1600" b="1" dirty="0">
                  <a:solidFill>
                    <a:srgbClr val="002060"/>
                  </a:solidFill>
                  <a:latin typeface="微軟正黑體" panose="020B0604030504040204" pitchFamily="34" charset="-120"/>
                  <a:ea typeface="微軟正黑體" panose="020B0604030504040204" pitchFamily="34" charset="-120"/>
                </a:rPr>
                <a:t>115</a:t>
              </a:r>
              <a:r>
                <a:rPr lang="zh-TW" altLang="en-US" sz="1600" b="1" dirty="0">
                  <a:solidFill>
                    <a:srgbClr val="002060"/>
                  </a:solidFill>
                  <a:latin typeface="微軟正黑體" panose="020B0604030504040204" pitchFamily="34" charset="-120"/>
                  <a:ea typeface="微軟正黑體" panose="020B0604030504040204" pitchFamily="34" charset="-120"/>
                </a:rPr>
                <a:t>年國中教育會考及准考證號碼</a:t>
              </a:r>
            </a:p>
          </p:txBody>
        </p:sp>
      </p:grpSp>
      <p:grpSp>
        <p:nvGrpSpPr>
          <p:cNvPr id="35" name="群組 34">
            <a:extLst>
              <a:ext uri="{FF2B5EF4-FFF2-40B4-BE49-F238E27FC236}">
                <a16:creationId xmlns:a16="http://schemas.microsoft.com/office/drawing/2014/main" id="{77686D86-62F9-4CD5-9E01-EC845BD05C0D}"/>
              </a:ext>
            </a:extLst>
          </p:cNvPr>
          <p:cNvGrpSpPr/>
          <p:nvPr/>
        </p:nvGrpSpPr>
        <p:grpSpPr>
          <a:xfrm>
            <a:off x="346998" y="4465284"/>
            <a:ext cx="11324944" cy="1976001"/>
            <a:chOff x="338410" y="3919003"/>
            <a:chExt cx="11324944" cy="1976001"/>
          </a:xfrm>
        </p:grpSpPr>
        <p:pic>
          <p:nvPicPr>
            <p:cNvPr id="32" name="圖片 31">
              <a:extLst>
                <a:ext uri="{FF2B5EF4-FFF2-40B4-BE49-F238E27FC236}">
                  <a16:creationId xmlns:a16="http://schemas.microsoft.com/office/drawing/2014/main" id="{4082EDF1-0910-4B31-8734-8D9E9CE8AE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8410" y="4212185"/>
              <a:ext cx="11324944" cy="1640059"/>
            </a:xfrm>
            <a:prstGeom prst="rect">
              <a:avLst/>
            </a:prstGeom>
          </p:spPr>
        </p:pic>
        <p:sp>
          <p:nvSpPr>
            <p:cNvPr id="43" name="矩形 42"/>
            <p:cNvSpPr/>
            <p:nvPr/>
          </p:nvSpPr>
          <p:spPr bwMode="auto">
            <a:xfrm>
              <a:off x="338410" y="4234284"/>
              <a:ext cx="2577272" cy="1660719"/>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p:cNvSpPr/>
            <p:nvPr/>
          </p:nvSpPr>
          <p:spPr bwMode="auto">
            <a:xfrm>
              <a:off x="2213170" y="3929214"/>
              <a:ext cx="252000" cy="25200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2</a:t>
              </a:r>
              <a:endParaRPr lang="zh-TW" altLang="en-US" b="1" dirty="0"/>
            </a:p>
          </p:txBody>
        </p:sp>
        <p:sp>
          <p:nvSpPr>
            <p:cNvPr id="44" name="矩形 43"/>
            <p:cNvSpPr/>
            <p:nvPr/>
          </p:nvSpPr>
          <p:spPr bwMode="auto">
            <a:xfrm>
              <a:off x="2934156" y="4234284"/>
              <a:ext cx="1605050" cy="166072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矩形 44"/>
            <p:cNvSpPr/>
            <p:nvPr/>
          </p:nvSpPr>
          <p:spPr bwMode="auto">
            <a:xfrm>
              <a:off x="4571824" y="4234285"/>
              <a:ext cx="951256" cy="1660719"/>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矩形 45"/>
            <p:cNvSpPr/>
            <p:nvPr/>
          </p:nvSpPr>
          <p:spPr bwMode="auto">
            <a:xfrm>
              <a:off x="5523081" y="4234285"/>
              <a:ext cx="2933322" cy="165417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橢圓 46"/>
            <p:cNvSpPr/>
            <p:nvPr/>
          </p:nvSpPr>
          <p:spPr bwMode="auto">
            <a:xfrm>
              <a:off x="4130995" y="3929214"/>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3</a:t>
              </a:r>
              <a:endParaRPr lang="zh-TW" altLang="en-US" b="1" dirty="0"/>
            </a:p>
          </p:txBody>
        </p:sp>
        <p:sp>
          <p:nvSpPr>
            <p:cNvPr id="48" name="橢圓 47"/>
            <p:cNvSpPr/>
            <p:nvPr/>
          </p:nvSpPr>
          <p:spPr bwMode="auto">
            <a:xfrm>
              <a:off x="5002337" y="3929214"/>
              <a:ext cx="252000" cy="252000"/>
            </a:xfrm>
            <a:prstGeom prst="ellipse">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4</a:t>
              </a:r>
              <a:endParaRPr lang="zh-TW" altLang="en-US" b="1" dirty="0"/>
            </a:p>
          </p:txBody>
        </p:sp>
        <p:sp>
          <p:nvSpPr>
            <p:cNvPr id="49" name="橢圓 48"/>
            <p:cNvSpPr/>
            <p:nvPr/>
          </p:nvSpPr>
          <p:spPr bwMode="auto">
            <a:xfrm>
              <a:off x="8028357" y="3919003"/>
              <a:ext cx="252000" cy="252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5</a:t>
              </a:r>
              <a:endParaRPr lang="zh-TW" altLang="en-US" b="1" dirty="0"/>
            </a:p>
          </p:txBody>
        </p:sp>
        <p:sp>
          <p:nvSpPr>
            <p:cNvPr id="54" name="橢圓 53"/>
            <p:cNvSpPr/>
            <p:nvPr/>
          </p:nvSpPr>
          <p:spPr bwMode="auto">
            <a:xfrm>
              <a:off x="707421" y="3929214"/>
              <a:ext cx="252000" cy="25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1</a:t>
              </a:r>
              <a:endParaRPr lang="zh-TW" altLang="en-US" b="1" dirty="0"/>
            </a:p>
          </p:txBody>
        </p:sp>
        <p:sp>
          <p:nvSpPr>
            <p:cNvPr id="55" name="矩形 54"/>
            <p:cNvSpPr/>
            <p:nvPr/>
          </p:nvSpPr>
          <p:spPr bwMode="auto">
            <a:xfrm>
              <a:off x="9641996" y="4212185"/>
              <a:ext cx="2021357" cy="1676271"/>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 name="橢圓 55"/>
            <p:cNvSpPr/>
            <p:nvPr/>
          </p:nvSpPr>
          <p:spPr bwMode="auto">
            <a:xfrm>
              <a:off x="11277882" y="3939732"/>
              <a:ext cx="252000" cy="252000"/>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b="1" dirty="0"/>
                <a:t>6</a:t>
              </a:r>
              <a:endParaRPr lang="zh-TW" altLang="en-US" b="1" dirty="0"/>
            </a:p>
          </p:txBody>
        </p:sp>
        <p:sp>
          <p:nvSpPr>
            <p:cNvPr id="40" name="矩形 39"/>
            <p:cNvSpPr/>
            <p:nvPr/>
          </p:nvSpPr>
          <p:spPr bwMode="auto">
            <a:xfrm>
              <a:off x="616739" y="4572252"/>
              <a:ext cx="1605112" cy="13227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33" name="圖片 32" descr="一張含有 文字, 數字, 螢幕擷取畫面, 行 的圖片&#10;&#10;AI 產生的內容可能不正確。">
            <a:extLst>
              <a:ext uri="{FF2B5EF4-FFF2-40B4-BE49-F238E27FC236}">
                <a16:creationId xmlns:a16="http://schemas.microsoft.com/office/drawing/2014/main" id="{5CA8A0BB-46AF-AF54-8ECB-34084AB1E659}"/>
              </a:ext>
            </a:extLst>
          </p:cNvPr>
          <p:cNvPicPr>
            <a:picLocks noChangeAspect="1"/>
          </p:cNvPicPr>
          <p:nvPr/>
        </p:nvPicPr>
        <p:blipFill>
          <a:blip r:embed="rId3">
            <a:extLst>
              <a:ext uri="{28A0092B-C50C-407E-A947-70E740481C1C}">
                <a14:useLocalDpi xmlns:a14="http://schemas.microsoft.com/office/drawing/2010/main" val="0"/>
              </a:ext>
            </a:extLst>
          </a:blip>
          <a:srcRect b="35176"/>
          <a:stretch/>
        </p:blipFill>
        <p:spPr>
          <a:xfrm>
            <a:off x="529167" y="2755378"/>
            <a:ext cx="10181083" cy="1423603"/>
          </a:xfrm>
          <a:prstGeom prst="rect">
            <a:avLst/>
          </a:prstGeom>
        </p:spPr>
      </p:pic>
    </p:spTree>
    <p:extLst>
      <p:ext uri="{BB962C8B-B14F-4D97-AF65-F5344CB8AC3E}">
        <p14:creationId xmlns:p14="http://schemas.microsoft.com/office/powerpoint/2010/main" val="3035370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35</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69521" y="794690"/>
            <a:ext cx="473004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(3/9)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矩形 8"/>
          <p:cNvSpPr>
            <a:spLocks noChangeArrowheads="1"/>
          </p:cNvSpPr>
          <p:nvPr/>
        </p:nvSpPr>
        <p:spPr bwMode="auto">
          <a:xfrm>
            <a:off x="1021660" y="1355632"/>
            <a:ext cx="28228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en-US" b="1" dirty="0">
                <a:solidFill>
                  <a:srgbClr val="C00000"/>
                </a:solidFill>
                <a:latin typeface="微軟正黑體" panose="020B0604030504040204" pitchFamily="34" charset="-120"/>
                <a:ea typeface="微軟正黑體" panose="020B0604030504040204" pitchFamily="34" charset="-120"/>
              </a:rPr>
              <a:t>檔）</a:t>
            </a:r>
            <a:endParaRPr lang="zh-TW" altLang="en-US" dirty="0">
              <a:solidFill>
                <a:srgbClr val="C00000"/>
              </a:solidFill>
            </a:endParaRPr>
          </a:p>
        </p:txBody>
      </p:sp>
      <p:pic>
        <p:nvPicPr>
          <p:cNvPr id="64" name="圖片 63" descr="一張含有 文字, 螢幕擷取畫面, 數字, 繪圖 的圖片&#10;&#10;AI 產生的內容可能不正確。">
            <a:extLst>
              <a:ext uri="{FF2B5EF4-FFF2-40B4-BE49-F238E27FC236}">
                <a16:creationId xmlns:a16="http://schemas.microsoft.com/office/drawing/2014/main" id="{00E2863E-4CA5-E473-525B-4C849F9E3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896" y="1758348"/>
            <a:ext cx="6367338" cy="4932000"/>
          </a:xfrm>
          <a:prstGeom prst="rect">
            <a:avLst/>
          </a:prstGeom>
        </p:spPr>
      </p:pic>
      <p:sp>
        <p:nvSpPr>
          <p:cNvPr id="65" name="矩形 64">
            <a:extLst>
              <a:ext uri="{FF2B5EF4-FFF2-40B4-BE49-F238E27FC236}">
                <a16:creationId xmlns:a16="http://schemas.microsoft.com/office/drawing/2014/main" id="{A9502752-1C04-E819-19B5-B37584722EC5}"/>
              </a:ext>
            </a:extLst>
          </p:cNvPr>
          <p:cNvSpPr/>
          <p:nvPr/>
        </p:nvSpPr>
        <p:spPr>
          <a:xfrm>
            <a:off x="2906162" y="6319319"/>
            <a:ext cx="688064" cy="4711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向右箭號 18">
            <a:extLst>
              <a:ext uri="{FF2B5EF4-FFF2-40B4-BE49-F238E27FC236}">
                <a16:creationId xmlns:a16="http://schemas.microsoft.com/office/drawing/2014/main" id="{C1C7EAA1-CA12-64E1-09CF-3AE9DE0952D7}"/>
              </a:ext>
            </a:extLst>
          </p:cNvPr>
          <p:cNvSpPr/>
          <p:nvPr/>
        </p:nvSpPr>
        <p:spPr bwMode="auto">
          <a:xfrm rot="905759">
            <a:off x="1964602" y="6354400"/>
            <a:ext cx="840612" cy="3693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文字方塊 69">
            <a:extLst>
              <a:ext uri="{FF2B5EF4-FFF2-40B4-BE49-F238E27FC236}">
                <a16:creationId xmlns:a16="http://schemas.microsoft.com/office/drawing/2014/main" id="{4A80D505-FDA2-3948-FF7F-217754C4D679}"/>
              </a:ext>
            </a:extLst>
          </p:cNvPr>
          <p:cNvSpPr txBox="1"/>
          <p:nvPr/>
        </p:nvSpPr>
        <p:spPr>
          <a:xfrm>
            <a:off x="195478" y="4557106"/>
            <a:ext cx="2027976" cy="1724190"/>
          </a:xfrm>
          <a:prstGeom prst="rect">
            <a:avLst/>
          </a:prstGeom>
          <a:solidFill>
            <a:srgbClr val="FFFFCA"/>
          </a:solidFill>
          <a:ln w="28575">
            <a:solidFill>
              <a:srgbClr val="C00000"/>
            </a:solidFill>
          </a:ln>
          <a:effectLst>
            <a:outerShdw blurRad="50800" dist="38100" dir="2700000" algn="tl" rotWithShape="0">
              <a:prstClr val="black">
                <a:alpha val="40000"/>
              </a:prstClr>
            </a:outerShdw>
          </a:effectLst>
        </p:spPr>
        <p:txBody>
          <a:bodyPr wrap="square">
            <a:spAutoFit/>
          </a:bodyPr>
          <a:lstStyle/>
          <a:p>
            <a:pPr algn="just">
              <a:lnSpc>
                <a:spcPct val="120000"/>
              </a:lnSpc>
              <a:defRPr/>
            </a:pPr>
            <a:r>
              <a:rPr lang="zh-TW" altLang="en-US" b="1" u="sng" dirty="0">
                <a:latin typeface="微軟正黑體" panose="020B0604030504040204" pitchFamily="34" charset="-120"/>
                <a:ea typeface="微軟正黑體" panose="020B0604030504040204" pitchFamily="34" charset="-120"/>
              </a:rPr>
              <a:t>請在</a:t>
            </a:r>
            <a:r>
              <a:rPr lang="en-US" altLang="zh-TW" b="1" u="sng" dirty="0">
                <a:solidFill>
                  <a:srgbClr val="FF0000"/>
                </a:solidFill>
                <a:latin typeface="微軟正黑體" panose="020B0604030504040204" pitchFamily="34" charset="-120"/>
                <a:ea typeface="微軟正黑體" panose="020B0604030504040204" pitchFamily="34" charset="-120"/>
              </a:rPr>
              <a:t>Sheet1</a:t>
            </a:r>
            <a:r>
              <a:rPr lang="zh-TW" altLang="en-US" b="1" u="sng" dirty="0">
                <a:latin typeface="微軟正黑體" panose="020B0604030504040204" pitchFamily="34" charset="-120"/>
                <a:ea typeface="微軟正黑體" panose="020B0604030504040204" pitchFamily="34" charset="-120"/>
              </a:rPr>
              <a:t>匯入學生資料</a:t>
            </a:r>
            <a:r>
              <a:rPr lang="zh-TW" altLang="en-US" b="1" dirty="0">
                <a:latin typeface="微軟正黑體" panose="020B0604030504040204" pitchFamily="34" charset="-120"/>
                <a:ea typeface="微軟正黑體" panose="020B0604030504040204" pitchFamily="34" charset="-120"/>
              </a:rPr>
              <a:t>，如將資料匯入</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匯入範例</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頁面系統會顯示資料上傳失敗</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71" name="橢圓 70">
            <a:extLst>
              <a:ext uri="{FF2B5EF4-FFF2-40B4-BE49-F238E27FC236}">
                <a16:creationId xmlns:a16="http://schemas.microsoft.com/office/drawing/2014/main" id="{FB6D804D-393D-8F60-F50D-7F953DEE8E44}"/>
              </a:ext>
            </a:extLst>
          </p:cNvPr>
          <p:cNvSpPr/>
          <p:nvPr/>
        </p:nvSpPr>
        <p:spPr>
          <a:xfrm>
            <a:off x="2463142" y="2285906"/>
            <a:ext cx="322908" cy="2987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a:extLst>
              <a:ext uri="{FF2B5EF4-FFF2-40B4-BE49-F238E27FC236}">
                <a16:creationId xmlns:a16="http://schemas.microsoft.com/office/drawing/2014/main" id="{6F7BDA32-A5B8-D4DF-CC24-04BBBD2F0CF1}"/>
              </a:ext>
            </a:extLst>
          </p:cNvPr>
          <p:cNvSpPr txBox="1"/>
          <p:nvPr/>
        </p:nvSpPr>
        <p:spPr>
          <a:xfrm>
            <a:off x="9194503" y="1159815"/>
            <a:ext cx="2027976" cy="1724190"/>
          </a:xfrm>
          <a:prstGeom prst="rect">
            <a:avLst/>
          </a:prstGeom>
          <a:solidFill>
            <a:srgbClr val="FFFFCA"/>
          </a:solidFill>
          <a:ln w="28575">
            <a:solidFill>
              <a:srgbClr val="C00000"/>
            </a:solidFill>
          </a:ln>
          <a:effectLst>
            <a:outerShdw blurRad="50800" dist="38100" dir="2700000" algn="tl" rotWithShape="0">
              <a:prstClr val="black">
                <a:alpha val="40000"/>
              </a:prstClr>
            </a:outerShdw>
          </a:effectLst>
        </p:spPr>
        <p:txBody>
          <a:bodyPr wrap="square">
            <a:spAutoFit/>
          </a:bodyPr>
          <a:lstStyle/>
          <a:p>
            <a:pPr algn="just">
              <a:lnSpc>
                <a:spcPct val="120000"/>
              </a:lnSpc>
              <a:defRPr/>
            </a:pPr>
            <a:r>
              <a:rPr lang="zh-TW" altLang="en-US" b="1" dirty="0">
                <a:latin typeface="微軟正黑體" panose="020B0604030504040204" pitchFamily="34" charset="-120"/>
                <a:ea typeface="微軟正黑體" panose="020B0604030504040204" pitchFamily="34" charset="-120"/>
              </a:rPr>
              <a:t>請從第</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行開始匯入學生資料，如上方有空白處，系統會顯示資料上傳失敗</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cxnSp>
        <p:nvCxnSpPr>
          <p:cNvPr id="74" name="直線單箭頭接點 73">
            <a:extLst>
              <a:ext uri="{FF2B5EF4-FFF2-40B4-BE49-F238E27FC236}">
                <a16:creationId xmlns:a16="http://schemas.microsoft.com/office/drawing/2014/main" id="{9BAA85A6-750A-C864-AC19-989C6C60FC41}"/>
              </a:ext>
            </a:extLst>
          </p:cNvPr>
          <p:cNvCxnSpPr/>
          <p:nvPr/>
        </p:nvCxnSpPr>
        <p:spPr>
          <a:xfrm flipH="1">
            <a:off x="7188451" y="2435288"/>
            <a:ext cx="1819747"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93900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F20FCEB-CB4E-441A-B6AC-92F7D529F397}"/>
              </a:ext>
            </a:extLst>
          </p:cNvPr>
          <p:cNvPicPr>
            <a:picLocks noChangeAspect="1"/>
          </p:cNvPicPr>
          <p:nvPr/>
        </p:nvPicPr>
        <p:blipFill>
          <a:blip r:embed="rId2"/>
          <a:stretch>
            <a:fillRect/>
          </a:stretch>
        </p:blipFill>
        <p:spPr>
          <a:xfrm>
            <a:off x="1007184" y="3171850"/>
            <a:ext cx="10040983" cy="3040381"/>
          </a:xfrm>
          <a:prstGeom prst="rect">
            <a:avLst/>
          </a:prstGeom>
        </p:spPr>
      </p:pic>
      <p:sp>
        <p:nvSpPr>
          <p:cNvPr id="5" name="投影片編號版面配置區 4"/>
          <p:cNvSpPr txBox="1">
            <a:spLocks/>
          </p:cNvSpPr>
          <p:nvPr/>
        </p:nvSpPr>
        <p:spPr bwMode="auto">
          <a:xfrm>
            <a:off x="962427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36</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85626" y="774288"/>
            <a:ext cx="429589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(4/9)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8"/>
          <p:cNvSpPr>
            <a:spLocks noChangeArrowheads="1"/>
          </p:cNvSpPr>
          <p:nvPr/>
        </p:nvSpPr>
        <p:spPr bwMode="auto">
          <a:xfrm>
            <a:off x="1085003" y="1399917"/>
            <a:ext cx="1019908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575"/>
              </a:spcBef>
              <a:buClr>
                <a:schemeClr val="accent1"/>
              </a:buClr>
              <a:buSzPct val="85000"/>
            </a:pPr>
            <a:r>
              <a:rPr lang="zh-TW" altLang="en-US" sz="2000" b="1" dirty="0">
                <a:solidFill>
                  <a:srgbClr val="0070C0"/>
                </a:solidFill>
                <a:latin typeface="微軟正黑體" panose="020B0604030504040204" pitchFamily="34" charset="-120"/>
                <a:ea typeface="微軟正黑體" panose="020B0604030504040204" pitchFamily="34" charset="-120"/>
              </a:rPr>
              <a:t>檔案上傳</a:t>
            </a:r>
            <a:r>
              <a:rPr lang="en-US" altLang="zh-TW" sz="2000" b="1" dirty="0">
                <a:solidFill>
                  <a:srgbClr val="0070C0"/>
                </a:solidFill>
                <a:latin typeface="微軟正黑體" panose="020B0604030504040204" pitchFamily="34" charset="-120"/>
                <a:ea typeface="微軟正黑體" panose="020B0604030504040204" pitchFamily="34" charset="-120"/>
              </a:rPr>
              <a:t>(</a:t>
            </a:r>
            <a:r>
              <a:rPr lang="zh-TW" altLang="en-US" sz="2000" b="1" dirty="0">
                <a:solidFill>
                  <a:srgbClr val="0070C0"/>
                </a:solidFill>
                <a:latin typeface="微軟正黑體" panose="020B0604030504040204" pitchFamily="34" charset="-120"/>
                <a:ea typeface="微軟正黑體" panose="020B0604030504040204" pitchFamily="34" charset="-120"/>
              </a:rPr>
              <a:t>批次作業</a:t>
            </a:r>
            <a:r>
              <a:rPr lang="en-US" altLang="zh-TW" sz="2000" b="1" dirty="0">
                <a:solidFill>
                  <a:srgbClr val="0070C0"/>
                </a:solidFill>
                <a:latin typeface="微軟正黑體" panose="020B0604030504040204" pitchFamily="34" charset="-120"/>
                <a:ea typeface="微軟正黑體" panose="020B0604030504040204" pitchFamily="34" charset="-120"/>
              </a:rPr>
              <a:t>)</a:t>
            </a:r>
          </a:p>
          <a:p>
            <a:pPr>
              <a:spcBef>
                <a:spcPts val="575"/>
              </a:spcBef>
              <a:buClr>
                <a:schemeClr val="accent1"/>
              </a:buClr>
              <a:buSzPct val="85000"/>
            </a:pPr>
            <a:r>
              <a:rPr lang="en-US" altLang="zh-TW" sz="2000" b="1" dirty="0">
                <a:solidFill>
                  <a:srgbClr val="C00000"/>
                </a:solidFill>
                <a:latin typeface="微軟正黑體" panose="020B0604030504040204" pitchFamily="34" charset="-120"/>
                <a:ea typeface="微軟正黑體" panose="020B0604030504040204" pitchFamily="34" charset="-120"/>
              </a:rPr>
              <a:t>Step1</a:t>
            </a:r>
            <a:r>
              <a:rPr lang="zh-TW" altLang="en-US" sz="2000" b="1" dirty="0">
                <a:solidFill>
                  <a:srgbClr val="C00000"/>
                </a:solidFill>
                <a:latin typeface="微軟正黑體" panose="020B0604030504040204" pitchFamily="34" charset="-120"/>
                <a:ea typeface="微軟正黑體" panose="020B0604030504040204" pitchFamily="34" charset="-120"/>
              </a:rPr>
              <a:t>：</a:t>
            </a:r>
            <a:endParaRPr lang="en-US" altLang="zh-TW" sz="2000" b="1" dirty="0">
              <a:solidFill>
                <a:srgbClr val="C00000"/>
              </a:solidFill>
              <a:latin typeface="微軟正黑體" panose="020B0604030504040204" pitchFamily="34" charset="-120"/>
              <a:ea typeface="微軟正黑體" panose="020B0604030504040204" pitchFamily="34" charset="-120"/>
            </a:endParaRPr>
          </a:p>
          <a:p>
            <a:pPr>
              <a:lnSpc>
                <a:spcPts val="3200"/>
              </a:lnSpc>
              <a:spcBef>
                <a:spcPts val="750"/>
              </a:spcBef>
              <a:buClr>
                <a:schemeClr val="accent1"/>
              </a:buClr>
              <a:buSzPct val="85000"/>
            </a:pPr>
            <a:r>
              <a:rPr lang="zh-TW" altLang="en-US" b="1" dirty="0">
                <a:latin typeface="微軟正黑體" panose="020B0604030504040204" pitchFamily="34" charset="-120"/>
                <a:ea typeface="微軟正黑體" panose="020B0604030504040204" pitchFamily="34" charset="-120"/>
              </a:rPr>
              <a:t>若國中端校務系統匯出之免試生資料檔欄位或格式與「範例檔案」不相同，</a:t>
            </a:r>
            <a:r>
              <a:rPr lang="zh-TW" altLang="en-US" b="1" dirty="0">
                <a:solidFill>
                  <a:srgbClr val="C00000"/>
                </a:solidFill>
                <a:latin typeface="微軟正黑體" panose="020B0604030504040204" pitchFamily="34" charset="-120"/>
                <a:ea typeface="微軟正黑體" panose="020B0604030504040204" pitchFamily="34" charset="-120"/>
              </a:rPr>
              <a:t>則修改學校校務系統匯出檔案</a:t>
            </a:r>
            <a:r>
              <a:rPr lang="zh-TW" altLang="en-US" b="1" dirty="0">
                <a:latin typeface="微軟正黑體" panose="020B0604030504040204" pitchFamily="34" charset="-120"/>
                <a:ea typeface="微軟正黑體" panose="020B0604030504040204" pitchFamily="34" charset="-120"/>
              </a:rPr>
              <a:t>，再以修改後檔案匯入報名系統。</a:t>
            </a:r>
            <a:endParaRPr lang="en-US" altLang="zh-TW" b="1" dirty="0">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3661A251-6A1B-46EC-A532-F6B9C3ADA3C6}"/>
              </a:ext>
            </a:extLst>
          </p:cNvPr>
          <p:cNvSpPr/>
          <p:nvPr/>
        </p:nvSpPr>
        <p:spPr bwMode="auto">
          <a:xfrm>
            <a:off x="1081129" y="5599302"/>
            <a:ext cx="721545" cy="2784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370626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88314B62-635A-4C86-BFE6-5DA9EBC5C053}"/>
              </a:ext>
            </a:extLst>
          </p:cNvPr>
          <p:cNvPicPr>
            <a:picLocks noChangeAspect="1"/>
          </p:cNvPicPr>
          <p:nvPr/>
        </p:nvPicPr>
        <p:blipFill>
          <a:blip r:embed="rId2"/>
          <a:stretch>
            <a:fillRect/>
          </a:stretch>
        </p:blipFill>
        <p:spPr>
          <a:xfrm>
            <a:off x="1081132" y="2666195"/>
            <a:ext cx="8934994" cy="2728051"/>
          </a:xfrm>
          <a:prstGeom prst="rect">
            <a:avLst/>
          </a:prstGeom>
        </p:spPr>
      </p:pic>
      <p:sp>
        <p:nvSpPr>
          <p:cNvPr id="5" name="投影片編號版面配置區 4"/>
          <p:cNvSpPr txBox="1">
            <a:spLocks/>
          </p:cNvSpPr>
          <p:nvPr/>
        </p:nvSpPr>
        <p:spPr bwMode="auto">
          <a:xfrm>
            <a:off x="9614545"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37</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62"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1005081" y="724733"/>
            <a:ext cx="1051560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(5/9)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5"/>
          <p:cNvSpPr>
            <a:spLocks noGrp="1"/>
          </p:cNvSpPr>
          <p:nvPr>
            <p:ph idx="1"/>
          </p:nvPr>
        </p:nvSpPr>
        <p:spPr>
          <a:xfrm>
            <a:off x="1029257" y="1315737"/>
            <a:ext cx="10762149" cy="1579813"/>
          </a:xfrm>
        </p:spPr>
        <p:txBody>
          <a:bodyPr rtlCol="0">
            <a:noAutofit/>
          </a:bodyPr>
          <a:lstStyle/>
          <a:p>
            <a:pPr marL="0" indent="0">
              <a:lnSpc>
                <a:spcPct val="100000"/>
              </a:lnSpc>
              <a:spcBef>
                <a:spcPts val="0"/>
              </a:spcBef>
              <a:buNone/>
              <a:defRPr/>
            </a:pPr>
            <a:r>
              <a:rPr lang="en-US" altLang="zh-TW" sz="2000" b="1" dirty="0">
                <a:solidFill>
                  <a:srgbClr val="C00000"/>
                </a:solidFill>
                <a:latin typeface="微軟正黑體" panose="020B0604030504040204" pitchFamily="34" charset="-120"/>
                <a:ea typeface="微軟正黑體" panose="020B0604030504040204" pitchFamily="34" charset="-120"/>
              </a:rPr>
              <a:t>Step2</a:t>
            </a:r>
            <a:r>
              <a:rPr lang="zh-TW" altLang="en-US" sz="2000" b="1" dirty="0">
                <a:solidFill>
                  <a:srgbClr val="C00000"/>
                </a:solidFill>
                <a:latin typeface="微軟正黑體" panose="020B0604030504040204" pitchFamily="34" charset="-120"/>
                <a:ea typeface="微軟正黑體" panose="020B0604030504040204" pitchFamily="34" charset="-120"/>
              </a:rPr>
              <a:t>：</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457200" indent="-457200">
              <a:lnSpc>
                <a:spcPct val="100000"/>
              </a:lnSpc>
              <a:spcBef>
                <a:spcPts val="0"/>
              </a:spcBef>
              <a:buFont typeface="+mj-lt"/>
              <a:buAutoNum type="arabicParenR"/>
              <a:defRPr/>
            </a:pPr>
            <a:r>
              <a:rPr lang="zh-TW" altLang="zh-TW" sz="1800" b="1" dirty="0">
                <a:latin typeface="微軟正黑體" panose="020B0604030504040204" pitchFamily="34" charset="-120"/>
                <a:ea typeface="微軟正黑體" panose="020B0604030504040204" pitchFamily="34" charset="-120"/>
              </a:rPr>
              <a:t>將編修後</a:t>
            </a:r>
            <a:r>
              <a:rPr lang="zh-TW" altLang="en-US" sz="1800" b="1" dirty="0">
                <a:latin typeface="微軟正黑體" panose="020B0604030504040204" pitchFamily="34" charset="-120"/>
                <a:ea typeface="微軟正黑體" panose="020B0604030504040204" pitchFamily="34" charset="-120"/>
              </a:rPr>
              <a:t>的免試生報名資料</a:t>
            </a:r>
            <a:r>
              <a:rPr lang="en-US" altLang="zh-TW" sz="1800" b="1" dirty="0">
                <a:latin typeface="微軟正黑體" panose="020B0604030504040204" pitchFamily="34" charset="-120"/>
                <a:ea typeface="微軟正黑體" panose="020B0604030504040204" pitchFamily="34" charset="-120"/>
              </a:rPr>
              <a:t>Excel</a:t>
            </a:r>
            <a:r>
              <a:rPr lang="zh-TW" altLang="zh-TW" sz="1800" b="1" dirty="0">
                <a:latin typeface="微軟正黑體" panose="020B0604030504040204" pitchFamily="34" charset="-120"/>
                <a:ea typeface="微軟正黑體" panose="020B0604030504040204" pitchFamily="34" charset="-120"/>
              </a:rPr>
              <a:t>檔案，以</a:t>
            </a:r>
            <a:r>
              <a:rPr lang="en-US" altLang="zh-TW" sz="1800" b="1" u="sng" dirty="0">
                <a:solidFill>
                  <a:srgbClr val="C00000"/>
                </a:solidFill>
                <a:highlight>
                  <a:srgbClr val="FFCF9F"/>
                </a:highlight>
                <a:latin typeface="微軟正黑體" panose="020B0604030504040204" pitchFamily="34" charset="-120"/>
                <a:ea typeface="微軟正黑體" panose="020B0604030504040204" pitchFamily="34" charset="-120"/>
              </a:rPr>
              <a:t>Microsoft Excel </a:t>
            </a:r>
            <a:r>
              <a:rPr lang="zh-TW" altLang="en-US" sz="1800" b="1" u="sng" dirty="0">
                <a:solidFill>
                  <a:srgbClr val="C00000"/>
                </a:solidFill>
                <a:highlight>
                  <a:srgbClr val="FFCF9F"/>
                </a:highlight>
                <a:latin typeface="微軟正黑體" panose="020B0604030504040204" pitchFamily="34" charset="-120"/>
                <a:ea typeface="微軟正黑體" panose="020B0604030504040204" pitchFamily="34" charset="-120"/>
              </a:rPr>
              <a:t>工作表 </a:t>
            </a:r>
            <a:r>
              <a:rPr lang="en-US" altLang="zh-TW" sz="1800" b="1" u="sng" dirty="0">
                <a:solidFill>
                  <a:srgbClr val="C00000"/>
                </a:solidFill>
                <a:highlight>
                  <a:srgbClr val="FFCF9F"/>
                </a:highlight>
                <a:latin typeface="微軟正黑體" panose="020B0604030504040204" pitchFamily="34" charset="-120"/>
                <a:ea typeface="微軟正黑體" panose="020B0604030504040204" pitchFamily="34" charset="-120"/>
              </a:rPr>
              <a:t>(.xlsx)</a:t>
            </a:r>
            <a:r>
              <a:rPr lang="zh-TW" altLang="en-US" sz="1800" b="1" u="sng" dirty="0">
                <a:solidFill>
                  <a:srgbClr val="C00000"/>
                </a:solidFill>
                <a:latin typeface="微軟正黑體" panose="020B0604030504040204" pitchFamily="34" charset="-120"/>
                <a:ea typeface="微軟正黑體" panose="020B0604030504040204" pitchFamily="34" charset="-120"/>
              </a:rPr>
              <a:t> </a:t>
            </a:r>
            <a:r>
              <a:rPr lang="en-US" altLang="zh-TW" sz="1800" b="1" dirty="0">
                <a:latin typeface="微軟正黑體" panose="020B0604030504040204" pitchFamily="34" charset="-120"/>
                <a:ea typeface="微軟正黑體" panose="020B0604030504040204" pitchFamily="34" charset="-120"/>
              </a:rPr>
              <a:t>Excel</a:t>
            </a:r>
            <a:r>
              <a:rPr lang="zh-TW" altLang="en-US" sz="1800" b="1" dirty="0">
                <a:latin typeface="微軟正黑體" panose="020B0604030504040204" pitchFamily="34" charset="-120"/>
                <a:ea typeface="微軟正黑體" panose="020B0604030504040204" pitchFamily="34" charset="-120"/>
              </a:rPr>
              <a:t>「</a:t>
            </a:r>
            <a:r>
              <a:rPr lang="zh-TW" altLang="zh-TW" sz="1800" b="1" dirty="0">
                <a:latin typeface="微軟正黑體" panose="020B0604030504040204" pitchFamily="34" charset="-120"/>
                <a:ea typeface="微軟正黑體" panose="020B0604030504040204" pitchFamily="34" charset="-120"/>
              </a:rPr>
              <a:t>匯入</a:t>
            </a:r>
            <a:r>
              <a:rPr lang="zh-TW" altLang="en-US" sz="1800" b="1" dirty="0">
                <a:latin typeface="微軟正黑體" panose="020B0604030504040204" pitchFamily="34" charset="-120"/>
                <a:ea typeface="微軟正黑體" panose="020B0604030504040204" pitchFamily="34" charset="-120"/>
              </a:rPr>
              <a:t>」</a:t>
            </a:r>
            <a:r>
              <a:rPr lang="zh-TW" altLang="zh-TW" sz="1800" b="1" dirty="0">
                <a:latin typeface="微軟正黑體" panose="020B0604030504040204" pitchFamily="34" charset="-120"/>
                <a:ea typeface="微軟正黑體" panose="020B0604030504040204" pitchFamily="34" charset="-120"/>
              </a:rPr>
              <a:t>方式新增報名資料。</a:t>
            </a:r>
            <a:endParaRPr lang="en-US" altLang="zh-TW" sz="1800" b="1" dirty="0">
              <a:latin typeface="微軟正黑體" panose="020B0604030504040204" pitchFamily="34" charset="-120"/>
              <a:ea typeface="微軟正黑體" panose="020B0604030504040204" pitchFamily="34" charset="-120"/>
            </a:endParaRPr>
          </a:p>
          <a:p>
            <a:pPr marL="457200" indent="-457200">
              <a:lnSpc>
                <a:spcPct val="100000"/>
              </a:lnSpc>
              <a:spcBef>
                <a:spcPts val="0"/>
              </a:spcBef>
              <a:buFont typeface="+mj-lt"/>
              <a:buAutoNum type="arabicParenR"/>
              <a:defRPr/>
            </a:pPr>
            <a:r>
              <a:rPr lang="zh-TW" altLang="en-US" sz="1800" b="1" dirty="0">
                <a:solidFill>
                  <a:srgbClr val="C00000"/>
                </a:solidFill>
                <a:latin typeface="微軟正黑體" panose="020B0604030504040204" pitchFamily="34" charset="-120"/>
                <a:ea typeface="微軟正黑體" panose="020B0604030504040204" pitchFamily="34" charset="-120"/>
              </a:rPr>
              <a:t>上傳檔案名稱請以「英文、數字」命名</a:t>
            </a:r>
            <a:r>
              <a:rPr lang="zh-TW" altLang="en-US" sz="1800" b="1" dirty="0">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中文檔名會造成上傳失敗。</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1791078" y="5947755"/>
            <a:ext cx="8472780" cy="778360"/>
            <a:chOff x="950498" y="6035675"/>
            <a:chExt cx="10414166" cy="792163"/>
          </a:xfrm>
        </p:grpSpPr>
        <p:sp>
          <p:nvSpPr>
            <p:cNvPr id="15" name="矩形 14"/>
            <p:cNvSpPr/>
            <p:nvPr/>
          </p:nvSpPr>
          <p:spPr>
            <a:xfrm>
              <a:off x="950498" y="6035675"/>
              <a:ext cx="10414166" cy="792163"/>
            </a:xfrm>
            <a:prstGeom prst="rect">
              <a:avLst/>
            </a:prstGeom>
            <a:solidFill>
              <a:srgbClr val="FEFAF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16" name="矩形 9"/>
            <p:cNvSpPr>
              <a:spLocks noChangeArrowheads="1"/>
            </p:cNvSpPr>
            <p:nvPr/>
          </p:nvSpPr>
          <p:spPr bwMode="auto">
            <a:xfrm>
              <a:off x="974559" y="6040289"/>
              <a:ext cx="10390105" cy="7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20725" indent="-720725">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20000"/>
                </a:lnSpc>
              </a:pPr>
              <a:r>
                <a:rPr lang="zh-TW" altLang="zh-TW" b="1" dirty="0">
                  <a:solidFill>
                    <a:srgbClr val="C00000"/>
                  </a:solidFill>
                  <a:latin typeface="微軟正黑體" panose="020B0604030504040204" pitchFamily="34" charset="-120"/>
                  <a:ea typeface="微軟正黑體" panose="020B0604030504040204" pitchFamily="34" charset="-120"/>
                </a:rPr>
                <a:t>※提醒：系統接受</a:t>
              </a:r>
              <a:r>
                <a:rPr lang="zh-TW" altLang="en-US" b="1" dirty="0">
                  <a:solidFill>
                    <a:srgbClr val="C00000"/>
                  </a:solidFill>
                  <a:latin typeface="微軟正黑體" panose="020B0604030504040204" pitchFamily="34" charset="-120"/>
                  <a:ea typeface="微軟正黑體" panose="020B0604030504040204" pitchFamily="34" charset="-120"/>
                </a:rPr>
                <a:t>「多次</a:t>
              </a:r>
              <a:r>
                <a:rPr lang="zh-TW" altLang="zh-TW" b="1" dirty="0">
                  <a:solidFill>
                    <a:srgbClr val="C00000"/>
                  </a:solidFill>
                  <a:latin typeface="微軟正黑體" panose="020B0604030504040204" pitchFamily="34" charset="-120"/>
                  <a:ea typeface="微軟正黑體" panose="020B0604030504040204" pitchFamily="34" charset="-120"/>
                </a:rPr>
                <a:t>分批匯入</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與</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多次單筆新增</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已上傳成功的報名資料，  </a:t>
              </a:r>
              <a:endParaRPr lang="en-US" altLang="zh-TW" b="1" dirty="0">
                <a:solidFill>
                  <a:srgbClr val="C00000"/>
                </a:solidFill>
                <a:latin typeface="微軟正黑體" panose="020B0604030504040204" pitchFamily="34" charset="-120"/>
                <a:ea typeface="微軟正黑體" panose="020B0604030504040204" pitchFamily="34" charset="-120"/>
              </a:endParaRPr>
            </a:p>
            <a:p>
              <a:pPr eaLnBrk="1" hangingPunct="1">
                <a:lnSpc>
                  <a:spcPct val="120000"/>
                </a:lnSpc>
              </a:pPr>
              <a:r>
                <a:rPr lang="en-US" altLang="zh-TW" b="1" dirty="0">
                  <a:solidFill>
                    <a:srgbClr val="C00000"/>
                  </a:solidFill>
                  <a:latin typeface="微軟正黑體" panose="020B0604030504040204" pitchFamily="34" charset="-120"/>
                  <a:ea typeface="微軟正黑體" panose="020B0604030504040204" pitchFamily="34" charset="-120"/>
                </a:rPr>
                <a:t>             </a:t>
              </a:r>
              <a:r>
                <a:rPr lang="en-US" altLang="zh-TW" sz="1400" b="1" dirty="0">
                  <a:solidFill>
                    <a:srgbClr val="C00000"/>
                  </a:solidFill>
                  <a:latin typeface="微軟正黑體" panose="020B0604030504040204" pitchFamily="34" charset="-120"/>
                  <a:ea typeface="微軟正黑體" panose="020B0604030504040204" pitchFamily="34" charset="-120"/>
                </a:rPr>
                <a:t>   </a:t>
              </a:r>
              <a:r>
                <a:rPr lang="zh-TW" altLang="en-US" b="1" dirty="0">
                  <a:solidFill>
                    <a:srgbClr val="C00000"/>
                  </a:solidFill>
                  <a:latin typeface="微軟正黑體" panose="020B0604030504040204" pitchFamily="34" charset="-120"/>
                  <a:ea typeface="微軟正黑體" panose="020B0604030504040204" pitchFamily="34" charset="-120"/>
                </a:rPr>
                <a:t>請</a:t>
              </a:r>
              <a:r>
                <a:rPr lang="zh-TW" altLang="en-US" sz="2000" b="1" u="sng" dirty="0">
                  <a:ln w="0"/>
                  <a:latin typeface="微軟正黑體" panose="020B0604030504040204" pitchFamily="34" charset="-120"/>
                  <a:ea typeface="微軟正黑體" panose="020B0604030504040204" pitchFamily="34" charset="-120"/>
                </a:rPr>
                <a:t>不要再重覆上傳</a:t>
              </a:r>
              <a:r>
                <a:rPr lang="zh-TW" altLang="en-US" b="1" dirty="0">
                  <a:solidFill>
                    <a:srgbClr val="C00000"/>
                  </a:solidFill>
                  <a:latin typeface="微軟正黑體" panose="020B0604030504040204" pitchFamily="34" charset="-120"/>
                  <a:ea typeface="微軟正黑體" panose="020B0604030504040204" pitchFamily="34" charset="-120"/>
                </a:rPr>
                <a:t>，新增報名資料請</a:t>
              </a:r>
              <a:r>
                <a:rPr lang="zh-TW" altLang="en-US" b="1" u="sng" dirty="0">
                  <a:solidFill>
                    <a:srgbClr val="C00000"/>
                  </a:solidFill>
                  <a:latin typeface="微軟正黑體" panose="020B0604030504040204" pitchFamily="34" charset="-120"/>
                  <a:ea typeface="微軟正黑體" panose="020B0604030504040204" pitchFamily="34" charset="-120"/>
                </a:rPr>
                <a:t>另製作新檔案匯入</a:t>
              </a:r>
              <a:r>
                <a:rPr lang="zh-TW" altLang="en-US" b="1" dirty="0">
                  <a:solidFill>
                    <a:srgbClr val="C00000"/>
                  </a:solidFill>
                  <a:latin typeface="微軟正黑體" panose="020B0604030504040204" pitchFamily="34" charset="-120"/>
                  <a:ea typeface="微軟正黑體" panose="020B0604030504040204" pitchFamily="34" charset="-120"/>
                </a:rPr>
                <a:t>。</a:t>
              </a:r>
              <a:endParaRPr lang="zh-TW" altLang="zh-TW" b="1" dirty="0">
                <a:solidFill>
                  <a:srgbClr val="C00000"/>
                </a:solidFill>
                <a:latin typeface="微軟正黑體" panose="020B0604030504040204" pitchFamily="34" charset="-120"/>
                <a:ea typeface="微軟正黑體" panose="020B0604030504040204" pitchFamily="34" charset="-120"/>
              </a:endParaRPr>
            </a:p>
          </p:txBody>
        </p:sp>
      </p:grpSp>
      <p:sp>
        <p:nvSpPr>
          <p:cNvPr id="17" name="矩形 16"/>
          <p:cNvSpPr/>
          <p:nvPr/>
        </p:nvSpPr>
        <p:spPr bwMode="auto">
          <a:xfrm>
            <a:off x="1164225" y="4831726"/>
            <a:ext cx="1770563" cy="2784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bwMode="auto">
          <a:xfrm>
            <a:off x="1791078" y="5153353"/>
            <a:ext cx="741362" cy="2730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 name="圖片 22">
            <a:extLst>
              <a:ext uri="{FF2B5EF4-FFF2-40B4-BE49-F238E27FC236}">
                <a16:creationId xmlns:a16="http://schemas.microsoft.com/office/drawing/2014/main" id="{D2E8B47D-28C6-43FB-B1A2-266C3674E7E3}"/>
              </a:ext>
            </a:extLst>
          </p:cNvPr>
          <p:cNvPicPr>
            <a:picLocks noChangeAspect="1"/>
          </p:cNvPicPr>
          <p:nvPr/>
        </p:nvPicPr>
        <p:blipFill>
          <a:blip r:embed="rId3"/>
          <a:stretch>
            <a:fillRect/>
          </a:stretch>
        </p:blipFill>
        <p:spPr>
          <a:xfrm>
            <a:off x="3224969" y="4975602"/>
            <a:ext cx="4010025" cy="838200"/>
          </a:xfrm>
          <a:prstGeom prst="rect">
            <a:avLst/>
          </a:prstGeom>
          <a:ln w="19050">
            <a:solidFill>
              <a:srgbClr val="0000FF"/>
            </a:solidFill>
          </a:ln>
        </p:spPr>
      </p:pic>
    </p:spTree>
    <p:extLst>
      <p:ext uri="{BB962C8B-B14F-4D97-AF65-F5344CB8AC3E}">
        <p14:creationId xmlns:p14="http://schemas.microsoft.com/office/powerpoint/2010/main" val="1756655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0482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38</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9791"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74822" y="833162"/>
            <a:ext cx="5154202"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(6/9)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5"/>
          <p:cNvSpPr>
            <a:spLocks noGrp="1"/>
          </p:cNvSpPr>
          <p:nvPr>
            <p:ph idx="1"/>
          </p:nvPr>
        </p:nvSpPr>
        <p:spPr>
          <a:xfrm>
            <a:off x="1035108" y="1373777"/>
            <a:ext cx="7825705" cy="1089025"/>
          </a:xfrm>
        </p:spPr>
        <p:txBody>
          <a:bodyPr>
            <a:normAutofit/>
          </a:bodyPr>
          <a:lstStyle/>
          <a:p>
            <a:pPr marL="0" indent="0">
              <a:lnSpc>
                <a:spcPct val="120000"/>
              </a:lnSpc>
              <a:buNone/>
            </a:pPr>
            <a:r>
              <a:rPr lang="en-US" altLang="zh-TW" sz="1800" b="1" dirty="0">
                <a:solidFill>
                  <a:srgbClr val="C00000"/>
                </a:solidFill>
                <a:latin typeface="微軟正黑體" panose="020B0604030504040204" pitchFamily="34" charset="-120"/>
                <a:ea typeface="微軟正黑體" panose="020B0604030504040204" pitchFamily="34" charset="-120"/>
              </a:rPr>
              <a:t>Step3</a:t>
            </a:r>
            <a:r>
              <a:rPr lang="zh-TW" altLang="en-US" sz="1800" b="1" dirty="0">
                <a:solidFill>
                  <a:srgbClr val="C00000"/>
                </a:solidFill>
                <a:latin typeface="微軟正黑體" panose="020B0604030504040204" pitchFamily="34" charset="-120"/>
                <a:ea typeface="微軟正黑體" panose="020B0604030504040204" pitchFamily="34" charset="-120"/>
              </a:rPr>
              <a:t>：</a:t>
            </a:r>
            <a:endParaRPr lang="en-US" altLang="zh-TW" sz="1800" b="1" dirty="0">
              <a:solidFill>
                <a:srgbClr val="C00000"/>
              </a:solidFill>
              <a:latin typeface="微軟正黑體" panose="020B0604030504040204" pitchFamily="34" charset="-120"/>
              <a:ea typeface="微軟正黑體" panose="020B0604030504040204" pitchFamily="34" charset="-120"/>
            </a:endParaRPr>
          </a:p>
          <a:p>
            <a:pPr marL="0" indent="0">
              <a:lnSpc>
                <a:spcPct val="120000"/>
              </a:lnSpc>
              <a:buNone/>
            </a:pPr>
            <a:r>
              <a:rPr lang="zh-TW" altLang="en-US" sz="1600" b="1" dirty="0">
                <a:latin typeface="微軟正黑體" panose="020B0604030504040204" pitchFamily="34" charset="-120"/>
                <a:ea typeface="微軟正黑體" panose="020B0604030504040204" pitchFamily="34" charset="-120"/>
              </a:rPr>
              <a:t>上傳成功後，</a:t>
            </a:r>
            <a:r>
              <a:rPr lang="zh-TW" altLang="zh-TW" sz="1600" b="1" dirty="0">
                <a:latin typeface="微軟正黑體" panose="020B0604030504040204" pitchFamily="34" charset="-120"/>
                <a:ea typeface="微軟正黑體" panose="020B0604030504040204" pitchFamily="34" charset="-120"/>
              </a:rPr>
              <a:t>仍請至「</a:t>
            </a:r>
            <a:r>
              <a:rPr lang="zh-TW" altLang="zh-TW" sz="1600" b="1" dirty="0">
                <a:solidFill>
                  <a:srgbClr val="C00000"/>
                </a:solidFill>
                <a:latin typeface="微軟正黑體" panose="020B0604030504040204" pitchFamily="34" charset="-120"/>
                <a:ea typeface="微軟正黑體" panose="020B0604030504040204" pitchFamily="34" charset="-120"/>
              </a:rPr>
              <a:t>報名資料編修</a:t>
            </a:r>
            <a:r>
              <a:rPr lang="en-US" altLang="zh-TW" sz="16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1600" b="1" dirty="0">
                <a:solidFill>
                  <a:srgbClr val="C00000"/>
                </a:solidFill>
                <a:latin typeface="微軟正黑體" panose="020B0604030504040204" pitchFamily="34" charset="-120"/>
                <a:ea typeface="微軟正黑體" panose="020B0604030504040204" pitchFamily="34" charset="-120"/>
              </a:rPr>
              <a:t>單筆編修</a:t>
            </a:r>
            <a:r>
              <a:rPr lang="zh-TW" altLang="zh-TW" sz="1600" b="1" dirty="0">
                <a:latin typeface="微軟正黑體" panose="020B0604030504040204" pitchFamily="34" charset="-120"/>
                <a:ea typeface="微軟正黑體" panose="020B0604030504040204" pitchFamily="34" charset="-120"/>
              </a:rPr>
              <a:t>」再次查看是否有「</a:t>
            </a:r>
            <a:r>
              <a:rPr lang="zh-TW" altLang="zh-TW" sz="1600" b="1" dirty="0">
                <a:solidFill>
                  <a:srgbClr val="C00000"/>
                </a:solidFill>
                <a:latin typeface="微軟正黑體" panose="020B0604030504040204" pitchFamily="34" charset="-120"/>
                <a:ea typeface="微軟正黑體" panose="020B0604030504040204" pitchFamily="34" charset="-120"/>
              </a:rPr>
              <a:t>錯誤訊息</a:t>
            </a:r>
            <a:r>
              <a:rPr lang="zh-TW" altLang="zh-TW" sz="1600" b="1" dirty="0">
                <a:latin typeface="微軟正黑體" panose="020B0604030504040204" pitchFamily="34" charset="-120"/>
                <a:ea typeface="微軟正黑體" panose="020B0604030504040204" pitchFamily="34" charset="-120"/>
              </a:rPr>
              <a:t>」說明</a:t>
            </a:r>
            <a:endParaRPr lang="en-US" altLang="zh-TW" sz="1600" b="1" dirty="0">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a16="http://schemas.microsoft.com/office/drawing/2014/main" id="{918B57E9-B0EC-484E-B486-541A7DA16FBC}"/>
              </a:ext>
            </a:extLst>
          </p:cNvPr>
          <p:cNvGrpSpPr/>
          <p:nvPr/>
        </p:nvGrpSpPr>
        <p:grpSpPr>
          <a:xfrm>
            <a:off x="1298261" y="2476125"/>
            <a:ext cx="10312035" cy="3051528"/>
            <a:chOff x="1038858" y="2668636"/>
            <a:chExt cx="9765955" cy="2459634"/>
          </a:xfrm>
        </p:grpSpPr>
        <p:pic>
          <p:nvPicPr>
            <p:cNvPr id="18" name="圖片 17">
              <a:extLst>
                <a:ext uri="{FF2B5EF4-FFF2-40B4-BE49-F238E27FC236}">
                  <a16:creationId xmlns:a16="http://schemas.microsoft.com/office/drawing/2014/main" id="{D21E27F4-35D3-4E09-B3B3-B3FCD2EACA1E}"/>
                </a:ext>
              </a:extLst>
            </p:cNvPr>
            <p:cNvPicPr>
              <a:picLocks noChangeAspect="1"/>
            </p:cNvPicPr>
            <p:nvPr/>
          </p:nvPicPr>
          <p:blipFill>
            <a:blip r:embed="rId2" cstate="screen">
              <a:extLst>
                <a:ext uri="{28A0092B-C50C-407E-A947-70E740481C1C}">
                  <a14:useLocalDpi xmlns:a14="http://schemas.microsoft.com/office/drawing/2010/main" val="0"/>
                </a:ext>
              </a:extLst>
            </a:blip>
            <a:srcRect l="-846" t="-1160" r="-1032" b="-2879"/>
            <a:stretch/>
          </p:blipFill>
          <p:spPr>
            <a:xfrm>
              <a:off x="2276475" y="2668636"/>
              <a:ext cx="8528338" cy="2459634"/>
            </a:xfrm>
            <a:prstGeom prst="rect">
              <a:avLst/>
            </a:prstGeom>
          </p:spPr>
        </p:pic>
        <p:pic>
          <p:nvPicPr>
            <p:cNvPr id="14" name="圖片 1"/>
            <p:cNvPicPr>
              <a:picLocks noChangeAspect="1"/>
            </p:cNvPicPr>
            <p:nvPr/>
          </p:nvPicPr>
          <p:blipFill rotWithShape="1">
            <a:blip r:embed="rId3">
              <a:extLst>
                <a:ext uri="{28A0092B-C50C-407E-A947-70E740481C1C}">
                  <a14:useLocalDpi xmlns:a14="http://schemas.microsoft.com/office/drawing/2010/main" val="0"/>
                </a:ext>
              </a:extLst>
            </a:blip>
            <a:srcRect b="5676"/>
            <a:stretch/>
          </p:blipFill>
          <p:spPr bwMode="auto">
            <a:xfrm>
              <a:off x="1038859" y="2668636"/>
              <a:ext cx="1343025" cy="110508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矩形 14"/>
            <p:cNvSpPr/>
            <p:nvPr/>
          </p:nvSpPr>
          <p:spPr bwMode="auto">
            <a:xfrm>
              <a:off x="1038858" y="3242083"/>
              <a:ext cx="1343025" cy="2708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bwMode="auto">
            <a:xfrm>
              <a:off x="6202448" y="4592932"/>
              <a:ext cx="1171533" cy="2498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spTree>
    <p:extLst>
      <p:ext uri="{BB962C8B-B14F-4D97-AF65-F5344CB8AC3E}">
        <p14:creationId xmlns:p14="http://schemas.microsoft.com/office/powerpoint/2010/main" val="2737906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98574" y="1708534"/>
            <a:ext cx="2095500" cy="398315"/>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39</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1007835" y="742690"/>
            <a:ext cx="418540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(7/9)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5"/>
          <p:cNvSpPr>
            <a:spLocks noGrp="1"/>
          </p:cNvSpPr>
          <p:nvPr>
            <p:ph idx="1"/>
          </p:nvPr>
        </p:nvSpPr>
        <p:spPr>
          <a:xfrm>
            <a:off x="1044776" y="1376598"/>
            <a:ext cx="10511683" cy="1502070"/>
          </a:xfrm>
        </p:spPr>
        <p:txBody>
          <a:bodyPr rtlCol="0">
            <a:normAutofit/>
          </a:bodyPr>
          <a:lstStyle/>
          <a:p>
            <a:pPr marL="0" indent="0">
              <a:lnSpc>
                <a:spcPct val="120000"/>
              </a:lnSpc>
              <a:buNone/>
              <a:defRPr/>
            </a:pPr>
            <a:r>
              <a:rPr lang="en-US" altLang="zh-TW" sz="1800" b="1" dirty="0">
                <a:solidFill>
                  <a:srgbClr val="C00000"/>
                </a:solidFill>
                <a:latin typeface="微軟正黑體" panose="020B0604030504040204" pitchFamily="34" charset="-120"/>
                <a:ea typeface="微軟正黑體" panose="020B0604030504040204" pitchFamily="34" charset="-120"/>
              </a:rPr>
              <a:t>Step4</a:t>
            </a:r>
            <a:r>
              <a:rPr lang="zh-TW" altLang="en-US" sz="1800" b="1" dirty="0">
                <a:solidFill>
                  <a:srgbClr val="C00000"/>
                </a:solidFill>
                <a:latin typeface="微軟正黑體" panose="020B0604030504040204" pitchFamily="34" charset="-120"/>
                <a:ea typeface="微軟正黑體" panose="020B0604030504040204" pitchFamily="34" charset="-120"/>
              </a:rPr>
              <a:t>：</a:t>
            </a:r>
            <a:br>
              <a:rPr lang="en-US" altLang="zh-TW" sz="1800" b="1" dirty="0">
                <a:solidFill>
                  <a:srgbClr val="C00000"/>
                </a:solidFill>
                <a:latin typeface="微軟正黑體" panose="020B0604030504040204" pitchFamily="34" charset="-120"/>
                <a:ea typeface="微軟正黑體" panose="020B0604030504040204" pitchFamily="34" charset="-120"/>
              </a:rPr>
            </a:br>
            <a:r>
              <a:rPr lang="zh-TW" altLang="en-US" sz="2000" b="1" dirty="0">
                <a:latin typeface="微軟正黑體" panose="020B0604030504040204" pitchFamily="34" charset="-120"/>
                <a:ea typeface="微軟正黑體" panose="020B0604030504040204" pitchFamily="34" charset="-120"/>
              </a:rPr>
              <a:t>上傳資料若有錯誤，系統立即跳出通知視窗，請依「錯誤訊息」瞭解上傳資料錯誤原因，</a:t>
            </a:r>
            <a:r>
              <a:rPr lang="zh-TW" altLang="zh-TW" sz="2000" b="1" dirty="0">
                <a:latin typeface="微軟正黑體" panose="020B0604030504040204" pitchFamily="34" charset="-120"/>
                <a:ea typeface="微軟正黑體" panose="020B0604030504040204" pitchFamily="34" charset="-120"/>
              </a:rPr>
              <a:t>再次修正 </a:t>
            </a:r>
            <a:r>
              <a:rPr lang="en-US" altLang="zh-TW" sz="2000" b="1" dirty="0">
                <a:latin typeface="微軟正黑體" panose="020B0604030504040204" pitchFamily="34" charset="-120"/>
                <a:ea typeface="微軟正黑體" panose="020B0604030504040204" pitchFamily="34" charset="-120"/>
              </a:rPr>
              <a:t>Excel </a:t>
            </a:r>
            <a:r>
              <a:rPr lang="zh-TW" altLang="zh-TW" sz="2000" b="1" dirty="0">
                <a:latin typeface="微軟正黑體" panose="020B0604030504040204" pitchFamily="34" charset="-120"/>
                <a:ea typeface="微軟正黑體" panose="020B0604030504040204" pitchFamily="34" charset="-120"/>
              </a:rPr>
              <a:t>檔案內容</a:t>
            </a:r>
            <a:r>
              <a:rPr lang="zh-TW" altLang="en-US" sz="2000" b="1" dirty="0">
                <a:latin typeface="微軟正黑體" panose="020B0604030504040204" pitchFamily="34" charset="-120"/>
                <a:ea typeface="微軟正黑體" panose="020B0604030504040204" pitchFamily="34" charset="-120"/>
              </a:rPr>
              <a:t>後</a:t>
            </a:r>
            <a:r>
              <a:rPr lang="zh-TW" altLang="zh-TW" sz="2000" b="1" dirty="0">
                <a:latin typeface="微軟正黑體" panose="020B0604030504040204" pitchFamily="34" charset="-120"/>
                <a:ea typeface="微軟正黑體" panose="020B0604030504040204" pitchFamily="34" charset="-120"/>
              </a:rPr>
              <a:t>，至「報名資料載入</a:t>
            </a:r>
            <a:r>
              <a:rPr lang="en-US" altLang="zh-TW" sz="20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000" b="1" dirty="0">
                <a:latin typeface="微軟正黑體" panose="020B0604030504040204" pitchFamily="34" charset="-120"/>
                <a:ea typeface="微軟正黑體" panose="020B0604030504040204" pitchFamily="34" charset="-120"/>
              </a:rPr>
              <a:t>批次匯入」，以匯入的方式新增報名資料</a:t>
            </a:r>
            <a:r>
              <a:rPr lang="zh-TW" altLang="en-US" sz="2000" b="1" dirty="0">
                <a:latin typeface="微軟正黑體" panose="020B0604030504040204" pitchFamily="34" charset="-120"/>
                <a:ea typeface="微軟正黑體" panose="020B0604030504040204" pitchFamily="34" charset="-120"/>
              </a:rPr>
              <a:t>。</a:t>
            </a:r>
          </a:p>
        </p:txBody>
      </p:sp>
      <p:grpSp>
        <p:nvGrpSpPr>
          <p:cNvPr id="14" name="群組 13"/>
          <p:cNvGrpSpPr/>
          <p:nvPr/>
        </p:nvGrpSpPr>
        <p:grpSpPr>
          <a:xfrm>
            <a:off x="2832916" y="4983635"/>
            <a:ext cx="6526168" cy="703998"/>
            <a:chOff x="1301750" y="5381625"/>
            <a:chExt cx="9588500" cy="792163"/>
          </a:xfrm>
        </p:grpSpPr>
        <p:sp>
          <p:nvSpPr>
            <p:cNvPr id="15" name="矩形 14"/>
            <p:cNvSpPr/>
            <p:nvPr/>
          </p:nvSpPr>
          <p:spPr>
            <a:xfrm>
              <a:off x="1301750" y="5381625"/>
              <a:ext cx="9588500" cy="792163"/>
            </a:xfrm>
            <a:prstGeom prst="rect">
              <a:avLst/>
            </a:prstGeom>
            <a:solidFill>
              <a:srgbClr val="FEFAF8"/>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16" name="矩形 3"/>
            <p:cNvSpPr>
              <a:spLocks noChangeArrowheads="1"/>
            </p:cNvSpPr>
            <p:nvPr/>
          </p:nvSpPr>
          <p:spPr bwMode="auto">
            <a:xfrm>
              <a:off x="1390649" y="5412753"/>
              <a:ext cx="9298077" cy="72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zh-TW" b="1" dirty="0">
                  <a:solidFill>
                    <a:srgbClr val="C00000"/>
                  </a:solidFill>
                  <a:latin typeface="微軟正黑體" panose="020B0604030504040204" pitchFamily="34" charset="-120"/>
                  <a:ea typeface="微軟正黑體" panose="020B0604030504040204" pitchFamily="34" charset="-120"/>
                </a:rPr>
                <a:t>※提醒：系統</a:t>
              </a:r>
              <a:r>
                <a:rPr lang="zh-TW" altLang="en-US" b="1" dirty="0">
                  <a:solidFill>
                    <a:srgbClr val="C00000"/>
                  </a:solidFill>
                  <a:latin typeface="微軟正黑體" panose="020B0604030504040204" pitchFamily="34" charset="-120"/>
                  <a:ea typeface="微軟正黑體" panose="020B0604030504040204" pitchFamily="34" charset="-120"/>
                </a:rPr>
                <a:t>檢</a:t>
              </a:r>
              <a:r>
                <a:rPr lang="zh-TW" altLang="zh-TW" b="1" dirty="0">
                  <a:solidFill>
                    <a:srgbClr val="C00000"/>
                  </a:solidFill>
                  <a:latin typeface="微軟正黑體" panose="020B0604030504040204" pitchFamily="34" charset="-120"/>
                  <a:ea typeface="微軟正黑體" panose="020B0604030504040204" pitchFamily="34" charset="-120"/>
                </a:rPr>
                <a:t>測資料有錯誤，不接受批次匯入的所有資料，</a:t>
              </a:r>
              <a:endParaRPr lang="en-US" altLang="zh-TW" b="1" dirty="0">
                <a:solidFill>
                  <a:srgbClr val="C00000"/>
                </a:solidFill>
                <a:latin typeface="微軟正黑體" panose="020B0604030504040204" pitchFamily="34" charset="-120"/>
                <a:ea typeface="微軟正黑體" panose="020B0604030504040204" pitchFamily="34" charset="-120"/>
              </a:endParaRPr>
            </a:p>
            <a:p>
              <a:pPr eaLnBrk="1" hangingPunct="1"/>
              <a:r>
                <a:rPr lang="en-US" altLang="zh-TW" b="1" dirty="0">
                  <a:solidFill>
                    <a:srgbClr val="C00000"/>
                  </a:solidFill>
                  <a:latin typeface="微軟正黑體" panose="020B0604030504040204" pitchFamily="34" charset="-120"/>
                  <a:ea typeface="微軟正黑體" panose="020B0604030504040204" pitchFamily="34" charset="-120"/>
                </a:rPr>
                <a:t>               </a:t>
              </a:r>
              <a:r>
                <a:rPr lang="zh-TW" altLang="zh-TW" b="1" dirty="0">
                  <a:solidFill>
                    <a:srgbClr val="C00000"/>
                  </a:solidFill>
                  <a:latin typeface="微軟正黑體" panose="020B0604030504040204" pitchFamily="34" charset="-120"/>
                  <a:ea typeface="微軟正黑體" panose="020B0604030504040204" pitchFamily="34" charset="-120"/>
                </a:rPr>
                <a:t>請將</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zh-TW" b="1" dirty="0">
                  <a:solidFill>
                    <a:srgbClr val="C00000"/>
                  </a:solidFill>
                  <a:latin typeface="微軟正黑體" panose="020B0604030504040204" pitchFamily="34" charset="-120"/>
                  <a:ea typeface="微軟正黑體" panose="020B0604030504040204" pitchFamily="34" charset="-120"/>
                </a:rPr>
                <a:t>檔案中之內容修正後，重新匯入資料。</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492" y="2811070"/>
            <a:ext cx="7804250" cy="1886159"/>
          </a:xfrm>
          <a:prstGeom prst="rect">
            <a:avLst/>
          </a:prstGeom>
          <a:ln w="19050">
            <a:solidFill>
              <a:schemeClr val="bg1"/>
            </a:solidFill>
          </a:ln>
        </p:spPr>
      </p:pic>
    </p:spTree>
    <p:extLst>
      <p:ext uri="{BB962C8B-B14F-4D97-AF65-F5344CB8AC3E}">
        <p14:creationId xmlns:p14="http://schemas.microsoft.com/office/powerpoint/2010/main" val="366156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投影片編號版面配置區 4"/>
          <p:cNvSpPr>
            <a:spLocks noGrp="1"/>
          </p:cNvSpPr>
          <p:nvPr>
            <p:ph type="sldNum" sz="quarter" idx="12"/>
          </p:nvPr>
        </p:nvSpPr>
        <p:spPr bwMode="auto">
          <a:xfrm>
            <a:off x="9630964"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a:t>
            </a:fld>
            <a:endParaRPr lang="zh-TW" altLang="en-US" sz="1500" b="1" dirty="0">
              <a:latin typeface="Arial" panose="020B0604020202020204" pitchFamily="34" charset="0"/>
              <a:cs typeface="Arial" panose="020B0604020202020204" pitchFamily="34" charset="0"/>
            </a:endParaRPr>
          </a:p>
        </p:txBody>
      </p:sp>
      <p:sp>
        <p:nvSpPr>
          <p:cNvPr id="261" name="標題 1"/>
          <p:cNvSpPr txBox="1">
            <a:spLocks/>
          </p:cNvSpPr>
          <p:nvPr/>
        </p:nvSpPr>
        <p:spPr bwMode="auto">
          <a:xfrm>
            <a:off x="431728" y="360000"/>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200" b="1" dirty="0">
                <a:solidFill>
                  <a:srgbClr val="002060"/>
                </a:solidFill>
                <a:latin typeface="微軟正黑體" panose="020B0604030504040204" pitchFamily="34" charset="-120"/>
                <a:ea typeface="微軟正黑體" panose="020B0604030504040204" pitchFamily="34" charset="-120"/>
              </a:rPr>
              <a:t>貳</a:t>
            </a:r>
            <a:r>
              <a:rPr lang="zh-TW" altLang="en-US" sz="3000" b="1" dirty="0">
                <a:solidFill>
                  <a:srgbClr val="002060"/>
                </a:solidFill>
                <a:latin typeface="微軟正黑體" panose="020B0604030504040204" pitchFamily="34" charset="-120"/>
                <a:ea typeface="微軟正黑體" panose="020B0604030504040204" pitchFamily="34" charset="-120"/>
              </a:rPr>
              <a:t>、招生學校、科組名額</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cxnSp>
        <p:nvCxnSpPr>
          <p:cNvPr id="183" name="直接连接符 42">
            <a:extLst>
              <a:ext uri="{FF2B5EF4-FFF2-40B4-BE49-F238E27FC236}">
                <a16:creationId xmlns:a16="http://schemas.microsoft.com/office/drawing/2014/main" id="{814BDFF7-5020-47F0-A9C0-E3A30F6A6E4A}"/>
              </a:ext>
            </a:extLst>
          </p:cNvPr>
          <p:cNvCxnSpPr>
            <a:cxnSpLocks/>
            <a:endCxn id="184"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4" name="Freeform 6">
            <a:extLst>
              <a:ext uri="{FF2B5EF4-FFF2-40B4-BE49-F238E27FC236}">
                <a16:creationId xmlns:a16="http://schemas.microsoft.com/office/drawing/2014/main" id="{F8827F22-01EE-4CFB-8247-EC7A43A0AB6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pSp>
        <p:nvGrpSpPr>
          <p:cNvPr id="4" name="群組 3">
            <a:extLst>
              <a:ext uri="{FF2B5EF4-FFF2-40B4-BE49-F238E27FC236}">
                <a16:creationId xmlns:a16="http://schemas.microsoft.com/office/drawing/2014/main" id="{F29A4CCA-540F-CA83-132A-60D85DA8C8F9}"/>
              </a:ext>
            </a:extLst>
          </p:cNvPr>
          <p:cNvGrpSpPr/>
          <p:nvPr/>
        </p:nvGrpSpPr>
        <p:grpSpPr>
          <a:xfrm>
            <a:off x="1582939" y="5061749"/>
            <a:ext cx="8991002" cy="503912"/>
            <a:chOff x="102000" y="5327973"/>
            <a:chExt cx="11988002" cy="783267"/>
          </a:xfrm>
        </p:grpSpPr>
        <p:cxnSp>
          <p:nvCxnSpPr>
            <p:cNvPr id="5" name="Straight Connector 5">
              <a:extLst>
                <a:ext uri="{FF2B5EF4-FFF2-40B4-BE49-F238E27FC236}">
                  <a16:creationId xmlns:a16="http://schemas.microsoft.com/office/drawing/2014/main" id="{852C3182-383C-47B2-E8AC-D4CDD407C9E5}"/>
                </a:ext>
              </a:extLst>
            </p:cNvPr>
            <p:cNvCxnSpPr/>
            <p:nvPr/>
          </p:nvCxnSpPr>
          <p:spPr>
            <a:xfrm>
              <a:off x="102000" y="5327973"/>
              <a:ext cx="11988000" cy="0"/>
            </a:xfrm>
            <a:prstGeom prst="line">
              <a:avLst/>
            </a:prstGeom>
            <a:ln w="25400">
              <a:solidFill>
                <a:schemeClr val="accent6"/>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724675BC-A8D3-862F-E097-84CFEBC8B904}"/>
                </a:ext>
              </a:extLst>
            </p:cNvPr>
            <p:cNvSpPr/>
            <p:nvPr/>
          </p:nvSpPr>
          <p:spPr>
            <a:xfrm rot="16200000">
              <a:off x="5736001" y="-242761"/>
              <a:ext cx="720000" cy="11988002"/>
            </a:xfrm>
            <a:prstGeom prst="rect">
              <a:avLst/>
            </a:prstGeom>
            <a:solidFill>
              <a:srgbClr val="CDEF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dirty="0"/>
            </a:p>
          </p:txBody>
        </p:sp>
      </p:grpSp>
      <p:sp>
        <p:nvSpPr>
          <p:cNvPr id="7" name="內容版面配置區 2">
            <a:extLst>
              <a:ext uri="{FF2B5EF4-FFF2-40B4-BE49-F238E27FC236}">
                <a16:creationId xmlns:a16="http://schemas.microsoft.com/office/drawing/2014/main" id="{7E5735B5-4146-23B6-50D0-F9F57AD3B4DB}"/>
              </a:ext>
            </a:extLst>
          </p:cNvPr>
          <p:cNvSpPr>
            <a:spLocks noGrp="1"/>
          </p:cNvSpPr>
          <p:nvPr>
            <p:ph idx="1"/>
          </p:nvPr>
        </p:nvSpPr>
        <p:spPr>
          <a:xfrm>
            <a:off x="1981276" y="1639433"/>
            <a:ext cx="8433336" cy="4321551"/>
          </a:xfrm>
        </p:spPr>
        <p:txBody>
          <a:bodyPr>
            <a:noAutofit/>
          </a:bodyPr>
          <a:lstStyle/>
          <a:p>
            <a:pPr marL="1371566" lvl="4" indent="0">
              <a:lnSpc>
                <a:spcPct val="100000"/>
              </a:lnSpc>
              <a:spcBef>
                <a:spcPts val="0"/>
              </a:spcBef>
              <a:spcAft>
                <a:spcPts val="3600"/>
              </a:spcAft>
              <a:buNone/>
            </a:pPr>
            <a:r>
              <a:rPr lang="en-US" altLang="zh-TW" sz="5400" dirty="0">
                <a:solidFill>
                  <a:srgbClr val="C00000"/>
                </a:solidFill>
                <a:latin typeface="Verdana" panose="020B0604030504040204" pitchFamily="34" charset="0"/>
              </a:rPr>
              <a:t>   </a:t>
            </a:r>
            <a:r>
              <a:rPr lang="en-US" altLang="zh-TW" sz="5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40</a:t>
            </a:r>
            <a:r>
              <a:rPr lang="zh-TW" altLang="en-US" sz="4000" b="1" dirty="0">
                <a:latin typeface="微軟正黑體" panose="020B0604030504040204" pitchFamily="34" charset="-120"/>
                <a:ea typeface="微軟正黑體" panose="020B0604030504040204" pitchFamily="34" charset="-120"/>
              </a:rPr>
              <a:t>所招生學校</a:t>
            </a:r>
            <a:endParaRPr lang="en-US" altLang="zh-TW" sz="4000" b="1" dirty="0">
              <a:latin typeface="微軟正黑體" panose="020B0604030504040204" pitchFamily="34" charset="-120"/>
              <a:ea typeface="微軟正黑體" panose="020B0604030504040204" pitchFamily="34" charset="-120"/>
            </a:endParaRPr>
          </a:p>
          <a:p>
            <a:pPr marL="1371566" lvl="4" indent="0">
              <a:lnSpc>
                <a:spcPct val="100000"/>
              </a:lnSpc>
              <a:spcBef>
                <a:spcPts val="0"/>
              </a:spcBef>
              <a:spcAft>
                <a:spcPts val="3600"/>
              </a:spcAft>
              <a:buNone/>
            </a:pPr>
            <a:r>
              <a:rPr lang="en-US" altLang="zh-TW" sz="3600" b="1" dirty="0">
                <a:latin typeface="微軟正黑體" panose="020B0604030504040204" pitchFamily="34" charset="-120"/>
                <a:ea typeface="微軟正黑體" panose="020B0604030504040204" pitchFamily="34" charset="-120"/>
              </a:rPr>
              <a:t>      </a:t>
            </a:r>
            <a:r>
              <a:rPr lang="en-US" altLang="zh-TW" sz="5400" b="1" dirty="0">
                <a:solidFill>
                  <a:srgbClr val="C00000"/>
                </a:solidFill>
                <a:latin typeface="Times New Roman" panose="02020603050405020304" pitchFamily="18" charset="0"/>
              </a:rPr>
              <a:t>193</a:t>
            </a:r>
            <a:r>
              <a:rPr lang="zh-TW" altLang="en-US" sz="4000" b="1" dirty="0">
                <a:latin typeface="微軟正黑體" panose="020B0604030504040204" pitchFamily="34" charset="-120"/>
                <a:ea typeface="微軟正黑體" panose="020B0604030504040204" pitchFamily="34" charset="-120"/>
              </a:rPr>
              <a:t>個科（組）</a:t>
            </a:r>
            <a:endParaRPr lang="en-US" altLang="zh-TW" sz="4000" b="1" dirty="0">
              <a:latin typeface="微軟正黑體" panose="020B0604030504040204" pitchFamily="34" charset="-120"/>
              <a:ea typeface="微軟正黑體" panose="020B0604030504040204" pitchFamily="34" charset="-120"/>
            </a:endParaRPr>
          </a:p>
          <a:p>
            <a:pPr marL="1371566" lvl="4" indent="0">
              <a:lnSpc>
                <a:spcPct val="100000"/>
              </a:lnSpc>
              <a:spcBef>
                <a:spcPts val="0"/>
              </a:spcBef>
              <a:spcAft>
                <a:spcPts val="1200"/>
              </a:spcAft>
              <a:buNone/>
            </a:pPr>
            <a:r>
              <a:rPr lang="zh-TW" altLang="en-US" sz="5400" dirty="0">
                <a:solidFill>
                  <a:srgbClr val="C00000"/>
                </a:solidFill>
                <a:latin typeface="Verdana" panose="020B0604030504040204" pitchFamily="34" charset="0"/>
              </a:rPr>
              <a:t>　</a:t>
            </a:r>
            <a:r>
              <a:rPr lang="en-US" altLang="zh-TW" sz="5400" b="1" dirty="0">
                <a:solidFill>
                  <a:srgbClr val="C00000"/>
                </a:solidFill>
                <a:latin typeface="Times New Roman" panose="02020603050405020304" pitchFamily="18" charset="0"/>
              </a:rPr>
              <a:t>12,764</a:t>
            </a:r>
            <a:r>
              <a:rPr lang="zh-TW" altLang="en-US" sz="4000" b="1" dirty="0">
                <a:latin typeface="微軟正黑體" panose="020B0604030504040204" pitchFamily="34" charset="-120"/>
                <a:ea typeface="微軟正黑體" panose="020B0604030504040204" pitchFamily="34" charset="-120"/>
              </a:rPr>
              <a:t>個招生名額</a:t>
            </a:r>
            <a:endParaRPr lang="en-US" altLang="zh-TW" sz="4000" b="1" dirty="0">
              <a:latin typeface="微軟正黑體" panose="020B0604030504040204" pitchFamily="34" charset="-120"/>
              <a:ea typeface="微軟正黑體" panose="020B0604030504040204" pitchFamily="34" charset="-120"/>
            </a:endParaRPr>
          </a:p>
          <a:p>
            <a:pPr marL="809980" lvl="4" indent="0">
              <a:lnSpc>
                <a:spcPts val="2250"/>
              </a:lnSpc>
              <a:spcBef>
                <a:spcPts val="0"/>
              </a:spcBef>
              <a:spcAft>
                <a:spcPts val="600"/>
              </a:spcAft>
              <a:buNone/>
            </a:pPr>
            <a:r>
              <a:rPr lang="zh-TW" altLang="en-US" sz="2200" b="1" dirty="0">
                <a:solidFill>
                  <a:srgbClr val="0033CC"/>
                </a:solidFill>
                <a:latin typeface="Times New Roman" panose="02020603050405020304" pitchFamily="18" charset="0"/>
                <a:ea typeface="微軟正黑體" panose="020B0604030504040204" pitchFamily="34" charset="-120"/>
                <a:cs typeface="Times New Roman" panose="02020603050405020304" pitchFamily="18" charset="0"/>
              </a:rPr>
              <a:t>         （一般生</a:t>
            </a:r>
            <a:r>
              <a:rPr lang="en-US" altLang="zh-TW" sz="2200" b="1" dirty="0">
                <a:solidFill>
                  <a:srgbClr val="0033CC"/>
                </a:solidFill>
                <a:latin typeface="Times New Roman" panose="02020603050405020304" pitchFamily="18" charset="0"/>
                <a:ea typeface="Verdana" panose="020B0604030504040204" pitchFamily="34" charset="0"/>
                <a:cs typeface="Times New Roman" panose="02020603050405020304" pitchFamily="18" charset="0"/>
              </a:rPr>
              <a:t>9,973</a:t>
            </a:r>
            <a:r>
              <a:rPr lang="zh-TW" altLang="en-US" sz="2200" b="1" dirty="0">
                <a:solidFill>
                  <a:srgbClr val="0033CC"/>
                </a:solidFill>
                <a:latin typeface="Times New Roman" panose="02020603050405020304" pitchFamily="18" charset="0"/>
                <a:ea typeface="微軟正黑體" panose="020B0604030504040204" pitchFamily="34" charset="-120"/>
                <a:cs typeface="Times New Roman" panose="02020603050405020304" pitchFamily="18" charset="0"/>
              </a:rPr>
              <a:t>、大陸長期探親子女</a:t>
            </a:r>
            <a:r>
              <a:rPr lang="en-US" altLang="zh-TW" sz="2200" b="1" dirty="0">
                <a:solidFill>
                  <a:srgbClr val="0033CC"/>
                </a:solidFill>
                <a:latin typeface="Times New Roman" panose="02020603050405020304" pitchFamily="18" charset="0"/>
                <a:ea typeface="Verdana" panose="020B0604030504040204" pitchFamily="34" charset="0"/>
                <a:cs typeface="Times New Roman" panose="02020603050405020304" pitchFamily="18" charset="0"/>
              </a:rPr>
              <a:t>173</a:t>
            </a:r>
            <a:r>
              <a:rPr lang="zh-TW" altLang="en-US" sz="2200" b="1" dirty="0">
                <a:solidFill>
                  <a:srgbClr val="0033CC"/>
                </a:solidFill>
                <a:latin typeface="Times New Roman" panose="02020603050405020304" pitchFamily="18" charset="0"/>
                <a:ea typeface="微軟正黑體" panose="020B0604030504040204" pitchFamily="34" charset="-120"/>
                <a:cs typeface="Times New Roman" panose="02020603050405020304" pitchFamily="18" charset="0"/>
              </a:rPr>
              <a:t>、特種生</a:t>
            </a:r>
            <a:r>
              <a:rPr lang="en-US" altLang="zh-TW" sz="2200" b="1" dirty="0">
                <a:solidFill>
                  <a:srgbClr val="0033CC"/>
                </a:solidFill>
                <a:latin typeface="Times New Roman" panose="02020603050405020304" pitchFamily="18" charset="0"/>
                <a:ea typeface="Verdana" panose="020B0604030504040204" pitchFamily="34" charset="0"/>
                <a:cs typeface="Times New Roman" panose="02020603050405020304" pitchFamily="18" charset="0"/>
              </a:rPr>
              <a:t>2,618</a:t>
            </a:r>
            <a:r>
              <a:rPr lang="zh-TW" altLang="en-US" sz="2200" b="1" dirty="0">
                <a:solidFill>
                  <a:srgbClr val="0033CC"/>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2250" b="1" dirty="0">
              <a:solidFill>
                <a:srgbClr val="0033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809980" lvl="4" indent="0">
              <a:lnSpc>
                <a:spcPts val="2250"/>
              </a:lnSpc>
              <a:spcBef>
                <a:spcPts val="0"/>
              </a:spcBef>
              <a:spcAft>
                <a:spcPts val="600"/>
              </a:spcAft>
              <a:buNone/>
            </a:pPr>
            <a:r>
              <a:rPr lang="en-US" altLang="zh-TW" sz="1300" b="1" dirty="0">
                <a:solidFill>
                  <a:srgbClr val="C00000"/>
                </a:solidFill>
                <a:latin typeface="新細明體" panose="02020500000000000000" pitchFamily="18" charset="-120"/>
              </a:rPr>
              <a:t>  ※ </a:t>
            </a:r>
            <a:r>
              <a:rPr lang="zh-TW" altLang="en-US" sz="1300" b="1" dirty="0">
                <a:solidFill>
                  <a:srgbClr val="C00000"/>
                </a:solidFill>
                <a:latin typeface="微軟正黑體" panose="020B0604030504040204" pitchFamily="34" charset="-120"/>
                <a:ea typeface="微軟正黑體" panose="020B0604030504040204" pitchFamily="34" charset="-120"/>
              </a:rPr>
              <a:t>特種生：原住民生、身障生、政府派外人員子女、境外科技人才子女、蒙藏生、僑生、退伍軍人。</a:t>
            </a:r>
            <a:endParaRPr lang="en-US" altLang="zh-TW" dirty="0"/>
          </a:p>
        </p:txBody>
      </p:sp>
      <p:sp>
        <p:nvSpPr>
          <p:cNvPr id="8" name="文字方塊 133">
            <a:extLst>
              <a:ext uri="{FF2B5EF4-FFF2-40B4-BE49-F238E27FC236}">
                <a16:creationId xmlns:a16="http://schemas.microsoft.com/office/drawing/2014/main" id="{E2E7F6BA-83A9-BFA0-8946-07C7D0E2EEE2}"/>
              </a:ext>
            </a:extLst>
          </p:cNvPr>
          <p:cNvSpPr txBox="1">
            <a:spLocks noChangeArrowheads="1"/>
          </p:cNvSpPr>
          <p:nvPr/>
        </p:nvSpPr>
        <p:spPr bwMode="auto">
          <a:xfrm>
            <a:off x="7360465" y="5929321"/>
            <a:ext cx="299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（實際招生名額依簡章公告為準）</a:t>
            </a:r>
          </a:p>
        </p:txBody>
      </p:sp>
      <p:grpSp>
        <p:nvGrpSpPr>
          <p:cNvPr id="9" name="群組 8">
            <a:extLst>
              <a:ext uri="{FF2B5EF4-FFF2-40B4-BE49-F238E27FC236}">
                <a16:creationId xmlns:a16="http://schemas.microsoft.com/office/drawing/2014/main" id="{6E0D800E-9BC3-83B5-D230-3CCBC48C1350}"/>
              </a:ext>
            </a:extLst>
          </p:cNvPr>
          <p:cNvGrpSpPr/>
          <p:nvPr/>
        </p:nvGrpSpPr>
        <p:grpSpPr>
          <a:xfrm>
            <a:off x="2151846" y="1553381"/>
            <a:ext cx="1729764" cy="3499950"/>
            <a:chOff x="837126" y="1372870"/>
            <a:chExt cx="1952753" cy="3942805"/>
          </a:xfrm>
        </p:grpSpPr>
        <p:grpSp>
          <p:nvGrpSpPr>
            <p:cNvPr id="10" name="Group 81">
              <a:extLst>
                <a:ext uri="{FF2B5EF4-FFF2-40B4-BE49-F238E27FC236}">
                  <a16:creationId xmlns:a16="http://schemas.microsoft.com/office/drawing/2014/main" id="{21275D5B-4194-0F36-7AD3-9EB63D88F6FF}"/>
                </a:ext>
              </a:extLst>
            </p:cNvPr>
            <p:cNvGrpSpPr/>
            <p:nvPr/>
          </p:nvGrpSpPr>
          <p:grpSpPr>
            <a:xfrm>
              <a:off x="837126" y="1372870"/>
              <a:ext cx="1952753" cy="1202783"/>
              <a:chOff x="3765130" y="1349076"/>
              <a:chExt cx="4859204" cy="2917944"/>
            </a:xfrm>
          </p:grpSpPr>
          <p:grpSp>
            <p:nvGrpSpPr>
              <p:cNvPr id="160" name="Group 40">
                <a:extLst>
                  <a:ext uri="{FF2B5EF4-FFF2-40B4-BE49-F238E27FC236}">
                    <a16:creationId xmlns:a16="http://schemas.microsoft.com/office/drawing/2014/main" id="{530A462D-E2A0-0BFE-2EFD-59D1DD325A78}"/>
                  </a:ext>
                </a:extLst>
              </p:cNvPr>
              <p:cNvGrpSpPr/>
              <p:nvPr/>
            </p:nvGrpSpPr>
            <p:grpSpPr>
              <a:xfrm>
                <a:off x="3765130" y="1349076"/>
                <a:ext cx="4859204" cy="2586924"/>
                <a:chOff x="3631780" y="1691976"/>
                <a:chExt cx="4859204" cy="2586924"/>
              </a:xfrm>
            </p:grpSpPr>
            <p:sp>
              <p:nvSpPr>
                <p:cNvPr id="162" name="Oval 41">
                  <a:extLst>
                    <a:ext uri="{FF2B5EF4-FFF2-40B4-BE49-F238E27FC236}">
                      <a16:creationId xmlns:a16="http://schemas.microsoft.com/office/drawing/2014/main" id="{594FF91A-C8D5-321B-F415-FDDF4C0823CF}"/>
                    </a:ext>
                  </a:extLst>
                </p:cNvPr>
                <p:cNvSpPr/>
                <p:nvPr/>
              </p:nvSpPr>
              <p:spPr>
                <a:xfrm>
                  <a:off x="4356826" y="3580626"/>
                  <a:ext cx="692338" cy="692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nvGrpSpPr>
                <p:cNvPr id="163" name="Group 42">
                  <a:extLst>
                    <a:ext uri="{FF2B5EF4-FFF2-40B4-BE49-F238E27FC236}">
                      <a16:creationId xmlns:a16="http://schemas.microsoft.com/office/drawing/2014/main" id="{A6EAEDB9-35AC-9C94-A2C5-A3251A9A945E}"/>
                    </a:ext>
                  </a:extLst>
                </p:cNvPr>
                <p:cNvGrpSpPr/>
                <p:nvPr/>
              </p:nvGrpSpPr>
              <p:grpSpPr>
                <a:xfrm>
                  <a:off x="5715672" y="1691976"/>
                  <a:ext cx="2775312" cy="2580988"/>
                  <a:chOff x="5715672" y="1691976"/>
                  <a:chExt cx="2775312" cy="2580988"/>
                </a:xfrm>
                <a:solidFill>
                  <a:schemeClr val="accent4"/>
                </a:solidFill>
              </p:grpSpPr>
              <p:sp>
                <p:nvSpPr>
                  <p:cNvPr id="198" name="Oval 75">
                    <a:extLst>
                      <a:ext uri="{FF2B5EF4-FFF2-40B4-BE49-F238E27FC236}">
                        <a16:creationId xmlns:a16="http://schemas.microsoft.com/office/drawing/2014/main" id="{644C1673-B51A-5B3F-02DC-3B0D8B7730B3}"/>
                      </a:ext>
                    </a:extLst>
                  </p:cNvPr>
                  <p:cNvSpPr/>
                  <p:nvPr/>
                </p:nvSpPr>
                <p:spPr>
                  <a:xfrm>
                    <a:off x="7644977" y="3580626"/>
                    <a:ext cx="692338" cy="692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9" name="Oval 76">
                    <a:extLst>
                      <a:ext uri="{FF2B5EF4-FFF2-40B4-BE49-F238E27FC236}">
                        <a16:creationId xmlns:a16="http://schemas.microsoft.com/office/drawing/2014/main" id="{6BE30FC8-E125-1BEB-4FF0-4E3992EA2158}"/>
                      </a:ext>
                    </a:extLst>
                  </p:cNvPr>
                  <p:cNvSpPr/>
                  <p:nvPr/>
                </p:nvSpPr>
                <p:spPr>
                  <a:xfrm>
                    <a:off x="7042069" y="2524772"/>
                    <a:ext cx="1448915" cy="14489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0" name="Oval 77">
                    <a:extLst>
                      <a:ext uri="{FF2B5EF4-FFF2-40B4-BE49-F238E27FC236}">
                        <a16:creationId xmlns:a16="http://schemas.microsoft.com/office/drawing/2014/main" id="{C972C63F-E4B1-E10E-5CB7-090243C6E174}"/>
                      </a:ext>
                    </a:extLst>
                  </p:cNvPr>
                  <p:cNvSpPr/>
                  <p:nvPr/>
                </p:nvSpPr>
                <p:spPr>
                  <a:xfrm>
                    <a:off x="6494078" y="2004217"/>
                    <a:ext cx="1150899" cy="1150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1" name="Oval 78">
                    <a:extLst>
                      <a:ext uri="{FF2B5EF4-FFF2-40B4-BE49-F238E27FC236}">
                        <a16:creationId xmlns:a16="http://schemas.microsoft.com/office/drawing/2014/main" id="{20BFC46F-D16C-47A7-FCED-275F6FADF735}"/>
                      </a:ext>
                    </a:extLst>
                  </p:cNvPr>
                  <p:cNvSpPr/>
                  <p:nvPr/>
                </p:nvSpPr>
                <p:spPr>
                  <a:xfrm>
                    <a:off x="5715672" y="1691976"/>
                    <a:ext cx="969145" cy="9691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02" name="Rectangle 79">
                    <a:extLst>
                      <a:ext uri="{FF2B5EF4-FFF2-40B4-BE49-F238E27FC236}">
                        <a16:creationId xmlns:a16="http://schemas.microsoft.com/office/drawing/2014/main" id="{0212DBF0-593B-5871-C4EC-76B3D4517036}"/>
                      </a:ext>
                    </a:extLst>
                  </p:cNvPr>
                  <p:cNvSpPr/>
                  <p:nvPr/>
                </p:nvSpPr>
                <p:spPr>
                  <a:xfrm>
                    <a:off x="7084624" y="3972002"/>
                    <a:ext cx="952666" cy="293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164" name="Group 43">
                  <a:extLst>
                    <a:ext uri="{FF2B5EF4-FFF2-40B4-BE49-F238E27FC236}">
                      <a16:creationId xmlns:a16="http://schemas.microsoft.com/office/drawing/2014/main" id="{6809C7D8-D1BA-443F-D79A-122E6EB9568F}"/>
                    </a:ext>
                  </a:extLst>
                </p:cNvPr>
                <p:cNvGrpSpPr/>
                <p:nvPr/>
              </p:nvGrpSpPr>
              <p:grpSpPr>
                <a:xfrm>
                  <a:off x="4298370" y="1809306"/>
                  <a:ext cx="3786551" cy="2465573"/>
                  <a:chOff x="4298370" y="1809306"/>
                  <a:chExt cx="3786551" cy="2465573"/>
                </a:xfrm>
              </p:grpSpPr>
              <p:sp>
                <p:nvSpPr>
                  <p:cNvPr id="187" name="Oval 64">
                    <a:extLst>
                      <a:ext uri="{FF2B5EF4-FFF2-40B4-BE49-F238E27FC236}">
                        <a16:creationId xmlns:a16="http://schemas.microsoft.com/office/drawing/2014/main" id="{5B3D8165-5097-10BC-19A6-974432A214E1}"/>
                      </a:ext>
                    </a:extLst>
                  </p:cNvPr>
                  <p:cNvSpPr/>
                  <p:nvPr/>
                </p:nvSpPr>
                <p:spPr>
                  <a:xfrm>
                    <a:off x="5322069" y="2156859"/>
                    <a:ext cx="1043914" cy="10439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8" name="Oval 65">
                    <a:extLst>
                      <a:ext uri="{FF2B5EF4-FFF2-40B4-BE49-F238E27FC236}">
                        <a16:creationId xmlns:a16="http://schemas.microsoft.com/office/drawing/2014/main" id="{E9033424-4F30-40CF-9DC5-F8DB6590242D}"/>
                      </a:ext>
                    </a:extLst>
                  </p:cNvPr>
                  <p:cNvSpPr/>
                  <p:nvPr/>
                </p:nvSpPr>
                <p:spPr>
                  <a:xfrm>
                    <a:off x="4298370" y="2176549"/>
                    <a:ext cx="692338" cy="69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9" name="Oval 66">
                    <a:extLst>
                      <a:ext uri="{FF2B5EF4-FFF2-40B4-BE49-F238E27FC236}">
                        <a16:creationId xmlns:a16="http://schemas.microsoft.com/office/drawing/2014/main" id="{8194F14F-4972-81DE-18E8-ABDB5D957A8B}"/>
                      </a:ext>
                    </a:extLst>
                  </p:cNvPr>
                  <p:cNvSpPr/>
                  <p:nvPr/>
                </p:nvSpPr>
                <p:spPr>
                  <a:xfrm>
                    <a:off x="4809919" y="1809306"/>
                    <a:ext cx="1081542" cy="10815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0" name="Oval 67">
                    <a:extLst>
                      <a:ext uri="{FF2B5EF4-FFF2-40B4-BE49-F238E27FC236}">
                        <a16:creationId xmlns:a16="http://schemas.microsoft.com/office/drawing/2014/main" id="{D4C118D4-615C-3006-E15E-5A3AFACE9FFE}"/>
                      </a:ext>
                    </a:extLst>
                  </p:cNvPr>
                  <p:cNvSpPr/>
                  <p:nvPr/>
                </p:nvSpPr>
                <p:spPr>
                  <a:xfrm>
                    <a:off x="6180316" y="2502943"/>
                    <a:ext cx="753706" cy="7537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1" name="Oval 68">
                    <a:extLst>
                      <a:ext uri="{FF2B5EF4-FFF2-40B4-BE49-F238E27FC236}">
                        <a16:creationId xmlns:a16="http://schemas.microsoft.com/office/drawing/2014/main" id="{E3CD9805-8BCC-12A7-493D-B05F82684E50}"/>
                      </a:ext>
                    </a:extLst>
                  </p:cNvPr>
                  <p:cNvSpPr/>
                  <p:nvPr/>
                </p:nvSpPr>
                <p:spPr>
                  <a:xfrm>
                    <a:off x="6934022" y="2588625"/>
                    <a:ext cx="1150899" cy="1150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2" name="Oval 69">
                    <a:extLst>
                      <a:ext uri="{FF2B5EF4-FFF2-40B4-BE49-F238E27FC236}">
                        <a16:creationId xmlns:a16="http://schemas.microsoft.com/office/drawing/2014/main" id="{D3FAF12E-3617-E3C1-6F48-FB4309629038}"/>
                      </a:ext>
                    </a:extLst>
                  </p:cNvPr>
                  <p:cNvSpPr/>
                  <p:nvPr/>
                </p:nvSpPr>
                <p:spPr>
                  <a:xfrm>
                    <a:off x="7325201" y="3425414"/>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3" name="Oval 70">
                    <a:extLst>
                      <a:ext uri="{FF2B5EF4-FFF2-40B4-BE49-F238E27FC236}">
                        <a16:creationId xmlns:a16="http://schemas.microsoft.com/office/drawing/2014/main" id="{251D26BC-CF18-090B-F234-74A64BB41EC1}"/>
                      </a:ext>
                    </a:extLst>
                  </p:cNvPr>
                  <p:cNvSpPr/>
                  <p:nvPr/>
                </p:nvSpPr>
                <p:spPr>
                  <a:xfrm>
                    <a:off x="7095848" y="3619731"/>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4" name="Oval 71">
                    <a:extLst>
                      <a:ext uri="{FF2B5EF4-FFF2-40B4-BE49-F238E27FC236}">
                        <a16:creationId xmlns:a16="http://schemas.microsoft.com/office/drawing/2014/main" id="{C1F96599-C555-C760-4ACE-4A7580068F5E}"/>
                      </a:ext>
                    </a:extLst>
                  </p:cNvPr>
                  <p:cNvSpPr/>
                  <p:nvPr/>
                </p:nvSpPr>
                <p:spPr>
                  <a:xfrm>
                    <a:off x="6575764" y="2862232"/>
                    <a:ext cx="655148" cy="655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5" name="Oval 72">
                    <a:extLst>
                      <a:ext uri="{FF2B5EF4-FFF2-40B4-BE49-F238E27FC236}">
                        <a16:creationId xmlns:a16="http://schemas.microsoft.com/office/drawing/2014/main" id="{5609FDEE-61FD-C7B0-8879-7145AE1ABEE7}"/>
                      </a:ext>
                    </a:extLst>
                  </p:cNvPr>
                  <p:cNvSpPr/>
                  <p:nvPr/>
                </p:nvSpPr>
                <p:spPr>
                  <a:xfrm>
                    <a:off x="6473567" y="3370881"/>
                    <a:ext cx="841098" cy="841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6" name="Rectangle 73">
                    <a:extLst>
                      <a:ext uri="{FF2B5EF4-FFF2-40B4-BE49-F238E27FC236}">
                        <a16:creationId xmlns:a16="http://schemas.microsoft.com/office/drawing/2014/main" id="{CFC74C16-C7D7-E0DF-C335-6FD291309092}"/>
                      </a:ext>
                    </a:extLst>
                  </p:cNvPr>
                  <p:cNvSpPr/>
                  <p:nvPr/>
                </p:nvSpPr>
                <p:spPr>
                  <a:xfrm>
                    <a:off x="6226213" y="4147024"/>
                    <a:ext cx="1256511" cy="1034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7" name="Oval 74">
                    <a:extLst>
                      <a:ext uri="{FF2B5EF4-FFF2-40B4-BE49-F238E27FC236}">
                        <a16:creationId xmlns:a16="http://schemas.microsoft.com/office/drawing/2014/main" id="{EB1F8BDA-1568-F0CA-24B7-DB8E18EE7F61}"/>
                      </a:ext>
                    </a:extLst>
                  </p:cNvPr>
                  <p:cNvSpPr/>
                  <p:nvPr/>
                </p:nvSpPr>
                <p:spPr>
                  <a:xfrm>
                    <a:off x="5260062" y="2611101"/>
                    <a:ext cx="692338" cy="69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nvGrpSpPr>
                <p:cNvPr id="165" name="Group 44">
                  <a:extLst>
                    <a:ext uri="{FF2B5EF4-FFF2-40B4-BE49-F238E27FC236}">
                      <a16:creationId xmlns:a16="http://schemas.microsoft.com/office/drawing/2014/main" id="{D1CD52BA-68CA-E135-69A6-B5A06ABC4332}"/>
                    </a:ext>
                  </a:extLst>
                </p:cNvPr>
                <p:cNvGrpSpPr/>
                <p:nvPr/>
              </p:nvGrpSpPr>
              <p:grpSpPr>
                <a:xfrm>
                  <a:off x="3631780" y="2451097"/>
                  <a:ext cx="3196921" cy="1827803"/>
                  <a:chOff x="3631780" y="2451097"/>
                  <a:chExt cx="3196921" cy="1827803"/>
                </a:xfrm>
              </p:grpSpPr>
              <p:sp>
                <p:nvSpPr>
                  <p:cNvPr id="177" name="Oval 56">
                    <a:extLst>
                      <a:ext uri="{FF2B5EF4-FFF2-40B4-BE49-F238E27FC236}">
                        <a16:creationId xmlns:a16="http://schemas.microsoft.com/office/drawing/2014/main" id="{D570C79F-87C8-2192-272D-6A6BB48DED7D}"/>
                      </a:ext>
                    </a:extLst>
                  </p:cNvPr>
                  <p:cNvSpPr/>
                  <p:nvPr/>
                </p:nvSpPr>
                <p:spPr>
                  <a:xfrm>
                    <a:off x="3631780" y="2451097"/>
                    <a:ext cx="969145" cy="9691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8" name="Oval 57">
                    <a:extLst>
                      <a:ext uri="{FF2B5EF4-FFF2-40B4-BE49-F238E27FC236}">
                        <a16:creationId xmlns:a16="http://schemas.microsoft.com/office/drawing/2014/main" id="{09A2A8EB-A843-2DA4-237B-A15E3CE611D6}"/>
                      </a:ext>
                    </a:extLst>
                  </p:cNvPr>
                  <p:cNvSpPr/>
                  <p:nvPr/>
                </p:nvSpPr>
                <p:spPr>
                  <a:xfrm>
                    <a:off x="3681373" y="3214859"/>
                    <a:ext cx="692338" cy="692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9" name="Oval 58">
                    <a:extLst>
                      <a:ext uri="{FF2B5EF4-FFF2-40B4-BE49-F238E27FC236}">
                        <a16:creationId xmlns:a16="http://schemas.microsoft.com/office/drawing/2014/main" id="{7E804AD8-BFE7-F5A4-362E-A86349E7AE5E}"/>
                      </a:ext>
                    </a:extLst>
                  </p:cNvPr>
                  <p:cNvSpPr/>
                  <p:nvPr/>
                </p:nvSpPr>
                <p:spPr>
                  <a:xfrm>
                    <a:off x="4232071" y="2602088"/>
                    <a:ext cx="1150899" cy="1150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0" name="Oval 59">
                    <a:extLst>
                      <a:ext uri="{FF2B5EF4-FFF2-40B4-BE49-F238E27FC236}">
                        <a16:creationId xmlns:a16="http://schemas.microsoft.com/office/drawing/2014/main" id="{92B97FDB-B382-DF74-8324-F59BF6A6DD22}"/>
                      </a:ext>
                    </a:extLst>
                  </p:cNvPr>
                  <p:cNvSpPr/>
                  <p:nvPr/>
                </p:nvSpPr>
                <p:spPr>
                  <a:xfrm>
                    <a:off x="3857615" y="3486535"/>
                    <a:ext cx="792365"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1" name="Oval 60">
                    <a:extLst>
                      <a:ext uri="{FF2B5EF4-FFF2-40B4-BE49-F238E27FC236}">
                        <a16:creationId xmlns:a16="http://schemas.microsoft.com/office/drawing/2014/main" id="{FF00E12A-192D-45E6-0A06-1929016951E1}"/>
                      </a:ext>
                    </a:extLst>
                  </p:cNvPr>
                  <p:cNvSpPr/>
                  <p:nvPr/>
                </p:nvSpPr>
                <p:spPr>
                  <a:xfrm>
                    <a:off x="4643275" y="2959747"/>
                    <a:ext cx="1312378" cy="1312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2" name="Oval 61">
                    <a:extLst>
                      <a:ext uri="{FF2B5EF4-FFF2-40B4-BE49-F238E27FC236}">
                        <a16:creationId xmlns:a16="http://schemas.microsoft.com/office/drawing/2014/main" id="{D3978674-4FD4-C211-8964-0CDA390DC5CA}"/>
                      </a:ext>
                    </a:extLst>
                  </p:cNvPr>
                  <p:cNvSpPr/>
                  <p:nvPr/>
                </p:nvSpPr>
                <p:spPr>
                  <a:xfrm>
                    <a:off x="5510955" y="3011196"/>
                    <a:ext cx="1262266" cy="12622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5" name="Rectangle 62">
                    <a:extLst>
                      <a:ext uri="{FF2B5EF4-FFF2-40B4-BE49-F238E27FC236}">
                        <a16:creationId xmlns:a16="http://schemas.microsoft.com/office/drawing/2014/main" id="{7B326243-A759-DDFD-E29A-3453CBC95F6B}"/>
                      </a:ext>
                    </a:extLst>
                  </p:cNvPr>
                  <p:cNvSpPr/>
                  <p:nvPr/>
                </p:nvSpPr>
                <p:spPr>
                  <a:xfrm>
                    <a:off x="4247109" y="4098443"/>
                    <a:ext cx="1967954" cy="172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6" name="Oval 63">
                    <a:extLst>
                      <a:ext uri="{FF2B5EF4-FFF2-40B4-BE49-F238E27FC236}">
                        <a16:creationId xmlns:a16="http://schemas.microsoft.com/office/drawing/2014/main" id="{FC57B4B6-DFDA-44A6-96A6-D24A8C68DB65}"/>
                      </a:ext>
                    </a:extLst>
                  </p:cNvPr>
                  <p:cNvSpPr/>
                  <p:nvPr/>
                </p:nvSpPr>
                <p:spPr>
                  <a:xfrm>
                    <a:off x="6296024" y="3742075"/>
                    <a:ext cx="532677" cy="532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nvGrpSpPr>
                <p:cNvPr id="166" name="Group 45">
                  <a:extLst>
                    <a:ext uri="{FF2B5EF4-FFF2-40B4-BE49-F238E27FC236}">
                      <a16:creationId xmlns:a16="http://schemas.microsoft.com/office/drawing/2014/main" id="{7FD46D13-4365-BC18-ECCA-992E39B5C6DE}"/>
                    </a:ext>
                  </a:extLst>
                </p:cNvPr>
                <p:cNvGrpSpPr/>
                <p:nvPr/>
              </p:nvGrpSpPr>
              <p:grpSpPr>
                <a:xfrm>
                  <a:off x="4055658" y="1945053"/>
                  <a:ext cx="4220275" cy="2333847"/>
                  <a:chOff x="4055658" y="1925597"/>
                  <a:chExt cx="4220275" cy="2333847"/>
                </a:xfrm>
                <a:effectLst>
                  <a:outerShdw blurRad="50800" dist="38100" dir="16200000" rotWithShape="0">
                    <a:prstClr val="black">
                      <a:alpha val="40000"/>
                    </a:prstClr>
                  </a:outerShdw>
                </a:effectLst>
              </p:grpSpPr>
              <p:sp>
                <p:nvSpPr>
                  <p:cNvPr id="167" name="Freeform: Shape 46">
                    <a:extLst>
                      <a:ext uri="{FF2B5EF4-FFF2-40B4-BE49-F238E27FC236}">
                        <a16:creationId xmlns:a16="http://schemas.microsoft.com/office/drawing/2014/main" id="{52EAEB65-E85D-B286-E67A-85073C62F38D}"/>
                      </a:ext>
                    </a:extLst>
                  </p:cNvPr>
                  <p:cNvSpPr/>
                  <p:nvPr/>
                </p:nvSpPr>
                <p:spPr>
                  <a:xfrm>
                    <a:off x="5674127" y="2137226"/>
                    <a:ext cx="428693" cy="211936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bg1"/>
                  </a:solidFill>
                  <a:ln w="9525" cap="flat">
                    <a:noFill/>
                    <a:prstDash val="solid"/>
                    <a:miter/>
                  </a:ln>
                </p:spPr>
                <p:txBody>
                  <a:bodyPr rtlCol="0" anchor="ctr"/>
                  <a:lstStyle/>
                  <a:p>
                    <a:endParaRPr lang="en-US"/>
                  </a:p>
                </p:txBody>
              </p:sp>
              <p:sp>
                <p:nvSpPr>
                  <p:cNvPr id="168" name="Freeform: Shape 47">
                    <a:extLst>
                      <a:ext uri="{FF2B5EF4-FFF2-40B4-BE49-F238E27FC236}">
                        <a16:creationId xmlns:a16="http://schemas.microsoft.com/office/drawing/2014/main" id="{427490D8-ADC0-A130-C179-9624F5FB45EF}"/>
                      </a:ext>
                    </a:extLst>
                  </p:cNvPr>
                  <p:cNvSpPr/>
                  <p:nvPr/>
                </p:nvSpPr>
                <p:spPr>
                  <a:xfrm>
                    <a:off x="6153901" y="2280010"/>
                    <a:ext cx="565541" cy="1976576"/>
                  </a:xfrm>
                  <a:custGeom>
                    <a:avLst/>
                    <a:gdLst>
                      <a:gd name="connsiteX0" fmla="*/ 335796 w 565541"/>
                      <a:gd name="connsiteY0" fmla="*/ 1531565 h 1976576"/>
                      <a:gd name="connsiteX1" fmla="*/ 335796 w 565541"/>
                      <a:gd name="connsiteY1" fmla="*/ 1585857 h 1976576"/>
                      <a:gd name="connsiteX2" fmla="*/ 441823 w 565541"/>
                      <a:gd name="connsiteY2" fmla="*/ 1585857 h 1976576"/>
                      <a:gd name="connsiteX3" fmla="*/ 441823 w 565541"/>
                      <a:gd name="connsiteY3" fmla="*/ 1531565 h 1976576"/>
                      <a:gd name="connsiteX4" fmla="*/ 123718 w 565541"/>
                      <a:gd name="connsiteY4" fmla="*/ 1526871 h 1976576"/>
                      <a:gd name="connsiteX5" fmla="*/ 123718 w 565541"/>
                      <a:gd name="connsiteY5" fmla="*/ 1581163 h 1976576"/>
                      <a:gd name="connsiteX6" fmla="*/ 229745 w 565541"/>
                      <a:gd name="connsiteY6" fmla="*/ 1581163 h 1976576"/>
                      <a:gd name="connsiteX7" fmla="*/ 229745 w 565541"/>
                      <a:gd name="connsiteY7" fmla="*/ 1526871 h 1976576"/>
                      <a:gd name="connsiteX8" fmla="*/ 335796 w 565541"/>
                      <a:gd name="connsiteY8" fmla="*/ 1409581 h 1976576"/>
                      <a:gd name="connsiteX9" fmla="*/ 335796 w 565541"/>
                      <a:gd name="connsiteY9" fmla="*/ 1463873 h 1976576"/>
                      <a:gd name="connsiteX10" fmla="*/ 441823 w 565541"/>
                      <a:gd name="connsiteY10" fmla="*/ 1463873 h 1976576"/>
                      <a:gd name="connsiteX11" fmla="*/ 441823 w 565541"/>
                      <a:gd name="connsiteY11" fmla="*/ 1409581 h 1976576"/>
                      <a:gd name="connsiteX12" fmla="*/ 123718 w 565541"/>
                      <a:gd name="connsiteY12" fmla="*/ 1404887 h 1976576"/>
                      <a:gd name="connsiteX13" fmla="*/ 123718 w 565541"/>
                      <a:gd name="connsiteY13" fmla="*/ 1459180 h 1976576"/>
                      <a:gd name="connsiteX14" fmla="*/ 229745 w 565541"/>
                      <a:gd name="connsiteY14" fmla="*/ 1459180 h 1976576"/>
                      <a:gd name="connsiteX15" fmla="*/ 229745 w 565541"/>
                      <a:gd name="connsiteY15" fmla="*/ 1404887 h 1976576"/>
                      <a:gd name="connsiteX16" fmla="*/ 335796 w 565541"/>
                      <a:gd name="connsiteY16" fmla="*/ 1287599 h 1976576"/>
                      <a:gd name="connsiteX17" fmla="*/ 335796 w 565541"/>
                      <a:gd name="connsiteY17" fmla="*/ 1341892 h 1976576"/>
                      <a:gd name="connsiteX18" fmla="*/ 441823 w 565541"/>
                      <a:gd name="connsiteY18" fmla="*/ 1341892 h 1976576"/>
                      <a:gd name="connsiteX19" fmla="*/ 441823 w 565541"/>
                      <a:gd name="connsiteY19" fmla="*/ 1287599 h 1976576"/>
                      <a:gd name="connsiteX20" fmla="*/ 123718 w 565541"/>
                      <a:gd name="connsiteY20" fmla="*/ 1282905 h 1976576"/>
                      <a:gd name="connsiteX21" fmla="*/ 123718 w 565541"/>
                      <a:gd name="connsiteY21" fmla="*/ 1337198 h 1976576"/>
                      <a:gd name="connsiteX22" fmla="*/ 229745 w 565541"/>
                      <a:gd name="connsiteY22" fmla="*/ 1337198 h 1976576"/>
                      <a:gd name="connsiteX23" fmla="*/ 229745 w 565541"/>
                      <a:gd name="connsiteY23" fmla="*/ 1282905 h 1976576"/>
                      <a:gd name="connsiteX24" fmla="*/ 335796 w 565541"/>
                      <a:gd name="connsiteY24" fmla="*/ 1165617 h 1976576"/>
                      <a:gd name="connsiteX25" fmla="*/ 335796 w 565541"/>
                      <a:gd name="connsiteY25" fmla="*/ 1219910 h 1976576"/>
                      <a:gd name="connsiteX26" fmla="*/ 441823 w 565541"/>
                      <a:gd name="connsiteY26" fmla="*/ 1219910 h 1976576"/>
                      <a:gd name="connsiteX27" fmla="*/ 441823 w 565541"/>
                      <a:gd name="connsiteY27" fmla="*/ 1165617 h 1976576"/>
                      <a:gd name="connsiteX28" fmla="*/ 123718 w 565541"/>
                      <a:gd name="connsiteY28" fmla="*/ 1160924 h 1976576"/>
                      <a:gd name="connsiteX29" fmla="*/ 123718 w 565541"/>
                      <a:gd name="connsiteY29" fmla="*/ 1215216 h 1976576"/>
                      <a:gd name="connsiteX30" fmla="*/ 229745 w 565541"/>
                      <a:gd name="connsiteY30" fmla="*/ 1215216 h 1976576"/>
                      <a:gd name="connsiteX31" fmla="*/ 229745 w 565541"/>
                      <a:gd name="connsiteY31" fmla="*/ 1160924 h 1976576"/>
                      <a:gd name="connsiteX32" fmla="*/ 335796 w 565541"/>
                      <a:gd name="connsiteY32" fmla="*/ 1043636 h 1976576"/>
                      <a:gd name="connsiteX33" fmla="*/ 335796 w 565541"/>
                      <a:gd name="connsiteY33" fmla="*/ 1097928 h 1976576"/>
                      <a:gd name="connsiteX34" fmla="*/ 441823 w 565541"/>
                      <a:gd name="connsiteY34" fmla="*/ 1097928 h 1976576"/>
                      <a:gd name="connsiteX35" fmla="*/ 441823 w 565541"/>
                      <a:gd name="connsiteY35" fmla="*/ 1043636 h 1976576"/>
                      <a:gd name="connsiteX36" fmla="*/ 123718 w 565541"/>
                      <a:gd name="connsiteY36" fmla="*/ 1038942 h 1976576"/>
                      <a:gd name="connsiteX37" fmla="*/ 123718 w 565541"/>
                      <a:gd name="connsiteY37" fmla="*/ 1093234 h 1976576"/>
                      <a:gd name="connsiteX38" fmla="*/ 229745 w 565541"/>
                      <a:gd name="connsiteY38" fmla="*/ 1093234 h 1976576"/>
                      <a:gd name="connsiteX39" fmla="*/ 229745 w 565541"/>
                      <a:gd name="connsiteY39" fmla="*/ 1038942 h 1976576"/>
                      <a:gd name="connsiteX40" fmla="*/ 335796 w 565541"/>
                      <a:gd name="connsiteY40" fmla="*/ 921654 h 1976576"/>
                      <a:gd name="connsiteX41" fmla="*/ 335796 w 565541"/>
                      <a:gd name="connsiteY41" fmla="*/ 975946 h 1976576"/>
                      <a:gd name="connsiteX42" fmla="*/ 441823 w 565541"/>
                      <a:gd name="connsiteY42" fmla="*/ 975946 h 1976576"/>
                      <a:gd name="connsiteX43" fmla="*/ 441823 w 565541"/>
                      <a:gd name="connsiteY43" fmla="*/ 921654 h 1976576"/>
                      <a:gd name="connsiteX44" fmla="*/ 123718 w 565541"/>
                      <a:gd name="connsiteY44" fmla="*/ 916960 h 1976576"/>
                      <a:gd name="connsiteX45" fmla="*/ 123718 w 565541"/>
                      <a:gd name="connsiteY45" fmla="*/ 971252 h 1976576"/>
                      <a:gd name="connsiteX46" fmla="*/ 229745 w 565541"/>
                      <a:gd name="connsiteY46" fmla="*/ 971252 h 1976576"/>
                      <a:gd name="connsiteX47" fmla="*/ 229745 w 565541"/>
                      <a:gd name="connsiteY47" fmla="*/ 916960 h 1976576"/>
                      <a:gd name="connsiteX48" fmla="*/ 335796 w 565541"/>
                      <a:gd name="connsiteY48" fmla="*/ 799672 h 1976576"/>
                      <a:gd name="connsiteX49" fmla="*/ 335796 w 565541"/>
                      <a:gd name="connsiteY49" fmla="*/ 853964 h 1976576"/>
                      <a:gd name="connsiteX50" fmla="*/ 441823 w 565541"/>
                      <a:gd name="connsiteY50" fmla="*/ 853964 h 1976576"/>
                      <a:gd name="connsiteX51" fmla="*/ 441823 w 565541"/>
                      <a:gd name="connsiteY51" fmla="*/ 799672 h 1976576"/>
                      <a:gd name="connsiteX52" fmla="*/ 123718 w 565541"/>
                      <a:gd name="connsiteY52" fmla="*/ 794978 h 1976576"/>
                      <a:gd name="connsiteX53" fmla="*/ 123718 w 565541"/>
                      <a:gd name="connsiteY53" fmla="*/ 849270 h 1976576"/>
                      <a:gd name="connsiteX54" fmla="*/ 229745 w 565541"/>
                      <a:gd name="connsiteY54" fmla="*/ 849270 h 1976576"/>
                      <a:gd name="connsiteX55" fmla="*/ 229745 w 565541"/>
                      <a:gd name="connsiteY55" fmla="*/ 794978 h 1976576"/>
                      <a:gd name="connsiteX56" fmla="*/ 335796 w 565541"/>
                      <a:gd name="connsiteY56" fmla="*/ 677690 h 1976576"/>
                      <a:gd name="connsiteX57" fmla="*/ 335796 w 565541"/>
                      <a:gd name="connsiteY57" fmla="*/ 731982 h 1976576"/>
                      <a:gd name="connsiteX58" fmla="*/ 441823 w 565541"/>
                      <a:gd name="connsiteY58" fmla="*/ 731982 h 1976576"/>
                      <a:gd name="connsiteX59" fmla="*/ 441823 w 565541"/>
                      <a:gd name="connsiteY59" fmla="*/ 677690 h 1976576"/>
                      <a:gd name="connsiteX60" fmla="*/ 123718 w 565541"/>
                      <a:gd name="connsiteY60" fmla="*/ 672996 h 1976576"/>
                      <a:gd name="connsiteX61" fmla="*/ 123718 w 565541"/>
                      <a:gd name="connsiteY61" fmla="*/ 727289 h 1976576"/>
                      <a:gd name="connsiteX62" fmla="*/ 229745 w 565541"/>
                      <a:gd name="connsiteY62" fmla="*/ 727289 h 1976576"/>
                      <a:gd name="connsiteX63" fmla="*/ 229745 w 565541"/>
                      <a:gd name="connsiteY63" fmla="*/ 672996 h 1976576"/>
                      <a:gd name="connsiteX64" fmla="*/ 335796 w 565541"/>
                      <a:gd name="connsiteY64" fmla="*/ 555708 h 1976576"/>
                      <a:gd name="connsiteX65" fmla="*/ 335796 w 565541"/>
                      <a:gd name="connsiteY65" fmla="*/ 610000 h 1976576"/>
                      <a:gd name="connsiteX66" fmla="*/ 441823 w 565541"/>
                      <a:gd name="connsiteY66" fmla="*/ 610000 h 1976576"/>
                      <a:gd name="connsiteX67" fmla="*/ 441823 w 565541"/>
                      <a:gd name="connsiteY67" fmla="*/ 555708 h 1976576"/>
                      <a:gd name="connsiteX68" fmla="*/ 123718 w 565541"/>
                      <a:gd name="connsiteY68" fmla="*/ 551014 h 1976576"/>
                      <a:gd name="connsiteX69" fmla="*/ 123718 w 565541"/>
                      <a:gd name="connsiteY69" fmla="*/ 605307 h 1976576"/>
                      <a:gd name="connsiteX70" fmla="*/ 229745 w 565541"/>
                      <a:gd name="connsiteY70" fmla="*/ 605307 h 1976576"/>
                      <a:gd name="connsiteX71" fmla="*/ 229745 w 565541"/>
                      <a:gd name="connsiteY71" fmla="*/ 551014 h 1976576"/>
                      <a:gd name="connsiteX72" fmla="*/ 335796 w 565541"/>
                      <a:gd name="connsiteY72" fmla="*/ 433726 h 1976576"/>
                      <a:gd name="connsiteX73" fmla="*/ 335796 w 565541"/>
                      <a:gd name="connsiteY73" fmla="*/ 488019 h 1976576"/>
                      <a:gd name="connsiteX74" fmla="*/ 441823 w 565541"/>
                      <a:gd name="connsiteY74" fmla="*/ 488019 h 1976576"/>
                      <a:gd name="connsiteX75" fmla="*/ 441823 w 565541"/>
                      <a:gd name="connsiteY75" fmla="*/ 433726 h 1976576"/>
                      <a:gd name="connsiteX76" fmla="*/ 123718 w 565541"/>
                      <a:gd name="connsiteY76" fmla="*/ 429032 h 1976576"/>
                      <a:gd name="connsiteX77" fmla="*/ 123718 w 565541"/>
                      <a:gd name="connsiteY77" fmla="*/ 483325 h 1976576"/>
                      <a:gd name="connsiteX78" fmla="*/ 229745 w 565541"/>
                      <a:gd name="connsiteY78" fmla="*/ 483325 h 1976576"/>
                      <a:gd name="connsiteX79" fmla="*/ 229745 w 565541"/>
                      <a:gd name="connsiteY79" fmla="*/ 429032 h 1976576"/>
                      <a:gd name="connsiteX80" fmla="*/ 244058 w 565541"/>
                      <a:gd name="connsiteY80" fmla="*/ 0 h 1976576"/>
                      <a:gd name="connsiteX81" fmla="*/ 321484 w 565541"/>
                      <a:gd name="connsiteY81" fmla="*/ 0 h 1976576"/>
                      <a:gd name="connsiteX82" fmla="*/ 321484 w 565541"/>
                      <a:gd name="connsiteY82" fmla="*/ 178763 h 1976576"/>
                      <a:gd name="connsiteX83" fmla="*/ 388810 w 565541"/>
                      <a:gd name="connsiteY83" fmla="*/ 178763 h 1976576"/>
                      <a:gd name="connsiteX84" fmla="*/ 388810 w 565541"/>
                      <a:gd name="connsiteY84" fmla="*/ 299617 h 1976576"/>
                      <a:gd name="connsiteX85" fmla="*/ 565541 w 565541"/>
                      <a:gd name="connsiteY85" fmla="*/ 299617 h 1976576"/>
                      <a:gd name="connsiteX86" fmla="*/ 565541 w 565541"/>
                      <a:gd name="connsiteY86" fmla="*/ 1976576 h 1976576"/>
                      <a:gd name="connsiteX87" fmla="*/ 448247 w 565541"/>
                      <a:gd name="connsiteY87" fmla="*/ 1976576 h 1976576"/>
                      <a:gd name="connsiteX88" fmla="*/ 371127 w 565541"/>
                      <a:gd name="connsiteY88" fmla="*/ 1976576 h 1976576"/>
                      <a:gd name="connsiteX89" fmla="*/ 194414 w 565541"/>
                      <a:gd name="connsiteY89" fmla="*/ 1976576 h 1976576"/>
                      <a:gd name="connsiteX90" fmla="*/ 88332 w 565541"/>
                      <a:gd name="connsiteY90" fmla="*/ 1976576 h 1976576"/>
                      <a:gd name="connsiteX91" fmla="*/ 0 w 565541"/>
                      <a:gd name="connsiteY91" fmla="*/ 1976576 h 1976576"/>
                      <a:gd name="connsiteX92" fmla="*/ 0 w 565541"/>
                      <a:gd name="connsiteY92" fmla="*/ 299617 h 1976576"/>
                      <a:gd name="connsiteX93" fmla="*/ 176731 w 565541"/>
                      <a:gd name="connsiteY93" fmla="*/ 299617 h 1976576"/>
                      <a:gd name="connsiteX94" fmla="*/ 176731 w 565541"/>
                      <a:gd name="connsiteY94" fmla="*/ 178763 h 1976576"/>
                      <a:gd name="connsiteX95" fmla="*/ 244058 w 565541"/>
                      <a:gd name="connsiteY95" fmla="*/ 178763 h 1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65541" h="1976576">
                        <a:moveTo>
                          <a:pt x="335796" y="1531565"/>
                        </a:moveTo>
                        <a:lnTo>
                          <a:pt x="335796" y="1585857"/>
                        </a:lnTo>
                        <a:lnTo>
                          <a:pt x="441823" y="1585857"/>
                        </a:lnTo>
                        <a:lnTo>
                          <a:pt x="441823" y="1531565"/>
                        </a:lnTo>
                        <a:close/>
                        <a:moveTo>
                          <a:pt x="123718" y="1526871"/>
                        </a:moveTo>
                        <a:lnTo>
                          <a:pt x="123718" y="1581163"/>
                        </a:lnTo>
                        <a:lnTo>
                          <a:pt x="229745" y="1581163"/>
                        </a:lnTo>
                        <a:lnTo>
                          <a:pt x="229745" y="1526871"/>
                        </a:lnTo>
                        <a:close/>
                        <a:moveTo>
                          <a:pt x="335796" y="1409581"/>
                        </a:moveTo>
                        <a:lnTo>
                          <a:pt x="335796" y="1463873"/>
                        </a:lnTo>
                        <a:lnTo>
                          <a:pt x="441823" y="1463873"/>
                        </a:lnTo>
                        <a:lnTo>
                          <a:pt x="441823" y="1409581"/>
                        </a:lnTo>
                        <a:close/>
                        <a:moveTo>
                          <a:pt x="123718" y="1404887"/>
                        </a:moveTo>
                        <a:lnTo>
                          <a:pt x="123718" y="1459180"/>
                        </a:lnTo>
                        <a:lnTo>
                          <a:pt x="229745" y="1459180"/>
                        </a:lnTo>
                        <a:lnTo>
                          <a:pt x="229745" y="1404887"/>
                        </a:lnTo>
                        <a:close/>
                        <a:moveTo>
                          <a:pt x="335796" y="1287599"/>
                        </a:moveTo>
                        <a:lnTo>
                          <a:pt x="335796" y="1341892"/>
                        </a:lnTo>
                        <a:lnTo>
                          <a:pt x="441823" y="1341892"/>
                        </a:lnTo>
                        <a:lnTo>
                          <a:pt x="441823" y="1287599"/>
                        </a:lnTo>
                        <a:close/>
                        <a:moveTo>
                          <a:pt x="123718" y="1282905"/>
                        </a:moveTo>
                        <a:lnTo>
                          <a:pt x="123718" y="1337198"/>
                        </a:lnTo>
                        <a:lnTo>
                          <a:pt x="229745" y="1337198"/>
                        </a:lnTo>
                        <a:lnTo>
                          <a:pt x="229745" y="1282905"/>
                        </a:lnTo>
                        <a:close/>
                        <a:moveTo>
                          <a:pt x="335796" y="1165617"/>
                        </a:moveTo>
                        <a:lnTo>
                          <a:pt x="335796" y="1219910"/>
                        </a:lnTo>
                        <a:lnTo>
                          <a:pt x="441823" y="1219910"/>
                        </a:lnTo>
                        <a:lnTo>
                          <a:pt x="441823" y="1165617"/>
                        </a:lnTo>
                        <a:close/>
                        <a:moveTo>
                          <a:pt x="123718" y="1160924"/>
                        </a:moveTo>
                        <a:lnTo>
                          <a:pt x="123718" y="1215216"/>
                        </a:lnTo>
                        <a:lnTo>
                          <a:pt x="229745" y="1215216"/>
                        </a:lnTo>
                        <a:lnTo>
                          <a:pt x="229745" y="1160924"/>
                        </a:lnTo>
                        <a:close/>
                        <a:moveTo>
                          <a:pt x="335796" y="1043636"/>
                        </a:moveTo>
                        <a:lnTo>
                          <a:pt x="335796" y="1097928"/>
                        </a:lnTo>
                        <a:lnTo>
                          <a:pt x="441823" y="1097928"/>
                        </a:lnTo>
                        <a:lnTo>
                          <a:pt x="441823" y="1043636"/>
                        </a:lnTo>
                        <a:close/>
                        <a:moveTo>
                          <a:pt x="123718" y="1038942"/>
                        </a:moveTo>
                        <a:lnTo>
                          <a:pt x="123718" y="1093234"/>
                        </a:lnTo>
                        <a:lnTo>
                          <a:pt x="229745" y="1093234"/>
                        </a:lnTo>
                        <a:lnTo>
                          <a:pt x="229745" y="1038942"/>
                        </a:lnTo>
                        <a:close/>
                        <a:moveTo>
                          <a:pt x="335796" y="921654"/>
                        </a:moveTo>
                        <a:lnTo>
                          <a:pt x="335796" y="975946"/>
                        </a:lnTo>
                        <a:lnTo>
                          <a:pt x="441823" y="975946"/>
                        </a:lnTo>
                        <a:lnTo>
                          <a:pt x="441823" y="921654"/>
                        </a:lnTo>
                        <a:close/>
                        <a:moveTo>
                          <a:pt x="123718" y="916960"/>
                        </a:moveTo>
                        <a:lnTo>
                          <a:pt x="123718" y="971252"/>
                        </a:lnTo>
                        <a:lnTo>
                          <a:pt x="229745" y="971252"/>
                        </a:lnTo>
                        <a:lnTo>
                          <a:pt x="229745" y="916960"/>
                        </a:lnTo>
                        <a:close/>
                        <a:moveTo>
                          <a:pt x="335796" y="799672"/>
                        </a:moveTo>
                        <a:lnTo>
                          <a:pt x="335796" y="853964"/>
                        </a:lnTo>
                        <a:lnTo>
                          <a:pt x="441823" y="853964"/>
                        </a:lnTo>
                        <a:lnTo>
                          <a:pt x="441823" y="799672"/>
                        </a:lnTo>
                        <a:close/>
                        <a:moveTo>
                          <a:pt x="123718" y="794978"/>
                        </a:moveTo>
                        <a:lnTo>
                          <a:pt x="123718" y="849270"/>
                        </a:lnTo>
                        <a:lnTo>
                          <a:pt x="229745" y="849270"/>
                        </a:lnTo>
                        <a:lnTo>
                          <a:pt x="229745" y="794978"/>
                        </a:lnTo>
                        <a:close/>
                        <a:moveTo>
                          <a:pt x="335796" y="677690"/>
                        </a:moveTo>
                        <a:lnTo>
                          <a:pt x="335796" y="731982"/>
                        </a:lnTo>
                        <a:lnTo>
                          <a:pt x="441823" y="731982"/>
                        </a:lnTo>
                        <a:lnTo>
                          <a:pt x="441823" y="677690"/>
                        </a:lnTo>
                        <a:close/>
                        <a:moveTo>
                          <a:pt x="123718" y="672996"/>
                        </a:moveTo>
                        <a:lnTo>
                          <a:pt x="123718" y="727289"/>
                        </a:lnTo>
                        <a:lnTo>
                          <a:pt x="229745" y="727289"/>
                        </a:lnTo>
                        <a:lnTo>
                          <a:pt x="229745" y="672996"/>
                        </a:lnTo>
                        <a:close/>
                        <a:moveTo>
                          <a:pt x="335796" y="555708"/>
                        </a:moveTo>
                        <a:lnTo>
                          <a:pt x="335796" y="610000"/>
                        </a:lnTo>
                        <a:lnTo>
                          <a:pt x="441823" y="610000"/>
                        </a:lnTo>
                        <a:lnTo>
                          <a:pt x="441823" y="555708"/>
                        </a:lnTo>
                        <a:close/>
                        <a:moveTo>
                          <a:pt x="123718" y="551014"/>
                        </a:moveTo>
                        <a:lnTo>
                          <a:pt x="123718" y="605307"/>
                        </a:lnTo>
                        <a:lnTo>
                          <a:pt x="229745" y="605307"/>
                        </a:lnTo>
                        <a:lnTo>
                          <a:pt x="229745" y="551014"/>
                        </a:lnTo>
                        <a:close/>
                        <a:moveTo>
                          <a:pt x="335796" y="433726"/>
                        </a:moveTo>
                        <a:lnTo>
                          <a:pt x="335796" y="488019"/>
                        </a:lnTo>
                        <a:lnTo>
                          <a:pt x="441823" y="488019"/>
                        </a:lnTo>
                        <a:lnTo>
                          <a:pt x="441823" y="433726"/>
                        </a:lnTo>
                        <a:close/>
                        <a:moveTo>
                          <a:pt x="123718" y="429032"/>
                        </a:moveTo>
                        <a:lnTo>
                          <a:pt x="123718" y="483325"/>
                        </a:lnTo>
                        <a:lnTo>
                          <a:pt x="229745" y="483325"/>
                        </a:lnTo>
                        <a:lnTo>
                          <a:pt x="229745" y="429032"/>
                        </a:lnTo>
                        <a:close/>
                        <a:moveTo>
                          <a:pt x="244058" y="0"/>
                        </a:moveTo>
                        <a:lnTo>
                          <a:pt x="321484" y="0"/>
                        </a:lnTo>
                        <a:lnTo>
                          <a:pt x="321484" y="178763"/>
                        </a:lnTo>
                        <a:lnTo>
                          <a:pt x="388810" y="178763"/>
                        </a:lnTo>
                        <a:lnTo>
                          <a:pt x="388810" y="299617"/>
                        </a:lnTo>
                        <a:lnTo>
                          <a:pt x="565541" y="299617"/>
                        </a:lnTo>
                        <a:lnTo>
                          <a:pt x="565541" y="1976576"/>
                        </a:lnTo>
                        <a:lnTo>
                          <a:pt x="448247" y="1976576"/>
                        </a:lnTo>
                        <a:lnTo>
                          <a:pt x="371127" y="1976576"/>
                        </a:lnTo>
                        <a:lnTo>
                          <a:pt x="194414" y="1976576"/>
                        </a:lnTo>
                        <a:lnTo>
                          <a:pt x="88332" y="1976576"/>
                        </a:lnTo>
                        <a:lnTo>
                          <a:pt x="0" y="1976576"/>
                        </a:lnTo>
                        <a:lnTo>
                          <a:pt x="0" y="299617"/>
                        </a:lnTo>
                        <a:lnTo>
                          <a:pt x="176731" y="299617"/>
                        </a:lnTo>
                        <a:lnTo>
                          <a:pt x="176731" y="178763"/>
                        </a:lnTo>
                        <a:lnTo>
                          <a:pt x="244058" y="1787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dirty="0"/>
                  </a:p>
                </p:txBody>
              </p:sp>
              <p:sp>
                <p:nvSpPr>
                  <p:cNvPr id="169" name="Freeform: Shape 48">
                    <a:extLst>
                      <a:ext uri="{FF2B5EF4-FFF2-40B4-BE49-F238E27FC236}">
                        <a16:creationId xmlns:a16="http://schemas.microsoft.com/office/drawing/2014/main" id="{FB87910C-D210-4BB3-A402-31C576889071}"/>
                      </a:ext>
                    </a:extLst>
                  </p:cNvPr>
                  <p:cNvSpPr/>
                  <p:nvPr/>
                </p:nvSpPr>
                <p:spPr>
                  <a:xfrm>
                    <a:off x="5147338" y="1925597"/>
                    <a:ext cx="477157" cy="2330989"/>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bg1"/>
                  </a:solidFill>
                  <a:ln w="9525" cap="flat">
                    <a:noFill/>
                    <a:prstDash val="solid"/>
                    <a:miter/>
                  </a:ln>
                </p:spPr>
                <p:txBody>
                  <a:bodyPr wrap="square" rtlCol="0" anchor="ctr">
                    <a:noAutofit/>
                  </a:bodyPr>
                  <a:lstStyle/>
                  <a:p>
                    <a:endParaRPr lang="en-US" dirty="0"/>
                  </a:p>
                </p:txBody>
              </p:sp>
              <p:sp>
                <p:nvSpPr>
                  <p:cNvPr id="170" name="Freeform: Shape 49">
                    <a:extLst>
                      <a:ext uri="{FF2B5EF4-FFF2-40B4-BE49-F238E27FC236}">
                        <a16:creationId xmlns:a16="http://schemas.microsoft.com/office/drawing/2014/main" id="{E6210416-2946-EAB9-9FEB-C9D298BA0779}"/>
                      </a:ext>
                    </a:extLst>
                  </p:cNvPr>
                  <p:cNvSpPr/>
                  <p:nvPr/>
                </p:nvSpPr>
                <p:spPr>
                  <a:xfrm>
                    <a:off x="6782219" y="2659087"/>
                    <a:ext cx="252773" cy="1597499"/>
                  </a:xfrm>
                  <a:custGeom>
                    <a:avLst/>
                    <a:gdLst>
                      <a:gd name="connsiteX0" fmla="*/ 94664 w 252773"/>
                      <a:gd name="connsiteY0" fmla="*/ 1169580 h 1597499"/>
                      <a:gd name="connsiteX1" fmla="*/ 94664 w 252773"/>
                      <a:gd name="connsiteY1" fmla="*/ 1232327 h 1597499"/>
                      <a:gd name="connsiteX2" fmla="*/ 158109 w 252773"/>
                      <a:gd name="connsiteY2" fmla="*/ 1232327 h 1597499"/>
                      <a:gd name="connsiteX3" fmla="*/ 158109 w 252773"/>
                      <a:gd name="connsiteY3" fmla="*/ 1169580 h 1597499"/>
                      <a:gd name="connsiteX4" fmla="*/ 94664 w 252773"/>
                      <a:gd name="connsiteY4" fmla="*/ 1169580 h 1597499"/>
                      <a:gd name="connsiteX5" fmla="*/ 175733 w 252773"/>
                      <a:gd name="connsiteY5" fmla="*/ 1168551 h 1597499"/>
                      <a:gd name="connsiteX6" fmla="*/ 175733 w 252773"/>
                      <a:gd name="connsiteY6" fmla="*/ 1231813 h 1597499"/>
                      <a:gd name="connsiteX7" fmla="*/ 237667 w 252773"/>
                      <a:gd name="connsiteY7" fmla="*/ 1231813 h 1597499"/>
                      <a:gd name="connsiteX8" fmla="*/ 237667 w 252773"/>
                      <a:gd name="connsiteY8" fmla="*/ 1168551 h 1597499"/>
                      <a:gd name="connsiteX9" fmla="*/ 175733 w 252773"/>
                      <a:gd name="connsiteY9" fmla="*/ 1168551 h 1597499"/>
                      <a:gd name="connsiteX10" fmla="*/ 95168 w 252773"/>
                      <a:gd name="connsiteY10" fmla="*/ 1090888 h 1597499"/>
                      <a:gd name="connsiteX11" fmla="*/ 95168 w 252773"/>
                      <a:gd name="connsiteY11" fmla="*/ 1153636 h 1597499"/>
                      <a:gd name="connsiteX12" fmla="*/ 157605 w 252773"/>
                      <a:gd name="connsiteY12" fmla="*/ 1153636 h 1597499"/>
                      <a:gd name="connsiteX13" fmla="*/ 157605 w 252773"/>
                      <a:gd name="connsiteY13" fmla="*/ 1090888 h 1597499"/>
                      <a:gd name="connsiteX14" fmla="*/ 95168 w 252773"/>
                      <a:gd name="connsiteY14" fmla="*/ 1090888 h 1597499"/>
                      <a:gd name="connsiteX15" fmla="*/ 15106 w 252773"/>
                      <a:gd name="connsiteY15" fmla="*/ 1090888 h 1597499"/>
                      <a:gd name="connsiteX16" fmla="*/ 15106 w 252773"/>
                      <a:gd name="connsiteY16" fmla="*/ 1153636 h 1597499"/>
                      <a:gd name="connsiteX17" fmla="*/ 77544 w 252773"/>
                      <a:gd name="connsiteY17" fmla="*/ 1153636 h 1597499"/>
                      <a:gd name="connsiteX18" fmla="*/ 77544 w 252773"/>
                      <a:gd name="connsiteY18" fmla="*/ 1090888 h 1597499"/>
                      <a:gd name="connsiteX19" fmla="*/ 15106 w 252773"/>
                      <a:gd name="connsiteY19" fmla="*/ 1090888 h 1597499"/>
                      <a:gd name="connsiteX20" fmla="*/ 95671 w 252773"/>
                      <a:gd name="connsiteY20" fmla="*/ 1009110 h 1597499"/>
                      <a:gd name="connsiteX21" fmla="*/ 95671 w 252773"/>
                      <a:gd name="connsiteY21" fmla="*/ 1072886 h 1597499"/>
                      <a:gd name="connsiteX22" fmla="*/ 157605 w 252773"/>
                      <a:gd name="connsiteY22" fmla="*/ 1072886 h 1597499"/>
                      <a:gd name="connsiteX23" fmla="*/ 157605 w 252773"/>
                      <a:gd name="connsiteY23" fmla="*/ 1009110 h 1597499"/>
                      <a:gd name="connsiteX24" fmla="*/ 95671 w 252773"/>
                      <a:gd name="connsiteY24" fmla="*/ 1009110 h 1597499"/>
                      <a:gd name="connsiteX25" fmla="*/ 175733 w 252773"/>
                      <a:gd name="connsiteY25" fmla="*/ 1008595 h 1597499"/>
                      <a:gd name="connsiteX26" fmla="*/ 175733 w 252773"/>
                      <a:gd name="connsiteY26" fmla="*/ 1072371 h 1597499"/>
                      <a:gd name="connsiteX27" fmla="*/ 238674 w 252773"/>
                      <a:gd name="connsiteY27" fmla="*/ 1072371 h 1597499"/>
                      <a:gd name="connsiteX28" fmla="*/ 238674 w 252773"/>
                      <a:gd name="connsiteY28" fmla="*/ 1008595 h 1597499"/>
                      <a:gd name="connsiteX29" fmla="*/ 175733 w 252773"/>
                      <a:gd name="connsiteY29" fmla="*/ 1008595 h 1597499"/>
                      <a:gd name="connsiteX30" fmla="*/ 175733 w 252773"/>
                      <a:gd name="connsiteY30" fmla="*/ 929389 h 1597499"/>
                      <a:gd name="connsiteX31" fmla="*/ 175733 w 252773"/>
                      <a:gd name="connsiteY31" fmla="*/ 992651 h 1597499"/>
                      <a:gd name="connsiteX32" fmla="*/ 239178 w 252773"/>
                      <a:gd name="connsiteY32" fmla="*/ 992651 h 1597499"/>
                      <a:gd name="connsiteX33" fmla="*/ 239178 w 252773"/>
                      <a:gd name="connsiteY33" fmla="*/ 929389 h 1597499"/>
                      <a:gd name="connsiteX34" fmla="*/ 175733 w 252773"/>
                      <a:gd name="connsiteY34" fmla="*/ 929389 h 1597499"/>
                      <a:gd name="connsiteX35" fmla="*/ 95671 w 252773"/>
                      <a:gd name="connsiteY35" fmla="*/ 928875 h 1597499"/>
                      <a:gd name="connsiteX36" fmla="*/ 95671 w 252773"/>
                      <a:gd name="connsiteY36" fmla="*/ 993680 h 1597499"/>
                      <a:gd name="connsiteX37" fmla="*/ 157605 w 252773"/>
                      <a:gd name="connsiteY37" fmla="*/ 993680 h 1597499"/>
                      <a:gd name="connsiteX38" fmla="*/ 157605 w 252773"/>
                      <a:gd name="connsiteY38" fmla="*/ 928875 h 1597499"/>
                      <a:gd name="connsiteX39" fmla="*/ 95671 w 252773"/>
                      <a:gd name="connsiteY39" fmla="*/ 928875 h 1597499"/>
                      <a:gd name="connsiteX40" fmla="*/ 14602 w 252773"/>
                      <a:gd name="connsiteY40" fmla="*/ 928875 h 1597499"/>
                      <a:gd name="connsiteX41" fmla="*/ 14602 w 252773"/>
                      <a:gd name="connsiteY41" fmla="*/ 992651 h 1597499"/>
                      <a:gd name="connsiteX42" fmla="*/ 77544 w 252773"/>
                      <a:gd name="connsiteY42" fmla="*/ 992651 h 1597499"/>
                      <a:gd name="connsiteX43" fmla="*/ 77544 w 252773"/>
                      <a:gd name="connsiteY43" fmla="*/ 928875 h 1597499"/>
                      <a:gd name="connsiteX44" fmla="*/ 14602 w 252773"/>
                      <a:gd name="connsiteY44" fmla="*/ 928875 h 1597499"/>
                      <a:gd name="connsiteX45" fmla="*/ 175229 w 252773"/>
                      <a:gd name="connsiteY45" fmla="*/ 849668 h 1597499"/>
                      <a:gd name="connsiteX46" fmla="*/ 175229 w 252773"/>
                      <a:gd name="connsiteY46" fmla="*/ 912930 h 1597499"/>
                      <a:gd name="connsiteX47" fmla="*/ 238171 w 252773"/>
                      <a:gd name="connsiteY47" fmla="*/ 912930 h 1597499"/>
                      <a:gd name="connsiteX48" fmla="*/ 238171 w 252773"/>
                      <a:gd name="connsiteY48" fmla="*/ 849668 h 1597499"/>
                      <a:gd name="connsiteX49" fmla="*/ 175229 w 252773"/>
                      <a:gd name="connsiteY49" fmla="*/ 849668 h 1597499"/>
                      <a:gd name="connsiteX50" fmla="*/ 94664 w 252773"/>
                      <a:gd name="connsiteY50" fmla="*/ 767890 h 1597499"/>
                      <a:gd name="connsiteX51" fmla="*/ 94664 w 252773"/>
                      <a:gd name="connsiteY51" fmla="*/ 831152 h 1597499"/>
                      <a:gd name="connsiteX52" fmla="*/ 157605 w 252773"/>
                      <a:gd name="connsiteY52" fmla="*/ 831152 h 1597499"/>
                      <a:gd name="connsiteX53" fmla="*/ 157605 w 252773"/>
                      <a:gd name="connsiteY53" fmla="*/ 767890 h 1597499"/>
                      <a:gd name="connsiteX54" fmla="*/ 94664 w 252773"/>
                      <a:gd name="connsiteY54" fmla="*/ 767890 h 1597499"/>
                      <a:gd name="connsiteX55" fmla="*/ 15106 w 252773"/>
                      <a:gd name="connsiteY55" fmla="*/ 767890 h 1597499"/>
                      <a:gd name="connsiteX56" fmla="*/ 15106 w 252773"/>
                      <a:gd name="connsiteY56" fmla="*/ 831152 h 1597499"/>
                      <a:gd name="connsiteX57" fmla="*/ 77040 w 252773"/>
                      <a:gd name="connsiteY57" fmla="*/ 831152 h 1597499"/>
                      <a:gd name="connsiteX58" fmla="*/ 77040 w 252773"/>
                      <a:gd name="connsiteY58" fmla="*/ 767890 h 1597499"/>
                      <a:gd name="connsiteX59" fmla="*/ 15106 w 252773"/>
                      <a:gd name="connsiteY59" fmla="*/ 767890 h 1597499"/>
                      <a:gd name="connsiteX60" fmla="*/ 175229 w 252773"/>
                      <a:gd name="connsiteY60" fmla="*/ 767376 h 1597499"/>
                      <a:gd name="connsiteX61" fmla="*/ 175229 w 252773"/>
                      <a:gd name="connsiteY61" fmla="*/ 831667 h 1597499"/>
                      <a:gd name="connsiteX62" fmla="*/ 238171 w 252773"/>
                      <a:gd name="connsiteY62" fmla="*/ 831667 h 1597499"/>
                      <a:gd name="connsiteX63" fmla="*/ 238171 w 252773"/>
                      <a:gd name="connsiteY63" fmla="*/ 767376 h 1597499"/>
                      <a:gd name="connsiteX64" fmla="*/ 175229 w 252773"/>
                      <a:gd name="connsiteY64" fmla="*/ 767376 h 1597499"/>
                      <a:gd name="connsiteX65" fmla="*/ 175229 w 252773"/>
                      <a:gd name="connsiteY65" fmla="*/ 689712 h 1597499"/>
                      <a:gd name="connsiteX66" fmla="*/ 175229 w 252773"/>
                      <a:gd name="connsiteY66" fmla="*/ 752975 h 1597499"/>
                      <a:gd name="connsiteX67" fmla="*/ 238171 w 252773"/>
                      <a:gd name="connsiteY67" fmla="*/ 752975 h 1597499"/>
                      <a:gd name="connsiteX68" fmla="*/ 238171 w 252773"/>
                      <a:gd name="connsiteY68" fmla="*/ 689712 h 1597499"/>
                      <a:gd name="connsiteX69" fmla="*/ 175229 w 252773"/>
                      <a:gd name="connsiteY69" fmla="*/ 689712 h 1597499"/>
                      <a:gd name="connsiteX70" fmla="*/ 14602 w 252773"/>
                      <a:gd name="connsiteY70" fmla="*/ 689198 h 1597499"/>
                      <a:gd name="connsiteX71" fmla="*/ 14602 w 252773"/>
                      <a:gd name="connsiteY71" fmla="*/ 752460 h 1597499"/>
                      <a:gd name="connsiteX72" fmla="*/ 78048 w 252773"/>
                      <a:gd name="connsiteY72" fmla="*/ 752460 h 1597499"/>
                      <a:gd name="connsiteX73" fmla="*/ 78048 w 252773"/>
                      <a:gd name="connsiteY73" fmla="*/ 689198 h 1597499"/>
                      <a:gd name="connsiteX74" fmla="*/ 14602 w 252773"/>
                      <a:gd name="connsiteY74" fmla="*/ 689198 h 1597499"/>
                      <a:gd name="connsiteX75" fmla="*/ 14099 w 252773"/>
                      <a:gd name="connsiteY75" fmla="*/ 608449 h 1597499"/>
                      <a:gd name="connsiteX76" fmla="*/ 14099 w 252773"/>
                      <a:gd name="connsiteY76" fmla="*/ 671711 h 1597499"/>
                      <a:gd name="connsiteX77" fmla="*/ 78048 w 252773"/>
                      <a:gd name="connsiteY77" fmla="*/ 671711 h 1597499"/>
                      <a:gd name="connsiteX78" fmla="*/ 78048 w 252773"/>
                      <a:gd name="connsiteY78" fmla="*/ 608449 h 1597499"/>
                      <a:gd name="connsiteX79" fmla="*/ 14099 w 252773"/>
                      <a:gd name="connsiteY79" fmla="*/ 608449 h 1597499"/>
                      <a:gd name="connsiteX80" fmla="*/ 95168 w 252773"/>
                      <a:gd name="connsiteY80" fmla="*/ 607935 h 1597499"/>
                      <a:gd name="connsiteX81" fmla="*/ 95168 w 252773"/>
                      <a:gd name="connsiteY81" fmla="*/ 672226 h 1597499"/>
                      <a:gd name="connsiteX82" fmla="*/ 158109 w 252773"/>
                      <a:gd name="connsiteY82" fmla="*/ 672226 h 1597499"/>
                      <a:gd name="connsiteX83" fmla="*/ 158109 w 252773"/>
                      <a:gd name="connsiteY83" fmla="*/ 607935 h 1597499"/>
                      <a:gd name="connsiteX84" fmla="*/ 95168 w 252773"/>
                      <a:gd name="connsiteY84" fmla="*/ 607935 h 1597499"/>
                      <a:gd name="connsiteX85" fmla="*/ 175229 w 252773"/>
                      <a:gd name="connsiteY85" fmla="*/ 528728 h 1597499"/>
                      <a:gd name="connsiteX86" fmla="*/ 175229 w 252773"/>
                      <a:gd name="connsiteY86" fmla="*/ 592505 h 1597499"/>
                      <a:gd name="connsiteX87" fmla="*/ 239178 w 252773"/>
                      <a:gd name="connsiteY87" fmla="*/ 592505 h 1597499"/>
                      <a:gd name="connsiteX88" fmla="*/ 239178 w 252773"/>
                      <a:gd name="connsiteY88" fmla="*/ 528728 h 1597499"/>
                      <a:gd name="connsiteX89" fmla="*/ 175229 w 252773"/>
                      <a:gd name="connsiteY89" fmla="*/ 528728 h 1597499"/>
                      <a:gd name="connsiteX90" fmla="*/ 95168 w 252773"/>
                      <a:gd name="connsiteY90" fmla="*/ 528214 h 1597499"/>
                      <a:gd name="connsiteX91" fmla="*/ 95168 w 252773"/>
                      <a:gd name="connsiteY91" fmla="*/ 593019 h 1597499"/>
                      <a:gd name="connsiteX92" fmla="*/ 158613 w 252773"/>
                      <a:gd name="connsiteY92" fmla="*/ 593019 h 1597499"/>
                      <a:gd name="connsiteX93" fmla="*/ 158613 w 252773"/>
                      <a:gd name="connsiteY93" fmla="*/ 528214 h 1597499"/>
                      <a:gd name="connsiteX94" fmla="*/ 95168 w 252773"/>
                      <a:gd name="connsiteY94" fmla="*/ 528214 h 1597499"/>
                      <a:gd name="connsiteX95" fmla="*/ 15106 w 252773"/>
                      <a:gd name="connsiteY95" fmla="*/ 528214 h 1597499"/>
                      <a:gd name="connsiteX96" fmla="*/ 15106 w 252773"/>
                      <a:gd name="connsiteY96" fmla="*/ 593019 h 1597499"/>
                      <a:gd name="connsiteX97" fmla="*/ 78048 w 252773"/>
                      <a:gd name="connsiteY97" fmla="*/ 593019 h 1597499"/>
                      <a:gd name="connsiteX98" fmla="*/ 78048 w 252773"/>
                      <a:gd name="connsiteY98" fmla="*/ 528214 h 1597499"/>
                      <a:gd name="connsiteX99" fmla="*/ 15106 w 252773"/>
                      <a:gd name="connsiteY99" fmla="*/ 528214 h 1597499"/>
                      <a:gd name="connsiteX100" fmla="*/ 14602 w 252773"/>
                      <a:gd name="connsiteY100" fmla="*/ 449007 h 1597499"/>
                      <a:gd name="connsiteX101" fmla="*/ 14602 w 252773"/>
                      <a:gd name="connsiteY101" fmla="*/ 512270 h 1597499"/>
                      <a:gd name="connsiteX102" fmla="*/ 77544 w 252773"/>
                      <a:gd name="connsiteY102" fmla="*/ 512270 h 1597499"/>
                      <a:gd name="connsiteX103" fmla="*/ 77544 w 252773"/>
                      <a:gd name="connsiteY103" fmla="*/ 449007 h 1597499"/>
                      <a:gd name="connsiteX104" fmla="*/ 14602 w 252773"/>
                      <a:gd name="connsiteY104" fmla="*/ 449007 h 1597499"/>
                      <a:gd name="connsiteX105" fmla="*/ 94664 w 252773"/>
                      <a:gd name="connsiteY105" fmla="*/ 447979 h 1597499"/>
                      <a:gd name="connsiteX106" fmla="*/ 94664 w 252773"/>
                      <a:gd name="connsiteY106" fmla="*/ 512270 h 1597499"/>
                      <a:gd name="connsiteX107" fmla="*/ 158613 w 252773"/>
                      <a:gd name="connsiteY107" fmla="*/ 512270 h 1597499"/>
                      <a:gd name="connsiteX108" fmla="*/ 158613 w 252773"/>
                      <a:gd name="connsiteY108" fmla="*/ 447979 h 1597499"/>
                      <a:gd name="connsiteX109" fmla="*/ 94664 w 252773"/>
                      <a:gd name="connsiteY109" fmla="*/ 447979 h 1597499"/>
                      <a:gd name="connsiteX110" fmla="*/ 174726 w 252773"/>
                      <a:gd name="connsiteY110" fmla="*/ 368258 h 1597499"/>
                      <a:gd name="connsiteX111" fmla="*/ 174726 w 252773"/>
                      <a:gd name="connsiteY111" fmla="*/ 431006 h 1597499"/>
                      <a:gd name="connsiteX112" fmla="*/ 239178 w 252773"/>
                      <a:gd name="connsiteY112" fmla="*/ 431006 h 1597499"/>
                      <a:gd name="connsiteX113" fmla="*/ 239178 w 252773"/>
                      <a:gd name="connsiteY113" fmla="*/ 368258 h 1597499"/>
                      <a:gd name="connsiteX114" fmla="*/ 174726 w 252773"/>
                      <a:gd name="connsiteY114" fmla="*/ 368258 h 1597499"/>
                      <a:gd name="connsiteX115" fmla="*/ 95168 w 252773"/>
                      <a:gd name="connsiteY115" fmla="*/ 367744 h 1597499"/>
                      <a:gd name="connsiteX116" fmla="*/ 95168 w 252773"/>
                      <a:gd name="connsiteY116" fmla="*/ 431520 h 1597499"/>
                      <a:gd name="connsiteX117" fmla="*/ 158613 w 252773"/>
                      <a:gd name="connsiteY117" fmla="*/ 431520 h 1597499"/>
                      <a:gd name="connsiteX118" fmla="*/ 158613 w 252773"/>
                      <a:gd name="connsiteY118" fmla="*/ 367744 h 1597499"/>
                      <a:gd name="connsiteX119" fmla="*/ 95168 w 252773"/>
                      <a:gd name="connsiteY119" fmla="*/ 367744 h 1597499"/>
                      <a:gd name="connsiteX120" fmla="*/ 0 w 252773"/>
                      <a:gd name="connsiteY120" fmla="*/ 350771 h 1597499"/>
                      <a:gd name="connsiteX121" fmla="*/ 252270 w 252773"/>
                      <a:gd name="connsiteY121" fmla="*/ 350771 h 1597499"/>
                      <a:gd name="connsiteX122" fmla="*/ 252270 w 252773"/>
                      <a:gd name="connsiteY122" fmla="*/ 1597499 h 1597499"/>
                      <a:gd name="connsiteX123" fmla="*/ 0 w 252773"/>
                      <a:gd name="connsiteY123" fmla="*/ 1597499 h 1597499"/>
                      <a:gd name="connsiteX124" fmla="*/ 0 w 252773"/>
                      <a:gd name="connsiteY124" fmla="*/ 350771 h 1597499"/>
                      <a:gd name="connsiteX125" fmla="*/ 134947 w 252773"/>
                      <a:gd name="connsiteY125" fmla="*/ 273107 h 1597499"/>
                      <a:gd name="connsiteX126" fmla="*/ 134947 w 252773"/>
                      <a:gd name="connsiteY126" fmla="*/ 321969 h 1597499"/>
                      <a:gd name="connsiteX127" fmla="*/ 238674 w 252773"/>
                      <a:gd name="connsiteY127" fmla="*/ 321969 h 1597499"/>
                      <a:gd name="connsiteX128" fmla="*/ 238674 w 252773"/>
                      <a:gd name="connsiteY128" fmla="*/ 273107 h 1597499"/>
                      <a:gd name="connsiteX129" fmla="*/ 134947 w 252773"/>
                      <a:gd name="connsiteY129" fmla="*/ 273107 h 1597499"/>
                      <a:gd name="connsiteX130" fmla="*/ 14099 w 252773"/>
                      <a:gd name="connsiteY130" fmla="*/ 271564 h 1597499"/>
                      <a:gd name="connsiteX131" fmla="*/ 14099 w 252773"/>
                      <a:gd name="connsiteY131" fmla="*/ 321969 h 1597499"/>
                      <a:gd name="connsiteX132" fmla="*/ 117827 w 252773"/>
                      <a:gd name="connsiteY132" fmla="*/ 321969 h 1597499"/>
                      <a:gd name="connsiteX133" fmla="*/ 117827 w 252773"/>
                      <a:gd name="connsiteY133" fmla="*/ 271564 h 1597499"/>
                      <a:gd name="connsiteX134" fmla="*/ 66466 w 252773"/>
                      <a:gd name="connsiteY134" fmla="*/ 271564 h 1597499"/>
                      <a:gd name="connsiteX135" fmla="*/ 14099 w 252773"/>
                      <a:gd name="connsiteY135" fmla="*/ 271564 h 1597499"/>
                      <a:gd name="connsiteX136" fmla="*/ 49346 w 252773"/>
                      <a:gd name="connsiteY136" fmla="*/ 209331 h 1597499"/>
                      <a:gd name="connsiteX137" fmla="*/ 17120 w 252773"/>
                      <a:gd name="connsiteY137" fmla="*/ 255106 h 1597499"/>
                      <a:gd name="connsiteX138" fmla="*/ 237164 w 252773"/>
                      <a:gd name="connsiteY138" fmla="*/ 255106 h 1597499"/>
                      <a:gd name="connsiteX139" fmla="*/ 202923 w 252773"/>
                      <a:gd name="connsiteY139" fmla="*/ 209331 h 1597499"/>
                      <a:gd name="connsiteX140" fmla="*/ 49346 w 252773"/>
                      <a:gd name="connsiteY140" fmla="*/ 209331 h 1597499"/>
                      <a:gd name="connsiteX141" fmla="*/ 0 w 252773"/>
                      <a:gd name="connsiteY141" fmla="*/ 190815 h 1597499"/>
                      <a:gd name="connsiteX142" fmla="*/ 252773 w 252773"/>
                      <a:gd name="connsiteY142" fmla="*/ 190815 h 1597499"/>
                      <a:gd name="connsiteX143" fmla="*/ 252773 w 252773"/>
                      <a:gd name="connsiteY143" fmla="*/ 340484 h 1597499"/>
                      <a:gd name="connsiteX144" fmla="*/ 0 w 252773"/>
                      <a:gd name="connsiteY144" fmla="*/ 340484 h 1597499"/>
                      <a:gd name="connsiteX145" fmla="*/ 0 w 252773"/>
                      <a:gd name="connsiteY145" fmla="*/ 190815 h 1597499"/>
                      <a:gd name="connsiteX146" fmla="*/ 31723 w 252773"/>
                      <a:gd name="connsiteY146" fmla="*/ 0 h 1597499"/>
                      <a:gd name="connsiteX147" fmla="*/ 31723 w 252773"/>
                      <a:gd name="connsiteY147" fmla="*/ 120867 h 1597499"/>
                      <a:gd name="connsiteX148" fmla="*/ 95168 w 252773"/>
                      <a:gd name="connsiteY148" fmla="*/ 120867 h 1597499"/>
                      <a:gd name="connsiteX149" fmla="*/ 95168 w 252773"/>
                      <a:gd name="connsiteY149" fmla="*/ 183100 h 1597499"/>
                      <a:gd name="connsiteX150" fmla="*/ 11078 w 252773"/>
                      <a:gd name="connsiteY150" fmla="*/ 183100 h 1597499"/>
                      <a:gd name="connsiteX151" fmla="*/ 24170 w 252773"/>
                      <a:gd name="connsiteY151" fmla="*/ 514 h 1597499"/>
                      <a:gd name="connsiteX152" fmla="*/ 31723 w 252773"/>
                      <a:gd name="connsiteY152" fmla="*/ 0 h 15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52773" h="1597499">
                        <a:moveTo>
                          <a:pt x="94664" y="1169580"/>
                        </a:moveTo>
                        <a:cubicBezTo>
                          <a:pt x="94664" y="1191696"/>
                          <a:pt x="94664" y="1211754"/>
                          <a:pt x="94664" y="1232327"/>
                        </a:cubicBezTo>
                        <a:cubicBezTo>
                          <a:pt x="115813" y="1232327"/>
                          <a:pt x="135450" y="1232327"/>
                          <a:pt x="158109" y="1232327"/>
                        </a:cubicBezTo>
                        <a:cubicBezTo>
                          <a:pt x="158109" y="1209697"/>
                          <a:pt x="158109" y="1189639"/>
                          <a:pt x="158109" y="1169580"/>
                        </a:cubicBezTo>
                        <a:cubicBezTo>
                          <a:pt x="136457" y="1169580"/>
                          <a:pt x="115813" y="1169580"/>
                          <a:pt x="94664" y="1169580"/>
                        </a:cubicBezTo>
                        <a:close/>
                        <a:moveTo>
                          <a:pt x="175733" y="1168551"/>
                        </a:moveTo>
                        <a:cubicBezTo>
                          <a:pt x="175733" y="1190153"/>
                          <a:pt x="175733" y="1210726"/>
                          <a:pt x="175733" y="1231813"/>
                        </a:cubicBezTo>
                        <a:cubicBezTo>
                          <a:pt x="197385" y="1231813"/>
                          <a:pt x="217022" y="1231813"/>
                          <a:pt x="237667" y="1231813"/>
                        </a:cubicBezTo>
                        <a:cubicBezTo>
                          <a:pt x="237667" y="1210212"/>
                          <a:pt x="237667" y="1189639"/>
                          <a:pt x="237667" y="1168551"/>
                        </a:cubicBezTo>
                        <a:cubicBezTo>
                          <a:pt x="216519" y="1168551"/>
                          <a:pt x="196881" y="1168551"/>
                          <a:pt x="175733" y="1168551"/>
                        </a:cubicBezTo>
                        <a:close/>
                        <a:moveTo>
                          <a:pt x="95168" y="1090888"/>
                        </a:moveTo>
                        <a:cubicBezTo>
                          <a:pt x="95168" y="1112490"/>
                          <a:pt x="95168" y="1132548"/>
                          <a:pt x="95168" y="1153636"/>
                        </a:cubicBezTo>
                        <a:cubicBezTo>
                          <a:pt x="116820" y="1153636"/>
                          <a:pt x="135954" y="1153636"/>
                          <a:pt x="157605" y="1153636"/>
                        </a:cubicBezTo>
                        <a:cubicBezTo>
                          <a:pt x="157605" y="1132548"/>
                          <a:pt x="157605" y="1113004"/>
                          <a:pt x="157605" y="1090888"/>
                        </a:cubicBezTo>
                        <a:cubicBezTo>
                          <a:pt x="135954" y="1090888"/>
                          <a:pt x="115309" y="1090888"/>
                          <a:pt x="95168" y="1090888"/>
                        </a:cubicBezTo>
                        <a:close/>
                        <a:moveTo>
                          <a:pt x="15106" y="1090888"/>
                        </a:moveTo>
                        <a:cubicBezTo>
                          <a:pt x="15106" y="1112490"/>
                          <a:pt x="15106" y="1132548"/>
                          <a:pt x="15106" y="1153636"/>
                        </a:cubicBezTo>
                        <a:cubicBezTo>
                          <a:pt x="36758" y="1153636"/>
                          <a:pt x="56396" y="1153636"/>
                          <a:pt x="77544" y="1153636"/>
                        </a:cubicBezTo>
                        <a:cubicBezTo>
                          <a:pt x="77544" y="1132548"/>
                          <a:pt x="77544" y="1112490"/>
                          <a:pt x="77544" y="1090888"/>
                        </a:cubicBezTo>
                        <a:cubicBezTo>
                          <a:pt x="55389" y="1090888"/>
                          <a:pt x="34744" y="1090888"/>
                          <a:pt x="15106" y="1090888"/>
                        </a:cubicBezTo>
                        <a:close/>
                        <a:moveTo>
                          <a:pt x="95671" y="1009110"/>
                        </a:moveTo>
                        <a:cubicBezTo>
                          <a:pt x="95671" y="1031225"/>
                          <a:pt x="95671" y="1051798"/>
                          <a:pt x="95671" y="1072886"/>
                        </a:cubicBezTo>
                        <a:cubicBezTo>
                          <a:pt x="116820" y="1072886"/>
                          <a:pt x="135954" y="1072886"/>
                          <a:pt x="157605" y="1072886"/>
                        </a:cubicBezTo>
                        <a:cubicBezTo>
                          <a:pt x="157605" y="1050256"/>
                          <a:pt x="157605" y="1029683"/>
                          <a:pt x="157605" y="1009110"/>
                        </a:cubicBezTo>
                        <a:cubicBezTo>
                          <a:pt x="135450" y="1009110"/>
                          <a:pt x="115813" y="1009110"/>
                          <a:pt x="95671" y="1009110"/>
                        </a:cubicBezTo>
                        <a:close/>
                        <a:moveTo>
                          <a:pt x="175733" y="1008595"/>
                        </a:moveTo>
                        <a:cubicBezTo>
                          <a:pt x="175733" y="1030197"/>
                          <a:pt x="175733" y="1050770"/>
                          <a:pt x="175733" y="1072371"/>
                        </a:cubicBezTo>
                        <a:cubicBezTo>
                          <a:pt x="197385" y="1072371"/>
                          <a:pt x="217022" y="1072371"/>
                          <a:pt x="238674" y="1072371"/>
                        </a:cubicBezTo>
                        <a:cubicBezTo>
                          <a:pt x="238674" y="1050770"/>
                          <a:pt x="238674" y="1029683"/>
                          <a:pt x="238674" y="1008595"/>
                        </a:cubicBezTo>
                        <a:cubicBezTo>
                          <a:pt x="216519" y="1008595"/>
                          <a:pt x="196881" y="1008595"/>
                          <a:pt x="175733" y="1008595"/>
                        </a:cubicBezTo>
                        <a:close/>
                        <a:moveTo>
                          <a:pt x="175733" y="929389"/>
                        </a:moveTo>
                        <a:cubicBezTo>
                          <a:pt x="175733" y="951505"/>
                          <a:pt x="175733" y="972078"/>
                          <a:pt x="175733" y="992651"/>
                        </a:cubicBezTo>
                        <a:cubicBezTo>
                          <a:pt x="197888" y="992651"/>
                          <a:pt x="218029" y="992651"/>
                          <a:pt x="239178" y="992651"/>
                        </a:cubicBezTo>
                        <a:cubicBezTo>
                          <a:pt x="239178" y="970535"/>
                          <a:pt x="239178" y="950990"/>
                          <a:pt x="239178" y="929389"/>
                        </a:cubicBezTo>
                        <a:cubicBezTo>
                          <a:pt x="218029" y="929389"/>
                          <a:pt x="196881" y="929389"/>
                          <a:pt x="175733" y="929389"/>
                        </a:cubicBezTo>
                        <a:close/>
                        <a:moveTo>
                          <a:pt x="95671" y="928875"/>
                        </a:moveTo>
                        <a:cubicBezTo>
                          <a:pt x="95671" y="951505"/>
                          <a:pt x="95671" y="972593"/>
                          <a:pt x="95671" y="993680"/>
                        </a:cubicBezTo>
                        <a:cubicBezTo>
                          <a:pt x="116820" y="993680"/>
                          <a:pt x="135954" y="993680"/>
                          <a:pt x="157605" y="993680"/>
                        </a:cubicBezTo>
                        <a:cubicBezTo>
                          <a:pt x="157605" y="970535"/>
                          <a:pt x="157605" y="949448"/>
                          <a:pt x="157605" y="928875"/>
                        </a:cubicBezTo>
                        <a:cubicBezTo>
                          <a:pt x="135450" y="928875"/>
                          <a:pt x="115309" y="928875"/>
                          <a:pt x="95671" y="928875"/>
                        </a:cubicBezTo>
                        <a:close/>
                        <a:moveTo>
                          <a:pt x="14602" y="928875"/>
                        </a:moveTo>
                        <a:cubicBezTo>
                          <a:pt x="14602" y="951505"/>
                          <a:pt x="14602" y="971563"/>
                          <a:pt x="14602" y="992651"/>
                        </a:cubicBezTo>
                        <a:cubicBezTo>
                          <a:pt x="36255" y="992651"/>
                          <a:pt x="56396" y="992651"/>
                          <a:pt x="77544" y="992651"/>
                        </a:cubicBezTo>
                        <a:cubicBezTo>
                          <a:pt x="77544" y="970021"/>
                          <a:pt x="77544" y="949448"/>
                          <a:pt x="77544" y="928875"/>
                        </a:cubicBezTo>
                        <a:cubicBezTo>
                          <a:pt x="55389" y="928875"/>
                          <a:pt x="35247" y="928875"/>
                          <a:pt x="14602" y="928875"/>
                        </a:cubicBezTo>
                        <a:close/>
                        <a:moveTo>
                          <a:pt x="175229" y="849668"/>
                        </a:moveTo>
                        <a:cubicBezTo>
                          <a:pt x="175229" y="871784"/>
                          <a:pt x="175229" y="891843"/>
                          <a:pt x="175229" y="912930"/>
                        </a:cubicBezTo>
                        <a:cubicBezTo>
                          <a:pt x="196881" y="912930"/>
                          <a:pt x="217022" y="912930"/>
                          <a:pt x="238171" y="912930"/>
                        </a:cubicBezTo>
                        <a:cubicBezTo>
                          <a:pt x="238171" y="891328"/>
                          <a:pt x="238171" y="870241"/>
                          <a:pt x="238171" y="849668"/>
                        </a:cubicBezTo>
                        <a:cubicBezTo>
                          <a:pt x="216015" y="849668"/>
                          <a:pt x="195874" y="849668"/>
                          <a:pt x="175229" y="849668"/>
                        </a:cubicBezTo>
                        <a:close/>
                        <a:moveTo>
                          <a:pt x="94664" y="767890"/>
                        </a:moveTo>
                        <a:cubicBezTo>
                          <a:pt x="94664" y="789492"/>
                          <a:pt x="94664" y="809551"/>
                          <a:pt x="94664" y="831152"/>
                        </a:cubicBezTo>
                        <a:cubicBezTo>
                          <a:pt x="116316" y="831152"/>
                          <a:pt x="136457" y="831152"/>
                          <a:pt x="157605" y="831152"/>
                        </a:cubicBezTo>
                        <a:cubicBezTo>
                          <a:pt x="157605" y="809036"/>
                          <a:pt x="157605" y="788463"/>
                          <a:pt x="157605" y="767890"/>
                        </a:cubicBezTo>
                        <a:cubicBezTo>
                          <a:pt x="135450" y="767890"/>
                          <a:pt x="115813" y="767890"/>
                          <a:pt x="94664" y="767890"/>
                        </a:cubicBezTo>
                        <a:close/>
                        <a:moveTo>
                          <a:pt x="15106" y="767890"/>
                        </a:moveTo>
                        <a:cubicBezTo>
                          <a:pt x="15106" y="790006"/>
                          <a:pt x="15106" y="810579"/>
                          <a:pt x="15106" y="831152"/>
                        </a:cubicBezTo>
                        <a:cubicBezTo>
                          <a:pt x="37262" y="831152"/>
                          <a:pt x="56899" y="831152"/>
                          <a:pt x="77040" y="831152"/>
                        </a:cubicBezTo>
                        <a:cubicBezTo>
                          <a:pt x="77040" y="809036"/>
                          <a:pt x="77040" y="788463"/>
                          <a:pt x="77040" y="767890"/>
                        </a:cubicBezTo>
                        <a:cubicBezTo>
                          <a:pt x="54885" y="767890"/>
                          <a:pt x="35247" y="767890"/>
                          <a:pt x="15106" y="767890"/>
                        </a:cubicBezTo>
                        <a:close/>
                        <a:moveTo>
                          <a:pt x="175229" y="767376"/>
                        </a:moveTo>
                        <a:cubicBezTo>
                          <a:pt x="175229" y="788978"/>
                          <a:pt x="175229" y="810065"/>
                          <a:pt x="175229" y="831667"/>
                        </a:cubicBezTo>
                        <a:cubicBezTo>
                          <a:pt x="196881" y="831667"/>
                          <a:pt x="217022" y="831667"/>
                          <a:pt x="238171" y="831667"/>
                        </a:cubicBezTo>
                        <a:cubicBezTo>
                          <a:pt x="238171" y="809551"/>
                          <a:pt x="238171" y="788978"/>
                          <a:pt x="238171" y="767376"/>
                        </a:cubicBezTo>
                        <a:cubicBezTo>
                          <a:pt x="216519" y="767376"/>
                          <a:pt x="196881" y="767376"/>
                          <a:pt x="175229" y="767376"/>
                        </a:cubicBezTo>
                        <a:close/>
                        <a:moveTo>
                          <a:pt x="175229" y="689712"/>
                        </a:moveTo>
                        <a:cubicBezTo>
                          <a:pt x="175229" y="711829"/>
                          <a:pt x="175229" y="731887"/>
                          <a:pt x="175229" y="752975"/>
                        </a:cubicBezTo>
                        <a:cubicBezTo>
                          <a:pt x="196378" y="752975"/>
                          <a:pt x="216519" y="752975"/>
                          <a:pt x="238171" y="752975"/>
                        </a:cubicBezTo>
                        <a:cubicBezTo>
                          <a:pt x="238171" y="730344"/>
                          <a:pt x="238171" y="709771"/>
                          <a:pt x="238171" y="689712"/>
                        </a:cubicBezTo>
                        <a:cubicBezTo>
                          <a:pt x="216015" y="689712"/>
                          <a:pt x="195371" y="689712"/>
                          <a:pt x="175229" y="689712"/>
                        </a:cubicBezTo>
                        <a:close/>
                        <a:moveTo>
                          <a:pt x="14602" y="689198"/>
                        </a:moveTo>
                        <a:cubicBezTo>
                          <a:pt x="14602" y="711314"/>
                          <a:pt x="14602" y="732402"/>
                          <a:pt x="14602" y="752460"/>
                        </a:cubicBezTo>
                        <a:cubicBezTo>
                          <a:pt x="36758" y="752460"/>
                          <a:pt x="56899" y="752460"/>
                          <a:pt x="78048" y="752460"/>
                        </a:cubicBezTo>
                        <a:cubicBezTo>
                          <a:pt x="78048" y="730344"/>
                          <a:pt x="78048" y="710285"/>
                          <a:pt x="78048" y="689198"/>
                        </a:cubicBezTo>
                        <a:cubicBezTo>
                          <a:pt x="56396" y="689198"/>
                          <a:pt x="35751" y="689198"/>
                          <a:pt x="14602" y="689198"/>
                        </a:cubicBezTo>
                        <a:close/>
                        <a:moveTo>
                          <a:pt x="14099" y="608449"/>
                        </a:moveTo>
                        <a:cubicBezTo>
                          <a:pt x="14099" y="630050"/>
                          <a:pt x="14099" y="650109"/>
                          <a:pt x="14099" y="671711"/>
                        </a:cubicBezTo>
                        <a:cubicBezTo>
                          <a:pt x="35751" y="671711"/>
                          <a:pt x="56396" y="671711"/>
                          <a:pt x="78048" y="671711"/>
                        </a:cubicBezTo>
                        <a:cubicBezTo>
                          <a:pt x="78048" y="650109"/>
                          <a:pt x="78048" y="630050"/>
                          <a:pt x="78048" y="608449"/>
                        </a:cubicBezTo>
                        <a:cubicBezTo>
                          <a:pt x="55389" y="608449"/>
                          <a:pt x="35247" y="608449"/>
                          <a:pt x="14099" y="608449"/>
                        </a:cubicBezTo>
                        <a:close/>
                        <a:moveTo>
                          <a:pt x="95168" y="607935"/>
                        </a:moveTo>
                        <a:cubicBezTo>
                          <a:pt x="95168" y="630565"/>
                          <a:pt x="95168" y="651138"/>
                          <a:pt x="95168" y="672226"/>
                        </a:cubicBezTo>
                        <a:cubicBezTo>
                          <a:pt x="116820" y="672226"/>
                          <a:pt x="136961" y="672226"/>
                          <a:pt x="158109" y="672226"/>
                        </a:cubicBezTo>
                        <a:cubicBezTo>
                          <a:pt x="158109" y="650109"/>
                          <a:pt x="158109" y="629536"/>
                          <a:pt x="158109" y="607935"/>
                        </a:cubicBezTo>
                        <a:cubicBezTo>
                          <a:pt x="136961" y="607935"/>
                          <a:pt x="116820" y="607935"/>
                          <a:pt x="95168" y="607935"/>
                        </a:cubicBezTo>
                        <a:close/>
                        <a:moveTo>
                          <a:pt x="175229" y="528728"/>
                        </a:moveTo>
                        <a:cubicBezTo>
                          <a:pt x="175229" y="550844"/>
                          <a:pt x="175229" y="571417"/>
                          <a:pt x="175229" y="592505"/>
                        </a:cubicBezTo>
                        <a:cubicBezTo>
                          <a:pt x="196378" y="592505"/>
                          <a:pt x="216519" y="592505"/>
                          <a:pt x="239178" y="592505"/>
                        </a:cubicBezTo>
                        <a:cubicBezTo>
                          <a:pt x="239178" y="570388"/>
                          <a:pt x="239178" y="550330"/>
                          <a:pt x="239178" y="528728"/>
                        </a:cubicBezTo>
                        <a:cubicBezTo>
                          <a:pt x="217526" y="528728"/>
                          <a:pt x="196378" y="528728"/>
                          <a:pt x="175229" y="528728"/>
                        </a:cubicBezTo>
                        <a:close/>
                        <a:moveTo>
                          <a:pt x="95168" y="528214"/>
                        </a:moveTo>
                        <a:cubicBezTo>
                          <a:pt x="95168" y="550844"/>
                          <a:pt x="95168" y="571417"/>
                          <a:pt x="95168" y="593019"/>
                        </a:cubicBezTo>
                        <a:cubicBezTo>
                          <a:pt x="116820" y="593019"/>
                          <a:pt x="136457" y="593019"/>
                          <a:pt x="158613" y="593019"/>
                        </a:cubicBezTo>
                        <a:cubicBezTo>
                          <a:pt x="158613" y="569874"/>
                          <a:pt x="158613" y="549815"/>
                          <a:pt x="158613" y="528214"/>
                        </a:cubicBezTo>
                        <a:cubicBezTo>
                          <a:pt x="136457" y="528214"/>
                          <a:pt x="115813" y="528214"/>
                          <a:pt x="95168" y="528214"/>
                        </a:cubicBezTo>
                        <a:close/>
                        <a:moveTo>
                          <a:pt x="15106" y="528214"/>
                        </a:moveTo>
                        <a:cubicBezTo>
                          <a:pt x="15106" y="551873"/>
                          <a:pt x="15106" y="572446"/>
                          <a:pt x="15106" y="593019"/>
                        </a:cubicBezTo>
                        <a:cubicBezTo>
                          <a:pt x="37262" y="593019"/>
                          <a:pt x="56899" y="593019"/>
                          <a:pt x="78048" y="593019"/>
                        </a:cubicBezTo>
                        <a:cubicBezTo>
                          <a:pt x="78048" y="570903"/>
                          <a:pt x="78048" y="550330"/>
                          <a:pt x="78048" y="528214"/>
                        </a:cubicBezTo>
                        <a:cubicBezTo>
                          <a:pt x="56396" y="528214"/>
                          <a:pt x="36255" y="528214"/>
                          <a:pt x="15106" y="528214"/>
                        </a:cubicBezTo>
                        <a:close/>
                        <a:moveTo>
                          <a:pt x="14602" y="449007"/>
                        </a:moveTo>
                        <a:cubicBezTo>
                          <a:pt x="14602" y="471124"/>
                          <a:pt x="14602" y="491182"/>
                          <a:pt x="14602" y="512270"/>
                        </a:cubicBezTo>
                        <a:cubicBezTo>
                          <a:pt x="35751" y="512270"/>
                          <a:pt x="55389" y="512270"/>
                          <a:pt x="77544" y="512270"/>
                        </a:cubicBezTo>
                        <a:cubicBezTo>
                          <a:pt x="77544" y="489125"/>
                          <a:pt x="77544" y="468552"/>
                          <a:pt x="77544" y="449007"/>
                        </a:cubicBezTo>
                        <a:cubicBezTo>
                          <a:pt x="54885" y="449007"/>
                          <a:pt x="34744" y="449007"/>
                          <a:pt x="14602" y="449007"/>
                        </a:cubicBezTo>
                        <a:close/>
                        <a:moveTo>
                          <a:pt x="94664" y="447979"/>
                        </a:moveTo>
                        <a:cubicBezTo>
                          <a:pt x="94664" y="469580"/>
                          <a:pt x="94664" y="490153"/>
                          <a:pt x="94664" y="512270"/>
                        </a:cubicBezTo>
                        <a:cubicBezTo>
                          <a:pt x="116316" y="512270"/>
                          <a:pt x="136457" y="512270"/>
                          <a:pt x="158613" y="512270"/>
                        </a:cubicBezTo>
                        <a:cubicBezTo>
                          <a:pt x="158613" y="489639"/>
                          <a:pt x="158613" y="469580"/>
                          <a:pt x="158613" y="447979"/>
                        </a:cubicBezTo>
                        <a:cubicBezTo>
                          <a:pt x="136961" y="447979"/>
                          <a:pt x="116316" y="447979"/>
                          <a:pt x="94664" y="447979"/>
                        </a:cubicBezTo>
                        <a:close/>
                        <a:moveTo>
                          <a:pt x="174726" y="368258"/>
                        </a:moveTo>
                        <a:cubicBezTo>
                          <a:pt x="174726" y="389346"/>
                          <a:pt x="174726" y="409404"/>
                          <a:pt x="174726" y="431006"/>
                        </a:cubicBezTo>
                        <a:cubicBezTo>
                          <a:pt x="196378" y="431006"/>
                          <a:pt x="217526" y="431006"/>
                          <a:pt x="239178" y="431006"/>
                        </a:cubicBezTo>
                        <a:cubicBezTo>
                          <a:pt x="239178" y="409919"/>
                          <a:pt x="239178" y="390374"/>
                          <a:pt x="239178" y="368258"/>
                        </a:cubicBezTo>
                        <a:cubicBezTo>
                          <a:pt x="217526" y="368258"/>
                          <a:pt x="196881" y="368258"/>
                          <a:pt x="174726" y="368258"/>
                        </a:cubicBezTo>
                        <a:close/>
                        <a:moveTo>
                          <a:pt x="95168" y="367744"/>
                        </a:moveTo>
                        <a:cubicBezTo>
                          <a:pt x="95168" y="389860"/>
                          <a:pt x="95168" y="410947"/>
                          <a:pt x="95168" y="431520"/>
                        </a:cubicBezTo>
                        <a:cubicBezTo>
                          <a:pt x="117323" y="431520"/>
                          <a:pt x="137968" y="431520"/>
                          <a:pt x="158613" y="431520"/>
                        </a:cubicBezTo>
                        <a:cubicBezTo>
                          <a:pt x="158613" y="409404"/>
                          <a:pt x="158613" y="389346"/>
                          <a:pt x="158613" y="367744"/>
                        </a:cubicBezTo>
                        <a:cubicBezTo>
                          <a:pt x="135954" y="367744"/>
                          <a:pt x="115813" y="367744"/>
                          <a:pt x="95168" y="367744"/>
                        </a:cubicBezTo>
                        <a:close/>
                        <a:moveTo>
                          <a:pt x="0" y="350771"/>
                        </a:moveTo>
                        <a:cubicBezTo>
                          <a:pt x="83083" y="350771"/>
                          <a:pt x="166669" y="350771"/>
                          <a:pt x="252270" y="350771"/>
                        </a:cubicBezTo>
                        <a:cubicBezTo>
                          <a:pt x="252270" y="765319"/>
                          <a:pt x="252270" y="1180380"/>
                          <a:pt x="252270" y="1597499"/>
                        </a:cubicBezTo>
                        <a:cubicBezTo>
                          <a:pt x="167173" y="1597499"/>
                          <a:pt x="84594" y="1597499"/>
                          <a:pt x="0" y="1597499"/>
                        </a:cubicBezTo>
                        <a:cubicBezTo>
                          <a:pt x="0" y="1181923"/>
                          <a:pt x="0" y="767376"/>
                          <a:pt x="0" y="350771"/>
                        </a:cubicBezTo>
                        <a:close/>
                        <a:moveTo>
                          <a:pt x="134947" y="273107"/>
                        </a:moveTo>
                        <a:cubicBezTo>
                          <a:pt x="134947" y="290080"/>
                          <a:pt x="134947" y="306024"/>
                          <a:pt x="134947" y="321969"/>
                        </a:cubicBezTo>
                        <a:cubicBezTo>
                          <a:pt x="170194" y="321969"/>
                          <a:pt x="203931" y="321969"/>
                          <a:pt x="238674" y="321969"/>
                        </a:cubicBezTo>
                        <a:cubicBezTo>
                          <a:pt x="238674" y="304482"/>
                          <a:pt x="238674" y="289566"/>
                          <a:pt x="238674" y="273107"/>
                        </a:cubicBezTo>
                        <a:cubicBezTo>
                          <a:pt x="202420" y="273107"/>
                          <a:pt x="169691" y="273107"/>
                          <a:pt x="134947" y="273107"/>
                        </a:cubicBezTo>
                        <a:close/>
                        <a:moveTo>
                          <a:pt x="14099" y="271564"/>
                        </a:moveTo>
                        <a:cubicBezTo>
                          <a:pt x="14099" y="290080"/>
                          <a:pt x="14099" y="304996"/>
                          <a:pt x="14099" y="321969"/>
                        </a:cubicBezTo>
                        <a:cubicBezTo>
                          <a:pt x="50353" y="321969"/>
                          <a:pt x="83587" y="321969"/>
                          <a:pt x="117827" y="321969"/>
                        </a:cubicBezTo>
                        <a:cubicBezTo>
                          <a:pt x="117827" y="304996"/>
                          <a:pt x="117827" y="289052"/>
                          <a:pt x="117827" y="271564"/>
                        </a:cubicBezTo>
                        <a:cubicBezTo>
                          <a:pt x="99700" y="271564"/>
                          <a:pt x="83083" y="271564"/>
                          <a:pt x="66466" y="271564"/>
                        </a:cubicBezTo>
                        <a:cubicBezTo>
                          <a:pt x="49346" y="271564"/>
                          <a:pt x="32226" y="271564"/>
                          <a:pt x="14099" y="271564"/>
                        </a:cubicBezTo>
                        <a:close/>
                        <a:moveTo>
                          <a:pt x="49346" y="209331"/>
                        </a:moveTo>
                        <a:cubicBezTo>
                          <a:pt x="11581" y="209331"/>
                          <a:pt x="6043" y="217045"/>
                          <a:pt x="17120" y="255106"/>
                        </a:cubicBezTo>
                        <a:cubicBezTo>
                          <a:pt x="90132" y="255106"/>
                          <a:pt x="163145" y="255106"/>
                          <a:pt x="237164" y="255106"/>
                        </a:cubicBezTo>
                        <a:cubicBezTo>
                          <a:pt x="243710" y="212417"/>
                          <a:pt x="241192" y="209331"/>
                          <a:pt x="202923" y="209331"/>
                        </a:cubicBezTo>
                        <a:cubicBezTo>
                          <a:pt x="151563" y="209331"/>
                          <a:pt x="100707" y="209331"/>
                          <a:pt x="49346" y="209331"/>
                        </a:cubicBezTo>
                        <a:close/>
                        <a:moveTo>
                          <a:pt x="0" y="190815"/>
                        </a:moveTo>
                        <a:cubicBezTo>
                          <a:pt x="84594" y="190815"/>
                          <a:pt x="167676" y="190815"/>
                          <a:pt x="252773" y="190815"/>
                        </a:cubicBezTo>
                        <a:cubicBezTo>
                          <a:pt x="252773" y="240704"/>
                          <a:pt x="252773" y="290080"/>
                          <a:pt x="252773" y="340484"/>
                        </a:cubicBezTo>
                        <a:cubicBezTo>
                          <a:pt x="168180" y="340484"/>
                          <a:pt x="84594" y="340484"/>
                          <a:pt x="0" y="340484"/>
                        </a:cubicBezTo>
                        <a:cubicBezTo>
                          <a:pt x="0" y="290594"/>
                          <a:pt x="0" y="241219"/>
                          <a:pt x="0" y="190815"/>
                        </a:cubicBezTo>
                        <a:close/>
                        <a:moveTo>
                          <a:pt x="31723" y="0"/>
                        </a:moveTo>
                        <a:cubicBezTo>
                          <a:pt x="31723" y="39603"/>
                          <a:pt x="31723" y="78691"/>
                          <a:pt x="31723" y="120867"/>
                        </a:cubicBezTo>
                        <a:cubicBezTo>
                          <a:pt x="55892" y="120867"/>
                          <a:pt x="74523" y="120867"/>
                          <a:pt x="95168" y="120867"/>
                        </a:cubicBezTo>
                        <a:cubicBezTo>
                          <a:pt x="95168" y="142468"/>
                          <a:pt x="95168" y="162013"/>
                          <a:pt x="95168" y="183100"/>
                        </a:cubicBezTo>
                        <a:cubicBezTo>
                          <a:pt x="66467" y="183100"/>
                          <a:pt x="40786" y="183100"/>
                          <a:pt x="11078" y="183100"/>
                        </a:cubicBezTo>
                        <a:cubicBezTo>
                          <a:pt x="15610" y="121381"/>
                          <a:pt x="20142" y="61205"/>
                          <a:pt x="24170" y="514"/>
                        </a:cubicBezTo>
                        <a:cubicBezTo>
                          <a:pt x="26688" y="514"/>
                          <a:pt x="29205" y="514"/>
                          <a:pt x="31723"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171" name="Freeform: Shape 50">
                    <a:extLst>
                      <a:ext uri="{FF2B5EF4-FFF2-40B4-BE49-F238E27FC236}">
                        <a16:creationId xmlns:a16="http://schemas.microsoft.com/office/drawing/2014/main" id="{A1F275DE-06D2-31BD-7C02-212127695F56}"/>
                      </a:ext>
                    </a:extLst>
                  </p:cNvPr>
                  <p:cNvSpPr/>
                  <p:nvPr/>
                </p:nvSpPr>
                <p:spPr>
                  <a:xfrm>
                    <a:off x="4797295" y="2666418"/>
                    <a:ext cx="300411" cy="1590168"/>
                  </a:xfrm>
                  <a:custGeom>
                    <a:avLst/>
                    <a:gdLst>
                      <a:gd name="connsiteX0" fmla="*/ 99275 w 306851"/>
                      <a:gd name="connsiteY0" fmla="*/ 971161 h 1218693"/>
                      <a:gd name="connsiteX1" fmla="*/ 99275 w 306851"/>
                      <a:gd name="connsiteY1" fmla="*/ 1025454 h 1218693"/>
                      <a:gd name="connsiteX2" fmla="*/ 207576 w 306851"/>
                      <a:gd name="connsiteY2" fmla="*/ 1025454 h 1218693"/>
                      <a:gd name="connsiteX3" fmla="*/ 207576 w 306851"/>
                      <a:gd name="connsiteY3" fmla="*/ 971161 h 1218693"/>
                      <a:gd name="connsiteX4" fmla="*/ 99275 w 306851"/>
                      <a:gd name="connsiteY4" fmla="*/ 849179 h 1218693"/>
                      <a:gd name="connsiteX5" fmla="*/ 99275 w 306851"/>
                      <a:gd name="connsiteY5" fmla="*/ 903472 h 1218693"/>
                      <a:gd name="connsiteX6" fmla="*/ 207576 w 306851"/>
                      <a:gd name="connsiteY6" fmla="*/ 903472 h 1218693"/>
                      <a:gd name="connsiteX7" fmla="*/ 207576 w 306851"/>
                      <a:gd name="connsiteY7" fmla="*/ 849179 h 1218693"/>
                      <a:gd name="connsiteX8" fmla="*/ 99275 w 306851"/>
                      <a:gd name="connsiteY8" fmla="*/ 727198 h 1218693"/>
                      <a:gd name="connsiteX9" fmla="*/ 99275 w 306851"/>
                      <a:gd name="connsiteY9" fmla="*/ 781490 h 1218693"/>
                      <a:gd name="connsiteX10" fmla="*/ 207576 w 306851"/>
                      <a:gd name="connsiteY10" fmla="*/ 781490 h 1218693"/>
                      <a:gd name="connsiteX11" fmla="*/ 207576 w 306851"/>
                      <a:gd name="connsiteY11" fmla="*/ 727198 h 1218693"/>
                      <a:gd name="connsiteX12" fmla="*/ 99275 w 306851"/>
                      <a:gd name="connsiteY12" fmla="*/ 605216 h 1218693"/>
                      <a:gd name="connsiteX13" fmla="*/ 99275 w 306851"/>
                      <a:gd name="connsiteY13" fmla="*/ 659508 h 1218693"/>
                      <a:gd name="connsiteX14" fmla="*/ 207576 w 306851"/>
                      <a:gd name="connsiteY14" fmla="*/ 659508 h 1218693"/>
                      <a:gd name="connsiteX15" fmla="*/ 207576 w 306851"/>
                      <a:gd name="connsiteY15" fmla="*/ 605216 h 1218693"/>
                      <a:gd name="connsiteX16" fmla="*/ 99275 w 306851"/>
                      <a:gd name="connsiteY16" fmla="*/ 483234 h 1218693"/>
                      <a:gd name="connsiteX17" fmla="*/ 99275 w 306851"/>
                      <a:gd name="connsiteY17" fmla="*/ 537526 h 1218693"/>
                      <a:gd name="connsiteX18" fmla="*/ 207576 w 306851"/>
                      <a:gd name="connsiteY18" fmla="*/ 537526 h 1218693"/>
                      <a:gd name="connsiteX19" fmla="*/ 207576 w 306851"/>
                      <a:gd name="connsiteY19" fmla="*/ 483234 h 1218693"/>
                      <a:gd name="connsiteX20" fmla="*/ 99275 w 306851"/>
                      <a:gd name="connsiteY20" fmla="*/ 361252 h 1218693"/>
                      <a:gd name="connsiteX21" fmla="*/ 99275 w 306851"/>
                      <a:gd name="connsiteY21" fmla="*/ 415544 h 1218693"/>
                      <a:gd name="connsiteX22" fmla="*/ 207576 w 306851"/>
                      <a:gd name="connsiteY22" fmla="*/ 415544 h 1218693"/>
                      <a:gd name="connsiteX23" fmla="*/ 207576 w 306851"/>
                      <a:gd name="connsiteY23" fmla="*/ 361252 h 1218693"/>
                      <a:gd name="connsiteX24" fmla="*/ 99275 w 306851"/>
                      <a:gd name="connsiteY24" fmla="*/ 239270 h 1218693"/>
                      <a:gd name="connsiteX25" fmla="*/ 99275 w 306851"/>
                      <a:gd name="connsiteY25" fmla="*/ 293563 h 1218693"/>
                      <a:gd name="connsiteX26" fmla="*/ 207576 w 306851"/>
                      <a:gd name="connsiteY26" fmla="*/ 293563 h 1218693"/>
                      <a:gd name="connsiteX27" fmla="*/ 207576 w 306851"/>
                      <a:gd name="connsiteY27" fmla="*/ 239270 h 1218693"/>
                      <a:gd name="connsiteX28" fmla="*/ 99275 w 306851"/>
                      <a:gd name="connsiteY28" fmla="*/ 117288 h 1218693"/>
                      <a:gd name="connsiteX29" fmla="*/ 99275 w 306851"/>
                      <a:gd name="connsiteY29" fmla="*/ 171581 h 1218693"/>
                      <a:gd name="connsiteX30" fmla="*/ 207576 w 306851"/>
                      <a:gd name="connsiteY30" fmla="*/ 171581 h 1218693"/>
                      <a:gd name="connsiteX31" fmla="*/ 207576 w 306851"/>
                      <a:gd name="connsiteY31" fmla="*/ 117288 h 1218693"/>
                      <a:gd name="connsiteX32" fmla="*/ 0 w 306851"/>
                      <a:gd name="connsiteY32" fmla="*/ 0 h 1218693"/>
                      <a:gd name="connsiteX33" fmla="*/ 306851 w 306851"/>
                      <a:gd name="connsiteY33" fmla="*/ 0 h 1218693"/>
                      <a:gd name="connsiteX34" fmla="*/ 306851 w 306851"/>
                      <a:gd name="connsiteY34" fmla="*/ 1218693 h 1218693"/>
                      <a:gd name="connsiteX35" fmla="*/ 0 w 306851"/>
                      <a:gd name="connsiteY35" fmla="*/ 1218693 h 1218693"/>
                      <a:gd name="connsiteX0" fmla="*/ 99275 w 306851"/>
                      <a:gd name="connsiteY0" fmla="*/ 1342636 h 1590168"/>
                      <a:gd name="connsiteX1" fmla="*/ 99275 w 306851"/>
                      <a:gd name="connsiteY1" fmla="*/ 1396929 h 1590168"/>
                      <a:gd name="connsiteX2" fmla="*/ 207576 w 306851"/>
                      <a:gd name="connsiteY2" fmla="*/ 1396929 h 1590168"/>
                      <a:gd name="connsiteX3" fmla="*/ 207576 w 306851"/>
                      <a:gd name="connsiteY3" fmla="*/ 1342636 h 1590168"/>
                      <a:gd name="connsiteX4" fmla="*/ 99275 w 306851"/>
                      <a:gd name="connsiteY4" fmla="*/ 1342636 h 1590168"/>
                      <a:gd name="connsiteX5" fmla="*/ 99275 w 306851"/>
                      <a:gd name="connsiteY5" fmla="*/ 1220654 h 1590168"/>
                      <a:gd name="connsiteX6" fmla="*/ 99275 w 306851"/>
                      <a:gd name="connsiteY6" fmla="*/ 1274947 h 1590168"/>
                      <a:gd name="connsiteX7" fmla="*/ 207576 w 306851"/>
                      <a:gd name="connsiteY7" fmla="*/ 1274947 h 1590168"/>
                      <a:gd name="connsiteX8" fmla="*/ 207576 w 306851"/>
                      <a:gd name="connsiteY8" fmla="*/ 1220654 h 1590168"/>
                      <a:gd name="connsiteX9" fmla="*/ 99275 w 306851"/>
                      <a:gd name="connsiteY9" fmla="*/ 1220654 h 1590168"/>
                      <a:gd name="connsiteX10" fmla="*/ 99275 w 306851"/>
                      <a:gd name="connsiteY10" fmla="*/ 1098673 h 1590168"/>
                      <a:gd name="connsiteX11" fmla="*/ 99275 w 306851"/>
                      <a:gd name="connsiteY11" fmla="*/ 1152965 h 1590168"/>
                      <a:gd name="connsiteX12" fmla="*/ 207576 w 306851"/>
                      <a:gd name="connsiteY12" fmla="*/ 1152965 h 1590168"/>
                      <a:gd name="connsiteX13" fmla="*/ 207576 w 306851"/>
                      <a:gd name="connsiteY13" fmla="*/ 1098673 h 1590168"/>
                      <a:gd name="connsiteX14" fmla="*/ 99275 w 306851"/>
                      <a:gd name="connsiteY14" fmla="*/ 1098673 h 1590168"/>
                      <a:gd name="connsiteX15" fmla="*/ 99275 w 306851"/>
                      <a:gd name="connsiteY15" fmla="*/ 976691 h 1590168"/>
                      <a:gd name="connsiteX16" fmla="*/ 99275 w 306851"/>
                      <a:gd name="connsiteY16" fmla="*/ 1030983 h 1590168"/>
                      <a:gd name="connsiteX17" fmla="*/ 207576 w 306851"/>
                      <a:gd name="connsiteY17" fmla="*/ 1030983 h 1590168"/>
                      <a:gd name="connsiteX18" fmla="*/ 207576 w 306851"/>
                      <a:gd name="connsiteY18" fmla="*/ 976691 h 1590168"/>
                      <a:gd name="connsiteX19" fmla="*/ 99275 w 306851"/>
                      <a:gd name="connsiteY19" fmla="*/ 976691 h 1590168"/>
                      <a:gd name="connsiteX20" fmla="*/ 99275 w 306851"/>
                      <a:gd name="connsiteY20" fmla="*/ 854709 h 1590168"/>
                      <a:gd name="connsiteX21" fmla="*/ 99275 w 306851"/>
                      <a:gd name="connsiteY21" fmla="*/ 909001 h 1590168"/>
                      <a:gd name="connsiteX22" fmla="*/ 207576 w 306851"/>
                      <a:gd name="connsiteY22" fmla="*/ 909001 h 1590168"/>
                      <a:gd name="connsiteX23" fmla="*/ 207576 w 306851"/>
                      <a:gd name="connsiteY23" fmla="*/ 854709 h 1590168"/>
                      <a:gd name="connsiteX24" fmla="*/ 99275 w 306851"/>
                      <a:gd name="connsiteY24" fmla="*/ 854709 h 1590168"/>
                      <a:gd name="connsiteX25" fmla="*/ 99275 w 306851"/>
                      <a:gd name="connsiteY25" fmla="*/ 732727 h 1590168"/>
                      <a:gd name="connsiteX26" fmla="*/ 99275 w 306851"/>
                      <a:gd name="connsiteY26" fmla="*/ 787019 h 1590168"/>
                      <a:gd name="connsiteX27" fmla="*/ 207576 w 306851"/>
                      <a:gd name="connsiteY27" fmla="*/ 787019 h 1590168"/>
                      <a:gd name="connsiteX28" fmla="*/ 207576 w 306851"/>
                      <a:gd name="connsiteY28" fmla="*/ 732727 h 1590168"/>
                      <a:gd name="connsiteX29" fmla="*/ 99275 w 306851"/>
                      <a:gd name="connsiteY29" fmla="*/ 732727 h 1590168"/>
                      <a:gd name="connsiteX30" fmla="*/ 99275 w 306851"/>
                      <a:gd name="connsiteY30" fmla="*/ 610745 h 1590168"/>
                      <a:gd name="connsiteX31" fmla="*/ 99275 w 306851"/>
                      <a:gd name="connsiteY31" fmla="*/ 665038 h 1590168"/>
                      <a:gd name="connsiteX32" fmla="*/ 207576 w 306851"/>
                      <a:gd name="connsiteY32" fmla="*/ 665038 h 1590168"/>
                      <a:gd name="connsiteX33" fmla="*/ 207576 w 306851"/>
                      <a:gd name="connsiteY33" fmla="*/ 610745 h 1590168"/>
                      <a:gd name="connsiteX34" fmla="*/ 99275 w 306851"/>
                      <a:gd name="connsiteY34" fmla="*/ 610745 h 1590168"/>
                      <a:gd name="connsiteX35" fmla="*/ 99275 w 306851"/>
                      <a:gd name="connsiteY35" fmla="*/ 488763 h 1590168"/>
                      <a:gd name="connsiteX36" fmla="*/ 99275 w 306851"/>
                      <a:gd name="connsiteY36" fmla="*/ 543056 h 1590168"/>
                      <a:gd name="connsiteX37" fmla="*/ 207576 w 306851"/>
                      <a:gd name="connsiteY37" fmla="*/ 543056 h 1590168"/>
                      <a:gd name="connsiteX38" fmla="*/ 207576 w 306851"/>
                      <a:gd name="connsiteY38" fmla="*/ 488763 h 1590168"/>
                      <a:gd name="connsiteX39" fmla="*/ 99275 w 306851"/>
                      <a:gd name="connsiteY39" fmla="*/ 488763 h 1590168"/>
                      <a:gd name="connsiteX40" fmla="*/ 9525 w 306851"/>
                      <a:gd name="connsiteY40" fmla="*/ 0 h 1590168"/>
                      <a:gd name="connsiteX41" fmla="*/ 306851 w 306851"/>
                      <a:gd name="connsiteY41" fmla="*/ 371475 h 1590168"/>
                      <a:gd name="connsiteX42" fmla="*/ 306851 w 306851"/>
                      <a:gd name="connsiteY42" fmla="*/ 1590168 h 1590168"/>
                      <a:gd name="connsiteX43" fmla="*/ 0 w 306851"/>
                      <a:gd name="connsiteY43" fmla="*/ 1590168 h 1590168"/>
                      <a:gd name="connsiteX44" fmla="*/ 9525 w 306851"/>
                      <a:gd name="connsiteY44" fmla="*/ 0 h 1590168"/>
                      <a:gd name="connsiteX0" fmla="*/ 99275 w 306851"/>
                      <a:gd name="connsiteY0" fmla="*/ 1342636 h 1590168"/>
                      <a:gd name="connsiteX1" fmla="*/ 99275 w 306851"/>
                      <a:gd name="connsiteY1" fmla="*/ 1396929 h 1590168"/>
                      <a:gd name="connsiteX2" fmla="*/ 207576 w 306851"/>
                      <a:gd name="connsiteY2" fmla="*/ 1396929 h 1590168"/>
                      <a:gd name="connsiteX3" fmla="*/ 207576 w 306851"/>
                      <a:gd name="connsiteY3" fmla="*/ 1342636 h 1590168"/>
                      <a:gd name="connsiteX4" fmla="*/ 99275 w 306851"/>
                      <a:gd name="connsiteY4" fmla="*/ 1342636 h 1590168"/>
                      <a:gd name="connsiteX5" fmla="*/ 99275 w 306851"/>
                      <a:gd name="connsiteY5" fmla="*/ 1220654 h 1590168"/>
                      <a:gd name="connsiteX6" fmla="*/ 99275 w 306851"/>
                      <a:gd name="connsiteY6" fmla="*/ 1274947 h 1590168"/>
                      <a:gd name="connsiteX7" fmla="*/ 207576 w 306851"/>
                      <a:gd name="connsiteY7" fmla="*/ 1274947 h 1590168"/>
                      <a:gd name="connsiteX8" fmla="*/ 207576 w 306851"/>
                      <a:gd name="connsiteY8" fmla="*/ 1220654 h 1590168"/>
                      <a:gd name="connsiteX9" fmla="*/ 99275 w 306851"/>
                      <a:gd name="connsiteY9" fmla="*/ 1220654 h 1590168"/>
                      <a:gd name="connsiteX10" fmla="*/ 99275 w 306851"/>
                      <a:gd name="connsiteY10" fmla="*/ 1098673 h 1590168"/>
                      <a:gd name="connsiteX11" fmla="*/ 99275 w 306851"/>
                      <a:gd name="connsiteY11" fmla="*/ 1152965 h 1590168"/>
                      <a:gd name="connsiteX12" fmla="*/ 207576 w 306851"/>
                      <a:gd name="connsiteY12" fmla="*/ 1152965 h 1590168"/>
                      <a:gd name="connsiteX13" fmla="*/ 207576 w 306851"/>
                      <a:gd name="connsiteY13" fmla="*/ 1098673 h 1590168"/>
                      <a:gd name="connsiteX14" fmla="*/ 99275 w 306851"/>
                      <a:gd name="connsiteY14" fmla="*/ 1098673 h 1590168"/>
                      <a:gd name="connsiteX15" fmla="*/ 99275 w 306851"/>
                      <a:gd name="connsiteY15" fmla="*/ 976691 h 1590168"/>
                      <a:gd name="connsiteX16" fmla="*/ 99275 w 306851"/>
                      <a:gd name="connsiteY16" fmla="*/ 1030983 h 1590168"/>
                      <a:gd name="connsiteX17" fmla="*/ 207576 w 306851"/>
                      <a:gd name="connsiteY17" fmla="*/ 1030983 h 1590168"/>
                      <a:gd name="connsiteX18" fmla="*/ 207576 w 306851"/>
                      <a:gd name="connsiteY18" fmla="*/ 976691 h 1590168"/>
                      <a:gd name="connsiteX19" fmla="*/ 99275 w 306851"/>
                      <a:gd name="connsiteY19" fmla="*/ 976691 h 1590168"/>
                      <a:gd name="connsiteX20" fmla="*/ 99275 w 306851"/>
                      <a:gd name="connsiteY20" fmla="*/ 854709 h 1590168"/>
                      <a:gd name="connsiteX21" fmla="*/ 99275 w 306851"/>
                      <a:gd name="connsiteY21" fmla="*/ 909001 h 1590168"/>
                      <a:gd name="connsiteX22" fmla="*/ 207576 w 306851"/>
                      <a:gd name="connsiteY22" fmla="*/ 909001 h 1590168"/>
                      <a:gd name="connsiteX23" fmla="*/ 207576 w 306851"/>
                      <a:gd name="connsiteY23" fmla="*/ 854709 h 1590168"/>
                      <a:gd name="connsiteX24" fmla="*/ 99275 w 306851"/>
                      <a:gd name="connsiteY24" fmla="*/ 854709 h 1590168"/>
                      <a:gd name="connsiteX25" fmla="*/ 99275 w 306851"/>
                      <a:gd name="connsiteY25" fmla="*/ 732727 h 1590168"/>
                      <a:gd name="connsiteX26" fmla="*/ 99275 w 306851"/>
                      <a:gd name="connsiteY26" fmla="*/ 787019 h 1590168"/>
                      <a:gd name="connsiteX27" fmla="*/ 207576 w 306851"/>
                      <a:gd name="connsiteY27" fmla="*/ 787019 h 1590168"/>
                      <a:gd name="connsiteX28" fmla="*/ 207576 w 306851"/>
                      <a:gd name="connsiteY28" fmla="*/ 732727 h 1590168"/>
                      <a:gd name="connsiteX29" fmla="*/ 99275 w 306851"/>
                      <a:gd name="connsiteY29" fmla="*/ 732727 h 1590168"/>
                      <a:gd name="connsiteX30" fmla="*/ 99275 w 306851"/>
                      <a:gd name="connsiteY30" fmla="*/ 610745 h 1590168"/>
                      <a:gd name="connsiteX31" fmla="*/ 99275 w 306851"/>
                      <a:gd name="connsiteY31" fmla="*/ 665038 h 1590168"/>
                      <a:gd name="connsiteX32" fmla="*/ 207576 w 306851"/>
                      <a:gd name="connsiteY32" fmla="*/ 665038 h 1590168"/>
                      <a:gd name="connsiteX33" fmla="*/ 207576 w 306851"/>
                      <a:gd name="connsiteY33" fmla="*/ 610745 h 1590168"/>
                      <a:gd name="connsiteX34" fmla="*/ 99275 w 306851"/>
                      <a:gd name="connsiteY34" fmla="*/ 610745 h 1590168"/>
                      <a:gd name="connsiteX35" fmla="*/ 99275 w 306851"/>
                      <a:gd name="connsiteY35" fmla="*/ 488763 h 1590168"/>
                      <a:gd name="connsiteX36" fmla="*/ 99275 w 306851"/>
                      <a:gd name="connsiteY36" fmla="*/ 543056 h 1590168"/>
                      <a:gd name="connsiteX37" fmla="*/ 207576 w 306851"/>
                      <a:gd name="connsiteY37" fmla="*/ 543056 h 1590168"/>
                      <a:gd name="connsiteX38" fmla="*/ 207576 w 306851"/>
                      <a:gd name="connsiteY38" fmla="*/ 488763 h 1590168"/>
                      <a:gd name="connsiteX39" fmla="*/ 99275 w 306851"/>
                      <a:gd name="connsiteY39" fmla="*/ 488763 h 1590168"/>
                      <a:gd name="connsiteX40" fmla="*/ 0 w 306851"/>
                      <a:gd name="connsiteY40" fmla="*/ 0 h 1590168"/>
                      <a:gd name="connsiteX41" fmla="*/ 306851 w 306851"/>
                      <a:gd name="connsiteY41" fmla="*/ 371475 h 1590168"/>
                      <a:gd name="connsiteX42" fmla="*/ 306851 w 306851"/>
                      <a:gd name="connsiteY42" fmla="*/ 1590168 h 1590168"/>
                      <a:gd name="connsiteX43" fmla="*/ 0 w 306851"/>
                      <a:gd name="connsiteY43" fmla="*/ 1590168 h 1590168"/>
                      <a:gd name="connsiteX44" fmla="*/ 0 w 306851"/>
                      <a:gd name="connsiteY44" fmla="*/ 0 h 159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6851" h="1590168">
                        <a:moveTo>
                          <a:pt x="99275" y="1342636"/>
                        </a:moveTo>
                        <a:lnTo>
                          <a:pt x="99275" y="1396929"/>
                        </a:lnTo>
                        <a:lnTo>
                          <a:pt x="207576" y="1396929"/>
                        </a:lnTo>
                        <a:lnTo>
                          <a:pt x="207576" y="1342636"/>
                        </a:lnTo>
                        <a:lnTo>
                          <a:pt x="99275" y="1342636"/>
                        </a:lnTo>
                        <a:close/>
                        <a:moveTo>
                          <a:pt x="99275" y="1220654"/>
                        </a:moveTo>
                        <a:lnTo>
                          <a:pt x="99275" y="1274947"/>
                        </a:lnTo>
                        <a:lnTo>
                          <a:pt x="207576" y="1274947"/>
                        </a:lnTo>
                        <a:lnTo>
                          <a:pt x="207576" y="1220654"/>
                        </a:lnTo>
                        <a:lnTo>
                          <a:pt x="99275" y="1220654"/>
                        </a:lnTo>
                        <a:close/>
                        <a:moveTo>
                          <a:pt x="99275" y="1098673"/>
                        </a:moveTo>
                        <a:lnTo>
                          <a:pt x="99275" y="1152965"/>
                        </a:lnTo>
                        <a:lnTo>
                          <a:pt x="207576" y="1152965"/>
                        </a:lnTo>
                        <a:lnTo>
                          <a:pt x="207576" y="1098673"/>
                        </a:lnTo>
                        <a:lnTo>
                          <a:pt x="99275" y="1098673"/>
                        </a:lnTo>
                        <a:close/>
                        <a:moveTo>
                          <a:pt x="99275" y="976691"/>
                        </a:moveTo>
                        <a:lnTo>
                          <a:pt x="99275" y="1030983"/>
                        </a:lnTo>
                        <a:lnTo>
                          <a:pt x="207576" y="1030983"/>
                        </a:lnTo>
                        <a:lnTo>
                          <a:pt x="207576" y="976691"/>
                        </a:lnTo>
                        <a:lnTo>
                          <a:pt x="99275" y="976691"/>
                        </a:lnTo>
                        <a:close/>
                        <a:moveTo>
                          <a:pt x="99275" y="854709"/>
                        </a:moveTo>
                        <a:lnTo>
                          <a:pt x="99275" y="909001"/>
                        </a:lnTo>
                        <a:lnTo>
                          <a:pt x="207576" y="909001"/>
                        </a:lnTo>
                        <a:lnTo>
                          <a:pt x="207576" y="854709"/>
                        </a:lnTo>
                        <a:lnTo>
                          <a:pt x="99275" y="854709"/>
                        </a:lnTo>
                        <a:close/>
                        <a:moveTo>
                          <a:pt x="99275" y="732727"/>
                        </a:moveTo>
                        <a:lnTo>
                          <a:pt x="99275" y="787019"/>
                        </a:lnTo>
                        <a:lnTo>
                          <a:pt x="207576" y="787019"/>
                        </a:lnTo>
                        <a:lnTo>
                          <a:pt x="207576" y="732727"/>
                        </a:lnTo>
                        <a:lnTo>
                          <a:pt x="99275" y="732727"/>
                        </a:lnTo>
                        <a:close/>
                        <a:moveTo>
                          <a:pt x="99275" y="610745"/>
                        </a:moveTo>
                        <a:lnTo>
                          <a:pt x="99275" y="665038"/>
                        </a:lnTo>
                        <a:lnTo>
                          <a:pt x="207576" y="665038"/>
                        </a:lnTo>
                        <a:lnTo>
                          <a:pt x="207576" y="610745"/>
                        </a:lnTo>
                        <a:lnTo>
                          <a:pt x="99275" y="610745"/>
                        </a:lnTo>
                        <a:close/>
                        <a:moveTo>
                          <a:pt x="99275" y="488763"/>
                        </a:moveTo>
                        <a:lnTo>
                          <a:pt x="99275" y="543056"/>
                        </a:lnTo>
                        <a:lnTo>
                          <a:pt x="207576" y="543056"/>
                        </a:lnTo>
                        <a:lnTo>
                          <a:pt x="207576" y="488763"/>
                        </a:lnTo>
                        <a:lnTo>
                          <a:pt x="99275" y="488763"/>
                        </a:lnTo>
                        <a:close/>
                        <a:moveTo>
                          <a:pt x="0" y="0"/>
                        </a:moveTo>
                        <a:lnTo>
                          <a:pt x="306851" y="371475"/>
                        </a:lnTo>
                        <a:lnTo>
                          <a:pt x="306851" y="1590168"/>
                        </a:lnTo>
                        <a:lnTo>
                          <a:pt x="0" y="15901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172" name="Freeform: Shape 51">
                    <a:extLst>
                      <a:ext uri="{FF2B5EF4-FFF2-40B4-BE49-F238E27FC236}">
                        <a16:creationId xmlns:a16="http://schemas.microsoft.com/office/drawing/2014/main" id="{DCE81582-C5AE-65A5-51E1-57578BA1D080}"/>
                      </a:ext>
                    </a:extLst>
                  </p:cNvPr>
                  <p:cNvSpPr/>
                  <p:nvPr/>
                </p:nvSpPr>
                <p:spPr>
                  <a:xfrm>
                    <a:off x="4310739" y="3286263"/>
                    <a:ext cx="532405" cy="970323"/>
                  </a:xfrm>
                  <a:custGeom>
                    <a:avLst/>
                    <a:gdLst>
                      <a:gd name="connsiteX0" fmla="*/ 475422 w 923439"/>
                      <a:gd name="connsiteY0" fmla="*/ 855427 h 1647670"/>
                      <a:gd name="connsiteX1" fmla="*/ 475422 w 923439"/>
                      <a:gd name="connsiteY1" fmla="*/ 969146 h 1647670"/>
                      <a:gd name="connsiteX2" fmla="*/ 589141 w 923439"/>
                      <a:gd name="connsiteY2" fmla="*/ 969146 h 1647670"/>
                      <a:gd name="connsiteX3" fmla="*/ 589141 w 923439"/>
                      <a:gd name="connsiteY3" fmla="*/ 855427 h 1647670"/>
                      <a:gd name="connsiteX4" fmla="*/ 334298 w 923439"/>
                      <a:gd name="connsiteY4" fmla="*/ 855427 h 1647670"/>
                      <a:gd name="connsiteX5" fmla="*/ 334298 w 923439"/>
                      <a:gd name="connsiteY5" fmla="*/ 969146 h 1647670"/>
                      <a:gd name="connsiteX6" fmla="*/ 448017 w 923439"/>
                      <a:gd name="connsiteY6" fmla="*/ 969146 h 1647670"/>
                      <a:gd name="connsiteX7" fmla="*/ 448017 w 923439"/>
                      <a:gd name="connsiteY7" fmla="*/ 855427 h 1647670"/>
                      <a:gd name="connsiteX8" fmla="*/ 475422 w 923439"/>
                      <a:gd name="connsiteY8" fmla="*/ 709876 h 1647670"/>
                      <a:gd name="connsiteX9" fmla="*/ 475422 w 923439"/>
                      <a:gd name="connsiteY9" fmla="*/ 823595 h 1647670"/>
                      <a:gd name="connsiteX10" fmla="*/ 589141 w 923439"/>
                      <a:gd name="connsiteY10" fmla="*/ 823595 h 1647670"/>
                      <a:gd name="connsiteX11" fmla="*/ 589141 w 923439"/>
                      <a:gd name="connsiteY11" fmla="*/ 709876 h 1647670"/>
                      <a:gd name="connsiteX12" fmla="*/ 334298 w 923439"/>
                      <a:gd name="connsiteY12" fmla="*/ 709876 h 1647670"/>
                      <a:gd name="connsiteX13" fmla="*/ 334298 w 923439"/>
                      <a:gd name="connsiteY13" fmla="*/ 823595 h 1647670"/>
                      <a:gd name="connsiteX14" fmla="*/ 448017 w 923439"/>
                      <a:gd name="connsiteY14" fmla="*/ 823595 h 1647670"/>
                      <a:gd name="connsiteX15" fmla="*/ 448017 w 923439"/>
                      <a:gd name="connsiteY15" fmla="*/ 709876 h 1647670"/>
                      <a:gd name="connsiteX16" fmla="*/ 475422 w 923439"/>
                      <a:gd name="connsiteY16" fmla="*/ 500489 h 1647670"/>
                      <a:gd name="connsiteX17" fmla="*/ 475422 w 923439"/>
                      <a:gd name="connsiteY17" fmla="*/ 614208 h 1647670"/>
                      <a:gd name="connsiteX18" fmla="*/ 589141 w 923439"/>
                      <a:gd name="connsiteY18" fmla="*/ 614208 h 1647670"/>
                      <a:gd name="connsiteX19" fmla="*/ 589141 w 923439"/>
                      <a:gd name="connsiteY19" fmla="*/ 500489 h 1647670"/>
                      <a:gd name="connsiteX20" fmla="*/ 334298 w 923439"/>
                      <a:gd name="connsiteY20" fmla="*/ 500489 h 1647670"/>
                      <a:gd name="connsiteX21" fmla="*/ 334298 w 923439"/>
                      <a:gd name="connsiteY21" fmla="*/ 614208 h 1647670"/>
                      <a:gd name="connsiteX22" fmla="*/ 448017 w 923439"/>
                      <a:gd name="connsiteY22" fmla="*/ 614208 h 1647670"/>
                      <a:gd name="connsiteX23" fmla="*/ 448017 w 923439"/>
                      <a:gd name="connsiteY23" fmla="*/ 500489 h 1647670"/>
                      <a:gd name="connsiteX24" fmla="*/ 475422 w 923439"/>
                      <a:gd name="connsiteY24" fmla="*/ 354938 h 1647670"/>
                      <a:gd name="connsiteX25" fmla="*/ 475422 w 923439"/>
                      <a:gd name="connsiteY25" fmla="*/ 468657 h 1647670"/>
                      <a:gd name="connsiteX26" fmla="*/ 589141 w 923439"/>
                      <a:gd name="connsiteY26" fmla="*/ 468657 h 1647670"/>
                      <a:gd name="connsiteX27" fmla="*/ 589141 w 923439"/>
                      <a:gd name="connsiteY27" fmla="*/ 354938 h 1647670"/>
                      <a:gd name="connsiteX28" fmla="*/ 334298 w 923439"/>
                      <a:gd name="connsiteY28" fmla="*/ 354938 h 1647670"/>
                      <a:gd name="connsiteX29" fmla="*/ 334298 w 923439"/>
                      <a:gd name="connsiteY29" fmla="*/ 468657 h 1647670"/>
                      <a:gd name="connsiteX30" fmla="*/ 448017 w 923439"/>
                      <a:gd name="connsiteY30" fmla="*/ 468657 h 1647670"/>
                      <a:gd name="connsiteX31" fmla="*/ 448017 w 923439"/>
                      <a:gd name="connsiteY31" fmla="*/ 354938 h 1647670"/>
                      <a:gd name="connsiteX32" fmla="*/ 461720 w 923439"/>
                      <a:gd name="connsiteY32" fmla="*/ 0 h 1647670"/>
                      <a:gd name="connsiteX33" fmla="*/ 923439 w 923439"/>
                      <a:gd name="connsiteY33" fmla="*/ 308459 h 1647670"/>
                      <a:gd name="connsiteX34" fmla="*/ 768082 w 923439"/>
                      <a:gd name="connsiteY34" fmla="*/ 308459 h 1647670"/>
                      <a:gd name="connsiteX35" fmla="*/ 768082 w 923439"/>
                      <a:gd name="connsiteY35" fmla="*/ 1647670 h 1647670"/>
                      <a:gd name="connsiteX36" fmla="*/ 155357 w 923439"/>
                      <a:gd name="connsiteY36" fmla="*/ 1647670 h 1647670"/>
                      <a:gd name="connsiteX37" fmla="*/ 155357 w 923439"/>
                      <a:gd name="connsiteY37" fmla="*/ 308459 h 1647670"/>
                      <a:gd name="connsiteX38" fmla="*/ 0 w 923439"/>
                      <a:gd name="connsiteY38" fmla="*/ 308459 h 16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3439" h="1647670">
                        <a:moveTo>
                          <a:pt x="475422" y="855427"/>
                        </a:moveTo>
                        <a:lnTo>
                          <a:pt x="475422" y="969146"/>
                        </a:lnTo>
                        <a:lnTo>
                          <a:pt x="589141" y="969146"/>
                        </a:lnTo>
                        <a:lnTo>
                          <a:pt x="589141" y="855427"/>
                        </a:lnTo>
                        <a:close/>
                        <a:moveTo>
                          <a:pt x="334298" y="855427"/>
                        </a:moveTo>
                        <a:lnTo>
                          <a:pt x="334298" y="969146"/>
                        </a:lnTo>
                        <a:lnTo>
                          <a:pt x="448017" y="969146"/>
                        </a:lnTo>
                        <a:lnTo>
                          <a:pt x="448017" y="855427"/>
                        </a:lnTo>
                        <a:close/>
                        <a:moveTo>
                          <a:pt x="475422" y="709876"/>
                        </a:moveTo>
                        <a:lnTo>
                          <a:pt x="475422" y="823595"/>
                        </a:lnTo>
                        <a:lnTo>
                          <a:pt x="589141" y="823595"/>
                        </a:lnTo>
                        <a:lnTo>
                          <a:pt x="589141" y="709876"/>
                        </a:lnTo>
                        <a:close/>
                        <a:moveTo>
                          <a:pt x="334298" y="709876"/>
                        </a:moveTo>
                        <a:lnTo>
                          <a:pt x="334298" y="823595"/>
                        </a:lnTo>
                        <a:lnTo>
                          <a:pt x="448017" y="823595"/>
                        </a:lnTo>
                        <a:lnTo>
                          <a:pt x="448017" y="709876"/>
                        </a:lnTo>
                        <a:close/>
                        <a:moveTo>
                          <a:pt x="475422" y="500489"/>
                        </a:moveTo>
                        <a:lnTo>
                          <a:pt x="475422" y="614208"/>
                        </a:lnTo>
                        <a:lnTo>
                          <a:pt x="589141" y="614208"/>
                        </a:lnTo>
                        <a:lnTo>
                          <a:pt x="589141" y="500489"/>
                        </a:lnTo>
                        <a:close/>
                        <a:moveTo>
                          <a:pt x="334298" y="500489"/>
                        </a:moveTo>
                        <a:lnTo>
                          <a:pt x="334298" y="614208"/>
                        </a:lnTo>
                        <a:lnTo>
                          <a:pt x="448017" y="614208"/>
                        </a:lnTo>
                        <a:lnTo>
                          <a:pt x="448017" y="500489"/>
                        </a:lnTo>
                        <a:close/>
                        <a:moveTo>
                          <a:pt x="475422" y="354938"/>
                        </a:moveTo>
                        <a:lnTo>
                          <a:pt x="475422" y="468657"/>
                        </a:lnTo>
                        <a:lnTo>
                          <a:pt x="589141" y="468657"/>
                        </a:lnTo>
                        <a:lnTo>
                          <a:pt x="589141" y="354938"/>
                        </a:lnTo>
                        <a:close/>
                        <a:moveTo>
                          <a:pt x="334298" y="354938"/>
                        </a:moveTo>
                        <a:lnTo>
                          <a:pt x="334298" y="468657"/>
                        </a:lnTo>
                        <a:lnTo>
                          <a:pt x="448017" y="468657"/>
                        </a:lnTo>
                        <a:lnTo>
                          <a:pt x="448017" y="354938"/>
                        </a:lnTo>
                        <a:close/>
                        <a:moveTo>
                          <a:pt x="461720" y="0"/>
                        </a:moveTo>
                        <a:lnTo>
                          <a:pt x="923439" y="308459"/>
                        </a:lnTo>
                        <a:lnTo>
                          <a:pt x="768082" y="308459"/>
                        </a:lnTo>
                        <a:lnTo>
                          <a:pt x="768082" y="1647670"/>
                        </a:lnTo>
                        <a:lnTo>
                          <a:pt x="155357" y="1647670"/>
                        </a:lnTo>
                        <a:lnTo>
                          <a:pt x="155357" y="308459"/>
                        </a:lnTo>
                        <a:lnTo>
                          <a:pt x="0" y="3084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Freeform: Shape 52">
                    <a:extLst>
                      <a:ext uri="{FF2B5EF4-FFF2-40B4-BE49-F238E27FC236}">
                        <a16:creationId xmlns:a16="http://schemas.microsoft.com/office/drawing/2014/main" id="{908ED657-478F-F0AC-FA21-DD61E4355063}"/>
                      </a:ext>
                    </a:extLst>
                  </p:cNvPr>
                  <p:cNvSpPr/>
                  <p:nvPr/>
                </p:nvSpPr>
                <p:spPr>
                  <a:xfrm>
                    <a:off x="7531101" y="3229418"/>
                    <a:ext cx="202983" cy="1027168"/>
                  </a:xfrm>
                  <a:custGeom>
                    <a:avLst/>
                    <a:gdLst>
                      <a:gd name="connsiteX0" fmla="*/ 99275 w 306850"/>
                      <a:gd name="connsiteY0" fmla="*/ 1096373 h 1339211"/>
                      <a:gd name="connsiteX1" fmla="*/ 99275 w 306850"/>
                      <a:gd name="connsiteY1" fmla="*/ 1150665 h 1339211"/>
                      <a:gd name="connsiteX2" fmla="*/ 207575 w 306850"/>
                      <a:gd name="connsiteY2" fmla="*/ 1150665 h 1339211"/>
                      <a:gd name="connsiteX3" fmla="*/ 207575 w 306850"/>
                      <a:gd name="connsiteY3" fmla="*/ 1096373 h 1339211"/>
                      <a:gd name="connsiteX4" fmla="*/ 99275 w 306850"/>
                      <a:gd name="connsiteY4" fmla="*/ 974391 h 1339211"/>
                      <a:gd name="connsiteX5" fmla="*/ 99275 w 306850"/>
                      <a:gd name="connsiteY5" fmla="*/ 1028684 h 1339211"/>
                      <a:gd name="connsiteX6" fmla="*/ 207575 w 306850"/>
                      <a:gd name="connsiteY6" fmla="*/ 1028684 h 1339211"/>
                      <a:gd name="connsiteX7" fmla="*/ 207575 w 306850"/>
                      <a:gd name="connsiteY7" fmla="*/ 974391 h 1339211"/>
                      <a:gd name="connsiteX8" fmla="*/ 99275 w 306850"/>
                      <a:gd name="connsiteY8" fmla="*/ 852409 h 1339211"/>
                      <a:gd name="connsiteX9" fmla="*/ 99275 w 306850"/>
                      <a:gd name="connsiteY9" fmla="*/ 906702 h 1339211"/>
                      <a:gd name="connsiteX10" fmla="*/ 207575 w 306850"/>
                      <a:gd name="connsiteY10" fmla="*/ 906702 h 1339211"/>
                      <a:gd name="connsiteX11" fmla="*/ 207575 w 306850"/>
                      <a:gd name="connsiteY11" fmla="*/ 852409 h 1339211"/>
                      <a:gd name="connsiteX12" fmla="*/ 99275 w 306850"/>
                      <a:gd name="connsiteY12" fmla="*/ 730427 h 1339211"/>
                      <a:gd name="connsiteX13" fmla="*/ 99275 w 306850"/>
                      <a:gd name="connsiteY13" fmla="*/ 784720 h 1339211"/>
                      <a:gd name="connsiteX14" fmla="*/ 207575 w 306850"/>
                      <a:gd name="connsiteY14" fmla="*/ 784720 h 1339211"/>
                      <a:gd name="connsiteX15" fmla="*/ 207575 w 306850"/>
                      <a:gd name="connsiteY15" fmla="*/ 730427 h 1339211"/>
                      <a:gd name="connsiteX16" fmla="*/ 99275 w 306850"/>
                      <a:gd name="connsiteY16" fmla="*/ 608446 h 1339211"/>
                      <a:gd name="connsiteX17" fmla="*/ 99275 w 306850"/>
                      <a:gd name="connsiteY17" fmla="*/ 662738 h 1339211"/>
                      <a:gd name="connsiteX18" fmla="*/ 207575 w 306850"/>
                      <a:gd name="connsiteY18" fmla="*/ 662738 h 1339211"/>
                      <a:gd name="connsiteX19" fmla="*/ 207575 w 306850"/>
                      <a:gd name="connsiteY19" fmla="*/ 608446 h 1339211"/>
                      <a:gd name="connsiteX20" fmla="*/ 99275 w 306850"/>
                      <a:gd name="connsiteY20" fmla="*/ 486464 h 1339211"/>
                      <a:gd name="connsiteX21" fmla="*/ 99275 w 306850"/>
                      <a:gd name="connsiteY21" fmla="*/ 540756 h 1339211"/>
                      <a:gd name="connsiteX22" fmla="*/ 207575 w 306850"/>
                      <a:gd name="connsiteY22" fmla="*/ 540756 h 1339211"/>
                      <a:gd name="connsiteX23" fmla="*/ 207575 w 306850"/>
                      <a:gd name="connsiteY23" fmla="*/ 486464 h 1339211"/>
                      <a:gd name="connsiteX24" fmla="*/ 99275 w 306850"/>
                      <a:gd name="connsiteY24" fmla="*/ 364482 h 1339211"/>
                      <a:gd name="connsiteX25" fmla="*/ 99275 w 306850"/>
                      <a:gd name="connsiteY25" fmla="*/ 418774 h 1339211"/>
                      <a:gd name="connsiteX26" fmla="*/ 207575 w 306850"/>
                      <a:gd name="connsiteY26" fmla="*/ 418774 h 1339211"/>
                      <a:gd name="connsiteX27" fmla="*/ 207575 w 306850"/>
                      <a:gd name="connsiteY27" fmla="*/ 364482 h 1339211"/>
                      <a:gd name="connsiteX28" fmla="*/ 99275 w 306850"/>
                      <a:gd name="connsiteY28" fmla="*/ 242500 h 1339211"/>
                      <a:gd name="connsiteX29" fmla="*/ 99275 w 306850"/>
                      <a:gd name="connsiteY29" fmla="*/ 296792 h 1339211"/>
                      <a:gd name="connsiteX30" fmla="*/ 207575 w 306850"/>
                      <a:gd name="connsiteY30" fmla="*/ 296792 h 1339211"/>
                      <a:gd name="connsiteX31" fmla="*/ 207575 w 306850"/>
                      <a:gd name="connsiteY31" fmla="*/ 242500 h 1339211"/>
                      <a:gd name="connsiteX32" fmla="*/ 99275 w 306850"/>
                      <a:gd name="connsiteY32" fmla="*/ 120518 h 1339211"/>
                      <a:gd name="connsiteX33" fmla="*/ 99275 w 306850"/>
                      <a:gd name="connsiteY33" fmla="*/ 174811 h 1339211"/>
                      <a:gd name="connsiteX34" fmla="*/ 207575 w 306850"/>
                      <a:gd name="connsiteY34" fmla="*/ 174811 h 1339211"/>
                      <a:gd name="connsiteX35" fmla="*/ 207575 w 306850"/>
                      <a:gd name="connsiteY35" fmla="*/ 120518 h 1339211"/>
                      <a:gd name="connsiteX36" fmla="*/ 0 w 306850"/>
                      <a:gd name="connsiteY36" fmla="*/ 0 h 1339211"/>
                      <a:gd name="connsiteX37" fmla="*/ 306850 w 306850"/>
                      <a:gd name="connsiteY37" fmla="*/ 0 h 1339211"/>
                      <a:gd name="connsiteX38" fmla="*/ 306850 w 306850"/>
                      <a:gd name="connsiteY38" fmla="*/ 1339211 h 1339211"/>
                      <a:gd name="connsiteX39" fmla="*/ 0 w 306850"/>
                      <a:gd name="connsiteY39" fmla="*/ 1339211 h 1339211"/>
                      <a:gd name="connsiteX0" fmla="*/ 99275 w 306850"/>
                      <a:gd name="connsiteY0" fmla="*/ 1277348 h 1520186"/>
                      <a:gd name="connsiteX1" fmla="*/ 99275 w 306850"/>
                      <a:gd name="connsiteY1" fmla="*/ 1331640 h 1520186"/>
                      <a:gd name="connsiteX2" fmla="*/ 207575 w 306850"/>
                      <a:gd name="connsiteY2" fmla="*/ 1331640 h 1520186"/>
                      <a:gd name="connsiteX3" fmla="*/ 207575 w 306850"/>
                      <a:gd name="connsiteY3" fmla="*/ 1277348 h 1520186"/>
                      <a:gd name="connsiteX4" fmla="*/ 99275 w 306850"/>
                      <a:gd name="connsiteY4" fmla="*/ 1277348 h 1520186"/>
                      <a:gd name="connsiteX5" fmla="*/ 99275 w 306850"/>
                      <a:gd name="connsiteY5" fmla="*/ 1155366 h 1520186"/>
                      <a:gd name="connsiteX6" fmla="*/ 99275 w 306850"/>
                      <a:gd name="connsiteY6" fmla="*/ 1209659 h 1520186"/>
                      <a:gd name="connsiteX7" fmla="*/ 207575 w 306850"/>
                      <a:gd name="connsiteY7" fmla="*/ 1209659 h 1520186"/>
                      <a:gd name="connsiteX8" fmla="*/ 207575 w 306850"/>
                      <a:gd name="connsiteY8" fmla="*/ 1155366 h 1520186"/>
                      <a:gd name="connsiteX9" fmla="*/ 99275 w 306850"/>
                      <a:gd name="connsiteY9" fmla="*/ 1155366 h 1520186"/>
                      <a:gd name="connsiteX10" fmla="*/ 99275 w 306850"/>
                      <a:gd name="connsiteY10" fmla="*/ 1033384 h 1520186"/>
                      <a:gd name="connsiteX11" fmla="*/ 99275 w 306850"/>
                      <a:gd name="connsiteY11" fmla="*/ 1087677 h 1520186"/>
                      <a:gd name="connsiteX12" fmla="*/ 207575 w 306850"/>
                      <a:gd name="connsiteY12" fmla="*/ 1087677 h 1520186"/>
                      <a:gd name="connsiteX13" fmla="*/ 207575 w 306850"/>
                      <a:gd name="connsiteY13" fmla="*/ 1033384 h 1520186"/>
                      <a:gd name="connsiteX14" fmla="*/ 99275 w 306850"/>
                      <a:gd name="connsiteY14" fmla="*/ 1033384 h 1520186"/>
                      <a:gd name="connsiteX15" fmla="*/ 99275 w 306850"/>
                      <a:gd name="connsiteY15" fmla="*/ 911402 h 1520186"/>
                      <a:gd name="connsiteX16" fmla="*/ 99275 w 306850"/>
                      <a:gd name="connsiteY16" fmla="*/ 965695 h 1520186"/>
                      <a:gd name="connsiteX17" fmla="*/ 207575 w 306850"/>
                      <a:gd name="connsiteY17" fmla="*/ 965695 h 1520186"/>
                      <a:gd name="connsiteX18" fmla="*/ 207575 w 306850"/>
                      <a:gd name="connsiteY18" fmla="*/ 911402 h 1520186"/>
                      <a:gd name="connsiteX19" fmla="*/ 99275 w 306850"/>
                      <a:gd name="connsiteY19" fmla="*/ 911402 h 1520186"/>
                      <a:gd name="connsiteX20" fmla="*/ 99275 w 306850"/>
                      <a:gd name="connsiteY20" fmla="*/ 789421 h 1520186"/>
                      <a:gd name="connsiteX21" fmla="*/ 99275 w 306850"/>
                      <a:gd name="connsiteY21" fmla="*/ 843713 h 1520186"/>
                      <a:gd name="connsiteX22" fmla="*/ 207575 w 306850"/>
                      <a:gd name="connsiteY22" fmla="*/ 843713 h 1520186"/>
                      <a:gd name="connsiteX23" fmla="*/ 207575 w 306850"/>
                      <a:gd name="connsiteY23" fmla="*/ 789421 h 1520186"/>
                      <a:gd name="connsiteX24" fmla="*/ 99275 w 306850"/>
                      <a:gd name="connsiteY24" fmla="*/ 789421 h 1520186"/>
                      <a:gd name="connsiteX25" fmla="*/ 99275 w 306850"/>
                      <a:gd name="connsiteY25" fmla="*/ 667439 h 1520186"/>
                      <a:gd name="connsiteX26" fmla="*/ 99275 w 306850"/>
                      <a:gd name="connsiteY26" fmla="*/ 721731 h 1520186"/>
                      <a:gd name="connsiteX27" fmla="*/ 207575 w 306850"/>
                      <a:gd name="connsiteY27" fmla="*/ 721731 h 1520186"/>
                      <a:gd name="connsiteX28" fmla="*/ 207575 w 306850"/>
                      <a:gd name="connsiteY28" fmla="*/ 667439 h 1520186"/>
                      <a:gd name="connsiteX29" fmla="*/ 99275 w 306850"/>
                      <a:gd name="connsiteY29" fmla="*/ 667439 h 1520186"/>
                      <a:gd name="connsiteX30" fmla="*/ 99275 w 306850"/>
                      <a:gd name="connsiteY30" fmla="*/ 545457 h 1520186"/>
                      <a:gd name="connsiteX31" fmla="*/ 99275 w 306850"/>
                      <a:gd name="connsiteY31" fmla="*/ 599749 h 1520186"/>
                      <a:gd name="connsiteX32" fmla="*/ 207575 w 306850"/>
                      <a:gd name="connsiteY32" fmla="*/ 599749 h 1520186"/>
                      <a:gd name="connsiteX33" fmla="*/ 207575 w 306850"/>
                      <a:gd name="connsiteY33" fmla="*/ 545457 h 1520186"/>
                      <a:gd name="connsiteX34" fmla="*/ 99275 w 306850"/>
                      <a:gd name="connsiteY34" fmla="*/ 545457 h 1520186"/>
                      <a:gd name="connsiteX35" fmla="*/ 99275 w 306850"/>
                      <a:gd name="connsiteY35" fmla="*/ 423475 h 1520186"/>
                      <a:gd name="connsiteX36" fmla="*/ 99275 w 306850"/>
                      <a:gd name="connsiteY36" fmla="*/ 477767 h 1520186"/>
                      <a:gd name="connsiteX37" fmla="*/ 207575 w 306850"/>
                      <a:gd name="connsiteY37" fmla="*/ 477767 h 1520186"/>
                      <a:gd name="connsiteX38" fmla="*/ 207575 w 306850"/>
                      <a:gd name="connsiteY38" fmla="*/ 423475 h 1520186"/>
                      <a:gd name="connsiteX39" fmla="*/ 99275 w 306850"/>
                      <a:gd name="connsiteY39" fmla="*/ 423475 h 1520186"/>
                      <a:gd name="connsiteX40" fmla="*/ 99275 w 306850"/>
                      <a:gd name="connsiteY40" fmla="*/ 301493 h 1520186"/>
                      <a:gd name="connsiteX41" fmla="*/ 99275 w 306850"/>
                      <a:gd name="connsiteY41" fmla="*/ 355786 h 1520186"/>
                      <a:gd name="connsiteX42" fmla="*/ 207575 w 306850"/>
                      <a:gd name="connsiteY42" fmla="*/ 355786 h 1520186"/>
                      <a:gd name="connsiteX43" fmla="*/ 207575 w 306850"/>
                      <a:gd name="connsiteY43" fmla="*/ 301493 h 1520186"/>
                      <a:gd name="connsiteX44" fmla="*/ 99275 w 306850"/>
                      <a:gd name="connsiteY44" fmla="*/ 301493 h 1520186"/>
                      <a:gd name="connsiteX45" fmla="*/ 0 w 306850"/>
                      <a:gd name="connsiteY45" fmla="*/ 180975 h 1520186"/>
                      <a:gd name="connsiteX46" fmla="*/ 297325 w 306850"/>
                      <a:gd name="connsiteY46" fmla="*/ 0 h 1520186"/>
                      <a:gd name="connsiteX47" fmla="*/ 306850 w 306850"/>
                      <a:gd name="connsiteY47" fmla="*/ 1520186 h 1520186"/>
                      <a:gd name="connsiteX48" fmla="*/ 0 w 306850"/>
                      <a:gd name="connsiteY48" fmla="*/ 1520186 h 1520186"/>
                      <a:gd name="connsiteX49" fmla="*/ 0 w 306850"/>
                      <a:gd name="connsiteY49" fmla="*/ 180975 h 15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850" h="1520186">
                        <a:moveTo>
                          <a:pt x="99275" y="1277348"/>
                        </a:moveTo>
                        <a:lnTo>
                          <a:pt x="99275" y="1331640"/>
                        </a:lnTo>
                        <a:lnTo>
                          <a:pt x="207575" y="1331640"/>
                        </a:lnTo>
                        <a:lnTo>
                          <a:pt x="207575" y="1277348"/>
                        </a:lnTo>
                        <a:lnTo>
                          <a:pt x="99275" y="1277348"/>
                        </a:lnTo>
                        <a:close/>
                        <a:moveTo>
                          <a:pt x="99275" y="1155366"/>
                        </a:moveTo>
                        <a:lnTo>
                          <a:pt x="99275" y="1209659"/>
                        </a:lnTo>
                        <a:lnTo>
                          <a:pt x="207575" y="1209659"/>
                        </a:lnTo>
                        <a:lnTo>
                          <a:pt x="207575" y="1155366"/>
                        </a:lnTo>
                        <a:lnTo>
                          <a:pt x="99275" y="1155366"/>
                        </a:lnTo>
                        <a:close/>
                        <a:moveTo>
                          <a:pt x="99275" y="1033384"/>
                        </a:moveTo>
                        <a:lnTo>
                          <a:pt x="99275" y="1087677"/>
                        </a:lnTo>
                        <a:lnTo>
                          <a:pt x="207575" y="1087677"/>
                        </a:lnTo>
                        <a:lnTo>
                          <a:pt x="207575" y="1033384"/>
                        </a:lnTo>
                        <a:lnTo>
                          <a:pt x="99275" y="1033384"/>
                        </a:lnTo>
                        <a:close/>
                        <a:moveTo>
                          <a:pt x="99275" y="911402"/>
                        </a:moveTo>
                        <a:lnTo>
                          <a:pt x="99275" y="965695"/>
                        </a:lnTo>
                        <a:lnTo>
                          <a:pt x="207575" y="965695"/>
                        </a:lnTo>
                        <a:lnTo>
                          <a:pt x="207575" y="911402"/>
                        </a:lnTo>
                        <a:lnTo>
                          <a:pt x="99275" y="911402"/>
                        </a:lnTo>
                        <a:close/>
                        <a:moveTo>
                          <a:pt x="99275" y="789421"/>
                        </a:moveTo>
                        <a:lnTo>
                          <a:pt x="99275" y="843713"/>
                        </a:lnTo>
                        <a:lnTo>
                          <a:pt x="207575" y="843713"/>
                        </a:lnTo>
                        <a:lnTo>
                          <a:pt x="207575" y="789421"/>
                        </a:lnTo>
                        <a:lnTo>
                          <a:pt x="99275" y="789421"/>
                        </a:lnTo>
                        <a:close/>
                        <a:moveTo>
                          <a:pt x="99275" y="667439"/>
                        </a:moveTo>
                        <a:lnTo>
                          <a:pt x="99275" y="721731"/>
                        </a:lnTo>
                        <a:lnTo>
                          <a:pt x="207575" y="721731"/>
                        </a:lnTo>
                        <a:lnTo>
                          <a:pt x="207575" y="667439"/>
                        </a:lnTo>
                        <a:lnTo>
                          <a:pt x="99275" y="667439"/>
                        </a:lnTo>
                        <a:close/>
                        <a:moveTo>
                          <a:pt x="99275" y="545457"/>
                        </a:moveTo>
                        <a:lnTo>
                          <a:pt x="99275" y="599749"/>
                        </a:lnTo>
                        <a:lnTo>
                          <a:pt x="207575" y="599749"/>
                        </a:lnTo>
                        <a:lnTo>
                          <a:pt x="207575" y="545457"/>
                        </a:lnTo>
                        <a:lnTo>
                          <a:pt x="99275" y="545457"/>
                        </a:lnTo>
                        <a:close/>
                        <a:moveTo>
                          <a:pt x="99275" y="423475"/>
                        </a:moveTo>
                        <a:lnTo>
                          <a:pt x="99275" y="477767"/>
                        </a:lnTo>
                        <a:lnTo>
                          <a:pt x="207575" y="477767"/>
                        </a:lnTo>
                        <a:lnTo>
                          <a:pt x="207575" y="423475"/>
                        </a:lnTo>
                        <a:lnTo>
                          <a:pt x="99275" y="423475"/>
                        </a:lnTo>
                        <a:close/>
                        <a:moveTo>
                          <a:pt x="99275" y="301493"/>
                        </a:moveTo>
                        <a:lnTo>
                          <a:pt x="99275" y="355786"/>
                        </a:lnTo>
                        <a:lnTo>
                          <a:pt x="207575" y="355786"/>
                        </a:lnTo>
                        <a:lnTo>
                          <a:pt x="207575" y="301493"/>
                        </a:lnTo>
                        <a:lnTo>
                          <a:pt x="99275" y="301493"/>
                        </a:lnTo>
                        <a:close/>
                        <a:moveTo>
                          <a:pt x="0" y="180975"/>
                        </a:moveTo>
                        <a:lnTo>
                          <a:pt x="297325" y="0"/>
                        </a:lnTo>
                        <a:lnTo>
                          <a:pt x="306850" y="1520186"/>
                        </a:lnTo>
                        <a:lnTo>
                          <a:pt x="0" y="1520186"/>
                        </a:lnTo>
                        <a:lnTo>
                          <a:pt x="0" y="1809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174" name="Freeform: Shape 53">
                    <a:extLst>
                      <a:ext uri="{FF2B5EF4-FFF2-40B4-BE49-F238E27FC236}">
                        <a16:creationId xmlns:a16="http://schemas.microsoft.com/office/drawing/2014/main" id="{6A5E418E-F719-CFA5-6B05-C0CBAF0B1630}"/>
                      </a:ext>
                    </a:extLst>
                  </p:cNvPr>
                  <p:cNvSpPr/>
                  <p:nvPr/>
                </p:nvSpPr>
                <p:spPr>
                  <a:xfrm>
                    <a:off x="7673737" y="3386055"/>
                    <a:ext cx="602196" cy="870531"/>
                  </a:xfrm>
                  <a:custGeom>
                    <a:avLst/>
                    <a:gdLst>
                      <a:gd name="connsiteX0" fmla="*/ 238494 w 462454"/>
                      <a:gd name="connsiteY0" fmla="*/ 563076 h 870531"/>
                      <a:gd name="connsiteX1" fmla="*/ 238494 w 462454"/>
                      <a:gd name="connsiteY1" fmla="*/ 715154 h 870531"/>
                      <a:gd name="connsiteX2" fmla="*/ 324676 w 462454"/>
                      <a:gd name="connsiteY2" fmla="*/ 715154 h 870531"/>
                      <a:gd name="connsiteX3" fmla="*/ 324676 w 462454"/>
                      <a:gd name="connsiteY3" fmla="*/ 563076 h 870531"/>
                      <a:gd name="connsiteX4" fmla="*/ 238494 w 462454"/>
                      <a:gd name="connsiteY4" fmla="*/ 353251 h 870531"/>
                      <a:gd name="connsiteX5" fmla="*/ 238494 w 462454"/>
                      <a:gd name="connsiteY5" fmla="*/ 505329 h 870531"/>
                      <a:gd name="connsiteX6" fmla="*/ 324676 w 462454"/>
                      <a:gd name="connsiteY6" fmla="*/ 505329 h 870531"/>
                      <a:gd name="connsiteX7" fmla="*/ 324676 w 462454"/>
                      <a:gd name="connsiteY7" fmla="*/ 353251 h 870531"/>
                      <a:gd name="connsiteX8" fmla="*/ 231227 w 462454"/>
                      <a:gd name="connsiteY8" fmla="*/ 0 h 870531"/>
                      <a:gd name="connsiteX9" fmla="*/ 462454 w 462454"/>
                      <a:gd name="connsiteY9" fmla="*/ 308459 h 870531"/>
                      <a:gd name="connsiteX10" fmla="*/ 384652 w 462454"/>
                      <a:gd name="connsiteY10" fmla="*/ 308459 h 870531"/>
                      <a:gd name="connsiteX11" fmla="*/ 384652 w 462454"/>
                      <a:gd name="connsiteY11" fmla="*/ 870531 h 870531"/>
                      <a:gd name="connsiteX12" fmla="*/ 77802 w 462454"/>
                      <a:gd name="connsiteY12" fmla="*/ 870531 h 870531"/>
                      <a:gd name="connsiteX13" fmla="*/ 77802 w 462454"/>
                      <a:gd name="connsiteY13" fmla="*/ 308459 h 870531"/>
                      <a:gd name="connsiteX14" fmla="*/ 0 w 462454"/>
                      <a:gd name="connsiteY14" fmla="*/ 308459 h 8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454" h="870531">
                        <a:moveTo>
                          <a:pt x="238494" y="563076"/>
                        </a:moveTo>
                        <a:lnTo>
                          <a:pt x="238494" y="715154"/>
                        </a:lnTo>
                        <a:lnTo>
                          <a:pt x="324676" y="715154"/>
                        </a:lnTo>
                        <a:lnTo>
                          <a:pt x="324676" y="563076"/>
                        </a:lnTo>
                        <a:close/>
                        <a:moveTo>
                          <a:pt x="238494" y="353251"/>
                        </a:moveTo>
                        <a:lnTo>
                          <a:pt x="238494" y="505329"/>
                        </a:lnTo>
                        <a:lnTo>
                          <a:pt x="324676" y="505329"/>
                        </a:lnTo>
                        <a:lnTo>
                          <a:pt x="324676" y="353251"/>
                        </a:lnTo>
                        <a:close/>
                        <a:moveTo>
                          <a:pt x="231227" y="0"/>
                        </a:moveTo>
                        <a:lnTo>
                          <a:pt x="462454" y="308459"/>
                        </a:lnTo>
                        <a:lnTo>
                          <a:pt x="384652" y="308459"/>
                        </a:lnTo>
                        <a:lnTo>
                          <a:pt x="384652" y="870531"/>
                        </a:lnTo>
                        <a:lnTo>
                          <a:pt x="77802" y="870531"/>
                        </a:lnTo>
                        <a:lnTo>
                          <a:pt x="77802" y="308459"/>
                        </a:lnTo>
                        <a:lnTo>
                          <a:pt x="0" y="3084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reeform: Shape 54">
                    <a:extLst>
                      <a:ext uri="{FF2B5EF4-FFF2-40B4-BE49-F238E27FC236}">
                        <a16:creationId xmlns:a16="http://schemas.microsoft.com/office/drawing/2014/main" id="{864B1A7C-492D-AD15-3809-5B02EDCB1107}"/>
                      </a:ext>
                    </a:extLst>
                  </p:cNvPr>
                  <p:cNvSpPr/>
                  <p:nvPr/>
                </p:nvSpPr>
                <p:spPr>
                  <a:xfrm>
                    <a:off x="7084624" y="3097854"/>
                    <a:ext cx="399552" cy="1158732"/>
                  </a:xfrm>
                  <a:custGeom>
                    <a:avLst/>
                    <a:gdLst>
                      <a:gd name="connsiteX0" fmla="*/ 159201 w 408118"/>
                      <a:gd name="connsiteY0" fmla="*/ 578755 h 1158732"/>
                      <a:gd name="connsiteX1" fmla="*/ 159201 w 408118"/>
                      <a:gd name="connsiteY1" fmla="*/ 665832 h 1158732"/>
                      <a:gd name="connsiteX2" fmla="*/ 248917 w 408118"/>
                      <a:gd name="connsiteY2" fmla="*/ 665832 h 1158732"/>
                      <a:gd name="connsiteX3" fmla="*/ 248917 w 408118"/>
                      <a:gd name="connsiteY3" fmla="*/ 578755 h 1158732"/>
                      <a:gd name="connsiteX4" fmla="*/ 159201 w 408118"/>
                      <a:gd name="connsiteY4" fmla="*/ 578755 h 1158732"/>
                      <a:gd name="connsiteX5" fmla="*/ 278823 w 408118"/>
                      <a:gd name="connsiteY5" fmla="*/ 576996 h 1158732"/>
                      <a:gd name="connsiteX6" fmla="*/ 278823 w 408118"/>
                      <a:gd name="connsiteY6" fmla="*/ 664073 h 1158732"/>
                      <a:gd name="connsiteX7" fmla="*/ 365020 w 408118"/>
                      <a:gd name="connsiteY7" fmla="*/ 664073 h 1158732"/>
                      <a:gd name="connsiteX8" fmla="*/ 365020 w 408118"/>
                      <a:gd name="connsiteY8" fmla="*/ 576996 h 1158732"/>
                      <a:gd name="connsiteX9" fmla="*/ 278823 w 408118"/>
                      <a:gd name="connsiteY9" fmla="*/ 576996 h 1158732"/>
                      <a:gd name="connsiteX10" fmla="*/ 43979 w 408118"/>
                      <a:gd name="connsiteY10" fmla="*/ 576996 h 1158732"/>
                      <a:gd name="connsiteX11" fmla="*/ 43979 w 408118"/>
                      <a:gd name="connsiteY11" fmla="*/ 664952 h 1158732"/>
                      <a:gd name="connsiteX12" fmla="*/ 131935 w 408118"/>
                      <a:gd name="connsiteY12" fmla="*/ 665832 h 1158732"/>
                      <a:gd name="connsiteX13" fmla="*/ 132814 w 408118"/>
                      <a:gd name="connsiteY13" fmla="*/ 576996 h 1158732"/>
                      <a:gd name="connsiteX14" fmla="*/ 43979 w 408118"/>
                      <a:gd name="connsiteY14" fmla="*/ 576996 h 1158732"/>
                      <a:gd name="connsiteX15" fmla="*/ 160960 w 408118"/>
                      <a:gd name="connsiteY15" fmla="*/ 449459 h 1158732"/>
                      <a:gd name="connsiteX16" fmla="*/ 160960 w 408118"/>
                      <a:gd name="connsiteY16" fmla="*/ 539174 h 1158732"/>
                      <a:gd name="connsiteX17" fmla="*/ 248917 w 408118"/>
                      <a:gd name="connsiteY17" fmla="*/ 539174 h 1158732"/>
                      <a:gd name="connsiteX18" fmla="*/ 248917 w 408118"/>
                      <a:gd name="connsiteY18" fmla="*/ 449459 h 1158732"/>
                      <a:gd name="connsiteX19" fmla="*/ 160960 w 408118"/>
                      <a:gd name="connsiteY19" fmla="*/ 449459 h 1158732"/>
                      <a:gd name="connsiteX20" fmla="*/ 44858 w 408118"/>
                      <a:gd name="connsiteY20" fmla="*/ 449459 h 1158732"/>
                      <a:gd name="connsiteX21" fmla="*/ 44858 w 408118"/>
                      <a:gd name="connsiteY21" fmla="*/ 539174 h 1158732"/>
                      <a:gd name="connsiteX22" fmla="*/ 131935 w 408118"/>
                      <a:gd name="connsiteY22" fmla="*/ 539174 h 1158732"/>
                      <a:gd name="connsiteX23" fmla="*/ 131935 w 408118"/>
                      <a:gd name="connsiteY23" fmla="*/ 449459 h 1158732"/>
                      <a:gd name="connsiteX24" fmla="*/ 44858 w 408118"/>
                      <a:gd name="connsiteY24" fmla="*/ 449459 h 1158732"/>
                      <a:gd name="connsiteX25" fmla="*/ 278823 w 408118"/>
                      <a:gd name="connsiteY25" fmla="*/ 448579 h 1158732"/>
                      <a:gd name="connsiteX26" fmla="*/ 278823 w 408118"/>
                      <a:gd name="connsiteY26" fmla="*/ 538295 h 1158732"/>
                      <a:gd name="connsiteX27" fmla="*/ 365020 w 408118"/>
                      <a:gd name="connsiteY27" fmla="*/ 538295 h 1158732"/>
                      <a:gd name="connsiteX28" fmla="*/ 365020 w 408118"/>
                      <a:gd name="connsiteY28" fmla="*/ 448579 h 1158732"/>
                      <a:gd name="connsiteX29" fmla="*/ 278823 w 408118"/>
                      <a:gd name="connsiteY29" fmla="*/ 448579 h 1158732"/>
                      <a:gd name="connsiteX30" fmla="*/ 277943 w 408118"/>
                      <a:gd name="connsiteY30" fmla="*/ 318403 h 1158732"/>
                      <a:gd name="connsiteX31" fmla="*/ 277943 w 408118"/>
                      <a:gd name="connsiteY31" fmla="*/ 408999 h 1158732"/>
                      <a:gd name="connsiteX32" fmla="*/ 366779 w 408118"/>
                      <a:gd name="connsiteY32" fmla="*/ 408999 h 1158732"/>
                      <a:gd name="connsiteX33" fmla="*/ 366779 w 408118"/>
                      <a:gd name="connsiteY33" fmla="*/ 318403 h 1158732"/>
                      <a:gd name="connsiteX34" fmla="*/ 277943 w 408118"/>
                      <a:gd name="connsiteY34" fmla="*/ 318403 h 1158732"/>
                      <a:gd name="connsiteX35" fmla="*/ 159201 w 408118"/>
                      <a:gd name="connsiteY35" fmla="*/ 318403 h 1158732"/>
                      <a:gd name="connsiteX36" fmla="*/ 159201 w 408118"/>
                      <a:gd name="connsiteY36" fmla="*/ 407239 h 1158732"/>
                      <a:gd name="connsiteX37" fmla="*/ 249797 w 408118"/>
                      <a:gd name="connsiteY37" fmla="*/ 407239 h 1158732"/>
                      <a:gd name="connsiteX38" fmla="*/ 249797 w 408118"/>
                      <a:gd name="connsiteY38" fmla="*/ 318403 h 1158732"/>
                      <a:gd name="connsiteX39" fmla="*/ 159201 w 408118"/>
                      <a:gd name="connsiteY39" fmla="*/ 318403 h 1158732"/>
                      <a:gd name="connsiteX40" fmla="*/ 43979 w 408118"/>
                      <a:gd name="connsiteY40" fmla="*/ 318403 h 1158732"/>
                      <a:gd name="connsiteX41" fmla="*/ 43979 w 408118"/>
                      <a:gd name="connsiteY41" fmla="*/ 408119 h 1158732"/>
                      <a:gd name="connsiteX42" fmla="*/ 131935 w 408118"/>
                      <a:gd name="connsiteY42" fmla="*/ 408119 h 1158732"/>
                      <a:gd name="connsiteX43" fmla="*/ 131935 w 408118"/>
                      <a:gd name="connsiteY43" fmla="*/ 318403 h 1158732"/>
                      <a:gd name="connsiteX44" fmla="*/ 43979 w 408118"/>
                      <a:gd name="connsiteY44" fmla="*/ 318403 h 1158732"/>
                      <a:gd name="connsiteX45" fmla="*/ 43098 w 408118"/>
                      <a:gd name="connsiteY45" fmla="*/ 187348 h 1158732"/>
                      <a:gd name="connsiteX46" fmla="*/ 43098 w 408118"/>
                      <a:gd name="connsiteY46" fmla="*/ 279702 h 1158732"/>
                      <a:gd name="connsiteX47" fmla="*/ 132814 w 408118"/>
                      <a:gd name="connsiteY47" fmla="*/ 279702 h 1158732"/>
                      <a:gd name="connsiteX48" fmla="*/ 132814 w 408118"/>
                      <a:gd name="connsiteY48" fmla="*/ 187348 h 1158732"/>
                      <a:gd name="connsiteX49" fmla="*/ 43098 w 408118"/>
                      <a:gd name="connsiteY49" fmla="*/ 187348 h 1158732"/>
                      <a:gd name="connsiteX50" fmla="*/ 43979 w 408118"/>
                      <a:gd name="connsiteY50" fmla="*/ 60690 h 1158732"/>
                      <a:gd name="connsiteX51" fmla="*/ 43979 w 408118"/>
                      <a:gd name="connsiteY51" fmla="*/ 152166 h 1158732"/>
                      <a:gd name="connsiteX52" fmla="*/ 133694 w 408118"/>
                      <a:gd name="connsiteY52" fmla="*/ 152166 h 1158732"/>
                      <a:gd name="connsiteX53" fmla="*/ 133694 w 408118"/>
                      <a:gd name="connsiteY53" fmla="*/ 60690 h 1158732"/>
                      <a:gd name="connsiteX54" fmla="*/ 43979 w 408118"/>
                      <a:gd name="connsiteY54" fmla="*/ 60690 h 1158732"/>
                      <a:gd name="connsiteX55" fmla="*/ 0 w 408118"/>
                      <a:gd name="connsiteY55" fmla="*/ 0 h 1158732"/>
                      <a:gd name="connsiteX56" fmla="*/ 155702 w 408118"/>
                      <a:gd name="connsiteY56" fmla="*/ 0 h 1158732"/>
                      <a:gd name="connsiteX57" fmla="*/ 155702 w 408118"/>
                      <a:gd name="connsiteY57" fmla="*/ 281913 h 1158732"/>
                      <a:gd name="connsiteX58" fmla="*/ 277943 w 408118"/>
                      <a:gd name="connsiteY58" fmla="*/ 281913 h 1158732"/>
                      <a:gd name="connsiteX59" fmla="*/ 277943 w 408118"/>
                      <a:gd name="connsiteY59" fmla="*/ 282341 h 1158732"/>
                      <a:gd name="connsiteX60" fmla="*/ 366779 w 408118"/>
                      <a:gd name="connsiteY60" fmla="*/ 282341 h 1158732"/>
                      <a:gd name="connsiteX61" fmla="*/ 366779 w 408118"/>
                      <a:gd name="connsiteY61" fmla="*/ 281913 h 1158732"/>
                      <a:gd name="connsiteX62" fmla="*/ 408118 w 408118"/>
                      <a:gd name="connsiteY62" fmla="*/ 281913 h 1158732"/>
                      <a:gd name="connsiteX63" fmla="*/ 408118 w 408118"/>
                      <a:gd name="connsiteY63" fmla="*/ 1158732 h 1158732"/>
                      <a:gd name="connsiteX64" fmla="*/ 0 w 408118"/>
                      <a:gd name="connsiteY64" fmla="*/ 1158732 h 11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08118" h="1158732">
                        <a:moveTo>
                          <a:pt x="159201" y="578755"/>
                        </a:moveTo>
                        <a:cubicBezTo>
                          <a:pt x="159201" y="608660"/>
                          <a:pt x="159201" y="638565"/>
                          <a:pt x="159201" y="665832"/>
                        </a:cubicBezTo>
                        <a:cubicBezTo>
                          <a:pt x="189986" y="668470"/>
                          <a:pt x="222530" y="665832"/>
                          <a:pt x="248917" y="665832"/>
                        </a:cubicBezTo>
                        <a:cubicBezTo>
                          <a:pt x="248917" y="634168"/>
                          <a:pt x="248917" y="608660"/>
                          <a:pt x="248917" y="578755"/>
                        </a:cubicBezTo>
                        <a:cubicBezTo>
                          <a:pt x="217253" y="578755"/>
                          <a:pt x="188227" y="578755"/>
                          <a:pt x="159201" y="578755"/>
                        </a:cubicBezTo>
                        <a:close/>
                        <a:moveTo>
                          <a:pt x="278823" y="576996"/>
                        </a:moveTo>
                        <a:cubicBezTo>
                          <a:pt x="278823" y="606901"/>
                          <a:pt x="278823" y="632408"/>
                          <a:pt x="278823" y="664073"/>
                        </a:cubicBezTo>
                        <a:cubicBezTo>
                          <a:pt x="311366" y="664073"/>
                          <a:pt x="346549" y="664952"/>
                          <a:pt x="365020" y="664073"/>
                        </a:cubicBezTo>
                        <a:cubicBezTo>
                          <a:pt x="365020" y="632408"/>
                          <a:pt x="365020" y="606021"/>
                          <a:pt x="365020" y="576996"/>
                        </a:cubicBezTo>
                        <a:cubicBezTo>
                          <a:pt x="335114" y="576996"/>
                          <a:pt x="306968" y="576996"/>
                          <a:pt x="278823" y="576996"/>
                        </a:cubicBezTo>
                        <a:close/>
                        <a:moveTo>
                          <a:pt x="43979" y="576996"/>
                        </a:moveTo>
                        <a:cubicBezTo>
                          <a:pt x="43979" y="605142"/>
                          <a:pt x="43979" y="638565"/>
                          <a:pt x="43979" y="664952"/>
                        </a:cubicBezTo>
                        <a:cubicBezTo>
                          <a:pt x="81799" y="664952"/>
                          <a:pt x="105548" y="664073"/>
                          <a:pt x="131935" y="665832"/>
                        </a:cubicBezTo>
                        <a:cubicBezTo>
                          <a:pt x="131935" y="631529"/>
                          <a:pt x="132814" y="602503"/>
                          <a:pt x="132814" y="576996"/>
                        </a:cubicBezTo>
                        <a:cubicBezTo>
                          <a:pt x="102030" y="576996"/>
                          <a:pt x="73884" y="576996"/>
                          <a:pt x="43979" y="576996"/>
                        </a:cubicBezTo>
                        <a:close/>
                        <a:moveTo>
                          <a:pt x="160960" y="449459"/>
                        </a:moveTo>
                        <a:cubicBezTo>
                          <a:pt x="160960" y="481123"/>
                          <a:pt x="160960" y="509268"/>
                          <a:pt x="160960" y="539174"/>
                        </a:cubicBezTo>
                        <a:cubicBezTo>
                          <a:pt x="189986" y="539174"/>
                          <a:pt x="217253" y="539174"/>
                          <a:pt x="248917" y="539174"/>
                        </a:cubicBezTo>
                        <a:cubicBezTo>
                          <a:pt x="248917" y="506630"/>
                          <a:pt x="248917" y="477604"/>
                          <a:pt x="248917" y="449459"/>
                        </a:cubicBezTo>
                        <a:cubicBezTo>
                          <a:pt x="218132" y="449459"/>
                          <a:pt x="189107" y="449459"/>
                          <a:pt x="160960" y="449459"/>
                        </a:cubicBezTo>
                        <a:close/>
                        <a:moveTo>
                          <a:pt x="44858" y="449459"/>
                        </a:moveTo>
                        <a:cubicBezTo>
                          <a:pt x="44858" y="481123"/>
                          <a:pt x="44858" y="509268"/>
                          <a:pt x="44858" y="539174"/>
                        </a:cubicBezTo>
                        <a:cubicBezTo>
                          <a:pt x="75643" y="539174"/>
                          <a:pt x="102910" y="539174"/>
                          <a:pt x="131935" y="539174"/>
                        </a:cubicBezTo>
                        <a:cubicBezTo>
                          <a:pt x="131935" y="505751"/>
                          <a:pt x="131935" y="477604"/>
                          <a:pt x="131935" y="449459"/>
                        </a:cubicBezTo>
                        <a:cubicBezTo>
                          <a:pt x="100271" y="449459"/>
                          <a:pt x="72125" y="449459"/>
                          <a:pt x="44858" y="449459"/>
                        </a:cubicBezTo>
                        <a:close/>
                        <a:moveTo>
                          <a:pt x="278823" y="448579"/>
                        </a:moveTo>
                        <a:cubicBezTo>
                          <a:pt x="278823" y="479364"/>
                          <a:pt x="278823" y="508389"/>
                          <a:pt x="278823" y="538295"/>
                        </a:cubicBezTo>
                        <a:cubicBezTo>
                          <a:pt x="308727" y="538295"/>
                          <a:pt x="335994" y="538295"/>
                          <a:pt x="365020" y="538295"/>
                        </a:cubicBezTo>
                        <a:cubicBezTo>
                          <a:pt x="365020" y="507510"/>
                          <a:pt x="365020" y="478484"/>
                          <a:pt x="365020" y="448579"/>
                        </a:cubicBezTo>
                        <a:cubicBezTo>
                          <a:pt x="335994" y="448579"/>
                          <a:pt x="308727" y="448579"/>
                          <a:pt x="278823" y="448579"/>
                        </a:cubicBezTo>
                        <a:close/>
                        <a:moveTo>
                          <a:pt x="277943" y="318403"/>
                        </a:moveTo>
                        <a:cubicBezTo>
                          <a:pt x="277943" y="350067"/>
                          <a:pt x="277943" y="379094"/>
                          <a:pt x="277943" y="408999"/>
                        </a:cubicBezTo>
                        <a:cubicBezTo>
                          <a:pt x="309607" y="408999"/>
                          <a:pt x="337753" y="408999"/>
                          <a:pt x="366779" y="408999"/>
                        </a:cubicBezTo>
                        <a:cubicBezTo>
                          <a:pt x="366779" y="378214"/>
                          <a:pt x="366779" y="349187"/>
                          <a:pt x="366779" y="318403"/>
                        </a:cubicBezTo>
                        <a:cubicBezTo>
                          <a:pt x="336873" y="318403"/>
                          <a:pt x="307848" y="318403"/>
                          <a:pt x="277943" y="318403"/>
                        </a:cubicBezTo>
                        <a:close/>
                        <a:moveTo>
                          <a:pt x="159201" y="318403"/>
                        </a:moveTo>
                        <a:cubicBezTo>
                          <a:pt x="159201" y="349187"/>
                          <a:pt x="159201" y="378214"/>
                          <a:pt x="159201" y="407239"/>
                        </a:cubicBezTo>
                        <a:cubicBezTo>
                          <a:pt x="190866" y="407239"/>
                          <a:pt x="219892" y="407239"/>
                          <a:pt x="249797" y="407239"/>
                        </a:cubicBezTo>
                        <a:cubicBezTo>
                          <a:pt x="249797" y="376454"/>
                          <a:pt x="249797" y="349187"/>
                          <a:pt x="249797" y="318403"/>
                        </a:cubicBezTo>
                        <a:cubicBezTo>
                          <a:pt x="217253" y="318403"/>
                          <a:pt x="188227" y="318403"/>
                          <a:pt x="159201" y="318403"/>
                        </a:cubicBezTo>
                        <a:close/>
                        <a:moveTo>
                          <a:pt x="43979" y="318403"/>
                        </a:moveTo>
                        <a:cubicBezTo>
                          <a:pt x="43979" y="349187"/>
                          <a:pt x="43979" y="378214"/>
                          <a:pt x="43979" y="408119"/>
                        </a:cubicBezTo>
                        <a:cubicBezTo>
                          <a:pt x="74764" y="408119"/>
                          <a:pt x="102910" y="408119"/>
                          <a:pt x="131935" y="408119"/>
                        </a:cubicBezTo>
                        <a:cubicBezTo>
                          <a:pt x="131935" y="376454"/>
                          <a:pt x="131935" y="347429"/>
                          <a:pt x="131935" y="318403"/>
                        </a:cubicBezTo>
                        <a:cubicBezTo>
                          <a:pt x="100271" y="318403"/>
                          <a:pt x="72125" y="318403"/>
                          <a:pt x="43979" y="318403"/>
                        </a:cubicBezTo>
                        <a:close/>
                        <a:moveTo>
                          <a:pt x="43098" y="187348"/>
                        </a:moveTo>
                        <a:cubicBezTo>
                          <a:pt x="43098" y="219892"/>
                          <a:pt x="43098" y="249797"/>
                          <a:pt x="43098" y="279702"/>
                        </a:cubicBezTo>
                        <a:cubicBezTo>
                          <a:pt x="74764" y="279702"/>
                          <a:pt x="104668" y="279702"/>
                          <a:pt x="132814" y="279702"/>
                        </a:cubicBezTo>
                        <a:cubicBezTo>
                          <a:pt x="132814" y="247159"/>
                          <a:pt x="132814" y="218133"/>
                          <a:pt x="132814" y="187348"/>
                        </a:cubicBezTo>
                        <a:cubicBezTo>
                          <a:pt x="102030" y="187348"/>
                          <a:pt x="73884" y="187348"/>
                          <a:pt x="43098" y="187348"/>
                        </a:cubicBezTo>
                        <a:close/>
                        <a:moveTo>
                          <a:pt x="43979" y="60690"/>
                        </a:moveTo>
                        <a:cubicBezTo>
                          <a:pt x="43979" y="93234"/>
                          <a:pt x="43979" y="122259"/>
                          <a:pt x="43979" y="152166"/>
                        </a:cubicBezTo>
                        <a:cubicBezTo>
                          <a:pt x="75643" y="152166"/>
                          <a:pt x="103789" y="152166"/>
                          <a:pt x="133694" y="152166"/>
                        </a:cubicBezTo>
                        <a:cubicBezTo>
                          <a:pt x="133694" y="121380"/>
                          <a:pt x="133694" y="93234"/>
                          <a:pt x="133694" y="60690"/>
                        </a:cubicBezTo>
                        <a:cubicBezTo>
                          <a:pt x="101151" y="60690"/>
                          <a:pt x="72125" y="60690"/>
                          <a:pt x="43979" y="60690"/>
                        </a:cubicBezTo>
                        <a:close/>
                        <a:moveTo>
                          <a:pt x="0" y="0"/>
                        </a:moveTo>
                        <a:lnTo>
                          <a:pt x="155702" y="0"/>
                        </a:lnTo>
                        <a:lnTo>
                          <a:pt x="155702" y="281913"/>
                        </a:lnTo>
                        <a:lnTo>
                          <a:pt x="277943" y="281913"/>
                        </a:lnTo>
                        <a:lnTo>
                          <a:pt x="277943" y="282341"/>
                        </a:lnTo>
                        <a:cubicBezTo>
                          <a:pt x="307848" y="282341"/>
                          <a:pt x="334235" y="282341"/>
                          <a:pt x="366779" y="282341"/>
                        </a:cubicBezTo>
                        <a:lnTo>
                          <a:pt x="366779" y="281913"/>
                        </a:lnTo>
                        <a:lnTo>
                          <a:pt x="408118" y="281913"/>
                        </a:lnTo>
                        <a:lnTo>
                          <a:pt x="408118" y="1158732"/>
                        </a:lnTo>
                        <a:lnTo>
                          <a:pt x="0" y="1158732"/>
                        </a:lnTo>
                        <a:close/>
                      </a:path>
                    </a:pathLst>
                  </a:custGeom>
                  <a:solidFill>
                    <a:schemeClr val="bg1"/>
                  </a:solidFill>
                  <a:ln w="9525" cap="flat">
                    <a:noFill/>
                    <a:prstDash val="solid"/>
                    <a:miter/>
                  </a:ln>
                </p:spPr>
                <p:txBody>
                  <a:bodyPr wrap="square" rtlCol="0" anchor="ctr">
                    <a:noAutofit/>
                  </a:bodyPr>
                  <a:lstStyle/>
                  <a:p>
                    <a:endParaRPr lang="en-US"/>
                  </a:p>
                </p:txBody>
              </p:sp>
              <p:sp>
                <p:nvSpPr>
                  <p:cNvPr id="176" name="Freeform: Shape 55">
                    <a:extLst>
                      <a:ext uri="{FF2B5EF4-FFF2-40B4-BE49-F238E27FC236}">
                        <a16:creationId xmlns:a16="http://schemas.microsoft.com/office/drawing/2014/main" id="{E823903F-EF46-70E7-94EA-35A3C275909C}"/>
                      </a:ext>
                    </a:extLst>
                  </p:cNvPr>
                  <p:cNvSpPr/>
                  <p:nvPr/>
                </p:nvSpPr>
                <p:spPr>
                  <a:xfrm flipH="1">
                    <a:off x="4055658" y="3389508"/>
                    <a:ext cx="299970" cy="869936"/>
                  </a:xfrm>
                  <a:custGeom>
                    <a:avLst/>
                    <a:gdLst>
                      <a:gd name="connsiteX0" fmla="*/ 159201 w 408118"/>
                      <a:gd name="connsiteY0" fmla="*/ 578755 h 1158732"/>
                      <a:gd name="connsiteX1" fmla="*/ 159201 w 408118"/>
                      <a:gd name="connsiteY1" fmla="*/ 665832 h 1158732"/>
                      <a:gd name="connsiteX2" fmla="*/ 248917 w 408118"/>
                      <a:gd name="connsiteY2" fmla="*/ 665832 h 1158732"/>
                      <a:gd name="connsiteX3" fmla="*/ 248917 w 408118"/>
                      <a:gd name="connsiteY3" fmla="*/ 578755 h 1158732"/>
                      <a:gd name="connsiteX4" fmla="*/ 159201 w 408118"/>
                      <a:gd name="connsiteY4" fmla="*/ 578755 h 1158732"/>
                      <a:gd name="connsiteX5" fmla="*/ 278823 w 408118"/>
                      <a:gd name="connsiteY5" fmla="*/ 576996 h 1158732"/>
                      <a:gd name="connsiteX6" fmla="*/ 278823 w 408118"/>
                      <a:gd name="connsiteY6" fmla="*/ 664073 h 1158732"/>
                      <a:gd name="connsiteX7" fmla="*/ 365020 w 408118"/>
                      <a:gd name="connsiteY7" fmla="*/ 664073 h 1158732"/>
                      <a:gd name="connsiteX8" fmla="*/ 365020 w 408118"/>
                      <a:gd name="connsiteY8" fmla="*/ 576996 h 1158732"/>
                      <a:gd name="connsiteX9" fmla="*/ 278823 w 408118"/>
                      <a:gd name="connsiteY9" fmla="*/ 576996 h 1158732"/>
                      <a:gd name="connsiteX10" fmla="*/ 43979 w 408118"/>
                      <a:gd name="connsiteY10" fmla="*/ 576996 h 1158732"/>
                      <a:gd name="connsiteX11" fmla="*/ 43979 w 408118"/>
                      <a:gd name="connsiteY11" fmla="*/ 664952 h 1158732"/>
                      <a:gd name="connsiteX12" fmla="*/ 131935 w 408118"/>
                      <a:gd name="connsiteY12" fmla="*/ 665832 h 1158732"/>
                      <a:gd name="connsiteX13" fmla="*/ 132814 w 408118"/>
                      <a:gd name="connsiteY13" fmla="*/ 576996 h 1158732"/>
                      <a:gd name="connsiteX14" fmla="*/ 43979 w 408118"/>
                      <a:gd name="connsiteY14" fmla="*/ 576996 h 1158732"/>
                      <a:gd name="connsiteX15" fmla="*/ 160960 w 408118"/>
                      <a:gd name="connsiteY15" fmla="*/ 449459 h 1158732"/>
                      <a:gd name="connsiteX16" fmla="*/ 160960 w 408118"/>
                      <a:gd name="connsiteY16" fmla="*/ 539174 h 1158732"/>
                      <a:gd name="connsiteX17" fmla="*/ 248917 w 408118"/>
                      <a:gd name="connsiteY17" fmla="*/ 539174 h 1158732"/>
                      <a:gd name="connsiteX18" fmla="*/ 248917 w 408118"/>
                      <a:gd name="connsiteY18" fmla="*/ 449459 h 1158732"/>
                      <a:gd name="connsiteX19" fmla="*/ 160960 w 408118"/>
                      <a:gd name="connsiteY19" fmla="*/ 449459 h 1158732"/>
                      <a:gd name="connsiteX20" fmla="*/ 44858 w 408118"/>
                      <a:gd name="connsiteY20" fmla="*/ 449459 h 1158732"/>
                      <a:gd name="connsiteX21" fmla="*/ 44858 w 408118"/>
                      <a:gd name="connsiteY21" fmla="*/ 539174 h 1158732"/>
                      <a:gd name="connsiteX22" fmla="*/ 131935 w 408118"/>
                      <a:gd name="connsiteY22" fmla="*/ 539174 h 1158732"/>
                      <a:gd name="connsiteX23" fmla="*/ 131935 w 408118"/>
                      <a:gd name="connsiteY23" fmla="*/ 449459 h 1158732"/>
                      <a:gd name="connsiteX24" fmla="*/ 44858 w 408118"/>
                      <a:gd name="connsiteY24" fmla="*/ 449459 h 1158732"/>
                      <a:gd name="connsiteX25" fmla="*/ 278823 w 408118"/>
                      <a:gd name="connsiteY25" fmla="*/ 448579 h 1158732"/>
                      <a:gd name="connsiteX26" fmla="*/ 278823 w 408118"/>
                      <a:gd name="connsiteY26" fmla="*/ 538295 h 1158732"/>
                      <a:gd name="connsiteX27" fmla="*/ 365020 w 408118"/>
                      <a:gd name="connsiteY27" fmla="*/ 538295 h 1158732"/>
                      <a:gd name="connsiteX28" fmla="*/ 365020 w 408118"/>
                      <a:gd name="connsiteY28" fmla="*/ 448579 h 1158732"/>
                      <a:gd name="connsiteX29" fmla="*/ 278823 w 408118"/>
                      <a:gd name="connsiteY29" fmla="*/ 448579 h 1158732"/>
                      <a:gd name="connsiteX30" fmla="*/ 277943 w 408118"/>
                      <a:gd name="connsiteY30" fmla="*/ 318403 h 1158732"/>
                      <a:gd name="connsiteX31" fmla="*/ 277943 w 408118"/>
                      <a:gd name="connsiteY31" fmla="*/ 408999 h 1158732"/>
                      <a:gd name="connsiteX32" fmla="*/ 366779 w 408118"/>
                      <a:gd name="connsiteY32" fmla="*/ 408999 h 1158732"/>
                      <a:gd name="connsiteX33" fmla="*/ 366779 w 408118"/>
                      <a:gd name="connsiteY33" fmla="*/ 318403 h 1158732"/>
                      <a:gd name="connsiteX34" fmla="*/ 277943 w 408118"/>
                      <a:gd name="connsiteY34" fmla="*/ 318403 h 1158732"/>
                      <a:gd name="connsiteX35" fmla="*/ 159201 w 408118"/>
                      <a:gd name="connsiteY35" fmla="*/ 318403 h 1158732"/>
                      <a:gd name="connsiteX36" fmla="*/ 159201 w 408118"/>
                      <a:gd name="connsiteY36" fmla="*/ 407239 h 1158732"/>
                      <a:gd name="connsiteX37" fmla="*/ 249797 w 408118"/>
                      <a:gd name="connsiteY37" fmla="*/ 407239 h 1158732"/>
                      <a:gd name="connsiteX38" fmla="*/ 249797 w 408118"/>
                      <a:gd name="connsiteY38" fmla="*/ 318403 h 1158732"/>
                      <a:gd name="connsiteX39" fmla="*/ 159201 w 408118"/>
                      <a:gd name="connsiteY39" fmla="*/ 318403 h 1158732"/>
                      <a:gd name="connsiteX40" fmla="*/ 43979 w 408118"/>
                      <a:gd name="connsiteY40" fmla="*/ 318403 h 1158732"/>
                      <a:gd name="connsiteX41" fmla="*/ 43979 w 408118"/>
                      <a:gd name="connsiteY41" fmla="*/ 408119 h 1158732"/>
                      <a:gd name="connsiteX42" fmla="*/ 131935 w 408118"/>
                      <a:gd name="connsiteY42" fmla="*/ 408119 h 1158732"/>
                      <a:gd name="connsiteX43" fmla="*/ 131935 w 408118"/>
                      <a:gd name="connsiteY43" fmla="*/ 318403 h 1158732"/>
                      <a:gd name="connsiteX44" fmla="*/ 43979 w 408118"/>
                      <a:gd name="connsiteY44" fmla="*/ 318403 h 1158732"/>
                      <a:gd name="connsiteX45" fmla="*/ 43098 w 408118"/>
                      <a:gd name="connsiteY45" fmla="*/ 187348 h 1158732"/>
                      <a:gd name="connsiteX46" fmla="*/ 43098 w 408118"/>
                      <a:gd name="connsiteY46" fmla="*/ 279702 h 1158732"/>
                      <a:gd name="connsiteX47" fmla="*/ 132814 w 408118"/>
                      <a:gd name="connsiteY47" fmla="*/ 279702 h 1158732"/>
                      <a:gd name="connsiteX48" fmla="*/ 132814 w 408118"/>
                      <a:gd name="connsiteY48" fmla="*/ 187348 h 1158732"/>
                      <a:gd name="connsiteX49" fmla="*/ 43098 w 408118"/>
                      <a:gd name="connsiteY49" fmla="*/ 187348 h 1158732"/>
                      <a:gd name="connsiteX50" fmla="*/ 43979 w 408118"/>
                      <a:gd name="connsiteY50" fmla="*/ 60690 h 1158732"/>
                      <a:gd name="connsiteX51" fmla="*/ 43979 w 408118"/>
                      <a:gd name="connsiteY51" fmla="*/ 152166 h 1158732"/>
                      <a:gd name="connsiteX52" fmla="*/ 133694 w 408118"/>
                      <a:gd name="connsiteY52" fmla="*/ 152166 h 1158732"/>
                      <a:gd name="connsiteX53" fmla="*/ 133694 w 408118"/>
                      <a:gd name="connsiteY53" fmla="*/ 60690 h 1158732"/>
                      <a:gd name="connsiteX54" fmla="*/ 43979 w 408118"/>
                      <a:gd name="connsiteY54" fmla="*/ 60690 h 1158732"/>
                      <a:gd name="connsiteX55" fmla="*/ 0 w 408118"/>
                      <a:gd name="connsiteY55" fmla="*/ 0 h 1158732"/>
                      <a:gd name="connsiteX56" fmla="*/ 155702 w 408118"/>
                      <a:gd name="connsiteY56" fmla="*/ 0 h 1158732"/>
                      <a:gd name="connsiteX57" fmla="*/ 155702 w 408118"/>
                      <a:gd name="connsiteY57" fmla="*/ 281913 h 1158732"/>
                      <a:gd name="connsiteX58" fmla="*/ 277943 w 408118"/>
                      <a:gd name="connsiteY58" fmla="*/ 281913 h 1158732"/>
                      <a:gd name="connsiteX59" fmla="*/ 277943 w 408118"/>
                      <a:gd name="connsiteY59" fmla="*/ 282341 h 1158732"/>
                      <a:gd name="connsiteX60" fmla="*/ 366779 w 408118"/>
                      <a:gd name="connsiteY60" fmla="*/ 282341 h 1158732"/>
                      <a:gd name="connsiteX61" fmla="*/ 366779 w 408118"/>
                      <a:gd name="connsiteY61" fmla="*/ 281913 h 1158732"/>
                      <a:gd name="connsiteX62" fmla="*/ 408118 w 408118"/>
                      <a:gd name="connsiteY62" fmla="*/ 281913 h 1158732"/>
                      <a:gd name="connsiteX63" fmla="*/ 408118 w 408118"/>
                      <a:gd name="connsiteY63" fmla="*/ 1158732 h 1158732"/>
                      <a:gd name="connsiteX64" fmla="*/ 0 w 408118"/>
                      <a:gd name="connsiteY64" fmla="*/ 1158732 h 11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08118" h="1158732">
                        <a:moveTo>
                          <a:pt x="159201" y="578755"/>
                        </a:moveTo>
                        <a:cubicBezTo>
                          <a:pt x="159201" y="608660"/>
                          <a:pt x="159201" y="638565"/>
                          <a:pt x="159201" y="665832"/>
                        </a:cubicBezTo>
                        <a:cubicBezTo>
                          <a:pt x="189986" y="668470"/>
                          <a:pt x="222530" y="665832"/>
                          <a:pt x="248917" y="665832"/>
                        </a:cubicBezTo>
                        <a:cubicBezTo>
                          <a:pt x="248917" y="634168"/>
                          <a:pt x="248917" y="608660"/>
                          <a:pt x="248917" y="578755"/>
                        </a:cubicBezTo>
                        <a:cubicBezTo>
                          <a:pt x="217253" y="578755"/>
                          <a:pt x="188227" y="578755"/>
                          <a:pt x="159201" y="578755"/>
                        </a:cubicBezTo>
                        <a:close/>
                        <a:moveTo>
                          <a:pt x="278823" y="576996"/>
                        </a:moveTo>
                        <a:cubicBezTo>
                          <a:pt x="278823" y="606901"/>
                          <a:pt x="278823" y="632408"/>
                          <a:pt x="278823" y="664073"/>
                        </a:cubicBezTo>
                        <a:cubicBezTo>
                          <a:pt x="311366" y="664073"/>
                          <a:pt x="346549" y="664952"/>
                          <a:pt x="365020" y="664073"/>
                        </a:cubicBezTo>
                        <a:cubicBezTo>
                          <a:pt x="365020" y="632408"/>
                          <a:pt x="365020" y="606021"/>
                          <a:pt x="365020" y="576996"/>
                        </a:cubicBezTo>
                        <a:cubicBezTo>
                          <a:pt x="335114" y="576996"/>
                          <a:pt x="306968" y="576996"/>
                          <a:pt x="278823" y="576996"/>
                        </a:cubicBezTo>
                        <a:close/>
                        <a:moveTo>
                          <a:pt x="43979" y="576996"/>
                        </a:moveTo>
                        <a:cubicBezTo>
                          <a:pt x="43979" y="605142"/>
                          <a:pt x="43979" y="638565"/>
                          <a:pt x="43979" y="664952"/>
                        </a:cubicBezTo>
                        <a:cubicBezTo>
                          <a:pt x="81799" y="664952"/>
                          <a:pt x="105548" y="664073"/>
                          <a:pt x="131935" y="665832"/>
                        </a:cubicBezTo>
                        <a:cubicBezTo>
                          <a:pt x="131935" y="631529"/>
                          <a:pt x="132814" y="602503"/>
                          <a:pt x="132814" y="576996"/>
                        </a:cubicBezTo>
                        <a:cubicBezTo>
                          <a:pt x="102030" y="576996"/>
                          <a:pt x="73884" y="576996"/>
                          <a:pt x="43979" y="576996"/>
                        </a:cubicBezTo>
                        <a:close/>
                        <a:moveTo>
                          <a:pt x="160960" y="449459"/>
                        </a:moveTo>
                        <a:cubicBezTo>
                          <a:pt x="160960" y="481123"/>
                          <a:pt x="160960" y="509268"/>
                          <a:pt x="160960" y="539174"/>
                        </a:cubicBezTo>
                        <a:cubicBezTo>
                          <a:pt x="189986" y="539174"/>
                          <a:pt x="217253" y="539174"/>
                          <a:pt x="248917" y="539174"/>
                        </a:cubicBezTo>
                        <a:cubicBezTo>
                          <a:pt x="248917" y="506630"/>
                          <a:pt x="248917" y="477604"/>
                          <a:pt x="248917" y="449459"/>
                        </a:cubicBezTo>
                        <a:cubicBezTo>
                          <a:pt x="218132" y="449459"/>
                          <a:pt x="189107" y="449459"/>
                          <a:pt x="160960" y="449459"/>
                        </a:cubicBezTo>
                        <a:close/>
                        <a:moveTo>
                          <a:pt x="44858" y="449459"/>
                        </a:moveTo>
                        <a:cubicBezTo>
                          <a:pt x="44858" y="481123"/>
                          <a:pt x="44858" y="509268"/>
                          <a:pt x="44858" y="539174"/>
                        </a:cubicBezTo>
                        <a:cubicBezTo>
                          <a:pt x="75643" y="539174"/>
                          <a:pt x="102910" y="539174"/>
                          <a:pt x="131935" y="539174"/>
                        </a:cubicBezTo>
                        <a:cubicBezTo>
                          <a:pt x="131935" y="505751"/>
                          <a:pt x="131935" y="477604"/>
                          <a:pt x="131935" y="449459"/>
                        </a:cubicBezTo>
                        <a:cubicBezTo>
                          <a:pt x="100271" y="449459"/>
                          <a:pt x="72125" y="449459"/>
                          <a:pt x="44858" y="449459"/>
                        </a:cubicBezTo>
                        <a:close/>
                        <a:moveTo>
                          <a:pt x="278823" y="448579"/>
                        </a:moveTo>
                        <a:cubicBezTo>
                          <a:pt x="278823" y="479364"/>
                          <a:pt x="278823" y="508389"/>
                          <a:pt x="278823" y="538295"/>
                        </a:cubicBezTo>
                        <a:cubicBezTo>
                          <a:pt x="308727" y="538295"/>
                          <a:pt x="335994" y="538295"/>
                          <a:pt x="365020" y="538295"/>
                        </a:cubicBezTo>
                        <a:cubicBezTo>
                          <a:pt x="365020" y="507510"/>
                          <a:pt x="365020" y="478484"/>
                          <a:pt x="365020" y="448579"/>
                        </a:cubicBezTo>
                        <a:cubicBezTo>
                          <a:pt x="335994" y="448579"/>
                          <a:pt x="308727" y="448579"/>
                          <a:pt x="278823" y="448579"/>
                        </a:cubicBezTo>
                        <a:close/>
                        <a:moveTo>
                          <a:pt x="277943" y="318403"/>
                        </a:moveTo>
                        <a:cubicBezTo>
                          <a:pt x="277943" y="350067"/>
                          <a:pt x="277943" y="379094"/>
                          <a:pt x="277943" y="408999"/>
                        </a:cubicBezTo>
                        <a:cubicBezTo>
                          <a:pt x="309607" y="408999"/>
                          <a:pt x="337753" y="408999"/>
                          <a:pt x="366779" y="408999"/>
                        </a:cubicBezTo>
                        <a:cubicBezTo>
                          <a:pt x="366779" y="378214"/>
                          <a:pt x="366779" y="349187"/>
                          <a:pt x="366779" y="318403"/>
                        </a:cubicBezTo>
                        <a:cubicBezTo>
                          <a:pt x="336873" y="318403"/>
                          <a:pt x="307848" y="318403"/>
                          <a:pt x="277943" y="318403"/>
                        </a:cubicBezTo>
                        <a:close/>
                        <a:moveTo>
                          <a:pt x="159201" y="318403"/>
                        </a:moveTo>
                        <a:cubicBezTo>
                          <a:pt x="159201" y="349187"/>
                          <a:pt x="159201" y="378214"/>
                          <a:pt x="159201" y="407239"/>
                        </a:cubicBezTo>
                        <a:cubicBezTo>
                          <a:pt x="190866" y="407239"/>
                          <a:pt x="219892" y="407239"/>
                          <a:pt x="249797" y="407239"/>
                        </a:cubicBezTo>
                        <a:cubicBezTo>
                          <a:pt x="249797" y="376454"/>
                          <a:pt x="249797" y="349187"/>
                          <a:pt x="249797" y="318403"/>
                        </a:cubicBezTo>
                        <a:cubicBezTo>
                          <a:pt x="217253" y="318403"/>
                          <a:pt x="188227" y="318403"/>
                          <a:pt x="159201" y="318403"/>
                        </a:cubicBezTo>
                        <a:close/>
                        <a:moveTo>
                          <a:pt x="43979" y="318403"/>
                        </a:moveTo>
                        <a:cubicBezTo>
                          <a:pt x="43979" y="349187"/>
                          <a:pt x="43979" y="378214"/>
                          <a:pt x="43979" y="408119"/>
                        </a:cubicBezTo>
                        <a:cubicBezTo>
                          <a:pt x="74764" y="408119"/>
                          <a:pt x="102910" y="408119"/>
                          <a:pt x="131935" y="408119"/>
                        </a:cubicBezTo>
                        <a:cubicBezTo>
                          <a:pt x="131935" y="376454"/>
                          <a:pt x="131935" y="347429"/>
                          <a:pt x="131935" y="318403"/>
                        </a:cubicBezTo>
                        <a:cubicBezTo>
                          <a:pt x="100271" y="318403"/>
                          <a:pt x="72125" y="318403"/>
                          <a:pt x="43979" y="318403"/>
                        </a:cubicBezTo>
                        <a:close/>
                        <a:moveTo>
                          <a:pt x="43098" y="187348"/>
                        </a:moveTo>
                        <a:cubicBezTo>
                          <a:pt x="43098" y="219892"/>
                          <a:pt x="43098" y="249797"/>
                          <a:pt x="43098" y="279702"/>
                        </a:cubicBezTo>
                        <a:cubicBezTo>
                          <a:pt x="74764" y="279702"/>
                          <a:pt x="104668" y="279702"/>
                          <a:pt x="132814" y="279702"/>
                        </a:cubicBezTo>
                        <a:cubicBezTo>
                          <a:pt x="132814" y="247159"/>
                          <a:pt x="132814" y="218133"/>
                          <a:pt x="132814" y="187348"/>
                        </a:cubicBezTo>
                        <a:cubicBezTo>
                          <a:pt x="102030" y="187348"/>
                          <a:pt x="73884" y="187348"/>
                          <a:pt x="43098" y="187348"/>
                        </a:cubicBezTo>
                        <a:close/>
                        <a:moveTo>
                          <a:pt x="43979" y="60690"/>
                        </a:moveTo>
                        <a:cubicBezTo>
                          <a:pt x="43979" y="93234"/>
                          <a:pt x="43979" y="122259"/>
                          <a:pt x="43979" y="152166"/>
                        </a:cubicBezTo>
                        <a:cubicBezTo>
                          <a:pt x="75643" y="152166"/>
                          <a:pt x="103789" y="152166"/>
                          <a:pt x="133694" y="152166"/>
                        </a:cubicBezTo>
                        <a:cubicBezTo>
                          <a:pt x="133694" y="121380"/>
                          <a:pt x="133694" y="93234"/>
                          <a:pt x="133694" y="60690"/>
                        </a:cubicBezTo>
                        <a:cubicBezTo>
                          <a:pt x="101151" y="60690"/>
                          <a:pt x="72125" y="60690"/>
                          <a:pt x="43979" y="60690"/>
                        </a:cubicBezTo>
                        <a:close/>
                        <a:moveTo>
                          <a:pt x="0" y="0"/>
                        </a:moveTo>
                        <a:lnTo>
                          <a:pt x="155702" y="0"/>
                        </a:lnTo>
                        <a:lnTo>
                          <a:pt x="155702" y="281913"/>
                        </a:lnTo>
                        <a:lnTo>
                          <a:pt x="277943" y="281913"/>
                        </a:lnTo>
                        <a:lnTo>
                          <a:pt x="277943" y="282341"/>
                        </a:lnTo>
                        <a:cubicBezTo>
                          <a:pt x="307848" y="282341"/>
                          <a:pt x="334235" y="282341"/>
                          <a:pt x="366779" y="282341"/>
                        </a:cubicBezTo>
                        <a:lnTo>
                          <a:pt x="366779" y="281913"/>
                        </a:lnTo>
                        <a:lnTo>
                          <a:pt x="408118" y="281913"/>
                        </a:lnTo>
                        <a:lnTo>
                          <a:pt x="408118" y="1158732"/>
                        </a:lnTo>
                        <a:lnTo>
                          <a:pt x="0" y="1158732"/>
                        </a:lnTo>
                        <a:close/>
                      </a:path>
                    </a:pathLst>
                  </a:custGeom>
                  <a:solidFill>
                    <a:schemeClr val="bg1"/>
                  </a:solidFill>
                  <a:ln w="9525" cap="flat">
                    <a:noFill/>
                    <a:prstDash val="solid"/>
                    <a:miter/>
                  </a:ln>
                </p:spPr>
                <p:txBody>
                  <a:bodyPr wrap="square" rtlCol="0" anchor="ctr">
                    <a:noAutofit/>
                  </a:bodyPr>
                  <a:lstStyle/>
                  <a:p>
                    <a:endParaRPr lang="en-US"/>
                  </a:p>
                </p:txBody>
              </p:sp>
            </p:grpSp>
          </p:grpSp>
          <p:sp>
            <p:nvSpPr>
              <p:cNvPr id="161" name="Freeform: Shape 80">
                <a:extLst>
                  <a:ext uri="{FF2B5EF4-FFF2-40B4-BE49-F238E27FC236}">
                    <a16:creationId xmlns:a16="http://schemas.microsoft.com/office/drawing/2014/main" id="{32A71C05-2EAE-9396-6DCF-47918B1BD466}"/>
                  </a:ext>
                </a:extLst>
              </p:cNvPr>
              <p:cNvSpPr/>
              <p:nvPr/>
            </p:nvSpPr>
            <p:spPr>
              <a:xfrm>
                <a:off x="3765130" y="3802333"/>
                <a:ext cx="4690951" cy="464687"/>
              </a:xfrm>
              <a:custGeom>
                <a:avLst/>
                <a:gdLst>
                  <a:gd name="connsiteX0" fmla="*/ 0 w 4466492"/>
                  <a:gd name="connsiteY0" fmla="*/ 211016 h 211016"/>
                  <a:gd name="connsiteX1" fmla="*/ 2321169 w 4466492"/>
                  <a:gd name="connsiteY1" fmla="*/ 0 h 211016"/>
                  <a:gd name="connsiteX2" fmla="*/ 4466492 w 4466492"/>
                  <a:gd name="connsiteY2" fmla="*/ 0 h 211016"/>
                  <a:gd name="connsiteX3" fmla="*/ 2057400 w 4466492"/>
                  <a:gd name="connsiteY3" fmla="*/ 123093 h 211016"/>
                  <a:gd name="connsiteX4" fmla="*/ 0 w 4466492"/>
                  <a:gd name="connsiteY4" fmla="*/ 211016 h 211016"/>
                  <a:gd name="connsiteX0" fmla="*/ 0 w 4466492"/>
                  <a:gd name="connsiteY0" fmla="*/ 361271 h 361271"/>
                  <a:gd name="connsiteX1" fmla="*/ 2321169 w 4466492"/>
                  <a:gd name="connsiteY1" fmla="*/ 150255 h 361271"/>
                  <a:gd name="connsiteX2" fmla="*/ 4466492 w 4466492"/>
                  <a:gd name="connsiteY2" fmla="*/ 150255 h 361271"/>
                  <a:gd name="connsiteX3" fmla="*/ 2057400 w 4466492"/>
                  <a:gd name="connsiteY3" fmla="*/ 273348 h 361271"/>
                  <a:gd name="connsiteX4" fmla="*/ 0 w 4466492"/>
                  <a:gd name="connsiteY4" fmla="*/ 361271 h 361271"/>
                  <a:gd name="connsiteX0" fmla="*/ 0 w 4466492"/>
                  <a:gd name="connsiteY0" fmla="*/ 361271 h 439870"/>
                  <a:gd name="connsiteX1" fmla="*/ 2321169 w 4466492"/>
                  <a:gd name="connsiteY1" fmla="*/ 150255 h 439870"/>
                  <a:gd name="connsiteX2" fmla="*/ 4466492 w 4466492"/>
                  <a:gd name="connsiteY2" fmla="*/ 150255 h 439870"/>
                  <a:gd name="connsiteX3" fmla="*/ 2057400 w 4466492"/>
                  <a:gd name="connsiteY3" fmla="*/ 273348 h 439870"/>
                  <a:gd name="connsiteX4" fmla="*/ 0 w 4466492"/>
                  <a:gd name="connsiteY4" fmla="*/ 361271 h 439870"/>
                  <a:gd name="connsiteX0" fmla="*/ 0 w 4466492"/>
                  <a:gd name="connsiteY0" fmla="*/ 211016 h 289615"/>
                  <a:gd name="connsiteX1" fmla="*/ 4466492 w 4466492"/>
                  <a:gd name="connsiteY1" fmla="*/ 0 h 289615"/>
                  <a:gd name="connsiteX2" fmla="*/ 2057400 w 4466492"/>
                  <a:gd name="connsiteY2" fmla="*/ 123093 h 289615"/>
                  <a:gd name="connsiteX3" fmla="*/ 0 w 4466492"/>
                  <a:gd name="connsiteY3" fmla="*/ 211016 h 289615"/>
                  <a:gd name="connsiteX0" fmla="*/ 0 w 4466492"/>
                  <a:gd name="connsiteY0" fmla="*/ 384499 h 463098"/>
                  <a:gd name="connsiteX1" fmla="*/ 4466492 w 4466492"/>
                  <a:gd name="connsiteY1" fmla="*/ 173483 h 463098"/>
                  <a:gd name="connsiteX2" fmla="*/ 2057400 w 4466492"/>
                  <a:gd name="connsiteY2" fmla="*/ 296576 h 463098"/>
                  <a:gd name="connsiteX3" fmla="*/ 0 w 4466492"/>
                  <a:gd name="connsiteY3" fmla="*/ 384499 h 463098"/>
                  <a:gd name="connsiteX0" fmla="*/ 0 w 4466492"/>
                  <a:gd name="connsiteY0" fmla="*/ 432630 h 511229"/>
                  <a:gd name="connsiteX1" fmla="*/ 4466492 w 4466492"/>
                  <a:gd name="connsiteY1" fmla="*/ 221614 h 511229"/>
                  <a:gd name="connsiteX2" fmla="*/ 2057400 w 4466492"/>
                  <a:gd name="connsiteY2" fmla="*/ 344707 h 511229"/>
                  <a:gd name="connsiteX3" fmla="*/ 0 w 4466492"/>
                  <a:gd name="connsiteY3" fmla="*/ 432630 h 511229"/>
                  <a:gd name="connsiteX0" fmla="*/ 0 w 4466492"/>
                  <a:gd name="connsiteY0" fmla="*/ 342947 h 421546"/>
                  <a:gd name="connsiteX1" fmla="*/ 4466492 w 4466492"/>
                  <a:gd name="connsiteY1" fmla="*/ 131931 h 421546"/>
                  <a:gd name="connsiteX2" fmla="*/ 2057400 w 4466492"/>
                  <a:gd name="connsiteY2" fmla="*/ 255024 h 421546"/>
                  <a:gd name="connsiteX3" fmla="*/ 0 w 4466492"/>
                  <a:gd name="connsiteY3" fmla="*/ 342947 h 421546"/>
                  <a:gd name="connsiteX0" fmla="*/ 0 w 4466492"/>
                  <a:gd name="connsiteY0" fmla="*/ 313032 h 391631"/>
                  <a:gd name="connsiteX1" fmla="*/ 4466492 w 4466492"/>
                  <a:gd name="connsiteY1" fmla="*/ 102016 h 391631"/>
                  <a:gd name="connsiteX2" fmla="*/ 2057400 w 4466492"/>
                  <a:gd name="connsiteY2" fmla="*/ 225109 h 391631"/>
                  <a:gd name="connsiteX3" fmla="*/ 0 w 4466492"/>
                  <a:gd name="connsiteY3" fmla="*/ 313032 h 391631"/>
                  <a:gd name="connsiteX0" fmla="*/ 0 w 4466492"/>
                  <a:gd name="connsiteY0" fmla="*/ 327389 h 405988"/>
                  <a:gd name="connsiteX1" fmla="*/ 4466492 w 4466492"/>
                  <a:gd name="connsiteY1" fmla="*/ 116373 h 405988"/>
                  <a:gd name="connsiteX2" fmla="*/ 2057400 w 4466492"/>
                  <a:gd name="connsiteY2" fmla="*/ 239466 h 405988"/>
                  <a:gd name="connsiteX3" fmla="*/ 0 w 4466492"/>
                  <a:gd name="connsiteY3" fmla="*/ 327389 h 405988"/>
                  <a:gd name="connsiteX0" fmla="*/ 0 w 4466492"/>
                  <a:gd name="connsiteY0" fmla="*/ 371163 h 449762"/>
                  <a:gd name="connsiteX1" fmla="*/ 4466492 w 4466492"/>
                  <a:gd name="connsiteY1" fmla="*/ 160147 h 449762"/>
                  <a:gd name="connsiteX2" fmla="*/ 2057400 w 4466492"/>
                  <a:gd name="connsiteY2" fmla="*/ 283240 h 449762"/>
                  <a:gd name="connsiteX3" fmla="*/ 0 w 4466492"/>
                  <a:gd name="connsiteY3" fmla="*/ 371163 h 449762"/>
                  <a:gd name="connsiteX0" fmla="*/ 0 w 4466492"/>
                  <a:gd name="connsiteY0" fmla="*/ 359671 h 438270"/>
                  <a:gd name="connsiteX1" fmla="*/ 4466492 w 4466492"/>
                  <a:gd name="connsiteY1" fmla="*/ 148655 h 438270"/>
                  <a:gd name="connsiteX2" fmla="*/ 2057400 w 4466492"/>
                  <a:gd name="connsiteY2" fmla="*/ 271748 h 438270"/>
                  <a:gd name="connsiteX3" fmla="*/ 0 w 4466492"/>
                  <a:gd name="connsiteY3" fmla="*/ 359671 h 438270"/>
                  <a:gd name="connsiteX0" fmla="*/ 0 w 4466492"/>
                  <a:gd name="connsiteY0" fmla="*/ 364024 h 442623"/>
                  <a:gd name="connsiteX1" fmla="*/ 4466492 w 4466492"/>
                  <a:gd name="connsiteY1" fmla="*/ 153008 h 442623"/>
                  <a:gd name="connsiteX2" fmla="*/ 2057400 w 4466492"/>
                  <a:gd name="connsiteY2" fmla="*/ 276101 h 442623"/>
                  <a:gd name="connsiteX3" fmla="*/ 0 w 4466492"/>
                  <a:gd name="connsiteY3" fmla="*/ 364024 h 442623"/>
                  <a:gd name="connsiteX0" fmla="*/ 0 w 4466492"/>
                  <a:gd name="connsiteY0" fmla="*/ 372025 h 450624"/>
                  <a:gd name="connsiteX1" fmla="*/ 4466492 w 4466492"/>
                  <a:gd name="connsiteY1" fmla="*/ 161009 h 450624"/>
                  <a:gd name="connsiteX2" fmla="*/ 2057400 w 4466492"/>
                  <a:gd name="connsiteY2" fmla="*/ 284102 h 450624"/>
                  <a:gd name="connsiteX3" fmla="*/ 0 w 4466492"/>
                  <a:gd name="connsiteY3" fmla="*/ 372025 h 450624"/>
                  <a:gd name="connsiteX0" fmla="*/ 0 w 4466492"/>
                  <a:gd name="connsiteY0" fmla="*/ 378529 h 457128"/>
                  <a:gd name="connsiteX1" fmla="*/ 4466492 w 4466492"/>
                  <a:gd name="connsiteY1" fmla="*/ 167513 h 457128"/>
                  <a:gd name="connsiteX2" fmla="*/ 2057400 w 4466492"/>
                  <a:gd name="connsiteY2" fmla="*/ 290606 h 457128"/>
                  <a:gd name="connsiteX3" fmla="*/ 0 w 4466492"/>
                  <a:gd name="connsiteY3" fmla="*/ 378529 h 457128"/>
                  <a:gd name="connsiteX0" fmla="*/ 0 w 4466492"/>
                  <a:gd name="connsiteY0" fmla="*/ 378529 h 458597"/>
                  <a:gd name="connsiteX1" fmla="*/ 4466492 w 4466492"/>
                  <a:gd name="connsiteY1" fmla="*/ 167513 h 458597"/>
                  <a:gd name="connsiteX2" fmla="*/ 2057400 w 4466492"/>
                  <a:gd name="connsiteY2" fmla="*/ 290606 h 458597"/>
                  <a:gd name="connsiteX3" fmla="*/ 0 w 4466492"/>
                  <a:gd name="connsiteY3" fmla="*/ 378529 h 458597"/>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97014"/>
                  <a:gd name="connsiteX1" fmla="*/ 4466492 w 4466492"/>
                  <a:gd name="connsiteY1" fmla="*/ 167513 h 497014"/>
                  <a:gd name="connsiteX2" fmla="*/ 0 w 4466492"/>
                  <a:gd name="connsiteY2" fmla="*/ 378529 h 497014"/>
                  <a:gd name="connsiteX0" fmla="*/ 0 w 4466492"/>
                  <a:gd name="connsiteY0" fmla="*/ 378529 h 392160"/>
                  <a:gd name="connsiteX1" fmla="*/ 4466492 w 4466492"/>
                  <a:gd name="connsiteY1" fmla="*/ 167513 h 392160"/>
                  <a:gd name="connsiteX2" fmla="*/ 0 w 4466492"/>
                  <a:gd name="connsiteY2" fmla="*/ 378529 h 392160"/>
                  <a:gd name="connsiteX0" fmla="*/ 0 w 4466492"/>
                  <a:gd name="connsiteY0" fmla="*/ 378529 h 378529"/>
                  <a:gd name="connsiteX1" fmla="*/ 4466492 w 4466492"/>
                  <a:gd name="connsiteY1" fmla="*/ 167513 h 378529"/>
                  <a:gd name="connsiteX2" fmla="*/ 0 w 4466492"/>
                  <a:gd name="connsiteY2" fmla="*/ 378529 h 378529"/>
                  <a:gd name="connsiteX0" fmla="*/ 0 w 4466492"/>
                  <a:gd name="connsiteY0" fmla="*/ 378529 h 446473"/>
                  <a:gd name="connsiteX1" fmla="*/ 4466492 w 4466492"/>
                  <a:gd name="connsiteY1" fmla="*/ 167513 h 446473"/>
                  <a:gd name="connsiteX2" fmla="*/ 0 w 4466492"/>
                  <a:gd name="connsiteY2" fmla="*/ 378529 h 446473"/>
                  <a:gd name="connsiteX0" fmla="*/ 0 w 4466492"/>
                  <a:gd name="connsiteY0" fmla="*/ 378529 h 449292"/>
                  <a:gd name="connsiteX1" fmla="*/ 4466492 w 4466492"/>
                  <a:gd name="connsiteY1" fmla="*/ 167513 h 449292"/>
                  <a:gd name="connsiteX2" fmla="*/ 0 w 4466492"/>
                  <a:gd name="connsiteY2" fmla="*/ 378529 h 449292"/>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48819"/>
                  <a:gd name="connsiteX1" fmla="*/ 4466492 w 4466492"/>
                  <a:gd name="connsiteY1" fmla="*/ 167513 h 448819"/>
                  <a:gd name="connsiteX2" fmla="*/ 0 w 4466492"/>
                  <a:gd name="connsiteY2" fmla="*/ 378529 h 448819"/>
                  <a:gd name="connsiteX0" fmla="*/ 0 w 4466492"/>
                  <a:gd name="connsiteY0" fmla="*/ 378529 h 452165"/>
                  <a:gd name="connsiteX1" fmla="*/ 4466492 w 4466492"/>
                  <a:gd name="connsiteY1" fmla="*/ 167513 h 452165"/>
                  <a:gd name="connsiteX2" fmla="*/ 0 w 4466492"/>
                  <a:gd name="connsiteY2" fmla="*/ 378529 h 452165"/>
                  <a:gd name="connsiteX0" fmla="*/ 0 w 4466492"/>
                  <a:gd name="connsiteY0" fmla="*/ 378529 h 450722"/>
                  <a:gd name="connsiteX1" fmla="*/ 4466492 w 4466492"/>
                  <a:gd name="connsiteY1" fmla="*/ 167513 h 450722"/>
                  <a:gd name="connsiteX2" fmla="*/ 0 w 4466492"/>
                  <a:gd name="connsiteY2" fmla="*/ 378529 h 45072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4802"/>
                  <a:gd name="connsiteX1" fmla="*/ 4466492 w 4466492"/>
                  <a:gd name="connsiteY1" fmla="*/ 161593 h 444802"/>
                  <a:gd name="connsiteX2" fmla="*/ 0 w 4466492"/>
                  <a:gd name="connsiteY2" fmla="*/ 372609 h 444802"/>
                  <a:gd name="connsiteX0" fmla="*/ 0 w 4466492"/>
                  <a:gd name="connsiteY0" fmla="*/ 372609 h 445281"/>
                  <a:gd name="connsiteX1" fmla="*/ 4466492 w 4466492"/>
                  <a:gd name="connsiteY1" fmla="*/ 161593 h 445281"/>
                  <a:gd name="connsiteX2" fmla="*/ 0 w 4466492"/>
                  <a:gd name="connsiteY2" fmla="*/ 372609 h 445281"/>
                  <a:gd name="connsiteX0" fmla="*/ 0 w 4466492"/>
                  <a:gd name="connsiteY0" fmla="*/ 372609 h 442453"/>
                  <a:gd name="connsiteX1" fmla="*/ 4466492 w 4466492"/>
                  <a:gd name="connsiteY1" fmla="*/ 161593 h 442453"/>
                  <a:gd name="connsiteX2" fmla="*/ 0 w 4466492"/>
                  <a:gd name="connsiteY2" fmla="*/ 372609 h 442453"/>
                </a:gdLst>
                <a:ahLst/>
                <a:cxnLst>
                  <a:cxn ang="0">
                    <a:pos x="connsiteX0" y="connsiteY0"/>
                  </a:cxn>
                  <a:cxn ang="0">
                    <a:pos x="connsiteX1" y="connsiteY1"/>
                  </a:cxn>
                  <a:cxn ang="0">
                    <a:pos x="connsiteX2" y="connsiteY2"/>
                  </a:cxn>
                </a:cxnLst>
                <a:rect l="l" t="t" r="r" b="b"/>
                <a:pathLst>
                  <a:path w="4466492" h="442453">
                    <a:moveTo>
                      <a:pt x="0" y="372609"/>
                    </a:moveTo>
                    <a:cubicBezTo>
                      <a:pt x="2062834" y="-612130"/>
                      <a:pt x="1959808" y="732516"/>
                      <a:pt x="4466492" y="161593"/>
                    </a:cubicBezTo>
                    <a:cubicBezTo>
                      <a:pt x="2190074" y="992819"/>
                      <a:pt x="2273080" y="-358501"/>
                      <a:pt x="0" y="372609"/>
                    </a:cubicBezTo>
                    <a:close/>
                  </a:path>
                </a:pathLst>
              </a:cu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그룹 2">
              <a:extLst>
                <a:ext uri="{FF2B5EF4-FFF2-40B4-BE49-F238E27FC236}">
                  <a16:creationId xmlns:a16="http://schemas.microsoft.com/office/drawing/2014/main" id="{318B0E3E-6FDA-1EA6-F9C4-F7042618A41B}"/>
                </a:ext>
              </a:extLst>
            </p:cNvPr>
            <p:cNvGrpSpPr/>
            <p:nvPr/>
          </p:nvGrpSpPr>
          <p:grpSpPr>
            <a:xfrm>
              <a:off x="1252625" y="2776738"/>
              <a:ext cx="1242674" cy="1216800"/>
              <a:chOff x="4303768" y="2288185"/>
              <a:chExt cx="3525573" cy="3525573"/>
            </a:xfrm>
          </p:grpSpPr>
          <p:grpSp>
            <p:nvGrpSpPr>
              <p:cNvPr id="148" name="Group 3">
                <a:extLst>
                  <a:ext uri="{FF2B5EF4-FFF2-40B4-BE49-F238E27FC236}">
                    <a16:creationId xmlns:a16="http://schemas.microsoft.com/office/drawing/2014/main" id="{134A4A3D-9E08-6FA3-30FE-AA6B399E39B0}"/>
                  </a:ext>
                </a:extLst>
              </p:cNvPr>
              <p:cNvGrpSpPr/>
              <p:nvPr/>
            </p:nvGrpSpPr>
            <p:grpSpPr>
              <a:xfrm>
                <a:off x="4303768" y="2288185"/>
                <a:ext cx="3525573" cy="3525573"/>
                <a:chOff x="2937022" y="1333841"/>
                <a:chExt cx="3240360" cy="3240360"/>
              </a:xfrm>
            </p:grpSpPr>
            <p:sp>
              <p:nvSpPr>
                <p:cNvPr id="157" name="Oval 12">
                  <a:extLst>
                    <a:ext uri="{FF2B5EF4-FFF2-40B4-BE49-F238E27FC236}">
                      <a16:creationId xmlns:a16="http://schemas.microsoft.com/office/drawing/2014/main" id="{A297657F-9C4D-1DDC-D174-F9E91A8AE2AD}"/>
                    </a:ext>
                  </a:extLst>
                </p:cNvPr>
                <p:cNvSpPr/>
                <p:nvPr/>
              </p:nvSpPr>
              <p:spPr>
                <a:xfrm rot="18541535">
                  <a:off x="2937022" y="2540021"/>
                  <a:ext cx="3240360" cy="828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8" name="Oval 13">
                  <a:extLst>
                    <a:ext uri="{FF2B5EF4-FFF2-40B4-BE49-F238E27FC236}">
                      <a16:creationId xmlns:a16="http://schemas.microsoft.com/office/drawing/2014/main" id="{106E0E59-EB49-3D63-A7FE-81E1DFCBCA58}"/>
                    </a:ext>
                  </a:extLst>
                </p:cNvPr>
                <p:cNvSpPr/>
                <p:nvPr/>
              </p:nvSpPr>
              <p:spPr>
                <a:xfrm rot="3200770">
                  <a:off x="2937022" y="2540021"/>
                  <a:ext cx="3240360" cy="828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9" name="Oval 14">
                  <a:extLst>
                    <a:ext uri="{FF2B5EF4-FFF2-40B4-BE49-F238E27FC236}">
                      <a16:creationId xmlns:a16="http://schemas.microsoft.com/office/drawing/2014/main" id="{F17E0D09-5A36-4D00-B5C9-C21D2F010894}"/>
                    </a:ext>
                  </a:extLst>
                </p:cNvPr>
                <p:cNvSpPr/>
                <p:nvPr/>
              </p:nvSpPr>
              <p:spPr>
                <a:xfrm>
                  <a:off x="2937022" y="2540021"/>
                  <a:ext cx="3240360" cy="82800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sp>
            <p:nvSpPr>
              <p:cNvPr id="149" name="Oval 4">
                <a:extLst>
                  <a:ext uri="{FF2B5EF4-FFF2-40B4-BE49-F238E27FC236}">
                    <a16:creationId xmlns:a16="http://schemas.microsoft.com/office/drawing/2014/main" id="{AC108135-938B-C78D-E127-B38A5DD298AB}"/>
                  </a:ext>
                </a:extLst>
              </p:cNvPr>
              <p:cNvSpPr/>
              <p:nvPr/>
            </p:nvSpPr>
            <p:spPr>
              <a:xfrm>
                <a:off x="7022807" y="2873455"/>
                <a:ext cx="313384" cy="313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0" name="Oval 5">
                <a:extLst>
                  <a:ext uri="{FF2B5EF4-FFF2-40B4-BE49-F238E27FC236}">
                    <a16:creationId xmlns:a16="http://schemas.microsoft.com/office/drawing/2014/main" id="{7F5C34F9-100C-BDFE-D9E8-2810F42063FF}"/>
                  </a:ext>
                </a:extLst>
              </p:cNvPr>
              <p:cNvSpPr/>
              <p:nvPr/>
            </p:nvSpPr>
            <p:spPr>
              <a:xfrm>
                <a:off x="4778408" y="4988799"/>
                <a:ext cx="313384" cy="313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1" name="Oval 6">
                <a:extLst>
                  <a:ext uri="{FF2B5EF4-FFF2-40B4-BE49-F238E27FC236}">
                    <a16:creationId xmlns:a16="http://schemas.microsoft.com/office/drawing/2014/main" id="{75D5B647-9476-BF03-E1BC-361D97CFAE64}"/>
                  </a:ext>
                </a:extLst>
              </p:cNvPr>
              <p:cNvSpPr/>
              <p:nvPr/>
            </p:nvSpPr>
            <p:spPr>
              <a:xfrm>
                <a:off x="4880179" y="2939986"/>
                <a:ext cx="246855" cy="2468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2" name="Oval 7">
                <a:extLst>
                  <a:ext uri="{FF2B5EF4-FFF2-40B4-BE49-F238E27FC236}">
                    <a16:creationId xmlns:a16="http://schemas.microsoft.com/office/drawing/2014/main" id="{5863E2FB-5146-FD79-4771-3BA6783AD533}"/>
                  </a:ext>
                </a:extLst>
              </p:cNvPr>
              <p:cNvSpPr/>
              <p:nvPr/>
            </p:nvSpPr>
            <p:spPr>
              <a:xfrm>
                <a:off x="7013595" y="4981577"/>
                <a:ext cx="246855" cy="2468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3" name="Oval 8">
                <a:extLst>
                  <a:ext uri="{FF2B5EF4-FFF2-40B4-BE49-F238E27FC236}">
                    <a16:creationId xmlns:a16="http://schemas.microsoft.com/office/drawing/2014/main" id="{846439A8-ACAE-330A-D8DA-FA11EBCF486C}"/>
                  </a:ext>
                </a:extLst>
              </p:cNvPr>
              <p:cNvSpPr/>
              <p:nvPr/>
            </p:nvSpPr>
            <p:spPr>
              <a:xfrm>
                <a:off x="7582486" y="4078608"/>
                <a:ext cx="246855" cy="2468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4" name="Oval 9">
                <a:extLst>
                  <a:ext uri="{FF2B5EF4-FFF2-40B4-BE49-F238E27FC236}">
                    <a16:creationId xmlns:a16="http://schemas.microsoft.com/office/drawing/2014/main" id="{A0D53A07-5D06-DB0A-B6AD-957F477272C5}"/>
                  </a:ext>
                </a:extLst>
              </p:cNvPr>
              <p:cNvSpPr/>
              <p:nvPr/>
            </p:nvSpPr>
            <p:spPr>
              <a:xfrm>
                <a:off x="4483226" y="3683866"/>
                <a:ext cx="246855" cy="2468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5" name="Oval 10">
                <a:extLst>
                  <a:ext uri="{FF2B5EF4-FFF2-40B4-BE49-F238E27FC236}">
                    <a16:creationId xmlns:a16="http://schemas.microsoft.com/office/drawing/2014/main" id="{62ACEF49-D9BC-3108-36AD-41E261025460}"/>
                  </a:ext>
                </a:extLst>
              </p:cNvPr>
              <p:cNvSpPr/>
              <p:nvPr/>
            </p:nvSpPr>
            <p:spPr>
              <a:xfrm>
                <a:off x="6230224" y="3527173"/>
                <a:ext cx="156692" cy="15669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56" name="Oval 11">
                <a:extLst>
                  <a:ext uri="{FF2B5EF4-FFF2-40B4-BE49-F238E27FC236}">
                    <a16:creationId xmlns:a16="http://schemas.microsoft.com/office/drawing/2014/main" id="{3D7F9187-3522-C5DD-4FFA-7ECADAD27C67}"/>
                  </a:ext>
                </a:extLst>
              </p:cNvPr>
              <p:cNvSpPr/>
              <p:nvPr/>
            </p:nvSpPr>
            <p:spPr>
              <a:xfrm>
                <a:off x="6133274" y="4853518"/>
                <a:ext cx="156692" cy="15669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grpSp>
          <p:nvGrpSpPr>
            <p:cNvPr id="12" name="群組 80">
              <a:extLst>
                <a:ext uri="{FF2B5EF4-FFF2-40B4-BE49-F238E27FC236}">
                  <a16:creationId xmlns:a16="http://schemas.microsoft.com/office/drawing/2014/main" id="{24124F0D-2ABD-9056-A4C1-218A18FB79C8}"/>
                </a:ext>
              </a:extLst>
            </p:cNvPr>
            <p:cNvGrpSpPr>
              <a:grpSpLocks/>
            </p:cNvGrpSpPr>
            <p:nvPr/>
          </p:nvGrpSpPr>
          <p:grpSpPr bwMode="auto">
            <a:xfrm>
              <a:off x="837126" y="4140925"/>
              <a:ext cx="1947862" cy="1174750"/>
              <a:chOff x="6948488" y="633017"/>
              <a:chExt cx="1947863" cy="1175148"/>
            </a:xfrm>
          </p:grpSpPr>
          <p:sp>
            <p:nvSpPr>
              <p:cNvPr id="13" name="îṣľíďè">
                <a:extLst>
                  <a:ext uri="{FF2B5EF4-FFF2-40B4-BE49-F238E27FC236}">
                    <a16:creationId xmlns:a16="http://schemas.microsoft.com/office/drawing/2014/main" id="{DE3B60BA-5B98-077F-4AAA-4033D33116C7}"/>
                  </a:ext>
                </a:extLst>
              </p:cNvPr>
              <p:cNvSpPr>
                <a:spLocks/>
              </p:cNvSpPr>
              <p:nvPr/>
            </p:nvSpPr>
            <p:spPr bwMode="auto">
              <a:xfrm>
                <a:off x="8099823" y="815183"/>
                <a:ext cx="794147" cy="753666"/>
              </a:xfrm>
              <a:custGeom>
                <a:avLst/>
                <a:gdLst>
                  <a:gd name="T0" fmla="*/ 570793 w 256"/>
                  <a:gd name="T1" fmla="*/ 40320 h 243"/>
                  <a:gd name="T2" fmla="*/ 697981 w 256"/>
                  <a:gd name="T3" fmla="*/ 238816 h 243"/>
                  <a:gd name="T4" fmla="*/ 747615 w 256"/>
                  <a:gd name="T5" fmla="*/ 282237 h 243"/>
                  <a:gd name="T6" fmla="*/ 766228 w 256"/>
                  <a:gd name="T7" fmla="*/ 344267 h 243"/>
                  <a:gd name="T8" fmla="*/ 713491 w 256"/>
                  <a:gd name="T9" fmla="*/ 440414 h 243"/>
                  <a:gd name="T10" fmla="*/ 756921 w 256"/>
                  <a:gd name="T11" fmla="*/ 508647 h 243"/>
                  <a:gd name="T12" fmla="*/ 775534 w 256"/>
                  <a:gd name="T13" fmla="*/ 583083 h 243"/>
                  <a:gd name="T14" fmla="*/ 725900 w 256"/>
                  <a:gd name="T15" fmla="*/ 620301 h 243"/>
                  <a:gd name="T16" fmla="*/ 732104 w 256"/>
                  <a:gd name="T17" fmla="*/ 688534 h 243"/>
                  <a:gd name="T18" fmla="*/ 663857 w 256"/>
                  <a:gd name="T19" fmla="*/ 735057 h 243"/>
                  <a:gd name="T20" fmla="*/ 586304 w 256"/>
                  <a:gd name="T21" fmla="*/ 747463 h 243"/>
                  <a:gd name="T22" fmla="*/ 539772 w 256"/>
                  <a:gd name="T23" fmla="*/ 747463 h 243"/>
                  <a:gd name="T24" fmla="*/ 508750 w 256"/>
                  <a:gd name="T25" fmla="*/ 735057 h 243"/>
                  <a:gd name="T26" fmla="*/ 434299 w 256"/>
                  <a:gd name="T27" fmla="*/ 750564 h 243"/>
                  <a:gd name="T28" fmla="*/ 375359 w 256"/>
                  <a:gd name="T29" fmla="*/ 750564 h 243"/>
                  <a:gd name="T30" fmla="*/ 89962 w 256"/>
                  <a:gd name="T31" fmla="*/ 722651 h 243"/>
                  <a:gd name="T32" fmla="*/ 24817 w 256"/>
                  <a:gd name="T33" fmla="*/ 700940 h 243"/>
                  <a:gd name="T34" fmla="*/ 12409 w 256"/>
                  <a:gd name="T35" fmla="*/ 669925 h 243"/>
                  <a:gd name="T36" fmla="*/ 31021 w 256"/>
                  <a:gd name="T37" fmla="*/ 555170 h 243"/>
                  <a:gd name="T38" fmla="*/ 71349 w 256"/>
                  <a:gd name="T39" fmla="*/ 527256 h 243"/>
                  <a:gd name="T40" fmla="*/ 83758 w 256"/>
                  <a:gd name="T41" fmla="*/ 486936 h 243"/>
                  <a:gd name="T42" fmla="*/ 34124 w 256"/>
                  <a:gd name="T43" fmla="*/ 452820 h 243"/>
                  <a:gd name="T44" fmla="*/ 43430 w 256"/>
                  <a:gd name="T45" fmla="*/ 387688 h 243"/>
                  <a:gd name="T46" fmla="*/ 96166 w 256"/>
                  <a:gd name="T47" fmla="*/ 344267 h 243"/>
                  <a:gd name="T48" fmla="*/ 102371 w 256"/>
                  <a:gd name="T49" fmla="*/ 328760 h 243"/>
                  <a:gd name="T50" fmla="*/ 65145 w 256"/>
                  <a:gd name="T51" fmla="*/ 291542 h 243"/>
                  <a:gd name="T52" fmla="*/ 74451 w 256"/>
                  <a:gd name="T53" fmla="*/ 245019 h 243"/>
                  <a:gd name="T54" fmla="*/ 111677 w 256"/>
                  <a:gd name="T55" fmla="*/ 210902 h 243"/>
                  <a:gd name="T56" fmla="*/ 223354 w 256"/>
                  <a:gd name="T57" fmla="*/ 37218 h 243"/>
                  <a:gd name="T58" fmla="*/ 297805 w 256"/>
                  <a:gd name="T59" fmla="*/ 24812 h 243"/>
                  <a:gd name="T60" fmla="*/ 443606 w 256"/>
                  <a:gd name="T61" fmla="*/ 0 h 243"/>
                  <a:gd name="T62" fmla="*/ 570793 w 256"/>
                  <a:gd name="T63" fmla="*/ 52726 h 2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6" h="243">
                    <a:moveTo>
                      <a:pt x="184" y="13"/>
                    </a:moveTo>
                    <a:cubicBezTo>
                      <a:pt x="184" y="39"/>
                      <a:pt x="204" y="61"/>
                      <a:pt x="225" y="77"/>
                    </a:cubicBezTo>
                    <a:cubicBezTo>
                      <a:pt x="231" y="81"/>
                      <a:pt x="237" y="85"/>
                      <a:pt x="241" y="91"/>
                    </a:cubicBezTo>
                    <a:cubicBezTo>
                      <a:pt x="246" y="97"/>
                      <a:pt x="249" y="104"/>
                      <a:pt x="247" y="111"/>
                    </a:cubicBezTo>
                    <a:cubicBezTo>
                      <a:pt x="244" y="123"/>
                      <a:pt x="230" y="130"/>
                      <a:pt x="230" y="142"/>
                    </a:cubicBezTo>
                    <a:cubicBezTo>
                      <a:pt x="230" y="151"/>
                      <a:pt x="238" y="158"/>
                      <a:pt x="244" y="164"/>
                    </a:cubicBezTo>
                    <a:cubicBezTo>
                      <a:pt x="251" y="171"/>
                      <a:pt x="256" y="181"/>
                      <a:pt x="250" y="188"/>
                    </a:cubicBezTo>
                    <a:cubicBezTo>
                      <a:pt x="246" y="193"/>
                      <a:pt x="237" y="194"/>
                      <a:pt x="234" y="200"/>
                    </a:cubicBezTo>
                    <a:cubicBezTo>
                      <a:pt x="231" y="206"/>
                      <a:pt x="237" y="214"/>
                      <a:pt x="236" y="222"/>
                    </a:cubicBezTo>
                    <a:cubicBezTo>
                      <a:pt x="235" y="231"/>
                      <a:pt x="223" y="235"/>
                      <a:pt x="214" y="237"/>
                    </a:cubicBezTo>
                    <a:cubicBezTo>
                      <a:pt x="206" y="238"/>
                      <a:pt x="197" y="240"/>
                      <a:pt x="189" y="241"/>
                    </a:cubicBezTo>
                    <a:cubicBezTo>
                      <a:pt x="184" y="242"/>
                      <a:pt x="179" y="243"/>
                      <a:pt x="174" y="241"/>
                    </a:cubicBezTo>
                    <a:cubicBezTo>
                      <a:pt x="170" y="240"/>
                      <a:pt x="167" y="238"/>
                      <a:pt x="164" y="237"/>
                    </a:cubicBezTo>
                    <a:cubicBezTo>
                      <a:pt x="156" y="235"/>
                      <a:pt x="148" y="240"/>
                      <a:pt x="140" y="242"/>
                    </a:cubicBezTo>
                    <a:cubicBezTo>
                      <a:pt x="134" y="243"/>
                      <a:pt x="128" y="242"/>
                      <a:pt x="121" y="242"/>
                    </a:cubicBezTo>
                    <a:cubicBezTo>
                      <a:pt x="90" y="239"/>
                      <a:pt x="60" y="236"/>
                      <a:pt x="29" y="233"/>
                    </a:cubicBezTo>
                    <a:cubicBezTo>
                      <a:pt x="22" y="232"/>
                      <a:pt x="13" y="231"/>
                      <a:pt x="8" y="226"/>
                    </a:cubicBezTo>
                    <a:cubicBezTo>
                      <a:pt x="6" y="223"/>
                      <a:pt x="5" y="220"/>
                      <a:pt x="4" y="216"/>
                    </a:cubicBezTo>
                    <a:cubicBezTo>
                      <a:pt x="0" y="204"/>
                      <a:pt x="0" y="188"/>
                      <a:pt x="10" y="179"/>
                    </a:cubicBezTo>
                    <a:cubicBezTo>
                      <a:pt x="14" y="175"/>
                      <a:pt x="19" y="173"/>
                      <a:pt x="23" y="170"/>
                    </a:cubicBezTo>
                    <a:cubicBezTo>
                      <a:pt x="27" y="167"/>
                      <a:pt x="29" y="161"/>
                      <a:pt x="27" y="157"/>
                    </a:cubicBezTo>
                    <a:cubicBezTo>
                      <a:pt x="24" y="151"/>
                      <a:pt x="15" y="151"/>
                      <a:pt x="11" y="146"/>
                    </a:cubicBezTo>
                    <a:cubicBezTo>
                      <a:pt x="6" y="140"/>
                      <a:pt x="8" y="131"/>
                      <a:pt x="14" y="125"/>
                    </a:cubicBezTo>
                    <a:cubicBezTo>
                      <a:pt x="19" y="120"/>
                      <a:pt x="26" y="116"/>
                      <a:pt x="31" y="111"/>
                    </a:cubicBezTo>
                    <a:cubicBezTo>
                      <a:pt x="32" y="109"/>
                      <a:pt x="33" y="108"/>
                      <a:pt x="33" y="106"/>
                    </a:cubicBezTo>
                    <a:cubicBezTo>
                      <a:pt x="34" y="100"/>
                      <a:pt x="25" y="98"/>
                      <a:pt x="21" y="94"/>
                    </a:cubicBezTo>
                    <a:cubicBezTo>
                      <a:pt x="18" y="89"/>
                      <a:pt x="20" y="83"/>
                      <a:pt x="24" y="79"/>
                    </a:cubicBezTo>
                    <a:cubicBezTo>
                      <a:pt x="27" y="74"/>
                      <a:pt x="32" y="72"/>
                      <a:pt x="36" y="68"/>
                    </a:cubicBezTo>
                    <a:cubicBezTo>
                      <a:pt x="53" y="53"/>
                      <a:pt x="51" y="21"/>
                      <a:pt x="72" y="12"/>
                    </a:cubicBezTo>
                    <a:cubicBezTo>
                      <a:pt x="79" y="8"/>
                      <a:pt x="88" y="9"/>
                      <a:pt x="96" y="8"/>
                    </a:cubicBezTo>
                    <a:cubicBezTo>
                      <a:pt x="112" y="7"/>
                      <a:pt x="127" y="0"/>
                      <a:pt x="143" y="0"/>
                    </a:cubicBezTo>
                    <a:cubicBezTo>
                      <a:pt x="158" y="0"/>
                      <a:pt x="173" y="6"/>
                      <a:pt x="184" y="17"/>
                    </a:cubicBezTo>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 name="íş1íḍe">
                <a:extLst>
                  <a:ext uri="{FF2B5EF4-FFF2-40B4-BE49-F238E27FC236}">
                    <a16:creationId xmlns:a16="http://schemas.microsoft.com/office/drawing/2014/main" id="{81A47C79-E5C9-DEE0-AF58-F2DDA3F31A27}"/>
                  </a:ext>
                </a:extLst>
              </p:cNvPr>
              <p:cNvSpPr>
                <a:spLocks/>
              </p:cNvSpPr>
              <p:nvPr/>
            </p:nvSpPr>
            <p:spPr bwMode="auto">
              <a:xfrm>
                <a:off x="8546307" y="1249761"/>
                <a:ext cx="350044" cy="403622"/>
              </a:xfrm>
              <a:custGeom>
                <a:avLst/>
                <a:gdLst>
                  <a:gd name="T0" fmla="*/ 37173 w 113"/>
                  <a:gd name="T1" fmla="*/ 0 h 130"/>
                  <a:gd name="T2" fmla="*/ 291187 w 113"/>
                  <a:gd name="T3" fmla="*/ 353945 h 130"/>
                  <a:gd name="T4" fmla="*/ 0 w 113"/>
                  <a:gd name="T5" fmla="*/ 391203 h 130"/>
                  <a:gd name="T6" fmla="*/ 37173 w 113"/>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 h="130">
                    <a:moveTo>
                      <a:pt x="12" y="0"/>
                    </a:moveTo>
                    <a:cubicBezTo>
                      <a:pt x="12" y="0"/>
                      <a:pt x="113" y="98"/>
                      <a:pt x="94" y="114"/>
                    </a:cubicBezTo>
                    <a:cubicBezTo>
                      <a:pt x="75" y="130"/>
                      <a:pt x="0" y="126"/>
                      <a:pt x="0" y="126"/>
                    </a:cubicBezTo>
                    <a:lnTo>
                      <a:pt x="12" y="0"/>
                    </a:lnTo>
                    <a:close/>
                  </a:path>
                </a:pathLst>
              </a:custGeom>
              <a:solidFill>
                <a:srgbClr val="9903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5" name="ï$1ídê">
                <a:extLst>
                  <a:ext uri="{FF2B5EF4-FFF2-40B4-BE49-F238E27FC236}">
                    <a16:creationId xmlns:a16="http://schemas.microsoft.com/office/drawing/2014/main" id="{4BBCDB6E-074E-A4DA-0A80-834CBFEEEB87}"/>
                  </a:ext>
                </a:extLst>
              </p:cNvPr>
              <p:cNvSpPr>
                <a:spLocks/>
              </p:cNvSpPr>
              <p:nvPr/>
            </p:nvSpPr>
            <p:spPr bwMode="auto">
              <a:xfrm>
                <a:off x="6948488" y="1143795"/>
                <a:ext cx="171450" cy="229791"/>
              </a:xfrm>
              <a:custGeom>
                <a:avLst/>
                <a:gdLst>
                  <a:gd name="T0" fmla="*/ 102870 w 55"/>
                  <a:gd name="T1" fmla="*/ 229791 h 74"/>
                  <a:gd name="T2" fmla="*/ 149629 w 55"/>
                  <a:gd name="T3" fmla="*/ 177001 h 74"/>
                  <a:gd name="T4" fmla="*/ 168333 w 55"/>
                  <a:gd name="T5" fmla="*/ 152159 h 74"/>
                  <a:gd name="T6" fmla="*/ 158981 w 55"/>
                  <a:gd name="T7" fmla="*/ 124211 h 74"/>
                  <a:gd name="T8" fmla="*/ 143395 w 55"/>
                  <a:gd name="T9" fmla="*/ 121106 h 74"/>
                  <a:gd name="T10" fmla="*/ 127808 w 55"/>
                  <a:gd name="T11" fmla="*/ 121106 h 74"/>
                  <a:gd name="T12" fmla="*/ 118456 w 55"/>
                  <a:gd name="T13" fmla="*/ 118001 h 74"/>
                  <a:gd name="T14" fmla="*/ 115339 w 55"/>
                  <a:gd name="T15" fmla="*/ 108685 h 74"/>
                  <a:gd name="T16" fmla="*/ 121574 w 55"/>
                  <a:gd name="T17" fmla="*/ 52790 h 74"/>
                  <a:gd name="T18" fmla="*/ 99753 w 55"/>
                  <a:gd name="T19" fmla="*/ 3105 h 74"/>
                  <a:gd name="T20" fmla="*/ 93518 w 55"/>
                  <a:gd name="T21" fmla="*/ 0 h 74"/>
                  <a:gd name="T22" fmla="*/ 84166 w 55"/>
                  <a:gd name="T23" fmla="*/ 18632 h 74"/>
                  <a:gd name="T24" fmla="*/ 87284 w 55"/>
                  <a:gd name="T25" fmla="*/ 102474 h 74"/>
                  <a:gd name="T26" fmla="*/ 21821 w 55"/>
                  <a:gd name="T27" fmla="*/ 118001 h 74"/>
                  <a:gd name="T28" fmla="*/ 6235 w 55"/>
                  <a:gd name="T29" fmla="*/ 142843 h 74"/>
                  <a:gd name="T30" fmla="*/ 34290 w 55"/>
                  <a:gd name="T31" fmla="*/ 192528 h 74"/>
                  <a:gd name="T32" fmla="*/ 59228 w 55"/>
                  <a:gd name="T33" fmla="*/ 223580 h 74"/>
                  <a:gd name="T34" fmla="*/ 46759 w 55"/>
                  <a:gd name="T35" fmla="*/ 229791 h 74"/>
                  <a:gd name="T36" fmla="*/ 124691 w 55"/>
                  <a:gd name="T37" fmla="*/ 211159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74">
                    <a:moveTo>
                      <a:pt x="33" y="74"/>
                    </a:moveTo>
                    <a:cubicBezTo>
                      <a:pt x="37" y="70"/>
                      <a:pt x="44" y="61"/>
                      <a:pt x="48" y="57"/>
                    </a:cubicBezTo>
                    <a:cubicBezTo>
                      <a:pt x="50" y="54"/>
                      <a:pt x="53" y="52"/>
                      <a:pt x="54" y="49"/>
                    </a:cubicBezTo>
                    <a:cubicBezTo>
                      <a:pt x="55" y="46"/>
                      <a:pt x="54" y="42"/>
                      <a:pt x="51" y="40"/>
                    </a:cubicBezTo>
                    <a:cubicBezTo>
                      <a:pt x="50" y="39"/>
                      <a:pt x="48" y="39"/>
                      <a:pt x="46" y="39"/>
                    </a:cubicBezTo>
                    <a:cubicBezTo>
                      <a:pt x="44" y="39"/>
                      <a:pt x="42" y="39"/>
                      <a:pt x="41" y="39"/>
                    </a:cubicBezTo>
                    <a:cubicBezTo>
                      <a:pt x="40" y="39"/>
                      <a:pt x="39" y="39"/>
                      <a:pt x="38" y="38"/>
                    </a:cubicBezTo>
                    <a:cubicBezTo>
                      <a:pt x="37" y="37"/>
                      <a:pt x="37" y="36"/>
                      <a:pt x="37" y="35"/>
                    </a:cubicBezTo>
                    <a:cubicBezTo>
                      <a:pt x="37" y="29"/>
                      <a:pt x="38" y="23"/>
                      <a:pt x="39" y="17"/>
                    </a:cubicBezTo>
                    <a:cubicBezTo>
                      <a:pt x="39" y="11"/>
                      <a:pt x="37" y="4"/>
                      <a:pt x="32" y="1"/>
                    </a:cubicBezTo>
                    <a:cubicBezTo>
                      <a:pt x="32" y="0"/>
                      <a:pt x="31" y="0"/>
                      <a:pt x="30" y="0"/>
                    </a:cubicBezTo>
                    <a:cubicBezTo>
                      <a:pt x="27" y="0"/>
                      <a:pt x="27" y="3"/>
                      <a:pt x="27" y="6"/>
                    </a:cubicBezTo>
                    <a:cubicBezTo>
                      <a:pt x="26" y="14"/>
                      <a:pt x="28" y="25"/>
                      <a:pt x="28" y="33"/>
                    </a:cubicBezTo>
                    <a:cubicBezTo>
                      <a:pt x="22" y="31"/>
                      <a:pt x="12" y="34"/>
                      <a:pt x="7" y="38"/>
                    </a:cubicBezTo>
                    <a:cubicBezTo>
                      <a:pt x="2" y="41"/>
                      <a:pt x="0" y="40"/>
                      <a:pt x="2" y="46"/>
                    </a:cubicBezTo>
                    <a:cubicBezTo>
                      <a:pt x="4" y="52"/>
                      <a:pt x="8" y="57"/>
                      <a:pt x="11" y="62"/>
                    </a:cubicBezTo>
                    <a:cubicBezTo>
                      <a:pt x="13" y="64"/>
                      <a:pt x="16" y="71"/>
                      <a:pt x="19" y="72"/>
                    </a:cubicBezTo>
                    <a:cubicBezTo>
                      <a:pt x="20" y="72"/>
                      <a:pt x="14" y="74"/>
                      <a:pt x="15" y="74"/>
                    </a:cubicBezTo>
                    <a:cubicBezTo>
                      <a:pt x="22" y="74"/>
                      <a:pt x="33" y="68"/>
                      <a:pt x="40" y="68"/>
                    </a:cubicBezTo>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6" name="ïŝľiḑé">
                <a:extLst>
                  <a:ext uri="{FF2B5EF4-FFF2-40B4-BE49-F238E27FC236}">
                    <a16:creationId xmlns:a16="http://schemas.microsoft.com/office/drawing/2014/main" id="{2862560E-D636-50C3-5E8C-03548CC9F607}"/>
                  </a:ext>
                </a:extLst>
              </p:cNvPr>
              <p:cNvSpPr>
                <a:spLocks/>
              </p:cNvSpPr>
              <p:nvPr/>
            </p:nvSpPr>
            <p:spPr bwMode="auto">
              <a:xfrm>
                <a:off x="6977063" y="1277145"/>
                <a:ext cx="114300" cy="65485"/>
              </a:xfrm>
              <a:custGeom>
                <a:avLst/>
                <a:gdLst>
                  <a:gd name="T0" fmla="*/ 114300 w 37"/>
                  <a:gd name="T1" fmla="*/ 15592 h 21"/>
                  <a:gd name="T2" fmla="*/ 86497 w 37"/>
                  <a:gd name="T3" fmla="*/ 21828 h 21"/>
                  <a:gd name="T4" fmla="*/ 86497 w 37"/>
                  <a:gd name="T5" fmla="*/ 9355 h 21"/>
                  <a:gd name="T6" fmla="*/ 80319 w 37"/>
                  <a:gd name="T7" fmla="*/ 0 h 21"/>
                  <a:gd name="T8" fmla="*/ 55605 w 37"/>
                  <a:gd name="T9" fmla="*/ 21828 h 21"/>
                  <a:gd name="T10" fmla="*/ 27803 w 37"/>
                  <a:gd name="T11" fmla="*/ 24947 h 21"/>
                  <a:gd name="T12" fmla="*/ 9268 w 37"/>
                  <a:gd name="T13" fmla="*/ 24947 h 21"/>
                  <a:gd name="T14" fmla="*/ 0 w 37"/>
                  <a:gd name="T15" fmla="*/ 12473 h 21"/>
                  <a:gd name="T16" fmla="*/ 3089 w 37"/>
                  <a:gd name="T17" fmla="*/ 34302 h 21"/>
                  <a:gd name="T18" fmla="*/ 21624 w 37"/>
                  <a:gd name="T19" fmla="*/ 49893 h 21"/>
                  <a:gd name="T20" fmla="*/ 114300 w 37"/>
                  <a:gd name="T21" fmla="*/ 15592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21">
                    <a:moveTo>
                      <a:pt x="37" y="5"/>
                    </a:moveTo>
                    <a:cubicBezTo>
                      <a:pt x="34" y="6"/>
                      <a:pt x="31" y="7"/>
                      <a:pt x="28" y="7"/>
                    </a:cubicBezTo>
                    <a:cubicBezTo>
                      <a:pt x="28" y="6"/>
                      <a:pt x="28" y="4"/>
                      <a:pt x="28" y="3"/>
                    </a:cubicBezTo>
                    <a:cubicBezTo>
                      <a:pt x="28" y="2"/>
                      <a:pt x="27" y="0"/>
                      <a:pt x="26" y="0"/>
                    </a:cubicBezTo>
                    <a:cubicBezTo>
                      <a:pt x="26" y="4"/>
                      <a:pt x="22" y="6"/>
                      <a:pt x="18" y="7"/>
                    </a:cubicBezTo>
                    <a:cubicBezTo>
                      <a:pt x="15" y="8"/>
                      <a:pt x="12" y="8"/>
                      <a:pt x="9" y="8"/>
                    </a:cubicBezTo>
                    <a:cubicBezTo>
                      <a:pt x="7" y="8"/>
                      <a:pt x="5" y="9"/>
                      <a:pt x="3" y="8"/>
                    </a:cubicBezTo>
                    <a:cubicBezTo>
                      <a:pt x="2" y="7"/>
                      <a:pt x="0" y="6"/>
                      <a:pt x="0" y="4"/>
                    </a:cubicBezTo>
                    <a:cubicBezTo>
                      <a:pt x="0" y="6"/>
                      <a:pt x="0" y="9"/>
                      <a:pt x="1" y="11"/>
                    </a:cubicBezTo>
                    <a:cubicBezTo>
                      <a:pt x="2" y="13"/>
                      <a:pt x="4" y="15"/>
                      <a:pt x="7" y="16"/>
                    </a:cubicBezTo>
                    <a:cubicBezTo>
                      <a:pt x="24" y="21"/>
                      <a:pt x="35" y="10"/>
                      <a:pt x="37" y="5"/>
                    </a:cubicBezTo>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7" name="íṥľíďé">
                <a:extLst>
                  <a:ext uri="{FF2B5EF4-FFF2-40B4-BE49-F238E27FC236}">
                    <a16:creationId xmlns:a16="http://schemas.microsoft.com/office/drawing/2014/main" id="{B30B152A-596C-7AAB-0EA7-93BAF490411D}"/>
                  </a:ext>
                </a:extLst>
              </p:cNvPr>
              <p:cNvSpPr>
                <a:spLocks/>
              </p:cNvSpPr>
              <p:nvPr/>
            </p:nvSpPr>
            <p:spPr bwMode="auto">
              <a:xfrm>
                <a:off x="7286626" y="1243808"/>
                <a:ext cx="407194" cy="564357"/>
              </a:xfrm>
              <a:custGeom>
                <a:avLst/>
                <a:gdLst>
                  <a:gd name="T0" fmla="*/ 0 w 342"/>
                  <a:gd name="T1" fmla="*/ 564357 h 541"/>
                  <a:gd name="T2" fmla="*/ 9525 w 342"/>
                  <a:gd name="T3" fmla="*/ 0 h 541"/>
                  <a:gd name="T4" fmla="*/ 407194 w 342"/>
                  <a:gd name="T5" fmla="*/ 0 h 541"/>
                  <a:gd name="T6" fmla="*/ 400050 w 342"/>
                  <a:gd name="T7" fmla="*/ 564357 h 541"/>
                  <a:gd name="T8" fmla="*/ 0 w 342"/>
                  <a:gd name="T9" fmla="*/ 564357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 h="541">
                    <a:moveTo>
                      <a:pt x="0" y="541"/>
                    </a:moveTo>
                    <a:lnTo>
                      <a:pt x="8" y="0"/>
                    </a:lnTo>
                    <a:lnTo>
                      <a:pt x="342" y="0"/>
                    </a:lnTo>
                    <a:lnTo>
                      <a:pt x="336" y="541"/>
                    </a:lnTo>
                    <a:lnTo>
                      <a:pt x="0" y="541"/>
                    </a:lnTo>
                    <a:close/>
                  </a:path>
                </a:pathLst>
              </a:custGeom>
              <a:solidFill>
                <a:srgbClr val="19AF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8" name="îšľiḑè">
                <a:extLst>
                  <a:ext uri="{FF2B5EF4-FFF2-40B4-BE49-F238E27FC236}">
                    <a16:creationId xmlns:a16="http://schemas.microsoft.com/office/drawing/2014/main" id="{B5B9F8FD-896F-76EA-3472-9C50173CC243}"/>
                  </a:ext>
                </a:extLst>
              </p:cNvPr>
              <p:cNvSpPr>
                <a:spLocks/>
              </p:cNvSpPr>
              <p:nvPr/>
            </p:nvSpPr>
            <p:spPr bwMode="auto">
              <a:xfrm>
                <a:off x="7444979" y="1593852"/>
                <a:ext cx="189310" cy="65485"/>
              </a:xfrm>
              <a:custGeom>
                <a:avLst/>
                <a:gdLst>
                  <a:gd name="T0" fmla="*/ 189310 w 61"/>
                  <a:gd name="T1" fmla="*/ 65485 h 21"/>
                  <a:gd name="T2" fmla="*/ 155172 w 61"/>
                  <a:gd name="T3" fmla="*/ 0 h 21"/>
                  <a:gd name="T4" fmla="*/ 37241 w 61"/>
                  <a:gd name="T5" fmla="*/ 34302 h 21"/>
                  <a:gd name="T6" fmla="*/ 0 w 61"/>
                  <a:gd name="T7" fmla="*/ 62367 h 21"/>
                  <a:gd name="T8" fmla="*/ 189310 w 61"/>
                  <a:gd name="T9" fmla="*/ 65485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9" name="î$lïḓê">
                <a:extLst>
                  <a:ext uri="{FF2B5EF4-FFF2-40B4-BE49-F238E27FC236}">
                    <a16:creationId xmlns:a16="http://schemas.microsoft.com/office/drawing/2014/main" id="{6BE638F1-D87C-3692-003A-BD9518C858AB}"/>
                  </a:ext>
                </a:extLst>
              </p:cNvPr>
              <p:cNvSpPr>
                <a:spLocks/>
              </p:cNvSpPr>
              <p:nvPr/>
            </p:nvSpPr>
            <p:spPr bwMode="auto">
              <a:xfrm>
                <a:off x="7193757" y="685404"/>
                <a:ext cx="546497" cy="527447"/>
              </a:xfrm>
              <a:custGeom>
                <a:avLst/>
                <a:gdLst>
                  <a:gd name="T0" fmla="*/ 183201 w 176"/>
                  <a:gd name="T1" fmla="*/ 105489 h 170"/>
                  <a:gd name="T2" fmla="*/ 521656 w 176"/>
                  <a:gd name="T3" fmla="*/ 285442 h 170"/>
                  <a:gd name="T4" fmla="*/ 195621 w 176"/>
                  <a:gd name="T5" fmla="*/ 484010 h 170"/>
                  <a:gd name="T6" fmla="*/ 183201 w 176"/>
                  <a:gd name="T7" fmla="*/ 105489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 h="170">
                    <a:moveTo>
                      <a:pt x="59" y="34"/>
                    </a:moveTo>
                    <a:cubicBezTo>
                      <a:pt x="75" y="6"/>
                      <a:pt x="158" y="0"/>
                      <a:pt x="168" y="92"/>
                    </a:cubicBezTo>
                    <a:cubicBezTo>
                      <a:pt x="176" y="158"/>
                      <a:pt x="100" y="170"/>
                      <a:pt x="63" y="156"/>
                    </a:cubicBezTo>
                    <a:cubicBezTo>
                      <a:pt x="0" y="132"/>
                      <a:pt x="42" y="62"/>
                      <a:pt x="59" y="34"/>
                    </a:cubicBez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0" name="íṧḷïḋe">
                <a:extLst>
                  <a:ext uri="{FF2B5EF4-FFF2-40B4-BE49-F238E27FC236}">
                    <a16:creationId xmlns:a16="http://schemas.microsoft.com/office/drawing/2014/main" id="{96515492-95D9-1A5D-4D21-B4824A3BBD04}"/>
                  </a:ext>
                </a:extLst>
              </p:cNvPr>
              <p:cNvSpPr>
                <a:spLocks/>
              </p:cNvSpPr>
              <p:nvPr/>
            </p:nvSpPr>
            <p:spPr bwMode="auto">
              <a:xfrm>
                <a:off x="7222332" y="933054"/>
                <a:ext cx="104775" cy="152400"/>
              </a:xfrm>
              <a:custGeom>
                <a:avLst/>
                <a:gdLst>
                  <a:gd name="T0" fmla="*/ 101693 w 34"/>
                  <a:gd name="T1" fmla="*/ 46653 h 49"/>
                  <a:gd name="T2" fmla="*/ 33898 w 34"/>
                  <a:gd name="T3" fmla="*/ 27992 h 49"/>
                  <a:gd name="T4" fmla="*/ 104775 w 34"/>
                  <a:gd name="T5" fmla="*/ 133739 h 49"/>
                  <a:gd name="T6" fmla="*/ 101693 w 34"/>
                  <a:gd name="T7" fmla="*/ 46653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9">
                    <a:moveTo>
                      <a:pt x="33" y="15"/>
                    </a:moveTo>
                    <a:cubicBezTo>
                      <a:pt x="33" y="15"/>
                      <a:pt x="22" y="0"/>
                      <a:pt x="11" y="9"/>
                    </a:cubicBezTo>
                    <a:cubicBezTo>
                      <a:pt x="0" y="18"/>
                      <a:pt x="14" y="49"/>
                      <a:pt x="34" y="43"/>
                    </a:cubicBezTo>
                    <a:lnTo>
                      <a:pt x="33" y="15"/>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1" name="îSļíḑe">
                <a:extLst>
                  <a:ext uri="{FF2B5EF4-FFF2-40B4-BE49-F238E27FC236}">
                    <a16:creationId xmlns:a16="http://schemas.microsoft.com/office/drawing/2014/main" id="{12F822CD-0CB5-0E87-1418-8F16DA04F62D}"/>
                  </a:ext>
                </a:extLst>
              </p:cNvPr>
              <p:cNvSpPr>
                <a:spLocks/>
              </p:cNvSpPr>
              <p:nvPr/>
            </p:nvSpPr>
            <p:spPr bwMode="auto">
              <a:xfrm>
                <a:off x="7247336" y="971154"/>
                <a:ext cx="79772" cy="92869"/>
              </a:xfrm>
              <a:custGeom>
                <a:avLst/>
                <a:gdLst>
                  <a:gd name="T0" fmla="*/ 79772 w 26"/>
                  <a:gd name="T1" fmla="*/ 43339 h 30"/>
                  <a:gd name="T2" fmla="*/ 79772 w 26"/>
                  <a:gd name="T3" fmla="*/ 86678 h 30"/>
                  <a:gd name="T4" fmla="*/ 24545 w 26"/>
                  <a:gd name="T5" fmla="*/ 6191 h 30"/>
                  <a:gd name="T6" fmla="*/ 79772 w 26"/>
                  <a:gd name="T7" fmla="*/ 4333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0">
                    <a:moveTo>
                      <a:pt x="26" y="14"/>
                    </a:moveTo>
                    <a:cubicBezTo>
                      <a:pt x="26" y="28"/>
                      <a:pt x="26" y="28"/>
                      <a:pt x="26" y="28"/>
                    </a:cubicBezTo>
                    <a:cubicBezTo>
                      <a:pt x="9" y="30"/>
                      <a:pt x="0" y="5"/>
                      <a:pt x="8" y="2"/>
                    </a:cubicBezTo>
                    <a:cubicBezTo>
                      <a:pt x="15" y="0"/>
                      <a:pt x="22" y="9"/>
                      <a:pt x="26" y="14"/>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2" name="ï$ľídê">
                <a:extLst>
                  <a:ext uri="{FF2B5EF4-FFF2-40B4-BE49-F238E27FC236}">
                    <a16:creationId xmlns:a16="http://schemas.microsoft.com/office/drawing/2014/main" id="{A9E3ECCB-A8F9-E728-CF32-76A66AF4F240}"/>
                  </a:ext>
                </a:extLst>
              </p:cNvPr>
              <p:cNvSpPr>
                <a:spLocks/>
              </p:cNvSpPr>
              <p:nvPr/>
            </p:nvSpPr>
            <p:spPr bwMode="auto">
              <a:xfrm>
                <a:off x="7262813" y="973536"/>
                <a:ext cx="64294" cy="40481"/>
              </a:xfrm>
              <a:custGeom>
                <a:avLst/>
                <a:gdLst>
                  <a:gd name="T0" fmla="*/ 0 w 21"/>
                  <a:gd name="T1" fmla="*/ 18684 h 13"/>
                  <a:gd name="T2" fmla="*/ 0 w 21"/>
                  <a:gd name="T3" fmla="*/ 18684 h 13"/>
                  <a:gd name="T4" fmla="*/ 0 w 21"/>
                  <a:gd name="T5" fmla="*/ 15570 h 13"/>
                  <a:gd name="T6" fmla="*/ 6123 w 21"/>
                  <a:gd name="T7" fmla="*/ 6228 h 13"/>
                  <a:gd name="T8" fmla="*/ 9185 w 21"/>
                  <a:gd name="T9" fmla="*/ 6228 h 13"/>
                  <a:gd name="T10" fmla="*/ 9185 w 21"/>
                  <a:gd name="T11" fmla="*/ 6228 h 13"/>
                  <a:gd name="T12" fmla="*/ 9185 w 21"/>
                  <a:gd name="T13" fmla="*/ 6228 h 13"/>
                  <a:gd name="T14" fmla="*/ 9185 w 21"/>
                  <a:gd name="T15" fmla="*/ 6228 h 13"/>
                  <a:gd name="T16" fmla="*/ 9185 w 21"/>
                  <a:gd name="T17" fmla="*/ 6228 h 13"/>
                  <a:gd name="T18" fmla="*/ 9185 w 21"/>
                  <a:gd name="T19" fmla="*/ 6228 h 13"/>
                  <a:gd name="T20" fmla="*/ 9185 w 21"/>
                  <a:gd name="T21" fmla="*/ 6228 h 13"/>
                  <a:gd name="T22" fmla="*/ 9185 w 21"/>
                  <a:gd name="T23" fmla="*/ 6228 h 13"/>
                  <a:gd name="T24" fmla="*/ 12246 w 21"/>
                  <a:gd name="T25" fmla="*/ 6228 h 13"/>
                  <a:gd name="T26" fmla="*/ 12246 w 21"/>
                  <a:gd name="T27" fmla="*/ 6228 h 13"/>
                  <a:gd name="T28" fmla="*/ 15308 w 21"/>
                  <a:gd name="T29" fmla="*/ 6228 h 13"/>
                  <a:gd name="T30" fmla="*/ 15308 w 21"/>
                  <a:gd name="T31" fmla="*/ 6228 h 13"/>
                  <a:gd name="T32" fmla="*/ 18370 w 21"/>
                  <a:gd name="T33" fmla="*/ 6228 h 13"/>
                  <a:gd name="T34" fmla="*/ 30616 w 21"/>
                  <a:gd name="T35" fmla="*/ 9342 h 13"/>
                  <a:gd name="T36" fmla="*/ 36739 w 21"/>
                  <a:gd name="T37" fmla="*/ 15570 h 13"/>
                  <a:gd name="T38" fmla="*/ 42863 w 21"/>
                  <a:gd name="T39" fmla="*/ 18684 h 13"/>
                  <a:gd name="T40" fmla="*/ 52048 w 21"/>
                  <a:gd name="T41" fmla="*/ 28025 h 13"/>
                  <a:gd name="T42" fmla="*/ 64294 w 21"/>
                  <a:gd name="T43" fmla="*/ 40481 h 13"/>
                  <a:gd name="T44" fmla="*/ 61232 w 21"/>
                  <a:gd name="T45" fmla="*/ 34253 h 13"/>
                  <a:gd name="T46" fmla="*/ 58171 w 21"/>
                  <a:gd name="T47" fmla="*/ 28025 h 13"/>
                  <a:gd name="T48" fmla="*/ 52048 w 21"/>
                  <a:gd name="T49" fmla="*/ 21797 h 13"/>
                  <a:gd name="T50" fmla="*/ 48986 w 21"/>
                  <a:gd name="T51" fmla="*/ 15570 h 13"/>
                  <a:gd name="T52" fmla="*/ 33678 w 21"/>
                  <a:gd name="T53" fmla="*/ 3114 h 13"/>
                  <a:gd name="T54" fmla="*/ 27555 w 21"/>
                  <a:gd name="T55" fmla="*/ 0 h 13"/>
                  <a:gd name="T56" fmla="*/ 18370 w 21"/>
                  <a:gd name="T57" fmla="*/ 0 h 13"/>
                  <a:gd name="T58" fmla="*/ 15308 w 21"/>
                  <a:gd name="T59" fmla="*/ 0 h 13"/>
                  <a:gd name="T60" fmla="*/ 15308 w 21"/>
                  <a:gd name="T61" fmla="*/ 0 h 13"/>
                  <a:gd name="T62" fmla="*/ 12246 w 21"/>
                  <a:gd name="T63" fmla="*/ 0 h 13"/>
                  <a:gd name="T64" fmla="*/ 9185 w 21"/>
                  <a:gd name="T65" fmla="*/ 0 h 13"/>
                  <a:gd name="T66" fmla="*/ 9185 w 21"/>
                  <a:gd name="T67" fmla="*/ 0 h 13"/>
                  <a:gd name="T68" fmla="*/ 9185 w 21"/>
                  <a:gd name="T69" fmla="*/ 0 h 13"/>
                  <a:gd name="T70" fmla="*/ 9185 w 21"/>
                  <a:gd name="T71" fmla="*/ 0 h 13"/>
                  <a:gd name="T72" fmla="*/ 6123 w 21"/>
                  <a:gd name="T73" fmla="*/ 3114 h 13"/>
                  <a:gd name="T74" fmla="*/ 3062 w 21"/>
                  <a:gd name="T75" fmla="*/ 3114 h 13"/>
                  <a:gd name="T76" fmla="*/ 0 w 21"/>
                  <a:gd name="T77" fmla="*/ 9342 h 13"/>
                  <a:gd name="T78" fmla="*/ 0 w 21"/>
                  <a:gd name="T79" fmla="*/ 15570 h 13"/>
                  <a:gd name="T80" fmla="*/ 0 w 21"/>
                  <a:gd name="T81" fmla="*/ 18684 h 13"/>
                  <a:gd name="T82" fmla="*/ 0 w 21"/>
                  <a:gd name="T83" fmla="*/ 18684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 h="13">
                    <a:moveTo>
                      <a:pt x="0" y="6"/>
                    </a:moveTo>
                    <a:cubicBezTo>
                      <a:pt x="0" y="6"/>
                      <a:pt x="0" y="6"/>
                      <a:pt x="0" y="6"/>
                    </a:cubicBezTo>
                    <a:cubicBezTo>
                      <a:pt x="0" y="5"/>
                      <a:pt x="0" y="5"/>
                      <a:pt x="0" y="5"/>
                    </a:cubicBezTo>
                    <a:cubicBezTo>
                      <a:pt x="1" y="4"/>
                      <a:pt x="1" y="3"/>
                      <a:pt x="2" y="2"/>
                    </a:cubicBezTo>
                    <a:cubicBezTo>
                      <a:pt x="2"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5" y="7"/>
                      <a:pt x="17" y="8"/>
                      <a:pt x="17" y="9"/>
                    </a:cubicBezTo>
                    <a:cubicBezTo>
                      <a:pt x="19" y="11"/>
                      <a:pt x="21" y="13"/>
                      <a:pt x="21" y="13"/>
                    </a:cubicBezTo>
                    <a:cubicBezTo>
                      <a:pt x="21" y="13"/>
                      <a:pt x="21" y="12"/>
                      <a:pt x="20" y="11"/>
                    </a:cubicBezTo>
                    <a:cubicBezTo>
                      <a:pt x="20" y="11"/>
                      <a:pt x="19" y="10"/>
                      <a:pt x="19" y="9"/>
                    </a:cubicBezTo>
                    <a:cubicBezTo>
                      <a:pt x="18" y="8"/>
                      <a:pt x="18" y="7"/>
                      <a:pt x="17" y="7"/>
                    </a:cubicBezTo>
                    <a:cubicBezTo>
                      <a:pt x="17" y="6"/>
                      <a:pt x="16" y="5"/>
                      <a:pt x="16" y="5"/>
                    </a:cubicBezTo>
                    <a:cubicBezTo>
                      <a:pt x="14" y="4"/>
                      <a:pt x="13" y="2"/>
                      <a:pt x="11" y="1"/>
                    </a:cubicBezTo>
                    <a:cubicBezTo>
                      <a:pt x="11" y="1"/>
                      <a:pt x="10" y="0"/>
                      <a:pt x="9" y="0"/>
                    </a:cubicBezTo>
                    <a:cubicBezTo>
                      <a:pt x="8" y="0"/>
                      <a:pt x="7" y="0"/>
                      <a:pt x="6" y="0"/>
                    </a:cubicBezTo>
                    <a:cubicBezTo>
                      <a:pt x="6" y="0"/>
                      <a:pt x="5" y="0"/>
                      <a:pt x="5" y="0"/>
                    </a:cubicBezTo>
                    <a:cubicBezTo>
                      <a:pt x="5" y="0"/>
                      <a:pt x="5" y="0"/>
                      <a:pt x="5" y="0"/>
                    </a:cubicBezTo>
                    <a:cubicBezTo>
                      <a:pt x="4" y="0"/>
                      <a:pt x="4" y="0"/>
                      <a:pt x="4" y="0"/>
                    </a:cubicBezTo>
                    <a:cubicBezTo>
                      <a:pt x="4" y="0"/>
                      <a:pt x="3" y="0"/>
                      <a:pt x="3" y="0"/>
                    </a:cubicBezTo>
                    <a:cubicBezTo>
                      <a:pt x="3" y="0"/>
                      <a:pt x="3" y="0"/>
                      <a:pt x="3" y="0"/>
                    </a:cubicBezTo>
                    <a:cubicBezTo>
                      <a:pt x="3" y="0"/>
                      <a:pt x="3" y="0"/>
                      <a:pt x="3" y="0"/>
                    </a:cubicBezTo>
                    <a:cubicBezTo>
                      <a:pt x="3" y="0"/>
                      <a:pt x="3" y="0"/>
                      <a:pt x="3" y="0"/>
                    </a:cubicBezTo>
                    <a:cubicBezTo>
                      <a:pt x="2" y="0"/>
                      <a:pt x="2" y="1"/>
                      <a:pt x="2" y="1"/>
                    </a:cubicBezTo>
                    <a:cubicBezTo>
                      <a:pt x="2" y="1"/>
                      <a:pt x="1" y="1"/>
                      <a:pt x="1" y="1"/>
                    </a:cubicBezTo>
                    <a:cubicBezTo>
                      <a:pt x="1" y="2"/>
                      <a:pt x="0" y="3"/>
                      <a:pt x="0" y="3"/>
                    </a:cubicBezTo>
                    <a:cubicBezTo>
                      <a:pt x="0" y="4"/>
                      <a:pt x="0" y="4"/>
                      <a:pt x="0" y="5"/>
                    </a:cubicBezTo>
                    <a:cubicBezTo>
                      <a:pt x="0" y="5"/>
                      <a:pt x="0" y="5"/>
                      <a:pt x="0" y="6"/>
                    </a:cubicBezTo>
                    <a:cubicBezTo>
                      <a:pt x="0" y="6"/>
                      <a:pt x="0" y="6"/>
                      <a:pt x="0" y="6"/>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3" name="ï$ḻíḑé">
                <a:extLst>
                  <a:ext uri="{FF2B5EF4-FFF2-40B4-BE49-F238E27FC236}">
                    <a16:creationId xmlns:a16="http://schemas.microsoft.com/office/drawing/2014/main" id="{893A406C-FA2F-4481-C0B4-262A2A02C0C1}"/>
                  </a:ext>
                </a:extLst>
              </p:cNvPr>
              <p:cNvSpPr>
                <a:spLocks/>
              </p:cNvSpPr>
              <p:nvPr/>
            </p:nvSpPr>
            <p:spPr bwMode="auto">
              <a:xfrm>
                <a:off x="7647386" y="948533"/>
                <a:ext cx="110728" cy="155972"/>
              </a:xfrm>
              <a:custGeom>
                <a:avLst/>
                <a:gdLst>
                  <a:gd name="T0" fmla="*/ 9227 w 36"/>
                  <a:gd name="T1" fmla="*/ 43672 h 50"/>
                  <a:gd name="T2" fmla="*/ 79970 w 36"/>
                  <a:gd name="T3" fmla="*/ 31194 h 50"/>
                  <a:gd name="T4" fmla="*/ 0 w 36"/>
                  <a:gd name="T5" fmla="*/ 131016 h 50"/>
                  <a:gd name="T6" fmla="*/ 9227 w 36"/>
                  <a:gd name="T7" fmla="*/ 4367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0">
                    <a:moveTo>
                      <a:pt x="3" y="14"/>
                    </a:moveTo>
                    <a:cubicBezTo>
                      <a:pt x="3" y="14"/>
                      <a:pt x="15" y="0"/>
                      <a:pt x="26" y="10"/>
                    </a:cubicBezTo>
                    <a:cubicBezTo>
                      <a:pt x="36" y="20"/>
                      <a:pt x="20" y="50"/>
                      <a:pt x="0" y="42"/>
                    </a:cubicBezTo>
                    <a:lnTo>
                      <a:pt x="3" y="14"/>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4" name="iṧḷîḓê">
                <a:extLst>
                  <a:ext uri="{FF2B5EF4-FFF2-40B4-BE49-F238E27FC236}">
                    <a16:creationId xmlns:a16="http://schemas.microsoft.com/office/drawing/2014/main" id="{5566A1D1-BD44-3568-053D-DC146D94AC04}"/>
                  </a:ext>
                </a:extLst>
              </p:cNvPr>
              <p:cNvSpPr>
                <a:spLocks/>
              </p:cNvSpPr>
              <p:nvPr/>
            </p:nvSpPr>
            <p:spPr bwMode="auto">
              <a:xfrm>
                <a:off x="7647386" y="986633"/>
                <a:ext cx="85725" cy="95250"/>
              </a:xfrm>
              <a:custGeom>
                <a:avLst/>
                <a:gdLst>
                  <a:gd name="T0" fmla="*/ 6123 w 28"/>
                  <a:gd name="T1" fmla="*/ 39944 h 31"/>
                  <a:gd name="T2" fmla="*/ 0 w 28"/>
                  <a:gd name="T3" fmla="*/ 82960 h 31"/>
                  <a:gd name="T4" fmla="*/ 61232 w 28"/>
                  <a:gd name="T5" fmla="*/ 9218 h 31"/>
                  <a:gd name="T6" fmla="*/ 6123 w 28"/>
                  <a:gd name="T7" fmla="*/ 39944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1">
                    <a:moveTo>
                      <a:pt x="2" y="13"/>
                    </a:moveTo>
                    <a:cubicBezTo>
                      <a:pt x="0" y="27"/>
                      <a:pt x="0" y="27"/>
                      <a:pt x="0" y="27"/>
                    </a:cubicBezTo>
                    <a:cubicBezTo>
                      <a:pt x="18" y="31"/>
                      <a:pt x="28" y="6"/>
                      <a:pt x="20" y="3"/>
                    </a:cubicBezTo>
                    <a:cubicBezTo>
                      <a:pt x="14" y="0"/>
                      <a:pt x="5" y="8"/>
                      <a:pt x="2" y="13"/>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5" name="ïş1îḑê">
                <a:extLst>
                  <a:ext uri="{FF2B5EF4-FFF2-40B4-BE49-F238E27FC236}">
                    <a16:creationId xmlns:a16="http://schemas.microsoft.com/office/drawing/2014/main" id="{A355CD88-9C6E-84D4-CE7A-01E840AAE5C1}"/>
                  </a:ext>
                </a:extLst>
              </p:cNvPr>
              <p:cNvSpPr>
                <a:spLocks/>
              </p:cNvSpPr>
              <p:nvPr/>
            </p:nvSpPr>
            <p:spPr bwMode="auto">
              <a:xfrm>
                <a:off x="7653338" y="989014"/>
                <a:ext cx="64294" cy="36910"/>
              </a:xfrm>
              <a:custGeom>
                <a:avLst/>
                <a:gdLst>
                  <a:gd name="T0" fmla="*/ 64294 w 21"/>
                  <a:gd name="T1" fmla="*/ 21531 h 12"/>
                  <a:gd name="T2" fmla="*/ 64294 w 21"/>
                  <a:gd name="T3" fmla="*/ 21531 h 12"/>
                  <a:gd name="T4" fmla="*/ 64294 w 21"/>
                  <a:gd name="T5" fmla="*/ 18455 h 12"/>
                  <a:gd name="T6" fmla="*/ 58171 w 21"/>
                  <a:gd name="T7" fmla="*/ 9228 h 12"/>
                  <a:gd name="T8" fmla="*/ 55109 w 21"/>
                  <a:gd name="T9" fmla="*/ 9228 h 12"/>
                  <a:gd name="T10" fmla="*/ 55109 w 21"/>
                  <a:gd name="T11" fmla="*/ 9228 h 12"/>
                  <a:gd name="T12" fmla="*/ 55109 w 21"/>
                  <a:gd name="T13" fmla="*/ 9228 h 12"/>
                  <a:gd name="T14" fmla="*/ 55109 w 21"/>
                  <a:gd name="T15" fmla="*/ 9228 h 12"/>
                  <a:gd name="T16" fmla="*/ 55109 w 21"/>
                  <a:gd name="T17" fmla="*/ 9228 h 12"/>
                  <a:gd name="T18" fmla="*/ 55109 w 21"/>
                  <a:gd name="T19" fmla="*/ 9228 h 12"/>
                  <a:gd name="T20" fmla="*/ 55109 w 21"/>
                  <a:gd name="T21" fmla="*/ 9228 h 12"/>
                  <a:gd name="T22" fmla="*/ 55109 w 21"/>
                  <a:gd name="T23" fmla="*/ 6152 h 12"/>
                  <a:gd name="T24" fmla="*/ 55109 w 21"/>
                  <a:gd name="T25" fmla="*/ 6152 h 12"/>
                  <a:gd name="T26" fmla="*/ 52048 w 21"/>
                  <a:gd name="T27" fmla="*/ 6152 h 12"/>
                  <a:gd name="T28" fmla="*/ 52048 w 21"/>
                  <a:gd name="T29" fmla="*/ 6152 h 12"/>
                  <a:gd name="T30" fmla="*/ 48986 w 21"/>
                  <a:gd name="T31" fmla="*/ 6152 h 12"/>
                  <a:gd name="T32" fmla="*/ 48986 w 21"/>
                  <a:gd name="T33" fmla="*/ 6152 h 12"/>
                  <a:gd name="T34" fmla="*/ 33678 w 21"/>
                  <a:gd name="T35" fmla="*/ 9228 h 12"/>
                  <a:gd name="T36" fmla="*/ 27555 w 21"/>
                  <a:gd name="T37" fmla="*/ 15379 h 12"/>
                  <a:gd name="T38" fmla="*/ 21431 w 21"/>
                  <a:gd name="T39" fmla="*/ 18455 h 12"/>
                  <a:gd name="T40" fmla="*/ 9185 w 21"/>
                  <a:gd name="T41" fmla="*/ 27683 h 12"/>
                  <a:gd name="T42" fmla="*/ 0 w 21"/>
                  <a:gd name="T43" fmla="*/ 36910 h 12"/>
                  <a:gd name="T44" fmla="*/ 0 w 21"/>
                  <a:gd name="T45" fmla="*/ 33834 h 12"/>
                  <a:gd name="T46" fmla="*/ 6123 w 21"/>
                  <a:gd name="T47" fmla="*/ 24607 h 12"/>
                  <a:gd name="T48" fmla="*/ 12246 w 21"/>
                  <a:gd name="T49" fmla="*/ 18455 h 12"/>
                  <a:gd name="T50" fmla="*/ 15308 w 21"/>
                  <a:gd name="T51" fmla="*/ 12303 h 12"/>
                  <a:gd name="T52" fmla="*/ 30616 w 21"/>
                  <a:gd name="T53" fmla="*/ 3076 h 12"/>
                  <a:gd name="T54" fmla="*/ 39801 w 21"/>
                  <a:gd name="T55" fmla="*/ 0 h 12"/>
                  <a:gd name="T56" fmla="*/ 48986 w 21"/>
                  <a:gd name="T57" fmla="*/ 0 h 12"/>
                  <a:gd name="T58" fmla="*/ 48986 w 21"/>
                  <a:gd name="T59" fmla="*/ 0 h 12"/>
                  <a:gd name="T60" fmla="*/ 52048 w 21"/>
                  <a:gd name="T61" fmla="*/ 0 h 12"/>
                  <a:gd name="T62" fmla="*/ 55109 w 21"/>
                  <a:gd name="T63" fmla="*/ 0 h 12"/>
                  <a:gd name="T64" fmla="*/ 55109 w 21"/>
                  <a:gd name="T65" fmla="*/ 3076 h 12"/>
                  <a:gd name="T66" fmla="*/ 58171 w 21"/>
                  <a:gd name="T67" fmla="*/ 3076 h 12"/>
                  <a:gd name="T68" fmla="*/ 58171 w 21"/>
                  <a:gd name="T69" fmla="*/ 3076 h 12"/>
                  <a:gd name="T70" fmla="*/ 58171 w 21"/>
                  <a:gd name="T71" fmla="*/ 3076 h 12"/>
                  <a:gd name="T72" fmla="*/ 58171 w 21"/>
                  <a:gd name="T73" fmla="*/ 3076 h 12"/>
                  <a:gd name="T74" fmla="*/ 61232 w 21"/>
                  <a:gd name="T75" fmla="*/ 6152 h 12"/>
                  <a:gd name="T76" fmla="*/ 64294 w 21"/>
                  <a:gd name="T77" fmla="*/ 12303 h 12"/>
                  <a:gd name="T78" fmla="*/ 64294 w 21"/>
                  <a:gd name="T79" fmla="*/ 18455 h 12"/>
                  <a:gd name="T80" fmla="*/ 64294 w 21"/>
                  <a:gd name="T81" fmla="*/ 21531 h 12"/>
                  <a:gd name="T82" fmla="*/ 64294 w 21"/>
                  <a:gd name="T83" fmla="*/ 21531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 h="12">
                    <a:moveTo>
                      <a:pt x="21" y="7"/>
                    </a:moveTo>
                    <a:cubicBezTo>
                      <a:pt x="21" y="7"/>
                      <a:pt x="21" y="7"/>
                      <a:pt x="21" y="7"/>
                    </a:cubicBezTo>
                    <a:cubicBezTo>
                      <a:pt x="21" y="6"/>
                      <a:pt x="21" y="6"/>
                      <a:pt x="21" y="6"/>
                    </a:cubicBezTo>
                    <a:cubicBezTo>
                      <a:pt x="20" y="5"/>
                      <a:pt x="20" y="4"/>
                      <a:pt x="19" y="3"/>
                    </a:cubicBezTo>
                    <a:cubicBezTo>
                      <a:pt x="19" y="3"/>
                      <a:pt x="19"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2"/>
                      <a:pt x="18" y="2"/>
                      <a:pt x="18" y="2"/>
                    </a:cubicBezTo>
                    <a:cubicBezTo>
                      <a:pt x="18" y="2"/>
                      <a:pt x="18" y="2"/>
                      <a:pt x="18" y="2"/>
                    </a:cubicBezTo>
                    <a:cubicBezTo>
                      <a:pt x="17" y="2"/>
                      <a:pt x="17" y="2"/>
                      <a:pt x="17" y="2"/>
                    </a:cubicBezTo>
                    <a:cubicBezTo>
                      <a:pt x="17" y="2"/>
                      <a:pt x="17" y="2"/>
                      <a:pt x="17" y="2"/>
                    </a:cubicBezTo>
                    <a:cubicBezTo>
                      <a:pt x="16" y="2"/>
                      <a:pt x="16" y="2"/>
                      <a:pt x="16" y="2"/>
                    </a:cubicBezTo>
                    <a:cubicBezTo>
                      <a:pt x="16" y="2"/>
                      <a:pt x="16" y="2"/>
                      <a:pt x="16" y="2"/>
                    </a:cubicBezTo>
                    <a:cubicBezTo>
                      <a:pt x="14" y="2"/>
                      <a:pt x="13" y="3"/>
                      <a:pt x="11" y="3"/>
                    </a:cubicBezTo>
                    <a:cubicBezTo>
                      <a:pt x="10" y="4"/>
                      <a:pt x="10" y="4"/>
                      <a:pt x="9" y="5"/>
                    </a:cubicBezTo>
                    <a:cubicBezTo>
                      <a:pt x="8" y="5"/>
                      <a:pt x="7" y="6"/>
                      <a:pt x="7" y="6"/>
                    </a:cubicBezTo>
                    <a:cubicBezTo>
                      <a:pt x="6" y="7"/>
                      <a:pt x="4" y="8"/>
                      <a:pt x="3" y="9"/>
                    </a:cubicBezTo>
                    <a:cubicBezTo>
                      <a:pt x="1" y="11"/>
                      <a:pt x="0" y="12"/>
                      <a:pt x="0" y="12"/>
                    </a:cubicBezTo>
                    <a:cubicBezTo>
                      <a:pt x="0" y="12"/>
                      <a:pt x="0" y="11"/>
                      <a:pt x="0" y="11"/>
                    </a:cubicBezTo>
                    <a:cubicBezTo>
                      <a:pt x="1" y="10"/>
                      <a:pt x="1" y="9"/>
                      <a:pt x="2" y="8"/>
                    </a:cubicBezTo>
                    <a:cubicBezTo>
                      <a:pt x="3" y="7"/>
                      <a:pt x="3" y="7"/>
                      <a:pt x="4" y="6"/>
                    </a:cubicBezTo>
                    <a:cubicBezTo>
                      <a:pt x="4" y="6"/>
                      <a:pt x="5" y="5"/>
                      <a:pt x="5" y="4"/>
                    </a:cubicBezTo>
                    <a:cubicBezTo>
                      <a:pt x="7" y="3"/>
                      <a:pt x="8" y="2"/>
                      <a:pt x="10" y="1"/>
                    </a:cubicBezTo>
                    <a:cubicBezTo>
                      <a:pt x="11" y="1"/>
                      <a:pt x="12" y="1"/>
                      <a:pt x="13" y="0"/>
                    </a:cubicBezTo>
                    <a:cubicBezTo>
                      <a:pt x="14" y="0"/>
                      <a:pt x="15" y="0"/>
                      <a:pt x="16" y="0"/>
                    </a:cubicBezTo>
                    <a:cubicBezTo>
                      <a:pt x="16" y="0"/>
                      <a:pt x="16" y="0"/>
                      <a:pt x="16" y="0"/>
                    </a:cubicBezTo>
                    <a:cubicBezTo>
                      <a:pt x="17" y="0"/>
                      <a:pt x="17" y="0"/>
                      <a:pt x="17" y="0"/>
                    </a:cubicBezTo>
                    <a:cubicBezTo>
                      <a:pt x="17" y="0"/>
                      <a:pt x="17" y="0"/>
                      <a:pt x="18" y="0"/>
                    </a:cubicBezTo>
                    <a:cubicBezTo>
                      <a:pt x="18" y="1"/>
                      <a:pt x="18" y="1"/>
                      <a:pt x="18" y="1"/>
                    </a:cubicBezTo>
                    <a:cubicBezTo>
                      <a:pt x="19" y="1"/>
                      <a:pt x="19" y="1"/>
                      <a:pt x="19" y="1"/>
                    </a:cubicBezTo>
                    <a:cubicBezTo>
                      <a:pt x="19" y="1"/>
                      <a:pt x="19" y="1"/>
                      <a:pt x="19" y="1"/>
                    </a:cubicBezTo>
                    <a:cubicBezTo>
                      <a:pt x="19" y="1"/>
                      <a:pt x="19" y="1"/>
                      <a:pt x="19" y="1"/>
                    </a:cubicBezTo>
                    <a:cubicBezTo>
                      <a:pt x="19" y="1"/>
                      <a:pt x="19" y="1"/>
                      <a:pt x="19" y="1"/>
                    </a:cubicBezTo>
                    <a:cubicBezTo>
                      <a:pt x="20" y="2"/>
                      <a:pt x="20" y="2"/>
                      <a:pt x="20" y="2"/>
                    </a:cubicBezTo>
                    <a:cubicBezTo>
                      <a:pt x="21" y="3"/>
                      <a:pt x="21" y="4"/>
                      <a:pt x="21" y="4"/>
                    </a:cubicBezTo>
                    <a:cubicBezTo>
                      <a:pt x="21" y="5"/>
                      <a:pt x="21" y="5"/>
                      <a:pt x="21" y="6"/>
                    </a:cubicBezTo>
                    <a:cubicBezTo>
                      <a:pt x="21" y="6"/>
                      <a:pt x="21" y="6"/>
                      <a:pt x="21" y="7"/>
                    </a:cubicBezTo>
                    <a:cubicBezTo>
                      <a:pt x="21" y="7"/>
                      <a:pt x="21" y="7"/>
                      <a:pt x="21" y="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6" name="iṡľíḓê">
                <a:extLst>
                  <a:ext uri="{FF2B5EF4-FFF2-40B4-BE49-F238E27FC236}">
                    <a16:creationId xmlns:a16="http://schemas.microsoft.com/office/drawing/2014/main" id="{7D463F82-DC98-A21F-C3CC-D6489BA14DFE}"/>
                  </a:ext>
                </a:extLst>
              </p:cNvPr>
              <p:cNvSpPr>
                <a:spLocks/>
              </p:cNvSpPr>
              <p:nvPr/>
            </p:nvSpPr>
            <p:spPr bwMode="auto">
              <a:xfrm>
                <a:off x="7435454" y="1128317"/>
                <a:ext cx="100012" cy="171450"/>
              </a:xfrm>
              <a:custGeom>
                <a:avLst/>
                <a:gdLst>
                  <a:gd name="T0" fmla="*/ 9376 w 32"/>
                  <a:gd name="T1" fmla="*/ 0 h 55"/>
                  <a:gd name="T2" fmla="*/ 100012 w 32"/>
                  <a:gd name="T3" fmla="*/ 3117 h 55"/>
                  <a:gd name="T4" fmla="*/ 96887 w 32"/>
                  <a:gd name="T5" fmla="*/ 143395 h 55"/>
                  <a:gd name="T6" fmla="*/ 50006 w 32"/>
                  <a:gd name="T7" fmla="*/ 171450 h 55"/>
                  <a:gd name="T8" fmla="*/ 0 w 32"/>
                  <a:gd name="T9" fmla="*/ 140277 h 55"/>
                  <a:gd name="T10" fmla="*/ 9376 w 32"/>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5">
                    <a:moveTo>
                      <a:pt x="3" y="0"/>
                    </a:moveTo>
                    <a:cubicBezTo>
                      <a:pt x="32" y="1"/>
                      <a:pt x="32" y="1"/>
                      <a:pt x="32" y="1"/>
                    </a:cubicBezTo>
                    <a:cubicBezTo>
                      <a:pt x="32" y="1"/>
                      <a:pt x="31" y="46"/>
                      <a:pt x="31" y="46"/>
                    </a:cubicBezTo>
                    <a:cubicBezTo>
                      <a:pt x="31" y="46"/>
                      <a:pt x="29" y="55"/>
                      <a:pt x="16" y="55"/>
                    </a:cubicBezTo>
                    <a:cubicBezTo>
                      <a:pt x="3" y="55"/>
                      <a:pt x="0" y="45"/>
                      <a:pt x="0" y="45"/>
                    </a:cubicBezTo>
                    <a:cubicBezTo>
                      <a:pt x="1" y="45"/>
                      <a:pt x="3" y="0"/>
                      <a:pt x="3" y="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7" name="isliḋè">
                <a:extLst>
                  <a:ext uri="{FF2B5EF4-FFF2-40B4-BE49-F238E27FC236}">
                    <a16:creationId xmlns:a16="http://schemas.microsoft.com/office/drawing/2014/main" id="{43F9293E-24C2-2080-990C-3266E483E497}"/>
                  </a:ext>
                </a:extLst>
              </p:cNvPr>
              <p:cNvSpPr>
                <a:spLocks/>
              </p:cNvSpPr>
              <p:nvPr/>
            </p:nvSpPr>
            <p:spPr bwMode="auto">
              <a:xfrm>
                <a:off x="7439026" y="1178323"/>
                <a:ext cx="96441" cy="86916"/>
              </a:xfrm>
              <a:custGeom>
                <a:avLst/>
                <a:gdLst>
                  <a:gd name="T0" fmla="*/ 3111 w 31"/>
                  <a:gd name="T1" fmla="*/ 0 h 28"/>
                  <a:gd name="T2" fmla="*/ 93330 w 31"/>
                  <a:gd name="T3" fmla="*/ 6208 h 28"/>
                  <a:gd name="T4" fmla="*/ 96441 w 31"/>
                  <a:gd name="T5" fmla="*/ 58979 h 28"/>
                  <a:gd name="T6" fmla="*/ 49776 w 31"/>
                  <a:gd name="T7" fmla="*/ 86916 h 28"/>
                  <a:gd name="T8" fmla="*/ 0 w 31"/>
                  <a:gd name="T9" fmla="*/ 55875 h 28"/>
                  <a:gd name="T10" fmla="*/ 3111 w 31"/>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8">
                    <a:moveTo>
                      <a:pt x="1" y="0"/>
                    </a:moveTo>
                    <a:cubicBezTo>
                      <a:pt x="30" y="2"/>
                      <a:pt x="30" y="2"/>
                      <a:pt x="30" y="2"/>
                    </a:cubicBezTo>
                    <a:cubicBezTo>
                      <a:pt x="30" y="2"/>
                      <a:pt x="31" y="19"/>
                      <a:pt x="31" y="19"/>
                    </a:cubicBezTo>
                    <a:cubicBezTo>
                      <a:pt x="31" y="19"/>
                      <a:pt x="28" y="28"/>
                      <a:pt x="16" y="28"/>
                    </a:cubicBezTo>
                    <a:cubicBezTo>
                      <a:pt x="3" y="27"/>
                      <a:pt x="0" y="18"/>
                      <a:pt x="0" y="18"/>
                    </a:cubicBezTo>
                    <a:cubicBezTo>
                      <a:pt x="0" y="18"/>
                      <a:pt x="1" y="0"/>
                      <a:pt x="1"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8" name="iṡ1ídé">
                <a:extLst>
                  <a:ext uri="{FF2B5EF4-FFF2-40B4-BE49-F238E27FC236}">
                    <a16:creationId xmlns:a16="http://schemas.microsoft.com/office/drawing/2014/main" id="{CCE41120-5088-5B4F-C7BD-FB0A26841888}"/>
                  </a:ext>
                </a:extLst>
              </p:cNvPr>
              <p:cNvSpPr>
                <a:spLocks/>
              </p:cNvSpPr>
              <p:nvPr/>
            </p:nvSpPr>
            <p:spPr bwMode="auto">
              <a:xfrm>
                <a:off x="7442598" y="1153320"/>
                <a:ext cx="92869" cy="46435"/>
              </a:xfrm>
              <a:custGeom>
                <a:avLst/>
                <a:gdLst>
                  <a:gd name="T0" fmla="*/ 3096 w 30"/>
                  <a:gd name="T1" fmla="*/ 0 h 15"/>
                  <a:gd name="T2" fmla="*/ 92869 w 30"/>
                  <a:gd name="T3" fmla="*/ 3096 h 15"/>
                  <a:gd name="T4" fmla="*/ 92869 w 30"/>
                  <a:gd name="T5" fmla="*/ 37148 h 15"/>
                  <a:gd name="T6" fmla="*/ 65008 w 30"/>
                  <a:gd name="T7" fmla="*/ 43339 h 15"/>
                  <a:gd name="T8" fmla="*/ 0 w 30"/>
                  <a:gd name="T9" fmla="*/ 34052 h 15"/>
                  <a:gd name="T10" fmla="*/ 3096 w 30"/>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1" y="0"/>
                    </a:moveTo>
                    <a:cubicBezTo>
                      <a:pt x="30" y="1"/>
                      <a:pt x="30" y="1"/>
                      <a:pt x="30" y="1"/>
                    </a:cubicBezTo>
                    <a:cubicBezTo>
                      <a:pt x="30" y="1"/>
                      <a:pt x="30" y="7"/>
                      <a:pt x="30" y="12"/>
                    </a:cubicBezTo>
                    <a:cubicBezTo>
                      <a:pt x="30" y="13"/>
                      <a:pt x="22" y="14"/>
                      <a:pt x="21" y="14"/>
                    </a:cubicBezTo>
                    <a:cubicBezTo>
                      <a:pt x="14" y="15"/>
                      <a:pt x="7" y="13"/>
                      <a:pt x="0" y="11"/>
                    </a:cubicBezTo>
                    <a:cubicBezTo>
                      <a:pt x="0" y="6"/>
                      <a:pt x="1" y="0"/>
                      <a:pt x="1"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29" name="ïşliďè">
                <a:extLst>
                  <a:ext uri="{FF2B5EF4-FFF2-40B4-BE49-F238E27FC236}">
                    <a16:creationId xmlns:a16="http://schemas.microsoft.com/office/drawing/2014/main" id="{42DACBA9-A8CE-66F9-4384-C9C05FB56E89}"/>
                  </a:ext>
                </a:extLst>
              </p:cNvPr>
              <p:cNvSpPr>
                <a:spLocks/>
              </p:cNvSpPr>
              <p:nvPr/>
            </p:nvSpPr>
            <p:spPr bwMode="auto">
              <a:xfrm>
                <a:off x="7278292" y="741364"/>
                <a:ext cx="442912" cy="415529"/>
              </a:xfrm>
              <a:custGeom>
                <a:avLst/>
                <a:gdLst>
                  <a:gd name="T0" fmla="*/ 3097 w 143"/>
                  <a:gd name="T1" fmla="*/ 198462 h 134"/>
                  <a:gd name="T2" fmla="*/ 210615 w 143"/>
                  <a:gd name="T3" fmla="*/ 412428 h 134"/>
                  <a:gd name="T4" fmla="*/ 436717 w 143"/>
                  <a:gd name="T5" fmla="*/ 217067 h 134"/>
                  <a:gd name="T6" fmla="*/ 229199 w 143"/>
                  <a:gd name="T7" fmla="*/ 6202 h 134"/>
                  <a:gd name="T8" fmla="*/ 3097 w 143"/>
                  <a:gd name="T9" fmla="*/ 198462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 h="134">
                    <a:moveTo>
                      <a:pt x="1" y="64"/>
                    </a:moveTo>
                    <a:cubicBezTo>
                      <a:pt x="0" y="101"/>
                      <a:pt x="30" y="131"/>
                      <a:pt x="68" y="133"/>
                    </a:cubicBezTo>
                    <a:cubicBezTo>
                      <a:pt x="107" y="134"/>
                      <a:pt x="140" y="106"/>
                      <a:pt x="141" y="70"/>
                    </a:cubicBezTo>
                    <a:cubicBezTo>
                      <a:pt x="143" y="34"/>
                      <a:pt x="112" y="3"/>
                      <a:pt x="74" y="2"/>
                    </a:cubicBezTo>
                    <a:cubicBezTo>
                      <a:pt x="35" y="0"/>
                      <a:pt x="2" y="28"/>
                      <a:pt x="1" y="64"/>
                    </a:cubicBez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0" name="íşlîḑé">
                <a:extLst>
                  <a:ext uri="{FF2B5EF4-FFF2-40B4-BE49-F238E27FC236}">
                    <a16:creationId xmlns:a16="http://schemas.microsoft.com/office/drawing/2014/main" id="{2E1799B8-70BB-8CB9-3DAC-11C45397160B}"/>
                  </a:ext>
                </a:extLst>
              </p:cNvPr>
              <p:cNvSpPr>
                <a:spLocks/>
              </p:cNvSpPr>
              <p:nvPr/>
            </p:nvSpPr>
            <p:spPr bwMode="auto">
              <a:xfrm>
                <a:off x="7302104" y="784227"/>
                <a:ext cx="384572" cy="419100"/>
              </a:xfrm>
              <a:custGeom>
                <a:avLst/>
                <a:gdLst>
                  <a:gd name="T0" fmla="*/ 0 w 124"/>
                  <a:gd name="T1" fmla="*/ 155222 h 135"/>
                  <a:gd name="T2" fmla="*/ 99244 w 124"/>
                  <a:gd name="T3" fmla="*/ 12418 h 135"/>
                  <a:gd name="T4" fmla="*/ 198489 w 124"/>
                  <a:gd name="T5" fmla="*/ 0 h 135"/>
                  <a:gd name="T6" fmla="*/ 297733 w 124"/>
                  <a:gd name="T7" fmla="*/ 21731 h 135"/>
                  <a:gd name="T8" fmla="*/ 347355 w 124"/>
                  <a:gd name="T9" fmla="*/ 130387 h 135"/>
                  <a:gd name="T10" fmla="*/ 381471 w 124"/>
                  <a:gd name="T11" fmla="*/ 170744 h 135"/>
                  <a:gd name="T12" fmla="*/ 381471 w 124"/>
                  <a:gd name="T13" fmla="*/ 207998 h 135"/>
                  <a:gd name="T14" fmla="*/ 362862 w 124"/>
                  <a:gd name="T15" fmla="*/ 294922 h 135"/>
                  <a:gd name="T16" fmla="*/ 300835 w 124"/>
                  <a:gd name="T17" fmla="*/ 378742 h 135"/>
                  <a:gd name="T18" fmla="*/ 248111 w 124"/>
                  <a:gd name="T19" fmla="*/ 406682 h 135"/>
                  <a:gd name="T20" fmla="*/ 151968 w 124"/>
                  <a:gd name="T21" fmla="*/ 409787 h 135"/>
                  <a:gd name="T22" fmla="*/ 86839 w 124"/>
                  <a:gd name="T23" fmla="*/ 384951 h 135"/>
                  <a:gd name="T24" fmla="*/ 18608 w 124"/>
                  <a:gd name="T25" fmla="*/ 301131 h 135"/>
                  <a:gd name="T26" fmla="*/ 0 w 124"/>
                  <a:gd name="T27" fmla="*/ 207998 h 135"/>
                  <a:gd name="T28" fmla="*/ 0 w 124"/>
                  <a:gd name="T29" fmla="*/ 155222 h 135"/>
                  <a:gd name="T30" fmla="*/ 0 w 124"/>
                  <a:gd name="T31" fmla="*/ 155222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35">
                    <a:moveTo>
                      <a:pt x="0" y="50"/>
                    </a:moveTo>
                    <a:cubicBezTo>
                      <a:pt x="2" y="30"/>
                      <a:pt x="11" y="11"/>
                      <a:pt x="32" y="4"/>
                    </a:cubicBezTo>
                    <a:cubicBezTo>
                      <a:pt x="42" y="1"/>
                      <a:pt x="53" y="0"/>
                      <a:pt x="64" y="0"/>
                    </a:cubicBezTo>
                    <a:cubicBezTo>
                      <a:pt x="75" y="1"/>
                      <a:pt x="86" y="2"/>
                      <a:pt x="96" y="7"/>
                    </a:cubicBezTo>
                    <a:cubicBezTo>
                      <a:pt x="114" y="14"/>
                      <a:pt x="111" y="23"/>
                      <a:pt x="112" y="42"/>
                    </a:cubicBezTo>
                    <a:cubicBezTo>
                      <a:pt x="112" y="44"/>
                      <a:pt x="123" y="53"/>
                      <a:pt x="123" y="55"/>
                    </a:cubicBezTo>
                    <a:cubicBezTo>
                      <a:pt x="123" y="59"/>
                      <a:pt x="124" y="63"/>
                      <a:pt x="123" y="67"/>
                    </a:cubicBezTo>
                    <a:cubicBezTo>
                      <a:pt x="123" y="77"/>
                      <a:pt x="121" y="86"/>
                      <a:pt x="117" y="95"/>
                    </a:cubicBezTo>
                    <a:cubicBezTo>
                      <a:pt x="113" y="105"/>
                      <a:pt x="107" y="115"/>
                      <a:pt x="97" y="122"/>
                    </a:cubicBezTo>
                    <a:cubicBezTo>
                      <a:pt x="92" y="126"/>
                      <a:pt x="86" y="129"/>
                      <a:pt x="80" y="131"/>
                    </a:cubicBezTo>
                    <a:cubicBezTo>
                      <a:pt x="69" y="134"/>
                      <a:pt x="59" y="135"/>
                      <a:pt x="49" y="132"/>
                    </a:cubicBezTo>
                    <a:cubicBezTo>
                      <a:pt x="41" y="131"/>
                      <a:pt x="34" y="128"/>
                      <a:pt x="28" y="124"/>
                    </a:cubicBezTo>
                    <a:cubicBezTo>
                      <a:pt x="18" y="118"/>
                      <a:pt x="10" y="108"/>
                      <a:pt x="6" y="97"/>
                    </a:cubicBezTo>
                    <a:cubicBezTo>
                      <a:pt x="2" y="87"/>
                      <a:pt x="0" y="77"/>
                      <a:pt x="0" y="67"/>
                    </a:cubicBezTo>
                    <a:cubicBezTo>
                      <a:pt x="0" y="61"/>
                      <a:pt x="0" y="56"/>
                      <a:pt x="0" y="50"/>
                    </a:cubicBezTo>
                    <a:cubicBezTo>
                      <a:pt x="0" y="50"/>
                      <a:pt x="0" y="50"/>
                      <a:pt x="0" y="5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1" name="iṡļîḋé">
                <a:extLst>
                  <a:ext uri="{FF2B5EF4-FFF2-40B4-BE49-F238E27FC236}">
                    <a16:creationId xmlns:a16="http://schemas.microsoft.com/office/drawing/2014/main" id="{D03E4342-09E4-A40A-DA4E-09D7A3A00BFF}"/>
                  </a:ext>
                </a:extLst>
              </p:cNvPr>
              <p:cNvSpPr>
                <a:spLocks/>
              </p:cNvSpPr>
              <p:nvPr/>
            </p:nvSpPr>
            <p:spPr bwMode="auto">
              <a:xfrm>
                <a:off x="7386638" y="967583"/>
                <a:ext cx="58341" cy="65485"/>
              </a:xfrm>
              <a:custGeom>
                <a:avLst/>
                <a:gdLst>
                  <a:gd name="T0" fmla="*/ 58341 w 19"/>
                  <a:gd name="T1" fmla="*/ 34302 h 21"/>
                  <a:gd name="T2" fmla="*/ 30706 w 19"/>
                  <a:gd name="T3" fmla="*/ 65485 h 21"/>
                  <a:gd name="T4" fmla="*/ 0 w 19"/>
                  <a:gd name="T5" fmla="*/ 34302 h 21"/>
                  <a:gd name="T6" fmla="*/ 30706 w 19"/>
                  <a:gd name="T7" fmla="*/ 0 h 21"/>
                  <a:gd name="T8" fmla="*/ 58341 w 19"/>
                  <a:gd name="T9" fmla="*/ 3430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1">
                    <a:moveTo>
                      <a:pt x="19" y="11"/>
                    </a:moveTo>
                    <a:cubicBezTo>
                      <a:pt x="19" y="17"/>
                      <a:pt x="15" y="21"/>
                      <a:pt x="10" y="21"/>
                    </a:cubicBezTo>
                    <a:cubicBezTo>
                      <a:pt x="4" y="21"/>
                      <a:pt x="0" y="17"/>
                      <a:pt x="0" y="11"/>
                    </a:cubicBezTo>
                    <a:cubicBezTo>
                      <a:pt x="0" y="5"/>
                      <a:pt x="4" y="0"/>
                      <a:pt x="10" y="0"/>
                    </a:cubicBezTo>
                    <a:cubicBezTo>
                      <a:pt x="15" y="1"/>
                      <a:pt x="19" y="5"/>
                      <a:pt x="19" y="11"/>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2" name="íṩľiḋè">
                <a:extLst>
                  <a:ext uri="{FF2B5EF4-FFF2-40B4-BE49-F238E27FC236}">
                    <a16:creationId xmlns:a16="http://schemas.microsoft.com/office/drawing/2014/main" id="{16A25226-8F3E-3BC4-847A-B45F65E80FCB}"/>
                  </a:ext>
                </a:extLst>
              </p:cNvPr>
              <p:cNvSpPr>
                <a:spLocks noChangeArrowheads="1"/>
              </p:cNvSpPr>
              <p:nvPr/>
            </p:nvSpPr>
            <p:spPr bwMode="auto">
              <a:xfrm>
                <a:off x="7386638" y="961629"/>
                <a:ext cx="58341" cy="6429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33" name="íšľíḓè">
                <a:extLst>
                  <a:ext uri="{FF2B5EF4-FFF2-40B4-BE49-F238E27FC236}">
                    <a16:creationId xmlns:a16="http://schemas.microsoft.com/office/drawing/2014/main" id="{FCCF0497-A184-4A80-BFD1-5D6E1A12C238}"/>
                  </a:ext>
                </a:extLst>
              </p:cNvPr>
              <p:cNvSpPr>
                <a:spLocks noChangeArrowheads="1"/>
              </p:cNvSpPr>
              <p:nvPr/>
            </p:nvSpPr>
            <p:spPr bwMode="auto">
              <a:xfrm>
                <a:off x="7411642" y="973536"/>
                <a:ext cx="23812"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34" name="îṩḻîḑé">
                <a:extLst>
                  <a:ext uri="{FF2B5EF4-FFF2-40B4-BE49-F238E27FC236}">
                    <a16:creationId xmlns:a16="http://schemas.microsoft.com/office/drawing/2014/main" id="{D417B0D6-6CF5-4EF3-5D84-19AE19E28576}"/>
                  </a:ext>
                </a:extLst>
              </p:cNvPr>
              <p:cNvSpPr>
                <a:spLocks noChangeArrowheads="1"/>
              </p:cNvSpPr>
              <p:nvPr/>
            </p:nvSpPr>
            <p:spPr bwMode="auto">
              <a:xfrm>
                <a:off x="7562851" y="971154"/>
                <a:ext cx="59531" cy="64294"/>
              </a:xfrm>
              <a:prstGeom prst="ellipse">
                <a:avLst/>
              </a:pr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35" name="îSļïďé">
                <a:extLst>
                  <a:ext uri="{FF2B5EF4-FFF2-40B4-BE49-F238E27FC236}">
                    <a16:creationId xmlns:a16="http://schemas.microsoft.com/office/drawing/2014/main" id="{10A77D73-C7B6-FF4C-4494-D637DCC2415D}"/>
                  </a:ext>
                </a:extLst>
              </p:cNvPr>
              <p:cNvSpPr>
                <a:spLocks noChangeArrowheads="1"/>
              </p:cNvSpPr>
              <p:nvPr/>
            </p:nvSpPr>
            <p:spPr bwMode="auto">
              <a:xfrm>
                <a:off x="7562851" y="964011"/>
                <a:ext cx="59531"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36" name="îṩľîdê">
                <a:extLst>
                  <a:ext uri="{FF2B5EF4-FFF2-40B4-BE49-F238E27FC236}">
                    <a16:creationId xmlns:a16="http://schemas.microsoft.com/office/drawing/2014/main" id="{305A6A81-E921-48E5-6D18-1B94B6C04429}"/>
                  </a:ext>
                </a:extLst>
              </p:cNvPr>
              <p:cNvSpPr>
                <a:spLocks noChangeArrowheads="1"/>
              </p:cNvSpPr>
              <p:nvPr/>
            </p:nvSpPr>
            <p:spPr bwMode="auto">
              <a:xfrm>
                <a:off x="7587854" y="977108"/>
                <a:ext cx="25003"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37" name="îṩ1íďé">
                <a:extLst>
                  <a:ext uri="{FF2B5EF4-FFF2-40B4-BE49-F238E27FC236}">
                    <a16:creationId xmlns:a16="http://schemas.microsoft.com/office/drawing/2014/main" id="{DA5E8103-DE43-89BF-EB88-82F2476016BD}"/>
                  </a:ext>
                </a:extLst>
              </p:cNvPr>
              <p:cNvSpPr>
                <a:spLocks/>
              </p:cNvSpPr>
              <p:nvPr/>
            </p:nvSpPr>
            <p:spPr bwMode="auto">
              <a:xfrm>
                <a:off x="7479507" y="983061"/>
                <a:ext cx="73819" cy="108347"/>
              </a:xfrm>
              <a:custGeom>
                <a:avLst/>
                <a:gdLst>
                  <a:gd name="T0" fmla="*/ 27682 w 24"/>
                  <a:gd name="T1" fmla="*/ 0 h 35"/>
                  <a:gd name="T2" fmla="*/ 39985 w 24"/>
                  <a:gd name="T3" fmla="*/ 34052 h 35"/>
                  <a:gd name="T4" fmla="*/ 18455 w 24"/>
                  <a:gd name="T5" fmla="*/ 77391 h 35"/>
                  <a:gd name="T6" fmla="*/ 9227 w 24"/>
                  <a:gd name="T7" fmla="*/ 0 h 35"/>
                  <a:gd name="T8" fmla="*/ 27682 w 2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9" y="0"/>
                    </a:moveTo>
                    <a:cubicBezTo>
                      <a:pt x="9" y="0"/>
                      <a:pt x="7" y="12"/>
                      <a:pt x="13" y="11"/>
                    </a:cubicBezTo>
                    <a:cubicBezTo>
                      <a:pt x="24" y="10"/>
                      <a:pt x="23" y="35"/>
                      <a:pt x="6" y="25"/>
                    </a:cubicBezTo>
                    <a:cubicBezTo>
                      <a:pt x="0" y="21"/>
                      <a:pt x="3" y="0"/>
                      <a:pt x="3" y="0"/>
                    </a:cubicBezTo>
                    <a:lnTo>
                      <a:pt x="9" y="0"/>
                    </a:lnTo>
                    <a:close/>
                  </a:path>
                </a:pathLst>
              </a:custGeom>
              <a:solidFill>
                <a:srgbClr val="F484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8" name="išļïḓe">
                <a:extLst>
                  <a:ext uri="{FF2B5EF4-FFF2-40B4-BE49-F238E27FC236}">
                    <a16:creationId xmlns:a16="http://schemas.microsoft.com/office/drawing/2014/main" id="{5EF5033F-83FC-77A6-6708-E10DC5EEB440}"/>
                  </a:ext>
                </a:extLst>
              </p:cNvPr>
              <p:cNvSpPr>
                <a:spLocks/>
              </p:cNvSpPr>
              <p:nvPr/>
            </p:nvSpPr>
            <p:spPr bwMode="auto">
              <a:xfrm>
                <a:off x="7402117" y="1060452"/>
                <a:ext cx="135731" cy="98822"/>
              </a:xfrm>
              <a:custGeom>
                <a:avLst/>
                <a:gdLst>
                  <a:gd name="T0" fmla="*/ 135731 w 44"/>
                  <a:gd name="T1" fmla="*/ 33970 h 32"/>
                  <a:gd name="T2" fmla="*/ 33933 w 44"/>
                  <a:gd name="T3" fmla="*/ 0 h 32"/>
                  <a:gd name="T4" fmla="*/ 77120 w 44"/>
                  <a:gd name="T5" fmla="*/ 89557 h 32"/>
                  <a:gd name="T6" fmla="*/ 135731 w 44"/>
                  <a:gd name="T7" fmla="*/ 3397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44" y="11"/>
                    </a:moveTo>
                    <a:cubicBezTo>
                      <a:pt x="44" y="11"/>
                      <a:pt x="21" y="14"/>
                      <a:pt x="11" y="0"/>
                    </a:cubicBezTo>
                    <a:cubicBezTo>
                      <a:pt x="11" y="0"/>
                      <a:pt x="0" y="24"/>
                      <a:pt x="25" y="29"/>
                    </a:cubicBezTo>
                    <a:cubicBezTo>
                      <a:pt x="40" y="32"/>
                      <a:pt x="44" y="11"/>
                      <a:pt x="44" y="11"/>
                    </a:cubicBezTo>
                    <a:close/>
                  </a:path>
                </a:pathLst>
              </a:custGeom>
              <a:solidFill>
                <a:srgbClr val="B431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9" name="ïSlïde">
                <a:extLst>
                  <a:ext uri="{FF2B5EF4-FFF2-40B4-BE49-F238E27FC236}">
                    <a16:creationId xmlns:a16="http://schemas.microsoft.com/office/drawing/2014/main" id="{5D86A8FA-3F8A-C614-9F1C-82E8A5ABFA9F}"/>
                  </a:ext>
                </a:extLst>
              </p:cNvPr>
              <p:cNvSpPr>
                <a:spLocks/>
              </p:cNvSpPr>
              <p:nvPr/>
            </p:nvSpPr>
            <p:spPr bwMode="auto">
              <a:xfrm>
                <a:off x="7427120" y="1089027"/>
                <a:ext cx="86916" cy="64294"/>
              </a:xfrm>
              <a:custGeom>
                <a:avLst/>
                <a:gdLst>
                  <a:gd name="T0" fmla="*/ 86916 w 28"/>
                  <a:gd name="T1" fmla="*/ 55109 h 21"/>
                  <a:gd name="T2" fmla="*/ 52770 w 28"/>
                  <a:gd name="T3" fmla="*/ 61232 h 21"/>
                  <a:gd name="T4" fmla="*/ 15521 w 28"/>
                  <a:gd name="T5" fmla="*/ 42863 h 21"/>
                  <a:gd name="T6" fmla="*/ 9312 w 28"/>
                  <a:gd name="T7" fmla="*/ 36739 h 21"/>
                  <a:gd name="T8" fmla="*/ 9312 w 28"/>
                  <a:gd name="T9" fmla="*/ 36739 h 21"/>
                  <a:gd name="T10" fmla="*/ 9312 w 28"/>
                  <a:gd name="T11" fmla="*/ 36739 h 21"/>
                  <a:gd name="T12" fmla="*/ 0 w 28"/>
                  <a:gd name="T13" fmla="*/ 9185 h 21"/>
                  <a:gd name="T14" fmla="*/ 86916 w 28"/>
                  <a:gd name="T15" fmla="*/ 5510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1">
                    <a:moveTo>
                      <a:pt x="28" y="18"/>
                    </a:moveTo>
                    <a:cubicBezTo>
                      <a:pt x="25" y="20"/>
                      <a:pt x="21" y="21"/>
                      <a:pt x="17" y="20"/>
                    </a:cubicBezTo>
                    <a:cubicBezTo>
                      <a:pt x="11" y="19"/>
                      <a:pt x="7" y="17"/>
                      <a:pt x="5" y="14"/>
                    </a:cubicBezTo>
                    <a:cubicBezTo>
                      <a:pt x="4" y="14"/>
                      <a:pt x="4" y="13"/>
                      <a:pt x="3" y="12"/>
                    </a:cubicBezTo>
                    <a:cubicBezTo>
                      <a:pt x="3" y="12"/>
                      <a:pt x="3" y="12"/>
                      <a:pt x="3" y="12"/>
                    </a:cubicBezTo>
                    <a:cubicBezTo>
                      <a:pt x="3" y="12"/>
                      <a:pt x="3" y="12"/>
                      <a:pt x="3" y="12"/>
                    </a:cubicBezTo>
                    <a:cubicBezTo>
                      <a:pt x="1" y="9"/>
                      <a:pt x="1" y="6"/>
                      <a:pt x="0" y="3"/>
                    </a:cubicBezTo>
                    <a:cubicBezTo>
                      <a:pt x="15" y="0"/>
                      <a:pt x="24" y="12"/>
                      <a:pt x="28" y="18"/>
                    </a:cubicBezTo>
                    <a:close/>
                  </a:path>
                </a:pathLst>
              </a:custGeom>
              <a:solidFill>
                <a:srgbClr val="F0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0" name="ïṣḻïďè">
                <a:extLst>
                  <a:ext uri="{FF2B5EF4-FFF2-40B4-BE49-F238E27FC236}">
                    <a16:creationId xmlns:a16="http://schemas.microsoft.com/office/drawing/2014/main" id="{EA33CAA5-CEEE-9D42-881E-2D427BA9F708}"/>
                  </a:ext>
                </a:extLst>
              </p:cNvPr>
              <p:cNvSpPr>
                <a:spLocks/>
              </p:cNvSpPr>
              <p:nvPr/>
            </p:nvSpPr>
            <p:spPr bwMode="auto">
              <a:xfrm>
                <a:off x="7444979" y="1073548"/>
                <a:ext cx="92869" cy="39291"/>
              </a:xfrm>
              <a:custGeom>
                <a:avLst/>
                <a:gdLst>
                  <a:gd name="T0" fmla="*/ 92869 w 30"/>
                  <a:gd name="T1" fmla="*/ 21157 h 13"/>
                  <a:gd name="T2" fmla="*/ 92869 w 30"/>
                  <a:gd name="T3" fmla="*/ 21157 h 13"/>
                  <a:gd name="T4" fmla="*/ 92869 w 30"/>
                  <a:gd name="T5" fmla="*/ 24179 h 13"/>
                  <a:gd name="T6" fmla="*/ 55721 w 30"/>
                  <a:gd name="T7" fmla="*/ 36269 h 13"/>
                  <a:gd name="T8" fmla="*/ 24765 w 30"/>
                  <a:gd name="T9" fmla="*/ 27201 h 13"/>
                  <a:gd name="T10" fmla="*/ 6191 w 30"/>
                  <a:gd name="T11" fmla="*/ 18134 h 13"/>
                  <a:gd name="T12" fmla="*/ 0 w 30"/>
                  <a:gd name="T13" fmla="*/ 0 h 13"/>
                  <a:gd name="T14" fmla="*/ 92869 w 30"/>
                  <a:gd name="T15" fmla="*/ 21157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13">
                    <a:moveTo>
                      <a:pt x="30" y="7"/>
                    </a:moveTo>
                    <a:cubicBezTo>
                      <a:pt x="30" y="7"/>
                      <a:pt x="30" y="7"/>
                      <a:pt x="30" y="7"/>
                    </a:cubicBezTo>
                    <a:cubicBezTo>
                      <a:pt x="30" y="7"/>
                      <a:pt x="30" y="8"/>
                      <a:pt x="30" y="8"/>
                    </a:cubicBezTo>
                    <a:cubicBezTo>
                      <a:pt x="28" y="8"/>
                      <a:pt x="23" y="13"/>
                      <a:pt x="18" y="12"/>
                    </a:cubicBezTo>
                    <a:cubicBezTo>
                      <a:pt x="14" y="12"/>
                      <a:pt x="11" y="11"/>
                      <a:pt x="8" y="9"/>
                    </a:cubicBezTo>
                    <a:cubicBezTo>
                      <a:pt x="6" y="8"/>
                      <a:pt x="4" y="7"/>
                      <a:pt x="2" y="6"/>
                    </a:cubicBezTo>
                    <a:cubicBezTo>
                      <a:pt x="1" y="5"/>
                      <a:pt x="0" y="2"/>
                      <a:pt x="0" y="0"/>
                    </a:cubicBezTo>
                    <a:cubicBezTo>
                      <a:pt x="11" y="10"/>
                      <a:pt x="30" y="7"/>
                      <a:pt x="3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1" name="iṩļîḍê">
                <a:extLst>
                  <a:ext uri="{FF2B5EF4-FFF2-40B4-BE49-F238E27FC236}">
                    <a16:creationId xmlns:a16="http://schemas.microsoft.com/office/drawing/2014/main" id="{5AAC1FDA-43E7-1722-0BE1-3AFDBEEAE24E}"/>
                  </a:ext>
                </a:extLst>
              </p:cNvPr>
              <p:cNvSpPr>
                <a:spLocks/>
              </p:cNvSpPr>
              <p:nvPr/>
            </p:nvSpPr>
            <p:spPr bwMode="auto">
              <a:xfrm>
                <a:off x="7419976" y="1058070"/>
                <a:ext cx="127397" cy="98822"/>
              </a:xfrm>
              <a:custGeom>
                <a:avLst/>
                <a:gdLst>
                  <a:gd name="T0" fmla="*/ 127397 w 41"/>
                  <a:gd name="T1" fmla="*/ 40146 h 32"/>
                  <a:gd name="T2" fmla="*/ 124290 w 41"/>
                  <a:gd name="T3" fmla="*/ 37058 h 32"/>
                  <a:gd name="T4" fmla="*/ 121183 w 41"/>
                  <a:gd name="T5" fmla="*/ 33970 h 32"/>
                  <a:gd name="T6" fmla="*/ 21751 w 41"/>
                  <a:gd name="T7" fmla="*/ 3088 h 32"/>
                  <a:gd name="T8" fmla="*/ 18643 w 41"/>
                  <a:gd name="T9" fmla="*/ 0 h 32"/>
                  <a:gd name="T10" fmla="*/ 15536 w 41"/>
                  <a:gd name="T11" fmla="*/ 3088 h 32"/>
                  <a:gd name="T12" fmla="*/ 15536 w 41"/>
                  <a:gd name="T13" fmla="*/ 67940 h 32"/>
                  <a:gd name="T14" fmla="*/ 27965 w 41"/>
                  <a:gd name="T15" fmla="*/ 83381 h 32"/>
                  <a:gd name="T16" fmla="*/ 46609 w 41"/>
                  <a:gd name="T17" fmla="*/ 92646 h 32"/>
                  <a:gd name="T18" fmla="*/ 62145 w 41"/>
                  <a:gd name="T19" fmla="*/ 95734 h 32"/>
                  <a:gd name="T20" fmla="*/ 68359 w 41"/>
                  <a:gd name="T21" fmla="*/ 98822 h 32"/>
                  <a:gd name="T22" fmla="*/ 83896 w 41"/>
                  <a:gd name="T23" fmla="*/ 95734 h 32"/>
                  <a:gd name="T24" fmla="*/ 83896 w 41"/>
                  <a:gd name="T25" fmla="*/ 95734 h 32"/>
                  <a:gd name="T26" fmla="*/ 111861 w 41"/>
                  <a:gd name="T27" fmla="*/ 74117 h 32"/>
                  <a:gd name="T28" fmla="*/ 127397 w 41"/>
                  <a:gd name="T29" fmla="*/ 40146 h 32"/>
                  <a:gd name="T30" fmla="*/ 102539 w 41"/>
                  <a:gd name="T31" fmla="*/ 74117 h 32"/>
                  <a:gd name="T32" fmla="*/ 93217 w 41"/>
                  <a:gd name="T33" fmla="*/ 83381 h 32"/>
                  <a:gd name="T34" fmla="*/ 62145 w 41"/>
                  <a:gd name="T35" fmla="*/ 89557 h 32"/>
                  <a:gd name="T36" fmla="*/ 27965 w 41"/>
                  <a:gd name="T37" fmla="*/ 74117 h 32"/>
                  <a:gd name="T38" fmla="*/ 21751 w 41"/>
                  <a:gd name="T39" fmla="*/ 64852 h 32"/>
                  <a:gd name="T40" fmla="*/ 15536 w 41"/>
                  <a:gd name="T41" fmla="*/ 40146 h 32"/>
                  <a:gd name="T42" fmla="*/ 18643 w 41"/>
                  <a:gd name="T43" fmla="*/ 12353 h 32"/>
                  <a:gd name="T44" fmla="*/ 27965 w 41"/>
                  <a:gd name="T45" fmla="*/ 21617 h 32"/>
                  <a:gd name="T46" fmla="*/ 27965 w 41"/>
                  <a:gd name="T47" fmla="*/ 24706 h 32"/>
                  <a:gd name="T48" fmla="*/ 114968 w 41"/>
                  <a:gd name="T49" fmla="*/ 46323 h 32"/>
                  <a:gd name="T50" fmla="*/ 114968 w 41"/>
                  <a:gd name="T51" fmla="*/ 46323 h 32"/>
                  <a:gd name="T52" fmla="*/ 118075 w 41"/>
                  <a:gd name="T53" fmla="*/ 46323 h 32"/>
                  <a:gd name="T54" fmla="*/ 102539 w 41"/>
                  <a:gd name="T55" fmla="*/ 74117 h 32"/>
                  <a:gd name="T56" fmla="*/ 102539 w 41"/>
                  <a:gd name="T57" fmla="*/ 74117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 h="32">
                    <a:moveTo>
                      <a:pt x="41" y="13"/>
                    </a:moveTo>
                    <a:cubicBezTo>
                      <a:pt x="41" y="13"/>
                      <a:pt x="41" y="12"/>
                      <a:pt x="40" y="12"/>
                    </a:cubicBezTo>
                    <a:cubicBezTo>
                      <a:pt x="40" y="12"/>
                      <a:pt x="40" y="11"/>
                      <a:pt x="39" y="11"/>
                    </a:cubicBezTo>
                    <a:cubicBezTo>
                      <a:pt x="39" y="11"/>
                      <a:pt x="17" y="14"/>
                      <a:pt x="7" y="1"/>
                    </a:cubicBezTo>
                    <a:cubicBezTo>
                      <a:pt x="7" y="0"/>
                      <a:pt x="6" y="0"/>
                      <a:pt x="6" y="0"/>
                    </a:cubicBezTo>
                    <a:cubicBezTo>
                      <a:pt x="5" y="0"/>
                      <a:pt x="5" y="1"/>
                      <a:pt x="5" y="1"/>
                    </a:cubicBezTo>
                    <a:cubicBezTo>
                      <a:pt x="5" y="2"/>
                      <a:pt x="0" y="13"/>
                      <a:pt x="5" y="22"/>
                    </a:cubicBezTo>
                    <a:cubicBezTo>
                      <a:pt x="6" y="24"/>
                      <a:pt x="7" y="26"/>
                      <a:pt x="9" y="27"/>
                    </a:cubicBezTo>
                    <a:cubicBezTo>
                      <a:pt x="11" y="28"/>
                      <a:pt x="13" y="29"/>
                      <a:pt x="15" y="30"/>
                    </a:cubicBezTo>
                    <a:cubicBezTo>
                      <a:pt x="16" y="31"/>
                      <a:pt x="18" y="31"/>
                      <a:pt x="20" y="31"/>
                    </a:cubicBezTo>
                    <a:cubicBezTo>
                      <a:pt x="21" y="32"/>
                      <a:pt x="21" y="32"/>
                      <a:pt x="22" y="32"/>
                    </a:cubicBezTo>
                    <a:cubicBezTo>
                      <a:pt x="24" y="32"/>
                      <a:pt x="26" y="32"/>
                      <a:pt x="27" y="31"/>
                    </a:cubicBezTo>
                    <a:cubicBezTo>
                      <a:pt x="27" y="31"/>
                      <a:pt x="27" y="31"/>
                      <a:pt x="27" y="31"/>
                    </a:cubicBezTo>
                    <a:cubicBezTo>
                      <a:pt x="31" y="30"/>
                      <a:pt x="34" y="27"/>
                      <a:pt x="36" y="24"/>
                    </a:cubicBezTo>
                    <a:cubicBezTo>
                      <a:pt x="39" y="19"/>
                      <a:pt x="41" y="13"/>
                      <a:pt x="41" y="13"/>
                    </a:cubicBezTo>
                    <a:close/>
                    <a:moveTo>
                      <a:pt x="33" y="24"/>
                    </a:moveTo>
                    <a:cubicBezTo>
                      <a:pt x="32" y="25"/>
                      <a:pt x="31" y="26"/>
                      <a:pt x="30" y="27"/>
                    </a:cubicBezTo>
                    <a:cubicBezTo>
                      <a:pt x="28" y="29"/>
                      <a:pt x="24" y="30"/>
                      <a:pt x="20" y="29"/>
                    </a:cubicBezTo>
                    <a:cubicBezTo>
                      <a:pt x="15" y="28"/>
                      <a:pt x="12" y="26"/>
                      <a:pt x="9" y="24"/>
                    </a:cubicBezTo>
                    <a:cubicBezTo>
                      <a:pt x="8" y="23"/>
                      <a:pt x="7" y="22"/>
                      <a:pt x="7" y="21"/>
                    </a:cubicBezTo>
                    <a:cubicBezTo>
                      <a:pt x="5" y="18"/>
                      <a:pt x="5" y="16"/>
                      <a:pt x="5" y="13"/>
                    </a:cubicBezTo>
                    <a:cubicBezTo>
                      <a:pt x="5" y="10"/>
                      <a:pt x="6" y="6"/>
                      <a:pt x="6" y="4"/>
                    </a:cubicBezTo>
                    <a:cubicBezTo>
                      <a:pt x="7" y="5"/>
                      <a:pt x="8" y="6"/>
                      <a:pt x="9" y="7"/>
                    </a:cubicBezTo>
                    <a:cubicBezTo>
                      <a:pt x="9" y="7"/>
                      <a:pt x="9" y="8"/>
                      <a:pt x="9" y="8"/>
                    </a:cubicBezTo>
                    <a:cubicBezTo>
                      <a:pt x="18" y="14"/>
                      <a:pt x="32" y="14"/>
                      <a:pt x="37" y="15"/>
                    </a:cubicBezTo>
                    <a:cubicBezTo>
                      <a:pt x="37" y="15"/>
                      <a:pt x="37" y="15"/>
                      <a:pt x="37" y="15"/>
                    </a:cubicBezTo>
                    <a:cubicBezTo>
                      <a:pt x="37" y="15"/>
                      <a:pt x="38" y="15"/>
                      <a:pt x="38" y="15"/>
                    </a:cubicBezTo>
                    <a:cubicBezTo>
                      <a:pt x="37" y="17"/>
                      <a:pt x="36" y="21"/>
                      <a:pt x="33" y="24"/>
                    </a:cubicBezTo>
                    <a:cubicBezTo>
                      <a:pt x="33" y="24"/>
                      <a:pt x="33" y="24"/>
                      <a:pt x="33" y="24"/>
                    </a:cubicBezTo>
                    <a:close/>
                  </a:path>
                </a:pathLst>
              </a:custGeom>
              <a:solidFill>
                <a:srgbClr val="F05B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2" name="ïṣḷîḓe">
                <a:extLst>
                  <a:ext uri="{FF2B5EF4-FFF2-40B4-BE49-F238E27FC236}">
                    <a16:creationId xmlns:a16="http://schemas.microsoft.com/office/drawing/2014/main" id="{9BE8F153-FAAA-EFC0-4CC2-BF69270662D4}"/>
                  </a:ext>
                </a:extLst>
              </p:cNvPr>
              <p:cNvSpPr>
                <a:spLocks/>
              </p:cNvSpPr>
              <p:nvPr/>
            </p:nvSpPr>
            <p:spPr bwMode="auto">
              <a:xfrm>
                <a:off x="7566423" y="1064023"/>
                <a:ext cx="61912" cy="61913"/>
              </a:xfrm>
              <a:custGeom>
                <a:avLst/>
                <a:gdLst>
                  <a:gd name="T0" fmla="*/ 0 w 20"/>
                  <a:gd name="T1" fmla="*/ 27861 h 20"/>
                  <a:gd name="T2" fmla="*/ 30956 w 20"/>
                  <a:gd name="T3" fmla="*/ 58817 h 20"/>
                  <a:gd name="T4" fmla="*/ 61912 w 20"/>
                  <a:gd name="T5" fmla="*/ 30957 h 20"/>
                  <a:gd name="T6" fmla="*/ 30956 w 20"/>
                  <a:gd name="T7" fmla="*/ 0 h 20"/>
                  <a:gd name="T8" fmla="*/ 0 w 20"/>
                  <a:gd name="T9" fmla="*/ 2786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0" y="9"/>
                    </a:moveTo>
                    <a:cubicBezTo>
                      <a:pt x="0" y="15"/>
                      <a:pt x="4" y="19"/>
                      <a:pt x="10" y="19"/>
                    </a:cubicBezTo>
                    <a:cubicBezTo>
                      <a:pt x="15" y="20"/>
                      <a:pt x="19" y="16"/>
                      <a:pt x="20" y="10"/>
                    </a:cubicBezTo>
                    <a:cubicBezTo>
                      <a:pt x="20" y="5"/>
                      <a:pt x="16" y="1"/>
                      <a:pt x="10" y="0"/>
                    </a:cubicBezTo>
                    <a:cubicBezTo>
                      <a:pt x="5" y="0"/>
                      <a:pt x="0" y="4"/>
                      <a:pt x="0" y="9"/>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3" name="í$ļiḍé">
                <a:extLst>
                  <a:ext uri="{FF2B5EF4-FFF2-40B4-BE49-F238E27FC236}">
                    <a16:creationId xmlns:a16="http://schemas.microsoft.com/office/drawing/2014/main" id="{0ADF47AE-8F1F-161C-2447-792BDB119A22}"/>
                  </a:ext>
                </a:extLst>
              </p:cNvPr>
              <p:cNvSpPr>
                <a:spLocks/>
              </p:cNvSpPr>
              <p:nvPr/>
            </p:nvSpPr>
            <p:spPr bwMode="auto">
              <a:xfrm>
                <a:off x="7352111" y="1035448"/>
                <a:ext cx="59531" cy="61913"/>
              </a:xfrm>
              <a:custGeom>
                <a:avLst/>
                <a:gdLst>
                  <a:gd name="T0" fmla="*/ 0 w 19"/>
                  <a:gd name="T1" fmla="*/ 30957 h 20"/>
                  <a:gd name="T2" fmla="*/ 28199 w 19"/>
                  <a:gd name="T3" fmla="*/ 58817 h 20"/>
                  <a:gd name="T4" fmla="*/ 59531 w 19"/>
                  <a:gd name="T5" fmla="*/ 30957 h 20"/>
                  <a:gd name="T6" fmla="*/ 31332 w 19"/>
                  <a:gd name="T7" fmla="*/ 0 h 20"/>
                  <a:gd name="T8" fmla="*/ 0 w 19"/>
                  <a:gd name="T9" fmla="*/ 3095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0">
                    <a:moveTo>
                      <a:pt x="0" y="10"/>
                    </a:moveTo>
                    <a:cubicBezTo>
                      <a:pt x="0" y="15"/>
                      <a:pt x="4" y="19"/>
                      <a:pt x="9" y="19"/>
                    </a:cubicBezTo>
                    <a:cubicBezTo>
                      <a:pt x="14" y="20"/>
                      <a:pt x="19" y="16"/>
                      <a:pt x="19" y="10"/>
                    </a:cubicBezTo>
                    <a:cubicBezTo>
                      <a:pt x="19" y="5"/>
                      <a:pt x="15" y="1"/>
                      <a:pt x="10" y="0"/>
                    </a:cubicBezTo>
                    <a:cubicBezTo>
                      <a:pt x="5" y="0"/>
                      <a:pt x="0" y="4"/>
                      <a:pt x="0" y="10"/>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4" name="iṧlídê">
                <a:extLst>
                  <a:ext uri="{FF2B5EF4-FFF2-40B4-BE49-F238E27FC236}">
                    <a16:creationId xmlns:a16="http://schemas.microsoft.com/office/drawing/2014/main" id="{771D8188-9180-B991-0C99-DDBA14318793}"/>
                  </a:ext>
                </a:extLst>
              </p:cNvPr>
              <p:cNvSpPr>
                <a:spLocks/>
              </p:cNvSpPr>
              <p:nvPr/>
            </p:nvSpPr>
            <p:spPr bwMode="auto">
              <a:xfrm>
                <a:off x="7550945" y="927102"/>
                <a:ext cx="83344" cy="28575"/>
              </a:xfrm>
              <a:custGeom>
                <a:avLst/>
                <a:gdLst>
                  <a:gd name="T0" fmla="*/ 83344 w 27"/>
                  <a:gd name="T1" fmla="*/ 28575 h 9"/>
                  <a:gd name="T2" fmla="*/ 80257 w 27"/>
                  <a:gd name="T3" fmla="*/ 25400 h 9"/>
                  <a:gd name="T4" fmla="*/ 77170 w 27"/>
                  <a:gd name="T5" fmla="*/ 22225 h 9"/>
                  <a:gd name="T6" fmla="*/ 74084 w 27"/>
                  <a:gd name="T7" fmla="*/ 15875 h 9"/>
                  <a:gd name="T8" fmla="*/ 67910 w 27"/>
                  <a:gd name="T9" fmla="*/ 12700 h 9"/>
                  <a:gd name="T10" fmla="*/ 61736 w 27"/>
                  <a:gd name="T11" fmla="*/ 9525 h 9"/>
                  <a:gd name="T12" fmla="*/ 52476 w 27"/>
                  <a:gd name="T13" fmla="*/ 6350 h 9"/>
                  <a:gd name="T14" fmla="*/ 46302 w 27"/>
                  <a:gd name="T15" fmla="*/ 3175 h 9"/>
                  <a:gd name="T16" fmla="*/ 37042 w 27"/>
                  <a:gd name="T17" fmla="*/ 0 h 9"/>
                  <a:gd name="T18" fmla="*/ 27781 w 27"/>
                  <a:gd name="T19" fmla="*/ 0 h 9"/>
                  <a:gd name="T20" fmla="*/ 21608 w 27"/>
                  <a:gd name="T21" fmla="*/ 0 h 9"/>
                  <a:gd name="T22" fmla="*/ 15434 w 27"/>
                  <a:gd name="T23" fmla="*/ 0 h 9"/>
                  <a:gd name="T24" fmla="*/ 9260 w 27"/>
                  <a:gd name="T25" fmla="*/ 3175 h 9"/>
                  <a:gd name="T26" fmla="*/ 6174 w 27"/>
                  <a:gd name="T27" fmla="*/ 3175 h 9"/>
                  <a:gd name="T28" fmla="*/ 0 w 27"/>
                  <a:gd name="T29" fmla="*/ 6350 h 9"/>
                  <a:gd name="T30" fmla="*/ 6174 w 27"/>
                  <a:gd name="T31" fmla="*/ 6350 h 9"/>
                  <a:gd name="T32" fmla="*/ 9260 w 27"/>
                  <a:gd name="T33" fmla="*/ 6350 h 9"/>
                  <a:gd name="T34" fmla="*/ 15434 w 27"/>
                  <a:gd name="T35" fmla="*/ 6350 h 9"/>
                  <a:gd name="T36" fmla="*/ 21608 w 27"/>
                  <a:gd name="T37" fmla="*/ 6350 h 9"/>
                  <a:gd name="T38" fmla="*/ 27781 w 27"/>
                  <a:gd name="T39" fmla="*/ 9525 h 9"/>
                  <a:gd name="T40" fmla="*/ 33955 w 27"/>
                  <a:gd name="T41" fmla="*/ 9525 h 9"/>
                  <a:gd name="T42" fmla="*/ 43215 w 27"/>
                  <a:gd name="T43" fmla="*/ 12700 h 9"/>
                  <a:gd name="T44" fmla="*/ 46302 w 27"/>
                  <a:gd name="T45" fmla="*/ 12700 h 9"/>
                  <a:gd name="T46" fmla="*/ 49389 w 27"/>
                  <a:gd name="T47" fmla="*/ 12700 h 9"/>
                  <a:gd name="T48" fmla="*/ 52476 w 27"/>
                  <a:gd name="T49" fmla="*/ 15875 h 9"/>
                  <a:gd name="T50" fmla="*/ 58649 w 27"/>
                  <a:gd name="T51" fmla="*/ 15875 h 9"/>
                  <a:gd name="T52" fmla="*/ 64823 w 27"/>
                  <a:gd name="T53" fmla="*/ 19050 h 9"/>
                  <a:gd name="T54" fmla="*/ 67910 w 27"/>
                  <a:gd name="T55" fmla="*/ 19050 h 9"/>
                  <a:gd name="T56" fmla="*/ 70997 w 27"/>
                  <a:gd name="T57" fmla="*/ 22225 h 9"/>
                  <a:gd name="T58" fmla="*/ 74084 w 27"/>
                  <a:gd name="T59" fmla="*/ 22225 h 9"/>
                  <a:gd name="T60" fmla="*/ 77170 w 27"/>
                  <a:gd name="T61" fmla="*/ 25400 h 9"/>
                  <a:gd name="T62" fmla="*/ 80257 w 27"/>
                  <a:gd name="T63" fmla="*/ 25400 h 9"/>
                  <a:gd name="T64" fmla="*/ 83344 w 27"/>
                  <a:gd name="T65" fmla="*/ 28575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 h="9">
                    <a:moveTo>
                      <a:pt x="27" y="9"/>
                    </a:moveTo>
                    <a:cubicBezTo>
                      <a:pt x="27" y="9"/>
                      <a:pt x="26" y="8"/>
                      <a:pt x="26" y="8"/>
                    </a:cubicBezTo>
                    <a:cubicBezTo>
                      <a:pt x="26" y="7"/>
                      <a:pt x="25" y="7"/>
                      <a:pt x="25" y="7"/>
                    </a:cubicBezTo>
                    <a:cubicBezTo>
                      <a:pt x="25" y="6"/>
                      <a:pt x="24" y="6"/>
                      <a:pt x="24" y="5"/>
                    </a:cubicBezTo>
                    <a:cubicBezTo>
                      <a:pt x="23" y="5"/>
                      <a:pt x="22" y="4"/>
                      <a:pt x="22" y="4"/>
                    </a:cubicBezTo>
                    <a:cubicBezTo>
                      <a:pt x="21" y="3"/>
                      <a:pt x="20" y="3"/>
                      <a:pt x="20" y="3"/>
                    </a:cubicBezTo>
                    <a:cubicBezTo>
                      <a:pt x="19" y="2"/>
                      <a:pt x="18" y="2"/>
                      <a:pt x="17" y="2"/>
                    </a:cubicBezTo>
                    <a:cubicBezTo>
                      <a:pt x="16" y="1"/>
                      <a:pt x="16" y="1"/>
                      <a:pt x="15" y="1"/>
                    </a:cubicBezTo>
                    <a:cubicBezTo>
                      <a:pt x="14" y="1"/>
                      <a:pt x="13" y="0"/>
                      <a:pt x="12" y="0"/>
                    </a:cubicBezTo>
                    <a:cubicBezTo>
                      <a:pt x="11" y="0"/>
                      <a:pt x="10" y="0"/>
                      <a:pt x="9" y="0"/>
                    </a:cubicBezTo>
                    <a:cubicBezTo>
                      <a:pt x="9" y="0"/>
                      <a:pt x="8" y="0"/>
                      <a:pt x="7" y="0"/>
                    </a:cubicBezTo>
                    <a:cubicBezTo>
                      <a:pt x="6" y="0"/>
                      <a:pt x="5" y="0"/>
                      <a:pt x="5" y="0"/>
                    </a:cubicBezTo>
                    <a:cubicBezTo>
                      <a:pt x="4" y="0"/>
                      <a:pt x="3" y="1"/>
                      <a:pt x="3" y="1"/>
                    </a:cubicBezTo>
                    <a:cubicBezTo>
                      <a:pt x="2" y="1"/>
                      <a:pt x="2" y="1"/>
                      <a:pt x="2" y="1"/>
                    </a:cubicBezTo>
                    <a:cubicBezTo>
                      <a:pt x="1" y="1"/>
                      <a:pt x="0" y="2"/>
                      <a:pt x="0" y="2"/>
                    </a:cubicBezTo>
                    <a:cubicBezTo>
                      <a:pt x="0" y="2"/>
                      <a:pt x="1" y="2"/>
                      <a:pt x="2" y="2"/>
                    </a:cubicBezTo>
                    <a:cubicBezTo>
                      <a:pt x="2" y="2"/>
                      <a:pt x="2" y="2"/>
                      <a:pt x="3" y="2"/>
                    </a:cubicBezTo>
                    <a:cubicBezTo>
                      <a:pt x="4" y="2"/>
                      <a:pt x="4" y="2"/>
                      <a:pt x="5" y="2"/>
                    </a:cubicBezTo>
                    <a:cubicBezTo>
                      <a:pt x="5" y="2"/>
                      <a:pt x="6" y="2"/>
                      <a:pt x="7" y="2"/>
                    </a:cubicBezTo>
                    <a:cubicBezTo>
                      <a:pt x="8" y="3"/>
                      <a:pt x="8" y="3"/>
                      <a:pt x="9" y="3"/>
                    </a:cubicBezTo>
                    <a:cubicBezTo>
                      <a:pt x="10" y="3"/>
                      <a:pt x="11" y="3"/>
                      <a:pt x="11" y="3"/>
                    </a:cubicBezTo>
                    <a:cubicBezTo>
                      <a:pt x="12" y="3"/>
                      <a:pt x="13" y="4"/>
                      <a:pt x="14" y="4"/>
                    </a:cubicBezTo>
                    <a:cubicBezTo>
                      <a:pt x="14" y="4"/>
                      <a:pt x="15" y="4"/>
                      <a:pt x="15" y="4"/>
                    </a:cubicBezTo>
                    <a:cubicBezTo>
                      <a:pt x="16" y="4"/>
                      <a:pt x="16" y="4"/>
                      <a:pt x="16" y="4"/>
                    </a:cubicBezTo>
                    <a:cubicBezTo>
                      <a:pt x="17" y="4"/>
                      <a:pt x="17" y="5"/>
                      <a:pt x="17" y="5"/>
                    </a:cubicBezTo>
                    <a:cubicBezTo>
                      <a:pt x="18" y="5"/>
                      <a:pt x="18" y="5"/>
                      <a:pt x="19" y="5"/>
                    </a:cubicBezTo>
                    <a:cubicBezTo>
                      <a:pt x="19" y="5"/>
                      <a:pt x="20" y="6"/>
                      <a:pt x="21" y="6"/>
                    </a:cubicBezTo>
                    <a:cubicBezTo>
                      <a:pt x="21" y="6"/>
                      <a:pt x="21" y="6"/>
                      <a:pt x="22" y="6"/>
                    </a:cubicBezTo>
                    <a:cubicBezTo>
                      <a:pt x="22" y="6"/>
                      <a:pt x="22" y="7"/>
                      <a:pt x="23" y="7"/>
                    </a:cubicBezTo>
                    <a:cubicBezTo>
                      <a:pt x="23" y="7"/>
                      <a:pt x="24" y="7"/>
                      <a:pt x="24" y="7"/>
                    </a:cubicBezTo>
                    <a:cubicBezTo>
                      <a:pt x="25" y="8"/>
                      <a:pt x="25" y="8"/>
                      <a:pt x="25" y="8"/>
                    </a:cubicBezTo>
                    <a:cubicBezTo>
                      <a:pt x="26" y="8"/>
                      <a:pt x="26" y="8"/>
                      <a:pt x="26" y="8"/>
                    </a:cubicBezTo>
                    <a:cubicBezTo>
                      <a:pt x="26" y="9"/>
                      <a:pt x="27" y="9"/>
                      <a:pt x="27"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5" name="íṧľíďè">
                <a:extLst>
                  <a:ext uri="{FF2B5EF4-FFF2-40B4-BE49-F238E27FC236}">
                    <a16:creationId xmlns:a16="http://schemas.microsoft.com/office/drawing/2014/main" id="{B6E08840-A4FA-E212-5F27-A65619AC7E2D}"/>
                  </a:ext>
                </a:extLst>
              </p:cNvPr>
              <p:cNvSpPr>
                <a:spLocks/>
              </p:cNvSpPr>
              <p:nvPr/>
            </p:nvSpPr>
            <p:spPr bwMode="auto">
              <a:xfrm>
                <a:off x="7377113" y="927102"/>
                <a:ext cx="80962" cy="21431"/>
              </a:xfrm>
              <a:custGeom>
                <a:avLst/>
                <a:gdLst>
                  <a:gd name="T0" fmla="*/ 0 w 26"/>
                  <a:gd name="T1" fmla="*/ 21431 h 7"/>
                  <a:gd name="T2" fmla="*/ 0 w 26"/>
                  <a:gd name="T3" fmla="*/ 18369 h 7"/>
                  <a:gd name="T4" fmla="*/ 3114 w 26"/>
                  <a:gd name="T5" fmla="*/ 15308 h 7"/>
                  <a:gd name="T6" fmla="*/ 9342 w 26"/>
                  <a:gd name="T7" fmla="*/ 12246 h 7"/>
                  <a:gd name="T8" fmla="*/ 15570 w 26"/>
                  <a:gd name="T9" fmla="*/ 9185 h 7"/>
                  <a:gd name="T10" fmla="*/ 21797 w 26"/>
                  <a:gd name="T11" fmla="*/ 6123 h 7"/>
                  <a:gd name="T12" fmla="*/ 28025 w 26"/>
                  <a:gd name="T13" fmla="*/ 3062 h 7"/>
                  <a:gd name="T14" fmla="*/ 37367 w 26"/>
                  <a:gd name="T15" fmla="*/ 3062 h 7"/>
                  <a:gd name="T16" fmla="*/ 46709 w 26"/>
                  <a:gd name="T17" fmla="*/ 0 h 7"/>
                  <a:gd name="T18" fmla="*/ 52937 w 26"/>
                  <a:gd name="T19" fmla="*/ 0 h 7"/>
                  <a:gd name="T20" fmla="*/ 62278 w 26"/>
                  <a:gd name="T21" fmla="*/ 0 h 7"/>
                  <a:gd name="T22" fmla="*/ 68506 w 26"/>
                  <a:gd name="T23" fmla="*/ 3062 h 7"/>
                  <a:gd name="T24" fmla="*/ 74734 w 26"/>
                  <a:gd name="T25" fmla="*/ 3062 h 7"/>
                  <a:gd name="T26" fmla="*/ 77848 w 26"/>
                  <a:gd name="T27" fmla="*/ 6123 h 7"/>
                  <a:gd name="T28" fmla="*/ 80962 w 26"/>
                  <a:gd name="T29" fmla="*/ 9185 h 7"/>
                  <a:gd name="T30" fmla="*/ 77848 w 26"/>
                  <a:gd name="T31" fmla="*/ 9185 h 7"/>
                  <a:gd name="T32" fmla="*/ 74734 w 26"/>
                  <a:gd name="T33" fmla="*/ 9185 h 7"/>
                  <a:gd name="T34" fmla="*/ 68506 w 26"/>
                  <a:gd name="T35" fmla="*/ 9185 h 7"/>
                  <a:gd name="T36" fmla="*/ 62278 w 26"/>
                  <a:gd name="T37" fmla="*/ 9185 h 7"/>
                  <a:gd name="T38" fmla="*/ 52937 w 26"/>
                  <a:gd name="T39" fmla="*/ 9185 h 7"/>
                  <a:gd name="T40" fmla="*/ 46709 w 26"/>
                  <a:gd name="T41" fmla="*/ 9185 h 7"/>
                  <a:gd name="T42" fmla="*/ 40481 w 26"/>
                  <a:gd name="T43" fmla="*/ 12246 h 7"/>
                  <a:gd name="T44" fmla="*/ 34253 w 26"/>
                  <a:gd name="T45" fmla="*/ 12246 h 7"/>
                  <a:gd name="T46" fmla="*/ 31139 w 26"/>
                  <a:gd name="T47" fmla="*/ 12246 h 7"/>
                  <a:gd name="T48" fmla="*/ 28025 w 26"/>
                  <a:gd name="T49" fmla="*/ 12246 h 7"/>
                  <a:gd name="T50" fmla="*/ 24911 w 26"/>
                  <a:gd name="T51" fmla="*/ 15308 h 7"/>
                  <a:gd name="T52" fmla="*/ 18684 w 26"/>
                  <a:gd name="T53" fmla="*/ 15308 h 7"/>
                  <a:gd name="T54" fmla="*/ 15570 w 26"/>
                  <a:gd name="T55" fmla="*/ 18369 h 7"/>
                  <a:gd name="T56" fmla="*/ 12456 w 26"/>
                  <a:gd name="T57" fmla="*/ 18369 h 7"/>
                  <a:gd name="T58" fmla="*/ 6228 w 26"/>
                  <a:gd name="T59" fmla="*/ 18369 h 7"/>
                  <a:gd name="T60" fmla="*/ 3114 w 26"/>
                  <a:gd name="T61" fmla="*/ 21431 h 7"/>
                  <a:gd name="T62" fmla="*/ 0 w 26"/>
                  <a:gd name="T63" fmla="*/ 21431 h 7"/>
                  <a:gd name="T64" fmla="*/ 0 w 26"/>
                  <a:gd name="T65" fmla="*/ 21431 h 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7">
                    <a:moveTo>
                      <a:pt x="0" y="7"/>
                    </a:moveTo>
                    <a:cubicBezTo>
                      <a:pt x="0" y="7"/>
                      <a:pt x="0" y="7"/>
                      <a:pt x="0" y="6"/>
                    </a:cubicBezTo>
                    <a:cubicBezTo>
                      <a:pt x="1" y="6"/>
                      <a:pt x="1" y="6"/>
                      <a:pt x="1" y="5"/>
                    </a:cubicBezTo>
                    <a:cubicBezTo>
                      <a:pt x="2" y="5"/>
                      <a:pt x="2" y="5"/>
                      <a:pt x="3" y="4"/>
                    </a:cubicBezTo>
                    <a:cubicBezTo>
                      <a:pt x="3" y="4"/>
                      <a:pt x="4" y="3"/>
                      <a:pt x="5" y="3"/>
                    </a:cubicBezTo>
                    <a:cubicBezTo>
                      <a:pt x="5" y="3"/>
                      <a:pt x="6" y="2"/>
                      <a:pt x="7" y="2"/>
                    </a:cubicBezTo>
                    <a:cubicBezTo>
                      <a:pt x="8" y="2"/>
                      <a:pt x="8" y="1"/>
                      <a:pt x="9" y="1"/>
                    </a:cubicBezTo>
                    <a:cubicBezTo>
                      <a:pt x="10" y="1"/>
                      <a:pt x="11" y="1"/>
                      <a:pt x="12" y="1"/>
                    </a:cubicBezTo>
                    <a:cubicBezTo>
                      <a:pt x="13" y="0"/>
                      <a:pt x="14" y="0"/>
                      <a:pt x="15" y="0"/>
                    </a:cubicBezTo>
                    <a:cubicBezTo>
                      <a:pt x="16" y="0"/>
                      <a:pt x="17" y="0"/>
                      <a:pt x="17" y="0"/>
                    </a:cubicBezTo>
                    <a:cubicBezTo>
                      <a:pt x="18" y="0"/>
                      <a:pt x="19" y="0"/>
                      <a:pt x="20" y="0"/>
                    </a:cubicBezTo>
                    <a:cubicBezTo>
                      <a:pt x="21" y="1"/>
                      <a:pt x="21" y="1"/>
                      <a:pt x="22" y="1"/>
                    </a:cubicBezTo>
                    <a:cubicBezTo>
                      <a:pt x="23" y="1"/>
                      <a:pt x="23" y="1"/>
                      <a:pt x="24" y="1"/>
                    </a:cubicBezTo>
                    <a:cubicBezTo>
                      <a:pt x="24" y="2"/>
                      <a:pt x="25" y="2"/>
                      <a:pt x="25" y="2"/>
                    </a:cubicBezTo>
                    <a:cubicBezTo>
                      <a:pt x="26" y="2"/>
                      <a:pt x="26" y="3"/>
                      <a:pt x="26" y="3"/>
                    </a:cubicBezTo>
                    <a:cubicBezTo>
                      <a:pt x="26" y="3"/>
                      <a:pt x="26" y="3"/>
                      <a:pt x="25" y="3"/>
                    </a:cubicBezTo>
                    <a:cubicBezTo>
                      <a:pt x="25" y="3"/>
                      <a:pt x="24" y="3"/>
                      <a:pt x="24" y="3"/>
                    </a:cubicBezTo>
                    <a:cubicBezTo>
                      <a:pt x="23" y="3"/>
                      <a:pt x="22" y="3"/>
                      <a:pt x="22" y="3"/>
                    </a:cubicBezTo>
                    <a:cubicBezTo>
                      <a:pt x="21" y="3"/>
                      <a:pt x="20" y="3"/>
                      <a:pt x="20" y="3"/>
                    </a:cubicBezTo>
                    <a:cubicBezTo>
                      <a:pt x="19" y="3"/>
                      <a:pt x="18" y="3"/>
                      <a:pt x="17" y="3"/>
                    </a:cubicBezTo>
                    <a:cubicBezTo>
                      <a:pt x="17" y="3"/>
                      <a:pt x="16" y="3"/>
                      <a:pt x="15" y="3"/>
                    </a:cubicBezTo>
                    <a:cubicBezTo>
                      <a:pt x="14" y="3"/>
                      <a:pt x="13" y="3"/>
                      <a:pt x="13" y="4"/>
                    </a:cubicBezTo>
                    <a:cubicBezTo>
                      <a:pt x="12" y="4"/>
                      <a:pt x="12" y="4"/>
                      <a:pt x="11" y="4"/>
                    </a:cubicBezTo>
                    <a:cubicBezTo>
                      <a:pt x="11" y="4"/>
                      <a:pt x="11" y="4"/>
                      <a:pt x="10" y="4"/>
                    </a:cubicBezTo>
                    <a:cubicBezTo>
                      <a:pt x="10" y="4"/>
                      <a:pt x="9" y="4"/>
                      <a:pt x="9" y="4"/>
                    </a:cubicBezTo>
                    <a:cubicBezTo>
                      <a:pt x="9" y="4"/>
                      <a:pt x="8" y="4"/>
                      <a:pt x="8" y="5"/>
                    </a:cubicBezTo>
                    <a:cubicBezTo>
                      <a:pt x="7" y="5"/>
                      <a:pt x="6" y="5"/>
                      <a:pt x="6" y="5"/>
                    </a:cubicBezTo>
                    <a:cubicBezTo>
                      <a:pt x="5" y="5"/>
                      <a:pt x="5" y="5"/>
                      <a:pt x="5" y="6"/>
                    </a:cubicBezTo>
                    <a:cubicBezTo>
                      <a:pt x="4" y="6"/>
                      <a:pt x="4" y="6"/>
                      <a:pt x="4" y="6"/>
                    </a:cubicBezTo>
                    <a:cubicBezTo>
                      <a:pt x="3" y="6"/>
                      <a:pt x="2" y="6"/>
                      <a:pt x="2" y="6"/>
                    </a:cubicBezTo>
                    <a:cubicBezTo>
                      <a:pt x="2" y="7"/>
                      <a:pt x="1" y="7"/>
                      <a:pt x="1" y="7"/>
                    </a:cubicBezTo>
                    <a:cubicBezTo>
                      <a:pt x="0" y="7"/>
                      <a:pt x="0" y="7"/>
                      <a:pt x="0" y="7"/>
                    </a:cubicBezTo>
                    <a:cubicBezTo>
                      <a:pt x="0" y="7"/>
                      <a:pt x="0" y="7"/>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6" name="iṧļîḋè">
                <a:extLst>
                  <a:ext uri="{FF2B5EF4-FFF2-40B4-BE49-F238E27FC236}">
                    <a16:creationId xmlns:a16="http://schemas.microsoft.com/office/drawing/2014/main" id="{29DB59C5-A80F-59ED-D1A2-2BD267A6F5BF}"/>
                  </a:ext>
                </a:extLst>
              </p:cNvPr>
              <p:cNvSpPr>
                <a:spLocks/>
              </p:cNvSpPr>
              <p:nvPr/>
            </p:nvSpPr>
            <p:spPr bwMode="auto">
              <a:xfrm>
                <a:off x="7299723" y="886620"/>
                <a:ext cx="0" cy="53579"/>
              </a:xfrm>
              <a:custGeom>
                <a:avLst/>
                <a:gdLst>
                  <a:gd name="T0" fmla="*/ 53579 h 17"/>
                  <a:gd name="T1" fmla="*/ 0 h 17"/>
                  <a:gd name="T2" fmla="*/ 53579 h 17"/>
                  <a:gd name="T3" fmla="*/ 0 60000 65536"/>
                  <a:gd name="T4" fmla="*/ 0 60000 65536"/>
                  <a:gd name="T5" fmla="*/ 0 60000 65536"/>
                </a:gdLst>
                <a:ahLst/>
                <a:cxnLst>
                  <a:cxn ang="T3">
                    <a:pos x="0" y="T0"/>
                  </a:cxn>
                  <a:cxn ang="T4">
                    <a:pos x="0" y="T1"/>
                  </a:cxn>
                  <a:cxn ang="T5">
                    <a:pos x="0" y="T2"/>
                  </a:cxn>
                </a:cxnLst>
                <a:rect l="0" t="0" r="r" b="b"/>
                <a:pathLst>
                  <a:path h="17">
                    <a:moveTo>
                      <a:pt x="0" y="17"/>
                    </a:moveTo>
                    <a:cubicBezTo>
                      <a:pt x="0" y="17"/>
                      <a:pt x="0"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7" name="iśľïḓe">
                <a:extLst>
                  <a:ext uri="{FF2B5EF4-FFF2-40B4-BE49-F238E27FC236}">
                    <a16:creationId xmlns:a16="http://schemas.microsoft.com/office/drawing/2014/main" id="{0A3CE667-16A7-E9F1-3326-A7F8EA679F0E}"/>
                  </a:ext>
                </a:extLst>
              </p:cNvPr>
              <p:cNvSpPr>
                <a:spLocks/>
              </p:cNvSpPr>
              <p:nvPr/>
            </p:nvSpPr>
            <p:spPr bwMode="auto">
              <a:xfrm>
                <a:off x="7243763" y="728267"/>
                <a:ext cx="492919" cy="297656"/>
              </a:xfrm>
              <a:custGeom>
                <a:avLst/>
                <a:gdLst>
                  <a:gd name="T0" fmla="*/ 58902 w 159"/>
                  <a:gd name="T1" fmla="*/ 297656 h 96"/>
                  <a:gd name="T2" fmla="*/ 12400 w 159"/>
                  <a:gd name="T3" fmla="*/ 232544 h 96"/>
                  <a:gd name="T4" fmla="*/ 58902 w 159"/>
                  <a:gd name="T5" fmla="*/ 62012 h 96"/>
                  <a:gd name="T6" fmla="*/ 96104 w 159"/>
                  <a:gd name="T7" fmla="*/ 46509 h 96"/>
                  <a:gd name="T8" fmla="*/ 424716 w 159"/>
                  <a:gd name="T9" fmla="*/ 55811 h 96"/>
                  <a:gd name="T10" fmla="*/ 269710 w 159"/>
                  <a:gd name="T11" fmla="*/ 124023 h 96"/>
                  <a:gd name="T12" fmla="*/ 117805 w 159"/>
                  <a:gd name="T13" fmla="*/ 139526 h 96"/>
                  <a:gd name="T14" fmla="*/ 105404 w 159"/>
                  <a:gd name="T15" fmla="*/ 201538 h 96"/>
                  <a:gd name="T16" fmla="*/ 55802 w 159"/>
                  <a:gd name="T17" fmla="*/ 279053 h 96"/>
                  <a:gd name="T18" fmla="*/ 58902 w 159"/>
                  <a:gd name="T19" fmla="*/ 29765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 h="96">
                    <a:moveTo>
                      <a:pt x="19" y="96"/>
                    </a:moveTo>
                    <a:cubicBezTo>
                      <a:pt x="19" y="96"/>
                      <a:pt x="10" y="94"/>
                      <a:pt x="4" y="75"/>
                    </a:cubicBezTo>
                    <a:cubicBezTo>
                      <a:pt x="0" y="62"/>
                      <a:pt x="3" y="34"/>
                      <a:pt x="19" y="20"/>
                    </a:cubicBezTo>
                    <a:cubicBezTo>
                      <a:pt x="28" y="11"/>
                      <a:pt x="31" y="15"/>
                      <a:pt x="31" y="15"/>
                    </a:cubicBezTo>
                    <a:cubicBezTo>
                      <a:pt x="31" y="15"/>
                      <a:pt x="126" y="0"/>
                      <a:pt x="137" y="18"/>
                    </a:cubicBezTo>
                    <a:cubicBezTo>
                      <a:pt x="146" y="35"/>
                      <a:pt x="159" y="45"/>
                      <a:pt x="87" y="40"/>
                    </a:cubicBezTo>
                    <a:cubicBezTo>
                      <a:pt x="61" y="38"/>
                      <a:pt x="38" y="45"/>
                      <a:pt x="38" y="45"/>
                    </a:cubicBezTo>
                    <a:cubicBezTo>
                      <a:pt x="38" y="45"/>
                      <a:pt x="39" y="53"/>
                      <a:pt x="34" y="65"/>
                    </a:cubicBezTo>
                    <a:cubicBezTo>
                      <a:pt x="30" y="77"/>
                      <a:pt x="18" y="90"/>
                      <a:pt x="18" y="90"/>
                    </a:cubicBezTo>
                    <a:lnTo>
                      <a:pt x="19" y="96"/>
                    </a:ln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8" name="iśliḍê">
                <a:extLst>
                  <a:ext uri="{FF2B5EF4-FFF2-40B4-BE49-F238E27FC236}">
                    <a16:creationId xmlns:a16="http://schemas.microsoft.com/office/drawing/2014/main" id="{1B41489C-11C5-0503-640E-C99E2336E4AA}"/>
                  </a:ext>
                </a:extLst>
              </p:cNvPr>
              <p:cNvSpPr>
                <a:spLocks/>
              </p:cNvSpPr>
              <p:nvPr/>
            </p:nvSpPr>
            <p:spPr bwMode="auto">
              <a:xfrm>
                <a:off x="6996113" y="1249761"/>
                <a:ext cx="305991" cy="421481"/>
              </a:xfrm>
              <a:custGeom>
                <a:avLst/>
                <a:gdLst>
                  <a:gd name="T0" fmla="*/ 302900 w 99"/>
                  <a:gd name="T1" fmla="*/ 195245 h 136"/>
                  <a:gd name="T2" fmla="*/ 290537 w 99"/>
                  <a:gd name="T3" fmla="*/ 229335 h 136"/>
                  <a:gd name="T4" fmla="*/ 77270 w 99"/>
                  <a:gd name="T5" fmla="*/ 409085 h 136"/>
                  <a:gd name="T6" fmla="*/ 30908 w 99"/>
                  <a:gd name="T7" fmla="*/ 415283 h 136"/>
                  <a:gd name="T8" fmla="*/ 30908 w 99"/>
                  <a:gd name="T9" fmla="*/ 415283 h 136"/>
                  <a:gd name="T10" fmla="*/ 0 w 99"/>
                  <a:gd name="T11" fmla="*/ 368796 h 136"/>
                  <a:gd name="T12" fmla="*/ 0 w 99"/>
                  <a:gd name="T13" fmla="*/ 105370 h 136"/>
                  <a:gd name="T14" fmla="*/ 67998 w 99"/>
                  <a:gd name="T15" fmla="*/ 105370 h 136"/>
                  <a:gd name="T16" fmla="*/ 95815 w 99"/>
                  <a:gd name="T17" fmla="*/ 229335 h 136"/>
                  <a:gd name="T18" fmla="*/ 299809 w 99"/>
                  <a:gd name="T19" fmla="*/ 0 h 136"/>
                  <a:gd name="T20" fmla="*/ 302900 w 99"/>
                  <a:gd name="T21" fmla="*/ 195245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136">
                    <a:moveTo>
                      <a:pt x="98" y="63"/>
                    </a:moveTo>
                    <a:cubicBezTo>
                      <a:pt x="99" y="67"/>
                      <a:pt x="97" y="71"/>
                      <a:pt x="94" y="74"/>
                    </a:cubicBezTo>
                    <a:cubicBezTo>
                      <a:pt x="25" y="132"/>
                      <a:pt x="25" y="132"/>
                      <a:pt x="25" y="132"/>
                    </a:cubicBezTo>
                    <a:cubicBezTo>
                      <a:pt x="21" y="135"/>
                      <a:pt x="15" y="136"/>
                      <a:pt x="10" y="134"/>
                    </a:cubicBezTo>
                    <a:cubicBezTo>
                      <a:pt x="10" y="134"/>
                      <a:pt x="10" y="134"/>
                      <a:pt x="10" y="134"/>
                    </a:cubicBezTo>
                    <a:cubicBezTo>
                      <a:pt x="4" y="131"/>
                      <a:pt x="0" y="126"/>
                      <a:pt x="0" y="119"/>
                    </a:cubicBezTo>
                    <a:cubicBezTo>
                      <a:pt x="0" y="34"/>
                      <a:pt x="0" y="34"/>
                      <a:pt x="0" y="34"/>
                    </a:cubicBezTo>
                    <a:cubicBezTo>
                      <a:pt x="22" y="34"/>
                      <a:pt x="22" y="34"/>
                      <a:pt x="22" y="34"/>
                    </a:cubicBezTo>
                    <a:cubicBezTo>
                      <a:pt x="31" y="74"/>
                      <a:pt x="31" y="74"/>
                      <a:pt x="31" y="74"/>
                    </a:cubicBezTo>
                    <a:cubicBezTo>
                      <a:pt x="97" y="0"/>
                      <a:pt x="97" y="0"/>
                      <a:pt x="97" y="0"/>
                    </a:cubicBezTo>
                    <a:lnTo>
                      <a:pt x="98" y="63"/>
                    </a:lnTo>
                    <a:close/>
                  </a:path>
                </a:pathLst>
              </a:custGeom>
              <a:solidFill>
                <a:srgbClr val="086B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9" name="íṥ1iďe">
                <a:extLst>
                  <a:ext uri="{FF2B5EF4-FFF2-40B4-BE49-F238E27FC236}">
                    <a16:creationId xmlns:a16="http://schemas.microsoft.com/office/drawing/2014/main" id="{46608DDC-D22C-2C3F-538A-2163E50183F2}"/>
                  </a:ext>
                </a:extLst>
              </p:cNvPr>
              <p:cNvSpPr>
                <a:spLocks/>
              </p:cNvSpPr>
              <p:nvPr/>
            </p:nvSpPr>
            <p:spPr bwMode="auto">
              <a:xfrm>
                <a:off x="7599761" y="1249761"/>
                <a:ext cx="347662" cy="409575"/>
              </a:xfrm>
              <a:custGeom>
                <a:avLst/>
                <a:gdLst>
                  <a:gd name="T0" fmla="*/ 93124 w 112"/>
                  <a:gd name="T1" fmla="*/ 0 h 132"/>
                  <a:gd name="T2" fmla="*/ 335246 w 112"/>
                  <a:gd name="T3" fmla="*/ 332004 h 132"/>
                  <a:gd name="T4" fmla="*/ 341454 w 112"/>
                  <a:gd name="T5" fmla="*/ 378547 h 132"/>
                  <a:gd name="T6" fmla="*/ 341454 w 112"/>
                  <a:gd name="T7" fmla="*/ 378547 h 132"/>
                  <a:gd name="T8" fmla="*/ 297996 w 112"/>
                  <a:gd name="T9" fmla="*/ 409575 h 132"/>
                  <a:gd name="T10" fmla="*/ 34145 w 112"/>
                  <a:gd name="T11" fmla="*/ 409575 h 132"/>
                  <a:gd name="T12" fmla="*/ 0 w 112"/>
                  <a:gd name="T13" fmla="*/ 344415 h 132"/>
                  <a:gd name="T14" fmla="*/ 173831 w 112"/>
                  <a:gd name="T15" fmla="*/ 304078 h 132"/>
                  <a:gd name="T16" fmla="*/ 90020 w 112"/>
                  <a:gd name="T17" fmla="*/ 210993 h 132"/>
                  <a:gd name="T18" fmla="*/ 93124 w 11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32">
                    <a:moveTo>
                      <a:pt x="30" y="0"/>
                    </a:moveTo>
                    <a:cubicBezTo>
                      <a:pt x="108" y="107"/>
                      <a:pt x="108" y="107"/>
                      <a:pt x="108" y="107"/>
                    </a:cubicBezTo>
                    <a:cubicBezTo>
                      <a:pt x="111" y="111"/>
                      <a:pt x="112" y="117"/>
                      <a:pt x="110" y="122"/>
                    </a:cubicBezTo>
                    <a:cubicBezTo>
                      <a:pt x="110" y="122"/>
                      <a:pt x="110" y="122"/>
                      <a:pt x="110" y="122"/>
                    </a:cubicBezTo>
                    <a:cubicBezTo>
                      <a:pt x="108" y="128"/>
                      <a:pt x="102" y="132"/>
                      <a:pt x="96" y="132"/>
                    </a:cubicBezTo>
                    <a:cubicBezTo>
                      <a:pt x="11" y="132"/>
                      <a:pt x="11" y="132"/>
                      <a:pt x="11" y="132"/>
                    </a:cubicBezTo>
                    <a:cubicBezTo>
                      <a:pt x="0" y="111"/>
                      <a:pt x="0" y="111"/>
                      <a:pt x="0" y="111"/>
                    </a:cubicBezTo>
                    <a:cubicBezTo>
                      <a:pt x="56" y="98"/>
                      <a:pt x="56" y="98"/>
                      <a:pt x="56" y="98"/>
                    </a:cubicBezTo>
                    <a:cubicBezTo>
                      <a:pt x="29" y="68"/>
                      <a:pt x="29" y="68"/>
                      <a:pt x="29" y="68"/>
                    </a:cubicBezTo>
                    <a:lnTo>
                      <a:pt x="30" y="0"/>
                    </a:lnTo>
                    <a:close/>
                  </a:path>
                </a:pathLst>
              </a:custGeom>
              <a:solidFill>
                <a:srgbClr val="086B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0" name="iŝľïḋé">
                <a:extLst>
                  <a:ext uri="{FF2B5EF4-FFF2-40B4-BE49-F238E27FC236}">
                    <a16:creationId xmlns:a16="http://schemas.microsoft.com/office/drawing/2014/main" id="{7FAB4BB2-32BC-661E-1120-6D39D18D542A}"/>
                  </a:ext>
                </a:extLst>
              </p:cNvPr>
              <p:cNvSpPr>
                <a:spLocks/>
              </p:cNvSpPr>
              <p:nvPr/>
            </p:nvSpPr>
            <p:spPr bwMode="auto">
              <a:xfrm>
                <a:off x="7249717" y="633017"/>
                <a:ext cx="486966" cy="297656"/>
              </a:xfrm>
              <a:custGeom>
                <a:avLst/>
                <a:gdLst>
                  <a:gd name="T0" fmla="*/ 0 w 157"/>
                  <a:gd name="T1" fmla="*/ 285254 h 96"/>
                  <a:gd name="T2" fmla="*/ 99254 w 157"/>
                  <a:gd name="T3" fmla="*/ 55811 h 96"/>
                  <a:gd name="T4" fmla="*/ 130271 w 157"/>
                  <a:gd name="T5" fmla="*/ 68213 h 96"/>
                  <a:gd name="T6" fmla="*/ 130271 w 157"/>
                  <a:gd name="T7" fmla="*/ 68213 h 96"/>
                  <a:gd name="T8" fmla="*/ 161288 w 157"/>
                  <a:gd name="T9" fmla="*/ 77515 h 96"/>
                  <a:gd name="T10" fmla="*/ 173695 w 157"/>
                  <a:gd name="T11" fmla="*/ 55811 h 96"/>
                  <a:gd name="T12" fmla="*/ 179898 w 157"/>
                  <a:gd name="T13" fmla="*/ 40308 h 96"/>
                  <a:gd name="T14" fmla="*/ 235729 w 157"/>
                  <a:gd name="T15" fmla="*/ 62012 h 96"/>
                  <a:gd name="T16" fmla="*/ 235729 w 157"/>
                  <a:gd name="T17" fmla="*/ 62012 h 96"/>
                  <a:gd name="T18" fmla="*/ 238830 w 157"/>
                  <a:gd name="T19" fmla="*/ 77515 h 96"/>
                  <a:gd name="T20" fmla="*/ 263644 w 157"/>
                  <a:gd name="T21" fmla="*/ 62012 h 96"/>
                  <a:gd name="T22" fmla="*/ 328780 w 157"/>
                  <a:gd name="T23" fmla="*/ 3101 h 96"/>
                  <a:gd name="T24" fmla="*/ 341186 w 157"/>
                  <a:gd name="T25" fmla="*/ 0 h 96"/>
                  <a:gd name="T26" fmla="*/ 347390 w 157"/>
                  <a:gd name="T27" fmla="*/ 21704 h 96"/>
                  <a:gd name="T28" fmla="*/ 347390 w 157"/>
                  <a:gd name="T29" fmla="*/ 21704 h 96"/>
                  <a:gd name="T30" fmla="*/ 362898 w 157"/>
                  <a:gd name="T31" fmla="*/ 74414 h 96"/>
                  <a:gd name="T32" fmla="*/ 403220 w 157"/>
                  <a:gd name="T33" fmla="*/ 34106 h 96"/>
                  <a:gd name="T34" fmla="*/ 437339 w 157"/>
                  <a:gd name="T35" fmla="*/ 62012 h 96"/>
                  <a:gd name="T36" fmla="*/ 434237 w 157"/>
                  <a:gd name="T37" fmla="*/ 68213 h 96"/>
                  <a:gd name="T38" fmla="*/ 418729 w 157"/>
                  <a:gd name="T39" fmla="*/ 114722 h 96"/>
                  <a:gd name="T40" fmla="*/ 449746 w 157"/>
                  <a:gd name="T41" fmla="*/ 80615 h 96"/>
                  <a:gd name="T42" fmla="*/ 483864 w 157"/>
                  <a:gd name="T43" fmla="*/ 111621 h 96"/>
                  <a:gd name="T44" fmla="*/ 455949 w 157"/>
                  <a:gd name="T45" fmla="*/ 297656 h 96"/>
                  <a:gd name="T46" fmla="*/ 418729 w 157"/>
                  <a:gd name="T47" fmla="*/ 248047 h 96"/>
                  <a:gd name="T48" fmla="*/ 403220 w 157"/>
                  <a:gd name="T49" fmla="*/ 260449 h 96"/>
                  <a:gd name="T50" fmla="*/ 83746 w 157"/>
                  <a:gd name="T51" fmla="*/ 248047 h 96"/>
                  <a:gd name="T52" fmla="*/ 15508 w 157"/>
                  <a:gd name="T53" fmla="*/ 279053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96">
                    <a:moveTo>
                      <a:pt x="0" y="92"/>
                    </a:moveTo>
                    <a:cubicBezTo>
                      <a:pt x="1" y="65"/>
                      <a:pt x="13" y="38"/>
                      <a:pt x="32" y="18"/>
                    </a:cubicBezTo>
                    <a:cubicBezTo>
                      <a:pt x="36" y="14"/>
                      <a:pt x="42" y="17"/>
                      <a:pt x="42" y="22"/>
                    </a:cubicBezTo>
                    <a:cubicBezTo>
                      <a:pt x="42" y="22"/>
                      <a:pt x="42" y="22"/>
                      <a:pt x="42" y="22"/>
                    </a:cubicBezTo>
                    <a:cubicBezTo>
                      <a:pt x="42" y="27"/>
                      <a:pt x="49" y="29"/>
                      <a:pt x="52" y="25"/>
                    </a:cubicBezTo>
                    <a:cubicBezTo>
                      <a:pt x="53" y="23"/>
                      <a:pt x="54" y="21"/>
                      <a:pt x="56" y="18"/>
                    </a:cubicBezTo>
                    <a:cubicBezTo>
                      <a:pt x="56" y="17"/>
                      <a:pt x="57" y="15"/>
                      <a:pt x="58" y="13"/>
                    </a:cubicBezTo>
                    <a:cubicBezTo>
                      <a:pt x="64" y="5"/>
                      <a:pt x="78" y="10"/>
                      <a:pt x="76" y="20"/>
                    </a:cubicBezTo>
                    <a:cubicBezTo>
                      <a:pt x="76" y="20"/>
                      <a:pt x="76" y="20"/>
                      <a:pt x="76" y="20"/>
                    </a:cubicBezTo>
                    <a:cubicBezTo>
                      <a:pt x="76" y="22"/>
                      <a:pt x="76" y="23"/>
                      <a:pt x="77" y="25"/>
                    </a:cubicBezTo>
                    <a:cubicBezTo>
                      <a:pt x="79" y="27"/>
                      <a:pt x="83" y="24"/>
                      <a:pt x="85" y="20"/>
                    </a:cubicBezTo>
                    <a:cubicBezTo>
                      <a:pt x="90" y="12"/>
                      <a:pt x="97" y="5"/>
                      <a:pt x="106" y="1"/>
                    </a:cubicBezTo>
                    <a:cubicBezTo>
                      <a:pt x="107" y="1"/>
                      <a:pt x="109" y="0"/>
                      <a:pt x="110" y="0"/>
                    </a:cubicBezTo>
                    <a:cubicBezTo>
                      <a:pt x="112" y="1"/>
                      <a:pt x="112" y="4"/>
                      <a:pt x="112" y="7"/>
                    </a:cubicBezTo>
                    <a:cubicBezTo>
                      <a:pt x="112" y="7"/>
                      <a:pt x="112" y="7"/>
                      <a:pt x="112" y="7"/>
                    </a:cubicBezTo>
                    <a:cubicBezTo>
                      <a:pt x="111" y="14"/>
                      <a:pt x="111" y="28"/>
                      <a:pt x="117" y="24"/>
                    </a:cubicBezTo>
                    <a:cubicBezTo>
                      <a:pt x="119" y="23"/>
                      <a:pt x="128" y="12"/>
                      <a:pt x="130" y="11"/>
                    </a:cubicBezTo>
                    <a:cubicBezTo>
                      <a:pt x="136" y="8"/>
                      <a:pt x="143" y="13"/>
                      <a:pt x="141" y="20"/>
                    </a:cubicBezTo>
                    <a:cubicBezTo>
                      <a:pt x="140" y="20"/>
                      <a:pt x="140" y="21"/>
                      <a:pt x="140" y="22"/>
                    </a:cubicBezTo>
                    <a:cubicBezTo>
                      <a:pt x="139" y="25"/>
                      <a:pt x="128" y="34"/>
                      <a:pt x="135" y="37"/>
                    </a:cubicBezTo>
                    <a:cubicBezTo>
                      <a:pt x="135" y="37"/>
                      <a:pt x="145" y="27"/>
                      <a:pt x="145" y="26"/>
                    </a:cubicBezTo>
                    <a:cubicBezTo>
                      <a:pt x="151" y="24"/>
                      <a:pt x="157" y="29"/>
                      <a:pt x="156" y="36"/>
                    </a:cubicBezTo>
                    <a:cubicBezTo>
                      <a:pt x="147" y="96"/>
                      <a:pt x="147" y="96"/>
                      <a:pt x="147" y="96"/>
                    </a:cubicBezTo>
                    <a:cubicBezTo>
                      <a:pt x="141" y="93"/>
                      <a:pt x="139" y="85"/>
                      <a:pt x="135" y="80"/>
                    </a:cubicBezTo>
                    <a:cubicBezTo>
                      <a:pt x="131" y="74"/>
                      <a:pt x="136" y="88"/>
                      <a:pt x="130" y="84"/>
                    </a:cubicBezTo>
                    <a:cubicBezTo>
                      <a:pt x="100" y="58"/>
                      <a:pt x="56" y="67"/>
                      <a:pt x="27" y="80"/>
                    </a:cubicBezTo>
                    <a:cubicBezTo>
                      <a:pt x="20" y="83"/>
                      <a:pt x="11" y="85"/>
                      <a:pt x="5" y="90"/>
                    </a:cubicBezTo>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1" name="ísļiḍè">
                <a:extLst>
                  <a:ext uri="{FF2B5EF4-FFF2-40B4-BE49-F238E27FC236}">
                    <a16:creationId xmlns:a16="http://schemas.microsoft.com/office/drawing/2014/main" id="{46C924E7-9D60-08F3-BE15-0E8F0E2E721A}"/>
                  </a:ext>
                </a:extLst>
              </p:cNvPr>
              <p:cNvSpPr>
                <a:spLocks/>
              </p:cNvSpPr>
              <p:nvPr/>
            </p:nvSpPr>
            <p:spPr bwMode="auto">
              <a:xfrm>
                <a:off x="7920038" y="1249761"/>
                <a:ext cx="425053" cy="409575"/>
              </a:xfrm>
              <a:custGeom>
                <a:avLst/>
                <a:gdLst>
                  <a:gd name="T0" fmla="*/ 425053 w 137"/>
                  <a:gd name="T1" fmla="*/ 0 h 132"/>
                  <a:gd name="T2" fmla="*/ 331976 w 137"/>
                  <a:gd name="T3" fmla="*/ 83777 h 132"/>
                  <a:gd name="T4" fmla="*/ 235796 w 137"/>
                  <a:gd name="T5" fmla="*/ 238919 h 132"/>
                  <a:gd name="T6" fmla="*/ 186155 w 137"/>
                  <a:gd name="T7" fmla="*/ 238919 h 132"/>
                  <a:gd name="T8" fmla="*/ 93077 w 137"/>
                  <a:gd name="T9" fmla="*/ 130319 h 132"/>
                  <a:gd name="T10" fmla="*/ 0 w 137"/>
                  <a:gd name="T11" fmla="*/ 183068 h 132"/>
                  <a:gd name="T12" fmla="*/ 142719 w 137"/>
                  <a:gd name="T13" fmla="*/ 369238 h 132"/>
                  <a:gd name="T14" fmla="*/ 269924 w 137"/>
                  <a:gd name="T15" fmla="*/ 366135 h 132"/>
                  <a:gd name="T16" fmla="*/ 425053 w 137"/>
                  <a:gd name="T17" fmla="*/ 152039 h 132"/>
                  <a:gd name="T18" fmla="*/ 425053 w 137"/>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 h="132">
                    <a:moveTo>
                      <a:pt x="137" y="0"/>
                    </a:moveTo>
                    <a:cubicBezTo>
                      <a:pt x="137" y="0"/>
                      <a:pt x="125" y="0"/>
                      <a:pt x="107" y="27"/>
                    </a:cubicBezTo>
                    <a:cubicBezTo>
                      <a:pt x="96" y="43"/>
                      <a:pt x="84" y="63"/>
                      <a:pt x="76" y="77"/>
                    </a:cubicBezTo>
                    <a:cubicBezTo>
                      <a:pt x="73" y="83"/>
                      <a:pt x="64" y="83"/>
                      <a:pt x="60" y="77"/>
                    </a:cubicBezTo>
                    <a:cubicBezTo>
                      <a:pt x="30" y="42"/>
                      <a:pt x="30" y="42"/>
                      <a:pt x="30" y="42"/>
                    </a:cubicBezTo>
                    <a:cubicBezTo>
                      <a:pt x="0" y="59"/>
                      <a:pt x="0" y="59"/>
                      <a:pt x="0" y="59"/>
                    </a:cubicBezTo>
                    <a:cubicBezTo>
                      <a:pt x="46" y="119"/>
                      <a:pt x="46" y="119"/>
                      <a:pt x="46" y="119"/>
                    </a:cubicBezTo>
                    <a:cubicBezTo>
                      <a:pt x="57" y="132"/>
                      <a:pt x="77" y="132"/>
                      <a:pt x="87" y="118"/>
                    </a:cubicBezTo>
                    <a:cubicBezTo>
                      <a:pt x="137" y="49"/>
                      <a:pt x="137" y="49"/>
                      <a:pt x="137" y="49"/>
                    </a:cubicBezTo>
                    <a:lnTo>
                      <a:pt x="137" y="0"/>
                    </a:lnTo>
                    <a:close/>
                  </a:path>
                </a:pathLst>
              </a:custGeom>
              <a:solidFill>
                <a:srgbClr val="9903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2" name="îSlïḑe">
                <a:extLst>
                  <a:ext uri="{FF2B5EF4-FFF2-40B4-BE49-F238E27FC236}">
                    <a16:creationId xmlns:a16="http://schemas.microsoft.com/office/drawing/2014/main" id="{3F239FB5-98E9-79CF-362F-F2E3039C994F}"/>
                  </a:ext>
                </a:extLst>
              </p:cNvPr>
              <p:cNvSpPr>
                <a:spLocks/>
              </p:cNvSpPr>
              <p:nvPr/>
            </p:nvSpPr>
            <p:spPr bwMode="auto">
              <a:xfrm>
                <a:off x="7848601" y="1280717"/>
                <a:ext cx="145256" cy="145256"/>
              </a:xfrm>
              <a:custGeom>
                <a:avLst/>
                <a:gdLst>
                  <a:gd name="T0" fmla="*/ 129803 w 47"/>
                  <a:gd name="T1" fmla="*/ 18543 h 47"/>
                  <a:gd name="T2" fmla="*/ 111260 w 47"/>
                  <a:gd name="T3" fmla="*/ 58721 h 47"/>
                  <a:gd name="T4" fmla="*/ 92717 w 47"/>
                  <a:gd name="T5" fmla="*/ 33996 h 47"/>
                  <a:gd name="T6" fmla="*/ 77264 w 47"/>
                  <a:gd name="T7" fmla="*/ 0 h 47"/>
                  <a:gd name="T8" fmla="*/ 74173 w 47"/>
                  <a:gd name="T9" fmla="*/ 0 h 47"/>
                  <a:gd name="T10" fmla="*/ 67992 w 47"/>
                  <a:gd name="T11" fmla="*/ 3091 h 47"/>
                  <a:gd name="T12" fmla="*/ 71083 w 47"/>
                  <a:gd name="T13" fmla="*/ 9272 h 47"/>
                  <a:gd name="T14" fmla="*/ 80354 w 47"/>
                  <a:gd name="T15" fmla="*/ 37087 h 47"/>
                  <a:gd name="T16" fmla="*/ 77264 w 47"/>
                  <a:gd name="T17" fmla="*/ 40177 h 47"/>
                  <a:gd name="T18" fmla="*/ 64902 w 47"/>
                  <a:gd name="T19" fmla="*/ 12362 h 47"/>
                  <a:gd name="T20" fmla="*/ 55630 w 47"/>
                  <a:gd name="T21" fmla="*/ 3091 h 47"/>
                  <a:gd name="T22" fmla="*/ 46358 w 47"/>
                  <a:gd name="T23" fmla="*/ 3091 h 47"/>
                  <a:gd name="T24" fmla="*/ 61811 w 47"/>
                  <a:gd name="T25" fmla="*/ 37087 h 47"/>
                  <a:gd name="T26" fmla="*/ 61811 w 47"/>
                  <a:gd name="T27" fmla="*/ 46358 h 47"/>
                  <a:gd name="T28" fmla="*/ 55630 w 47"/>
                  <a:gd name="T29" fmla="*/ 43268 h 47"/>
                  <a:gd name="T30" fmla="*/ 40177 w 47"/>
                  <a:gd name="T31" fmla="*/ 15453 h 47"/>
                  <a:gd name="T32" fmla="*/ 33996 w 47"/>
                  <a:gd name="T33" fmla="*/ 9272 h 47"/>
                  <a:gd name="T34" fmla="*/ 27815 w 47"/>
                  <a:gd name="T35" fmla="*/ 9272 h 47"/>
                  <a:gd name="T36" fmla="*/ 27815 w 47"/>
                  <a:gd name="T37" fmla="*/ 18543 h 47"/>
                  <a:gd name="T38" fmla="*/ 37087 w 47"/>
                  <a:gd name="T39" fmla="*/ 40177 h 47"/>
                  <a:gd name="T40" fmla="*/ 43268 w 47"/>
                  <a:gd name="T41" fmla="*/ 58721 h 47"/>
                  <a:gd name="T42" fmla="*/ 43268 w 47"/>
                  <a:gd name="T43" fmla="*/ 58721 h 47"/>
                  <a:gd name="T44" fmla="*/ 40177 w 47"/>
                  <a:gd name="T45" fmla="*/ 58721 h 47"/>
                  <a:gd name="T46" fmla="*/ 37087 w 47"/>
                  <a:gd name="T47" fmla="*/ 58721 h 47"/>
                  <a:gd name="T48" fmla="*/ 12362 w 47"/>
                  <a:gd name="T49" fmla="*/ 21634 h 47"/>
                  <a:gd name="T50" fmla="*/ 6181 w 47"/>
                  <a:gd name="T51" fmla="*/ 15453 h 47"/>
                  <a:gd name="T52" fmla="*/ 0 w 47"/>
                  <a:gd name="T53" fmla="*/ 18543 h 47"/>
                  <a:gd name="T54" fmla="*/ 3091 w 47"/>
                  <a:gd name="T55" fmla="*/ 27815 h 47"/>
                  <a:gd name="T56" fmla="*/ 21634 w 47"/>
                  <a:gd name="T57" fmla="*/ 67992 h 47"/>
                  <a:gd name="T58" fmla="*/ 21634 w 47"/>
                  <a:gd name="T59" fmla="*/ 71083 h 47"/>
                  <a:gd name="T60" fmla="*/ 46358 w 47"/>
                  <a:gd name="T61" fmla="*/ 114350 h 47"/>
                  <a:gd name="T62" fmla="*/ 80354 w 47"/>
                  <a:gd name="T63" fmla="*/ 145256 h 47"/>
                  <a:gd name="T64" fmla="*/ 142165 w 47"/>
                  <a:gd name="T65" fmla="*/ 111260 h 47"/>
                  <a:gd name="T66" fmla="*/ 142165 w 47"/>
                  <a:gd name="T67" fmla="*/ 86535 h 47"/>
                  <a:gd name="T68" fmla="*/ 142165 w 47"/>
                  <a:gd name="T69" fmla="*/ 24724 h 47"/>
                  <a:gd name="T70" fmla="*/ 129803 w 47"/>
                  <a:gd name="T71" fmla="*/ 18543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 h="47">
                    <a:moveTo>
                      <a:pt x="42" y="6"/>
                    </a:moveTo>
                    <a:cubicBezTo>
                      <a:pt x="39" y="8"/>
                      <a:pt x="39" y="18"/>
                      <a:pt x="36" y="19"/>
                    </a:cubicBezTo>
                    <a:cubicBezTo>
                      <a:pt x="34" y="19"/>
                      <a:pt x="31" y="13"/>
                      <a:pt x="30" y="11"/>
                    </a:cubicBezTo>
                    <a:cubicBezTo>
                      <a:pt x="29" y="7"/>
                      <a:pt x="28" y="3"/>
                      <a:pt x="25" y="0"/>
                    </a:cubicBezTo>
                    <a:cubicBezTo>
                      <a:pt x="24" y="0"/>
                      <a:pt x="24" y="0"/>
                      <a:pt x="24" y="0"/>
                    </a:cubicBezTo>
                    <a:cubicBezTo>
                      <a:pt x="23" y="0"/>
                      <a:pt x="23" y="0"/>
                      <a:pt x="22" y="1"/>
                    </a:cubicBezTo>
                    <a:cubicBezTo>
                      <a:pt x="22" y="2"/>
                      <a:pt x="22" y="2"/>
                      <a:pt x="23" y="3"/>
                    </a:cubicBezTo>
                    <a:cubicBezTo>
                      <a:pt x="24" y="6"/>
                      <a:pt x="26" y="9"/>
                      <a:pt x="26" y="12"/>
                    </a:cubicBezTo>
                    <a:cubicBezTo>
                      <a:pt x="25" y="13"/>
                      <a:pt x="25" y="13"/>
                      <a:pt x="25" y="13"/>
                    </a:cubicBezTo>
                    <a:cubicBezTo>
                      <a:pt x="24" y="9"/>
                      <a:pt x="22" y="7"/>
                      <a:pt x="21" y="4"/>
                    </a:cubicBezTo>
                    <a:cubicBezTo>
                      <a:pt x="20" y="3"/>
                      <a:pt x="19" y="2"/>
                      <a:pt x="18" y="1"/>
                    </a:cubicBezTo>
                    <a:cubicBezTo>
                      <a:pt x="18" y="0"/>
                      <a:pt x="16" y="0"/>
                      <a:pt x="15" y="1"/>
                    </a:cubicBezTo>
                    <a:cubicBezTo>
                      <a:pt x="15" y="5"/>
                      <a:pt x="19" y="8"/>
                      <a:pt x="20" y="12"/>
                    </a:cubicBezTo>
                    <a:cubicBezTo>
                      <a:pt x="21" y="13"/>
                      <a:pt x="21" y="15"/>
                      <a:pt x="20" y="15"/>
                    </a:cubicBezTo>
                    <a:cubicBezTo>
                      <a:pt x="19" y="15"/>
                      <a:pt x="19" y="15"/>
                      <a:pt x="18" y="14"/>
                    </a:cubicBezTo>
                    <a:cubicBezTo>
                      <a:pt x="16" y="11"/>
                      <a:pt x="14" y="8"/>
                      <a:pt x="13" y="5"/>
                    </a:cubicBezTo>
                    <a:cubicBezTo>
                      <a:pt x="12" y="4"/>
                      <a:pt x="12" y="4"/>
                      <a:pt x="11" y="3"/>
                    </a:cubicBezTo>
                    <a:cubicBezTo>
                      <a:pt x="10" y="3"/>
                      <a:pt x="9" y="3"/>
                      <a:pt x="9" y="3"/>
                    </a:cubicBezTo>
                    <a:cubicBezTo>
                      <a:pt x="8" y="4"/>
                      <a:pt x="9" y="5"/>
                      <a:pt x="9" y="6"/>
                    </a:cubicBezTo>
                    <a:cubicBezTo>
                      <a:pt x="10" y="8"/>
                      <a:pt x="11" y="11"/>
                      <a:pt x="12" y="13"/>
                    </a:cubicBezTo>
                    <a:cubicBezTo>
                      <a:pt x="13" y="15"/>
                      <a:pt x="14" y="17"/>
                      <a:pt x="14" y="19"/>
                    </a:cubicBezTo>
                    <a:cubicBezTo>
                      <a:pt x="14" y="19"/>
                      <a:pt x="14" y="19"/>
                      <a:pt x="14" y="19"/>
                    </a:cubicBezTo>
                    <a:cubicBezTo>
                      <a:pt x="13" y="19"/>
                      <a:pt x="13" y="19"/>
                      <a:pt x="13" y="19"/>
                    </a:cubicBezTo>
                    <a:cubicBezTo>
                      <a:pt x="13" y="19"/>
                      <a:pt x="12" y="19"/>
                      <a:pt x="12" y="19"/>
                    </a:cubicBezTo>
                    <a:cubicBezTo>
                      <a:pt x="9" y="15"/>
                      <a:pt x="6" y="11"/>
                      <a:pt x="4" y="7"/>
                    </a:cubicBezTo>
                    <a:cubicBezTo>
                      <a:pt x="4" y="6"/>
                      <a:pt x="3" y="5"/>
                      <a:pt x="2" y="5"/>
                    </a:cubicBezTo>
                    <a:cubicBezTo>
                      <a:pt x="2" y="4"/>
                      <a:pt x="1" y="5"/>
                      <a:pt x="0" y="6"/>
                    </a:cubicBezTo>
                    <a:cubicBezTo>
                      <a:pt x="0" y="7"/>
                      <a:pt x="0" y="8"/>
                      <a:pt x="1" y="9"/>
                    </a:cubicBezTo>
                    <a:cubicBezTo>
                      <a:pt x="2" y="14"/>
                      <a:pt x="7" y="22"/>
                      <a:pt x="7" y="22"/>
                    </a:cubicBezTo>
                    <a:cubicBezTo>
                      <a:pt x="7" y="23"/>
                      <a:pt x="7" y="23"/>
                      <a:pt x="7" y="23"/>
                    </a:cubicBezTo>
                    <a:cubicBezTo>
                      <a:pt x="9" y="26"/>
                      <a:pt x="12" y="34"/>
                      <a:pt x="15" y="37"/>
                    </a:cubicBezTo>
                    <a:cubicBezTo>
                      <a:pt x="19" y="41"/>
                      <a:pt x="26" y="47"/>
                      <a:pt x="26" y="47"/>
                    </a:cubicBezTo>
                    <a:cubicBezTo>
                      <a:pt x="46" y="36"/>
                      <a:pt x="46" y="36"/>
                      <a:pt x="46" y="36"/>
                    </a:cubicBezTo>
                    <a:cubicBezTo>
                      <a:pt x="46" y="36"/>
                      <a:pt x="44" y="33"/>
                      <a:pt x="46" y="28"/>
                    </a:cubicBezTo>
                    <a:cubicBezTo>
                      <a:pt x="47" y="22"/>
                      <a:pt x="44" y="17"/>
                      <a:pt x="46" y="8"/>
                    </a:cubicBezTo>
                    <a:cubicBezTo>
                      <a:pt x="47" y="5"/>
                      <a:pt x="43" y="5"/>
                      <a:pt x="42" y="6"/>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3" name="îs1ïḓé">
                <a:extLst>
                  <a:ext uri="{FF2B5EF4-FFF2-40B4-BE49-F238E27FC236}">
                    <a16:creationId xmlns:a16="http://schemas.microsoft.com/office/drawing/2014/main" id="{437153CC-D9DA-9D5B-E661-16B22133A3EA}"/>
                  </a:ext>
                </a:extLst>
              </p:cNvPr>
              <p:cNvSpPr>
                <a:spLocks/>
              </p:cNvSpPr>
              <p:nvPr/>
            </p:nvSpPr>
            <p:spPr bwMode="auto">
              <a:xfrm>
                <a:off x="8306992" y="1249761"/>
                <a:ext cx="353616" cy="558404"/>
              </a:xfrm>
              <a:custGeom>
                <a:avLst/>
                <a:gdLst>
                  <a:gd name="T0" fmla="*/ 353616 w 114"/>
                  <a:gd name="T1" fmla="*/ 558404 h 180"/>
                  <a:gd name="T2" fmla="*/ 344310 w 114"/>
                  <a:gd name="T3" fmla="*/ 502564 h 180"/>
                  <a:gd name="T4" fmla="*/ 303986 w 114"/>
                  <a:gd name="T5" fmla="*/ 390883 h 180"/>
                  <a:gd name="T6" fmla="*/ 263661 w 114"/>
                  <a:gd name="T7" fmla="*/ 232668 h 180"/>
                  <a:gd name="T8" fmla="*/ 276069 w 114"/>
                  <a:gd name="T9" fmla="*/ 155112 h 180"/>
                  <a:gd name="T10" fmla="*/ 276069 w 114"/>
                  <a:gd name="T11" fmla="*/ 0 h 180"/>
                  <a:gd name="T12" fmla="*/ 37223 w 114"/>
                  <a:gd name="T13" fmla="*/ 0 h 180"/>
                  <a:gd name="T14" fmla="*/ 6204 w 114"/>
                  <a:gd name="T15" fmla="*/ 99272 h 180"/>
                  <a:gd name="T16" fmla="*/ 21713 w 114"/>
                  <a:gd name="T17" fmla="*/ 189237 h 180"/>
                  <a:gd name="T18" fmla="*/ 21713 w 114"/>
                  <a:gd name="T19" fmla="*/ 189237 h 180"/>
                  <a:gd name="T20" fmla="*/ 68242 w 114"/>
                  <a:gd name="T21" fmla="*/ 415701 h 180"/>
                  <a:gd name="T22" fmla="*/ 31019 w 114"/>
                  <a:gd name="T23" fmla="*/ 493257 h 180"/>
                  <a:gd name="T24" fmla="*/ 12408 w 114"/>
                  <a:gd name="T25" fmla="*/ 558404 h 180"/>
                  <a:gd name="T26" fmla="*/ 353616 w 114"/>
                  <a:gd name="T27" fmla="*/ 558404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180">
                    <a:moveTo>
                      <a:pt x="114" y="180"/>
                    </a:moveTo>
                    <a:cubicBezTo>
                      <a:pt x="111" y="162"/>
                      <a:pt x="111" y="162"/>
                      <a:pt x="111" y="162"/>
                    </a:cubicBezTo>
                    <a:cubicBezTo>
                      <a:pt x="108" y="149"/>
                      <a:pt x="104" y="137"/>
                      <a:pt x="98" y="126"/>
                    </a:cubicBezTo>
                    <a:cubicBezTo>
                      <a:pt x="90" y="110"/>
                      <a:pt x="83" y="89"/>
                      <a:pt x="85" y="75"/>
                    </a:cubicBezTo>
                    <a:cubicBezTo>
                      <a:pt x="89" y="50"/>
                      <a:pt x="89" y="50"/>
                      <a:pt x="89" y="50"/>
                    </a:cubicBezTo>
                    <a:cubicBezTo>
                      <a:pt x="89" y="0"/>
                      <a:pt x="89" y="0"/>
                      <a:pt x="89" y="0"/>
                    </a:cubicBezTo>
                    <a:cubicBezTo>
                      <a:pt x="12" y="0"/>
                      <a:pt x="12" y="0"/>
                      <a:pt x="12" y="0"/>
                    </a:cubicBezTo>
                    <a:cubicBezTo>
                      <a:pt x="2" y="32"/>
                      <a:pt x="2" y="32"/>
                      <a:pt x="2" y="32"/>
                    </a:cubicBezTo>
                    <a:cubicBezTo>
                      <a:pt x="0" y="42"/>
                      <a:pt x="1" y="53"/>
                      <a:pt x="7" y="61"/>
                    </a:cubicBezTo>
                    <a:cubicBezTo>
                      <a:pt x="7" y="61"/>
                      <a:pt x="7" y="61"/>
                      <a:pt x="7" y="61"/>
                    </a:cubicBezTo>
                    <a:cubicBezTo>
                      <a:pt x="14" y="71"/>
                      <a:pt x="35" y="106"/>
                      <a:pt x="22" y="134"/>
                    </a:cubicBezTo>
                    <a:cubicBezTo>
                      <a:pt x="17" y="142"/>
                      <a:pt x="13" y="151"/>
                      <a:pt x="10" y="159"/>
                    </a:cubicBezTo>
                    <a:cubicBezTo>
                      <a:pt x="4" y="180"/>
                      <a:pt x="4" y="180"/>
                      <a:pt x="4" y="180"/>
                    </a:cubicBezTo>
                    <a:lnTo>
                      <a:pt x="114" y="180"/>
                    </a:lnTo>
                    <a:close/>
                  </a:path>
                </a:pathLst>
              </a:custGeom>
              <a:solidFill>
                <a:srgbClr val="F005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4" name="ísḻídé">
                <a:extLst>
                  <a:ext uri="{FF2B5EF4-FFF2-40B4-BE49-F238E27FC236}">
                    <a16:creationId xmlns:a16="http://schemas.microsoft.com/office/drawing/2014/main" id="{173837B2-26E5-F87B-3D3B-76B9B55AF750}"/>
                  </a:ext>
                </a:extLst>
              </p:cNvPr>
              <p:cNvSpPr>
                <a:spLocks/>
              </p:cNvSpPr>
              <p:nvPr/>
            </p:nvSpPr>
            <p:spPr bwMode="auto">
              <a:xfrm>
                <a:off x="8604648" y="933054"/>
                <a:ext cx="105966" cy="152400"/>
              </a:xfrm>
              <a:custGeom>
                <a:avLst/>
                <a:gdLst>
                  <a:gd name="T0" fmla="*/ 3117 w 34"/>
                  <a:gd name="T1" fmla="*/ 46653 h 49"/>
                  <a:gd name="T2" fmla="*/ 71683 w 34"/>
                  <a:gd name="T3" fmla="*/ 27992 h 49"/>
                  <a:gd name="T4" fmla="*/ 0 w 34"/>
                  <a:gd name="T5" fmla="*/ 133739 h 49"/>
                  <a:gd name="T6" fmla="*/ 3117 w 34"/>
                  <a:gd name="T7" fmla="*/ 46653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9">
                    <a:moveTo>
                      <a:pt x="1" y="15"/>
                    </a:moveTo>
                    <a:cubicBezTo>
                      <a:pt x="1" y="15"/>
                      <a:pt x="12" y="0"/>
                      <a:pt x="23" y="9"/>
                    </a:cubicBezTo>
                    <a:cubicBezTo>
                      <a:pt x="34" y="18"/>
                      <a:pt x="21" y="49"/>
                      <a:pt x="0" y="43"/>
                    </a:cubicBezTo>
                    <a:lnTo>
                      <a:pt x="1" y="15"/>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5" name="iṧļíḓe">
                <a:extLst>
                  <a:ext uri="{FF2B5EF4-FFF2-40B4-BE49-F238E27FC236}">
                    <a16:creationId xmlns:a16="http://schemas.microsoft.com/office/drawing/2014/main" id="{FB6D02E0-85F1-81D8-B5BE-DCEE73AE016A}"/>
                  </a:ext>
                </a:extLst>
              </p:cNvPr>
              <p:cNvSpPr>
                <a:spLocks/>
              </p:cNvSpPr>
              <p:nvPr/>
            </p:nvSpPr>
            <p:spPr bwMode="auto">
              <a:xfrm>
                <a:off x="8604648" y="971154"/>
                <a:ext cx="84535" cy="92869"/>
              </a:xfrm>
              <a:custGeom>
                <a:avLst/>
                <a:gdLst>
                  <a:gd name="T0" fmla="*/ 3131 w 27"/>
                  <a:gd name="T1" fmla="*/ 43339 h 30"/>
                  <a:gd name="T2" fmla="*/ 0 w 27"/>
                  <a:gd name="T3" fmla="*/ 86678 h 30"/>
                  <a:gd name="T4" fmla="*/ 56357 w 27"/>
                  <a:gd name="T5" fmla="*/ 6191 h 30"/>
                  <a:gd name="T6" fmla="*/ 3131 w 27"/>
                  <a:gd name="T7" fmla="*/ 4333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0">
                    <a:moveTo>
                      <a:pt x="1" y="14"/>
                    </a:moveTo>
                    <a:cubicBezTo>
                      <a:pt x="0" y="28"/>
                      <a:pt x="0" y="28"/>
                      <a:pt x="0" y="28"/>
                    </a:cubicBezTo>
                    <a:cubicBezTo>
                      <a:pt x="18" y="30"/>
                      <a:pt x="27" y="5"/>
                      <a:pt x="18" y="2"/>
                    </a:cubicBezTo>
                    <a:cubicBezTo>
                      <a:pt x="12" y="0"/>
                      <a:pt x="4" y="9"/>
                      <a:pt x="1" y="14"/>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6" name="îS1iďê">
                <a:extLst>
                  <a:ext uri="{FF2B5EF4-FFF2-40B4-BE49-F238E27FC236}">
                    <a16:creationId xmlns:a16="http://schemas.microsoft.com/office/drawing/2014/main" id="{3B94AE1E-7A36-4CD8-7B68-8A4A29302074}"/>
                  </a:ext>
                </a:extLst>
              </p:cNvPr>
              <p:cNvSpPr>
                <a:spLocks/>
              </p:cNvSpPr>
              <p:nvPr/>
            </p:nvSpPr>
            <p:spPr bwMode="auto">
              <a:xfrm>
                <a:off x="8608220" y="973536"/>
                <a:ext cx="61912" cy="40481"/>
              </a:xfrm>
              <a:custGeom>
                <a:avLst/>
                <a:gdLst>
                  <a:gd name="T0" fmla="*/ 61912 w 20"/>
                  <a:gd name="T1" fmla="*/ 18684 h 13"/>
                  <a:gd name="T2" fmla="*/ 61912 w 20"/>
                  <a:gd name="T3" fmla="*/ 18684 h 13"/>
                  <a:gd name="T4" fmla="*/ 61912 w 20"/>
                  <a:gd name="T5" fmla="*/ 15570 h 13"/>
                  <a:gd name="T6" fmla="*/ 55721 w 20"/>
                  <a:gd name="T7" fmla="*/ 6228 h 13"/>
                  <a:gd name="T8" fmla="*/ 52625 w 20"/>
                  <a:gd name="T9" fmla="*/ 6228 h 13"/>
                  <a:gd name="T10" fmla="*/ 52625 w 20"/>
                  <a:gd name="T11" fmla="*/ 6228 h 13"/>
                  <a:gd name="T12" fmla="*/ 52625 w 20"/>
                  <a:gd name="T13" fmla="*/ 6228 h 13"/>
                  <a:gd name="T14" fmla="*/ 52625 w 20"/>
                  <a:gd name="T15" fmla="*/ 6228 h 13"/>
                  <a:gd name="T16" fmla="*/ 52625 w 20"/>
                  <a:gd name="T17" fmla="*/ 6228 h 13"/>
                  <a:gd name="T18" fmla="*/ 52625 w 20"/>
                  <a:gd name="T19" fmla="*/ 6228 h 13"/>
                  <a:gd name="T20" fmla="*/ 52625 w 20"/>
                  <a:gd name="T21" fmla="*/ 6228 h 13"/>
                  <a:gd name="T22" fmla="*/ 52625 w 20"/>
                  <a:gd name="T23" fmla="*/ 6228 h 13"/>
                  <a:gd name="T24" fmla="*/ 52625 w 20"/>
                  <a:gd name="T25" fmla="*/ 6228 h 13"/>
                  <a:gd name="T26" fmla="*/ 49530 w 20"/>
                  <a:gd name="T27" fmla="*/ 6228 h 13"/>
                  <a:gd name="T28" fmla="*/ 49530 w 20"/>
                  <a:gd name="T29" fmla="*/ 6228 h 13"/>
                  <a:gd name="T30" fmla="*/ 46434 w 20"/>
                  <a:gd name="T31" fmla="*/ 6228 h 13"/>
                  <a:gd name="T32" fmla="*/ 46434 w 20"/>
                  <a:gd name="T33" fmla="*/ 6228 h 13"/>
                  <a:gd name="T34" fmla="*/ 30956 w 20"/>
                  <a:gd name="T35" fmla="*/ 9342 h 13"/>
                  <a:gd name="T36" fmla="*/ 24765 w 20"/>
                  <a:gd name="T37" fmla="*/ 15570 h 13"/>
                  <a:gd name="T38" fmla="*/ 18574 w 20"/>
                  <a:gd name="T39" fmla="*/ 18684 h 13"/>
                  <a:gd name="T40" fmla="*/ 9287 w 20"/>
                  <a:gd name="T41" fmla="*/ 28025 h 13"/>
                  <a:gd name="T42" fmla="*/ 0 w 20"/>
                  <a:gd name="T43" fmla="*/ 40481 h 13"/>
                  <a:gd name="T44" fmla="*/ 0 w 20"/>
                  <a:gd name="T45" fmla="*/ 34253 h 13"/>
                  <a:gd name="T46" fmla="*/ 6191 w 20"/>
                  <a:gd name="T47" fmla="*/ 28025 h 13"/>
                  <a:gd name="T48" fmla="*/ 9287 w 20"/>
                  <a:gd name="T49" fmla="*/ 21797 h 13"/>
                  <a:gd name="T50" fmla="*/ 15478 w 20"/>
                  <a:gd name="T51" fmla="*/ 15570 h 13"/>
                  <a:gd name="T52" fmla="*/ 27860 w 20"/>
                  <a:gd name="T53" fmla="*/ 3114 h 13"/>
                  <a:gd name="T54" fmla="*/ 37147 w 20"/>
                  <a:gd name="T55" fmla="*/ 0 h 13"/>
                  <a:gd name="T56" fmla="*/ 43338 w 20"/>
                  <a:gd name="T57" fmla="*/ 0 h 13"/>
                  <a:gd name="T58" fmla="*/ 46434 w 20"/>
                  <a:gd name="T59" fmla="*/ 0 h 13"/>
                  <a:gd name="T60" fmla="*/ 49530 w 20"/>
                  <a:gd name="T61" fmla="*/ 0 h 13"/>
                  <a:gd name="T62" fmla="*/ 49530 w 20"/>
                  <a:gd name="T63" fmla="*/ 0 h 13"/>
                  <a:gd name="T64" fmla="*/ 52625 w 20"/>
                  <a:gd name="T65" fmla="*/ 0 h 13"/>
                  <a:gd name="T66" fmla="*/ 52625 w 20"/>
                  <a:gd name="T67" fmla="*/ 0 h 13"/>
                  <a:gd name="T68" fmla="*/ 55721 w 20"/>
                  <a:gd name="T69" fmla="*/ 0 h 13"/>
                  <a:gd name="T70" fmla="*/ 55721 w 20"/>
                  <a:gd name="T71" fmla="*/ 0 h 13"/>
                  <a:gd name="T72" fmla="*/ 55721 w 20"/>
                  <a:gd name="T73" fmla="*/ 3114 h 13"/>
                  <a:gd name="T74" fmla="*/ 58816 w 20"/>
                  <a:gd name="T75" fmla="*/ 3114 h 13"/>
                  <a:gd name="T76" fmla="*/ 61912 w 20"/>
                  <a:gd name="T77" fmla="*/ 9342 h 13"/>
                  <a:gd name="T78" fmla="*/ 61912 w 20"/>
                  <a:gd name="T79" fmla="*/ 15570 h 13"/>
                  <a:gd name="T80" fmla="*/ 61912 w 20"/>
                  <a:gd name="T81" fmla="*/ 18684 h 13"/>
                  <a:gd name="T82" fmla="*/ 61912 w 20"/>
                  <a:gd name="T83" fmla="*/ 18684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 h="13">
                    <a:moveTo>
                      <a:pt x="20" y="6"/>
                    </a:moveTo>
                    <a:cubicBezTo>
                      <a:pt x="20" y="6"/>
                      <a:pt x="20" y="6"/>
                      <a:pt x="20" y="6"/>
                    </a:cubicBezTo>
                    <a:cubicBezTo>
                      <a:pt x="20" y="5"/>
                      <a:pt x="20" y="5"/>
                      <a:pt x="20" y="5"/>
                    </a:cubicBezTo>
                    <a:cubicBezTo>
                      <a:pt x="20" y="4"/>
                      <a:pt x="19" y="3"/>
                      <a:pt x="18" y="2"/>
                    </a:cubicBezTo>
                    <a:cubicBezTo>
                      <a:pt x="18" y="2"/>
                      <a:pt x="18"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6" y="2"/>
                      <a:pt x="16" y="2"/>
                      <a:pt x="16" y="2"/>
                    </a:cubicBezTo>
                    <a:cubicBezTo>
                      <a:pt x="16" y="2"/>
                      <a:pt x="16" y="2"/>
                      <a:pt x="16" y="2"/>
                    </a:cubicBezTo>
                    <a:cubicBezTo>
                      <a:pt x="15" y="2"/>
                      <a:pt x="15" y="2"/>
                      <a:pt x="15" y="2"/>
                    </a:cubicBezTo>
                    <a:cubicBezTo>
                      <a:pt x="15" y="2"/>
                      <a:pt x="15" y="2"/>
                      <a:pt x="15" y="2"/>
                    </a:cubicBezTo>
                    <a:cubicBezTo>
                      <a:pt x="13" y="2"/>
                      <a:pt x="12" y="3"/>
                      <a:pt x="10" y="3"/>
                    </a:cubicBezTo>
                    <a:cubicBezTo>
                      <a:pt x="9" y="4"/>
                      <a:pt x="9" y="4"/>
                      <a:pt x="8" y="5"/>
                    </a:cubicBezTo>
                    <a:cubicBezTo>
                      <a:pt x="7" y="5"/>
                      <a:pt x="7" y="6"/>
                      <a:pt x="6" y="6"/>
                    </a:cubicBezTo>
                    <a:cubicBezTo>
                      <a:pt x="5" y="7"/>
                      <a:pt x="4" y="8"/>
                      <a:pt x="3" y="9"/>
                    </a:cubicBezTo>
                    <a:cubicBezTo>
                      <a:pt x="1" y="11"/>
                      <a:pt x="0" y="13"/>
                      <a:pt x="0" y="13"/>
                    </a:cubicBezTo>
                    <a:cubicBezTo>
                      <a:pt x="0" y="13"/>
                      <a:pt x="0" y="12"/>
                      <a:pt x="0" y="11"/>
                    </a:cubicBezTo>
                    <a:cubicBezTo>
                      <a:pt x="0" y="11"/>
                      <a:pt x="1" y="10"/>
                      <a:pt x="2" y="9"/>
                    </a:cubicBezTo>
                    <a:cubicBezTo>
                      <a:pt x="2" y="8"/>
                      <a:pt x="3" y="7"/>
                      <a:pt x="3" y="7"/>
                    </a:cubicBezTo>
                    <a:cubicBezTo>
                      <a:pt x="4" y="6"/>
                      <a:pt x="4" y="5"/>
                      <a:pt x="5" y="5"/>
                    </a:cubicBezTo>
                    <a:cubicBezTo>
                      <a:pt x="6" y="4"/>
                      <a:pt x="7" y="2"/>
                      <a:pt x="9" y="1"/>
                    </a:cubicBezTo>
                    <a:cubicBezTo>
                      <a:pt x="10" y="1"/>
                      <a:pt x="11" y="0"/>
                      <a:pt x="12" y="0"/>
                    </a:cubicBezTo>
                    <a:cubicBezTo>
                      <a:pt x="12" y="0"/>
                      <a:pt x="13" y="0"/>
                      <a:pt x="14" y="0"/>
                    </a:cubicBezTo>
                    <a:cubicBezTo>
                      <a:pt x="15" y="0"/>
                      <a:pt x="15" y="0"/>
                      <a:pt x="15" y="0"/>
                    </a:cubicBezTo>
                    <a:cubicBezTo>
                      <a:pt x="15" y="0"/>
                      <a:pt x="16" y="0"/>
                      <a:pt x="16" y="0"/>
                    </a:cubicBezTo>
                    <a:cubicBezTo>
                      <a:pt x="16" y="0"/>
                      <a:pt x="16" y="0"/>
                      <a:pt x="16" y="0"/>
                    </a:cubicBezTo>
                    <a:cubicBezTo>
                      <a:pt x="17" y="0"/>
                      <a:pt x="17" y="0"/>
                      <a:pt x="17" y="0"/>
                    </a:cubicBezTo>
                    <a:cubicBezTo>
                      <a:pt x="17" y="0"/>
                      <a:pt x="17" y="0"/>
                      <a:pt x="17" y="0"/>
                    </a:cubicBezTo>
                    <a:cubicBezTo>
                      <a:pt x="18" y="0"/>
                      <a:pt x="18" y="0"/>
                      <a:pt x="18" y="0"/>
                    </a:cubicBezTo>
                    <a:cubicBezTo>
                      <a:pt x="18" y="0"/>
                      <a:pt x="18" y="0"/>
                      <a:pt x="18" y="0"/>
                    </a:cubicBezTo>
                    <a:cubicBezTo>
                      <a:pt x="18" y="0"/>
                      <a:pt x="18" y="1"/>
                      <a:pt x="18" y="1"/>
                    </a:cubicBezTo>
                    <a:cubicBezTo>
                      <a:pt x="19" y="1"/>
                      <a:pt x="19" y="1"/>
                      <a:pt x="19" y="1"/>
                    </a:cubicBezTo>
                    <a:cubicBezTo>
                      <a:pt x="20" y="2"/>
                      <a:pt x="20" y="3"/>
                      <a:pt x="20" y="3"/>
                    </a:cubicBezTo>
                    <a:cubicBezTo>
                      <a:pt x="20" y="4"/>
                      <a:pt x="20" y="4"/>
                      <a:pt x="20" y="5"/>
                    </a:cubicBezTo>
                    <a:cubicBezTo>
                      <a:pt x="20" y="5"/>
                      <a:pt x="20" y="5"/>
                      <a:pt x="20" y="6"/>
                    </a:cubicBezTo>
                    <a:cubicBezTo>
                      <a:pt x="20" y="6"/>
                      <a:pt x="20" y="6"/>
                      <a:pt x="20" y="6"/>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7" name="íṩľiḍè">
                <a:extLst>
                  <a:ext uri="{FF2B5EF4-FFF2-40B4-BE49-F238E27FC236}">
                    <a16:creationId xmlns:a16="http://schemas.microsoft.com/office/drawing/2014/main" id="{089E1C52-FC41-B85A-DCA2-0F6F6D4A787B}"/>
                  </a:ext>
                </a:extLst>
              </p:cNvPr>
              <p:cNvSpPr>
                <a:spLocks/>
              </p:cNvSpPr>
              <p:nvPr/>
            </p:nvSpPr>
            <p:spPr bwMode="auto">
              <a:xfrm>
                <a:off x="8173642" y="948533"/>
                <a:ext cx="115491" cy="155972"/>
              </a:xfrm>
              <a:custGeom>
                <a:avLst/>
                <a:gdLst>
                  <a:gd name="T0" fmla="*/ 103005 w 37"/>
                  <a:gd name="T1" fmla="*/ 43672 h 50"/>
                  <a:gd name="T2" fmla="*/ 34335 w 37"/>
                  <a:gd name="T3" fmla="*/ 31194 h 50"/>
                  <a:gd name="T4" fmla="*/ 115491 w 37"/>
                  <a:gd name="T5" fmla="*/ 131016 h 50"/>
                  <a:gd name="T6" fmla="*/ 103005 w 37"/>
                  <a:gd name="T7" fmla="*/ 4367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50">
                    <a:moveTo>
                      <a:pt x="33" y="14"/>
                    </a:moveTo>
                    <a:cubicBezTo>
                      <a:pt x="33" y="14"/>
                      <a:pt x="21" y="0"/>
                      <a:pt x="11" y="10"/>
                    </a:cubicBezTo>
                    <a:cubicBezTo>
                      <a:pt x="0" y="20"/>
                      <a:pt x="17" y="50"/>
                      <a:pt x="37" y="42"/>
                    </a:cubicBezTo>
                    <a:lnTo>
                      <a:pt x="33" y="14"/>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8" name="iṥļîďè">
                <a:extLst>
                  <a:ext uri="{FF2B5EF4-FFF2-40B4-BE49-F238E27FC236}">
                    <a16:creationId xmlns:a16="http://schemas.microsoft.com/office/drawing/2014/main" id="{CE9C4483-914D-5687-81F1-B1AA7C93F5C5}"/>
                  </a:ext>
                </a:extLst>
              </p:cNvPr>
              <p:cNvSpPr>
                <a:spLocks/>
              </p:cNvSpPr>
              <p:nvPr/>
            </p:nvSpPr>
            <p:spPr bwMode="auto">
              <a:xfrm>
                <a:off x="8198645" y="986633"/>
                <a:ext cx="86916" cy="95250"/>
              </a:xfrm>
              <a:custGeom>
                <a:avLst/>
                <a:gdLst>
                  <a:gd name="T0" fmla="*/ 80708 w 28"/>
                  <a:gd name="T1" fmla="*/ 39944 h 31"/>
                  <a:gd name="T2" fmla="*/ 86916 w 28"/>
                  <a:gd name="T3" fmla="*/ 82960 h 31"/>
                  <a:gd name="T4" fmla="*/ 24833 w 28"/>
                  <a:gd name="T5" fmla="*/ 9218 h 31"/>
                  <a:gd name="T6" fmla="*/ 80708 w 28"/>
                  <a:gd name="T7" fmla="*/ 39944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1">
                    <a:moveTo>
                      <a:pt x="26" y="13"/>
                    </a:moveTo>
                    <a:cubicBezTo>
                      <a:pt x="28" y="27"/>
                      <a:pt x="28" y="27"/>
                      <a:pt x="28" y="27"/>
                    </a:cubicBezTo>
                    <a:cubicBezTo>
                      <a:pt x="11" y="31"/>
                      <a:pt x="0" y="6"/>
                      <a:pt x="8" y="3"/>
                    </a:cubicBezTo>
                    <a:cubicBezTo>
                      <a:pt x="14" y="0"/>
                      <a:pt x="23" y="8"/>
                      <a:pt x="26" y="13"/>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59" name="ïšlíḍè">
                <a:extLst>
                  <a:ext uri="{FF2B5EF4-FFF2-40B4-BE49-F238E27FC236}">
                    <a16:creationId xmlns:a16="http://schemas.microsoft.com/office/drawing/2014/main" id="{BDEABDAC-05CC-1FB7-5C92-46C5D6E626F3}"/>
                  </a:ext>
                </a:extLst>
              </p:cNvPr>
              <p:cNvSpPr>
                <a:spLocks/>
              </p:cNvSpPr>
              <p:nvPr/>
            </p:nvSpPr>
            <p:spPr bwMode="auto">
              <a:xfrm>
                <a:off x="8214123" y="989014"/>
                <a:ext cx="65485" cy="36910"/>
              </a:xfrm>
              <a:custGeom>
                <a:avLst/>
                <a:gdLst>
                  <a:gd name="T0" fmla="*/ 0 w 21"/>
                  <a:gd name="T1" fmla="*/ 21531 h 12"/>
                  <a:gd name="T2" fmla="*/ 0 w 21"/>
                  <a:gd name="T3" fmla="*/ 21531 h 12"/>
                  <a:gd name="T4" fmla="*/ 3118 w 21"/>
                  <a:gd name="T5" fmla="*/ 18455 h 12"/>
                  <a:gd name="T6" fmla="*/ 6237 w 21"/>
                  <a:gd name="T7" fmla="*/ 9228 h 12"/>
                  <a:gd name="T8" fmla="*/ 9355 w 21"/>
                  <a:gd name="T9" fmla="*/ 9228 h 12"/>
                  <a:gd name="T10" fmla="*/ 9355 w 21"/>
                  <a:gd name="T11" fmla="*/ 9228 h 12"/>
                  <a:gd name="T12" fmla="*/ 9355 w 21"/>
                  <a:gd name="T13" fmla="*/ 9228 h 12"/>
                  <a:gd name="T14" fmla="*/ 9355 w 21"/>
                  <a:gd name="T15" fmla="*/ 9228 h 12"/>
                  <a:gd name="T16" fmla="*/ 9355 w 21"/>
                  <a:gd name="T17" fmla="*/ 9228 h 12"/>
                  <a:gd name="T18" fmla="*/ 9355 w 21"/>
                  <a:gd name="T19" fmla="*/ 9228 h 12"/>
                  <a:gd name="T20" fmla="*/ 9355 w 21"/>
                  <a:gd name="T21" fmla="*/ 9228 h 12"/>
                  <a:gd name="T22" fmla="*/ 9355 w 21"/>
                  <a:gd name="T23" fmla="*/ 6152 h 12"/>
                  <a:gd name="T24" fmla="*/ 12473 w 21"/>
                  <a:gd name="T25" fmla="*/ 6152 h 12"/>
                  <a:gd name="T26" fmla="*/ 12473 w 21"/>
                  <a:gd name="T27" fmla="*/ 6152 h 12"/>
                  <a:gd name="T28" fmla="*/ 15592 w 21"/>
                  <a:gd name="T29" fmla="*/ 6152 h 12"/>
                  <a:gd name="T30" fmla="*/ 15592 w 21"/>
                  <a:gd name="T31" fmla="*/ 6152 h 12"/>
                  <a:gd name="T32" fmla="*/ 18710 w 21"/>
                  <a:gd name="T33" fmla="*/ 6152 h 12"/>
                  <a:gd name="T34" fmla="*/ 31183 w 21"/>
                  <a:gd name="T35" fmla="*/ 9228 h 12"/>
                  <a:gd name="T36" fmla="*/ 37420 w 21"/>
                  <a:gd name="T37" fmla="*/ 15379 h 12"/>
                  <a:gd name="T38" fmla="*/ 43657 w 21"/>
                  <a:gd name="T39" fmla="*/ 18455 h 12"/>
                  <a:gd name="T40" fmla="*/ 56130 w 21"/>
                  <a:gd name="T41" fmla="*/ 27683 h 12"/>
                  <a:gd name="T42" fmla="*/ 65485 w 21"/>
                  <a:gd name="T43" fmla="*/ 36910 h 12"/>
                  <a:gd name="T44" fmla="*/ 65485 w 21"/>
                  <a:gd name="T45" fmla="*/ 33834 h 12"/>
                  <a:gd name="T46" fmla="*/ 59248 w 21"/>
                  <a:gd name="T47" fmla="*/ 24607 h 12"/>
                  <a:gd name="T48" fmla="*/ 56130 w 21"/>
                  <a:gd name="T49" fmla="*/ 18455 h 12"/>
                  <a:gd name="T50" fmla="*/ 49893 w 21"/>
                  <a:gd name="T51" fmla="*/ 12303 h 12"/>
                  <a:gd name="T52" fmla="*/ 34302 w 21"/>
                  <a:gd name="T53" fmla="*/ 3076 h 12"/>
                  <a:gd name="T54" fmla="*/ 28065 w 21"/>
                  <a:gd name="T55" fmla="*/ 0 h 12"/>
                  <a:gd name="T56" fmla="*/ 18710 w 21"/>
                  <a:gd name="T57" fmla="*/ 0 h 12"/>
                  <a:gd name="T58" fmla="*/ 15592 w 21"/>
                  <a:gd name="T59" fmla="*/ 0 h 12"/>
                  <a:gd name="T60" fmla="*/ 12473 w 21"/>
                  <a:gd name="T61" fmla="*/ 0 h 12"/>
                  <a:gd name="T62" fmla="*/ 12473 w 21"/>
                  <a:gd name="T63" fmla="*/ 0 h 12"/>
                  <a:gd name="T64" fmla="*/ 9355 w 21"/>
                  <a:gd name="T65" fmla="*/ 3076 h 12"/>
                  <a:gd name="T66" fmla="*/ 9355 w 21"/>
                  <a:gd name="T67" fmla="*/ 3076 h 12"/>
                  <a:gd name="T68" fmla="*/ 9355 w 21"/>
                  <a:gd name="T69" fmla="*/ 3076 h 12"/>
                  <a:gd name="T70" fmla="*/ 6237 w 21"/>
                  <a:gd name="T71" fmla="*/ 3076 h 12"/>
                  <a:gd name="T72" fmla="*/ 6237 w 21"/>
                  <a:gd name="T73" fmla="*/ 3076 h 12"/>
                  <a:gd name="T74" fmla="*/ 3118 w 21"/>
                  <a:gd name="T75" fmla="*/ 6152 h 12"/>
                  <a:gd name="T76" fmla="*/ 0 w 21"/>
                  <a:gd name="T77" fmla="*/ 12303 h 12"/>
                  <a:gd name="T78" fmla="*/ 0 w 21"/>
                  <a:gd name="T79" fmla="*/ 18455 h 12"/>
                  <a:gd name="T80" fmla="*/ 0 w 21"/>
                  <a:gd name="T81" fmla="*/ 21531 h 12"/>
                  <a:gd name="T82" fmla="*/ 0 w 21"/>
                  <a:gd name="T83" fmla="*/ 21531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 h="12">
                    <a:moveTo>
                      <a:pt x="0" y="7"/>
                    </a:moveTo>
                    <a:cubicBezTo>
                      <a:pt x="0" y="7"/>
                      <a:pt x="0" y="7"/>
                      <a:pt x="0" y="7"/>
                    </a:cubicBezTo>
                    <a:cubicBezTo>
                      <a:pt x="0" y="6"/>
                      <a:pt x="1" y="6"/>
                      <a:pt x="1" y="6"/>
                    </a:cubicBezTo>
                    <a:cubicBezTo>
                      <a:pt x="1" y="5"/>
                      <a:pt x="1" y="4"/>
                      <a:pt x="2" y="3"/>
                    </a:cubicBezTo>
                    <a:cubicBezTo>
                      <a:pt x="2"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6" y="7"/>
                      <a:pt x="17" y="8"/>
                      <a:pt x="18" y="9"/>
                    </a:cubicBezTo>
                    <a:cubicBezTo>
                      <a:pt x="20" y="11"/>
                      <a:pt x="21" y="12"/>
                      <a:pt x="21" y="12"/>
                    </a:cubicBezTo>
                    <a:cubicBezTo>
                      <a:pt x="21" y="12"/>
                      <a:pt x="21" y="11"/>
                      <a:pt x="21" y="11"/>
                    </a:cubicBezTo>
                    <a:cubicBezTo>
                      <a:pt x="20" y="10"/>
                      <a:pt x="20" y="9"/>
                      <a:pt x="19" y="8"/>
                    </a:cubicBezTo>
                    <a:cubicBezTo>
                      <a:pt x="19" y="7"/>
                      <a:pt x="18" y="7"/>
                      <a:pt x="18" y="6"/>
                    </a:cubicBezTo>
                    <a:cubicBezTo>
                      <a:pt x="17" y="6"/>
                      <a:pt x="17" y="5"/>
                      <a:pt x="16" y="4"/>
                    </a:cubicBezTo>
                    <a:cubicBezTo>
                      <a:pt x="15" y="3"/>
                      <a:pt x="13" y="2"/>
                      <a:pt x="11" y="1"/>
                    </a:cubicBezTo>
                    <a:cubicBezTo>
                      <a:pt x="10" y="1"/>
                      <a:pt x="10" y="1"/>
                      <a:pt x="9" y="0"/>
                    </a:cubicBezTo>
                    <a:cubicBezTo>
                      <a:pt x="8" y="0"/>
                      <a:pt x="7" y="0"/>
                      <a:pt x="6" y="0"/>
                    </a:cubicBezTo>
                    <a:cubicBezTo>
                      <a:pt x="5" y="0"/>
                      <a:pt x="5" y="0"/>
                      <a:pt x="5" y="0"/>
                    </a:cubicBezTo>
                    <a:cubicBezTo>
                      <a:pt x="5" y="0"/>
                      <a:pt x="5" y="0"/>
                      <a:pt x="4" y="0"/>
                    </a:cubicBezTo>
                    <a:cubicBezTo>
                      <a:pt x="4" y="0"/>
                      <a:pt x="4" y="0"/>
                      <a:pt x="4" y="0"/>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2"/>
                      <a:pt x="1" y="2"/>
                      <a:pt x="1" y="2"/>
                    </a:cubicBezTo>
                    <a:cubicBezTo>
                      <a:pt x="1" y="3"/>
                      <a:pt x="0" y="4"/>
                      <a:pt x="0" y="4"/>
                    </a:cubicBezTo>
                    <a:cubicBezTo>
                      <a:pt x="0" y="5"/>
                      <a:pt x="0" y="5"/>
                      <a:pt x="0" y="6"/>
                    </a:cubicBezTo>
                    <a:cubicBezTo>
                      <a:pt x="0" y="6"/>
                      <a:pt x="0" y="6"/>
                      <a:pt x="0" y="7"/>
                    </a:cubicBezTo>
                    <a:cubicBezTo>
                      <a:pt x="0" y="7"/>
                      <a:pt x="0" y="7"/>
                      <a:pt x="0" y="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60" name="ís1íḓê">
                <a:extLst>
                  <a:ext uri="{FF2B5EF4-FFF2-40B4-BE49-F238E27FC236}">
                    <a16:creationId xmlns:a16="http://schemas.microsoft.com/office/drawing/2014/main" id="{EF2A08C2-86AB-8E8D-CA8F-7617FE9B3A7B}"/>
                  </a:ext>
                </a:extLst>
              </p:cNvPr>
              <p:cNvSpPr>
                <a:spLocks/>
              </p:cNvSpPr>
              <p:nvPr/>
            </p:nvSpPr>
            <p:spPr bwMode="auto">
              <a:xfrm>
                <a:off x="8397479" y="1128317"/>
                <a:ext cx="98822" cy="171450"/>
              </a:xfrm>
              <a:custGeom>
                <a:avLst/>
                <a:gdLst>
                  <a:gd name="T0" fmla="*/ 89557 w 32"/>
                  <a:gd name="T1" fmla="*/ 0 h 55"/>
                  <a:gd name="T2" fmla="*/ 0 w 32"/>
                  <a:gd name="T3" fmla="*/ 3117 h 55"/>
                  <a:gd name="T4" fmla="*/ 3088 w 32"/>
                  <a:gd name="T5" fmla="*/ 143395 h 55"/>
                  <a:gd name="T6" fmla="*/ 49411 w 32"/>
                  <a:gd name="T7" fmla="*/ 171450 h 55"/>
                  <a:gd name="T8" fmla="*/ 98822 w 32"/>
                  <a:gd name="T9" fmla="*/ 140277 h 55"/>
                  <a:gd name="T10" fmla="*/ 89557 w 32"/>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5">
                    <a:moveTo>
                      <a:pt x="29" y="0"/>
                    </a:moveTo>
                    <a:cubicBezTo>
                      <a:pt x="0" y="1"/>
                      <a:pt x="0" y="1"/>
                      <a:pt x="0" y="1"/>
                    </a:cubicBezTo>
                    <a:cubicBezTo>
                      <a:pt x="0" y="1"/>
                      <a:pt x="1" y="46"/>
                      <a:pt x="1" y="46"/>
                    </a:cubicBezTo>
                    <a:cubicBezTo>
                      <a:pt x="1" y="46"/>
                      <a:pt x="3" y="55"/>
                      <a:pt x="16" y="55"/>
                    </a:cubicBezTo>
                    <a:cubicBezTo>
                      <a:pt x="29" y="55"/>
                      <a:pt x="32" y="45"/>
                      <a:pt x="32" y="45"/>
                    </a:cubicBezTo>
                    <a:cubicBezTo>
                      <a:pt x="32" y="45"/>
                      <a:pt x="29" y="0"/>
                      <a:pt x="29" y="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61" name="isļídè">
                <a:extLst>
                  <a:ext uri="{FF2B5EF4-FFF2-40B4-BE49-F238E27FC236}">
                    <a16:creationId xmlns:a16="http://schemas.microsoft.com/office/drawing/2014/main" id="{22996ED6-38DB-86E2-92DD-19618A7FA52A}"/>
                  </a:ext>
                </a:extLst>
              </p:cNvPr>
              <p:cNvSpPr>
                <a:spLocks/>
              </p:cNvSpPr>
              <p:nvPr/>
            </p:nvSpPr>
            <p:spPr bwMode="auto">
              <a:xfrm>
                <a:off x="8397479" y="1178323"/>
                <a:ext cx="96441" cy="86916"/>
              </a:xfrm>
              <a:custGeom>
                <a:avLst/>
                <a:gdLst>
                  <a:gd name="T0" fmla="*/ 93330 w 31"/>
                  <a:gd name="T1" fmla="*/ 0 h 28"/>
                  <a:gd name="T2" fmla="*/ 3111 w 31"/>
                  <a:gd name="T3" fmla="*/ 6208 h 28"/>
                  <a:gd name="T4" fmla="*/ 0 w 31"/>
                  <a:gd name="T5" fmla="*/ 58979 h 28"/>
                  <a:gd name="T6" fmla="*/ 49776 w 31"/>
                  <a:gd name="T7" fmla="*/ 86916 h 28"/>
                  <a:gd name="T8" fmla="*/ 96441 w 31"/>
                  <a:gd name="T9" fmla="*/ 55875 h 28"/>
                  <a:gd name="T10" fmla="*/ 93330 w 31"/>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8">
                    <a:moveTo>
                      <a:pt x="30" y="0"/>
                    </a:moveTo>
                    <a:cubicBezTo>
                      <a:pt x="1" y="2"/>
                      <a:pt x="1" y="2"/>
                      <a:pt x="1" y="2"/>
                    </a:cubicBezTo>
                    <a:cubicBezTo>
                      <a:pt x="1" y="2"/>
                      <a:pt x="1" y="19"/>
                      <a:pt x="0" y="19"/>
                    </a:cubicBezTo>
                    <a:cubicBezTo>
                      <a:pt x="0" y="19"/>
                      <a:pt x="3" y="28"/>
                      <a:pt x="16" y="28"/>
                    </a:cubicBezTo>
                    <a:cubicBezTo>
                      <a:pt x="29" y="27"/>
                      <a:pt x="31" y="18"/>
                      <a:pt x="31" y="18"/>
                    </a:cubicBezTo>
                    <a:cubicBezTo>
                      <a:pt x="31" y="18"/>
                      <a:pt x="30" y="0"/>
                      <a:pt x="30"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62" name="ïś1íḍè">
                <a:extLst>
                  <a:ext uri="{FF2B5EF4-FFF2-40B4-BE49-F238E27FC236}">
                    <a16:creationId xmlns:a16="http://schemas.microsoft.com/office/drawing/2014/main" id="{ACEB92F2-B4DF-E04F-C96F-CDFEAEC087E4}"/>
                  </a:ext>
                </a:extLst>
              </p:cNvPr>
              <p:cNvSpPr>
                <a:spLocks/>
              </p:cNvSpPr>
              <p:nvPr/>
            </p:nvSpPr>
            <p:spPr bwMode="auto">
              <a:xfrm>
                <a:off x="8397479" y="1153320"/>
                <a:ext cx="96441" cy="46435"/>
              </a:xfrm>
              <a:custGeom>
                <a:avLst/>
                <a:gdLst>
                  <a:gd name="T0" fmla="*/ 93330 w 31"/>
                  <a:gd name="T1" fmla="*/ 0 h 15"/>
                  <a:gd name="T2" fmla="*/ 3111 w 31"/>
                  <a:gd name="T3" fmla="*/ 3096 h 15"/>
                  <a:gd name="T4" fmla="*/ 0 w 31"/>
                  <a:gd name="T5" fmla="*/ 37148 h 15"/>
                  <a:gd name="T6" fmla="*/ 31110 w 31"/>
                  <a:gd name="T7" fmla="*/ 43339 h 15"/>
                  <a:gd name="T8" fmla="*/ 96441 w 31"/>
                  <a:gd name="T9" fmla="*/ 34052 h 15"/>
                  <a:gd name="T10" fmla="*/ 93330 w 3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30" y="0"/>
                    </a:moveTo>
                    <a:cubicBezTo>
                      <a:pt x="1" y="1"/>
                      <a:pt x="1" y="1"/>
                      <a:pt x="1" y="1"/>
                    </a:cubicBezTo>
                    <a:cubicBezTo>
                      <a:pt x="1" y="1"/>
                      <a:pt x="0" y="7"/>
                      <a:pt x="0" y="12"/>
                    </a:cubicBezTo>
                    <a:cubicBezTo>
                      <a:pt x="0" y="13"/>
                      <a:pt x="9" y="14"/>
                      <a:pt x="10" y="14"/>
                    </a:cubicBezTo>
                    <a:cubicBezTo>
                      <a:pt x="17" y="15"/>
                      <a:pt x="24" y="13"/>
                      <a:pt x="31" y="11"/>
                    </a:cubicBezTo>
                    <a:cubicBezTo>
                      <a:pt x="30" y="6"/>
                      <a:pt x="30" y="0"/>
                      <a:pt x="30"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63" name="íṡḷíḋé">
                <a:extLst>
                  <a:ext uri="{FF2B5EF4-FFF2-40B4-BE49-F238E27FC236}">
                    <a16:creationId xmlns:a16="http://schemas.microsoft.com/office/drawing/2014/main" id="{F318D1D3-54E0-9DEE-40FA-BE0A30231AF6}"/>
                  </a:ext>
                </a:extLst>
              </p:cNvPr>
              <p:cNvSpPr>
                <a:spLocks/>
              </p:cNvSpPr>
              <p:nvPr/>
            </p:nvSpPr>
            <p:spPr bwMode="auto">
              <a:xfrm>
                <a:off x="8214123" y="741364"/>
                <a:ext cx="444103" cy="415529"/>
              </a:xfrm>
              <a:custGeom>
                <a:avLst/>
                <a:gdLst>
                  <a:gd name="T0" fmla="*/ 437892 w 143"/>
                  <a:gd name="T1" fmla="*/ 198462 h 134"/>
                  <a:gd name="T2" fmla="*/ 229816 w 143"/>
                  <a:gd name="T3" fmla="*/ 412428 h 134"/>
                  <a:gd name="T4" fmla="*/ 3106 w 143"/>
                  <a:gd name="T5" fmla="*/ 217067 h 134"/>
                  <a:gd name="T6" fmla="*/ 214287 w 143"/>
                  <a:gd name="T7" fmla="*/ 6202 h 134"/>
                  <a:gd name="T8" fmla="*/ 437892 w 143"/>
                  <a:gd name="T9" fmla="*/ 198462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 h="134">
                    <a:moveTo>
                      <a:pt x="141" y="64"/>
                    </a:moveTo>
                    <a:cubicBezTo>
                      <a:pt x="143" y="101"/>
                      <a:pt x="113" y="131"/>
                      <a:pt x="74" y="133"/>
                    </a:cubicBezTo>
                    <a:cubicBezTo>
                      <a:pt x="35" y="134"/>
                      <a:pt x="3" y="106"/>
                      <a:pt x="1" y="70"/>
                    </a:cubicBezTo>
                    <a:cubicBezTo>
                      <a:pt x="0" y="34"/>
                      <a:pt x="30" y="3"/>
                      <a:pt x="69" y="2"/>
                    </a:cubicBezTo>
                    <a:cubicBezTo>
                      <a:pt x="107" y="0"/>
                      <a:pt x="140" y="28"/>
                      <a:pt x="141" y="64"/>
                    </a:cubicBezTo>
                    <a:close/>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28" name="iṣḻiḋê">
                <a:extLst>
                  <a:ext uri="{FF2B5EF4-FFF2-40B4-BE49-F238E27FC236}">
                    <a16:creationId xmlns:a16="http://schemas.microsoft.com/office/drawing/2014/main" id="{D877ED66-5F41-3B37-FA7C-B91B0FD0EBF7}"/>
                  </a:ext>
                </a:extLst>
              </p:cNvPr>
              <p:cNvSpPr>
                <a:spLocks/>
              </p:cNvSpPr>
              <p:nvPr/>
            </p:nvSpPr>
            <p:spPr bwMode="auto">
              <a:xfrm>
                <a:off x="8248651" y="784227"/>
                <a:ext cx="384572" cy="419100"/>
              </a:xfrm>
              <a:custGeom>
                <a:avLst/>
                <a:gdLst>
                  <a:gd name="T0" fmla="*/ 381471 w 124"/>
                  <a:gd name="T1" fmla="*/ 155222 h 135"/>
                  <a:gd name="T2" fmla="*/ 285328 w 124"/>
                  <a:gd name="T3" fmla="*/ 12418 h 135"/>
                  <a:gd name="T4" fmla="*/ 182982 w 124"/>
                  <a:gd name="T5" fmla="*/ 0 h 135"/>
                  <a:gd name="T6" fmla="*/ 86839 w 124"/>
                  <a:gd name="T7" fmla="*/ 21731 h 135"/>
                  <a:gd name="T8" fmla="*/ 37217 w 124"/>
                  <a:gd name="T9" fmla="*/ 130387 h 135"/>
                  <a:gd name="T10" fmla="*/ 0 w 124"/>
                  <a:gd name="T11" fmla="*/ 170744 h 135"/>
                  <a:gd name="T12" fmla="*/ 0 w 124"/>
                  <a:gd name="T13" fmla="*/ 207998 h 135"/>
                  <a:gd name="T14" fmla="*/ 18608 w 124"/>
                  <a:gd name="T15" fmla="*/ 294922 h 135"/>
                  <a:gd name="T16" fmla="*/ 80636 w 124"/>
                  <a:gd name="T17" fmla="*/ 378742 h 135"/>
                  <a:gd name="T18" fmla="*/ 136461 w 124"/>
                  <a:gd name="T19" fmla="*/ 406682 h 135"/>
                  <a:gd name="T20" fmla="*/ 232604 w 124"/>
                  <a:gd name="T21" fmla="*/ 409787 h 135"/>
                  <a:gd name="T22" fmla="*/ 294632 w 124"/>
                  <a:gd name="T23" fmla="*/ 384951 h 135"/>
                  <a:gd name="T24" fmla="*/ 365964 w 124"/>
                  <a:gd name="T25" fmla="*/ 301131 h 135"/>
                  <a:gd name="T26" fmla="*/ 384572 w 124"/>
                  <a:gd name="T27" fmla="*/ 207998 h 135"/>
                  <a:gd name="T28" fmla="*/ 381471 w 124"/>
                  <a:gd name="T29" fmla="*/ 155222 h 135"/>
                  <a:gd name="T30" fmla="*/ 381471 w 124"/>
                  <a:gd name="T31" fmla="*/ 155222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35">
                    <a:moveTo>
                      <a:pt x="123" y="50"/>
                    </a:moveTo>
                    <a:cubicBezTo>
                      <a:pt x="121" y="30"/>
                      <a:pt x="112" y="11"/>
                      <a:pt x="92" y="4"/>
                    </a:cubicBezTo>
                    <a:cubicBezTo>
                      <a:pt x="81" y="1"/>
                      <a:pt x="70" y="0"/>
                      <a:pt x="59" y="0"/>
                    </a:cubicBezTo>
                    <a:cubicBezTo>
                      <a:pt x="49" y="1"/>
                      <a:pt x="37" y="2"/>
                      <a:pt x="28" y="7"/>
                    </a:cubicBezTo>
                    <a:cubicBezTo>
                      <a:pt x="10" y="14"/>
                      <a:pt x="13" y="23"/>
                      <a:pt x="12" y="42"/>
                    </a:cubicBezTo>
                    <a:cubicBezTo>
                      <a:pt x="12" y="44"/>
                      <a:pt x="0" y="53"/>
                      <a:pt x="0" y="55"/>
                    </a:cubicBezTo>
                    <a:cubicBezTo>
                      <a:pt x="0" y="59"/>
                      <a:pt x="0" y="63"/>
                      <a:pt x="0" y="67"/>
                    </a:cubicBezTo>
                    <a:cubicBezTo>
                      <a:pt x="1" y="77"/>
                      <a:pt x="3" y="86"/>
                      <a:pt x="6" y="95"/>
                    </a:cubicBezTo>
                    <a:cubicBezTo>
                      <a:pt x="10" y="105"/>
                      <a:pt x="17" y="115"/>
                      <a:pt x="26" y="122"/>
                    </a:cubicBezTo>
                    <a:cubicBezTo>
                      <a:pt x="31" y="126"/>
                      <a:pt x="37" y="129"/>
                      <a:pt x="44" y="131"/>
                    </a:cubicBezTo>
                    <a:cubicBezTo>
                      <a:pt x="54" y="134"/>
                      <a:pt x="64" y="135"/>
                      <a:pt x="75" y="132"/>
                    </a:cubicBezTo>
                    <a:cubicBezTo>
                      <a:pt x="82" y="131"/>
                      <a:pt x="89" y="128"/>
                      <a:pt x="95" y="124"/>
                    </a:cubicBezTo>
                    <a:cubicBezTo>
                      <a:pt x="105" y="118"/>
                      <a:pt x="113" y="108"/>
                      <a:pt x="118" y="97"/>
                    </a:cubicBezTo>
                    <a:cubicBezTo>
                      <a:pt x="121" y="87"/>
                      <a:pt x="123" y="77"/>
                      <a:pt x="124" y="67"/>
                    </a:cubicBezTo>
                    <a:cubicBezTo>
                      <a:pt x="124" y="61"/>
                      <a:pt x="124" y="56"/>
                      <a:pt x="123" y="50"/>
                    </a:cubicBezTo>
                    <a:cubicBezTo>
                      <a:pt x="123" y="50"/>
                      <a:pt x="123" y="50"/>
                      <a:pt x="123" y="5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30" name="iṡļîḓê">
                <a:extLst>
                  <a:ext uri="{FF2B5EF4-FFF2-40B4-BE49-F238E27FC236}">
                    <a16:creationId xmlns:a16="http://schemas.microsoft.com/office/drawing/2014/main" id="{3B5B5833-E6DF-B2A8-4C25-95DD29B066A4}"/>
                  </a:ext>
                </a:extLst>
              </p:cNvPr>
              <p:cNvSpPr>
                <a:spLocks/>
              </p:cNvSpPr>
              <p:nvPr/>
            </p:nvSpPr>
            <p:spPr bwMode="auto">
              <a:xfrm>
                <a:off x="8486776" y="967583"/>
                <a:ext cx="59531" cy="65485"/>
              </a:xfrm>
              <a:custGeom>
                <a:avLst/>
                <a:gdLst>
                  <a:gd name="T0" fmla="*/ 0 w 19"/>
                  <a:gd name="T1" fmla="*/ 34302 h 21"/>
                  <a:gd name="T2" fmla="*/ 31332 w 19"/>
                  <a:gd name="T3" fmla="*/ 65485 h 21"/>
                  <a:gd name="T4" fmla="*/ 59531 w 19"/>
                  <a:gd name="T5" fmla="*/ 34302 h 21"/>
                  <a:gd name="T6" fmla="*/ 31332 w 19"/>
                  <a:gd name="T7" fmla="*/ 0 h 21"/>
                  <a:gd name="T8" fmla="*/ 0 w 19"/>
                  <a:gd name="T9" fmla="*/ 3430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1">
                    <a:moveTo>
                      <a:pt x="0" y="11"/>
                    </a:moveTo>
                    <a:cubicBezTo>
                      <a:pt x="0" y="17"/>
                      <a:pt x="4" y="21"/>
                      <a:pt x="10" y="21"/>
                    </a:cubicBezTo>
                    <a:cubicBezTo>
                      <a:pt x="15" y="21"/>
                      <a:pt x="19" y="17"/>
                      <a:pt x="19" y="11"/>
                    </a:cubicBezTo>
                    <a:cubicBezTo>
                      <a:pt x="19" y="5"/>
                      <a:pt x="15" y="0"/>
                      <a:pt x="10" y="0"/>
                    </a:cubicBezTo>
                    <a:cubicBezTo>
                      <a:pt x="4" y="1"/>
                      <a:pt x="0" y="5"/>
                      <a:pt x="0" y="11"/>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31" name="ïşḷîďè">
                <a:extLst>
                  <a:ext uri="{FF2B5EF4-FFF2-40B4-BE49-F238E27FC236}">
                    <a16:creationId xmlns:a16="http://schemas.microsoft.com/office/drawing/2014/main" id="{15963C95-49D0-EFA9-2ED8-776D8A2ACA08}"/>
                  </a:ext>
                </a:extLst>
              </p:cNvPr>
              <p:cNvSpPr>
                <a:spLocks noChangeArrowheads="1"/>
              </p:cNvSpPr>
              <p:nvPr/>
            </p:nvSpPr>
            <p:spPr bwMode="auto">
              <a:xfrm>
                <a:off x="8486776" y="961629"/>
                <a:ext cx="59531" cy="6429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132" name="ïšľiḑé">
                <a:extLst>
                  <a:ext uri="{FF2B5EF4-FFF2-40B4-BE49-F238E27FC236}">
                    <a16:creationId xmlns:a16="http://schemas.microsoft.com/office/drawing/2014/main" id="{39D0361F-6F03-74A1-B53C-2FDE91144AA7}"/>
                  </a:ext>
                </a:extLst>
              </p:cNvPr>
              <p:cNvSpPr>
                <a:spLocks noChangeArrowheads="1"/>
              </p:cNvSpPr>
              <p:nvPr/>
            </p:nvSpPr>
            <p:spPr bwMode="auto">
              <a:xfrm>
                <a:off x="8496301" y="973536"/>
                <a:ext cx="25003"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133" name="iṣľïďe">
                <a:extLst>
                  <a:ext uri="{FF2B5EF4-FFF2-40B4-BE49-F238E27FC236}">
                    <a16:creationId xmlns:a16="http://schemas.microsoft.com/office/drawing/2014/main" id="{6CD703D0-3074-7B74-C7D6-53BD288534EF}"/>
                  </a:ext>
                </a:extLst>
              </p:cNvPr>
              <p:cNvSpPr>
                <a:spLocks noChangeArrowheads="1"/>
              </p:cNvSpPr>
              <p:nvPr/>
            </p:nvSpPr>
            <p:spPr bwMode="auto">
              <a:xfrm>
                <a:off x="8310563" y="971154"/>
                <a:ext cx="58341" cy="64294"/>
              </a:xfrm>
              <a:prstGeom prst="ellipse">
                <a:avLst/>
              </a:pr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134" name="îşḻîḍe">
                <a:extLst>
                  <a:ext uri="{FF2B5EF4-FFF2-40B4-BE49-F238E27FC236}">
                    <a16:creationId xmlns:a16="http://schemas.microsoft.com/office/drawing/2014/main" id="{0DEFA95F-3E54-39B6-D8E2-CFAD4447792C}"/>
                  </a:ext>
                </a:extLst>
              </p:cNvPr>
              <p:cNvSpPr>
                <a:spLocks noChangeArrowheads="1"/>
              </p:cNvSpPr>
              <p:nvPr/>
            </p:nvSpPr>
            <p:spPr bwMode="auto">
              <a:xfrm>
                <a:off x="8310563" y="964011"/>
                <a:ext cx="58341"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135" name="ïşḻîḋê">
                <a:extLst>
                  <a:ext uri="{FF2B5EF4-FFF2-40B4-BE49-F238E27FC236}">
                    <a16:creationId xmlns:a16="http://schemas.microsoft.com/office/drawing/2014/main" id="{B52A23CC-AF0D-8029-1392-ABD6513B7772}"/>
                  </a:ext>
                </a:extLst>
              </p:cNvPr>
              <p:cNvSpPr>
                <a:spLocks noChangeArrowheads="1"/>
              </p:cNvSpPr>
              <p:nvPr/>
            </p:nvSpPr>
            <p:spPr bwMode="auto">
              <a:xfrm>
                <a:off x="8322470" y="977108"/>
                <a:ext cx="22622"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TW" altLang="zh-TW"/>
              </a:p>
            </p:txBody>
          </p:sp>
          <p:sp>
            <p:nvSpPr>
              <p:cNvPr id="136" name="ïṡļiḑè">
                <a:extLst>
                  <a:ext uri="{FF2B5EF4-FFF2-40B4-BE49-F238E27FC236}">
                    <a16:creationId xmlns:a16="http://schemas.microsoft.com/office/drawing/2014/main" id="{8B4CF7BC-65E3-05BD-F070-8F6A9FB1AE68}"/>
                  </a:ext>
                </a:extLst>
              </p:cNvPr>
              <p:cNvSpPr>
                <a:spLocks/>
              </p:cNvSpPr>
              <p:nvPr/>
            </p:nvSpPr>
            <p:spPr bwMode="auto">
              <a:xfrm>
                <a:off x="8378429" y="983061"/>
                <a:ext cx="75010" cy="108347"/>
              </a:xfrm>
              <a:custGeom>
                <a:avLst/>
                <a:gdLst>
                  <a:gd name="T0" fmla="*/ 46881 w 24"/>
                  <a:gd name="T1" fmla="*/ 0 h 35"/>
                  <a:gd name="T2" fmla="*/ 34380 w 24"/>
                  <a:gd name="T3" fmla="*/ 34052 h 35"/>
                  <a:gd name="T4" fmla="*/ 56258 w 24"/>
                  <a:gd name="T5" fmla="*/ 77391 h 35"/>
                  <a:gd name="T6" fmla="*/ 65634 w 24"/>
                  <a:gd name="T7" fmla="*/ 0 h 35"/>
                  <a:gd name="T8" fmla="*/ 46881 w 2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15" y="0"/>
                    </a:moveTo>
                    <a:cubicBezTo>
                      <a:pt x="15" y="0"/>
                      <a:pt x="17" y="12"/>
                      <a:pt x="11" y="11"/>
                    </a:cubicBezTo>
                    <a:cubicBezTo>
                      <a:pt x="0" y="10"/>
                      <a:pt x="1" y="35"/>
                      <a:pt x="18" y="25"/>
                    </a:cubicBezTo>
                    <a:cubicBezTo>
                      <a:pt x="24" y="21"/>
                      <a:pt x="21" y="0"/>
                      <a:pt x="21" y="0"/>
                    </a:cubicBezTo>
                    <a:lnTo>
                      <a:pt x="15" y="0"/>
                    </a:lnTo>
                    <a:close/>
                  </a:path>
                </a:pathLst>
              </a:custGeom>
              <a:solidFill>
                <a:srgbClr val="F484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37" name="îşľíḑè">
                <a:extLst>
                  <a:ext uri="{FF2B5EF4-FFF2-40B4-BE49-F238E27FC236}">
                    <a16:creationId xmlns:a16="http://schemas.microsoft.com/office/drawing/2014/main" id="{4AFBE2E1-E895-89CB-0133-FD34A68810F5}"/>
                  </a:ext>
                </a:extLst>
              </p:cNvPr>
              <p:cNvSpPr>
                <a:spLocks/>
              </p:cNvSpPr>
              <p:nvPr/>
            </p:nvSpPr>
            <p:spPr bwMode="auto">
              <a:xfrm>
                <a:off x="8393907" y="1060452"/>
                <a:ext cx="136922" cy="98822"/>
              </a:xfrm>
              <a:custGeom>
                <a:avLst/>
                <a:gdLst>
                  <a:gd name="T0" fmla="*/ 0 w 44"/>
                  <a:gd name="T1" fmla="*/ 33970 h 32"/>
                  <a:gd name="T2" fmla="*/ 105803 w 44"/>
                  <a:gd name="T3" fmla="*/ 0 h 32"/>
                  <a:gd name="T4" fmla="*/ 62237 w 44"/>
                  <a:gd name="T5" fmla="*/ 89557 h 32"/>
                  <a:gd name="T6" fmla="*/ 0 w 44"/>
                  <a:gd name="T7" fmla="*/ 3397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0" y="11"/>
                    </a:moveTo>
                    <a:cubicBezTo>
                      <a:pt x="0" y="11"/>
                      <a:pt x="23" y="14"/>
                      <a:pt x="34" y="0"/>
                    </a:cubicBezTo>
                    <a:cubicBezTo>
                      <a:pt x="34" y="0"/>
                      <a:pt x="44" y="24"/>
                      <a:pt x="20" y="29"/>
                    </a:cubicBezTo>
                    <a:cubicBezTo>
                      <a:pt x="4" y="32"/>
                      <a:pt x="0" y="11"/>
                      <a:pt x="0" y="11"/>
                    </a:cubicBezTo>
                    <a:close/>
                  </a:path>
                </a:pathLst>
              </a:custGeom>
              <a:solidFill>
                <a:srgbClr val="B431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38" name="iS1ídé">
                <a:extLst>
                  <a:ext uri="{FF2B5EF4-FFF2-40B4-BE49-F238E27FC236}">
                    <a16:creationId xmlns:a16="http://schemas.microsoft.com/office/drawing/2014/main" id="{11B51502-6E61-B969-6B9B-CB75AFCDD71D}"/>
                  </a:ext>
                </a:extLst>
              </p:cNvPr>
              <p:cNvSpPr>
                <a:spLocks/>
              </p:cNvSpPr>
              <p:nvPr/>
            </p:nvSpPr>
            <p:spPr bwMode="auto">
              <a:xfrm>
                <a:off x="8422482" y="1089027"/>
                <a:ext cx="83344" cy="64294"/>
              </a:xfrm>
              <a:custGeom>
                <a:avLst/>
                <a:gdLst>
                  <a:gd name="T0" fmla="*/ 0 w 27"/>
                  <a:gd name="T1" fmla="*/ 55109 h 21"/>
                  <a:gd name="T2" fmla="*/ 33955 w 27"/>
                  <a:gd name="T3" fmla="*/ 61232 h 21"/>
                  <a:gd name="T4" fmla="*/ 67910 w 27"/>
                  <a:gd name="T5" fmla="*/ 42863 h 21"/>
                  <a:gd name="T6" fmla="*/ 74084 w 27"/>
                  <a:gd name="T7" fmla="*/ 36739 h 21"/>
                  <a:gd name="T8" fmla="*/ 74084 w 27"/>
                  <a:gd name="T9" fmla="*/ 36739 h 21"/>
                  <a:gd name="T10" fmla="*/ 74084 w 27"/>
                  <a:gd name="T11" fmla="*/ 36739 h 21"/>
                  <a:gd name="T12" fmla="*/ 83344 w 27"/>
                  <a:gd name="T13" fmla="*/ 9185 h 21"/>
                  <a:gd name="T14" fmla="*/ 0 w 27"/>
                  <a:gd name="T15" fmla="*/ 5510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1">
                    <a:moveTo>
                      <a:pt x="0" y="18"/>
                    </a:moveTo>
                    <a:cubicBezTo>
                      <a:pt x="2" y="20"/>
                      <a:pt x="6" y="21"/>
                      <a:pt x="11" y="20"/>
                    </a:cubicBezTo>
                    <a:cubicBezTo>
                      <a:pt x="16" y="19"/>
                      <a:pt x="20" y="17"/>
                      <a:pt x="22" y="14"/>
                    </a:cubicBezTo>
                    <a:cubicBezTo>
                      <a:pt x="23" y="14"/>
                      <a:pt x="24" y="13"/>
                      <a:pt x="24" y="12"/>
                    </a:cubicBezTo>
                    <a:cubicBezTo>
                      <a:pt x="24" y="12"/>
                      <a:pt x="24" y="12"/>
                      <a:pt x="24" y="12"/>
                    </a:cubicBezTo>
                    <a:cubicBezTo>
                      <a:pt x="24" y="12"/>
                      <a:pt x="24" y="12"/>
                      <a:pt x="24" y="12"/>
                    </a:cubicBezTo>
                    <a:cubicBezTo>
                      <a:pt x="26" y="9"/>
                      <a:pt x="27" y="6"/>
                      <a:pt x="27" y="3"/>
                    </a:cubicBezTo>
                    <a:cubicBezTo>
                      <a:pt x="13" y="0"/>
                      <a:pt x="3" y="12"/>
                      <a:pt x="0" y="18"/>
                    </a:cubicBezTo>
                    <a:close/>
                  </a:path>
                </a:pathLst>
              </a:custGeom>
              <a:solidFill>
                <a:srgbClr val="F0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39" name="ísľîďê">
                <a:extLst>
                  <a:ext uri="{FF2B5EF4-FFF2-40B4-BE49-F238E27FC236}">
                    <a16:creationId xmlns:a16="http://schemas.microsoft.com/office/drawing/2014/main" id="{D059CB10-B06B-334E-ABFB-48D944D8A0A7}"/>
                  </a:ext>
                </a:extLst>
              </p:cNvPr>
              <p:cNvSpPr>
                <a:spLocks/>
              </p:cNvSpPr>
              <p:nvPr/>
            </p:nvSpPr>
            <p:spPr bwMode="auto">
              <a:xfrm>
                <a:off x="8393907" y="1073548"/>
                <a:ext cx="96441" cy="39291"/>
              </a:xfrm>
              <a:custGeom>
                <a:avLst/>
                <a:gdLst>
                  <a:gd name="T0" fmla="*/ 0 w 31"/>
                  <a:gd name="T1" fmla="*/ 21157 h 13"/>
                  <a:gd name="T2" fmla="*/ 0 w 31"/>
                  <a:gd name="T3" fmla="*/ 21157 h 13"/>
                  <a:gd name="T4" fmla="*/ 0 w 31"/>
                  <a:gd name="T5" fmla="*/ 24179 h 13"/>
                  <a:gd name="T6" fmla="*/ 37332 w 31"/>
                  <a:gd name="T7" fmla="*/ 36269 h 13"/>
                  <a:gd name="T8" fmla="*/ 71553 w 31"/>
                  <a:gd name="T9" fmla="*/ 27201 h 13"/>
                  <a:gd name="T10" fmla="*/ 87108 w 31"/>
                  <a:gd name="T11" fmla="*/ 18134 h 13"/>
                  <a:gd name="T12" fmla="*/ 96441 w 31"/>
                  <a:gd name="T13" fmla="*/ 0 h 13"/>
                  <a:gd name="T14" fmla="*/ 0 w 31"/>
                  <a:gd name="T15" fmla="*/ 21157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13">
                    <a:moveTo>
                      <a:pt x="0" y="7"/>
                    </a:moveTo>
                    <a:cubicBezTo>
                      <a:pt x="0" y="7"/>
                      <a:pt x="0" y="7"/>
                      <a:pt x="0" y="7"/>
                    </a:cubicBezTo>
                    <a:cubicBezTo>
                      <a:pt x="0" y="7"/>
                      <a:pt x="0" y="8"/>
                      <a:pt x="0" y="8"/>
                    </a:cubicBezTo>
                    <a:cubicBezTo>
                      <a:pt x="2" y="8"/>
                      <a:pt x="7" y="13"/>
                      <a:pt x="12" y="12"/>
                    </a:cubicBezTo>
                    <a:cubicBezTo>
                      <a:pt x="16" y="12"/>
                      <a:pt x="19" y="11"/>
                      <a:pt x="23" y="9"/>
                    </a:cubicBezTo>
                    <a:cubicBezTo>
                      <a:pt x="24" y="8"/>
                      <a:pt x="26" y="7"/>
                      <a:pt x="28" y="6"/>
                    </a:cubicBezTo>
                    <a:cubicBezTo>
                      <a:pt x="29" y="5"/>
                      <a:pt x="30" y="2"/>
                      <a:pt x="31" y="0"/>
                    </a:cubicBezTo>
                    <a:cubicBezTo>
                      <a:pt x="19" y="10"/>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0" name="ïṡļîḑê">
                <a:extLst>
                  <a:ext uri="{FF2B5EF4-FFF2-40B4-BE49-F238E27FC236}">
                    <a16:creationId xmlns:a16="http://schemas.microsoft.com/office/drawing/2014/main" id="{ED9BF73A-3B9F-E306-51E4-18AF05A55491}"/>
                  </a:ext>
                </a:extLst>
              </p:cNvPr>
              <p:cNvSpPr>
                <a:spLocks/>
              </p:cNvSpPr>
              <p:nvPr/>
            </p:nvSpPr>
            <p:spPr bwMode="auto">
              <a:xfrm>
                <a:off x="8387954" y="1058070"/>
                <a:ext cx="127397" cy="98822"/>
              </a:xfrm>
              <a:custGeom>
                <a:avLst/>
                <a:gdLst>
                  <a:gd name="T0" fmla="*/ 12429 w 41"/>
                  <a:gd name="T1" fmla="*/ 74117 h 32"/>
                  <a:gd name="T2" fmla="*/ 40394 w 41"/>
                  <a:gd name="T3" fmla="*/ 95734 h 32"/>
                  <a:gd name="T4" fmla="*/ 40394 w 41"/>
                  <a:gd name="T5" fmla="*/ 95734 h 32"/>
                  <a:gd name="T6" fmla="*/ 55930 w 41"/>
                  <a:gd name="T7" fmla="*/ 98822 h 32"/>
                  <a:gd name="T8" fmla="*/ 65252 w 41"/>
                  <a:gd name="T9" fmla="*/ 95734 h 32"/>
                  <a:gd name="T10" fmla="*/ 80788 w 41"/>
                  <a:gd name="T11" fmla="*/ 92646 h 32"/>
                  <a:gd name="T12" fmla="*/ 96325 w 41"/>
                  <a:gd name="T13" fmla="*/ 83381 h 32"/>
                  <a:gd name="T14" fmla="*/ 111861 w 41"/>
                  <a:gd name="T15" fmla="*/ 67940 h 32"/>
                  <a:gd name="T16" fmla="*/ 111861 w 41"/>
                  <a:gd name="T17" fmla="*/ 3088 h 32"/>
                  <a:gd name="T18" fmla="*/ 108754 w 41"/>
                  <a:gd name="T19" fmla="*/ 0 h 32"/>
                  <a:gd name="T20" fmla="*/ 102539 w 41"/>
                  <a:gd name="T21" fmla="*/ 3088 h 32"/>
                  <a:gd name="T22" fmla="*/ 3107 w 41"/>
                  <a:gd name="T23" fmla="*/ 33970 h 32"/>
                  <a:gd name="T24" fmla="*/ 0 w 41"/>
                  <a:gd name="T25" fmla="*/ 37058 h 32"/>
                  <a:gd name="T26" fmla="*/ 0 w 41"/>
                  <a:gd name="T27" fmla="*/ 40146 h 32"/>
                  <a:gd name="T28" fmla="*/ 12429 w 41"/>
                  <a:gd name="T29" fmla="*/ 74117 h 32"/>
                  <a:gd name="T30" fmla="*/ 21751 w 41"/>
                  <a:gd name="T31" fmla="*/ 74117 h 32"/>
                  <a:gd name="T32" fmla="*/ 9322 w 41"/>
                  <a:gd name="T33" fmla="*/ 46323 h 32"/>
                  <a:gd name="T34" fmla="*/ 9322 w 41"/>
                  <a:gd name="T35" fmla="*/ 46323 h 32"/>
                  <a:gd name="T36" fmla="*/ 12429 w 41"/>
                  <a:gd name="T37" fmla="*/ 46323 h 32"/>
                  <a:gd name="T38" fmla="*/ 96325 w 41"/>
                  <a:gd name="T39" fmla="*/ 24706 h 32"/>
                  <a:gd name="T40" fmla="*/ 96325 w 41"/>
                  <a:gd name="T41" fmla="*/ 21617 h 32"/>
                  <a:gd name="T42" fmla="*/ 105646 w 41"/>
                  <a:gd name="T43" fmla="*/ 12353 h 32"/>
                  <a:gd name="T44" fmla="*/ 108754 w 41"/>
                  <a:gd name="T45" fmla="*/ 40146 h 32"/>
                  <a:gd name="T46" fmla="*/ 102539 w 41"/>
                  <a:gd name="T47" fmla="*/ 64852 h 32"/>
                  <a:gd name="T48" fmla="*/ 96325 w 41"/>
                  <a:gd name="T49" fmla="*/ 74117 h 32"/>
                  <a:gd name="T50" fmla="*/ 62145 w 41"/>
                  <a:gd name="T51" fmla="*/ 89557 h 32"/>
                  <a:gd name="T52" fmla="*/ 31072 w 41"/>
                  <a:gd name="T53" fmla="*/ 83381 h 32"/>
                  <a:gd name="T54" fmla="*/ 21751 w 41"/>
                  <a:gd name="T55" fmla="*/ 74117 h 32"/>
                  <a:gd name="T56" fmla="*/ 21751 w 41"/>
                  <a:gd name="T57" fmla="*/ 74117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 h="32">
                    <a:moveTo>
                      <a:pt x="4" y="24"/>
                    </a:moveTo>
                    <a:cubicBezTo>
                      <a:pt x="6" y="27"/>
                      <a:pt x="9" y="30"/>
                      <a:pt x="13" y="31"/>
                    </a:cubicBezTo>
                    <a:cubicBezTo>
                      <a:pt x="13" y="31"/>
                      <a:pt x="13" y="31"/>
                      <a:pt x="13" y="31"/>
                    </a:cubicBezTo>
                    <a:cubicBezTo>
                      <a:pt x="15" y="32"/>
                      <a:pt x="16" y="32"/>
                      <a:pt x="18" y="32"/>
                    </a:cubicBezTo>
                    <a:cubicBezTo>
                      <a:pt x="19" y="32"/>
                      <a:pt x="20" y="32"/>
                      <a:pt x="21" y="31"/>
                    </a:cubicBezTo>
                    <a:cubicBezTo>
                      <a:pt x="22" y="31"/>
                      <a:pt x="24" y="31"/>
                      <a:pt x="26" y="30"/>
                    </a:cubicBezTo>
                    <a:cubicBezTo>
                      <a:pt x="28" y="29"/>
                      <a:pt x="30" y="28"/>
                      <a:pt x="31" y="27"/>
                    </a:cubicBezTo>
                    <a:cubicBezTo>
                      <a:pt x="33" y="26"/>
                      <a:pt x="35" y="24"/>
                      <a:pt x="36" y="22"/>
                    </a:cubicBezTo>
                    <a:cubicBezTo>
                      <a:pt x="41" y="13"/>
                      <a:pt x="36" y="2"/>
                      <a:pt x="36" y="1"/>
                    </a:cubicBezTo>
                    <a:cubicBezTo>
                      <a:pt x="35" y="1"/>
                      <a:pt x="35" y="0"/>
                      <a:pt x="35" y="0"/>
                    </a:cubicBezTo>
                    <a:cubicBezTo>
                      <a:pt x="34" y="0"/>
                      <a:pt x="34" y="0"/>
                      <a:pt x="33" y="1"/>
                    </a:cubicBezTo>
                    <a:cubicBezTo>
                      <a:pt x="24" y="14"/>
                      <a:pt x="1" y="11"/>
                      <a:pt x="1" y="11"/>
                    </a:cubicBezTo>
                    <a:cubicBezTo>
                      <a:pt x="1" y="11"/>
                      <a:pt x="0" y="12"/>
                      <a:pt x="0" y="12"/>
                    </a:cubicBezTo>
                    <a:cubicBezTo>
                      <a:pt x="0" y="12"/>
                      <a:pt x="0" y="13"/>
                      <a:pt x="0" y="13"/>
                    </a:cubicBezTo>
                    <a:cubicBezTo>
                      <a:pt x="0" y="13"/>
                      <a:pt x="1" y="19"/>
                      <a:pt x="4" y="24"/>
                    </a:cubicBezTo>
                    <a:close/>
                    <a:moveTo>
                      <a:pt x="7" y="24"/>
                    </a:moveTo>
                    <a:cubicBezTo>
                      <a:pt x="5" y="21"/>
                      <a:pt x="3" y="17"/>
                      <a:pt x="3" y="15"/>
                    </a:cubicBezTo>
                    <a:cubicBezTo>
                      <a:pt x="3" y="15"/>
                      <a:pt x="3" y="15"/>
                      <a:pt x="3" y="15"/>
                    </a:cubicBezTo>
                    <a:cubicBezTo>
                      <a:pt x="4" y="15"/>
                      <a:pt x="4" y="15"/>
                      <a:pt x="4" y="15"/>
                    </a:cubicBezTo>
                    <a:cubicBezTo>
                      <a:pt x="9" y="14"/>
                      <a:pt x="22" y="14"/>
                      <a:pt x="31" y="8"/>
                    </a:cubicBezTo>
                    <a:cubicBezTo>
                      <a:pt x="31" y="8"/>
                      <a:pt x="31" y="7"/>
                      <a:pt x="31" y="7"/>
                    </a:cubicBezTo>
                    <a:cubicBezTo>
                      <a:pt x="32" y="6"/>
                      <a:pt x="33" y="5"/>
                      <a:pt x="34" y="4"/>
                    </a:cubicBezTo>
                    <a:cubicBezTo>
                      <a:pt x="35" y="6"/>
                      <a:pt x="35" y="10"/>
                      <a:pt x="35" y="13"/>
                    </a:cubicBezTo>
                    <a:cubicBezTo>
                      <a:pt x="35" y="16"/>
                      <a:pt x="35" y="18"/>
                      <a:pt x="33" y="21"/>
                    </a:cubicBezTo>
                    <a:cubicBezTo>
                      <a:pt x="33" y="22"/>
                      <a:pt x="32" y="23"/>
                      <a:pt x="31" y="24"/>
                    </a:cubicBezTo>
                    <a:cubicBezTo>
                      <a:pt x="29" y="26"/>
                      <a:pt x="25" y="28"/>
                      <a:pt x="20" y="29"/>
                    </a:cubicBezTo>
                    <a:cubicBezTo>
                      <a:pt x="16" y="30"/>
                      <a:pt x="13" y="29"/>
                      <a:pt x="10" y="27"/>
                    </a:cubicBezTo>
                    <a:cubicBezTo>
                      <a:pt x="9" y="26"/>
                      <a:pt x="8" y="25"/>
                      <a:pt x="7" y="24"/>
                    </a:cubicBezTo>
                    <a:cubicBezTo>
                      <a:pt x="7" y="24"/>
                      <a:pt x="7" y="24"/>
                      <a:pt x="7" y="24"/>
                    </a:cubicBezTo>
                    <a:close/>
                  </a:path>
                </a:pathLst>
              </a:custGeom>
              <a:solidFill>
                <a:srgbClr val="F05B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1" name="í$ļîḋe">
                <a:extLst>
                  <a:ext uri="{FF2B5EF4-FFF2-40B4-BE49-F238E27FC236}">
                    <a16:creationId xmlns:a16="http://schemas.microsoft.com/office/drawing/2014/main" id="{D6D3C2EE-8E19-0692-13FD-8F324F3D32DC}"/>
                  </a:ext>
                </a:extLst>
              </p:cNvPr>
              <p:cNvSpPr>
                <a:spLocks/>
              </p:cNvSpPr>
              <p:nvPr/>
            </p:nvSpPr>
            <p:spPr bwMode="auto">
              <a:xfrm>
                <a:off x="8304611" y="1064023"/>
                <a:ext cx="61912" cy="61913"/>
              </a:xfrm>
              <a:custGeom>
                <a:avLst/>
                <a:gdLst>
                  <a:gd name="T0" fmla="*/ 61912 w 20"/>
                  <a:gd name="T1" fmla="*/ 27861 h 20"/>
                  <a:gd name="T2" fmla="*/ 34052 w 20"/>
                  <a:gd name="T3" fmla="*/ 58817 h 20"/>
                  <a:gd name="T4" fmla="*/ 3096 w 20"/>
                  <a:gd name="T5" fmla="*/ 30957 h 20"/>
                  <a:gd name="T6" fmla="*/ 30956 w 20"/>
                  <a:gd name="T7" fmla="*/ 0 h 20"/>
                  <a:gd name="T8" fmla="*/ 61912 w 20"/>
                  <a:gd name="T9" fmla="*/ 2786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20" y="9"/>
                    </a:moveTo>
                    <a:cubicBezTo>
                      <a:pt x="20" y="15"/>
                      <a:pt x="16" y="19"/>
                      <a:pt x="11" y="19"/>
                    </a:cubicBezTo>
                    <a:cubicBezTo>
                      <a:pt x="5" y="20"/>
                      <a:pt x="1" y="16"/>
                      <a:pt x="1" y="10"/>
                    </a:cubicBezTo>
                    <a:cubicBezTo>
                      <a:pt x="0" y="5"/>
                      <a:pt x="5" y="1"/>
                      <a:pt x="10" y="0"/>
                    </a:cubicBezTo>
                    <a:cubicBezTo>
                      <a:pt x="15" y="0"/>
                      <a:pt x="20" y="4"/>
                      <a:pt x="20" y="9"/>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2" name="ïş1ïḍê">
                <a:extLst>
                  <a:ext uri="{FF2B5EF4-FFF2-40B4-BE49-F238E27FC236}">
                    <a16:creationId xmlns:a16="http://schemas.microsoft.com/office/drawing/2014/main" id="{69310173-7BB5-EF14-9147-E1B86B1EB8E5}"/>
                  </a:ext>
                </a:extLst>
              </p:cNvPr>
              <p:cNvSpPr>
                <a:spLocks/>
              </p:cNvSpPr>
              <p:nvPr/>
            </p:nvSpPr>
            <p:spPr bwMode="auto">
              <a:xfrm>
                <a:off x="8521304" y="1035448"/>
                <a:ext cx="61912" cy="61913"/>
              </a:xfrm>
              <a:custGeom>
                <a:avLst/>
                <a:gdLst>
                  <a:gd name="T0" fmla="*/ 61912 w 20"/>
                  <a:gd name="T1" fmla="*/ 30957 h 20"/>
                  <a:gd name="T2" fmla="*/ 30956 w 20"/>
                  <a:gd name="T3" fmla="*/ 58817 h 20"/>
                  <a:gd name="T4" fmla="*/ 0 w 20"/>
                  <a:gd name="T5" fmla="*/ 30957 h 20"/>
                  <a:gd name="T6" fmla="*/ 27860 w 20"/>
                  <a:gd name="T7" fmla="*/ 0 h 20"/>
                  <a:gd name="T8" fmla="*/ 61912 w 20"/>
                  <a:gd name="T9" fmla="*/ 3095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0">
                    <a:moveTo>
                      <a:pt x="20" y="10"/>
                    </a:moveTo>
                    <a:cubicBezTo>
                      <a:pt x="20" y="15"/>
                      <a:pt x="16" y="19"/>
                      <a:pt x="10" y="19"/>
                    </a:cubicBezTo>
                    <a:cubicBezTo>
                      <a:pt x="5" y="20"/>
                      <a:pt x="0" y="16"/>
                      <a:pt x="0" y="10"/>
                    </a:cubicBezTo>
                    <a:cubicBezTo>
                      <a:pt x="0" y="5"/>
                      <a:pt x="4" y="1"/>
                      <a:pt x="9" y="0"/>
                    </a:cubicBezTo>
                    <a:cubicBezTo>
                      <a:pt x="15" y="0"/>
                      <a:pt x="19" y="4"/>
                      <a:pt x="20" y="10"/>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3" name="îṡľîḍè">
                <a:extLst>
                  <a:ext uri="{FF2B5EF4-FFF2-40B4-BE49-F238E27FC236}">
                    <a16:creationId xmlns:a16="http://schemas.microsoft.com/office/drawing/2014/main" id="{0D332D8E-2A92-0661-9BB4-861AA3375459}"/>
                  </a:ext>
                </a:extLst>
              </p:cNvPr>
              <p:cNvSpPr>
                <a:spLocks/>
              </p:cNvSpPr>
              <p:nvPr/>
            </p:nvSpPr>
            <p:spPr bwMode="auto">
              <a:xfrm>
                <a:off x="8301038" y="927102"/>
                <a:ext cx="80962" cy="28575"/>
              </a:xfrm>
              <a:custGeom>
                <a:avLst/>
                <a:gdLst>
                  <a:gd name="T0" fmla="*/ 0 w 26"/>
                  <a:gd name="T1" fmla="*/ 28575 h 9"/>
                  <a:gd name="T2" fmla="*/ 0 w 26"/>
                  <a:gd name="T3" fmla="*/ 25400 h 9"/>
                  <a:gd name="T4" fmla="*/ 3114 w 26"/>
                  <a:gd name="T5" fmla="*/ 22225 h 9"/>
                  <a:gd name="T6" fmla="*/ 9342 w 26"/>
                  <a:gd name="T7" fmla="*/ 15875 h 9"/>
                  <a:gd name="T8" fmla="*/ 12456 w 26"/>
                  <a:gd name="T9" fmla="*/ 12700 h 9"/>
                  <a:gd name="T10" fmla="*/ 21797 w 26"/>
                  <a:gd name="T11" fmla="*/ 9525 h 9"/>
                  <a:gd name="T12" fmla="*/ 28025 w 26"/>
                  <a:gd name="T13" fmla="*/ 6350 h 9"/>
                  <a:gd name="T14" fmla="*/ 37367 w 26"/>
                  <a:gd name="T15" fmla="*/ 3175 h 9"/>
                  <a:gd name="T16" fmla="*/ 43595 w 26"/>
                  <a:gd name="T17" fmla="*/ 0 h 9"/>
                  <a:gd name="T18" fmla="*/ 52937 w 26"/>
                  <a:gd name="T19" fmla="*/ 0 h 9"/>
                  <a:gd name="T20" fmla="*/ 59165 w 26"/>
                  <a:gd name="T21" fmla="*/ 0 h 9"/>
                  <a:gd name="T22" fmla="*/ 68506 w 26"/>
                  <a:gd name="T23" fmla="*/ 0 h 9"/>
                  <a:gd name="T24" fmla="*/ 71620 w 26"/>
                  <a:gd name="T25" fmla="*/ 3175 h 9"/>
                  <a:gd name="T26" fmla="*/ 77848 w 26"/>
                  <a:gd name="T27" fmla="*/ 3175 h 9"/>
                  <a:gd name="T28" fmla="*/ 80962 w 26"/>
                  <a:gd name="T29" fmla="*/ 6350 h 9"/>
                  <a:gd name="T30" fmla="*/ 77848 w 26"/>
                  <a:gd name="T31" fmla="*/ 6350 h 9"/>
                  <a:gd name="T32" fmla="*/ 71620 w 26"/>
                  <a:gd name="T33" fmla="*/ 6350 h 9"/>
                  <a:gd name="T34" fmla="*/ 68506 w 26"/>
                  <a:gd name="T35" fmla="*/ 6350 h 9"/>
                  <a:gd name="T36" fmla="*/ 59165 w 26"/>
                  <a:gd name="T37" fmla="*/ 6350 h 9"/>
                  <a:gd name="T38" fmla="*/ 52937 w 26"/>
                  <a:gd name="T39" fmla="*/ 9525 h 9"/>
                  <a:gd name="T40" fmla="*/ 46709 w 26"/>
                  <a:gd name="T41" fmla="*/ 9525 h 9"/>
                  <a:gd name="T42" fmla="*/ 37367 w 26"/>
                  <a:gd name="T43" fmla="*/ 12700 h 9"/>
                  <a:gd name="T44" fmla="*/ 34253 w 26"/>
                  <a:gd name="T45" fmla="*/ 12700 h 9"/>
                  <a:gd name="T46" fmla="*/ 31139 w 26"/>
                  <a:gd name="T47" fmla="*/ 12700 h 9"/>
                  <a:gd name="T48" fmla="*/ 28025 w 26"/>
                  <a:gd name="T49" fmla="*/ 15875 h 9"/>
                  <a:gd name="T50" fmla="*/ 24911 w 26"/>
                  <a:gd name="T51" fmla="*/ 15875 h 9"/>
                  <a:gd name="T52" fmla="*/ 18684 w 26"/>
                  <a:gd name="T53" fmla="*/ 19050 h 9"/>
                  <a:gd name="T54" fmla="*/ 15570 w 26"/>
                  <a:gd name="T55" fmla="*/ 19050 h 9"/>
                  <a:gd name="T56" fmla="*/ 12456 w 26"/>
                  <a:gd name="T57" fmla="*/ 22225 h 9"/>
                  <a:gd name="T58" fmla="*/ 6228 w 26"/>
                  <a:gd name="T59" fmla="*/ 22225 h 9"/>
                  <a:gd name="T60" fmla="*/ 3114 w 26"/>
                  <a:gd name="T61" fmla="*/ 25400 h 9"/>
                  <a:gd name="T62" fmla="*/ 0 w 26"/>
                  <a:gd name="T63" fmla="*/ 25400 h 9"/>
                  <a:gd name="T64" fmla="*/ 0 w 26"/>
                  <a:gd name="T65" fmla="*/ 28575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
                    <a:moveTo>
                      <a:pt x="0" y="9"/>
                    </a:moveTo>
                    <a:cubicBezTo>
                      <a:pt x="0" y="9"/>
                      <a:pt x="0" y="8"/>
                      <a:pt x="0" y="8"/>
                    </a:cubicBezTo>
                    <a:cubicBezTo>
                      <a:pt x="1" y="7"/>
                      <a:pt x="1" y="7"/>
                      <a:pt x="1" y="7"/>
                    </a:cubicBezTo>
                    <a:cubicBezTo>
                      <a:pt x="2" y="6"/>
                      <a:pt x="2" y="6"/>
                      <a:pt x="3" y="5"/>
                    </a:cubicBezTo>
                    <a:cubicBezTo>
                      <a:pt x="3" y="5"/>
                      <a:pt x="4" y="4"/>
                      <a:pt x="4" y="4"/>
                    </a:cubicBezTo>
                    <a:cubicBezTo>
                      <a:pt x="5" y="3"/>
                      <a:pt x="6" y="3"/>
                      <a:pt x="7" y="3"/>
                    </a:cubicBezTo>
                    <a:cubicBezTo>
                      <a:pt x="7" y="2"/>
                      <a:pt x="8" y="2"/>
                      <a:pt x="9" y="2"/>
                    </a:cubicBezTo>
                    <a:cubicBezTo>
                      <a:pt x="10" y="1"/>
                      <a:pt x="11" y="1"/>
                      <a:pt x="12" y="1"/>
                    </a:cubicBezTo>
                    <a:cubicBezTo>
                      <a:pt x="13" y="1"/>
                      <a:pt x="13" y="0"/>
                      <a:pt x="14" y="0"/>
                    </a:cubicBezTo>
                    <a:cubicBezTo>
                      <a:pt x="15" y="0"/>
                      <a:pt x="16" y="0"/>
                      <a:pt x="17" y="0"/>
                    </a:cubicBezTo>
                    <a:cubicBezTo>
                      <a:pt x="18" y="0"/>
                      <a:pt x="19" y="0"/>
                      <a:pt x="19" y="0"/>
                    </a:cubicBezTo>
                    <a:cubicBezTo>
                      <a:pt x="20" y="0"/>
                      <a:pt x="21" y="0"/>
                      <a:pt x="22" y="0"/>
                    </a:cubicBezTo>
                    <a:cubicBezTo>
                      <a:pt x="22" y="0"/>
                      <a:pt x="23" y="1"/>
                      <a:pt x="23" y="1"/>
                    </a:cubicBezTo>
                    <a:cubicBezTo>
                      <a:pt x="24" y="1"/>
                      <a:pt x="24" y="1"/>
                      <a:pt x="25" y="1"/>
                    </a:cubicBezTo>
                    <a:cubicBezTo>
                      <a:pt x="26" y="1"/>
                      <a:pt x="26" y="2"/>
                      <a:pt x="26" y="2"/>
                    </a:cubicBezTo>
                    <a:cubicBezTo>
                      <a:pt x="26" y="2"/>
                      <a:pt x="25" y="2"/>
                      <a:pt x="25" y="2"/>
                    </a:cubicBezTo>
                    <a:cubicBezTo>
                      <a:pt x="24" y="2"/>
                      <a:pt x="24" y="2"/>
                      <a:pt x="23" y="2"/>
                    </a:cubicBezTo>
                    <a:cubicBezTo>
                      <a:pt x="23" y="2"/>
                      <a:pt x="22" y="2"/>
                      <a:pt x="22" y="2"/>
                    </a:cubicBezTo>
                    <a:cubicBezTo>
                      <a:pt x="21" y="2"/>
                      <a:pt x="20" y="2"/>
                      <a:pt x="19" y="2"/>
                    </a:cubicBezTo>
                    <a:cubicBezTo>
                      <a:pt x="19" y="3"/>
                      <a:pt x="18" y="3"/>
                      <a:pt x="17" y="3"/>
                    </a:cubicBezTo>
                    <a:cubicBezTo>
                      <a:pt x="16" y="3"/>
                      <a:pt x="16" y="3"/>
                      <a:pt x="15" y="3"/>
                    </a:cubicBezTo>
                    <a:cubicBezTo>
                      <a:pt x="14" y="3"/>
                      <a:pt x="13" y="4"/>
                      <a:pt x="12" y="4"/>
                    </a:cubicBezTo>
                    <a:cubicBezTo>
                      <a:pt x="12" y="4"/>
                      <a:pt x="12" y="4"/>
                      <a:pt x="11" y="4"/>
                    </a:cubicBezTo>
                    <a:cubicBezTo>
                      <a:pt x="11" y="4"/>
                      <a:pt x="10" y="4"/>
                      <a:pt x="10" y="4"/>
                    </a:cubicBezTo>
                    <a:cubicBezTo>
                      <a:pt x="10" y="4"/>
                      <a:pt x="9" y="5"/>
                      <a:pt x="9" y="5"/>
                    </a:cubicBezTo>
                    <a:cubicBezTo>
                      <a:pt x="8" y="5"/>
                      <a:pt x="8" y="5"/>
                      <a:pt x="8" y="5"/>
                    </a:cubicBezTo>
                    <a:cubicBezTo>
                      <a:pt x="7" y="5"/>
                      <a:pt x="6" y="6"/>
                      <a:pt x="6" y="6"/>
                    </a:cubicBezTo>
                    <a:cubicBezTo>
                      <a:pt x="5" y="6"/>
                      <a:pt x="5" y="6"/>
                      <a:pt x="5" y="6"/>
                    </a:cubicBezTo>
                    <a:cubicBezTo>
                      <a:pt x="4" y="6"/>
                      <a:pt x="4" y="7"/>
                      <a:pt x="4" y="7"/>
                    </a:cubicBezTo>
                    <a:cubicBezTo>
                      <a:pt x="3" y="7"/>
                      <a:pt x="3" y="7"/>
                      <a:pt x="2" y="7"/>
                    </a:cubicBezTo>
                    <a:cubicBezTo>
                      <a:pt x="2" y="8"/>
                      <a:pt x="1" y="8"/>
                      <a:pt x="1" y="8"/>
                    </a:cubicBezTo>
                    <a:cubicBezTo>
                      <a:pt x="1" y="8"/>
                      <a:pt x="0" y="8"/>
                      <a:pt x="0" y="8"/>
                    </a:cubicBezTo>
                    <a:cubicBezTo>
                      <a:pt x="0" y="9"/>
                      <a:pt x="0" y="9"/>
                      <a:pt x="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4" name="ïṥḻiḋe">
                <a:extLst>
                  <a:ext uri="{FF2B5EF4-FFF2-40B4-BE49-F238E27FC236}">
                    <a16:creationId xmlns:a16="http://schemas.microsoft.com/office/drawing/2014/main" id="{3FF51989-BEE9-AD16-654E-09ADBC20C443}"/>
                  </a:ext>
                </a:extLst>
              </p:cNvPr>
              <p:cNvSpPr>
                <a:spLocks/>
              </p:cNvSpPr>
              <p:nvPr/>
            </p:nvSpPr>
            <p:spPr bwMode="auto">
              <a:xfrm>
                <a:off x="8474870" y="927102"/>
                <a:ext cx="83344" cy="21431"/>
              </a:xfrm>
              <a:custGeom>
                <a:avLst/>
                <a:gdLst>
                  <a:gd name="T0" fmla="*/ 83344 w 27"/>
                  <a:gd name="T1" fmla="*/ 21431 h 7"/>
                  <a:gd name="T2" fmla="*/ 80257 w 27"/>
                  <a:gd name="T3" fmla="*/ 18369 h 7"/>
                  <a:gd name="T4" fmla="*/ 77170 w 27"/>
                  <a:gd name="T5" fmla="*/ 15308 h 7"/>
                  <a:gd name="T6" fmla="*/ 74084 w 27"/>
                  <a:gd name="T7" fmla="*/ 12246 h 7"/>
                  <a:gd name="T8" fmla="*/ 67910 w 27"/>
                  <a:gd name="T9" fmla="*/ 9185 h 7"/>
                  <a:gd name="T10" fmla="*/ 58649 w 27"/>
                  <a:gd name="T11" fmla="*/ 6123 h 7"/>
                  <a:gd name="T12" fmla="*/ 52476 w 27"/>
                  <a:gd name="T13" fmla="*/ 3062 h 7"/>
                  <a:gd name="T14" fmla="*/ 43215 w 27"/>
                  <a:gd name="T15" fmla="*/ 3062 h 7"/>
                  <a:gd name="T16" fmla="*/ 37042 w 27"/>
                  <a:gd name="T17" fmla="*/ 0 h 7"/>
                  <a:gd name="T18" fmla="*/ 27781 w 27"/>
                  <a:gd name="T19" fmla="*/ 0 h 7"/>
                  <a:gd name="T20" fmla="*/ 18521 w 27"/>
                  <a:gd name="T21" fmla="*/ 0 h 7"/>
                  <a:gd name="T22" fmla="*/ 12347 w 27"/>
                  <a:gd name="T23" fmla="*/ 3062 h 7"/>
                  <a:gd name="T24" fmla="*/ 9260 w 27"/>
                  <a:gd name="T25" fmla="*/ 3062 h 7"/>
                  <a:gd name="T26" fmla="*/ 3087 w 27"/>
                  <a:gd name="T27" fmla="*/ 6123 h 7"/>
                  <a:gd name="T28" fmla="*/ 0 w 27"/>
                  <a:gd name="T29" fmla="*/ 9185 h 7"/>
                  <a:gd name="T30" fmla="*/ 3087 w 27"/>
                  <a:gd name="T31" fmla="*/ 9185 h 7"/>
                  <a:gd name="T32" fmla="*/ 9260 w 27"/>
                  <a:gd name="T33" fmla="*/ 9185 h 7"/>
                  <a:gd name="T34" fmla="*/ 15434 w 27"/>
                  <a:gd name="T35" fmla="*/ 9185 h 7"/>
                  <a:gd name="T36" fmla="*/ 21608 w 27"/>
                  <a:gd name="T37" fmla="*/ 9185 h 7"/>
                  <a:gd name="T38" fmla="*/ 27781 w 27"/>
                  <a:gd name="T39" fmla="*/ 9185 h 7"/>
                  <a:gd name="T40" fmla="*/ 33955 w 27"/>
                  <a:gd name="T41" fmla="*/ 9185 h 7"/>
                  <a:gd name="T42" fmla="*/ 43215 w 27"/>
                  <a:gd name="T43" fmla="*/ 12246 h 7"/>
                  <a:gd name="T44" fmla="*/ 46302 w 27"/>
                  <a:gd name="T45" fmla="*/ 12246 h 7"/>
                  <a:gd name="T46" fmla="*/ 49389 w 27"/>
                  <a:gd name="T47" fmla="*/ 12246 h 7"/>
                  <a:gd name="T48" fmla="*/ 52476 w 27"/>
                  <a:gd name="T49" fmla="*/ 12246 h 7"/>
                  <a:gd name="T50" fmla="*/ 58649 w 27"/>
                  <a:gd name="T51" fmla="*/ 15308 h 7"/>
                  <a:gd name="T52" fmla="*/ 64823 w 27"/>
                  <a:gd name="T53" fmla="*/ 15308 h 7"/>
                  <a:gd name="T54" fmla="*/ 67910 w 27"/>
                  <a:gd name="T55" fmla="*/ 18369 h 7"/>
                  <a:gd name="T56" fmla="*/ 70997 w 27"/>
                  <a:gd name="T57" fmla="*/ 18369 h 7"/>
                  <a:gd name="T58" fmla="*/ 74084 w 27"/>
                  <a:gd name="T59" fmla="*/ 18369 h 7"/>
                  <a:gd name="T60" fmla="*/ 80257 w 27"/>
                  <a:gd name="T61" fmla="*/ 21431 h 7"/>
                  <a:gd name="T62" fmla="*/ 80257 w 27"/>
                  <a:gd name="T63" fmla="*/ 21431 h 7"/>
                  <a:gd name="T64" fmla="*/ 83344 w 27"/>
                  <a:gd name="T65" fmla="*/ 21431 h 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 h="7">
                    <a:moveTo>
                      <a:pt x="27" y="7"/>
                    </a:moveTo>
                    <a:cubicBezTo>
                      <a:pt x="27" y="7"/>
                      <a:pt x="26" y="7"/>
                      <a:pt x="26" y="6"/>
                    </a:cubicBezTo>
                    <a:cubicBezTo>
                      <a:pt x="26" y="6"/>
                      <a:pt x="25" y="6"/>
                      <a:pt x="25" y="5"/>
                    </a:cubicBezTo>
                    <a:cubicBezTo>
                      <a:pt x="25" y="5"/>
                      <a:pt x="24" y="5"/>
                      <a:pt x="24" y="4"/>
                    </a:cubicBezTo>
                    <a:cubicBezTo>
                      <a:pt x="23" y="4"/>
                      <a:pt x="22" y="3"/>
                      <a:pt x="22" y="3"/>
                    </a:cubicBezTo>
                    <a:cubicBezTo>
                      <a:pt x="21" y="3"/>
                      <a:pt x="20" y="2"/>
                      <a:pt x="19" y="2"/>
                    </a:cubicBezTo>
                    <a:cubicBezTo>
                      <a:pt x="19" y="2"/>
                      <a:pt x="18" y="1"/>
                      <a:pt x="17" y="1"/>
                    </a:cubicBezTo>
                    <a:cubicBezTo>
                      <a:pt x="16" y="1"/>
                      <a:pt x="15" y="1"/>
                      <a:pt x="14" y="1"/>
                    </a:cubicBezTo>
                    <a:cubicBezTo>
                      <a:pt x="13" y="0"/>
                      <a:pt x="12" y="0"/>
                      <a:pt x="12" y="0"/>
                    </a:cubicBezTo>
                    <a:cubicBezTo>
                      <a:pt x="11" y="0"/>
                      <a:pt x="10" y="0"/>
                      <a:pt x="9" y="0"/>
                    </a:cubicBezTo>
                    <a:cubicBezTo>
                      <a:pt x="8" y="0"/>
                      <a:pt x="7" y="0"/>
                      <a:pt x="6" y="0"/>
                    </a:cubicBezTo>
                    <a:cubicBezTo>
                      <a:pt x="6" y="1"/>
                      <a:pt x="5" y="1"/>
                      <a:pt x="4" y="1"/>
                    </a:cubicBezTo>
                    <a:cubicBezTo>
                      <a:pt x="4" y="1"/>
                      <a:pt x="3" y="1"/>
                      <a:pt x="3" y="1"/>
                    </a:cubicBezTo>
                    <a:cubicBezTo>
                      <a:pt x="2" y="2"/>
                      <a:pt x="2" y="2"/>
                      <a:pt x="1" y="2"/>
                    </a:cubicBezTo>
                    <a:cubicBezTo>
                      <a:pt x="1" y="2"/>
                      <a:pt x="0" y="3"/>
                      <a:pt x="0" y="3"/>
                    </a:cubicBezTo>
                    <a:cubicBezTo>
                      <a:pt x="0" y="3"/>
                      <a:pt x="1" y="3"/>
                      <a:pt x="1" y="3"/>
                    </a:cubicBezTo>
                    <a:cubicBezTo>
                      <a:pt x="2" y="3"/>
                      <a:pt x="2" y="3"/>
                      <a:pt x="3" y="3"/>
                    </a:cubicBezTo>
                    <a:cubicBezTo>
                      <a:pt x="3" y="3"/>
                      <a:pt x="4" y="3"/>
                      <a:pt x="5" y="3"/>
                    </a:cubicBezTo>
                    <a:cubicBezTo>
                      <a:pt x="5" y="3"/>
                      <a:pt x="6" y="3"/>
                      <a:pt x="7" y="3"/>
                    </a:cubicBezTo>
                    <a:cubicBezTo>
                      <a:pt x="7" y="3"/>
                      <a:pt x="8" y="3"/>
                      <a:pt x="9" y="3"/>
                    </a:cubicBezTo>
                    <a:cubicBezTo>
                      <a:pt x="10" y="3"/>
                      <a:pt x="10" y="3"/>
                      <a:pt x="11" y="3"/>
                    </a:cubicBezTo>
                    <a:cubicBezTo>
                      <a:pt x="12" y="3"/>
                      <a:pt x="13" y="3"/>
                      <a:pt x="14" y="4"/>
                    </a:cubicBezTo>
                    <a:cubicBezTo>
                      <a:pt x="14" y="4"/>
                      <a:pt x="15" y="4"/>
                      <a:pt x="15" y="4"/>
                    </a:cubicBezTo>
                    <a:cubicBezTo>
                      <a:pt x="15" y="4"/>
                      <a:pt x="16" y="4"/>
                      <a:pt x="16" y="4"/>
                    </a:cubicBezTo>
                    <a:cubicBezTo>
                      <a:pt x="17" y="4"/>
                      <a:pt x="17" y="4"/>
                      <a:pt x="17" y="4"/>
                    </a:cubicBezTo>
                    <a:cubicBezTo>
                      <a:pt x="18" y="4"/>
                      <a:pt x="18" y="4"/>
                      <a:pt x="19" y="5"/>
                    </a:cubicBezTo>
                    <a:cubicBezTo>
                      <a:pt x="19" y="5"/>
                      <a:pt x="20" y="5"/>
                      <a:pt x="21" y="5"/>
                    </a:cubicBezTo>
                    <a:cubicBezTo>
                      <a:pt x="21" y="5"/>
                      <a:pt x="21" y="5"/>
                      <a:pt x="22" y="6"/>
                    </a:cubicBezTo>
                    <a:cubicBezTo>
                      <a:pt x="22" y="6"/>
                      <a:pt x="22" y="6"/>
                      <a:pt x="23" y="6"/>
                    </a:cubicBezTo>
                    <a:cubicBezTo>
                      <a:pt x="23" y="6"/>
                      <a:pt x="24" y="6"/>
                      <a:pt x="24" y="6"/>
                    </a:cubicBezTo>
                    <a:cubicBezTo>
                      <a:pt x="25" y="7"/>
                      <a:pt x="25" y="7"/>
                      <a:pt x="26" y="7"/>
                    </a:cubicBezTo>
                    <a:cubicBezTo>
                      <a:pt x="26" y="7"/>
                      <a:pt x="26" y="7"/>
                      <a:pt x="26" y="7"/>
                    </a:cubicBezTo>
                    <a:cubicBezTo>
                      <a:pt x="27" y="7"/>
                      <a:pt x="27" y="7"/>
                      <a:pt x="27"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5" name="íṡľïḋe">
                <a:extLst>
                  <a:ext uri="{FF2B5EF4-FFF2-40B4-BE49-F238E27FC236}">
                    <a16:creationId xmlns:a16="http://schemas.microsoft.com/office/drawing/2014/main" id="{D5E315B1-C37E-FDDF-EBA6-8234E5BA0FF7}"/>
                  </a:ext>
                </a:extLst>
              </p:cNvPr>
              <p:cNvSpPr>
                <a:spLocks/>
              </p:cNvSpPr>
              <p:nvPr/>
            </p:nvSpPr>
            <p:spPr bwMode="auto">
              <a:xfrm>
                <a:off x="8633223" y="886620"/>
                <a:ext cx="2381" cy="53579"/>
              </a:xfrm>
              <a:custGeom>
                <a:avLst/>
                <a:gdLst>
                  <a:gd name="T0" fmla="*/ 0 w 1"/>
                  <a:gd name="T1" fmla="*/ 53579 h 17"/>
                  <a:gd name="T2" fmla="*/ 0 w 1"/>
                  <a:gd name="T3" fmla="*/ 0 h 17"/>
                  <a:gd name="T4" fmla="*/ 0 w 1"/>
                  <a:gd name="T5" fmla="*/ 53579 h 17"/>
                  <a:gd name="T6" fmla="*/ 0 60000 65536"/>
                  <a:gd name="T7" fmla="*/ 0 60000 65536"/>
                  <a:gd name="T8" fmla="*/ 0 60000 65536"/>
                </a:gdLst>
                <a:ahLst/>
                <a:cxnLst>
                  <a:cxn ang="T6">
                    <a:pos x="T0" y="T1"/>
                  </a:cxn>
                  <a:cxn ang="T7">
                    <a:pos x="T2" y="T3"/>
                  </a:cxn>
                  <a:cxn ang="T8">
                    <a:pos x="T4" y="T5"/>
                  </a:cxn>
                </a:cxnLst>
                <a:rect l="0" t="0" r="r" b="b"/>
                <a:pathLst>
                  <a:path w="1" h="17">
                    <a:moveTo>
                      <a:pt x="0" y="17"/>
                    </a:moveTo>
                    <a:cubicBezTo>
                      <a:pt x="0" y="17"/>
                      <a:pt x="1"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6" name="ïṧľíďè">
                <a:extLst>
                  <a:ext uri="{FF2B5EF4-FFF2-40B4-BE49-F238E27FC236}">
                    <a16:creationId xmlns:a16="http://schemas.microsoft.com/office/drawing/2014/main" id="{24E372FD-B8A4-803D-12D3-12796FF99CC6}"/>
                  </a:ext>
                </a:extLst>
              </p:cNvPr>
              <p:cNvSpPr>
                <a:spLocks/>
              </p:cNvSpPr>
              <p:nvPr/>
            </p:nvSpPr>
            <p:spPr bwMode="auto">
              <a:xfrm>
                <a:off x="8208170" y="681833"/>
                <a:ext cx="481012" cy="344091"/>
              </a:xfrm>
              <a:custGeom>
                <a:avLst/>
                <a:gdLst>
                  <a:gd name="T0" fmla="*/ 93099 w 155"/>
                  <a:gd name="T1" fmla="*/ 65098 h 111"/>
                  <a:gd name="T2" fmla="*/ 394120 w 155"/>
                  <a:gd name="T3" fmla="*/ 108497 h 111"/>
                  <a:gd name="T4" fmla="*/ 428256 w 155"/>
                  <a:gd name="T5" fmla="*/ 111597 h 111"/>
                  <a:gd name="T6" fmla="*/ 468599 w 155"/>
                  <a:gd name="T7" fmla="*/ 278993 h 111"/>
                  <a:gd name="T8" fmla="*/ 425153 w 155"/>
                  <a:gd name="T9" fmla="*/ 344091 h 111"/>
                  <a:gd name="T10" fmla="*/ 425153 w 155"/>
                  <a:gd name="T11" fmla="*/ 325491 h 111"/>
                  <a:gd name="T12" fmla="*/ 375500 w 155"/>
                  <a:gd name="T13" fmla="*/ 247994 h 111"/>
                  <a:gd name="T14" fmla="*/ 363086 w 155"/>
                  <a:gd name="T15" fmla="*/ 185995 h 111"/>
                  <a:gd name="T16" fmla="*/ 285504 w 155"/>
                  <a:gd name="T17" fmla="*/ 232494 h 111"/>
                  <a:gd name="T18" fmla="*/ 24826 w 155"/>
                  <a:gd name="T19" fmla="*/ 210794 h 111"/>
                  <a:gd name="T20" fmla="*/ 93099 w 155"/>
                  <a:gd name="T21" fmla="*/ 65098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5" h="111">
                    <a:moveTo>
                      <a:pt x="30" y="21"/>
                    </a:moveTo>
                    <a:cubicBezTo>
                      <a:pt x="57" y="3"/>
                      <a:pt x="96" y="0"/>
                      <a:pt x="127" y="35"/>
                    </a:cubicBezTo>
                    <a:cubicBezTo>
                      <a:pt x="130" y="38"/>
                      <a:pt x="135" y="37"/>
                      <a:pt x="138" y="36"/>
                    </a:cubicBezTo>
                    <a:cubicBezTo>
                      <a:pt x="153" y="50"/>
                      <a:pt x="155" y="77"/>
                      <a:pt x="151" y="90"/>
                    </a:cubicBezTo>
                    <a:cubicBezTo>
                      <a:pt x="145" y="109"/>
                      <a:pt x="137" y="111"/>
                      <a:pt x="137" y="111"/>
                    </a:cubicBezTo>
                    <a:cubicBezTo>
                      <a:pt x="137" y="105"/>
                      <a:pt x="137" y="105"/>
                      <a:pt x="137" y="105"/>
                    </a:cubicBezTo>
                    <a:cubicBezTo>
                      <a:pt x="137" y="105"/>
                      <a:pt x="126" y="92"/>
                      <a:pt x="121" y="80"/>
                    </a:cubicBezTo>
                    <a:cubicBezTo>
                      <a:pt x="117" y="69"/>
                      <a:pt x="117" y="61"/>
                      <a:pt x="117" y="60"/>
                    </a:cubicBezTo>
                    <a:cubicBezTo>
                      <a:pt x="117" y="61"/>
                      <a:pt x="116" y="70"/>
                      <a:pt x="92" y="75"/>
                    </a:cubicBezTo>
                    <a:cubicBezTo>
                      <a:pt x="47" y="83"/>
                      <a:pt x="22" y="78"/>
                      <a:pt x="8" y="68"/>
                    </a:cubicBezTo>
                    <a:cubicBezTo>
                      <a:pt x="0" y="45"/>
                      <a:pt x="16" y="30"/>
                      <a:pt x="30" y="21"/>
                    </a:cubicBezTo>
                    <a:close/>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147" name="îšľiḑè">
                <a:extLst>
                  <a:ext uri="{FF2B5EF4-FFF2-40B4-BE49-F238E27FC236}">
                    <a16:creationId xmlns:a16="http://schemas.microsoft.com/office/drawing/2014/main" id="{8E4B5F3B-20EA-56E6-E8A3-470041C1E372}"/>
                  </a:ext>
                </a:extLst>
              </p:cNvPr>
              <p:cNvSpPr>
                <a:spLocks/>
              </p:cNvSpPr>
              <p:nvPr/>
            </p:nvSpPr>
            <p:spPr bwMode="auto">
              <a:xfrm>
                <a:off x="8428171" y="1575396"/>
                <a:ext cx="189310" cy="65485"/>
              </a:xfrm>
              <a:custGeom>
                <a:avLst/>
                <a:gdLst>
                  <a:gd name="T0" fmla="*/ 189310 w 61"/>
                  <a:gd name="T1" fmla="*/ 65485 h 21"/>
                  <a:gd name="T2" fmla="*/ 155172 w 61"/>
                  <a:gd name="T3" fmla="*/ 0 h 21"/>
                  <a:gd name="T4" fmla="*/ 37241 w 61"/>
                  <a:gd name="T5" fmla="*/ 34302 h 21"/>
                  <a:gd name="T6" fmla="*/ 0 w 61"/>
                  <a:gd name="T7" fmla="*/ 62367 h 21"/>
                  <a:gd name="T8" fmla="*/ 189310 w 61"/>
                  <a:gd name="T9" fmla="*/ 65485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2427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40</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9788"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84547" y="783175"/>
            <a:ext cx="411562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(8/9)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5"/>
          <p:cNvSpPr>
            <a:spLocks noGrp="1"/>
          </p:cNvSpPr>
          <p:nvPr>
            <p:ph idx="1"/>
          </p:nvPr>
        </p:nvSpPr>
        <p:spPr>
          <a:xfrm>
            <a:off x="1048091" y="1646353"/>
            <a:ext cx="7632915" cy="1677292"/>
          </a:xfrm>
        </p:spPr>
        <p:txBody>
          <a:bodyPr>
            <a:normAutofit/>
          </a:bodyPr>
          <a:lstStyle/>
          <a:p>
            <a:pPr marL="0" indent="0">
              <a:lnSpc>
                <a:spcPct val="120000"/>
              </a:lnSpc>
              <a:buNone/>
            </a:pPr>
            <a:r>
              <a:rPr lang="zh-TW" altLang="en-US" sz="1800" b="1" dirty="0">
                <a:solidFill>
                  <a:srgbClr val="0070C0"/>
                </a:solidFill>
                <a:latin typeface="微軟正黑體" panose="020B0604030504040204" pitchFamily="34" charset="-120"/>
                <a:ea typeface="微軟正黑體" panose="020B0604030504040204" pitchFamily="34" charset="-120"/>
              </a:rPr>
              <a:t>單筆新增學生資料</a:t>
            </a:r>
            <a:endParaRPr lang="en-US" altLang="zh-TW" sz="1800" b="1" dirty="0">
              <a:solidFill>
                <a:srgbClr val="0070C0"/>
              </a:solidFill>
              <a:latin typeface="微軟正黑體" panose="020B0604030504040204" pitchFamily="34" charset="-120"/>
              <a:ea typeface="微軟正黑體" panose="020B0604030504040204" pitchFamily="34" charset="-120"/>
            </a:endParaRPr>
          </a:p>
          <a:p>
            <a:pPr marL="0" indent="0">
              <a:lnSpc>
                <a:spcPct val="100000"/>
              </a:lnSpc>
              <a:buNone/>
            </a:pPr>
            <a:r>
              <a:rPr lang="en-US" altLang="zh-TW" sz="1800" b="1" dirty="0">
                <a:solidFill>
                  <a:srgbClr val="C00000"/>
                </a:solidFill>
                <a:latin typeface="微軟正黑體" panose="020B0604030504040204" pitchFamily="34" charset="-120"/>
                <a:ea typeface="微軟正黑體" panose="020B0604030504040204" pitchFamily="34" charset="-120"/>
              </a:rPr>
              <a:t>Step1</a:t>
            </a:r>
            <a:r>
              <a:rPr lang="zh-TW" altLang="en-US" sz="1800" b="1" dirty="0">
                <a:solidFill>
                  <a:srgbClr val="C00000"/>
                </a:solidFill>
                <a:latin typeface="微軟正黑體" panose="020B0604030504040204" pitchFamily="34" charset="-120"/>
                <a:ea typeface="微軟正黑體" panose="020B0604030504040204" pitchFamily="34" charset="-120"/>
              </a:rPr>
              <a:t>：</a:t>
            </a:r>
            <a:endParaRPr lang="en-US" altLang="zh-TW" sz="1800" b="1" dirty="0">
              <a:solidFill>
                <a:srgbClr val="0070C0"/>
              </a:solidFill>
              <a:latin typeface="微軟正黑體" panose="020B0604030504040204" pitchFamily="34" charset="-120"/>
              <a:ea typeface="微軟正黑體" panose="020B0604030504040204" pitchFamily="34" charset="-120"/>
            </a:endParaRPr>
          </a:p>
          <a:p>
            <a:pPr marL="0" indent="0">
              <a:lnSpc>
                <a:spcPct val="100000"/>
              </a:lnSpc>
              <a:buNone/>
            </a:pPr>
            <a:r>
              <a:rPr lang="zh-TW" altLang="zh-TW" sz="1800" b="1" dirty="0">
                <a:solidFill>
                  <a:srgbClr val="B5372D"/>
                </a:solidFill>
                <a:latin typeface="微軟正黑體" panose="020B0604030504040204" pitchFamily="34" charset="-120"/>
                <a:ea typeface="微軟正黑體" panose="020B0604030504040204" pitchFamily="34" charset="-120"/>
              </a:rPr>
              <a:t>適用於少量</a:t>
            </a:r>
            <a:r>
              <a:rPr lang="zh-TW" altLang="en-US" sz="1800" b="1" dirty="0">
                <a:solidFill>
                  <a:srgbClr val="B5372D"/>
                </a:solidFill>
                <a:latin typeface="微軟正黑體" panose="020B0604030504040204" pitchFamily="34" charset="-120"/>
                <a:ea typeface="微軟正黑體" panose="020B0604030504040204" pitchFamily="34" charset="-120"/>
              </a:rPr>
              <a:t>學</a:t>
            </a:r>
            <a:r>
              <a:rPr lang="zh-TW" altLang="zh-TW" sz="1800" b="1" dirty="0">
                <a:solidFill>
                  <a:srgbClr val="B5372D"/>
                </a:solidFill>
                <a:latin typeface="微軟正黑體" panose="020B0604030504040204" pitchFamily="34" charset="-120"/>
                <a:ea typeface="微軟正黑體" panose="020B0604030504040204" pitchFamily="34" charset="-120"/>
              </a:rPr>
              <a:t>生報名情</a:t>
            </a:r>
            <a:r>
              <a:rPr lang="zh-TW" altLang="en-US" sz="1800" b="1" dirty="0">
                <a:solidFill>
                  <a:srgbClr val="B5372D"/>
                </a:solidFill>
                <a:latin typeface="微軟正黑體" panose="020B0604030504040204" pitchFamily="34" charset="-120"/>
                <a:ea typeface="微軟正黑體" panose="020B0604030504040204" pitchFamily="34" charset="-120"/>
              </a:rPr>
              <a:t>形</a:t>
            </a:r>
            <a:endParaRPr lang="en-US" altLang="zh-TW" sz="1800" b="1" dirty="0">
              <a:solidFill>
                <a:srgbClr val="B5372D"/>
              </a:solidFill>
              <a:latin typeface="微軟正黑體" panose="020B0604030504040204" pitchFamily="34" charset="-120"/>
              <a:ea typeface="微軟正黑體" panose="020B0604030504040204" pitchFamily="34" charset="-120"/>
            </a:endParaRPr>
          </a:p>
          <a:p>
            <a:pPr marL="0" indent="0">
              <a:lnSpc>
                <a:spcPct val="100000"/>
              </a:lnSpc>
              <a:buNone/>
            </a:pPr>
            <a:r>
              <a:rPr lang="zh-TW" altLang="zh-TW" sz="1800" b="1" dirty="0">
                <a:latin typeface="微軟正黑體" panose="020B0604030504040204" pitchFamily="34" charset="-120"/>
                <a:ea typeface="微軟正黑體" panose="020B0604030504040204" pitchFamily="34" charset="-120"/>
              </a:rPr>
              <a:t>單筆新增學生資料，</a:t>
            </a:r>
            <a:r>
              <a:rPr lang="zh-TW" altLang="en-US" sz="1800" b="1" dirty="0">
                <a:latin typeface="微軟正黑體" panose="020B0604030504040204" pitchFamily="34" charset="-120"/>
                <a:ea typeface="微軟正黑體" panose="020B0604030504040204" pitchFamily="34" charset="-120"/>
              </a:rPr>
              <a:t>先須</a:t>
            </a:r>
            <a:r>
              <a:rPr lang="zh-TW" altLang="zh-TW" sz="1800" b="1" dirty="0">
                <a:latin typeface="微軟正黑體" panose="020B0604030504040204" pitchFamily="34" charset="-120"/>
                <a:ea typeface="微軟正黑體" panose="020B0604030504040204" pitchFamily="34" charset="-120"/>
              </a:rPr>
              <a:t>輸入</a:t>
            </a:r>
            <a:r>
              <a:rPr lang="zh-TW" altLang="zh-TW" sz="1800" b="1" u="sng" dirty="0">
                <a:solidFill>
                  <a:srgbClr val="002060"/>
                </a:solidFill>
                <a:latin typeface="微軟正黑體" panose="020B0604030504040204" pitchFamily="34" charset="-120"/>
                <a:ea typeface="微軟正黑體" panose="020B0604030504040204" pitchFamily="34" charset="-120"/>
              </a:rPr>
              <a:t>身分證統一編號</a:t>
            </a:r>
            <a:r>
              <a:rPr lang="zh-TW" altLang="zh-TW" sz="1800" b="1" dirty="0">
                <a:latin typeface="微軟正黑體" panose="020B0604030504040204" pitchFamily="34" charset="-120"/>
                <a:ea typeface="微軟正黑體" panose="020B0604030504040204" pitchFamily="34" charset="-120"/>
              </a:rPr>
              <a:t>、</a:t>
            </a:r>
            <a:r>
              <a:rPr lang="zh-TW" altLang="zh-TW" sz="1800" b="1" u="sng" dirty="0">
                <a:solidFill>
                  <a:srgbClr val="002060"/>
                </a:solidFill>
                <a:latin typeface="微軟正黑體" panose="020B0604030504040204" pitchFamily="34" charset="-120"/>
                <a:ea typeface="微軟正黑體" panose="020B0604030504040204" pitchFamily="34" charset="-120"/>
              </a:rPr>
              <a:t>姓名</a:t>
            </a:r>
            <a:r>
              <a:rPr lang="zh-TW" altLang="zh-TW" sz="1800" b="1" dirty="0">
                <a:latin typeface="微軟正黑體" panose="020B0604030504040204" pitchFamily="34" charset="-120"/>
                <a:ea typeface="微軟正黑體" panose="020B0604030504040204" pitchFamily="34" charset="-120"/>
              </a:rPr>
              <a:t>後，點取「</a:t>
            </a:r>
            <a:r>
              <a:rPr lang="zh-TW" altLang="zh-TW" sz="1800" b="1" dirty="0">
                <a:solidFill>
                  <a:schemeClr val="accent6">
                    <a:lumMod val="75000"/>
                  </a:schemeClr>
                </a:solidFill>
                <a:latin typeface="微軟正黑體" panose="020B0604030504040204" pitchFamily="34" charset="-120"/>
                <a:ea typeface="微軟正黑體" panose="020B0604030504040204" pitchFamily="34" charset="-120"/>
              </a:rPr>
              <a:t>新增</a:t>
            </a:r>
            <a:r>
              <a:rPr lang="zh-TW" altLang="zh-TW" sz="18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2239021" y="3557523"/>
            <a:ext cx="1562100" cy="1390650"/>
          </a:xfrm>
          <a:prstGeom prst="rect">
            <a:avLst/>
          </a:prstGeom>
          <a:ln w="28575">
            <a:solidFill>
              <a:schemeClr val="bg1"/>
            </a:solidFill>
          </a:ln>
        </p:spPr>
      </p:pic>
      <p:pic>
        <p:nvPicPr>
          <p:cNvPr id="15" name="圖片 14"/>
          <p:cNvPicPr>
            <a:picLocks noChangeAspect="1"/>
          </p:cNvPicPr>
          <p:nvPr/>
        </p:nvPicPr>
        <p:blipFill>
          <a:blip r:embed="rId3"/>
          <a:stretch>
            <a:fillRect/>
          </a:stretch>
        </p:blipFill>
        <p:spPr>
          <a:xfrm>
            <a:off x="3834374" y="3557524"/>
            <a:ext cx="7208753" cy="2300068"/>
          </a:xfrm>
          <a:prstGeom prst="rect">
            <a:avLst/>
          </a:prstGeom>
          <a:ln w="28575">
            <a:solidFill>
              <a:schemeClr val="bg1"/>
            </a:solidFill>
          </a:ln>
        </p:spPr>
      </p:pic>
      <p:sp>
        <p:nvSpPr>
          <p:cNvPr id="16" name="矩形 15"/>
          <p:cNvSpPr/>
          <p:nvPr/>
        </p:nvSpPr>
        <p:spPr bwMode="auto">
          <a:xfrm>
            <a:off x="2275567" y="4514121"/>
            <a:ext cx="1492870" cy="3841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7" name="矩形 16"/>
          <p:cNvSpPr/>
          <p:nvPr/>
        </p:nvSpPr>
        <p:spPr bwMode="auto">
          <a:xfrm>
            <a:off x="7076679" y="5353193"/>
            <a:ext cx="659390" cy="37312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Tree>
    <p:extLst>
      <p:ext uri="{BB962C8B-B14F-4D97-AF65-F5344CB8AC3E}">
        <p14:creationId xmlns:p14="http://schemas.microsoft.com/office/powerpoint/2010/main" val="937890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文字, 螢幕擷取畫面, 平行, 數字 的圖片&#10;&#10;AI 產生的內容可能不正確。">
            <a:extLst>
              <a:ext uri="{FF2B5EF4-FFF2-40B4-BE49-F238E27FC236}">
                <a16:creationId xmlns:a16="http://schemas.microsoft.com/office/drawing/2014/main" id="{25C0F421-E7BC-DB4D-670D-ACD8F47E5DDF}"/>
              </a:ext>
            </a:extLst>
          </p:cNvPr>
          <p:cNvPicPr>
            <a:picLocks noChangeAspect="1"/>
          </p:cNvPicPr>
          <p:nvPr/>
        </p:nvPicPr>
        <p:blipFill>
          <a:blip r:embed="rId2" cstate="screen">
            <a:extLst>
              <a:ext uri="{28A0092B-C50C-407E-A947-70E740481C1C}">
                <a14:useLocalDpi xmlns:a14="http://schemas.microsoft.com/office/drawing/2010/main" val="0"/>
              </a:ext>
            </a:extLst>
          </a:blip>
          <a:srcRect b="48022"/>
          <a:stretch/>
        </p:blipFill>
        <p:spPr>
          <a:xfrm>
            <a:off x="109718" y="2756501"/>
            <a:ext cx="6295212" cy="1819061"/>
          </a:xfrm>
          <a:prstGeom prst="rect">
            <a:avLst/>
          </a:prstGeom>
        </p:spPr>
      </p:pic>
      <p:sp>
        <p:nvSpPr>
          <p:cNvPr id="5" name="投影片編號版面配置區 4"/>
          <p:cNvSpPr txBox="1">
            <a:spLocks/>
          </p:cNvSpPr>
          <p:nvPr/>
        </p:nvSpPr>
        <p:spPr bwMode="auto">
          <a:xfrm>
            <a:off x="11220449" y="6515791"/>
            <a:ext cx="451495"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41</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65"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1004007" y="783175"/>
            <a:ext cx="416078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、報名資料載入</a:t>
            </a:r>
            <a:r>
              <a:rPr lang="en-US" altLang="zh-TW" sz="2800" b="1" dirty="0">
                <a:solidFill>
                  <a:srgbClr val="0033CC"/>
                </a:solidFill>
                <a:latin typeface="微軟正黑體" panose="020B0604030504040204" pitchFamily="34" charset="-120"/>
                <a:ea typeface="微軟正黑體" panose="020B0604030504040204" pitchFamily="34" charset="-120"/>
              </a:rPr>
              <a:t>(9/9)</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5"/>
          <p:cNvSpPr>
            <a:spLocks noGrp="1"/>
          </p:cNvSpPr>
          <p:nvPr>
            <p:ph idx="1"/>
          </p:nvPr>
        </p:nvSpPr>
        <p:spPr>
          <a:xfrm>
            <a:off x="5476148" y="194335"/>
            <a:ext cx="6296740" cy="1368425"/>
          </a:xfrm>
        </p:spPr>
        <p:txBody>
          <a:bodyPr rtlCol="0">
            <a:normAutofit/>
          </a:bodyPr>
          <a:lstStyle/>
          <a:p>
            <a:pPr marL="0" indent="0">
              <a:lnSpc>
                <a:spcPct val="100000"/>
              </a:lnSpc>
              <a:buNone/>
              <a:defRPr/>
            </a:pPr>
            <a:r>
              <a:rPr lang="en-US" altLang="zh-TW" sz="1800" b="1" dirty="0">
                <a:solidFill>
                  <a:srgbClr val="C00000"/>
                </a:solidFill>
                <a:latin typeface="微軟正黑體" panose="020B0604030504040204" pitchFamily="34" charset="-120"/>
                <a:ea typeface="微軟正黑體" panose="020B0604030504040204" pitchFamily="34" charset="-120"/>
              </a:rPr>
              <a:t>Step2</a:t>
            </a:r>
            <a:r>
              <a:rPr lang="zh-TW" altLang="en-US" sz="1800" b="1" dirty="0">
                <a:solidFill>
                  <a:srgbClr val="C00000"/>
                </a:solidFill>
                <a:latin typeface="微軟正黑體" panose="020B0604030504040204" pitchFamily="34" charset="-120"/>
                <a:ea typeface="微軟正黑體" panose="020B0604030504040204" pitchFamily="34" charset="-120"/>
              </a:rPr>
              <a:t>：</a:t>
            </a:r>
            <a:endParaRPr lang="en-US" altLang="zh-TW" sz="18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buNone/>
              <a:defRPr/>
            </a:pPr>
            <a:r>
              <a:rPr lang="zh-TW" altLang="en-US" sz="1600" b="1" dirty="0">
                <a:latin typeface="微軟正黑體" panose="020B0604030504040204" pitchFamily="34" charset="-120"/>
                <a:ea typeface="微軟正黑體" panose="020B0604030504040204" pitchFamily="34" charset="-120"/>
              </a:rPr>
              <a:t>依序</a:t>
            </a:r>
            <a:r>
              <a:rPr lang="zh-TW" altLang="zh-TW" sz="1600" b="1" dirty="0">
                <a:latin typeface="微軟正黑體" panose="020B0604030504040204" pitchFamily="34" charset="-120"/>
                <a:ea typeface="微軟正黑體" panose="020B0604030504040204" pitchFamily="34" charset="-120"/>
              </a:rPr>
              <a:t>逐欄輸入</a:t>
            </a:r>
            <a:r>
              <a:rPr lang="zh-TW" altLang="en-US" sz="1600" b="1" dirty="0">
                <a:latin typeface="微軟正黑體" panose="020B0604030504040204" pitchFamily="34" charset="-120"/>
                <a:ea typeface="微軟正黑體" panose="020B0604030504040204" pitchFamily="34" charset="-120"/>
              </a:rPr>
              <a:t>「</a:t>
            </a:r>
            <a:r>
              <a:rPr lang="zh-TW" altLang="zh-TW" sz="1600" b="1" dirty="0">
                <a:latin typeface="微軟正黑體" panose="020B0604030504040204" pitchFamily="34" charset="-120"/>
                <a:ea typeface="微軟正黑體" panose="020B0604030504040204" pitchFamily="34" charset="-120"/>
              </a:rPr>
              <a:t>學生基本資料</a:t>
            </a:r>
            <a:r>
              <a:rPr lang="zh-TW" altLang="en-US" sz="1600" b="1" dirty="0">
                <a:latin typeface="微軟正黑體" panose="020B0604030504040204" pitchFamily="34" charset="-120"/>
                <a:ea typeface="微軟正黑體" panose="020B0604030504040204" pitchFamily="34" charset="-120"/>
              </a:rPr>
              <a:t>」</a:t>
            </a:r>
            <a:r>
              <a:rPr lang="zh-TW" altLang="zh-TW" sz="1600" b="1" dirty="0">
                <a:latin typeface="微軟正黑體" panose="020B0604030504040204" pitchFamily="34" charset="-120"/>
                <a:ea typeface="微軟正黑體" panose="020B0604030504040204" pitchFamily="34" charset="-120"/>
              </a:rPr>
              <a:t>及</a:t>
            </a:r>
            <a:r>
              <a:rPr lang="zh-TW" altLang="en-US" sz="1600" b="1" dirty="0">
                <a:latin typeface="微軟正黑體" panose="020B0604030504040204" pitchFamily="34" charset="-120"/>
                <a:ea typeface="微軟正黑體" panose="020B0604030504040204" pitchFamily="34" charset="-120"/>
              </a:rPr>
              <a:t>「比序</a:t>
            </a:r>
            <a:r>
              <a:rPr lang="zh-TW" altLang="zh-TW" sz="1600" b="1" dirty="0">
                <a:latin typeface="微軟正黑體" panose="020B0604030504040204" pitchFamily="34" charset="-120"/>
                <a:ea typeface="微軟正黑體" panose="020B0604030504040204" pitchFamily="34" charset="-120"/>
              </a:rPr>
              <a:t>項目積分</a:t>
            </a:r>
            <a:r>
              <a:rPr lang="zh-TW" altLang="en-US" sz="1600" b="1" dirty="0">
                <a:latin typeface="微軟正黑體" panose="020B0604030504040204" pitchFamily="34" charset="-120"/>
                <a:ea typeface="微軟正黑體" panose="020B0604030504040204" pitchFamily="34" charset="-120"/>
              </a:rPr>
              <a:t>」</a:t>
            </a:r>
            <a:r>
              <a:rPr lang="zh-TW" altLang="zh-TW" sz="1600" b="1" dirty="0">
                <a:latin typeface="微軟正黑體" panose="020B0604030504040204" pitchFamily="34" charset="-120"/>
                <a:ea typeface="微軟正黑體" panose="020B0604030504040204" pitchFamily="34" charset="-120"/>
              </a:rPr>
              <a:t>建立</a:t>
            </a:r>
            <a:r>
              <a:rPr lang="zh-TW" altLang="en-US" sz="1600" b="1" dirty="0">
                <a:latin typeface="微軟正黑體" panose="020B0604030504040204" pitchFamily="34" charset="-120"/>
                <a:ea typeface="微軟正黑體" panose="020B0604030504040204" pitchFamily="34" charset="-120"/>
              </a:rPr>
              <a:t>學生報名</a:t>
            </a:r>
            <a:r>
              <a:rPr lang="zh-TW" altLang="zh-TW" sz="1600" b="1" dirty="0">
                <a:latin typeface="微軟正黑體" panose="020B0604030504040204" pitchFamily="34" charset="-120"/>
                <a:ea typeface="微軟正黑體" panose="020B0604030504040204" pitchFamily="34" charset="-120"/>
              </a:rPr>
              <a:t>資料</a:t>
            </a:r>
            <a:r>
              <a:rPr lang="zh-TW" altLang="en-US" sz="1600" b="1" dirty="0">
                <a:latin typeface="微軟正黑體" panose="020B0604030504040204" pitchFamily="34" charset="-120"/>
                <a:ea typeface="微軟正黑體" panose="020B0604030504040204" pitchFamily="34" charset="-120"/>
              </a:rPr>
              <a:t>，並儲存</a:t>
            </a:r>
            <a:r>
              <a:rPr lang="zh-TW" altLang="zh-TW" sz="1600" b="1" dirty="0">
                <a:latin typeface="微軟正黑體" panose="020B0604030504040204" pitchFamily="34" charset="-120"/>
                <a:ea typeface="微軟正黑體" panose="020B0604030504040204" pitchFamily="34" charset="-120"/>
              </a:rPr>
              <a:t>。</a:t>
            </a:r>
            <a:endParaRPr lang="zh-TW" altLang="en-US" sz="1800" dirty="0"/>
          </a:p>
        </p:txBody>
      </p:sp>
      <p:grpSp>
        <p:nvGrpSpPr>
          <p:cNvPr id="17" name="群組 16">
            <a:extLst>
              <a:ext uri="{FF2B5EF4-FFF2-40B4-BE49-F238E27FC236}">
                <a16:creationId xmlns:a16="http://schemas.microsoft.com/office/drawing/2014/main" id="{13A73DB0-5443-4E5E-A495-29E1ADAEA983}"/>
              </a:ext>
            </a:extLst>
          </p:cNvPr>
          <p:cNvGrpSpPr>
            <a:grpSpLocks/>
          </p:cNvGrpSpPr>
          <p:nvPr/>
        </p:nvGrpSpPr>
        <p:grpSpPr>
          <a:xfrm>
            <a:off x="6253393" y="1327220"/>
            <a:ext cx="5576717" cy="3464790"/>
            <a:chOff x="6532454" y="3306010"/>
            <a:chExt cx="5327211" cy="3484931"/>
          </a:xfrm>
        </p:grpSpPr>
        <p:pic>
          <p:nvPicPr>
            <p:cNvPr id="19" name="圖片 18">
              <a:extLst>
                <a:ext uri="{FF2B5EF4-FFF2-40B4-BE49-F238E27FC236}">
                  <a16:creationId xmlns:a16="http://schemas.microsoft.com/office/drawing/2014/main" id="{D9220DC3-C55E-41BD-8114-3F1D2727B8C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532454" y="3306010"/>
              <a:ext cx="5327211" cy="3484418"/>
            </a:xfrm>
            <a:prstGeom prst="rect">
              <a:avLst/>
            </a:prstGeom>
          </p:spPr>
        </p:pic>
        <p:sp>
          <p:nvSpPr>
            <p:cNvPr id="23" name="矩形 22">
              <a:extLst>
                <a:ext uri="{FF2B5EF4-FFF2-40B4-BE49-F238E27FC236}">
                  <a16:creationId xmlns:a16="http://schemas.microsoft.com/office/drawing/2014/main" id="{8AAA379A-71B4-4614-ACF2-1F2E64004E65}"/>
                </a:ext>
              </a:extLst>
            </p:cNvPr>
            <p:cNvSpPr>
              <a:spLocks/>
            </p:cNvSpPr>
            <p:nvPr/>
          </p:nvSpPr>
          <p:spPr>
            <a:xfrm>
              <a:off x="9252324" y="6591477"/>
              <a:ext cx="322626" cy="1994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grpSp>
      <p:sp>
        <p:nvSpPr>
          <p:cNvPr id="20" name="文字方塊 3">
            <a:extLst>
              <a:ext uri="{FF2B5EF4-FFF2-40B4-BE49-F238E27FC236}">
                <a16:creationId xmlns:a16="http://schemas.microsoft.com/office/drawing/2014/main" id="{D2B127EB-4DFE-A429-0EAE-ACB529A1E930}"/>
              </a:ext>
            </a:extLst>
          </p:cNvPr>
          <p:cNvSpPr txBox="1">
            <a:spLocks noChangeArrowheads="1"/>
          </p:cNvSpPr>
          <p:nvPr/>
        </p:nvSpPr>
        <p:spPr bwMode="auto">
          <a:xfrm>
            <a:off x="87085" y="1928195"/>
            <a:ext cx="5180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600" dirty="0">
                <a:solidFill>
                  <a:srgbClr val="C00000"/>
                </a:solidFill>
              </a:rPr>
              <a:t>❶</a:t>
            </a:r>
          </a:p>
        </p:txBody>
      </p:sp>
      <p:sp>
        <p:nvSpPr>
          <p:cNvPr id="22" name="文字方塊 9">
            <a:extLst>
              <a:ext uri="{FF2B5EF4-FFF2-40B4-BE49-F238E27FC236}">
                <a16:creationId xmlns:a16="http://schemas.microsoft.com/office/drawing/2014/main" id="{615FCBF1-89C0-C139-636B-DB9A09DA50C5}"/>
              </a:ext>
            </a:extLst>
          </p:cNvPr>
          <p:cNvSpPr txBox="1">
            <a:spLocks noChangeArrowheads="1"/>
          </p:cNvSpPr>
          <p:nvPr/>
        </p:nvSpPr>
        <p:spPr bwMode="auto">
          <a:xfrm>
            <a:off x="5581755" y="1282052"/>
            <a:ext cx="3124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600" dirty="0">
                <a:solidFill>
                  <a:srgbClr val="C00000"/>
                </a:solidFill>
                <a:latin typeface="Calibri Light" panose="020F0302020204030204" pitchFamily="34" charset="0"/>
              </a:rPr>
              <a:t>❷</a:t>
            </a:r>
            <a:endParaRPr lang="zh-TW" altLang="en-US" sz="2600" dirty="0">
              <a:solidFill>
                <a:srgbClr val="C00000"/>
              </a:solidFill>
            </a:endParaRPr>
          </a:p>
        </p:txBody>
      </p:sp>
      <p:sp>
        <p:nvSpPr>
          <p:cNvPr id="25" name="矩形 24">
            <a:extLst>
              <a:ext uri="{FF2B5EF4-FFF2-40B4-BE49-F238E27FC236}">
                <a16:creationId xmlns:a16="http://schemas.microsoft.com/office/drawing/2014/main" id="{D20C7F08-6209-A439-8EE9-F10B4D0098C6}"/>
              </a:ext>
            </a:extLst>
          </p:cNvPr>
          <p:cNvSpPr/>
          <p:nvPr/>
        </p:nvSpPr>
        <p:spPr>
          <a:xfrm rot="10800000">
            <a:off x="3706325" y="3440274"/>
            <a:ext cx="1226866" cy="2709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26" name="箭號: 向右 25">
            <a:extLst>
              <a:ext uri="{FF2B5EF4-FFF2-40B4-BE49-F238E27FC236}">
                <a16:creationId xmlns:a16="http://schemas.microsoft.com/office/drawing/2014/main" id="{01C1EF3B-E35A-F76B-E542-3DFAD6A8A35C}"/>
              </a:ext>
            </a:extLst>
          </p:cNvPr>
          <p:cNvSpPr/>
          <p:nvPr/>
        </p:nvSpPr>
        <p:spPr>
          <a:xfrm rot="16200000">
            <a:off x="3263673" y="3019563"/>
            <a:ext cx="800520" cy="28384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8B08368D-0E5C-BCB0-C86D-87CD59152526}"/>
              </a:ext>
            </a:extLst>
          </p:cNvPr>
          <p:cNvPicPr/>
          <p:nvPr/>
        </p:nvPicPr>
        <p:blipFill>
          <a:blip r:embed="rId4" cstate="screen">
            <a:extLst>
              <a:ext uri="{28A0092B-C50C-407E-A947-70E740481C1C}">
                <a14:useLocalDpi xmlns:a14="http://schemas.microsoft.com/office/drawing/2010/main" val="0"/>
              </a:ext>
            </a:extLst>
          </a:blip>
          <a:srcRect/>
          <a:stretch/>
        </p:blipFill>
        <p:spPr>
          <a:xfrm>
            <a:off x="2598246" y="1420462"/>
            <a:ext cx="1637452" cy="1244806"/>
          </a:xfrm>
          <a:prstGeom prst="rect">
            <a:avLst/>
          </a:prstGeom>
          <a:ln w="28575">
            <a:solidFill>
              <a:srgbClr val="0000FF"/>
            </a:solidFill>
          </a:ln>
        </p:spPr>
      </p:pic>
      <p:sp>
        <p:nvSpPr>
          <p:cNvPr id="28" name="內容版面配置區 5">
            <a:extLst>
              <a:ext uri="{FF2B5EF4-FFF2-40B4-BE49-F238E27FC236}">
                <a16:creationId xmlns:a16="http://schemas.microsoft.com/office/drawing/2014/main" id="{36CC6E13-6D51-E4CC-5AD9-89A97983AD3B}"/>
              </a:ext>
            </a:extLst>
          </p:cNvPr>
          <p:cNvSpPr txBox="1">
            <a:spLocks/>
          </p:cNvSpPr>
          <p:nvPr/>
        </p:nvSpPr>
        <p:spPr>
          <a:xfrm>
            <a:off x="219111" y="4642097"/>
            <a:ext cx="5730572" cy="1115647"/>
          </a:xfrm>
          <a:prstGeom prst="rect">
            <a:avLst/>
          </a:prstGeom>
          <a:noFill/>
          <a:ln w="28575">
            <a:solidFill>
              <a:srgbClr val="F7093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zh-TW" altLang="en-US" sz="2000" b="1" dirty="0">
                <a:solidFill>
                  <a:srgbClr val="C00000"/>
                </a:solidFill>
                <a:latin typeface="微軟正黑體" panose="020B0604030504040204" pitchFamily="34" charset="-120"/>
                <a:ea typeface="微軟正黑體" panose="020B0604030504040204" pitchFamily="34" charset="-120"/>
              </a:rPr>
              <a:t>提醒：</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buFont typeface="Arial" panose="020B0604020202020204" pitchFamily="34" charset="0"/>
              <a:buNone/>
              <a:defRPr/>
            </a:pPr>
            <a:r>
              <a:rPr lang="zh-TW" altLang="en-US" sz="1800" b="1" dirty="0">
                <a:latin typeface="微軟正黑體" panose="020B0604030504040204" pitchFamily="34" charset="-120"/>
                <a:ea typeface="微軟正黑體" panose="020B0604030504040204" pitchFamily="34" charset="-120"/>
              </a:rPr>
              <a:t>單筆新增「</a:t>
            </a:r>
            <a:r>
              <a:rPr lang="zh-TW" altLang="zh-TW" sz="1800" b="1" dirty="0">
                <a:latin typeface="微軟正黑體" panose="020B0604030504040204" pitchFamily="34" charset="-120"/>
                <a:ea typeface="微軟正黑體" panose="020B0604030504040204" pitchFamily="34" charset="-120"/>
              </a:rPr>
              <a:t>學生基本資料</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減免資格</a:t>
            </a:r>
            <a:r>
              <a:rPr lang="zh-TW" altLang="en-US" sz="1800" b="1" dirty="0">
                <a:latin typeface="微軟正黑體" panose="020B0604030504040204" pitchFamily="34" charset="-120"/>
                <a:ea typeface="微軟正黑體" panose="020B0604030504040204" pitchFamily="34" charset="-120"/>
              </a:rPr>
              <a:t>與「比序</a:t>
            </a:r>
            <a:r>
              <a:rPr lang="zh-TW" altLang="zh-TW" sz="1800" b="1" dirty="0">
                <a:latin typeface="微軟正黑體" panose="020B0604030504040204" pitchFamily="34" charset="-120"/>
                <a:ea typeface="微軟正黑體" panose="020B0604030504040204" pitchFamily="34" charset="-120"/>
              </a:rPr>
              <a:t>項目積分</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弱勢身分</a:t>
            </a:r>
            <a:r>
              <a:rPr lang="zh-TW" altLang="en-US" sz="1800" b="1" dirty="0">
                <a:latin typeface="微軟正黑體" panose="020B0604030504040204" pitchFamily="34" charset="-120"/>
                <a:ea typeface="微軟正黑體" panose="020B0604030504040204" pitchFamily="34" charset="-120"/>
              </a:rPr>
              <a:t>，系統為連動</a:t>
            </a:r>
            <a:endParaRPr lang="zh-TW" altLang="en-US" sz="1800" dirty="0"/>
          </a:p>
        </p:txBody>
      </p:sp>
      <p:sp>
        <p:nvSpPr>
          <p:cNvPr id="29" name="矩形 28">
            <a:extLst>
              <a:ext uri="{FF2B5EF4-FFF2-40B4-BE49-F238E27FC236}">
                <a16:creationId xmlns:a16="http://schemas.microsoft.com/office/drawing/2014/main" id="{1D25A402-83E7-32D5-E7CE-95640EB52FDA}"/>
              </a:ext>
            </a:extLst>
          </p:cNvPr>
          <p:cNvSpPr/>
          <p:nvPr/>
        </p:nvSpPr>
        <p:spPr>
          <a:xfrm>
            <a:off x="6447322" y="2826510"/>
            <a:ext cx="1778000" cy="3065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30" name="箭號: 向右 29">
            <a:extLst>
              <a:ext uri="{FF2B5EF4-FFF2-40B4-BE49-F238E27FC236}">
                <a16:creationId xmlns:a16="http://schemas.microsoft.com/office/drawing/2014/main" id="{BE5B7F92-82DD-DD29-99FE-81C3CEAB2222}"/>
              </a:ext>
            </a:extLst>
          </p:cNvPr>
          <p:cNvSpPr/>
          <p:nvPr/>
        </p:nvSpPr>
        <p:spPr>
          <a:xfrm rot="5400000">
            <a:off x="5755509" y="3781492"/>
            <a:ext cx="1537021" cy="2341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a:extLst>
              <a:ext uri="{FF2B5EF4-FFF2-40B4-BE49-F238E27FC236}">
                <a16:creationId xmlns:a16="http://schemas.microsoft.com/office/drawing/2014/main" id="{34EFE0A2-942D-6110-3CE7-5FCC1F523173}"/>
              </a:ext>
            </a:extLst>
          </p:cNvPr>
          <p:cNvGrpSpPr/>
          <p:nvPr/>
        </p:nvGrpSpPr>
        <p:grpSpPr>
          <a:xfrm>
            <a:off x="6375362" y="4891975"/>
            <a:ext cx="3191320" cy="1080000"/>
            <a:chOff x="7297498" y="4246473"/>
            <a:chExt cx="3191320" cy="1362714"/>
          </a:xfrm>
        </p:grpSpPr>
        <p:pic>
          <p:nvPicPr>
            <p:cNvPr id="32" name="圖片 31">
              <a:extLst>
                <a:ext uri="{FF2B5EF4-FFF2-40B4-BE49-F238E27FC236}">
                  <a16:creationId xmlns:a16="http://schemas.microsoft.com/office/drawing/2014/main" id="{505D899D-5B06-4498-8B6F-05F90F7D9FA9}"/>
                </a:ext>
              </a:extLst>
            </p:cNvPr>
            <p:cNvPicPr>
              <a:picLocks noChangeAspect="1"/>
            </p:cNvPicPr>
            <p:nvPr/>
          </p:nvPicPr>
          <p:blipFill>
            <a:blip r:embed="rId5"/>
            <a:stretch>
              <a:fillRect/>
            </a:stretch>
          </p:blipFill>
          <p:spPr>
            <a:xfrm>
              <a:off x="7297498" y="4246473"/>
              <a:ext cx="3191320" cy="1352739"/>
            </a:xfrm>
            <a:prstGeom prst="rect">
              <a:avLst/>
            </a:prstGeom>
            <a:ln w="28575">
              <a:solidFill>
                <a:srgbClr val="0000FF"/>
              </a:solidFill>
            </a:ln>
          </p:spPr>
        </p:pic>
        <p:sp>
          <p:nvSpPr>
            <p:cNvPr id="33" name="橢圓 32">
              <a:extLst>
                <a:ext uri="{FF2B5EF4-FFF2-40B4-BE49-F238E27FC236}">
                  <a16:creationId xmlns:a16="http://schemas.microsoft.com/office/drawing/2014/main" id="{E7386049-1E7D-ABD7-9C34-44B04E7DB910}"/>
                </a:ext>
              </a:extLst>
            </p:cNvPr>
            <p:cNvSpPr/>
            <p:nvPr/>
          </p:nvSpPr>
          <p:spPr>
            <a:xfrm>
              <a:off x="8834437" y="4599065"/>
              <a:ext cx="1151889" cy="2666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橢圓 33">
              <a:extLst>
                <a:ext uri="{FF2B5EF4-FFF2-40B4-BE49-F238E27FC236}">
                  <a16:creationId xmlns:a16="http://schemas.microsoft.com/office/drawing/2014/main" id="{C8C0AB18-57A8-A3D3-3C23-CA72277B4570}"/>
                </a:ext>
              </a:extLst>
            </p:cNvPr>
            <p:cNvSpPr/>
            <p:nvPr/>
          </p:nvSpPr>
          <p:spPr>
            <a:xfrm>
              <a:off x="8859602" y="5343892"/>
              <a:ext cx="1151890" cy="2652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grpSp>
        <p:nvGrpSpPr>
          <p:cNvPr id="35" name="群組 34">
            <a:extLst>
              <a:ext uri="{FF2B5EF4-FFF2-40B4-BE49-F238E27FC236}">
                <a16:creationId xmlns:a16="http://schemas.microsoft.com/office/drawing/2014/main" id="{A122F9D2-4837-4D01-E77A-94C559167B95}"/>
              </a:ext>
            </a:extLst>
          </p:cNvPr>
          <p:cNvGrpSpPr/>
          <p:nvPr/>
        </p:nvGrpSpPr>
        <p:grpSpPr>
          <a:xfrm>
            <a:off x="3173895" y="6055302"/>
            <a:ext cx="8046554" cy="714827"/>
            <a:chOff x="1404083" y="5633142"/>
            <a:chExt cx="9607718" cy="824743"/>
          </a:xfrm>
        </p:grpSpPr>
        <p:sp>
          <p:nvSpPr>
            <p:cNvPr id="36" name="矩形 35">
              <a:extLst>
                <a:ext uri="{FF2B5EF4-FFF2-40B4-BE49-F238E27FC236}">
                  <a16:creationId xmlns:a16="http://schemas.microsoft.com/office/drawing/2014/main" id="{20B1C741-6C98-B58D-B00A-6B6231DBF88C}"/>
                </a:ext>
              </a:extLst>
            </p:cNvPr>
            <p:cNvSpPr/>
            <p:nvPr/>
          </p:nvSpPr>
          <p:spPr>
            <a:xfrm>
              <a:off x="1404083" y="5633142"/>
              <a:ext cx="9588500" cy="792163"/>
            </a:xfrm>
            <a:prstGeom prst="rect">
              <a:avLst/>
            </a:prstGeom>
            <a:solidFill>
              <a:srgbClr val="FEFAF8"/>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37" name="矩形 3">
              <a:extLst>
                <a:ext uri="{FF2B5EF4-FFF2-40B4-BE49-F238E27FC236}">
                  <a16:creationId xmlns:a16="http://schemas.microsoft.com/office/drawing/2014/main" id="{A9B59B8B-F88C-23B2-F0E2-324C641C5849}"/>
                </a:ext>
              </a:extLst>
            </p:cNvPr>
            <p:cNvSpPr>
              <a:spLocks noChangeArrowheads="1"/>
            </p:cNvSpPr>
            <p:nvPr/>
          </p:nvSpPr>
          <p:spPr bwMode="auto">
            <a:xfrm>
              <a:off x="1512201" y="5712170"/>
              <a:ext cx="9499600" cy="74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zh-TW" b="1" dirty="0">
                  <a:solidFill>
                    <a:srgbClr val="C00000"/>
                  </a:solidFill>
                  <a:latin typeface="微軟正黑體" panose="020B0604030504040204" pitchFamily="34" charset="-120"/>
                  <a:ea typeface="微軟正黑體" panose="020B0604030504040204" pitchFamily="34" charset="-120"/>
                </a:rPr>
                <a:t>※提醒：若學生檢附「特殊境遇家庭子女」證明文件，減免資料選擇「無」、「</a:t>
              </a:r>
              <a:r>
                <a:rPr lang="zh-TW" altLang="en-US" b="1" dirty="0">
                  <a:solidFill>
                    <a:srgbClr val="C00000"/>
                  </a:solidFill>
                  <a:latin typeface="微軟正黑體" panose="020B0604030504040204" pitchFamily="34" charset="-120"/>
                  <a:ea typeface="微軟正黑體" panose="020B0604030504040204" pitchFamily="34" charset="-120"/>
                </a:rPr>
                <a:t>比序</a:t>
              </a:r>
              <a:r>
                <a:rPr lang="zh-TW" altLang="zh-TW" b="1" dirty="0">
                  <a:solidFill>
                    <a:srgbClr val="C00000"/>
                  </a:solidFill>
                  <a:latin typeface="微軟正黑體" panose="020B0604030504040204" pitchFamily="34" charset="-120"/>
                  <a:ea typeface="微軟正黑體" panose="020B0604030504040204" pitchFamily="34" charset="-120"/>
                </a:rPr>
                <a:t>項目積分」</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弱勢身分選擇具「特殊境遇家庭」身分。</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299275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04817"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42</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94275" y="694824"/>
            <a:ext cx="418335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、報名資料編修</a:t>
            </a:r>
            <a:r>
              <a:rPr lang="en-US" altLang="zh-TW" sz="2800" b="1" dirty="0">
                <a:solidFill>
                  <a:srgbClr val="0033CC"/>
                </a:solidFill>
                <a:latin typeface="微軟正黑體" panose="020B0604030504040204" pitchFamily="34" charset="-120"/>
                <a:ea typeface="微軟正黑體" panose="020B0604030504040204" pitchFamily="34" charset="-120"/>
              </a:rPr>
              <a:t>(1/5)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07046774-287D-1DF8-A43B-CB4922156129}"/>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59412" y="1425074"/>
            <a:ext cx="10256450" cy="5193585"/>
          </a:xfrm>
          <a:prstGeom prst="rect">
            <a:avLst/>
          </a:prstGeom>
        </p:spPr>
      </p:pic>
    </p:spTree>
    <p:extLst>
      <p:ext uri="{BB962C8B-B14F-4D97-AF65-F5344CB8AC3E}">
        <p14:creationId xmlns:p14="http://schemas.microsoft.com/office/powerpoint/2010/main" val="347771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4372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43</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6"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84551" y="713850"/>
            <a:ext cx="381576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、報名資料編修</a:t>
            </a:r>
            <a:r>
              <a:rPr lang="en-US" altLang="zh-TW" sz="2800" b="1" dirty="0">
                <a:solidFill>
                  <a:srgbClr val="0033CC"/>
                </a:solidFill>
                <a:latin typeface="微軟正黑體" panose="020B0604030504040204" pitchFamily="34" charset="-120"/>
                <a:ea typeface="微軟正黑體" panose="020B0604030504040204" pitchFamily="34" charset="-120"/>
              </a:rPr>
              <a:t>(2/5)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內容版面配置區 3"/>
          <p:cNvSpPr>
            <a:spLocks noGrp="1"/>
          </p:cNvSpPr>
          <p:nvPr>
            <p:ph idx="1"/>
          </p:nvPr>
        </p:nvSpPr>
        <p:spPr>
          <a:xfrm>
            <a:off x="1068879" y="1456656"/>
            <a:ext cx="9796914" cy="1808162"/>
          </a:xfrm>
        </p:spPr>
        <p:txBody>
          <a:bodyPr rtlCol="0">
            <a:normAutofit/>
          </a:bodyPr>
          <a:lstStyle/>
          <a:p>
            <a:pPr marL="0" indent="0">
              <a:spcBef>
                <a:spcPts val="1200"/>
              </a:spcBef>
              <a:spcAft>
                <a:spcPts val="600"/>
              </a:spcAft>
              <a:buNone/>
              <a:defRPr/>
            </a:pPr>
            <a:r>
              <a:rPr lang="zh-TW" altLang="en-US" sz="1800" b="1" dirty="0">
                <a:solidFill>
                  <a:srgbClr val="0070C0"/>
                </a:solidFill>
                <a:latin typeface="微軟正黑體" panose="020B0604030504040204" pitchFamily="34" charset="-120"/>
                <a:ea typeface="微軟正黑體" panose="020B0604030504040204" pitchFamily="34" charset="-120"/>
              </a:rPr>
              <a:t>查詢</a:t>
            </a:r>
            <a:r>
              <a:rPr lang="zh-TW" altLang="zh-TW" sz="1800" b="1" dirty="0">
                <a:solidFill>
                  <a:srgbClr val="0070C0"/>
                </a:solidFill>
                <a:latin typeface="微軟正黑體" panose="020B0604030504040204" pitchFamily="34" charset="-120"/>
                <a:ea typeface="微軟正黑體" panose="020B0604030504040204" pitchFamily="34" charset="-120"/>
              </a:rPr>
              <a:t>資料</a:t>
            </a:r>
            <a:endParaRPr lang="en-US" altLang="zh-TW" sz="18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spcBef>
                <a:spcPts val="600"/>
              </a:spcBef>
              <a:spcAft>
                <a:spcPts val="600"/>
              </a:spcAft>
              <a:buNone/>
              <a:defRPr/>
            </a:pPr>
            <a:r>
              <a:rPr lang="zh-TW" altLang="zh-TW" sz="1800" b="1" dirty="0">
                <a:latin typeface="微軟正黑體" panose="020B0604030504040204" pitchFamily="34" charset="-120"/>
                <a:ea typeface="微軟正黑體" panose="020B0604030504040204" pitchFamily="34" charset="-120"/>
              </a:rPr>
              <a:t>若國中報名</a:t>
            </a:r>
            <a:r>
              <a:rPr lang="zh-TW" altLang="en-US" sz="1800" b="1" dirty="0">
                <a:latin typeface="微軟正黑體" panose="020B0604030504040204" pitchFamily="34" charset="-120"/>
                <a:ea typeface="微軟正黑體" panose="020B0604030504040204" pitchFamily="34" charset="-120"/>
              </a:rPr>
              <a:t>免試</a:t>
            </a:r>
            <a:r>
              <a:rPr lang="zh-TW" altLang="zh-TW" sz="1800" b="1" dirty="0">
                <a:latin typeface="微軟正黑體" panose="020B0604030504040204" pitchFamily="34" charset="-120"/>
                <a:ea typeface="微軟正黑體" panose="020B0604030504040204" pitchFamily="34" charset="-120"/>
              </a:rPr>
              <a:t>生數量較多，可以</a:t>
            </a:r>
            <a:r>
              <a:rPr lang="zh-TW" altLang="en-US" sz="1800" b="1" dirty="0">
                <a:latin typeface="微軟正黑體" panose="020B0604030504040204" pitchFamily="34" charset="-120"/>
                <a:ea typeface="微軟正黑體" panose="020B0604030504040204" pitchFamily="34" charset="-120"/>
              </a:rPr>
              <a:t>篩選</a:t>
            </a:r>
            <a:r>
              <a:rPr lang="zh-TW" altLang="zh-TW" sz="1800" b="1" dirty="0">
                <a:latin typeface="微軟正黑體" panose="020B0604030504040204" pitchFamily="34" charset="-120"/>
                <a:ea typeface="微軟正黑體" panose="020B0604030504040204" pitchFamily="34" charset="-120"/>
              </a:rPr>
              <a:t>班級條件，</a:t>
            </a:r>
            <a:r>
              <a:rPr lang="zh-TW" altLang="en-US" sz="1800" b="1" dirty="0">
                <a:latin typeface="微軟正黑體" panose="020B0604030504040204" pitchFamily="34" charset="-120"/>
                <a:ea typeface="微軟正黑體" panose="020B0604030504040204" pitchFamily="34" charset="-120"/>
              </a:rPr>
              <a:t>點選查詢後</a:t>
            </a:r>
            <a:r>
              <a:rPr lang="zh-TW" altLang="zh-TW" sz="1800" b="1" dirty="0">
                <a:latin typeface="微軟正黑體" panose="020B0604030504040204" pitchFamily="34" charset="-120"/>
                <a:ea typeface="微軟正黑體" panose="020B0604030504040204" pitchFamily="34" charset="-120"/>
              </a:rPr>
              <a:t>呈現</a:t>
            </a:r>
            <a:r>
              <a:rPr lang="zh-TW" altLang="en-US" sz="1800" b="1" dirty="0">
                <a:latin typeface="微軟正黑體" panose="020B0604030504040204" pitchFamily="34" charset="-120"/>
                <a:ea typeface="微軟正黑體" panose="020B0604030504040204" pitchFamily="34" charset="-120"/>
              </a:rPr>
              <a:t>該班次免試</a:t>
            </a:r>
            <a:r>
              <a:rPr lang="zh-TW" altLang="zh-TW" sz="1800" b="1" dirty="0">
                <a:latin typeface="微軟正黑體" panose="020B0604030504040204" pitchFamily="34" charset="-120"/>
                <a:ea typeface="微軟正黑體" panose="020B0604030504040204" pitchFamily="34" charset="-120"/>
              </a:rPr>
              <a:t>生資料</a:t>
            </a:r>
            <a:r>
              <a:rPr lang="zh-TW" altLang="en-US" sz="1800" b="1" dirty="0">
                <a:latin typeface="微軟正黑體" panose="020B0604030504040204" pitchFamily="34" charset="-120"/>
                <a:ea typeface="微軟正黑體" panose="020B0604030504040204" pitchFamily="34" charset="-120"/>
              </a:rPr>
              <a:t>可供編修。</a:t>
            </a:r>
            <a:br>
              <a:rPr lang="en-US" altLang="zh-TW" sz="1800" b="1" dirty="0">
                <a:latin typeface="微軟正黑體" panose="020B0604030504040204" pitchFamily="34" charset="-120"/>
                <a:ea typeface="微軟正黑體" panose="020B0604030504040204" pitchFamily="34" charset="-120"/>
              </a:rPr>
            </a:br>
            <a:r>
              <a:rPr lang="en-US" altLang="zh-TW" sz="18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zh-TW" sz="1800" b="1" dirty="0">
                <a:solidFill>
                  <a:srgbClr val="0070C0"/>
                </a:solidFill>
                <a:latin typeface="微軟正黑體" panose="020B0604030504040204" pitchFamily="34" charset="-120"/>
                <a:ea typeface="微軟正黑體" panose="020B0604030504040204" pitchFamily="34" charset="-120"/>
              </a:rPr>
              <a:t>本例說明</a:t>
            </a:r>
            <a:r>
              <a:rPr lang="zh-TW" altLang="en-US" sz="1800" b="1" dirty="0">
                <a:solidFill>
                  <a:srgbClr val="0070C0"/>
                </a:solidFill>
                <a:latin typeface="微軟正黑體" panose="020B0604030504040204" pitchFamily="34" charset="-120"/>
                <a:ea typeface="微軟正黑體" panose="020B0604030504040204" pitchFamily="34" charset="-120"/>
              </a:rPr>
              <a:t>選擇特定班級</a:t>
            </a:r>
            <a:r>
              <a:rPr lang="zh-TW"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查詢</a:t>
            </a:r>
            <a:r>
              <a:rPr lang="zh-TW" altLang="zh-TW" sz="1800" b="1" dirty="0">
                <a:solidFill>
                  <a:srgbClr val="0070C0"/>
                </a:solidFill>
                <a:latin typeface="微軟正黑體" panose="020B0604030504040204" pitchFamily="34" charset="-120"/>
                <a:ea typeface="微軟正黑體" panose="020B0604030504040204" pitchFamily="34" charset="-120"/>
              </a:rPr>
              <a:t>顯示</a:t>
            </a:r>
            <a:r>
              <a:rPr lang="en-US" altLang="zh-TW" sz="1800" b="1" dirty="0">
                <a:solidFill>
                  <a:srgbClr val="0070C0"/>
                </a:solidFill>
                <a:latin typeface="微軟正黑體" panose="020B0604030504040204" pitchFamily="34" charset="-120"/>
                <a:ea typeface="微軟正黑體" panose="020B0604030504040204" pitchFamily="34" charset="-120"/>
              </a:rPr>
              <a:t> 3/9</a:t>
            </a:r>
            <a:r>
              <a:rPr lang="zh-TW" altLang="zh-TW" sz="1800" b="1" dirty="0">
                <a:solidFill>
                  <a:srgbClr val="0070C0"/>
                </a:solidFill>
                <a:latin typeface="微軟正黑體" panose="020B0604030504040204" pitchFamily="34" charset="-120"/>
                <a:ea typeface="微軟正黑體" panose="020B0604030504040204" pitchFamily="34" charset="-120"/>
              </a:rPr>
              <a:t>年級</a:t>
            </a:r>
            <a:r>
              <a:rPr lang="en-US" altLang="zh-TW" sz="1800" b="1" dirty="0">
                <a:solidFill>
                  <a:srgbClr val="0070C0"/>
                </a:solidFill>
                <a:latin typeface="微軟正黑體" panose="020B0604030504040204" pitchFamily="34" charset="-120"/>
                <a:ea typeface="微軟正黑體" panose="020B0604030504040204" pitchFamily="34" charset="-120"/>
              </a:rPr>
              <a:t> 8</a:t>
            </a:r>
            <a:r>
              <a:rPr lang="zh-TW" altLang="en-US" sz="1800" b="1" dirty="0">
                <a:solidFill>
                  <a:srgbClr val="0070C0"/>
                </a:solidFill>
                <a:latin typeface="微軟正黑體" panose="020B0604030504040204" pitchFamily="34" charset="-120"/>
                <a:ea typeface="微軟正黑體" panose="020B0604030504040204" pitchFamily="34" charset="-120"/>
              </a:rPr>
              <a:t> </a:t>
            </a:r>
            <a:r>
              <a:rPr lang="zh-TW" altLang="zh-TW" sz="1800" b="1" dirty="0">
                <a:solidFill>
                  <a:srgbClr val="0070C0"/>
                </a:solidFill>
                <a:latin typeface="微軟正黑體" panose="020B0604030504040204" pitchFamily="34" charset="-120"/>
                <a:ea typeface="微軟正黑體" panose="020B0604030504040204" pitchFamily="34" charset="-120"/>
              </a:rPr>
              <a:t>班</a:t>
            </a:r>
            <a:r>
              <a:rPr lang="zh-TW" altLang="en-US" sz="1800" b="1" dirty="0">
                <a:solidFill>
                  <a:srgbClr val="0070C0"/>
                </a:solidFill>
                <a:latin typeface="微軟正黑體" panose="020B0604030504040204" pitchFamily="34" charset="-120"/>
                <a:ea typeface="微軟正黑體" panose="020B0604030504040204" pitchFamily="34" charset="-120"/>
              </a:rPr>
              <a:t>免試</a:t>
            </a:r>
            <a:r>
              <a:rPr lang="zh-TW" altLang="zh-TW" sz="1800" b="1" dirty="0">
                <a:solidFill>
                  <a:srgbClr val="0070C0"/>
                </a:solidFill>
                <a:latin typeface="微軟正黑體" panose="020B0604030504040204" pitchFamily="34" charset="-120"/>
                <a:ea typeface="微軟正黑體" panose="020B0604030504040204" pitchFamily="34" charset="-120"/>
              </a:rPr>
              <a:t>生報名資料。</a:t>
            </a:r>
            <a:endParaRPr lang="zh-TW" altLang="en-US" sz="1800" b="1" dirty="0">
              <a:solidFill>
                <a:srgbClr val="0070C0"/>
              </a:solidFill>
              <a:latin typeface="微軟正黑體" panose="020B0604030504040204" pitchFamily="34" charset="-120"/>
              <a:ea typeface="微軟正黑體" panose="020B0604030504040204" pitchFamily="34" charset="-120"/>
            </a:endParaRPr>
          </a:p>
        </p:txBody>
      </p:sp>
      <p:grpSp>
        <p:nvGrpSpPr>
          <p:cNvPr id="20" name="群組 19">
            <a:extLst>
              <a:ext uri="{FF2B5EF4-FFF2-40B4-BE49-F238E27FC236}">
                <a16:creationId xmlns:a16="http://schemas.microsoft.com/office/drawing/2014/main" id="{28E2970D-0304-4823-AAAC-FC720D7AACAE}"/>
              </a:ext>
            </a:extLst>
          </p:cNvPr>
          <p:cNvGrpSpPr/>
          <p:nvPr/>
        </p:nvGrpSpPr>
        <p:grpSpPr>
          <a:xfrm>
            <a:off x="849490" y="2515595"/>
            <a:ext cx="10273631" cy="1912125"/>
            <a:chOff x="1518070" y="2650121"/>
            <a:chExt cx="8734125" cy="1685667"/>
          </a:xfrm>
        </p:grpSpPr>
        <p:pic>
          <p:nvPicPr>
            <p:cNvPr id="19" name="圖片 18">
              <a:extLst>
                <a:ext uri="{FF2B5EF4-FFF2-40B4-BE49-F238E27FC236}">
                  <a16:creationId xmlns:a16="http://schemas.microsoft.com/office/drawing/2014/main" id="{84895156-EE19-4D93-B4A7-25C2519B4A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18070" y="2650121"/>
              <a:ext cx="8734125" cy="1685667"/>
            </a:xfrm>
            <a:prstGeom prst="rect">
              <a:avLst/>
            </a:prstGeom>
          </p:spPr>
        </p:pic>
        <p:grpSp>
          <p:nvGrpSpPr>
            <p:cNvPr id="14" name="群組 19"/>
            <p:cNvGrpSpPr>
              <a:grpSpLocks/>
            </p:cNvGrpSpPr>
            <p:nvPr/>
          </p:nvGrpSpPr>
          <p:grpSpPr bwMode="auto">
            <a:xfrm>
              <a:off x="3205095" y="3101613"/>
              <a:ext cx="4137884" cy="1177535"/>
              <a:chOff x="2993045" y="3305975"/>
              <a:chExt cx="4500253" cy="1177657"/>
            </a:xfrm>
          </p:grpSpPr>
          <p:sp>
            <p:nvSpPr>
              <p:cNvPr id="15" name="矩形 14"/>
              <p:cNvSpPr/>
              <p:nvPr/>
            </p:nvSpPr>
            <p:spPr>
              <a:xfrm>
                <a:off x="4353590" y="3305975"/>
                <a:ext cx="3139708" cy="2756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dirty="0"/>
              </a:p>
            </p:txBody>
          </p:sp>
          <p:sp>
            <p:nvSpPr>
              <p:cNvPr id="16" name="矩形 15"/>
              <p:cNvSpPr/>
              <p:nvPr/>
            </p:nvSpPr>
            <p:spPr>
              <a:xfrm>
                <a:off x="2993045" y="3941114"/>
                <a:ext cx="637630" cy="5425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7" name="右彎箭號 16"/>
              <p:cNvSpPr/>
              <p:nvPr/>
            </p:nvSpPr>
            <p:spPr>
              <a:xfrm rot="16200000" flipH="1">
                <a:off x="3670880" y="2977038"/>
                <a:ext cx="242280" cy="1123140"/>
              </a:xfrm>
              <a:prstGeom prst="bentArrow">
                <a:avLst>
                  <a:gd name="adj1" fmla="val 25292"/>
                  <a:gd name="adj2" fmla="val 23649"/>
                  <a:gd name="adj3" fmla="val 30621"/>
                  <a:gd name="adj4" fmla="val 2938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grpSp>
    </p:spTree>
    <p:extLst>
      <p:ext uri="{BB962C8B-B14F-4D97-AF65-F5344CB8AC3E}">
        <p14:creationId xmlns:p14="http://schemas.microsoft.com/office/powerpoint/2010/main" val="3226845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6B3552B4-D4A6-435C-988D-5675578BF590}"/>
              </a:ext>
            </a:extLst>
          </p:cNvPr>
          <p:cNvGrpSpPr/>
          <p:nvPr/>
        </p:nvGrpSpPr>
        <p:grpSpPr>
          <a:xfrm>
            <a:off x="919523" y="3429000"/>
            <a:ext cx="7833106" cy="1677024"/>
            <a:chOff x="580788" y="1897402"/>
            <a:chExt cx="4751780" cy="1677024"/>
          </a:xfrm>
        </p:grpSpPr>
        <p:pic>
          <p:nvPicPr>
            <p:cNvPr id="13" name="圖片 12">
              <a:extLst>
                <a:ext uri="{FF2B5EF4-FFF2-40B4-BE49-F238E27FC236}">
                  <a16:creationId xmlns:a16="http://schemas.microsoft.com/office/drawing/2014/main" id="{6D5F4BC4-C673-4075-BB3E-EDEC1D5E4378}"/>
                </a:ext>
              </a:extLst>
            </p:cNvPr>
            <p:cNvPicPr>
              <a:picLocks noChangeAspect="1"/>
            </p:cNvPicPr>
            <p:nvPr/>
          </p:nvPicPr>
          <p:blipFill>
            <a:blip r:embed="rId2">
              <a:extLst>
                <a:ext uri="{28A0092B-C50C-407E-A947-70E740481C1C}">
                  <a14:useLocalDpi xmlns:a14="http://schemas.microsoft.com/office/drawing/2010/main" val="0"/>
                </a:ext>
              </a:extLst>
            </a:blip>
            <a:srcRect t="4098" b="4098"/>
            <a:stretch/>
          </p:blipFill>
          <p:spPr>
            <a:xfrm>
              <a:off x="580788" y="1897402"/>
              <a:ext cx="4751780" cy="1677024"/>
            </a:xfrm>
            <a:prstGeom prst="rect">
              <a:avLst/>
            </a:prstGeom>
          </p:spPr>
        </p:pic>
        <p:grpSp>
          <p:nvGrpSpPr>
            <p:cNvPr id="16" name="群組 4"/>
            <p:cNvGrpSpPr>
              <a:grpSpLocks/>
            </p:cNvGrpSpPr>
            <p:nvPr/>
          </p:nvGrpSpPr>
          <p:grpSpPr bwMode="auto">
            <a:xfrm>
              <a:off x="633966" y="2632992"/>
              <a:ext cx="2469179" cy="915066"/>
              <a:chOff x="2446103" y="3653902"/>
              <a:chExt cx="2467613" cy="914715"/>
            </a:xfrm>
          </p:grpSpPr>
          <p:sp>
            <p:nvSpPr>
              <p:cNvPr id="18" name="矩形 17"/>
              <p:cNvSpPr/>
              <p:nvPr/>
            </p:nvSpPr>
            <p:spPr>
              <a:xfrm>
                <a:off x="2446103" y="3653902"/>
                <a:ext cx="421257" cy="9147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7" name="向右箭號 16"/>
              <p:cNvSpPr/>
              <p:nvPr/>
            </p:nvSpPr>
            <p:spPr>
              <a:xfrm>
                <a:off x="2920505" y="3822445"/>
                <a:ext cx="1993211" cy="28881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grpSp>
      <p:grpSp>
        <p:nvGrpSpPr>
          <p:cNvPr id="3" name="群組 2"/>
          <p:cNvGrpSpPr>
            <a:grpSpLocks noChangeAspect="1"/>
          </p:cNvGrpSpPr>
          <p:nvPr/>
        </p:nvGrpSpPr>
        <p:grpSpPr>
          <a:xfrm>
            <a:off x="470061"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94274" y="685124"/>
            <a:ext cx="391242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、報名資料編修</a:t>
            </a:r>
            <a:r>
              <a:rPr lang="en-US" altLang="zh-TW" sz="2800" b="1" dirty="0">
                <a:solidFill>
                  <a:srgbClr val="0033CC"/>
                </a:solidFill>
                <a:latin typeface="微軟正黑體" panose="020B0604030504040204" pitchFamily="34" charset="-120"/>
                <a:ea typeface="微軟正黑體" panose="020B0604030504040204" pitchFamily="34" charset="-120"/>
              </a:rPr>
              <a:t>(3/5)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605172" y="1351850"/>
            <a:ext cx="4952945" cy="1666675"/>
          </a:xfrm>
          <a:prstGeom prst="rect">
            <a:avLst/>
          </a:prstGeom>
          <a:noFill/>
        </p:spPr>
        <p:txBody>
          <a:bodyPr wrap="square">
            <a:spAutoFit/>
          </a:bodyPr>
          <a:lstStyle/>
          <a:p>
            <a:pPr>
              <a:spcBef>
                <a:spcPts val="580"/>
              </a:spcBef>
              <a:buClr>
                <a:schemeClr val="accent1"/>
              </a:buClr>
              <a:buSzPct val="85000"/>
              <a:defRPr/>
            </a:pPr>
            <a:r>
              <a:rPr lang="zh-TW" altLang="zh-TW" sz="2000" b="1" dirty="0">
                <a:solidFill>
                  <a:srgbClr val="0070C0"/>
                </a:solidFill>
                <a:latin typeface="微軟正黑體" panose="020B0604030504040204" pitchFamily="34" charset="-120"/>
                <a:ea typeface="微軟正黑體" panose="020B0604030504040204" pitchFamily="34" charset="-120"/>
              </a:rPr>
              <a:t>編修基本資料</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342900" indent="-342900">
              <a:lnSpc>
                <a:spcPts val="3000"/>
              </a:lnSpc>
              <a:spcBef>
                <a:spcPts val="580"/>
              </a:spcBef>
              <a:buSzPct val="85000"/>
              <a:buFont typeface="Wingdings" panose="05000000000000000000" pitchFamily="2" charset="2"/>
              <a:buChar char="Ø"/>
              <a:defRPr/>
            </a:pPr>
            <a:r>
              <a:rPr lang="zh-TW" altLang="en-US" b="1" dirty="0">
                <a:latin typeface="微軟正黑體" panose="020B0604030504040204" pitchFamily="34" charset="-120"/>
                <a:ea typeface="微軟正黑體" panose="020B0604030504040204" pitchFamily="34" charset="-120"/>
              </a:rPr>
              <a:t>點選欲修改資料之學生左側「編輯」功能鍵。</a:t>
            </a:r>
            <a:endParaRPr lang="en-US" altLang="zh-TW" b="1" dirty="0">
              <a:latin typeface="微軟正黑體" panose="020B0604030504040204" pitchFamily="34" charset="-120"/>
              <a:ea typeface="微軟正黑體" panose="020B0604030504040204" pitchFamily="34" charset="-120"/>
            </a:endParaRPr>
          </a:p>
          <a:p>
            <a:pPr marL="342900" indent="-342900">
              <a:lnSpc>
                <a:spcPts val="3000"/>
              </a:lnSpc>
              <a:spcBef>
                <a:spcPts val="580"/>
              </a:spcBef>
              <a:buSzPct val="85000"/>
              <a:buFont typeface="Wingdings" panose="05000000000000000000" pitchFamily="2" charset="2"/>
              <a:buChar char="Ø"/>
              <a:defRPr/>
            </a:pPr>
            <a:r>
              <a:rPr lang="zh-TW" altLang="en-US" b="1" dirty="0">
                <a:latin typeface="微軟正黑體" panose="020B0604030504040204" pitchFamily="34" charset="-120"/>
                <a:ea typeface="微軟正黑體" panose="020B0604030504040204" pitchFamily="34" charset="-120"/>
              </a:rPr>
              <a:t>系統跳出點欲選編修學生之報名基本資料視窗，編修完畢後</a:t>
            </a:r>
            <a:r>
              <a:rPr lang="zh-TW" altLang="zh-TW" b="1" dirty="0">
                <a:latin typeface="微軟正黑體" panose="020B0604030504040204" pitchFamily="34" charset="-120"/>
                <a:ea typeface="微軟正黑體" panose="020B0604030504040204" pitchFamily="34" charset="-120"/>
              </a:rPr>
              <a:t>點</a:t>
            </a:r>
            <a:r>
              <a:rPr lang="zh-TW" altLang="en-US" b="1" dirty="0">
                <a:latin typeface="微軟正黑體" panose="020B0604030504040204" pitchFamily="34" charset="-120"/>
                <a:ea typeface="微軟正黑體" panose="020B0604030504040204" pitchFamily="34" charset="-120"/>
              </a:rPr>
              <a:t>選「儲存」鍵即</a:t>
            </a:r>
            <a:r>
              <a:rPr lang="zh-TW" altLang="zh-TW" b="1" dirty="0">
                <a:latin typeface="微軟正黑體" panose="020B0604030504040204" pitchFamily="34" charset="-120"/>
                <a:ea typeface="微軟正黑體" panose="020B0604030504040204" pitchFamily="34" charset="-120"/>
              </a:rPr>
              <a:t>完成編</a:t>
            </a:r>
            <a:r>
              <a:rPr lang="zh-TW" altLang="en-US" b="1" dirty="0">
                <a:latin typeface="微軟正黑體" panose="020B0604030504040204" pitchFamily="34" charset="-120"/>
                <a:ea typeface="微軟正黑體" panose="020B0604030504040204" pitchFamily="34" charset="-120"/>
              </a:rPr>
              <a:t>修</a:t>
            </a:r>
            <a:r>
              <a:rPr lang="zh-TW" altLang="zh-TW" b="1" dirty="0">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標楷體" panose="03000509000000000000" pitchFamily="65" charset="-120"/>
              <a:ea typeface="標楷體" panose="03000509000000000000" pitchFamily="65" charset="-120"/>
            </a:endParaRPr>
          </a:p>
        </p:txBody>
      </p:sp>
      <p:sp>
        <p:nvSpPr>
          <p:cNvPr id="5" name="投影片編號版面配置區 4"/>
          <p:cNvSpPr txBox="1">
            <a:spLocks/>
          </p:cNvSpPr>
          <p:nvPr/>
        </p:nvSpPr>
        <p:spPr bwMode="auto">
          <a:xfrm>
            <a:off x="963400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44</a:t>
            </a:fld>
            <a:endParaRPr lang="zh-TW" altLang="en-US" sz="1500" b="1" dirty="0">
              <a:latin typeface="Arial" panose="020B0604020202020204" pitchFamily="34" charset="0"/>
              <a:cs typeface="Arial" panose="020B0604020202020204" pitchFamily="34" charset="0"/>
            </a:endParaRPr>
          </a:p>
        </p:txBody>
      </p:sp>
      <p:pic>
        <p:nvPicPr>
          <p:cNvPr id="28" name="圖片 27">
            <a:extLst>
              <a:ext uri="{FF2B5EF4-FFF2-40B4-BE49-F238E27FC236}">
                <a16:creationId xmlns:a16="http://schemas.microsoft.com/office/drawing/2014/main" id="{19EEF6C2-ABFA-55DC-C961-43B66D28E4E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643931" y="400333"/>
            <a:ext cx="6387368" cy="6052349"/>
          </a:xfrm>
          <a:prstGeom prst="rect">
            <a:avLst/>
          </a:prstGeom>
        </p:spPr>
      </p:pic>
    </p:spTree>
    <p:extLst>
      <p:ext uri="{BB962C8B-B14F-4D97-AF65-F5344CB8AC3E}">
        <p14:creationId xmlns:p14="http://schemas.microsoft.com/office/powerpoint/2010/main" val="304447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5010757-B305-4189-92FC-ECBBF792CA4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162132" y="2657669"/>
            <a:ext cx="9338688" cy="2916051"/>
          </a:xfrm>
          <a:prstGeom prst="rect">
            <a:avLst/>
          </a:prstGeom>
        </p:spPr>
      </p:pic>
      <p:sp>
        <p:nvSpPr>
          <p:cNvPr id="5" name="投影片編號版面配置區 4"/>
          <p:cNvSpPr txBox="1">
            <a:spLocks/>
          </p:cNvSpPr>
          <p:nvPr/>
        </p:nvSpPr>
        <p:spPr bwMode="auto">
          <a:xfrm>
            <a:off x="9643723"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45</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9786"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74823" y="783175"/>
            <a:ext cx="395758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、報名資料編修</a:t>
            </a:r>
            <a:r>
              <a:rPr lang="en-US" altLang="zh-TW" sz="2800" b="1" dirty="0">
                <a:solidFill>
                  <a:srgbClr val="0033CC"/>
                </a:solidFill>
                <a:latin typeface="微軟正黑體" panose="020B0604030504040204" pitchFamily="34" charset="-120"/>
                <a:ea typeface="微軟正黑體" panose="020B0604030504040204" pitchFamily="34" charset="-120"/>
              </a:rPr>
              <a:t>(4/5)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a:spLocks noChangeArrowheads="1"/>
          </p:cNvSpPr>
          <p:nvPr/>
        </p:nvSpPr>
        <p:spPr bwMode="auto">
          <a:xfrm>
            <a:off x="983851" y="1548007"/>
            <a:ext cx="10407234" cy="81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575"/>
              </a:spcBef>
              <a:buClr>
                <a:schemeClr val="accent1"/>
              </a:buClr>
              <a:buSzPct val="85000"/>
            </a:pPr>
            <a:r>
              <a:rPr lang="zh-TW" altLang="en-US" sz="2000" b="1" dirty="0">
                <a:solidFill>
                  <a:srgbClr val="0070C0"/>
                </a:solidFill>
                <a:latin typeface="微軟正黑體" panose="020B0604030504040204" pitchFamily="34" charset="-120"/>
                <a:ea typeface="微軟正黑體" panose="020B0604030504040204" pitchFamily="34" charset="-120"/>
              </a:rPr>
              <a:t>單筆</a:t>
            </a:r>
            <a:r>
              <a:rPr lang="zh-TW" altLang="zh-TW" sz="2000" b="1" dirty="0">
                <a:solidFill>
                  <a:srgbClr val="0070C0"/>
                </a:solidFill>
                <a:latin typeface="微軟正黑體" panose="020B0604030504040204" pitchFamily="34" charset="-120"/>
                <a:ea typeface="微軟正黑體" panose="020B0604030504040204" pitchFamily="34" charset="-120"/>
              </a:rPr>
              <a:t>刪除</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a:lnSpc>
                <a:spcPct val="120000"/>
              </a:lnSpc>
              <a:spcBef>
                <a:spcPts val="575"/>
              </a:spcBef>
              <a:buClr>
                <a:schemeClr val="accent1"/>
              </a:buClr>
              <a:buSzPct val="85000"/>
            </a:pPr>
            <a:r>
              <a:rPr lang="zh-TW" altLang="en-US" sz="2000" b="1" dirty="0">
                <a:latin typeface="微軟正黑體" panose="020B0604030504040204" pitchFamily="34" charset="-120"/>
                <a:ea typeface="微軟正黑體" panose="020B0604030504040204" pitchFamily="34" charset="-120"/>
              </a:rPr>
              <a:t>選擇</a:t>
            </a:r>
            <a:r>
              <a:rPr lang="zh-TW" altLang="zh-TW" sz="2000" b="1" dirty="0">
                <a:latin typeface="微軟正黑體" panose="020B0604030504040204" pitchFamily="34" charset="-120"/>
                <a:ea typeface="微軟正黑體" panose="020B0604030504040204" pitchFamily="34" charset="-120"/>
              </a:rPr>
              <a:t>欲刪除的學生資料</a:t>
            </a:r>
            <a:r>
              <a:rPr lang="zh-TW" altLang="en-US" sz="2000" b="1" dirty="0">
                <a:latin typeface="微軟正黑體" panose="020B0604030504040204" pitchFamily="34" charset="-120"/>
                <a:ea typeface="微軟正黑體" panose="020B0604030504040204" pitchFamily="34" charset="-120"/>
              </a:rPr>
              <a:t>之「</a:t>
            </a:r>
            <a:r>
              <a:rPr lang="zh-TW" altLang="zh-TW" sz="2000" b="1" dirty="0">
                <a:latin typeface="微軟正黑體" panose="020B0604030504040204" pitchFamily="34" charset="-120"/>
                <a:ea typeface="微軟正黑體" panose="020B0604030504040204" pitchFamily="34" charset="-120"/>
              </a:rPr>
              <a:t>刪除</a:t>
            </a:r>
            <a:r>
              <a:rPr lang="zh-TW" altLang="en-US" sz="2000" b="1" dirty="0">
                <a:latin typeface="微軟正黑體" panose="020B0604030504040204" pitchFamily="34" charset="-120"/>
                <a:ea typeface="微軟正黑體" panose="020B0604030504040204" pitchFamily="34" charset="-120"/>
              </a:rPr>
              <a:t>」功能鍵，立即跳出確認視窗，</a:t>
            </a:r>
            <a:r>
              <a:rPr lang="zh-TW" altLang="en-US" sz="2000" b="1" dirty="0">
                <a:solidFill>
                  <a:srgbClr val="FF0000"/>
                </a:solidFill>
                <a:latin typeface="微軟正黑體" panose="020B0604030504040204" pitchFamily="34" charset="-120"/>
                <a:ea typeface="微軟正黑體" panose="020B0604030504040204" pitchFamily="34" charset="-120"/>
              </a:rPr>
              <a:t>提醒</a:t>
            </a:r>
            <a:r>
              <a:rPr lang="zh-TW" altLang="en-US" sz="2000" b="1" dirty="0">
                <a:latin typeface="微軟正黑體" panose="020B0604030504040204" pitchFamily="34" charset="-120"/>
                <a:ea typeface="微軟正黑體" panose="020B0604030504040204" pitchFamily="34" charset="-120"/>
              </a:rPr>
              <a:t>刪除資料後</a:t>
            </a:r>
            <a:r>
              <a:rPr lang="zh-TW" altLang="zh-TW" sz="2000" b="1" dirty="0">
                <a:latin typeface="微軟正黑體" panose="020B0604030504040204" pitchFamily="34" charset="-120"/>
                <a:ea typeface="微軟正黑體" panose="020B0604030504040204" pitchFamily="34" charset="-120"/>
              </a:rPr>
              <a:t>將無法復原</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a:spLocks noChangeArrowheads="1"/>
          </p:cNvSpPr>
          <p:nvPr/>
        </p:nvSpPr>
        <p:spPr bwMode="auto">
          <a:xfrm>
            <a:off x="1155368" y="5827160"/>
            <a:ext cx="9895251" cy="360996"/>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120000"/>
              </a:lnSpc>
              <a:spcBef>
                <a:spcPts val="575"/>
              </a:spcBef>
              <a:buClr>
                <a:schemeClr val="accent1"/>
              </a:buClr>
              <a:buSzPct val="85000"/>
            </a:pPr>
            <a:r>
              <a:rPr lang="zh-TW" altLang="en-US" sz="1600" b="1" dirty="0">
                <a:solidFill>
                  <a:srgbClr val="C00000"/>
                </a:solidFill>
                <a:latin typeface="微軟正黑體" panose="020B0604030504040204" pitchFamily="34" charset="-120"/>
                <a:ea typeface="微軟正黑體" panose="020B0604030504040204" pitchFamily="34" charset="-120"/>
              </a:rPr>
              <a:t>提醒：若「繳費註記」為「已繳費」，即代表該學生</a:t>
            </a:r>
            <a:r>
              <a:rPr lang="zh-TW" altLang="zh-TW" sz="1600" b="1" dirty="0">
                <a:solidFill>
                  <a:srgbClr val="C00000"/>
                </a:solidFill>
                <a:latin typeface="微軟正黑體" panose="020B0604030504040204" pitchFamily="34" charset="-120"/>
                <a:ea typeface="微軟正黑體" panose="020B0604030504040204" pitchFamily="34" charset="-120"/>
              </a:rPr>
              <a:t>已</a:t>
            </a:r>
            <a:r>
              <a:rPr lang="zh-TW" altLang="en-US" sz="1600" b="1" dirty="0">
                <a:solidFill>
                  <a:srgbClr val="C00000"/>
                </a:solidFill>
                <a:latin typeface="微軟正黑體" panose="020B0604030504040204" pitchFamily="34" charset="-120"/>
                <a:ea typeface="微軟正黑體" panose="020B0604030504040204" pitchFamily="34" charset="-120"/>
              </a:rPr>
              <a:t>完成「報名</a:t>
            </a:r>
            <a:r>
              <a:rPr lang="zh-TW" altLang="zh-TW" sz="1600" b="1" dirty="0">
                <a:solidFill>
                  <a:srgbClr val="C00000"/>
                </a:solidFill>
                <a:latin typeface="微軟正黑體" panose="020B0604030504040204" pitchFamily="34" charset="-120"/>
                <a:ea typeface="微軟正黑體" panose="020B0604030504040204" pitchFamily="34" charset="-120"/>
              </a:rPr>
              <a:t>確認</a:t>
            </a:r>
            <a:r>
              <a:rPr lang="zh-TW" altLang="en-US" sz="1600" b="1" dirty="0">
                <a:solidFill>
                  <a:srgbClr val="C00000"/>
                </a:solidFill>
                <a:latin typeface="微軟正黑體" panose="020B0604030504040204" pitchFamily="34" charset="-120"/>
                <a:ea typeface="微軟正黑體" panose="020B0604030504040204" pitchFamily="34" charset="-120"/>
              </a:rPr>
              <a:t>及繳費」，其</a:t>
            </a:r>
            <a:r>
              <a:rPr lang="zh-TW" altLang="zh-TW" sz="1600" b="1" dirty="0">
                <a:solidFill>
                  <a:srgbClr val="C00000"/>
                </a:solidFill>
                <a:latin typeface="微軟正黑體" panose="020B0604030504040204" pitchFamily="34" charset="-120"/>
                <a:ea typeface="微軟正黑體" panose="020B0604030504040204" pitchFamily="34" charset="-120"/>
              </a:rPr>
              <a:t>報名資料</a:t>
            </a:r>
            <a:r>
              <a:rPr lang="zh-TW" altLang="en-US" sz="1600" b="1" dirty="0">
                <a:solidFill>
                  <a:srgbClr val="C00000"/>
                </a:solidFill>
                <a:latin typeface="微軟正黑體" panose="020B0604030504040204" pitchFamily="34" charset="-120"/>
                <a:ea typeface="微軟正黑體" panose="020B0604030504040204" pitchFamily="34" charset="-120"/>
              </a:rPr>
              <a:t>則</a:t>
            </a:r>
            <a:r>
              <a:rPr lang="zh-TW" altLang="zh-TW" sz="1600" b="1" dirty="0">
                <a:solidFill>
                  <a:srgbClr val="C00000"/>
                </a:solidFill>
                <a:latin typeface="微軟正黑體" panose="020B0604030504040204" pitchFamily="34" charset="-120"/>
                <a:ea typeface="微軟正黑體" panose="020B0604030504040204" pitchFamily="34" charset="-120"/>
              </a:rPr>
              <a:t>無法</a:t>
            </a:r>
            <a:r>
              <a:rPr lang="zh-TW" altLang="en-US" sz="1600" b="1" dirty="0">
                <a:solidFill>
                  <a:srgbClr val="C00000"/>
                </a:solidFill>
                <a:latin typeface="微軟正黑體" panose="020B0604030504040204" pitchFamily="34" charset="-120"/>
                <a:ea typeface="微軟正黑體" panose="020B0604030504040204" pitchFamily="34" charset="-120"/>
              </a:rPr>
              <a:t>被</a:t>
            </a:r>
            <a:r>
              <a:rPr lang="zh-TW" altLang="zh-TW" sz="1600" b="1" dirty="0">
                <a:solidFill>
                  <a:srgbClr val="C00000"/>
                </a:solidFill>
                <a:latin typeface="微軟正黑體" panose="020B0604030504040204" pitchFamily="34" charset="-120"/>
                <a:ea typeface="微軟正黑體" panose="020B0604030504040204" pitchFamily="34" charset="-120"/>
              </a:rPr>
              <a:t>刪除</a:t>
            </a:r>
            <a:r>
              <a:rPr lang="zh-TW" altLang="en-US" sz="1600" b="1" dirty="0">
                <a:solidFill>
                  <a:srgbClr val="C00000"/>
                </a:solidFill>
                <a:latin typeface="微軟正黑體" panose="020B0604030504040204" pitchFamily="34" charset="-120"/>
                <a:ea typeface="微軟正黑體" panose="020B0604030504040204" pitchFamily="34" charset="-120"/>
              </a:rPr>
              <a:t>。</a:t>
            </a:r>
          </a:p>
        </p:txBody>
      </p:sp>
      <p:pic>
        <p:nvPicPr>
          <p:cNvPr id="26" name="圖片 25">
            <a:extLst>
              <a:ext uri="{FF2B5EF4-FFF2-40B4-BE49-F238E27FC236}">
                <a16:creationId xmlns:a16="http://schemas.microsoft.com/office/drawing/2014/main" id="{E88D6E98-8736-46D8-89A7-AE7B09736B2C}"/>
              </a:ext>
            </a:extLst>
          </p:cNvPr>
          <p:cNvPicPr>
            <a:picLocks noChangeAspect="1"/>
          </p:cNvPicPr>
          <p:nvPr/>
        </p:nvPicPr>
        <p:blipFill>
          <a:blip r:embed="rId3"/>
          <a:stretch>
            <a:fillRect/>
          </a:stretch>
        </p:blipFill>
        <p:spPr>
          <a:xfrm>
            <a:off x="2809222" y="4025939"/>
            <a:ext cx="4114800" cy="1228725"/>
          </a:xfrm>
          <a:prstGeom prst="rect">
            <a:avLst/>
          </a:prstGeom>
        </p:spPr>
      </p:pic>
      <p:grpSp>
        <p:nvGrpSpPr>
          <p:cNvPr id="15" name="群組 4"/>
          <p:cNvGrpSpPr>
            <a:grpSpLocks/>
          </p:cNvGrpSpPr>
          <p:nvPr/>
        </p:nvGrpSpPr>
        <p:grpSpPr bwMode="auto">
          <a:xfrm>
            <a:off x="6850256" y="4364122"/>
            <a:ext cx="1829825" cy="313517"/>
            <a:chOff x="5752777" y="5009707"/>
            <a:chExt cx="4048656" cy="390077"/>
          </a:xfrm>
        </p:grpSpPr>
        <p:sp>
          <p:nvSpPr>
            <p:cNvPr id="16" name="矩形 15"/>
            <p:cNvSpPr/>
            <p:nvPr/>
          </p:nvSpPr>
          <p:spPr>
            <a:xfrm>
              <a:off x="8842706" y="5009707"/>
              <a:ext cx="958727" cy="3900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dirty="0"/>
            </a:p>
          </p:txBody>
        </p:sp>
        <p:sp>
          <p:nvSpPr>
            <p:cNvPr id="17" name="向左箭號 16"/>
            <p:cNvSpPr/>
            <p:nvPr/>
          </p:nvSpPr>
          <p:spPr>
            <a:xfrm>
              <a:off x="5752777" y="5115026"/>
              <a:ext cx="3089929" cy="238304"/>
            </a:xfrm>
            <a:prstGeom prst="leftArrow">
              <a:avLst>
                <a:gd name="adj1" fmla="val 50000"/>
                <a:gd name="adj2" fmla="val 11564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spTree>
    <p:extLst>
      <p:ext uri="{BB962C8B-B14F-4D97-AF65-F5344CB8AC3E}">
        <p14:creationId xmlns:p14="http://schemas.microsoft.com/office/powerpoint/2010/main" val="101576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C6800B88-FBBC-4C8F-8CE1-F151D8E025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5203" y="2762966"/>
            <a:ext cx="9201593" cy="3163047"/>
          </a:xfrm>
          <a:prstGeom prst="rect">
            <a:avLst/>
          </a:prstGeom>
        </p:spPr>
      </p:pic>
      <p:sp>
        <p:nvSpPr>
          <p:cNvPr id="5" name="投影片編號版面配置區 4"/>
          <p:cNvSpPr txBox="1">
            <a:spLocks/>
          </p:cNvSpPr>
          <p:nvPr/>
        </p:nvSpPr>
        <p:spPr bwMode="auto">
          <a:xfrm>
            <a:off x="960481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46</a:t>
            </a:fld>
            <a:endParaRPr lang="zh-TW" altLang="en-US" sz="1500" b="1" dirty="0">
              <a:latin typeface="Arial" panose="020B0604020202020204" pitchFamily="34" charset="0"/>
              <a:cs typeface="Arial" panose="020B0604020202020204" pitchFamily="34" charset="0"/>
            </a:endParaRPr>
          </a:p>
        </p:txBody>
      </p:sp>
      <p:grpSp>
        <p:nvGrpSpPr>
          <p:cNvPr id="3" name="群組 2"/>
          <p:cNvGrpSpPr>
            <a:grpSpLocks noChangeAspect="1"/>
          </p:cNvGrpSpPr>
          <p:nvPr/>
        </p:nvGrpSpPr>
        <p:grpSpPr>
          <a:xfrm>
            <a:off x="470059" y="113116"/>
            <a:ext cx="3950871" cy="574633"/>
            <a:chOff x="1538410" y="1233520"/>
            <a:chExt cx="5644102" cy="820894"/>
          </a:xfrm>
        </p:grpSpPr>
        <p:sp>
          <p:nvSpPr>
            <p:cNvPr id="4"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6" name="矩形 5">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7"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8"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9"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0"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1"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2" name="標題 1"/>
          <p:cNvSpPr txBox="1">
            <a:spLocks/>
          </p:cNvSpPr>
          <p:nvPr/>
        </p:nvSpPr>
        <p:spPr>
          <a:xfrm>
            <a:off x="965096" y="710742"/>
            <a:ext cx="4239802"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、報名資料編修</a:t>
            </a:r>
            <a:r>
              <a:rPr lang="en-US" altLang="zh-TW" sz="2800" b="1" dirty="0">
                <a:solidFill>
                  <a:srgbClr val="0033CC"/>
                </a:solidFill>
                <a:latin typeface="微軟正黑體" panose="020B0604030504040204" pitchFamily="34" charset="-120"/>
                <a:ea typeface="微軟正黑體" panose="020B0604030504040204" pitchFamily="34" charset="-120"/>
              </a:rPr>
              <a:t>(5/5)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3" name="矩形 4"/>
          <p:cNvSpPr>
            <a:spLocks noChangeArrowheads="1"/>
          </p:cNvSpPr>
          <p:nvPr/>
        </p:nvSpPr>
        <p:spPr bwMode="auto">
          <a:xfrm>
            <a:off x="2145324" y="1312421"/>
            <a:ext cx="8274321" cy="12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575"/>
              </a:spcBef>
              <a:buClr>
                <a:schemeClr val="accent1"/>
              </a:buClr>
              <a:buSzPct val="85000"/>
            </a:pPr>
            <a:r>
              <a:rPr lang="zh-TW" altLang="en-US" sz="2000" b="1" dirty="0">
                <a:solidFill>
                  <a:srgbClr val="0070C0"/>
                </a:solidFill>
                <a:latin typeface="微軟正黑體" panose="020B0604030504040204" pitchFamily="34" charset="-120"/>
                <a:ea typeface="微軟正黑體" panose="020B0604030504040204" pitchFamily="34" charset="-120"/>
              </a:rPr>
              <a:t>批次</a:t>
            </a:r>
            <a:r>
              <a:rPr lang="zh-TW" altLang="zh-TW" sz="2000" b="1" dirty="0">
                <a:solidFill>
                  <a:srgbClr val="0070C0"/>
                </a:solidFill>
                <a:latin typeface="微軟正黑體" panose="020B0604030504040204" pitchFamily="34" charset="-120"/>
                <a:ea typeface="微軟正黑體" panose="020B0604030504040204" pitchFamily="34" charset="-120"/>
              </a:rPr>
              <a:t>刪除</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a:lnSpc>
                <a:spcPct val="120000"/>
              </a:lnSpc>
              <a:spcBef>
                <a:spcPts val="575"/>
              </a:spcBef>
              <a:buClr>
                <a:schemeClr val="accent1"/>
              </a:buClr>
              <a:buSzPct val="85000"/>
            </a:pPr>
            <a:r>
              <a:rPr lang="zh-TW" altLang="zh-TW" sz="2000" b="1" dirty="0">
                <a:latin typeface="微軟正黑體" panose="020B0604030504040204" pitchFamily="34" charset="-120"/>
                <a:ea typeface="微軟正黑體" panose="020B0604030504040204" pitchFamily="34" charset="-120"/>
              </a:rPr>
              <a:t>請</a:t>
            </a:r>
            <a:r>
              <a:rPr lang="zh-TW" altLang="en-US" sz="2000" b="1" dirty="0">
                <a:latin typeface="微軟正黑體" panose="020B0604030504040204" pitchFamily="34" charset="-120"/>
                <a:ea typeface="微軟正黑體" panose="020B0604030504040204" pitchFamily="34" charset="-120"/>
              </a:rPr>
              <a:t>於</a:t>
            </a:r>
            <a:r>
              <a:rPr lang="zh-TW" altLang="zh-TW" sz="2000" b="1" dirty="0">
                <a:latin typeface="微軟正黑體" panose="020B0604030504040204" pitchFamily="34" charset="-120"/>
                <a:ea typeface="微軟正黑體" panose="020B0604030504040204" pitchFamily="34" charset="-120"/>
              </a:rPr>
              <a:t>「</a:t>
            </a:r>
            <a:r>
              <a:rPr lang="zh-TW" altLang="zh-TW" sz="24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」欄勾選</a:t>
            </a:r>
            <a:r>
              <a:rPr lang="zh-TW" altLang="en-US" sz="2000" b="1" dirty="0">
                <a:latin typeface="微軟正黑體" panose="020B0604030504040204" pitchFamily="34" charset="-120"/>
                <a:ea typeface="微軟正黑體" panose="020B0604030504040204" pitchFamily="34" charset="-120"/>
              </a:rPr>
              <a:t>欲</a:t>
            </a:r>
            <a:r>
              <a:rPr lang="zh-TW" altLang="zh-TW" sz="2000" b="1" dirty="0">
                <a:latin typeface="微軟正黑體" panose="020B0604030504040204" pitchFamily="34" charset="-120"/>
                <a:ea typeface="微軟正黑體" panose="020B0604030504040204" pitchFamily="34" charset="-120"/>
              </a:rPr>
              <a:t>刪除</a:t>
            </a:r>
            <a:r>
              <a:rPr lang="zh-TW" altLang="en-US" sz="2000" b="1" dirty="0">
                <a:latin typeface="微軟正黑體" panose="020B0604030504040204" pitchFamily="34" charset="-120"/>
                <a:ea typeface="微軟正黑體" panose="020B0604030504040204" pitchFamily="34" charset="-120"/>
              </a:rPr>
              <a:t>的學生</a:t>
            </a:r>
            <a:r>
              <a:rPr lang="zh-TW" altLang="zh-TW" sz="2000" b="1" dirty="0">
                <a:latin typeface="微軟正黑體" panose="020B0604030504040204" pitchFamily="34" charset="-120"/>
                <a:ea typeface="微軟正黑體" panose="020B0604030504040204" pitchFamily="34" charset="-120"/>
              </a:rPr>
              <a:t>資料</a:t>
            </a:r>
            <a:r>
              <a:rPr lang="zh-TW" altLang="en-US" sz="2000" b="1" dirty="0">
                <a:latin typeface="微軟正黑體" panose="020B0604030504040204" pitchFamily="34" charset="-120"/>
                <a:ea typeface="微軟正黑體" panose="020B0604030504040204" pitchFamily="34" charset="-120"/>
              </a:rPr>
              <a:t>，再點選「刪除」功能鍵，立即跳出確認視窗，</a:t>
            </a:r>
            <a:r>
              <a:rPr lang="zh-TW" altLang="en-US" sz="2000" b="1" dirty="0">
                <a:solidFill>
                  <a:srgbClr val="FF0000"/>
                </a:solidFill>
                <a:latin typeface="微軟正黑體" panose="020B0604030504040204" pitchFamily="34" charset="-120"/>
                <a:ea typeface="微軟正黑體" panose="020B0604030504040204" pitchFamily="34" charset="-120"/>
              </a:rPr>
              <a:t>提醒</a:t>
            </a:r>
            <a:r>
              <a:rPr lang="zh-TW" altLang="en-US" sz="2000" b="1" dirty="0">
                <a:solidFill>
                  <a:srgbClr val="0000FF"/>
                </a:solidFill>
                <a:latin typeface="微軟正黑體" panose="020B0604030504040204" pitchFamily="34" charset="-120"/>
                <a:ea typeface="微軟正黑體" panose="020B0604030504040204" pitchFamily="34" charset="-120"/>
              </a:rPr>
              <a:t>刪除資料後</a:t>
            </a:r>
            <a:r>
              <a:rPr lang="zh-TW" altLang="zh-TW" sz="2000" b="1" dirty="0">
                <a:solidFill>
                  <a:srgbClr val="0000FF"/>
                </a:solidFill>
                <a:latin typeface="微軟正黑體" panose="020B0604030504040204" pitchFamily="34" charset="-120"/>
                <a:ea typeface="微軟正黑體" panose="020B0604030504040204" pitchFamily="34" charset="-120"/>
              </a:rPr>
              <a:t>將無法復原</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14" name="矩形 2"/>
          <p:cNvSpPr>
            <a:spLocks noChangeArrowheads="1"/>
          </p:cNvSpPr>
          <p:nvPr/>
        </p:nvSpPr>
        <p:spPr bwMode="auto">
          <a:xfrm>
            <a:off x="2985510" y="6265310"/>
            <a:ext cx="6593946" cy="360996"/>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120000"/>
              </a:lnSpc>
              <a:spcBef>
                <a:spcPts val="575"/>
              </a:spcBef>
              <a:buClr>
                <a:schemeClr val="accent1"/>
              </a:buClr>
              <a:buSzPct val="85000"/>
            </a:pPr>
            <a:r>
              <a:rPr lang="zh-TW" altLang="en-US" sz="1600" b="1" dirty="0">
                <a:solidFill>
                  <a:srgbClr val="C00000"/>
                </a:solidFill>
                <a:latin typeface="微軟正黑體" panose="020B0604030504040204" pitchFamily="34" charset="-120"/>
                <a:ea typeface="微軟正黑體" panose="020B0604030504040204" pitchFamily="34" charset="-120"/>
              </a:rPr>
              <a:t>提醒：若</a:t>
            </a:r>
            <a:r>
              <a:rPr lang="zh-TW" altLang="zh-TW" sz="1600" b="1" dirty="0">
                <a:solidFill>
                  <a:srgbClr val="C00000"/>
                </a:solidFill>
                <a:latin typeface="微軟正黑體" panose="020B0604030504040204" pitchFamily="34" charset="-120"/>
                <a:ea typeface="微軟正黑體" panose="020B0604030504040204" pitchFamily="34" charset="-120"/>
              </a:rPr>
              <a:t>已</a:t>
            </a:r>
            <a:r>
              <a:rPr lang="zh-TW" altLang="en-US" sz="1600" b="1" dirty="0">
                <a:solidFill>
                  <a:srgbClr val="C00000"/>
                </a:solidFill>
                <a:latin typeface="微軟正黑體" panose="020B0604030504040204" pitchFamily="34" charset="-120"/>
                <a:ea typeface="微軟正黑體" panose="020B0604030504040204" pitchFamily="34" charset="-120"/>
              </a:rPr>
              <a:t>完成「報名</a:t>
            </a:r>
            <a:r>
              <a:rPr lang="zh-TW" altLang="zh-TW" sz="1600" b="1" dirty="0">
                <a:solidFill>
                  <a:srgbClr val="C00000"/>
                </a:solidFill>
                <a:latin typeface="微軟正黑體" panose="020B0604030504040204" pitchFamily="34" charset="-120"/>
                <a:ea typeface="微軟正黑體" panose="020B0604030504040204" pitchFamily="34" charset="-120"/>
              </a:rPr>
              <a:t>確認</a:t>
            </a:r>
            <a:r>
              <a:rPr lang="zh-TW" altLang="en-US" sz="1600" b="1" dirty="0">
                <a:solidFill>
                  <a:srgbClr val="C00000"/>
                </a:solidFill>
                <a:latin typeface="微軟正黑體" panose="020B0604030504040204" pitchFamily="34" charset="-120"/>
                <a:ea typeface="微軟正黑體" panose="020B0604030504040204" pitchFamily="34" charset="-120"/>
              </a:rPr>
              <a:t>及繳費」</a:t>
            </a:r>
            <a:r>
              <a:rPr lang="zh-TW" altLang="zh-TW" sz="1600" b="1" dirty="0">
                <a:solidFill>
                  <a:srgbClr val="C00000"/>
                </a:solidFill>
                <a:latin typeface="微軟正黑體" panose="020B0604030504040204" pitchFamily="34" charset="-120"/>
                <a:ea typeface="微軟正黑體" panose="020B0604030504040204" pitchFamily="34" charset="-120"/>
              </a:rPr>
              <a:t>的</a:t>
            </a:r>
            <a:r>
              <a:rPr lang="zh-TW" altLang="en-US" sz="1600" b="1" dirty="0">
                <a:solidFill>
                  <a:srgbClr val="C00000"/>
                </a:solidFill>
                <a:latin typeface="微軟正黑體" panose="020B0604030504040204" pitchFamily="34" charset="-120"/>
                <a:ea typeface="微軟正黑體" panose="020B0604030504040204" pitchFamily="34" charset="-120"/>
              </a:rPr>
              <a:t>學生，其</a:t>
            </a:r>
            <a:r>
              <a:rPr lang="zh-TW" altLang="zh-TW" sz="1600" b="1" dirty="0">
                <a:solidFill>
                  <a:srgbClr val="C00000"/>
                </a:solidFill>
                <a:latin typeface="微軟正黑體" panose="020B0604030504040204" pitchFamily="34" charset="-120"/>
                <a:ea typeface="微軟正黑體" panose="020B0604030504040204" pitchFamily="34" charset="-120"/>
              </a:rPr>
              <a:t>報名資料</a:t>
            </a:r>
            <a:r>
              <a:rPr lang="zh-TW" altLang="en-US" sz="1600" b="1" dirty="0">
                <a:solidFill>
                  <a:srgbClr val="C00000"/>
                </a:solidFill>
                <a:latin typeface="微軟正黑體" panose="020B0604030504040204" pitchFamily="34" charset="-120"/>
                <a:ea typeface="微軟正黑體" panose="020B0604030504040204" pitchFamily="34" charset="-120"/>
              </a:rPr>
              <a:t>則</a:t>
            </a:r>
            <a:r>
              <a:rPr lang="zh-TW" altLang="zh-TW" sz="1600" b="1" dirty="0">
                <a:solidFill>
                  <a:srgbClr val="C00000"/>
                </a:solidFill>
                <a:latin typeface="微軟正黑體" panose="020B0604030504040204" pitchFamily="34" charset="-120"/>
                <a:ea typeface="微軟正黑體" panose="020B0604030504040204" pitchFamily="34" charset="-120"/>
              </a:rPr>
              <a:t>無法</a:t>
            </a:r>
            <a:r>
              <a:rPr lang="zh-TW" altLang="en-US" sz="1600" b="1" dirty="0">
                <a:solidFill>
                  <a:srgbClr val="C00000"/>
                </a:solidFill>
                <a:latin typeface="微軟正黑體" panose="020B0604030504040204" pitchFamily="34" charset="-120"/>
                <a:ea typeface="微軟正黑體" panose="020B0604030504040204" pitchFamily="34" charset="-120"/>
              </a:rPr>
              <a:t>被</a:t>
            </a:r>
            <a:r>
              <a:rPr lang="zh-TW" altLang="zh-TW" sz="1600" b="1" dirty="0">
                <a:solidFill>
                  <a:srgbClr val="C00000"/>
                </a:solidFill>
                <a:latin typeface="微軟正黑體" panose="020B0604030504040204" pitchFamily="34" charset="-120"/>
                <a:ea typeface="微軟正黑體" panose="020B0604030504040204" pitchFamily="34" charset="-120"/>
              </a:rPr>
              <a:t>刪除</a:t>
            </a:r>
            <a:r>
              <a:rPr lang="zh-TW" altLang="en-US" sz="1600" b="1" dirty="0">
                <a:solidFill>
                  <a:srgbClr val="C00000"/>
                </a:solidFill>
                <a:latin typeface="微軟正黑體" panose="020B0604030504040204" pitchFamily="34" charset="-120"/>
                <a:ea typeface="微軟正黑體" panose="020B0604030504040204" pitchFamily="34" charset="-120"/>
              </a:rPr>
              <a:t>。</a:t>
            </a:r>
          </a:p>
        </p:txBody>
      </p:sp>
      <p:sp>
        <p:nvSpPr>
          <p:cNvPr id="16" name="矩形 15"/>
          <p:cNvSpPr/>
          <p:nvPr/>
        </p:nvSpPr>
        <p:spPr bwMode="auto">
          <a:xfrm>
            <a:off x="1952362" y="3633688"/>
            <a:ext cx="1021559" cy="22736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7" name="矩形 16"/>
          <p:cNvSpPr/>
          <p:nvPr/>
        </p:nvSpPr>
        <p:spPr bwMode="auto">
          <a:xfrm>
            <a:off x="5960652" y="3389325"/>
            <a:ext cx="430255" cy="2443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8" name="向右箭號 17"/>
          <p:cNvSpPr/>
          <p:nvPr/>
        </p:nvSpPr>
        <p:spPr bwMode="auto">
          <a:xfrm>
            <a:off x="6390907" y="3452691"/>
            <a:ext cx="1057940" cy="1069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bwMode="auto">
          <a:xfrm>
            <a:off x="4759983" y="3177343"/>
            <a:ext cx="2238346" cy="2279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pic>
        <p:nvPicPr>
          <p:cNvPr id="22" name="圖片 21">
            <a:extLst>
              <a:ext uri="{FF2B5EF4-FFF2-40B4-BE49-F238E27FC236}">
                <a16:creationId xmlns:a16="http://schemas.microsoft.com/office/drawing/2014/main" id="{8B324643-3965-4004-A235-A4290AD59974}"/>
              </a:ext>
            </a:extLst>
          </p:cNvPr>
          <p:cNvPicPr>
            <a:picLocks noChangeAspect="1"/>
          </p:cNvPicPr>
          <p:nvPr/>
        </p:nvPicPr>
        <p:blipFill>
          <a:blip r:embed="rId3"/>
          <a:stretch>
            <a:fillRect/>
          </a:stretch>
        </p:blipFill>
        <p:spPr>
          <a:xfrm>
            <a:off x="7677830" y="2405067"/>
            <a:ext cx="4114800" cy="1228725"/>
          </a:xfrm>
          <a:prstGeom prst="rect">
            <a:avLst/>
          </a:prstGeom>
          <a:ln>
            <a:solidFill>
              <a:schemeClr val="tx1"/>
            </a:solidFill>
          </a:ln>
        </p:spPr>
      </p:pic>
    </p:spTree>
    <p:extLst>
      <p:ext uri="{BB962C8B-B14F-4D97-AF65-F5344CB8AC3E}">
        <p14:creationId xmlns:p14="http://schemas.microsoft.com/office/powerpoint/2010/main" val="820377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7D55480D-CEF9-4488-A48B-0681241019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7459" y="1800363"/>
            <a:ext cx="9777412" cy="3396325"/>
          </a:xfrm>
          <a:prstGeom prst="rect">
            <a:avLst/>
          </a:prstGeom>
        </p:spPr>
      </p:pic>
      <p:sp>
        <p:nvSpPr>
          <p:cNvPr id="5" name="投影片編號版面配置區 4"/>
          <p:cNvSpPr txBox="1">
            <a:spLocks/>
          </p:cNvSpPr>
          <p:nvPr/>
        </p:nvSpPr>
        <p:spPr bwMode="auto">
          <a:xfrm>
            <a:off x="9604818"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47</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60334"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1006382" y="744811"/>
            <a:ext cx="389729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、報名資料檢核</a:t>
            </a:r>
            <a:r>
              <a:rPr lang="en-US" altLang="zh-TW" sz="2800" b="1" dirty="0">
                <a:solidFill>
                  <a:srgbClr val="0033CC"/>
                </a:solidFill>
                <a:latin typeface="微軟正黑體" panose="020B0604030504040204" pitchFamily="34" charset="-120"/>
                <a:ea typeface="微軟正黑體" panose="020B0604030504040204" pitchFamily="34" charset="-120"/>
              </a:rPr>
              <a:t>(1/5)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grpSp>
        <p:nvGrpSpPr>
          <p:cNvPr id="15" name="群組 6"/>
          <p:cNvGrpSpPr>
            <a:grpSpLocks/>
          </p:cNvGrpSpPr>
          <p:nvPr/>
        </p:nvGrpSpPr>
        <p:grpSpPr bwMode="auto">
          <a:xfrm>
            <a:off x="1071403" y="1855963"/>
            <a:ext cx="4523641" cy="3322620"/>
            <a:chOff x="370141" y="2412103"/>
            <a:chExt cx="5648416" cy="4040974"/>
          </a:xfrm>
        </p:grpSpPr>
        <p:sp>
          <p:nvSpPr>
            <p:cNvPr id="16" name="矩形 15"/>
            <p:cNvSpPr/>
            <p:nvPr/>
          </p:nvSpPr>
          <p:spPr>
            <a:xfrm>
              <a:off x="370141" y="5418586"/>
              <a:ext cx="1965629" cy="45244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7" name="快取圖案 11"/>
            <p:cNvSpPr>
              <a:spLocks noChangeArrowheads="1"/>
            </p:cNvSpPr>
            <p:nvPr/>
          </p:nvSpPr>
          <p:spPr bwMode="auto">
            <a:xfrm>
              <a:off x="2471420" y="5486729"/>
              <a:ext cx="394970" cy="335915"/>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sz="36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36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快取圖案 11"/>
            <p:cNvSpPr>
              <a:spLocks noChangeArrowheads="1"/>
            </p:cNvSpPr>
            <p:nvPr/>
          </p:nvSpPr>
          <p:spPr bwMode="auto">
            <a:xfrm>
              <a:off x="1651378" y="6081598"/>
              <a:ext cx="394970" cy="335915"/>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394839" y="6000631"/>
              <a:ext cx="1003197" cy="45244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0" name="矩形 19"/>
            <p:cNvSpPr/>
            <p:nvPr/>
          </p:nvSpPr>
          <p:spPr>
            <a:xfrm>
              <a:off x="4688886" y="2412103"/>
              <a:ext cx="1329671" cy="47722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spTree>
    <p:extLst>
      <p:ext uri="{BB962C8B-B14F-4D97-AF65-F5344CB8AC3E}">
        <p14:creationId xmlns:p14="http://schemas.microsoft.com/office/powerpoint/2010/main" val="3509524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0481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48</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5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4546" y="649456"/>
            <a:ext cx="405918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、報名資料檢核</a:t>
            </a:r>
            <a:r>
              <a:rPr lang="en-US" altLang="zh-TW" sz="2800" b="1" dirty="0">
                <a:solidFill>
                  <a:srgbClr val="0033CC"/>
                </a:solidFill>
                <a:latin typeface="微軟正黑體" panose="020B0604030504040204" pitchFamily="34" charset="-120"/>
                <a:ea typeface="微軟正黑體" panose="020B0604030504040204" pitchFamily="34" charset="-120"/>
              </a:rPr>
              <a:t>(2/5)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5" name="內容版面配置區 3"/>
          <p:cNvSpPr>
            <a:spLocks noGrp="1"/>
          </p:cNvSpPr>
          <p:nvPr>
            <p:ph idx="1"/>
          </p:nvPr>
        </p:nvSpPr>
        <p:spPr>
          <a:xfrm>
            <a:off x="1786704" y="1315165"/>
            <a:ext cx="7949964" cy="1512888"/>
          </a:xfrm>
        </p:spPr>
        <p:txBody>
          <a:bodyPr>
            <a:noAutofit/>
          </a:bodyPr>
          <a:lstStyle/>
          <a:p>
            <a:pPr marL="0" indent="0">
              <a:spcBef>
                <a:spcPts val="575"/>
              </a:spcBef>
              <a:buClr>
                <a:schemeClr val="accent1"/>
              </a:buClr>
              <a:buSzPct val="85000"/>
              <a:buNone/>
            </a:pPr>
            <a:r>
              <a:rPr lang="zh-TW" altLang="zh-TW" sz="2000" b="1" dirty="0">
                <a:solidFill>
                  <a:srgbClr val="0070C0"/>
                </a:solidFill>
                <a:latin typeface="微軟正黑體" panose="020B0604030504040204" pitchFamily="34" charset="-120"/>
                <a:ea typeface="微軟正黑體" panose="020B0604030504040204" pitchFamily="34" charset="-120"/>
              </a:rPr>
              <a:t>報名資料檢核表</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0" indent="0">
              <a:lnSpc>
                <a:spcPts val="3000"/>
              </a:lnSpc>
              <a:spcBef>
                <a:spcPts val="0"/>
              </a:spcBef>
              <a:buNone/>
            </a:pPr>
            <a:r>
              <a:rPr lang="zh-TW" altLang="en-US" sz="1800" b="1" dirty="0">
                <a:latin typeface="微軟正黑體" panose="020B0604030504040204" pitchFamily="34" charset="-120"/>
                <a:ea typeface="微軟正黑體" panose="020B0604030504040204" pitchFamily="34" charset="-120"/>
              </a:rPr>
              <a:t>檔案內容為</a:t>
            </a:r>
            <a:r>
              <a:rPr lang="en-US" altLang="zh-TW" sz="1800" b="1" dirty="0">
                <a:latin typeface="微軟正黑體" panose="020B0604030504040204" pitchFamily="34" charset="-120"/>
                <a:ea typeface="微軟正黑體" panose="020B0604030504040204" pitchFamily="34" charset="-120"/>
              </a:rPr>
              <a:t>(1)</a:t>
            </a:r>
            <a:r>
              <a:rPr lang="zh-TW" altLang="zh-TW" sz="1800" b="1" u="sng" dirty="0">
                <a:solidFill>
                  <a:srgbClr val="FF0000"/>
                </a:solidFill>
                <a:latin typeface="微軟正黑體" panose="020B0604030504040204" pitchFamily="34" charset="-120"/>
                <a:ea typeface="微軟正黑體" panose="020B0604030504040204" pitchFamily="34" charset="-120"/>
              </a:rPr>
              <a:t>報名繳費金額</a:t>
            </a:r>
            <a:r>
              <a:rPr lang="zh-TW" altLang="en-US" sz="1800" b="1" u="sng" dirty="0">
                <a:solidFill>
                  <a:srgbClr val="FF0000"/>
                </a:solidFill>
                <a:latin typeface="微軟正黑體" panose="020B0604030504040204" pitchFamily="34" charset="-120"/>
                <a:ea typeface="微軟正黑體" panose="020B0604030504040204" pitchFamily="34" charset="-120"/>
              </a:rPr>
              <a:t>檢核表</a:t>
            </a:r>
            <a:r>
              <a:rPr lang="en-US" altLang="zh-TW" sz="1800" b="1" u="sng" dirty="0">
                <a:solidFill>
                  <a:srgbClr val="FF0000"/>
                </a:solidFill>
                <a:latin typeface="微軟正黑體" panose="020B0604030504040204" pitchFamily="34" charset="-120"/>
                <a:ea typeface="微軟正黑體" panose="020B0604030504040204" pitchFamily="34" charset="-120"/>
              </a:rPr>
              <a:t>(</a:t>
            </a:r>
            <a:r>
              <a:rPr lang="zh-TW" altLang="en-US" sz="1800" b="1" u="sng" dirty="0">
                <a:solidFill>
                  <a:srgbClr val="FF0000"/>
                </a:solidFill>
                <a:latin typeface="微軟正黑體" panose="020B0604030504040204" pitchFamily="34" charset="-120"/>
                <a:ea typeface="微軟正黑體" panose="020B0604030504040204" pitchFamily="34" charset="-120"/>
              </a:rPr>
              <a:t>含</a:t>
            </a:r>
            <a:r>
              <a:rPr lang="zh-TW" altLang="zh-TW" sz="1800" b="1" u="sng" dirty="0">
                <a:solidFill>
                  <a:srgbClr val="FF0000"/>
                </a:solidFill>
                <a:latin typeface="微軟正黑體" panose="020B0604030504040204" pitchFamily="34" charset="-120"/>
                <a:ea typeface="微軟正黑體" panose="020B0604030504040204" pitchFamily="34" charset="-120"/>
              </a:rPr>
              <a:t>報名人數資料統計</a:t>
            </a:r>
            <a:r>
              <a:rPr lang="en-US" altLang="zh-TW" sz="1800" b="1" u="sng" dirty="0">
                <a:solidFill>
                  <a:srgbClr val="FF0000"/>
                </a:solidFill>
                <a:latin typeface="微軟正黑體" panose="020B0604030504040204" pitchFamily="34" charset="-120"/>
                <a:ea typeface="微軟正黑體" panose="020B0604030504040204" pitchFamily="34" charset="-120"/>
              </a:rPr>
              <a:t>)</a:t>
            </a:r>
            <a:r>
              <a:rPr lang="zh-TW" altLang="zh-TW" sz="1800" b="1" dirty="0">
                <a:latin typeface="微軟正黑體" panose="020B0604030504040204" pitchFamily="34" charset="-120"/>
                <a:ea typeface="微軟正黑體" panose="020B0604030504040204" pitchFamily="34" charset="-120"/>
              </a:rPr>
              <a:t>、</a:t>
            </a:r>
            <a:endParaRPr lang="en-US" altLang="zh-TW" sz="1800" b="1" dirty="0">
              <a:latin typeface="微軟正黑體" panose="020B0604030504040204" pitchFamily="34" charset="-120"/>
              <a:ea typeface="微軟正黑體" panose="020B0604030504040204" pitchFamily="34" charset="-120"/>
            </a:endParaRPr>
          </a:p>
          <a:p>
            <a:pPr marL="0" indent="0">
              <a:lnSpc>
                <a:spcPts val="3000"/>
              </a:lnSpc>
              <a:spcBef>
                <a:spcPts val="0"/>
              </a:spcBef>
              <a:buNone/>
            </a:pPr>
            <a:r>
              <a:rPr lang="en-US" altLang="zh-TW" sz="1800" b="1" dirty="0">
                <a:latin typeface="微軟正黑體" panose="020B0604030504040204" pitchFamily="34" charset="-120"/>
                <a:ea typeface="微軟正黑體" panose="020B0604030504040204" pitchFamily="34" charset="-120"/>
              </a:rPr>
              <a:t>(2)</a:t>
            </a:r>
            <a:r>
              <a:rPr lang="zh-TW" altLang="en-US" sz="1800" b="1" dirty="0">
                <a:solidFill>
                  <a:srgbClr val="FF0000"/>
                </a:solidFill>
                <a:latin typeface="微軟正黑體" panose="020B0604030504040204" pitchFamily="34" charset="-120"/>
                <a:ea typeface="微軟正黑體" panose="020B0604030504040204" pitchFamily="34" charset="-120"/>
              </a:rPr>
              <a:t>各班級</a:t>
            </a:r>
            <a:r>
              <a:rPr lang="zh-TW" altLang="zh-TW" sz="1800" b="1" u="sng" dirty="0">
                <a:solidFill>
                  <a:srgbClr val="FF0000"/>
                </a:solidFill>
                <a:latin typeface="微軟正黑體" panose="020B0604030504040204" pitchFamily="34" charset="-120"/>
                <a:ea typeface="微軟正黑體" panose="020B0604030504040204" pitchFamily="34" charset="-120"/>
              </a:rPr>
              <a:t>學生</a:t>
            </a:r>
            <a:r>
              <a:rPr lang="zh-TW" altLang="en-US" sz="1800" b="1" u="sng" dirty="0">
                <a:solidFill>
                  <a:srgbClr val="FF0000"/>
                </a:solidFill>
                <a:latin typeface="微軟正黑體" panose="020B0604030504040204" pitchFamily="34" charset="-120"/>
                <a:ea typeface="微軟正黑體" panose="020B0604030504040204" pitchFamily="34" charset="-120"/>
              </a:rPr>
              <a:t>身分別</a:t>
            </a:r>
            <a:r>
              <a:rPr lang="zh-TW" altLang="zh-TW" sz="1800" b="1" u="sng" dirty="0">
                <a:solidFill>
                  <a:srgbClr val="FF0000"/>
                </a:solidFill>
                <a:latin typeface="微軟正黑體" panose="020B0604030504040204" pitchFamily="34" charset="-120"/>
                <a:ea typeface="微軟正黑體" panose="020B0604030504040204" pitchFamily="34" charset="-120"/>
              </a:rPr>
              <a:t>報名資料</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(3)</a:t>
            </a:r>
            <a:r>
              <a:rPr lang="zh-TW" altLang="en-US" sz="1800" b="1" u="sng" dirty="0">
                <a:solidFill>
                  <a:srgbClr val="FF0000"/>
                </a:solidFill>
                <a:latin typeface="微軟正黑體" panose="020B0604030504040204" pitchFamily="34" charset="-120"/>
                <a:ea typeface="微軟正黑體" panose="020B0604030504040204" pitchFamily="34" charset="-120"/>
              </a:rPr>
              <a:t>學生基本資料與比序</a:t>
            </a:r>
            <a:r>
              <a:rPr lang="zh-TW" altLang="zh-TW" sz="1800" b="1" u="sng" dirty="0">
                <a:solidFill>
                  <a:srgbClr val="FF0000"/>
                </a:solidFill>
                <a:latin typeface="微軟正黑體" panose="020B0604030504040204" pitchFamily="34" charset="-120"/>
                <a:ea typeface="微軟正黑體" panose="020B0604030504040204" pitchFamily="34" charset="-120"/>
              </a:rPr>
              <a:t>項目積分檢核</a:t>
            </a:r>
            <a:r>
              <a:rPr lang="zh-TW" altLang="en-US" sz="1800" b="1" u="sng" dirty="0">
                <a:solidFill>
                  <a:srgbClr val="FF0000"/>
                </a:solidFill>
                <a:latin typeface="微軟正黑體" panose="020B0604030504040204" pitchFamily="34" charset="-120"/>
                <a:ea typeface="微軟正黑體" panose="020B0604030504040204" pitchFamily="34" charset="-120"/>
              </a:rPr>
              <a:t>表</a:t>
            </a:r>
            <a:endParaRPr lang="en-US" altLang="zh-TW" sz="1800" b="1" dirty="0">
              <a:latin typeface="微軟正黑體" panose="020B0604030504040204" pitchFamily="34" charset="-120"/>
              <a:ea typeface="微軟正黑體" panose="020B0604030504040204" pitchFamily="34" charset="-120"/>
            </a:endParaRPr>
          </a:p>
          <a:p>
            <a:pPr marL="0" indent="0">
              <a:lnSpc>
                <a:spcPts val="3000"/>
              </a:lnSpc>
              <a:spcBef>
                <a:spcPts val="0"/>
              </a:spcBef>
              <a:buNone/>
            </a:pPr>
            <a:r>
              <a:rPr lang="zh-TW" altLang="en-US" sz="1800" b="1" dirty="0">
                <a:latin typeface="微軟正黑體" panose="020B0604030504040204" pitchFamily="34" charset="-120"/>
                <a:ea typeface="微軟正黑體" panose="020B0604030504040204" pitchFamily="34" charset="-120"/>
              </a:rPr>
              <a:t>提供國中端承辦教師及報名學生檢核「上傳報名資料」是否正確</a:t>
            </a:r>
            <a:endParaRPr lang="en-US" altLang="zh-TW" sz="1800" b="1" dirty="0">
              <a:latin typeface="微軟正黑體" panose="020B0604030504040204" pitchFamily="34" charset="-120"/>
              <a:ea typeface="微軟正黑體" panose="020B0604030504040204" pitchFamily="34" charset="-120"/>
            </a:endParaRPr>
          </a:p>
        </p:txBody>
      </p:sp>
      <p:sp>
        <p:nvSpPr>
          <p:cNvPr id="16" name="矩形 4"/>
          <p:cNvSpPr>
            <a:spLocks noChangeArrowheads="1"/>
          </p:cNvSpPr>
          <p:nvPr/>
        </p:nvSpPr>
        <p:spPr bwMode="auto">
          <a:xfrm>
            <a:off x="2006126" y="6260839"/>
            <a:ext cx="8131292" cy="433837"/>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ts val="3000"/>
              </a:lnSpc>
            </a:pPr>
            <a:r>
              <a:rPr lang="zh-TW" altLang="en-US" b="1" dirty="0">
                <a:solidFill>
                  <a:srgbClr val="C00000"/>
                </a:solidFill>
                <a:latin typeface="微軟正黑體" panose="020B0604030504040204" pitchFamily="34" charset="-120"/>
                <a:ea typeface="微軟正黑體" panose="020B0604030504040204" pitchFamily="34" charset="-120"/>
              </a:rPr>
              <a:t>提醒：臨櫃或</a:t>
            </a:r>
            <a:r>
              <a:rPr lang="en-US" altLang="zh-TW" b="1" dirty="0">
                <a:solidFill>
                  <a:srgbClr val="C00000"/>
                </a:solidFill>
                <a:latin typeface="微軟正黑體" panose="020B0604030504040204" pitchFamily="34" charset="-120"/>
                <a:ea typeface="微軟正黑體" panose="020B0604030504040204" pitchFamily="34" charset="-120"/>
              </a:rPr>
              <a:t>ATM</a:t>
            </a:r>
            <a:r>
              <a:rPr lang="zh-TW" altLang="en-US" b="1" dirty="0">
                <a:solidFill>
                  <a:srgbClr val="C00000"/>
                </a:solidFill>
                <a:latin typeface="微軟正黑體" panose="020B0604030504040204" pitchFamily="34" charset="-120"/>
                <a:ea typeface="微軟正黑體" panose="020B0604030504040204" pitchFamily="34" charset="-120"/>
              </a:rPr>
              <a:t>轉帳繳費</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僅開放</a:t>
            </a:r>
            <a:r>
              <a:rPr lang="en-US" altLang="zh-TW" b="1" dirty="0">
                <a:solidFill>
                  <a:srgbClr val="C00000"/>
                </a:solidFill>
                <a:latin typeface="微軟正黑體" panose="020B0604030504040204" pitchFamily="34" charset="-120"/>
                <a:ea typeface="微軟正黑體" panose="020B0604030504040204" pitchFamily="34" charset="-120"/>
              </a:rPr>
              <a:t>115</a:t>
            </a:r>
            <a:r>
              <a:rPr lang="zh-TW" altLang="en-US" b="1" dirty="0">
                <a:solidFill>
                  <a:srgbClr val="C00000"/>
                </a:solidFill>
                <a:latin typeface="微軟正黑體" panose="020B0604030504040204" pitchFamily="34" charset="-120"/>
                <a:ea typeface="微軟正黑體" panose="020B0604030504040204" pitchFamily="34" charset="-120"/>
              </a:rPr>
              <a:t>年</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月</a:t>
            </a:r>
            <a:r>
              <a:rPr lang="en-US" altLang="zh-TW" b="1" dirty="0">
                <a:solidFill>
                  <a:srgbClr val="C00000"/>
                </a:solidFill>
                <a:latin typeface="微軟正黑體" panose="020B0604030504040204" pitchFamily="34" charset="-120"/>
                <a:ea typeface="微軟正黑體" panose="020B0604030504040204" pitchFamily="34" charset="-120"/>
              </a:rPr>
              <a:t>18</a:t>
            </a:r>
            <a:r>
              <a:rPr lang="zh-TW" altLang="en-US" b="1" dirty="0">
                <a:solidFill>
                  <a:srgbClr val="C00000"/>
                </a:solidFill>
                <a:latin typeface="微軟正黑體" panose="020B0604030504040204" pitchFamily="34" charset="-120"/>
                <a:ea typeface="微軟正黑體" panose="020B0604030504040204" pitchFamily="34" charset="-120"/>
              </a:rPr>
              <a:t>日</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起至</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月</a:t>
            </a:r>
            <a:r>
              <a:rPr lang="en-US" altLang="zh-TW" b="1" dirty="0">
                <a:solidFill>
                  <a:srgbClr val="C00000"/>
                </a:solidFill>
                <a:latin typeface="微軟正黑體" panose="020B0604030504040204" pitchFamily="34" charset="-120"/>
                <a:ea typeface="微軟正黑體" panose="020B0604030504040204" pitchFamily="34" charset="-120"/>
              </a:rPr>
              <a:t>22</a:t>
            </a:r>
            <a:r>
              <a:rPr lang="zh-TW" altLang="en-US" b="1" dirty="0">
                <a:solidFill>
                  <a:srgbClr val="C00000"/>
                </a:solidFill>
                <a:latin typeface="微軟正黑體" panose="020B0604030504040204" pitchFamily="34" charset="-120"/>
                <a:ea typeface="微軟正黑體" panose="020B0604030504040204" pitchFamily="34" charset="-120"/>
              </a:rPr>
              <a:t>日</a:t>
            </a:r>
            <a:r>
              <a:rPr lang="en-US" altLang="zh-TW" b="1" dirty="0">
                <a:solidFill>
                  <a:srgbClr val="C00000"/>
                </a:solidFill>
                <a:latin typeface="微軟正黑體" panose="020B0604030504040204" pitchFamily="34" charset="-120"/>
                <a:ea typeface="微軟正黑體" panose="020B0604030504040204" pitchFamily="34" charset="-120"/>
              </a:rPr>
              <a:t>15:00</a:t>
            </a:r>
            <a:r>
              <a:rPr lang="zh-TW" altLang="en-US" b="1" dirty="0">
                <a:solidFill>
                  <a:srgbClr val="C00000"/>
                </a:solidFill>
                <a:latin typeface="微軟正黑體" panose="020B0604030504040204" pitchFamily="34" charset="-120"/>
                <a:ea typeface="微軟正黑體" panose="020B0604030504040204" pitchFamily="34" charset="-120"/>
              </a:rPr>
              <a:t>止</a:t>
            </a:r>
            <a:r>
              <a:rPr lang="en-US" altLang="zh-TW" b="1" dirty="0">
                <a:solidFill>
                  <a:srgbClr val="C00000"/>
                </a:solidFill>
                <a:latin typeface="微軟正黑體" panose="020B0604030504040204" pitchFamily="34" charset="-120"/>
                <a:ea typeface="微軟正黑體" panose="020B0604030504040204" pitchFamily="34" charset="-120"/>
              </a:rPr>
              <a:t>)</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2">
            <a:extLst>
              <a:ext uri="{28A0092B-C50C-407E-A947-70E740481C1C}">
                <a14:useLocalDpi xmlns:a14="http://schemas.microsoft.com/office/drawing/2010/main" val="0"/>
              </a:ext>
            </a:extLst>
          </a:blip>
          <a:srcRect/>
          <a:stretch/>
        </p:blipFill>
        <p:spPr>
          <a:xfrm>
            <a:off x="2073244" y="2963416"/>
            <a:ext cx="8064175" cy="3154106"/>
          </a:xfrm>
          <a:prstGeom prst="rect">
            <a:avLst/>
          </a:prstGeom>
          <a:ln w="19050">
            <a:solidFill>
              <a:schemeClr val="bg1"/>
            </a:solidFill>
          </a:ln>
        </p:spPr>
      </p:pic>
      <p:sp>
        <p:nvSpPr>
          <p:cNvPr id="18" name="矩形 17"/>
          <p:cNvSpPr/>
          <p:nvPr/>
        </p:nvSpPr>
        <p:spPr bwMode="auto">
          <a:xfrm>
            <a:off x="2073245" y="5317854"/>
            <a:ext cx="1404426" cy="3314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p>
        </p:txBody>
      </p:sp>
      <p:sp>
        <p:nvSpPr>
          <p:cNvPr id="19" name="向右箭號 18"/>
          <p:cNvSpPr/>
          <p:nvPr/>
        </p:nvSpPr>
        <p:spPr bwMode="auto">
          <a:xfrm flipH="1">
            <a:off x="3544514" y="5381477"/>
            <a:ext cx="601284" cy="16135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145412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454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49</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62"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99049" y="742284"/>
            <a:ext cx="405404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、報名資料檢核</a:t>
            </a:r>
            <a:r>
              <a:rPr lang="en-US" altLang="zh-TW" sz="2800" b="1" dirty="0">
                <a:solidFill>
                  <a:srgbClr val="0033CC"/>
                </a:solidFill>
                <a:latin typeface="微軟正黑體" panose="020B0604030504040204" pitchFamily="34" charset="-120"/>
                <a:ea typeface="微軟正黑體" panose="020B0604030504040204" pitchFamily="34" charset="-120"/>
              </a:rPr>
              <a:t>(3/5)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5" name="內容版面配置區 3"/>
          <p:cNvSpPr>
            <a:spLocks noGrp="1"/>
          </p:cNvSpPr>
          <p:nvPr>
            <p:ph idx="1"/>
          </p:nvPr>
        </p:nvSpPr>
        <p:spPr>
          <a:xfrm>
            <a:off x="974825" y="1472534"/>
            <a:ext cx="4482392" cy="2077482"/>
          </a:xfrm>
        </p:spPr>
        <p:txBody>
          <a:bodyPr>
            <a:normAutofit/>
          </a:bodyPr>
          <a:lstStyle/>
          <a:p>
            <a:pPr marL="0" indent="0">
              <a:spcBef>
                <a:spcPts val="575"/>
              </a:spcBef>
              <a:buClr>
                <a:schemeClr val="accent1"/>
              </a:buClr>
              <a:buSzPct val="85000"/>
              <a:buNone/>
            </a:pPr>
            <a:r>
              <a:rPr lang="zh-TW" altLang="zh-TW" sz="2000" b="1" dirty="0">
                <a:solidFill>
                  <a:srgbClr val="0070C0"/>
                </a:solidFill>
                <a:latin typeface="微軟正黑體" panose="020B0604030504040204" pitchFamily="34" charset="-120"/>
                <a:ea typeface="微軟正黑體" panose="020B0604030504040204" pitchFamily="34" charset="-120"/>
              </a:rPr>
              <a:t>報名資料檢核表</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0" indent="0" algn="just">
              <a:lnSpc>
                <a:spcPct val="120000"/>
              </a:lnSpc>
              <a:spcBef>
                <a:spcPts val="600"/>
              </a:spcBef>
              <a:buNone/>
            </a:pPr>
            <a:r>
              <a:rPr lang="en-US" altLang="zh-TW" sz="1800" b="1" dirty="0">
                <a:latin typeface="微軟正黑體" panose="020B0604030504040204" pitchFamily="34" charset="-120"/>
                <a:ea typeface="微軟正黑體" panose="020B0604030504040204" pitchFamily="34" charset="-120"/>
              </a:rPr>
              <a:t>115</a:t>
            </a:r>
            <a:r>
              <a:rPr lang="zh-TW" altLang="en-US" sz="1800" b="1" dirty="0">
                <a:latin typeface="微軟正黑體" panose="020B0604030504040204" pitchFamily="34" charset="-120"/>
                <a:ea typeface="微軟正黑體" panose="020B0604030504040204" pitchFamily="34" charset="-120"/>
              </a:rPr>
              <a:t>學年度</a:t>
            </a:r>
            <a:r>
              <a:rPr lang="zh-TW" altLang="en-US" sz="1800" b="1" u="sng" dirty="0">
                <a:solidFill>
                  <a:srgbClr val="FF0000"/>
                </a:solidFill>
                <a:latin typeface="微軟正黑體" panose="020B0604030504040204" pitchFamily="34" charset="-120"/>
                <a:ea typeface="微軟正黑體" panose="020B0604030504040204" pitchFamily="34" charset="-120"/>
              </a:rPr>
              <a:t>「報名繳費金額檢核表」</a:t>
            </a:r>
            <a:r>
              <a:rPr lang="zh-TW" altLang="en-US" sz="1800" b="1" dirty="0">
                <a:latin typeface="微軟正黑體" panose="020B0604030504040204" pitchFamily="34" charset="-120"/>
                <a:ea typeface="微軟正黑體" panose="020B0604030504040204" pitchFamily="34" charset="-120"/>
              </a:rPr>
              <a:t>，國中承辦教師可下載檢核表以便</a:t>
            </a:r>
            <a:r>
              <a:rPr lang="zh-TW" altLang="en-US" sz="1800" b="1" u="sng" dirty="0">
                <a:latin typeface="微軟正黑體" panose="020B0604030504040204" pitchFamily="34" charset="-120"/>
                <a:ea typeface="微軟正黑體" panose="020B0604030504040204" pitchFamily="34" charset="-120"/>
              </a:rPr>
              <a:t>確認報名人數、學生報名費減免身分別及實繳報名費金額是否正確後再做報名確認作業</a:t>
            </a:r>
            <a:endParaRPr lang="zh-TW" altLang="en-US" sz="1800" b="1" dirty="0">
              <a:latin typeface="微軟正黑體" panose="020B0604030504040204" pitchFamily="34" charset="-120"/>
              <a:ea typeface="微軟正黑體" panose="020B0604030504040204" pitchFamily="34" charset="-120"/>
            </a:endParaRPr>
          </a:p>
        </p:txBody>
      </p:sp>
      <p:grpSp>
        <p:nvGrpSpPr>
          <p:cNvPr id="24" name="群組 23">
            <a:extLst>
              <a:ext uri="{FF2B5EF4-FFF2-40B4-BE49-F238E27FC236}">
                <a16:creationId xmlns:a16="http://schemas.microsoft.com/office/drawing/2014/main" id="{17CF361D-B090-0574-C0A9-A08C96B1A097}"/>
              </a:ext>
            </a:extLst>
          </p:cNvPr>
          <p:cNvGrpSpPr/>
          <p:nvPr/>
        </p:nvGrpSpPr>
        <p:grpSpPr>
          <a:xfrm>
            <a:off x="385420" y="3637009"/>
            <a:ext cx="6251526" cy="3086934"/>
            <a:chOff x="484021" y="3494347"/>
            <a:chExt cx="6251526" cy="3086934"/>
          </a:xfrm>
        </p:grpSpPr>
        <p:pic>
          <p:nvPicPr>
            <p:cNvPr id="33" name="圖片 32">
              <a:extLst>
                <a:ext uri="{FF2B5EF4-FFF2-40B4-BE49-F238E27FC236}">
                  <a16:creationId xmlns:a16="http://schemas.microsoft.com/office/drawing/2014/main" id="{1312BBBE-5B76-477A-A283-3E4E732421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21" y="3494347"/>
              <a:ext cx="6251526" cy="3086934"/>
            </a:xfrm>
            <a:prstGeom prst="rect">
              <a:avLst/>
            </a:prstGeom>
          </p:spPr>
        </p:pic>
        <p:sp>
          <p:nvSpPr>
            <p:cNvPr id="19" name="快取圖案 11"/>
            <p:cNvSpPr>
              <a:spLocks noChangeArrowheads="1"/>
            </p:cNvSpPr>
            <p:nvPr/>
          </p:nvSpPr>
          <p:spPr bwMode="auto">
            <a:xfrm>
              <a:off x="518368" y="3529220"/>
              <a:ext cx="395288" cy="33655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矩形 19"/>
            <p:cNvSpPr/>
            <p:nvPr/>
          </p:nvSpPr>
          <p:spPr>
            <a:xfrm>
              <a:off x="3657341" y="4529552"/>
              <a:ext cx="1494355" cy="15294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8" name="群組 37">
            <a:extLst>
              <a:ext uri="{FF2B5EF4-FFF2-40B4-BE49-F238E27FC236}">
                <a16:creationId xmlns:a16="http://schemas.microsoft.com/office/drawing/2014/main" id="{036F14FC-AD61-422E-A829-5C8524853F57}"/>
              </a:ext>
            </a:extLst>
          </p:cNvPr>
          <p:cNvGrpSpPr/>
          <p:nvPr/>
        </p:nvGrpSpPr>
        <p:grpSpPr>
          <a:xfrm>
            <a:off x="6057883" y="328907"/>
            <a:ext cx="6003100" cy="3835747"/>
            <a:chOff x="5888336" y="114880"/>
            <a:chExt cx="6003100" cy="3835747"/>
          </a:xfrm>
        </p:grpSpPr>
        <p:pic>
          <p:nvPicPr>
            <p:cNvPr id="37" name="圖片 36">
              <a:extLst>
                <a:ext uri="{FF2B5EF4-FFF2-40B4-BE49-F238E27FC236}">
                  <a16:creationId xmlns:a16="http://schemas.microsoft.com/office/drawing/2014/main" id="{CB866572-2AB6-4874-B6A2-DBA005B91C1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888336" y="114880"/>
              <a:ext cx="6003100" cy="3835747"/>
            </a:xfrm>
            <a:prstGeom prst="rect">
              <a:avLst/>
            </a:prstGeom>
          </p:spPr>
        </p:pic>
        <p:sp>
          <p:nvSpPr>
            <p:cNvPr id="16" name="矩形 15"/>
            <p:cNvSpPr/>
            <p:nvPr/>
          </p:nvSpPr>
          <p:spPr>
            <a:xfrm>
              <a:off x="6238140" y="1053787"/>
              <a:ext cx="5433804" cy="121283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9962848" y="2846689"/>
              <a:ext cx="1397006" cy="2619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快取圖案 11"/>
            <p:cNvSpPr>
              <a:spLocks noChangeArrowheads="1"/>
            </p:cNvSpPr>
            <p:nvPr/>
          </p:nvSpPr>
          <p:spPr bwMode="auto">
            <a:xfrm>
              <a:off x="6096610" y="116338"/>
              <a:ext cx="395287" cy="334963"/>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2042008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BA121734-C438-3FE2-A4B0-E1D075D0A3EF}"/>
              </a:ext>
            </a:extLst>
          </p:cNvPr>
          <p:cNvGraphicFramePr>
            <a:graphicFrameLocks noGrp="1"/>
          </p:cNvGraphicFramePr>
          <p:nvPr>
            <p:extLst>
              <p:ext uri="{D42A27DB-BD31-4B8C-83A1-F6EECF244321}">
                <p14:modId xmlns:p14="http://schemas.microsoft.com/office/powerpoint/2010/main" val="2300082430"/>
              </p:ext>
            </p:extLst>
          </p:nvPr>
        </p:nvGraphicFramePr>
        <p:xfrm>
          <a:off x="1822339" y="1572903"/>
          <a:ext cx="8590996" cy="4567223"/>
        </p:xfrm>
        <a:graphic>
          <a:graphicData uri="http://schemas.openxmlformats.org/drawingml/2006/table">
            <a:tbl>
              <a:tblPr>
                <a:tableStyleId>{00A15C55-8517-42AA-B614-E9B94910E393}</a:tableStyleId>
              </a:tblPr>
              <a:tblGrid>
                <a:gridCol w="585916">
                  <a:extLst>
                    <a:ext uri="{9D8B030D-6E8A-4147-A177-3AD203B41FA5}">
                      <a16:colId xmlns:a16="http://schemas.microsoft.com/office/drawing/2014/main" val="20000"/>
                    </a:ext>
                  </a:extLst>
                </a:gridCol>
                <a:gridCol w="3408046">
                  <a:extLst>
                    <a:ext uri="{9D8B030D-6E8A-4147-A177-3AD203B41FA5}">
                      <a16:colId xmlns:a16="http://schemas.microsoft.com/office/drawing/2014/main" val="20001"/>
                    </a:ext>
                  </a:extLst>
                </a:gridCol>
                <a:gridCol w="4597034">
                  <a:extLst>
                    <a:ext uri="{9D8B030D-6E8A-4147-A177-3AD203B41FA5}">
                      <a16:colId xmlns:a16="http://schemas.microsoft.com/office/drawing/2014/main" val="20002"/>
                    </a:ext>
                  </a:extLst>
                </a:gridCol>
              </a:tblGrid>
              <a:tr h="404364">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項次</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期</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項</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目</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extLst>
                  <a:ext uri="{0D108BD9-81ED-4DB2-BD59-A6C34878D82A}">
                    <a16:rowId xmlns:a16="http://schemas.microsoft.com/office/drawing/2014/main" val="10000"/>
                  </a:ext>
                </a:extLst>
              </a:tr>
              <a:tr h="37337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300"/>
                        </a:spcBef>
                        <a:spcAft>
                          <a:spcPts val="300"/>
                        </a:spcAft>
                        <a:buClrTx/>
                        <a:buSzTx/>
                        <a:buFontTx/>
                        <a:buNone/>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1</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四</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）起</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300"/>
                        </a:spcBef>
                        <a:spcAft>
                          <a:spcPts val="30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簡章、報名表公告暨下載</a:t>
                      </a:r>
                      <a:endParaRPr kumimoji="0" lang="zh-TW" altLang="zh-TW" sz="15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1"/>
                  </a:ext>
                </a:extLst>
              </a:tr>
              <a:tr h="971054">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五專優免集體報名網站</a:t>
                      </a:r>
                      <a:r>
                        <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a:t>
                      </a:r>
                      <a:r>
                        <a:rPr kumimoji="0" lang="zh-TW" altLang="en-US" sz="1500" b="1" u="none" strike="noStrike" cap="none" normalizeH="0" baseline="0" dirty="0">
                          <a:ln>
                            <a:noFill/>
                          </a:ln>
                          <a:solidFill>
                            <a:srgbClr val="C00000"/>
                          </a:solidFill>
                          <a:effectLst/>
                          <a:uFill>
                            <a:solidFill>
                              <a:schemeClr val="accent1">
                                <a:lumMod val="75000"/>
                              </a:schemeClr>
                            </a:solidFill>
                          </a:uFill>
                          <a:latin typeface="微軟正黑體" panose="020B0604030504040204" pitchFamily="34" charset="-120"/>
                          <a:ea typeface="微軟正黑體" panose="020B0604030504040204" pitchFamily="34" charset="-120"/>
                        </a:rPr>
                        <a:t>練習版</a:t>
                      </a:r>
                      <a:r>
                        <a:rPr kumimoji="0" lang="en-US" altLang="zh-TW" sz="1500" b="1" u="none" strike="noStrike" cap="none" normalizeH="0" baseline="0" dirty="0">
                          <a:ln>
                            <a:noFill/>
                          </a:ln>
                          <a:solidFill>
                            <a:srgbClr val="C00000"/>
                          </a:solidFill>
                          <a:effectLst/>
                          <a:uFill>
                            <a:solidFill>
                              <a:schemeClr val="accent1">
                                <a:lumMod val="75000"/>
                              </a:schemeClr>
                            </a:solidFill>
                          </a:uFill>
                          <a:latin typeface="微軟正黑體" panose="020B0604030504040204" pitchFamily="34" charset="-120"/>
                          <a:ea typeface="微軟正黑體" panose="020B0604030504040204" pitchFamily="34" charset="-120"/>
                        </a:rPr>
                        <a:t>】</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開放</a:t>
                      </a:r>
                      <a:endPar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年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4</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日（五）</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5</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12</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日（二）</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17:00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止</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600"/>
                        </a:spcBef>
                        <a:spcAft>
                          <a:spcPts val="60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國中集體報名</a:t>
                      </a:r>
                      <a:r>
                        <a:rPr kumimoji="0" lang="zh-TW" altLang="en-US" sz="1500" b="0" u="none" strike="noStrike" cap="none" normalizeH="0" baseline="0" dirty="0">
                          <a:ln>
                            <a:noFill/>
                          </a:ln>
                          <a:effectLst/>
                          <a:latin typeface="微軟正黑體" panose="020B0604030504040204" pitchFamily="34" charset="-120"/>
                          <a:ea typeface="微軟正黑體" panose="020B0604030504040204" pitchFamily="34" charset="-120"/>
                        </a:rPr>
                        <a:t>練習版</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網址：</a:t>
                      </a: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https://www.jctv.ntut.edu.tw/u5/</a:t>
                      </a:r>
                      <a:endParaRPr kumimoji="0" lang="zh-TW" altLang="zh-TW" sz="15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2"/>
                  </a:ext>
                </a:extLst>
              </a:tr>
              <a:tr h="10117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3</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lumMod val="20000"/>
                        <a:lumOff val="80000"/>
                      </a:schemeClr>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500" b="1" u="none" strike="noStrike"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rPr>
                        <a:t>國中學校集體報名</a:t>
                      </a:r>
                      <a:endParaRPr kumimoji="0" lang="en-US" altLang="zh-TW"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300"/>
                        </a:spcBef>
                        <a:spcAft>
                          <a:spcPts val="30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18</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一</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22</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五</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rPr>
                        <a:t>12:00</a:t>
                      </a:r>
                      <a:r>
                        <a:rPr kumimoji="0" lang="zh-TW" altLang="en-US"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rPr>
                        <a:t> 止</a:t>
                      </a:r>
                      <a:r>
                        <a:rPr kumimoji="0" lang="en-US" altLang="zh-TW"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rPr>
                        <a:t> </a:t>
                      </a:r>
                      <a:endPar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300"/>
                        </a:spcBef>
                        <a:spcAft>
                          <a:spcPts val="300"/>
                        </a:spcAft>
                        <a:buClrTx/>
                        <a:buSzTx/>
                        <a:buFontTx/>
                        <a:buNone/>
                        <a:tabLst>
                          <a:tab pos="2451100" algn="l"/>
                        </a:tabLst>
                      </a:pP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完成網路資料輸入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及繳費</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lumMod val="20000"/>
                        <a:lumOff val="80000"/>
                      </a:schemeClr>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報名資料請於</a:t>
                      </a:r>
                      <a:r>
                        <a:rPr kumimoji="0" lang="en-US"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115</a:t>
                      </a:r>
                      <a:r>
                        <a:rPr kumimoji="0" lang="zh-TW"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年</a:t>
                      </a:r>
                      <a:r>
                        <a:rPr kumimoji="0" lang="en-US"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5</a:t>
                      </a:r>
                      <a:r>
                        <a:rPr kumimoji="0" lang="zh-TW"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月</a:t>
                      </a:r>
                      <a:r>
                        <a:rPr kumimoji="0" lang="en-US"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22</a:t>
                      </a:r>
                      <a:r>
                        <a:rPr kumimoji="0" lang="zh-TW"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日</a:t>
                      </a:r>
                      <a:r>
                        <a:rPr kumimoji="0" lang="zh-TW"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（星期</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五</a:t>
                      </a:r>
                      <a:r>
                        <a:rPr kumimoji="0" lang="zh-TW"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）前寄</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至</a:t>
                      </a:r>
                      <a:br>
                        <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b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106344</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臺北市大安區忠孝東路三段</a:t>
                      </a: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號</a:t>
                      </a:r>
                      <a:endPar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國立臺北科技大學億光大樓</a:t>
                      </a: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樓</a:t>
                      </a:r>
                      <a:endPar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學年度五專</a:t>
                      </a:r>
                      <a:r>
                        <a:rPr kumimoji="0" lang="zh-TW" altLang="en-US" sz="1500" b="0" u="none" strike="noStrike" cap="none" normalizeH="0" baseline="0" dirty="0">
                          <a:ln>
                            <a:noFill/>
                          </a:ln>
                          <a:effectLst/>
                          <a:latin typeface="微軟正黑體" panose="020B0604030504040204" pitchFamily="34" charset="-120"/>
                          <a:ea typeface="微軟正黑體" panose="020B0604030504040204" pitchFamily="34" charset="-120"/>
                        </a:rPr>
                        <a:t>優先</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免試入學招生委員會收）</a:t>
                      </a:r>
                    </a:p>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國中集體報</a:t>
                      </a:r>
                      <a:r>
                        <a:rPr kumimoji="0" lang="zh-TW" altLang="en-US" sz="1500" b="0" u="none" strike="noStrike" cap="none" normalizeH="0" baseline="0" dirty="0">
                          <a:ln>
                            <a:noFill/>
                          </a:ln>
                          <a:effectLst/>
                          <a:latin typeface="微軟正黑體" panose="020B0604030504040204" pitchFamily="34" charset="-120"/>
                          <a:ea typeface="微軟正黑體" panose="020B0604030504040204" pitchFamily="34" charset="-120"/>
                        </a:rPr>
                        <a:t>名及個別網路報</a:t>
                      </a:r>
                      <a:r>
                        <a:rPr kumimoji="0" lang="zh-TW" altLang="zh-TW" sz="1500" b="0" u="none" strike="noStrike" cap="none" normalizeH="0" baseline="0" dirty="0">
                          <a:ln>
                            <a:noFill/>
                          </a:ln>
                          <a:effectLst/>
                          <a:latin typeface="微軟正黑體" panose="020B0604030504040204" pitchFamily="34" charset="-120"/>
                          <a:ea typeface="微軟正黑體" panose="020B0604030504040204" pitchFamily="34" charset="-120"/>
                        </a:rPr>
                        <a:t>名網址：</a:t>
                      </a: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a:t>
                      </a:r>
                    </a:p>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1500" b="0" u="none" strike="noStrike" cap="none" normalizeH="0" baseline="0" dirty="0">
                          <a:ln>
                            <a:noFill/>
                          </a:ln>
                          <a:effectLst/>
                          <a:latin typeface="微軟正黑體" panose="020B0604030504040204" pitchFamily="34" charset="-120"/>
                          <a:ea typeface="微軟正黑體" panose="020B0604030504040204" pitchFamily="34" charset="-120"/>
                        </a:rPr>
                        <a:t> https://www.jctv.ntut.edu.tw/u5/</a:t>
                      </a:r>
                      <a:endParaRPr kumimoji="0" lang="zh-TW" altLang="zh-TW" sz="15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lumMod val="20000"/>
                        <a:lumOff val="80000"/>
                      </a:schemeClr>
                    </a:solidFill>
                  </a:tcPr>
                </a:tc>
                <a:extLst>
                  <a:ext uri="{0D108BD9-81ED-4DB2-BD59-A6C34878D82A}">
                    <a16:rowId xmlns:a16="http://schemas.microsoft.com/office/drawing/2014/main" val="10003"/>
                  </a:ext>
                </a:extLst>
              </a:tr>
              <a:tr h="1176227">
                <a:tc>
                  <a:txBody>
                    <a:body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4</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個別網路報名</a:t>
                      </a:r>
                      <a:endPar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300"/>
                        </a:spcBef>
                        <a:spcAft>
                          <a:spcPts val="30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19</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二</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22</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五</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rPr>
                        <a:t>15:00</a:t>
                      </a:r>
                      <a:r>
                        <a:rPr kumimoji="0" lang="zh-TW" altLang="en-US" sz="1500" b="1" u="none" strike="noStrike" cap="none" normalizeH="0" baseline="0" dirty="0">
                          <a:ln>
                            <a:noFill/>
                          </a:ln>
                          <a:effectLst/>
                          <a:highlight>
                            <a:srgbClr val="FFCCCC"/>
                          </a:highlight>
                          <a:latin typeface="微軟正黑體" panose="020B0604030504040204" pitchFamily="34" charset="-120"/>
                          <a:ea typeface="微軟正黑體" panose="020B0604030504040204" pitchFamily="34" charset="-120"/>
                        </a:rPr>
                        <a:t> 止</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完成網路資料輸入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及繳費</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lumMod val="20000"/>
                        <a:lumOff val="80000"/>
                      </a:schemeClr>
                    </a:solidFill>
                  </a:tcPr>
                </a:tc>
                <a:tc vMerge="1">
                  <a:txBody>
                    <a:bodyPr/>
                    <a:lstStyle/>
                    <a:p>
                      <a:pPr marL="0" marR="0" lvl="0" indent="0" algn="l" defTabSz="914400" rtl="0" eaLnBrk="1" fontAlgn="base" latinLnBrk="0" hangingPunct="1">
                        <a:lnSpc>
                          <a:spcPts val="2000"/>
                        </a:lnSpc>
                        <a:spcBef>
                          <a:spcPct val="0"/>
                        </a:spcBef>
                        <a:spcAft>
                          <a:spcPct val="0"/>
                        </a:spcAft>
                        <a:buClrTx/>
                        <a:buSzTx/>
                        <a:buFontTx/>
                        <a:buNone/>
                        <a:tabLst/>
                      </a:pPr>
                      <a:endParaRPr kumimoji="0" lang="zh-TW" altLang="zh-TW" sz="18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80" marB="17780"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36195204"/>
                  </a:ext>
                </a:extLst>
              </a:tr>
              <a:tr h="58683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5</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26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二</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28</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四</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17:00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止</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b="0" u="none" strike="noStrike" cap="none" normalizeH="0" baseline="0" dirty="0">
                          <a:ln>
                            <a:noFill/>
                          </a:ln>
                          <a:effectLst/>
                          <a:latin typeface="微軟正黑體" panose="020B0604030504040204" pitchFamily="34" charset="-120"/>
                          <a:ea typeface="微軟正黑體" panose="020B0604030504040204" pitchFamily="34" charset="-120"/>
                        </a:rPr>
                        <a:t> 查詢報名是否完成</a:t>
                      </a:r>
                      <a:endParaRPr kumimoji="0" lang="zh-TW" altLang="zh-TW" sz="15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4"/>
                  </a:ext>
                </a:extLst>
              </a:tr>
            </a:tbl>
          </a:graphicData>
        </a:graphic>
      </p:graphicFrame>
      <p:grpSp>
        <p:nvGrpSpPr>
          <p:cNvPr id="3" name="组合 38">
            <a:extLst>
              <a:ext uri="{FF2B5EF4-FFF2-40B4-BE49-F238E27FC236}">
                <a16:creationId xmlns:a16="http://schemas.microsoft.com/office/drawing/2014/main" id="{33B1CBCE-319D-CFA0-2B98-63FA44BE31CD}"/>
              </a:ext>
            </a:extLst>
          </p:cNvPr>
          <p:cNvGrpSpPr/>
          <p:nvPr/>
        </p:nvGrpSpPr>
        <p:grpSpPr>
          <a:xfrm>
            <a:off x="2474001" y="947658"/>
            <a:ext cx="760466" cy="867596"/>
            <a:chOff x="7793038" y="2205038"/>
            <a:chExt cx="1306513" cy="1527175"/>
          </a:xfrm>
        </p:grpSpPr>
        <p:sp>
          <p:nvSpPr>
            <p:cNvPr id="4" name="Freeform 8">
              <a:extLst>
                <a:ext uri="{FF2B5EF4-FFF2-40B4-BE49-F238E27FC236}">
                  <a16:creationId xmlns:a16="http://schemas.microsoft.com/office/drawing/2014/main" id="{7FD119C1-C9F7-794F-C933-6FA7F3623331}"/>
                </a:ext>
              </a:extLst>
            </p:cNvPr>
            <p:cNvSpPr>
              <a:spLocks/>
            </p:cNvSpPr>
            <p:nvPr/>
          </p:nvSpPr>
          <p:spPr bwMode="auto">
            <a:xfrm>
              <a:off x="7793038" y="2205038"/>
              <a:ext cx="1306513" cy="1527175"/>
            </a:xfrm>
            <a:custGeom>
              <a:avLst/>
              <a:gdLst>
                <a:gd name="T0" fmla="*/ 827 w 1654"/>
                <a:gd name="T1" fmla="*/ 0 h 1918"/>
                <a:gd name="T2" fmla="*/ 1654 w 1654"/>
                <a:gd name="T3" fmla="*/ 827 h 1918"/>
                <a:gd name="T4" fmla="*/ 1116 w 1654"/>
                <a:gd name="T5" fmla="*/ 1602 h 1918"/>
                <a:gd name="T6" fmla="*/ 995 w 1654"/>
                <a:gd name="T7" fmla="*/ 1741 h 1918"/>
                <a:gd name="T8" fmla="*/ 870 w 1654"/>
                <a:gd name="T9" fmla="*/ 1884 h 1918"/>
                <a:gd name="T10" fmla="*/ 790 w 1654"/>
                <a:gd name="T11" fmla="*/ 1889 h 1918"/>
                <a:gd name="T12" fmla="*/ 660 w 1654"/>
                <a:gd name="T13" fmla="*/ 1741 h 1918"/>
                <a:gd name="T14" fmla="*/ 540 w 1654"/>
                <a:gd name="T15" fmla="*/ 1603 h 1918"/>
                <a:gd name="T16" fmla="*/ 0 w 1654"/>
                <a:gd name="T17" fmla="*/ 827 h 1918"/>
                <a:gd name="T18" fmla="*/ 827 w 1654"/>
                <a:gd name="T19"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4" h="1918">
                  <a:moveTo>
                    <a:pt x="827" y="0"/>
                  </a:moveTo>
                  <a:cubicBezTo>
                    <a:pt x="1284" y="0"/>
                    <a:pt x="1654" y="370"/>
                    <a:pt x="1654" y="827"/>
                  </a:cubicBezTo>
                  <a:cubicBezTo>
                    <a:pt x="1654" y="1182"/>
                    <a:pt x="1430" y="1485"/>
                    <a:pt x="1116" y="1602"/>
                  </a:cubicBezTo>
                  <a:lnTo>
                    <a:pt x="995" y="1741"/>
                  </a:lnTo>
                  <a:cubicBezTo>
                    <a:pt x="954" y="1788"/>
                    <a:pt x="912" y="1836"/>
                    <a:pt x="870" y="1884"/>
                  </a:cubicBezTo>
                  <a:cubicBezTo>
                    <a:pt x="845" y="1916"/>
                    <a:pt x="818" y="1918"/>
                    <a:pt x="790" y="1889"/>
                  </a:cubicBezTo>
                  <a:cubicBezTo>
                    <a:pt x="747" y="1840"/>
                    <a:pt x="703" y="1790"/>
                    <a:pt x="660" y="1741"/>
                  </a:cubicBezTo>
                  <a:lnTo>
                    <a:pt x="540" y="1603"/>
                  </a:lnTo>
                  <a:cubicBezTo>
                    <a:pt x="225" y="1486"/>
                    <a:pt x="0" y="1183"/>
                    <a:pt x="0" y="827"/>
                  </a:cubicBezTo>
                  <a:cubicBezTo>
                    <a:pt x="0" y="370"/>
                    <a:pt x="370" y="0"/>
                    <a:pt x="82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13">
              <a:extLst>
                <a:ext uri="{FF2B5EF4-FFF2-40B4-BE49-F238E27FC236}">
                  <a16:creationId xmlns:a16="http://schemas.microsoft.com/office/drawing/2014/main" id="{680B4CE1-6D31-F8EF-2F00-B07EB7122A1B}"/>
                </a:ext>
              </a:extLst>
            </p:cNvPr>
            <p:cNvSpPr>
              <a:spLocks noEditPoints="1"/>
            </p:cNvSpPr>
            <p:nvPr/>
          </p:nvSpPr>
          <p:spPr bwMode="auto">
            <a:xfrm>
              <a:off x="8065047" y="2423672"/>
              <a:ext cx="819646" cy="881946"/>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 name="投影片編號版面配置區 4"/>
          <p:cNvSpPr>
            <a:spLocks noGrp="1"/>
          </p:cNvSpPr>
          <p:nvPr>
            <p:ph type="sldNum" sz="quarter" idx="12"/>
          </p:nvPr>
        </p:nvSpPr>
        <p:spPr bwMode="auto">
          <a:xfrm>
            <a:off x="957319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a:t>
            </a:fld>
            <a:endParaRPr lang="zh-TW" altLang="en-US" sz="1500" b="1" dirty="0">
              <a:latin typeface="Arial" panose="020B0604020202020204" pitchFamily="34" charset="0"/>
              <a:cs typeface="Arial" panose="020B0604020202020204" pitchFamily="34" charset="0"/>
            </a:endParaRPr>
          </a:p>
        </p:txBody>
      </p:sp>
      <p:sp>
        <p:nvSpPr>
          <p:cNvPr id="11" name="標題 1"/>
          <p:cNvSpPr txBox="1">
            <a:spLocks/>
          </p:cNvSpPr>
          <p:nvPr/>
        </p:nvSpPr>
        <p:spPr bwMode="auto">
          <a:xfrm>
            <a:off x="422203" y="361293"/>
            <a:ext cx="6989802"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200" b="1" dirty="0">
                <a:solidFill>
                  <a:srgbClr val="002060"/>
                </a:solidFill>
                <a:latin typeface="微軟正黑體" panose="020B0604030504040204" pitchFamily="34" charset="-120"/>
                <a:ea typeface="微軟正黑體" panose="020B0604030504040204" pitchFamily="34" charset="-120"/>
              </a:rPr>
              <a:t>参</a:t>
            </a:r>
            <a:r>
              <a:rPr lang="zh-TW" altLang="en-US" sz="3000" b="1" dirty="0">
                <a:solidFill>
                  <a:srgbClr val="002060"/>
                </a:solidFill>
                <a:latin typeface="微軟正黑體" panose="020B0604030504040204" pitchFamily="34" charset="-120"/>
                <a:ea typeface="微軟正黑體" panose="020B0604030504040204" pitchFamily="34" charset="-120"/>
              </a:rPr>
              <a:t>、招生重要日程</a:t>
            </a:r>
            <a:r>
              <a:rPr lang="zh-TW" altLang="en-US" sz="2800" b="1" dirty="0">
                <a:solidFill>
                  <a:srgbClr val="002060"/>
                </a:solidFill>
                <a:latin typeface="微軟正黑體" panose="020B0604030504040204" pitchFamily="34" charset="-120"/>
                <a:ea typeface="微軟正黑體" panose="020B0604030504040204" pitchFamily="34" charset="-120"/>
              </a:rPr>
              <a:t>（</a:t>
            </a:r>
            <a:r>
              <a:rPr lang="en-US" altLang="zh-TW" sz="2800" b="1" dirty="0">
                <a:solidFill>
                  <a:srgbClr val="002060"/>
                </a:solidFill>
                <a:latin typeface="微軟正黑體" panose="020B0604030504040204" pitchFamily="34" charset="-120"/>
                <a:ea typeface="微軟正黑體" panose="020B0604030504040204" pitchFamily="34" charset="-120"/>
              </a:rPr>
              <a:t>1/2</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49" name="Pentagon 8">
            <a:extLst>
              <a:ext uri="{FF2B5EF4-FFF2-40B4-BE49-F238E27FC236}">
                <a16:creationId xmlns:a16="http://schemas.microsoft.com/office/drawing/2014/main" id="{7530AD7C-4566-4E49-BD73-5352C0855CF2}"/>
              </a:ext>
            </a:extLst>
          </p:cNvPr>
          <p:cNvSpPr/>
          <p:nvPr/>
        </p:nvSpPr>
        <p:spPr>
          <a:xfrm>
            <a:off x="1312494" y="3737037"/>
            <a:ext cx="621426" cy="360155"/>
          </a:xfrm>
          <a:prstGeom prst="homePlate">
            <a:avLst>
              <a:gd name="adj" fmla="val 64710"/>
            </a:avLst>
          </a:prstGeom>
          <a:solidFill>
            <a:srgbClr val="E85FC4"/>
          </a:solidFill>
          <a:ln w="12700" cap="flat" cmpd="sng" algn="ctr">
            <a:noFill/>
            <a:prstDash val="solid"/>
            <a:miter lim="800000"/>
          </a:ln>
          <a:effectLst/>
        </p:spPr>
        <p:txBody>
          <a:bodyPr rtlCol="0" anchor="ctr"/>
          <a:lstStyle/>
          <a:p>
            <a:pPr algn="ctr" defTabSz="914400">
              <a:defRPr/>
            </a:pPr>
            <a:endParaRPr lang="ko-KR" altLang="en-US" sz="1200" kern="0">
              <a:solidFill>
                <a:prstClr val="white"/>
              </a:solidFill>
              <a:latin typeface="Arial"/>
            </a:endParaRPr>
          </a:p>
        </p:txBody>
      </p:sp>
      <p:grpSp>
        <p:nvGrpSpPr>
          <p:cNvPr id="50" name="Group 91"/>
          <p:cNvGrpSpPr>
            <a:grpSpLocks/>
          </p:cNvGrpSpPr>
          <p:nvPr/>
        </p:nvGrpSpPr>
        <p:grpSpPr bwMode="auto">
          <a:xfrm rot="1770302">
            <a:off x="9867075" y="2298738"/>
            <a:ext cx="1228725" cy="1128713"/>
            <a:chOff x="4230687" y="1485901"/>
            <a:chExt cx="1895475" cy="1773237"/>
          </a:xfrm>
        </p:grpSpPr>
        <p:sp>
          <p:nvSpPr>
            <p:cNvPr id="51" name="Freeform 106"/>
            <p:cNvSpPr>
              <a:spLocks/>
            </p:cNvSpPr>
            <p:nvPr/>
          </p:nvSpPr>
          <p:spPr bwMode="auto">
            <a:xfrm>
              <a:off x="4230687" y="2773363"/>
              <a:ext cx="447675" cy="485775"/>
            </a:xfrm>
            <a:custGeom>
              <a:avLst/>
              <a:gdLst>
                <a:gd name="T0" fmla="*/ 447675 w 222"/>
                <a:gd name="T1" fmla="*/ 60470 h 241"/>
                <a:gd name="T2" fmla="*/ 330715 w 222"/>
                <a:gd name="T3" fmla="*/ 12094 h 241"/>
                <a:gd name="T4" fmla="*/ 298450 w 222"/>
                <a:gd name="T5" fmla="*/ 0 h 241"/>
                <a:gd name="T6" fmla="*/ 42348 w 222"/>
                <a:gd name="T7" fmla="*/ 173347 h 241"/>
                <a:gd name="T8" fmla="*/ 64530 w 222"/>
                <a:gd name="T9" fmla="*/ 219707 h 241"/>
                <a:gd name="T10" fmla="*/ 133093 w 222"/>
                <a:gd name="T11" fmla="*/ 179394 h 241"/>
                <a:gd name="T12" fmla="*/ 143175 w 222"/>
                <a:gd name="T13" fmla="*/ 211645 h 241"/>
                <a:gd name="T14" fmla="*/ 22182 w 222"/>
                <a:gd name="T15" fmla="*/ 423289 h 241"/>
                <a:gd name="T16" fmla="*/ 50414 w 222"/>
                <a:gd name="T17" fmla="*/ 445462 h 241"/>
                <a:gd name="T18" fmla="*/ 147208 w 222"/>
                <a:gd name="T19" fmla="*/ 306381 h 241"/>
                <a:gd name="T20" fmla="*/ 151242 w 222"/>
                <a:gd name="T21" fmla="*/ 316459 h 241"/>
                <a:gd name="T22" fmla="*/ 70579 w 222"/>
                <a:gd name="T23" fmla="*/ 447477 h 241"/>
                <a:gd name="T24" fmla="*/ 104861 w 222"/>
                <a:gd name="T25" fmla="*/ 471665 h 241"/>
                <a:gd name="T26" fmla="*/ 189556 w 222"/>
                <a:gd name="T27" fmla="*/ 332585 h 241"/>
                <a:gd name="T28" fmla="*/ 199639 w 222"/>
                <a:gd name="T29" fmla="*/ 338632 h 241"/>
                <a:gd name="T30" fmla="*/ 135109 w 222"/>
                <a:gd name="T31" fmla="*/ 451509 h 241"/>
                <a:gd name="T32" fmla="*/ 169391 w 222"/>
                <a:gd name="T33" fmla="*/ 481744 h 241"/>
                <a:gd name="T34" fmla="*/ 246020 w 222"/>
                <a:gd name="T35" fmla="*/ 352741 h 241"/>
                <a:gd name="T36" fmla="*/ 256102 w 222"/>
                <a:gd name="T37" fmla="*/ 360804 h 241"/>
                <a:gd name="T38" fmla="*/ 205689 w 222"/>
                <a:gd name="T39" fmla="*/ 451509 h 241"/>
                <a:gd name="T40" fmla="*/ 241986 w 222"/>
                <a:gd name="T41" fmla="*/ 471665 h 241"/>
                <a:gd name="T42" fmla="*/ 318616 w 222"/>
                <a:gd name="T43" fmla="*/ 336616 h 241"/>
                <a:gd name="T44" fmla="*/ 362980 w 222"/>
                <a:gd name="T45" fmla="*/ 262036 h 241"/>
                <a:gd name="T46" fmla="*/ 447675 w 222"/>
                <a:gd name="T47" fmla="*/ 60470 h 2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241">
                  <a:moveTo>
                    <a:pt x="222" y="30"/>
                  </a:moveTo>
                  <a:cubicBezTo>
                    <a:pt x="164" y="6"/>
                    <a:pt x="164" y="6"/>
                    <a:pt x="164" y="6"/>
                  </a:cubicBezTo>
                  <a:cubicBezTo>
                    <a:pt x="148" y="0"/>
                    <a:pt x="148" y="0"/>
                    <a:pt x="148" y="0"/>
                  </a:cubicBezTo>
                  <a:cubicBezTo>
                    <a:pt x="148" y="0"/>
                    <a:pt x="56" y="78"/>
                    <a:pt x="21" y="86"/>
                  </a:cubicBezTo>
                  <a:cubicBezTo>
                    <a:pt x="0" y="91"/>
                    <a:pt x="17" y="113"/>
                    <a:pt x="32" y="109"/>
                  </a:cubicBezTo>
                  <a:cubicBezTo>
                    <a:pt x="43" y="106"/>
                    <a:pt x="42" y="107"/>
                    <a:pt x="66" y="89"/>
                  </a:cubicBezTo>
                  <a:cubicBezTo>
                    <a:pt x="80" y="79"/>
                    <a:pt x="84" y="90"/>
                    <a:pt x="71" y="105"/>
                  </a:cubicBezTo>
                  <a:cubicBezTo>
                    <a:pt x="60" y="120"/>
                    <a:pt x="11" y="202"/>
                    <a:pt x="11" y="210"/>
                  </a:cubicBezTo>
                  <a:cubicBezTo>
                    <a:pt x="11" y="220"/>
                    <a:pt x="25" y="221"/>
                    <a:pt x="25" y="221"/>
                  </a:cubicBezTo>
                  <a:cubicBezTo>
                    <a:pt x="25" y="221"/>
                    <a:pt x="67" y="152"/>
                    <a:pt x="73" y="152"/>
                  </a:cubicBezTo>
                  <a:cubicBezTo>
                    <a:pt x="78" y="152"/>
                    <a:pt x="76" y="155"/>
                    <a:pt x="75" y="157"/>
                  </a:cubicBezTo>
                  <a:cubicBezTo>
                    <a:pt x="74" y="158"/>
                    <a:pt x="35" y="222"/>
                    <a:pt x="35" y="222"/>
                  </a:cubicBezTo>
                  <a:cubicBezTo>
                    <a:pt x="35" y="222"/>
                    <a:pt x="39" y="236"/>
                    <a:pt x="52" y="234"/>
                  </a:cubicBezTo>
                  <a:cubicBezTo>
                    <a:pt x="52" y="234"/>
                    <a:pt x="89" y="168"/>
                    <a:pt x="94" y="165"/>
                  </a:cubicBezTo>
                  <a:cubicBezTo>
                    <a:pt x="99" y="161"/>
                    <a:pt x="102" y="165"/>
                    <a:pt x="99" y="168"/>
                  </a:cubicBezTo>
                  <a:cubicBezTo>
                    <a:pt x="97" y="171"/>
                    <a:pt x="67" y="224"/>
                    <a:pt x="67" y="224"/>
                  </a:cubicBezTo>
                  <a:cubicBezTo>
                    <a:pt x="67" y="224"/>
                    <a:pt x="68" y="241"/>
                    <a:pt x="84" y="239"/>
                  </a:cubicBezTo>
                  <a:cubicBezTo>
                    <a:pt x="122" y="175"/>
                    <a:pt x="122" y="175"/>
                    <a:pt x="122" y="175"/>
                  </a:cubicBezTo>
                  <a:cubicBezTo>
                    <a:pt x="122" y="175"/>
                    <a:pt x="131" y="173"/>
                    <a:pt x="127" y="179"/>
                  </a:cubicBezTo>
                  <a:cubicBezTo>
                    <a:pt x="122" y="186"/>
                    <a:pt x="102" y="224"/>
                    <a:pt x="102" y="224"/>
                  </a:cubicBezTo>
                  <a:cubicBezTo>
                    <a:pt x="102" y="224"/>
                    <a:pt x="104" y="239"/>
                    <a:pt x="120" y="234"/>
                  </a:cubicBezTo>
                  <a:cubicBezTo>
                    <a:pt x="158" y="167"/>
                    <a:pt x="158" y="167"/>
                    <a:pt x="158" y="167"/>
                  </a:cubicBezTo>
                  <a:cubicBezTo>
                    <a:pt x="180" y="130"/>
                    <a:pt x="180" y="130"/>
                    <a:pt x="180" y="130"/>
                  </a:cubicBezTo>
                  <a:cubicBezTo>
                    <a:pt x="180" y="130"/>
                    <a:pt x="212" y="71"/>
                    <a:pt x="222" y="30"/>
                  </a:cubicBezTo>
                  <a:close/>
                </a:path>
              </a:pathLst>
            </a:custGeom>
            <a:solidFill>
              <a:srgbClr val="F7AF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2" name="Freeform 107"/>
            <p:cNvSpPr>
              <a:spLocks/>
            </p:cNvSpPr>
            <p:nvPr/>
          </p:nvSpPr>
          <p:spPr bwMode="auto">
            <a:xfrm>
              <a:off x="4387850" y="2874963"/>
              <a:ext cx="277812" cy="219075"/>
            </a:xfrm>
            <a:custGeom>
              <a:avLst/>
              <a:gdLst>
                <a:gd name="T0" fmla="*/ 179169 w 138"/>
                <a:gd name="T1" fmla="*/ 0 h 109"/>
                <a:gd name="T2" fmla="*/ 36236 w 138"/>
                <a:gd name="T3" fmla="*/ 102503 h 109"/>
                <a:gd name="T4" fmla="*/ 0 w 138"/>
                <a:gd name="T5" fmla="*/ 156769 h 109"/>
                <a:gd name="T6" fmla="*/ 142932 w 138"/>
                <a:gd name="T7" fmla="*/ 219075 h 109"/>
                <a:gd name="T8" fmla="*/ 179169 w 138"/>
                <a:gd name="T9" fmla="*/ 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109">
                  <a:moveTo>
                    <a:pt x="89" y="0"/>
                  </a:moveTo>
                  <a:cubicBezTo>
                    <a:pt x="89" y="0"/>
                    <a:pt x="64" y="37"/>
                    <a:pt x="18" y="51"/>
                  </a:cubicBezTo>
                  <a:cubicBezTo>
                    <a:pt x="0" y="78"/>
                    <a:pt x="0" y="78"/>
                    <a:pt x="0" y="78"/>
                  </a:cubicBezTo>
                  <a:cubicBezTo>
                    <a:pt x="71" y="109"/>
                    <a:pt x="71" y="109"/>
                    <a:pt x="71" y="109"/>
                  </a:cubicBezTo>
                  <a:cubicBezTo>
                    <a:pt x="71" y="109"/>
                    <a:pt x="138" y="19"/>
                    <a:pt x="89" y="0"/>
                  </a:cubicBezTo>
                  <a:close/>
                </a:path>
              </a:pathLst>
            </a:custGeom>
            <a:solidFill>
              <a:srgbClr val="F59F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3" name="Freeform 108"/>
            <p:cNvSpPr>
              <a:spLocks/>
            </p:cNvSpPr>
            <p:nvPr/>
          </p:nvSpPr>
          <p:spPr bwMode="auto">
            <a:xfrm>
              <a:off x="4424362" y="2868613"/>
              <a:ext cx="150812" cy="111125"/>
            </a:xfrm>
            <a:custGeom>
              <a:avLst/>
              <a:gdLst>
                <a:gd name="T0" fmla="*/ 150812 w 75"/>
                <a:gd name="T1" fmla="*/ 0 h 55"/>
                <a:gd name="T2" fmla="*/ 0 w 75"/>
                <a:gd name="T3" fmla="*/ 109105 h 55"/>
                <a:gd name="T4" fmla="*/ 150812 w 75"/>
                <a:gd name="T5" fmla="*/ 0 h 55"/>
                <a:gd name="T6" fmla="*/ 0 60000 65536"/>
                <a:gd name="T7" fmla="*/ 0 60000 65536"/>
                <a:gd name="T8" fmla="*/ 0 60000 65536"/>
              </a:gdLst>
              <a:ahLst/>
              <a:cxnLst>
                <a:cxn ang="T6">
                  <a:pos x="T0" y="T1"/>
                </a:cxn>
                <a:cxn ang="T7">
                  <a:pos x="T2" y="T3"/>
                </a:cxn>
                <a:cxn ang="T8">
                  <a:pos x="T4" y="T5"/>
                </a:cxn>
              </a:cxnLst>
              <a:rect l="0" t="0" r="r" b="b"/>
              <a:pathLst>
                <a:path w="75" h="55">
                  <a:moveTo>
                    <a:pt x="75" y="0"/>
                  </a:moveTo>
                  <a:cubicBezTo>
                    <a:pt x="75" y="0"/>
                    <a:pt x="45" y="55"/>
                    <a:pt x="0" y="54"/>
                  </a:cubicBezTo>
                  <a:cubicBezTo>
                    <a:pt x="0" y="54"/>
                    <a:pt x="41" y="40"/>
                    <a:pt x="75" y="0"/>
                  </a:cubicBezTo>
                  <a:close/>
                </a:path>
              </a:pathLst>
            </a:custGeom>
            <a:solidFill>
              <a:srgbClr val="ED90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4" name="Freeform 109"/>
            <p:cNvSpPr>
              <a:spLocks/>
            </p:cNvSpPr>
            <p:nvPr/>
          </p:nvSpPr>
          <p:spPr bwMode="auto">
            <a:xfrm>
              <a:off x="4497387" y="2719388"/>
              <a:ext cx="217487" cy="179388"/>
            </a:xfrm>
            <a:custGeom>
              <a:avLst/>
              <a:gdLst>
                <a:gd name="T0" fmla="*/ 30207 w 108"/>
                <a:gd name="T1" fmla="*/ 0 h 89"/>
                <a:gd name="T2" fmla="*/ 0 w 108"/>
                <a:gd name="T3" fmla="*/ 68530 h 89"/>
                <a:gd name="T4" fmla="*/ 171170 w 108"/>
                <a:gd name="T5" fmla="*/ 179388 h 89"/>
                <a:gd name="T6" fmla="*/ 217487 w 108"/>
                <a:gd name="T7" fmla="*/ 118920 h 89"/>
                <a:gd name="T8" fmla="*/ 30207 w 10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9">
                  <a:moveTo>
                    <a:pt x="15" y="0"/>
                  </a:moveTo>
                  <a:cubicBezTo>
                    <a:pt x="0" y="34"/>
                    <a:pt x="0" y="34"/>
                    <a:pt x="0" y="34"/>
                  </a:cubicBezTo>
                  <a:cubicBezTo>
                    <a:pt x="0" y="34"/>
                    <a:pt x="61" y="46"/>
                    <a:pt x="85" y="89"/>
                  </a:cubicBezTo>
                  <a:cubicBezTo>
                    <a:pt x="108" y="59"/>
                    <a:pt x="108" y="59"/>
                    <a:pt x="108" y="59"/>
                  </a:cubicBezTo>
                  <a:cubicBezTo>
                    <a:pt x="108" y="59"/>
                    <a:pt x="76" y="7"/>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5" name="Freeform 110"/>
            <p:cNvSpPr>
              <a:spLocks/>
            </p:cNvSpPr>
            <p:nvPr/>
          </p:nvSpPr>
          <p:spPr bwMode="auto">
            <a:xfrm>
              <a:off x="4486275" y="1682751"/>
              <a:ext cx="1430337" cy="1198563"/>
            </a:xfrm>
            <a:custGeom>
              <a:avLst/>
              <a:gdLst>
                <a:gd name="T0" fmla="*/ 1077789 w 710"/>
                <a:gd name="T1" fmla="*/ 0 h 595"/>
                <a:gd name="T2" fmla="*/ 529829 w 710"/>
                <a:gd name="T3" fmla="*/ 161151 h 595"/>
                <a:gd name="T4" fmla="*/ 427087 w 710"/>
                <a:gd name="T5" fmla="*/ 316259 h 595"/>
                <a:gd name="T6" fmla="*/ 227645 w 710"/>
                <a:gd name="T7" fmla="*/ 719138 h 595"/>
                <a:gd name="T8" fmla="*/ 0 w 710"/>
                <a:gd name="T9" fmla="*/ 1021297 h 595"/>
                <a:gd name="T10" fmla="*/ 24175 w 710"/>
                <a:gd name="T11" fmla="*/ 1073671 h 595"/>
                <a:gd name="T12" fmla="*/ 36262 w 710"/>
                <a:gd name="T13" fmla="*/ 1047484 h 595"/>
                <a:gd name="T14" fmla="*/ 237718 w 710"/>
                <a:gd name="T15" fmla="*/ 1198563 h 595"/>
                <a:gd name="T16" fmla="*/ 521771 w 710"/>
                <a:gd name="T17" fmla="*/ 606332 h 595"/>
                <a:gd name="T18" fmla="*/ 545946 w 710"/>
                <a:gd name="T19" fmla="*/ 537843 h 595"/>
                <a:gd name="T20" fmla="*/ 664805 w 710"/>
                <a:gd name="T21" fmla="*/ 674821 h 595"/>
                <a:gd name="T22" fmla="*/ 1430337 w 710"/>
                <a:gd name="T23" fmla="*/ 761440 h 595"/>
                <a:gd name="T24" fmla="*/ 1077789 w 710"/>
                <a:gd name="T25" fmla="*/ 0 h 5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10" h="595">
                  <a:moveTo>
                    <a:pt x="535" y="0"/>
                  </a:moveTo>
                  <a:cubicBezTo>
                    <a:pt x="297" y="43"/>
                    <a:pt x="263" y="80"/>
                    <a:pt x="263" y="80"/>
                  </a:cubicBezTo>
                  <a:cubicBezTo>
                    <a:pt x="263" y="80"/>
                    <a:pt x="236" y="90"/>
                    <a:pt x="212" y="157"/>
                  </a:cubicBezTo>
                  <a:cubicBezTo>
                    <a:pt x="212" y="157"/>
                    <a:pt x="128" y="336"/>
                    <a:pt x="113" y="357"/>
                  </a:cubicBezTo>
                  <a:cubicBezTo>
                    <a:pt x="99" y="379"/>
                    <a:pt x="0" y="507"/>
                    <a:pt x="0" y="507"/>
                  </a:cubicBezTo>
                  <a:cubicBezTo>
                    <a:pt x="12" y="533"/>
                    <a:pt x="12" y="533"/>
                    <a:pt x="12" y="533"/>
                  </a:cubicBezTo>
                  <a:cubicBezTo>
                    <a:pt x="18" y="520"/>
                    <a:pt x="18" y="520"/>
                    <a:pt x="18" y="520"/>
                  </a:cubicBezTo>
                  <a:cubicBezTo>
                    <a:pt x="18" y="520"/>
                    <a:pt x="90" y="554"/>
                    <a:pt x="118" y="595"/>
                  </a:cubicBezTo>
                  <a:cubicBezTo>
                    <a:pt x="118" y="595"/>
                    <a:pt x="248" y="334"/>
                    <a:pt x="259" y="301"/>
                  </a:cubicBezTo>
                  <a:cubicBezTo>
                    <a:pt x="262" y="290"/>
                    <a:pt x="267" y="279"/>
                    <a:pt x="271" y="267"/>
                  </a:cubicBezTo>
                  <a:cubicBezTo>
                    <a:pt x="309" y="295"/>
                    <a:pt x="330" y="335"/>
                    <a:pt x="330" y="335"/>
                  </a:cubicBezTo>
                  <a:cubicBezTo>
                    <a:pt x="710" y="378"/>
                    <a:pt x="710" y="378"/>
                    <a:pt x="710" y="378"/>
                  </a:cubicBezTo>
                  <a:cubicBezTo>
                    <a:pt x="620" y="89"/>
                    <a:pt x="535" y="0"/>
                    <a:pt x="535" y="0"/>
                  </a:cubicBezTo>
                  <a:close/>
                </a:path>
              </a:pathLst>
            </a:custGeom>
            <a:solidFill>
              <a:srgbClr val="393B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6" name="Freeform 111"/>
            <p:cNvSpPr>
              <a:spLocks/>
            </p:cNvSpPr>
            <p:nvPr/>
          </p:nvSpPr>
          <p:spPr bwMode="auto">
            <a:xfrm>
              <a:off x="5443537" y="1939926"/>
              <a:ext cx="42862" cy="46038"/>
            </a:xfrm>
            <a:custGeom>
              <a:avLst/>
              <a:gdLst>
                <a:gd name="T0" fmla="*/ 0 w 21"/>
                <a:gd name="T1" fmla="*/ 6005 h 23"/>
                <a:gd name="T2" fmla="*/ 2041 w 21"/>
                <a:gd name="T3" fmla="*/ 46038 h 23"/>
                <a:gd name="T4" fmla="*/ 42862 w 21"/>
                <a:gd name="T5" fmla="*/ 28023 h 23"/>
                <a:gd name="T6" fmla="*/ 2041 w 21"/>
                <a:gd name="T7" fmla="*/ 0 h 23"/>
                <a:gd name="T8" fmla="*/ 0 w 21"/>
                <a:gd name="T9" fmla="*/ 600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3">
                  <a:moveTo>
                    <a:pt x="0" y="3"/>
                  </a:moveTo>
                  <a:cubicBezTo>
                    <a:pt x="1" y="23"/>
                    <a:pt x="1" y="23"/>
                    <a:pt x="1" y="23"/>
                  </a:cubicBezTo>
                  <a:cubicBezTo>
                    <a:pt x="21" y="14"/>
                    <a:pt x="21" y="14"/>
                    <a:pt x="21" y="14"/>
                  </a:cubicBezTo>
                  <a:cubicBezTo>
                    <a:pt x="15" y="9"/>
                    <a:pt x="9" y="3"/>
                    <a:pt x="1" y="0"/>
                  </a:cubicBezTo>
                  <a:cubicBezTo>
                    <a:pt x="1" y="1"/>
                    <a:pt x="1" y="2"/>
                    <a:pt x="0" y="3"/>
                  </a:cubicBezTo>
                  <a:close/>
                </a:path>
              </a:pathLst>
            </a:custGeom>
            <a:solidFill>
              <a:srgbClr val="FCC6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7" name="Freeform 112"/>
            <p:cNvSpPr>
              <a:spLocks/>
            </p:cNvSpPr>
            <p:nvPr/>
          </p:nvSpPr>
          <p:spPr bwMode="auto">
            <a:xfrm>
              <a:off x="5376862" y="2297113"/>
              <a:ext cx="225425" cy="231775"/>
            </a:xfrm>
            <a:custGeom>
              <a:avLst/>
              <a:gdLst>
                <a:gd name="T0" fmla="*/ 154980 w 112"/>
                <a:gd name="T1" fmla="*/ 94725 h 115"/>
                <a:gd name="T2" fmla="*/ 225425 w 112"/>
                <a:gd name="T3" fmla="*/ 8062 h 115"/>
                <a:gd name="T4" fmla="*/ 42267 w 112"/>
                <a:gd name="T5" fmla="*/ 14108 h 115"/>
                <a:gd name="T6" fmla="*/ 0 w 112"/>
                <a:gd name="T7" fmla="*/ 197513 h 115"/>
                <a:gd name="T8" fmla="*/ 30191 w 112"/>
                <a:gd name="T9" fmla="*/ 205574 h 115"/>
                <a:gd name="T10" fmla="*/ 48305 w 112"/>
                <a:gd name="T11" fmla="*/ 185420 h 115"/>
                <a:gd name="T12" fmla="*/ 50318 w 112"/>
                <a:gd name="T13" fmla="*/ 205574 h 115"/>
                <a:gd name="T14" fmla="*/ 126802 w 112"/>
                <a:gd name="T15" fmla="*/ 231775 h 115"/>
                <a:gd name="T16" fmla="*/ 154980 w 112"/>
                <a:gd name="T17" fmla="*/ 94725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15">
                  <a:moveTo>
                    <a:pt x="77" y="47"/>
                  </a:moveTo>
                  <a:cubicBezTo>
                    <a:pt x="80" y="31"/>
                    <a:pt x="91" y="10"/>
                    <a:pt x="112" y="4"/>
                  </a:cubicBezTo>
                  <a:cubicBezTo>
                    <a:pt x="83" y="0"/>
                    <a:pt x="21" y="7"/>
                    <a:pt x="21" y="7"/>
                  </a:cubicBezTo>
                  <a:cubicBezTo>
                    <a:pt x="0" y="98"/>
                    <a:pt x="0" y="98"/>
                    <a:pt x="0" y="98"/>
                  </a:cubicBezTo>
                  <a:cubicBezTo>
                    <a:pt x="15" y="102"/>
                    <a:pt x="15" y="102"/>
                    <a:pt x="15" y="102"/>
                  </a:cubicBezTo>
                  <a:cubicBezTo>
                    <a:pt x="24" y="92"/>
                    <a:pt x="24" y="92"/>
                    <a:pt x="24" y="92"/>
                  </a:cubicBezTo>
                  <a:cubicBezTo>
                    <a:pt x="25" y="102"/>
                    <a:pt x="25" y="102"/>
                    <a:pt x="25" y="102"/>
                  </a:cubicBezTo>
                  <a:cubicBezTo>
                    <a:pt x="25" y="102"/>
                    <a:pt x="40" y="111"/>
                    <a:pt x="63" y="115"/>
                  </a:cubicBezTo>
                  <a:cubicBezTo>
                    <a:pt x="61" y="94"/>
                    <a:pt x="69" y="69"/>
                    <a:pt x="77" y="47"/>
                  </a:cubicBezTo>
                  <a:close/>
                </a:path>
              </a:pathLst>
            </a:custGeom>
            <a:solidFill>
              <a:srgbClr val="F7AF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8" name="Freeform 113"/>
            <p:cNvSpPr>
              <a:spLocks/>
            </p:cNvSpPr>
            <p:nvPr/>
          </p:nvSpPr>
          <p:spPr bwMode="auto">
            <a:xfrm>
              <a:off x="5486400" y="2305051"/>
              <a:ext cx="233362" cy="231775"/>
            </a:xfrm>
            <a:custGeom>
              <a:avLst/>
              <a:gdLst>
                <a:gd name="T0" fmla="*/ 110646 w 116"/>
                <a:gd name="T1" fmla="*/ 225729 h 115"/>
                <a:gd name="T2" fmla="*/ 134787 w 116"/>
                <a:gd name="T3" fmla="*/ 112864 h 115"/>
                <a:gd name="T4" fmla="*/ 233362 w 116"/>
                <a:gd name="T5" fmla="*/ 114880 h 115"/>
                <a:gd name="T6" fmla="*/ 138810 w 116"/>
                <a:gd name="T7" fmla="*/ 6046 h 115"/>
                <a:gd name="T8" fmla="*/ 116681 w 116"/>
                <a:gd name="T9" fmla="*/ 0 h 115"/>
                <a:gd name="T10" fmla="*/ 16094 w 116"/>
                <a:gd name="T11" fmla="*/ 90695 h 115"/>
                <a:gd name="T12" fmla="*/ 18106 w 116"/>
                <a:gd name="T13" fmla="*/ 223713 h 115"/>
                <a:gd name="T14" fmla="*/ 110646 w 116"/>
                <a:gd name="T15" fmla="*/ 225729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 h="115">
                  <a:moveTo>
                    <a:pt x="55" y="112"/>
                  </a:moveTo>
                  <a:cubicBezTo>
                    <a:pt x="67" y="56"/>
                    <a:pt x="67" y="56"/>
                    <a:pt x="67" y="56"/>
                  </a:cubicBezTo>
                  <a:cubicBezTo>
                    <a:pt x="116" y="57"/>
                    <a:pt x="116" y="57"/>
                    <a:pt x="116" y="57"/>
                  </a:cubicBezTo>
                  <a:cubicBezTo>
                    <a:pt x="116" y="57"/>
                    <a:pt x="86" y="13"/>
                    <a:pt x="69" y="3"/>
                  </a:cubicBezTo>
                  <a:cubicBezTo>
                    <a:pt x="67" y="2"/>
                    <a:pt x="62" y="1"/>
                    <a:pt x="58" y="0"/>
                  </a:cubicBezTo>
                  <a:cubicBezTo>
                    <a:pt x="37" y="6"/>
                    <a:pt x="21" y="16"/>
                    <a:pt x="8" y="45"/>
                  </a:cubicBezTo>
                  <a:cubicBezTo>
                    <a:pt x="0" y="79"/>
                    <a:pt x="0" y="99"/>
                    <a:pt x="9" y="111"/>
                  </a:cubicBezTo>
                  <a:cubicBezTo>
                    <a:pt x="22" y="114"/>
                    <a:pt x="37" y="115"/>
                    <a:pt x="55" y="112"/>
                  </a:cubicBezTo>
                  <a:close/>
                </a:path>
              </a:pathLst>
            </a:custGeom>
            <a:solidFill>
              <a:srgbClr val="F59F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59" name="Freeform 114"/>
            <p:cNvSpPr>
              <a:spLocks/>
            </p:cNvSpPr>
            <p:nvPr/>
          </p:nvSpPr>
          <p:spPr bwMode="auto">
            <a:xfrm>
              <a:off x="5465762" y="1654176"/>
              <a:ext cx="450850" cy="781050"/>
            </a:xfrm>
            <a:custGeom>
              <a:avLst/>
              <a:gdLst>
                <a:gd name="T0" fmla="*/ 98623 w 224"/>
                <a:gd name="T1" fmla="*/ 28182 h 388"/>
                <a:gd name="T2" fmla="*/ 72458 w 224"/>
                <a:gd name="T3" fmla="*/ 247601 h 388"/>
                <a:gd name="T4" fmla="*/ 265679 w 224"/>
                <a:gd name="T5" fmla="*/ 611957 h 388"/>
                <a:gd name="T6" fmla="*/ 48305 w 224"/>
                <a:gd name="T7" fmla="*/ 640139 h 388"/>
                <a:gd name="T8" fmla="*/ 209323 w 224"/>
                <a:gd name="T9" fmla="*/ 768972 h 388"/>
                <a:gd name="T10" fmla="*/ 390468 w 224"/>
                <a:gd name="T11" fmla="*/ 781050 h 388"/>
                <a:gd name="T12" fmla="*/ 450850 w 224"/>
                <a:gd name="T13" fmla="*/ 718647 h 388"/>
                <a:gd name="T14" fmla="*/ 98623 w 224"/>
                <a:gd name="T15" fmla="*/ 28182 h 3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388">
                  <a:moveTo>
                    <a:pt x="49" y="14"/>
                  </a:moveTo>
                  <a:cubicBezTo>
                    <a:pt x="49" y="14"/>
                    <a:pt x="0" y="55"/>
                    <a:pt x="36" y="123"/>
                  </a:cubicBezTo>
                  <a:cubicBezTo>
                    <a:pt x="62" y="172"/>
                    <a:pt x="132" y="304"/>
                    <a:pt x="132" y="304"/>
                  </a:cubicBezTo>
                  <a:cubicBezTo>
                    <a:pt x="24" y="318"/>
                    <a:pt x="24" y="318"/>
                    <a:pt x="24" y="318"/>
                  </a:cubicBezTo>
                  <a:cubicBezTo>
                    <a:pt x="24" y="318"/>
                    <a:pt x="68" y="323"/>
                    <a:pt x="104" y="382"/>
                  </a:cubicBezTo>
                  <a:cubicBezTo>
                    <a:pt x="194" y="388"/>
                    <a:pt x="194" y="388"/>
                    <a:pt x="194" y="388"/>
                  </a:cubicBezTo>
                  <a:cubicBezTo>
                    <a:pt x="224" y="357"/>
                    <a:pt x="224" y="357"/>
                    <a:pt x="224" y="357"/>
                  </a:cubicBezTo>
                  <a:cubicBezTo>
                    <a:pt x="224" y="357"/>
                    <a:pt x="175" y="0"/>
                    <a:pt x="49" y="14"/>
                  </a:cubicBezTo>
                  <a:close/>
                </a:path>
              </a:pathLst>
            </a:custGeom>
            <a:solidFill>
              <a:srgbClr val="4547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0" name="Freeform 115"/>
            <p:cNvSpPr>
              <a:spLocks/>
            </p:cNvSpPr>
            <p:nvPr/>
          </p:nvSpPr>
          <p:spPr bwMode="auto">
            <a:xfrm>
              <a:off x="5353050" y="1925638"/>
              <a:ext cx="773112" cy="401638"/>
            </a:xfrm>
            <a:custGeom>
              <a:avLst/>
              <a:gdLst>
                <a:gd name="T0" fmla="*/ 0 w 384"/>
                <a:gd name="T1" fmla="*/ 278523 h 199"/>
                <a:gd name="T2" fmla="*/ 249651 w 384"/>
                <a:gd name="T3" fmla="*/ 318888 h 199"/>
                <a:gd name="T4" fmla="*/ 640233 w 384"/>
                <a:gd name="T5" fmla="*/ 193755 h 199"/>
                <a:gd name="T6" fmla="*/ 773112 w 384"/>
                <a:gd name="T7" fmla="*/ 117060 h 199"/>
                <a:gd name="T8" fmla="*/ 660367 w 384"/>
                <a:gd name="T9" fmla="*/ 0 h 199"/>
                <a:gd name="T10" fmla="*/ 283877 w 384"/>
                <a:gd name="T11" fmla="*/ 201828 h 199"/>
                <a:gd name="T12" fmla="*/ 20133 w 384"/>
                <a:gd name="T13" fmla="*/ 224029 h 199"/>
                <a:gd name="T14" fmla="*/ 0 w 384"/>
                <a:gd name="T15" fmla="*/ 278523 h 1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199">
                  <a:moveTo>
                    <a:pt x="0" y="138"/>
                  </a:moveTo>
                  <a:cubicBezTo>
                    <a:pt x="0" y="138"/>
                    <a:pt x="35" y="199"/>
                    <a:pt x="124" y="158"/>
                  </a:cubicBezTo>
                  <a:cubicBezTo>
                    <a:pt x="212" y="116"/>
                    <a:pt x="241" y="67"/>
                    <a:pt x="318" y="96"/>
                  </a:cubicBezTo>
                  <a:cubicBezTo>
                    <a:pt x="384" y="58"/>
                    <a:pt x="384" y="58"/>
                    <a:pt x="384" y="58"/>
                  </a:cubicBezTo>
                  <a:cubicBezTo>
                    <a:pt x="328" y="0"/>
                    <a:pt x="328" y="0"/>
                    <a:pt x="328" y="0"/>
                  </a:cubicBezTo>
                  <a:cubicBezTo>
                    <a:pt x="328" y="0"/>
                    <a:pt x="217" y="4"/>
                    <a:pt x="141" y="100"/>
                  </a:cubicBezTo>
                  <a:cubicBezTo>
                    <a:pt x="65" y="196"/>
                    <a:pt x="10" y="111"/>
                    <a:pt x="10" y="111"/>
                  </a:cubicBezTo>
                  <a:lnTo>
                    <a:pt x="0" y="138"/>
                  </a:lnTo>
                  <a:close/>
                </a:path>
              </a:pathLst>
            </a:custGeom>
            <a:solidFill>
              <a:srgbClr val="8E33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1" name="Freeform 116"/>
            <p:cNvSpPr>
              <a:spLocks/>
            </p:cNvSpPr>
            <p:nvPr/>
          </p:nvSpPr>
          <p:spPr bwMode="auto">
            <a:xfrm>
              <a:off x="5026025" y="1666876"/>
              <a:ext cx="439737" cy="696913"/>
            </a:xfrm>
            <a:custGeom>
              <a:avLst/>
              <a:gdLst>
                <a:gd name="T0" fmla="*/ 82703 w 218"/>
                <a:gd name="T1" fmla="*/ 169193 h 346"/>
                <a:gd name="T2" fmla="*/ 217851 w 218"/>
                <a:gd name="T3" fmla="*/ 696913 h 346"/>
                <a:gd name="T4" fmla="*/ 350983 w 218"/>
                <a:gd name="T5" fmla="*/ 628430 h 346"/>
                <a:gd name="T6" fmla="*/ 417548 w 218"/>
                <a:gd name="T7" fmla="*/ 402840 h 346"/>
                <a:gd name="T8" fmla="*/ 417548 w 218"/>
                <a:gd name="T9" fmla="*/ 279974 h 346"/>
                <a:gd name="T10" fmla="*/ 439737 w 218"/>
                <a:gd name="T11" fmla="*/ 215519 h 346"/>
                <a:gd name="T12" fmla="*/ 389308 w 218"/>
                <a:gd name="T13" fmla="*/ 147037 h 346"/>
                <a:gd name="T14" fmla="*/ 381240 w 218"/>
                <a:gd name="T15" fmla="*/ 26185 h 346"/>
                <a:gd name="T16" fmla="*/ 82703 w 218"/>
                <a:gd name="T17" fmla="*/ 169193 h 3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346">
                  <a:moveTo>
                    <a:pt x="41" y="84"/>
                  </a:moveTo>
                  <a:cubicBezTo>
                    <a:pt x="0" y="177"/>
                    <a:pt x="40" y="281"/>
                    <a:pt x="108" y="346"/>
                  </a:cubicBezTo>
                  <a:cubicBezTo>
                    <a:pt x="108" y="346"/>
                    <a:pt x="157" y="338"/>
                    <a:pt x="174" y="312"/>
                  </a:cubicBezTo>
                  <a:cubicBezTo>
                    <a:pt x="195" y="280"/>
                    <a:pt x="204" y="244"/>
                    <a:pt x="207" y="200"/>
                  </a:cubicBezTo>
                  <a:cubicBezTo>
                    <a:pt x="210" y="164"/>
                    <a:pt x="207" y="139"/>
                    <a:pt x="207" y="139"/>
                  </a:cubicBezTo>
                  <a:cubicBezTo>
                    <a:pt x="207" y="139"/>
                    <a:pt x="218" y="129"/>
                    <a:pt x="218" y="107"/>
                  </a:cubicBezTo>
                  <a:cubicBezTo>
                    <a:pt x="218" y="85"/>
                    <a:pt x="210" y="68"/>
                    <a:pt x="193" y="73"/>
                  </a:cubicBezTo>
                  <a:cubicBezTo>
                    <a:pt x="189" y="13"/>
                    <a:pt x="189" y="13"/>
                    <a:pt x="189" y="13"/>
                  </a:cubicBezTo>
                  <a:cubicBezTo>
                    <a:pt x="131" y="0"/>
                    <a:pt x="63" y="31"/>
                    <a:pt x="41" y="84"/>
                  </a:cubicBezTo>
                  <a:close/>
                </a:path>
              </a:pathLst>
            </a:custGeom>
            <a:solidFill>
              <a:srgbClr val="F6AB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2" name="Freeform 117"/>
            <p:cNvSpPr>
              <a:spLocks/>
            </p:cNvSpPr>
            <p:nvPr/>
          </p:nvSpPr>
          <p:spPr bwMode="auto">
            <a:xfrm>
              <a:off x="4941887" y="1485901"/>
              <a:ext cx="465137" cy="882650"/>
            </a:xfrm>
            <a:custGeom>
              <a:avLst/>
              <a:gdLst>
                <a:gd name="T0" fmla="*/ 0 w 231"/>
                <a:gd name="T1" fmla="*/ 396087 h 439"/>
                <a:gd name="T2" fmla="*/ 273847 w 231"/>
                <a:gd name="T3" fmla="*/ 866565 h 439"/>
                <a:gd name="T4" fmla="*/ 302037 w 231"/>
                <a:gd name="T5" fmla="*/ 876618 h 439"/>
                <a:gd name="T6" fmla="*/ 179209 w 231"/>
                <a:gd name="T7" fmla="*/ 349843 h 439"/>
                <a:gd name="T8" fmla="*/ 465137 w 231"/>
                <a:gd name="T9" fmla="*/ 207091 h 439"/>
                <a:gd name="T10" fmla="*/ 463123 w 231"/>
                <a:gd name="T11" fmla="*/ 197038 h 439"/>
                <a:gd name="T12" fmla="*/ 0 w 231"/>
                <a:gd name="T13" fmla="*/ 396087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439">
                  <a:moveTo>
                    <a:pt x="0" y="197"/>
                  </a:moveTo>
                  <a:cubicBezTo>
                    <a:pt x="0" y="197"/>
                    <a:pt x="15" y="327"/>
                    <a:pt x="136" y="431"/>
                  </a:cubicBezTo>
                  <a:cubicBezTo>
                    <a:pt x="145" y="439"/>
                    <a:pt x="150" y="436"/>
                    <a:pt x="150" y="436"/>
                  </a:cubicBezTo>
                  <a:cubicBezTo>
                    <a:pt x="82" y="371"/>
                    <a:pt x="48" y="267"/>
                    <a:pt x="89" y="174"/>
                  </a:cubicBezTo>
                  <a:cubicBezTo>
                    <a:pt x="112" y="121"/>
                    <a:pt x="173" y="90"/>
                    <a:pt x="231" y="103"/>
                  </a:cubicBezTo>
                  <a:cubicBezTo>
                    <a:pt x="230" y="98"/>
                    <a:pt x="230" y="98"/>
                    <a:pt x="230" y="98"/>
                  </a:cubicBezTo>
                  <a:cubicBezTo>
                    <a:pt x="230" y="98"/>
                    <a:pt x="27" y="0"/>
                    <a:pt x="0" y="197"/>
                  </a:cubicBezTo>
                  <a:close/>
                </a:path>
              </a:pathLst>
            </a:custGeom>
            <a:solidFill>
              <a:srgbClr val="F7AF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3" name="Freeform 118"/>
            <p:cNvSpPr>
              <a:spLocks/>
            </p:cNvSpPr>
            <p:nvPr/>
          </p:nvSpPr>
          <p:spPr bwMode="auto">
            <a:xfrm>
              <a:off x="4762500" y="1546226"/>
              <a:ext cx="739775" cy="422275"/>
            </a:xfrm>
            <a:custGeom>
              <a:avLst/>
              <a:gdLst>
                <a:gd name="T0" fmla="*/ 719618 w 367"/>
                <a:gd name="T1" fmla="*/ 378037 h 210"/>
                <a:gd name="T2" fmla="*/ 653098 w 367"/>
                <a:gd name="T3" fmla="*/ 92498 h 210"/>
                <a:gd name="T4" fmla="*/ 570453 w 367"/>
                <a:gd name="T5" fmla="*/ 64347 h 210"/>
                <a:gd name="T6" fmla="*/ 487808 w 367"/>
                <a:gd name="T7" fmla="*/ 0 h 210"/>
                <a:gd name="T8" fmla="*/ 0 w 367"/>
                <a:gd name="T9" fmla="*/ 355918 h 210"/>
                <a:gd name="T10" fmla="*/ 118928 w 367"/>
                <a:gd name="T11" fmla="*/ 341842 h 210"/>
                <a:gd name="T12" fmla="*/ 92724 w 367"/>
                <a:gd name="T13" fmla="*/ 412221 h 210"/>
                <a:gd name="T14" fmla="*/ 199558 w 367"/>
                <a:gd name="T15" fmla="*/ 416243 h 210"/>
                <a:gd name="T16" fmla="*/ 181416 w 367"/>
                <a:gd name="T17" fmla="*/ 351896 h 210"/>
                <a:gd name="T18" fmla="*/ 193511 w 367"/>
                <a:gd name="T19" fmla="*/ 349885 h 210"/>
                <a:gd name="T20" fmla="*/ 221731 w 367"/>
                <a:gd name="T21" fmla="*/ 209127 h 210"/>
                <a:gd name="T22" fmla="*/ 560375 w 367"/>
                <a:gd name="T23" fmla="*/ 128693 h 210"/>
                <a:gd name="T24" fmla="*/ 683334 w 367"/>
                <a:gd name="T25" fmla="*/ 283528 h 210"/>
                <a:gd name="T26" fmla="*/ 683334 w 367"/>
                <a:gd name="T27" fmla="*/ 394123 h 210"/>
                <a:gd name="T28" fmla="*/ 723649 w 367"/>
                <a:gd name="T29" fmla="*/ 422275 h 210"/>
                <a:gd name="T30" fmla="*/ 739775 w 367"/>
                <a:gd name="T31" fmla="*/ 410210 h 210"/>
                <a:gd name="T32" fmla="*/ 719618 w 367"/>
                <a:gd name="T33" fmla="*/ 378037 h 2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7" h="210">
                  <a:moveTo>
                    <a:pt x="357" y="188"/>
                  </a:moveTo>
                  <a:cubicBezTo>
                    <a:pt x="357" y="169"/>
                    <a:pt x="338" y="62"/>
                    <a:pt x="324" y="46"/>
                  </a:cubicBezTo>
                  <a:cubicBezTo>
                    <a:pt x="310" y="30"/>
                    <a:pt x="283" y="32"/>
                    <a:pt x="283" y="32"/>
                  </a:cubicBezTo>
                  <a:cubicBezTo>
                    <a:pt x="283" y="32"/>
                    <a:pt x="278" y="0"/>
                    <a:pt x="242" y="0"/>
                  </a:cubicBezTo>
                  <a:cubicBezTo>
                    <a:pt x="206" y="0"/>
                    <a:pt x="83" y="11"/>
                    <a:pt x="0" y="177"/>
                  </a:cubicBezTo>
                  <a:cubicBezTo>
                    <a:pt x="59" y="170"/>
                    <a:pt x="59" y="170"/>
                    <a:pt x="59" y="170"/>
                  </a:cubicBezTo>
                  <a:cubicBezTo>
                    <a:pt x="46" y="205"/>
                    <a:pt x="46" y="205"/>
                    <a:pt x="46" y="205"/>
                  </a:cubicBezTo>
                  <a:cubicBezTo>
                    <a:pt x="99" y="207"/>
                    <a:pt x="99" y="207"/>
                    <a:pt x="99" y="207"/>
                  </a:cubicBezTo>
                  <a:cubicBezTo>
                    <a:pt x="90" y="175"/>
                    <a:pt x="90" y="175"/>
                    <a:pt x="90" y="175"/>
                  </a:cubicBezTo>
                  <a:cubicBezTo>
                    <a:pt x="96" y="174"/>
                    <a:pt x="96" y="174"/>
                    <a:pt x="96" y="174"/>
                  </a:cubicBezTo>
                  <a:cubicBezTo>
                    <a:pt x="94" y="150"/>
                    <a:pt x="98" y="125"/>
                    <a:pt x="110" y="104"/>
                  </a:cubicBezTo>
                  <a:cubicBezTo>
                    <a:pt x="142" y="48"/>
                    <a:pt x="218" y="28"/>
                    <a:pt x="278" y="64"/>
                  </a:cubicBezTo>
                  <a:cubicBezTo>
                    <a:pt x="304" y="80"/>
                    <a:pt x="330" y="109"/>
                    <a:pt x="339" y="141"/>
                  </a:cubicBezTo>
                  <a:cubicBezTo>
                    <a:pt x="348" y="151"/>
                    <a:pt x="353" y="169"/>
                    <a:pt x="339" y="196"/>
                  </a:cubicBezTo>
                  <a:cubicBezTo>
                    <a:pt x="347" y="199"/>
                    <a:pt x="353" y="205"/>
                    <a:pt x="359" y="210"/>
                  </a:cubicBezTo>
                  <a:cubicBezTo>
                    <a:pt x="367" y="204"/>
                    <a:pt x="367" y="204"/>
                    <a:pt x="367" y="204"/>
                  </a:cubicBezTo>
                  <a:cubicBezTo>
                    <a:pt x="367" y="204"/>
                    <a:pt x="357" y="207"/>
                    <a:pt x="357" y="188"/>
                  </a:cubicBezTo>
                  <a:close/>
                </a:path>
              </a:pathLst>
            </a:custGeom>
            <a:solidFill>
              <a:srgbClr val="FBBE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4" name="Freeform 119"/>
            <p:cNvSpPr>
              <a:spLocks/>
            </p:cNvSpPr>
            <p:nvPr/>
          </p:nvSpPr>
          <p:spPr bwMode="auto">
            <a:xfrm>
              <a:off x="4926012" y="1587501"/>
              <a:ext cx="519112" cy="314325"/>
            </a:xfrm>
            <a:custGeom>
              <a:avLst/>
              <a:gdLst>
                <a:gd name="T0" fmla="*/ 416497 w 258"/>
                <a:gd name="T1" fmla="*/ 72537 h 156"/>
                <a:gd name="T2" fmla="*/ 36217 w 258"/>
                <a:gd name="T3" fmla="*/ 169252 h 156"/>
                <a:gd name="T4" fmla="*/ 30181 w 258"/>
                <a:gd name="T5" fmla="*/ 308280 h 156"/>
                <a:gd name="T6" fmla="*/ 88531 w 258"/>
                <a:gd name="T7" fmla="*/ 300221 h 156"/>
                <a:gd name="T8" fmla="*/ 231387 w 258"/>
                <a:gd name="T9" fmla="*/ 149103 h 156"/>
                <a:gd name="T10" fmla="*/ 438630 w 258"/>
                <a:gd name="T11" fmla="*/ 179326 h 156"/>
                <a:gd name="T12" fmla="*/ 438630 w 258"/>
                <a:gd name="T13" fmla="*/ 288131 h 156"/>
                <a:gd name="T14" fmla="*/ 468810 w 258"/>
                <a:gd name="T15" fmla="*/ 314325 h 156"/>
                <a:gd name="T16" fmla="*/ 488931 w 258"/>
                <a:gd name="T17" fmla="*/ 225669 h 156"/>
                <a:gd name="T18" fmla="*/ 519112 w 258"/>
                <a:gd name="T19" fmla="*/ 241788 h 156"/>
                <a:gd name="T20" fmla="*/ 416497 w 258"/>
                <a:gd name="T21" fmla="*/ 7253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8" h="156">
                  <a:moveTo>
                    <a:pt x="207" y="36"/>
                  </a:moveTo>
                  <a:cubicBezTo>
                    <a:pt x="147" y="0"/>
                    <a:pt x="50" y="28"/>
                    <a:pt x="18" y="84"/>
                  </a:cubicBezTo>
                  <a:cubicBezTo>
                    <a:pt x="7" y="105"/>
                    <a:pt x="0" y="134"/>
                    <a:pt x="15" y="153"/>
                  </a:cubicBezTo>
                  <a:cubicBezTo>
                    <a:pt x="44" y="149"/>
                    <a:pt x="44" y="149"/>
                    <a:pt x="44" y="149"/>
                  </a:cubicBezTo>
                  <a:cubicBezTo>
                    <a:pt x="44" y="149"/>
                    <a:pt x="87" y="89"/>
                    <a:pt x="115" y="74"/>
                  </a:cubicBezTo>
                  <a:cubicBezTo>
                    <a:pt x="144" y="58"/>
                    <a:pt x="208" y="66"/>
                    <a:pt x="218" y="89"/>
                  </a:cubicBezTo>
                  <a:cubicBezTo>
                    <a:pt x="227" y="112"/>
                    <a:pt x="218" y="143"/>
                    <a:pt x="218" y="143"/>
                  </a:cubicBezTo>
                  <a:cubicBezTo>
                    <a:pt x="233" y="156"/>
                    <a:pt x="233" y="156"/>
                    <a:pt x="233" y="156"/>
                  </a:cubicBezTo>
                  <a:cubicBezTo>
                    <a:pt x="233" y="156"/>
                    <a:pt x="229" y="110"/>
                    <a:pt x="243" y="112"/>
                  </a:cubicBezTo>
                  <a:cubicBezTo>
                    <a:pt x="248" y="112"/>
                    <a:pt x="254" y="115"/>
                    <a:pt x="258" y="120"/>
                  </a:cubicBezTo>
                  <a:cubicBezTo>
                    <a:pt x="258" y="88"/>
                    <a:pt x="233" y="51"/>
                    <a:pt x="207" y="36"/>
                  </a:cubicBezTo>
                  <a:close/>
                </a:path>
              </a:pathLst>
            </a:custGeom>
            <a:solidFill>
              <a:srgbClr val="FCC6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5" name="Freeform 120"/>
            <p:cNvSpPr>
              <a:spLocks/>
            </p:cNvSpPr>
            <p:nvPr/>
          </p:nvSpPr>
          <p:spPr bwMode="auto">
            <a:xfrm>
              <a:off x="5187950" y="1893888"/>
              <a:ext cx="134937" cy="169863"/>
            </a:xfrm>
            <a:custGeom>
              <a:avLst/>
              <a:gdLst>
                <a:gd name="T0" fmla="*/ 114797 w 67"/>
                <a:gd name="T1" fmla="*/ 56621 h 84"/>
                <a:gd name="T2" fmla="*/ 36252 w 67"/>
                <a:gd name="T3" fmla="*/ 22244 h 84"/>
                <a:gd name="T4" fmla="*/ 6042 w 67"/>
                <a:gd name="T5" fmla="*/ 78865 h 84"/>
                <a:gd name="T6" fmla="*/ 40280 w 67"/>
                <a:gd name="T7" fmla="*/ 163796 h 84"/>
                <a:gd name="T8" fmla="*/ 58406 w 67"/>
                <a:gd name="T9" fmla="*/ 123353 h 84"/>
                <a:gd name="T10" fmla="*/ 106741 w 67"/>
                <a:gd name="T11" fmla="*/ 155708 h 84"/>
                <a:gd name="T12" fmla="*/ 110769 w 67"/>
                <a:gd name="T13" fmla="*/ 169863 h 84"/>
                <a:gd name="T14" fmla="*/ 120839 w 67"/>
                <a:gd name="T15" fmla="*/ 165819 h 84"/>
                <a:gd name="T16" fmla="*/ 114797 w 67"/>
                <a:gd name="T17" fmla="*/ 56621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 h="84">
                  <a:moveTo>
                    <a:pt x="57" y="28"/>
                  </a:moveTo>
                  <a:cubicBezTo>
                    <a:pt x="57" y="28"/>
                    <a:pt x="46" y="0"/>
                    <a:pt x="18" y="11"/>
                  </a:cubicBezTo>
                  <a:cubicBezTo>
                    <a:pt x="0" y="17"/>
                    <a:pt x="3" y="39"/>
                    <a:pt x="3" y="39"/>
                  </a:cubicBezTo>
                  <a:cubicBezTo>
                    <a:pt x="20" y="81"/>
                    <a:pt x="20" y="81"/>
                    <a:pt x="20" y="81"/>
                  </a:cubicBezTo>
                  <a:cubicBezTo>
                    <a:pt x="19" y="72"/>
                    <a:pt x="22" y="63"/>
                    <a:pt x="29" y="61"/>
                  </a:cubicBezTo>
                  <a:cubicBezTo>
                    <a:pt x="38" y="58"/>
                    <a:pt x="49" y="65"/>
                    <a:pt x="53" y="77"/>
                  </a:cubicBezTo>
                  <a:cubicBezTo>
                    <a:pt x="54" y="79"/>
                    <a:pt x="55" y="82"/>
                    <a:pt x="55" y="84"/>
                  </a:cubicBezTo>
                  <a:cubicBezTo>
                    <a:pt x="60" y="82"/>
                    <a:pt x="60" y="82"/>
                    <a:pt x="60" y="82"/>
                  </a:cubicBezTo>
                  <a:cubicBezTo>
                    <a:pt x="67" y="51"/>
                    <a:pt x="57" y="28"/>
                    <a:pt x="5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6" name="Freeform 121"/>
            <p:cNvSpPr>
              <a:spLocks/>
            </p:cNvSpPr>
            <p:nvPr/>
          </p:nvSpPr>
          <p:spPr bwMode="auto">
            <a:xfrm>
              <a:off x="5226050" y="2005013"/>
              <a:ext cx="73025" cy="80963"/>
            </a:xfrm>
            <a:custGeom>
              <a:avLst/>
              <a:gdLst>
                <a:gd name="T0" fmla="*/ 26370 w 36"/>
                <a:gd name="T1" fmla="*/ 36433 h 40"/>
                <a:gd name="T2" fmla="*/ 56797 w 36"/>
                <a:gd name="T3" fmla="*/ 62746 h 40"/>
                <a:gd name="T4" fmla="*/ 56797 w 36"/>
                <a:gd name="T5" fmla="*/ 64770 h 40"/>
                <a:gd name="T6" fmla="*/ 73025 w 36"/>
                <a:gd name="T7" fmla="*/ 58698 h 40"/>
                <a:gd name="T8" fmla="*/ 68968 w 36"/>
                <a:gd name="T9" fmla="*/ 44530 h 40"/>
                <a:gd name="T10" fmla="*/ 16228 w 36"/>
                <a:gd name="T11" fmla="*/ 8096 h 40"/>
                <a:gd name="T12" fmla="*/ 2028 w 36"/>
                <a:gd name="T13" fmla="*/ 52626 h 40"/>
                <a:gd name="T14" fmla="*/ 12171 w 36"/>
                <a:gd name="T15" fmla="*/ 80963 h 40"/>
                <a:gd name="T16" fmla="*/ 16228 w 36"/>
                <a:gd name="T17" fmla="*/ 80963 h 40"/>
                <a:gd name="T18" fmla="*/ 14199 w 36"/>
                <a:gd name="T19" fmla="*/ 74891 h 40"/>
                <a:gd name="T20" fmla="*/ 26370 w 36"/>
                <a:gd name="T21" fmla="*/ 36433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40">
                  <a:moveTo>
                    <a:pt x="13" y="18"/>
                  </a:moveTo>
                  <a:cubicBezTo>
                    <a:pt x="18" y="17"/>
                    <a:pt x="25" y="22"/>
                    <a:pt x="28" y="31"/>
                  </a:cubicBezTo>
                  <a:cubicBezTo>
                    <a:pt x="28" y="32"/>
                    <a:pt x="28" y="32"/>
                    <a:pt x="28" y="32"/>
                  </a:cubicBezTo>
                  <a:cubicBezTo>
                    <a:pt x="36" y="29"/>
                    <a:pt x="36" y="29"/>
                    <a:pt x="36" y="29"/>
                  </a:cubicBezTo>
                  <a:cubicBezTo>
                    <a:pt x="36" y="27"/>
                    <a:pt x="35" y="24"/>
                    <a:pt x="34" y="22"/>
                  </a:cubicBezTo>
                  <a:cubicBezTo>
                    <a:pt x="30" y="10"/>
                    <a:pt x="21" y="0"/>
                    <a:pt x="8" y="4"/>
                  </a:cubicBezTo>
                  <a:cubicBezTo>
                    <a:pt x="1" y="7"/>
                    <a:pt x="0" y="17"/>
                    <a:pt x="1" y="26"/>
                  </a:cubicBezTo>
                  <a:cubicBezTo>
                    <a:pt x="6" y="40"/>
                    <a:pt x="6" y="40"/>
                    <a:pt x="6" y="40"/>
                  </a:cubicBezTo>
                  <a:cubicBezTo>
                    <a:pt x="8" y="40"/>
                    <a:pt x="8" y="40"/>
                    <a:pt x="8" y="40"/>
                  </a:cubicBezTo>
                  <a:cubicBezTo>
                    <a:pt x="8" y="39"/>
                    <a:pt x="7" y="38"/>
                    <a:pt x="7" y="37"/>
                  </a:cubicBezTo>
                  <a:cubicBezTo>
                    <a:pt x="5" y="29"/>
                    <a:pt x="7" y="20"/>
                    <a:pt x="13" y="18"/>
                  </a:cubicBez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7" name="Freeform 122"/>
            <p:cNvSpPr>
              <a:spLocks/>
            </p:cNvSpPr>
            <p:nvPr/>
          </p:nvSpPr>
          <p:spPr bwMode="auto">
            <a:xfrm>
              <a:off x="5235575" y="2038351"/>
              <a:ext cx="46037" cy="47625"/>
            </a:xfrm>
            <a:custGeom>
              <a:avLst/>
              <a:gdLst>
                <a:gd name="T0" fmla="*/ 46037 w 23"/>
                <a:gd name="T1" fmla="*/ 28989 h 23"/>
                <a:gd name="T2" fmla="*/ 16013 w 23"/>
                <a:gd name="T3" fmla="*/ 2071 h 23"/>
                <a:gd name="T4" fmla="*/ 4003 w 23"/>
                <a:gd name="T5" fmla="*/ 41413 h 23"/>
                <a:gd name="T6" fmla="*/ 6005 w 23"/>
                <a:gd name="T7" fmla="*/ 47625 h 23"/>
                <a:gd name="T8" fmla="*/ 46037 w 23"/>
                <a:gd name="T9" fmla="*/ 31060 h 23"/>
                <a:gd name="T10" fmla="*/ 46037 w 23"/>
                <a:gd name="T11" fmla="*/ 28989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3">
                  <a:moveTo>
                    <a:pt x="23" y="14"/>
                  </a:moveTo>
                  <a:cubicBezTo>
                    <a:pt x="20" y="5"/>
                    <a:pt x="13" y="0"/>
                    <a:pt x="8" y="1"/>
                  </a:cubicBezTo>
                  <a:cubicBezTo>
                    <a:pt x="2" y="3"/>
                    <a:pt x="0" y="12"/>
                    <a:pt x="2" y="20"/>
                  </a:cubicBezTo>
                  <a:cubicBezTo>
                    <a:pt x="2" y="21"/>
                    <a:pt x="3" y="22"/>
                    <a:pt x="3" y="23"/>
                  </a:cubicBezTo>
                  <a:cubicBezTo>
                    <a:pt x="23" y="15"/>
                    <a:pt x="23" y="15"/>
                    <a:pt x="23" y="15"/>
                  </a:cubicBezTo>
                  <a:cubicBezTo>
                    <a:pt x="23" y="15"/>
                    <a:pt x="23" y="15"/>
                    <a:pt x="23" y="14"/>
                  </a:cubicBezTo>
                  <a:close/>
                </a:path>
              </a:pathLst>
            </a:custGeom>
            <a:solidFill>
              <a:srgbClr val="005C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8" name="Freeform 123"/>
            <p:cNvSpPr>
              <a:spLocks/>
            </p:cNvSpPr>
            <p:nvPr/>
          </p:nvSpPr>
          <p:spPr bwMode="auto">
            <a:xfrm>
              <a:off x="5178425" y="1890713"/>
              <a:ext cx="153987" cy="168275"/>
            </a:xfrm>
            <a:custGeom>
              <a:avLst/>
              <a:gdLst>
                <a:gd name="T0" fmla="*/ 7999 w 77"/>
                <a:gd name="T1" fmla="*/ 90147 h 84"/>
                <a:gd name="T2" fmla="*/ 23998 w 77"/>
                <a:gd name="T3" fmla="*/ 36059 h 84"/>
                <a:gd name="T4" fmla="*/ 125989 w 77"/>
                <a:gd name="T5" fmla="*/ 50082 h 84"/>
                <a:gd name="T6" fmla="*/ 129989 w 77"/>
                <a:gd name="T7" fmla="*/ 168275 h 84"/>
                <a:gd name="T8" fmla="*/ 117990 w 77"/>
                <a:gd name="T9" fmla="*/ 62101 h 84"/>
                <a:gd name="T10" fmla="*/ 19998 w 77"/>
                <a:gd name="T11" fmla="*/ 92151 h 84"/>
                <a:gd name="T12" fmla="*/ 7999 w 77"/>
                <a:gd name="T13" fmla="*/ 90147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84">
                  <a:moveTo>
                    <a:pt x="4" y="45"/>
                  </a:moveTo>
                  <a:cubicBezTo>
                    <a:pt x="4" y="45"/>
                    <a:pt x="0" y="30"/>
                    <a:pt x="12" y="18"/>
                  </a:cubicBezTo>
                  <a:cubicBezTo>
                    <a:pt x="24" y="6"/>
                    <a:pt x="49" y="0"/>
                    <a:pt x="63" y="25"/>
                  </a:cubicBezTo>
                  <a:cubicBezTo>
                    <a:pt x="77" y="50"/>
                    <a:pt x="65" y="84"/>
                    <a:pt x="65" y="84"/>
                  </a:cubicBezTo>
                  <a:cubicBezTo>
                    <a:pt x="65" y="84"/>
                    <a:pt x="71" y="47"/>
                    <a:pt x="59" y="31"/>
                  </a:cubicBezTo>
                  <a:cubicBezTo>
                    <a:pt x="47" y="14"/>
                    <a:pt x="15" y="8"/>
                    <a:pt x="10" y="46"/>
                  </a:cubicBezTo>
                  <a:lnTo>
                    <a:pt x="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69" name="Freeform 124"/>
            <p:cNvSpPr>
              <a:spLocks/>
            </p:cNvSpPr>
            <p:nvPr/>
          </p:nvSpPr>
          <p:spPr bwMode="auto">
            <a:xfrm>
              <a:off x="5246687" y="2016126"/>
              <a:ext cx="39687" cy="41275"/>
            </a:xfrm>
            <a:custGeom>
              <a:avLst/>
              <a:gdLst>
                <a:gd name="T0" fmla="*/ 39687 w 20"/>
                <a:gd name="T1" fmla="*/ 20638 h 20"/>
                <a:gd name="T2" fmla="*/ 19844 w 20"/>
                <a:gd name="T3" fmla="*/ 41275 h 20"/>
                <a:gd name="T4" fmla="*/ 19844 w 20"/>
                <a:gd name="T5" fmla="*/ 41275 h 20"/>
                <a:gd name="T6" fmla="*/ 0 w 20"/>
                <a:gd name="T7" fmla="*/ 20638 h 20"/>
                <a:gd name="T8" fmla="*/ 0 w 20"/>
                <a:gd name="T9" fmla="*/ 20638 h 20"/>
                <a:gd name="T10" fmla="*/ 19844 w 20"/>
                <a:gd name="T11" fmla="*/ 0 h 20"/>
                <a:gd name="T12" fmla="*/ 19844 w 20"/>
                <a:gd name="T13" fmla="*/ 0 h 20"/>
                <a:gd name="T14" fmla="*/ 39687 w 20"/>
                <a:gd name="T15" fmla="*/ 20638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0">
                  <a:moveTo>
                    <a:pt x="20" y="10"/>
                  </a:moveTo>
                  <a:cubicBezTo>
                    <a:pt x="20" y="15"/>
                    <a:pt x="16" y="20"/>
                    <a:pt x="10" y="20"/>
                  </a:cubicBezTo>
                  <a:cubicBezTo>
                    <a:pt x="10" y="20"/>
                    <a:pt x="10" y="20"/>
                    <a:pt x="10" y="20"/>
                  </a:cubicBezTo>
                  <a:cubicBezTo>
                    <a:pt x="5" y="20"/>
                    <a:pt x="0" y="15"/>
                    <a:pt x="0" y="10"/>
                  </a:cubicBezTo>
                  <a:cubicBezTo>
                    <a:pt x="0" y="10"/>
                    <a:pt x="0" y="10"/>
                    <a:pt x="0" y="10"/>
                  </a:cubicBezTo>
                  <a:cubicBezTo>
                    <a:pt x="0" y="4"/>
                    <a:pt x="5" y="0"/>
                    <a:pt x="10" y="0"/>
                  </a:cubicBezTo>
                  <a:cubicBezTo>
                    <a:pt x="10" y="0"/>
                    <a:pt x="10" y="0"/>
                    <a:pt x="10" y="0"/>
                  </a:cubicBezTo>
                  <a:cubicBezTo>
                    <a:pt x="16" y="0"/>
                    <a:pt x="20" y="4"/>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0" name="Freeform 125"/>
            <p:cNvSpPr>
              <a:spLocks/>
            </p:cNvSpPr>
            <p:nvPr/>
          </p:nvSpPr>
          <p:spPr bwMode="auto">
            <a:xfrm>
              <a:off x="5008562" y="1965326"/>
              <a:ext cx="104775" cy="174625"/>
            </a:xfrm>
            <a:custGeom>
              <a:avLst/>
              <a:gdLst>
                <a:gd name="T0" fmla="*/ 86641 w 52"/>
                <a:gd name="T1" fmla="*/ 106381 h 87"/>
                <a:gd name="T2" fmla="*/ 104775 w 52"/>
                <a:gd name="T3" fmla="*/ 106381 h 87"/>
                <a:gd name="T4" fmla="*/ 76566 w 52"/>
                <a:gd name="T5" fmla="*/ 34122 h 87"/>
                <a:gd name="T6" fmla="*/ 28209 w 52"/>
                <a:gd name="T7" fmla="*/ 18065 h 87"/>
                <a:gd name="T8" fmla="*/ 6045 w 52"/>
                <a:gd name="T9" fmla="*/ 76273 h 87"/>
                <a:gd name="T10" fmla="*/ 74551 w 52"/>
                <a:gd name="T11" fmla="*/ 174625 h 87"/>
                <a:gd name="T12" fmla="*/ 82611 w 52"/>
                <a:gd name="T13" fmla="*/ 172618 h 87"/>
                <a:gd name="T14" fmla="*/ 72537 w 52"/>
                <a:gd name="T15" fmla="*/ 154553 h 87"/>
                <a:gd name="T16" fmla="*/ 86641 w 52"/>
                <a:gd name="T17" fmla="*/ 106381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87">
                  <a:moveTo>
                    <a:pt x="43" y="53"/>
                  </a:moveTo>
                  <a:cubicBezTo>
                    <a:pt x="46" y="52"/>
                    <a:pt x="49" y="52"/>
                    <a:pt x="52" y="53"/>
                  </a:cubicBezTo>
                  <a:cubicBezTo>
                    <a:pt x="38" y="17"/>
                    <a:pt x="38" y="17"/>
                    <a:pt x="38" y="17"/>
                  </a:cubicBezTo>
                  <a:cubicBezTo>
                    <a:pt x="38" y="17"/>
                    <a:pt x="31" y="0"/>
                    <a:pt x="14" y="9"/>
                  </a:cubicBezTo>
                  <a:cubicBezTo>
                    <a:pt x="0" y="17"/>
                    <a:pt x="3" y="38"/>
                    <a:pt x="3" y="38"/>
                  </a:cubicBezTo>
                  <a:cubicBezTo>
                    <a:pt x="37" y="87"/>
                    <a:pt x="37" y="87"/>
                    <a:pt x="37" y="87"/>
                  </a:cubicBezTo>
                  <a:cubicBezTo>
                    <a:pt x="41" y="86"/>
                    <a:pt x="41" y="86"/>
                    <a:pt x="41" y="86"/>
                  </a:cubicBezTo>
                  <a:cubicBezTo>
                    <a:pt x="39" y="84"/>
                    <a:pt x="37" y="81"/>
                    <a:pt x="36" y="77"/>
                  </a:cubicBezTo>
                  <a:cubicBezTo>
                    <a:pt x="32" y="67"/>
                    <a:pt x="35" y="56"/>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1" name="Freeform 126"/>
            <p:cNvSpPr>
              <a:spLocks/>
            </p:cNvSpPr>
            <p:nvPr/>
          </p:nvSpPr>
          <p:spPr bwMode="auto">
            <a:xfrm>
              <a:off x="5000625" y="1952626"/>
              <a:ext cx="85725" cy="193675"/>
            </a:xfrm>
            <a:custGeom>
              <a:avLst/>
              <a:gdLst>
                <a:gd name="T0" fmla="*/ 83731 w 43"/>
                <a:gd name="T1" fmla="*/ 46401 h 96"/>
                <a:gd name="T2" fmla="*/ 29904 w 43"/>
                <a:gd name="T3" fmla="*/ 52454 h 96"/>
                <a:gd name="T4" fmla="*/ 63795 w 43"/>
                <a:gd name="T5" fmla="*/ 159378 h 96"/>
                <a:gd name="T6" fmla="*/ 81738 w 43"/>
                <a:gd name="T7" fmla="*/ 187623 h 96"/>
                <a:gd name="T8" fmla="*/ 13955 w 43"/>
                <a:gd name="T9" fmla="*/ 88768 h 96"/>
                <a:gd name="T10" fmla="*/ 85725 w 43"/>
                <a:gd name="T11" fmla="*/ 30262 h 96"/>
                <a:gd name="T12" fmla="*/ 83731 w 43"/>
                <a:gd name="T13" fmla="*/ 46401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96">
                  <a:moveTo>
                    <a:pt x="42" y="23"/>
                  </a:moveTo>
                  <a:cubicBezTo>
                    <a:pt x="42" y="23"/>
                    <a:pt x="27" y="11"/>
                    <a:pt x="15" y="26"/>
                  </a:cubicBezTo>
                  <a:cubicBezTo>
                    <a:pt x="4" y="40"/>
                    <a:pt x="22" y="65"/>
                    <a:pt x="32" y="79"/>
                  </a:cubicBezTo>
                  <a:cubicBezTo>
                    <a:pt x="43" y="96"/>
                    <a:pt x="41" y="93"/>
                    <a:pt x="41" y="93"/>
                  </a:cubicBezTo>
                  <a:cubicBezTo>
                    <a:pt x="41" y="93"/>
                    <a:pt x="17" y="73"/>
                    <a:pt x="7" y="44"/>
                  </a:cubicBezTo>
                  <a:cubicBezTo>
                    <a:pt x="0" y="21"/>
                    <a:pt x="17" y="0"/>
                    <a:pt x="43" y="15"/>
                  </a:cubicBezTo>
                  <a:lnTo>
                    <a:pt x="4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2" name="Freeform 127"/>
            <p:cNvSpPr>
              <a:spLocks/>
            </p:cNvSpPr>
            <p:nvPr/>
          </p:nvSpPr>
          <p:spPr bwMode="auto">
            <a:xfrm>
              <a:off x="5073650" y="2066926"/>
              <a:ext cx="49212" cy="71438"/>
            </a:xfrm>
            <a:custGeom>
              <a:avLst/>
              <a:gdLst>
                <a:gd name="T0" fmla="*/ 25590 w 25"/>
                <a:gd name="T1" fmla="*/ 67356 h 35"/>
                <a:gd name="T2" fmla="*/ 33464 w 25"/>
                <a:gd name="T3" fmla="*/ 28575 h 35"/>
                <a:gd name="T4" fmla="*/ 49212 w 25"/>
                <a:gd name="T5" fmla="*/ 36740 h 35"/>
                <a:gd name="T6" fmla="*/ 39370 w 25"/>
                <a:gd name="T7" fmla="*/ 4082 h 35"/>
                <a:gd name="T8" fmla="*/ 19685 w 25"/>
                <a:gd name="T9" fmla="*/ 2041 h 35"/>
                <a:gd name="T10" fmla="*/ 7874 w 25"/>
                <a:gd name="T11" fmla="*/ 53068 h 35"/>
                <a:gd name="T12" fmla="*/ 17716 w 25"/>
                <a:gd name="T13" fmla="*/ 71438 h 35"/>
                <a:gd name="T14" fmla="*/ 25590 w 25"/>
                <a:gd name="T15" fmla="*/ 69397 h 35"/>
                <a:gd name="T16" fmla="*/ 25590 w 25"/>
                <a:gd name="T17" fmla="*/ 6735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5">
                  <a:moveTo>
                    <a:pt x="13" y="33"/>
                  </a:moveTo>
                  <a:cubicBezTo>
                    <a:pt x="11" y="24"/>
                    <a:pt x="13" y="15"/>
                    <a:pt x="17" y="14"/>
                  </a:cubicBezTo>
                  <a:cubicBezTo>
                    <a:pt x="20" y="13"/>
                    <a:pt x="23" y="14"/>
                    <a:pt x="25" y="18"/>
                  </a:cubicBezTo>
                  <a:cubicBezTo>
                    <a:pt x="20" y="2"/>
                    <a:pt x="20" y="2"/>
                    <a:pt x="20" y="2"/>
                  </a:cubicBezTo>
                  <a:cubicBezTo>
                    <a:pt x="17" y="1"/>
                    <a:pt x="13" y="0"/>
                    <a:pt x="10" y="1"/>
                  </a:cubicBezTo>
                  <a:cubicBezTo>
                    <a:pt x="2" y="4"/>
                    <a:pt x="0" y="16"/>
                    <a:pt x="4" y="26"/>
                  </a:cubicBezTo>
                  <a:cubicBezTo>
                    <a:pt x="5" y="30"/>
                    <a:pt x="7" y="33"/>
                    <a:pt x="9" y="35"/>
                  </a:cubicBezTo>
                  <a:cubicBezTo>
                    <a:pt x="13" y="34"/>
                    <a:pt x="13" y="34"/>
                    <a:pt x="13" y="34"/>
                  </a:cubicBezTo>
                  <a:cubicBezTo>
                    <a:pt x="13" y="33"/>
                    <a:pt x="13" y="33"/>
                    <a:pt x="13" y="33"/>
                  </a:cubicBezTo>
                  <a:close/>
                </a:path>
              </a:pathLst>
            </a:custGeom>
            <a:solidFill>
              <a:srgbClr val="0071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3" name="Freeform 128"/>
            <p:cNvSpPr>
              <a:spLocks/>
            </p:cNvSpPr>
            <p:nvPr/>
          </p:nvSpPr>
          <p:spPr bwMode="auto">
            <a:xfrm>
              <a:off x="5095875" y="2093913"/>
              <a:ext cx="34925" cy="41275"/>
            </a:xfrm>
            <a:custGeom>
              <a:avLst/>
              <a:gdLst>
                <a:gd name="T0" fmla="*/ 27164 w 18"/>
                <a:gd name="T1" fmla="*/ 9827 h 21"/>
                <a:gd name="T2" fmla="*/ 11642 w 18"/>
                <a:gd name="T3" fmla="*/ 1965 h 21"/>
                <a:gd name="T4" fmla="*/ 3881 w 18"/>
                <a:gd name="T5" fmla="*/ 39310 h 21"/>
                <a:gd name="T6" fmla="*/ 3881 w 18"/>
                <a:gd name="T7" fmla="*/ 41275 h 21"/>
                <a:gd name="T8" fmla="*/ 34925 w 18"/>
                <a:gd name="T9" fmla="*/ 31448 h 21"/>
                <a:gd name="T10" fmla="*/ 27164 w 18"/>
                <a:gd name="T11" fmla="*/ 9827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1">
                  <a:moveTo>
                    <a:pt x="14" y="5"/>
                  </a:moveTo>
                  <a:cubicBezTo>
                    <a:pt x="12" y="1"/>
                    <a:pt x="9" y="0"/>
                    <a:pt x="6" y="1"/>
                  </a:cubicBezTo>
                  <a:cubicBezTo>
                    <a:pt x="2" y="2"/>
                    <a:pt x="0" y="11"/>
                    <a:pt x="2" y="20"/>
                  </a:cubicBezTo>
                  <a:cubicBezTo>
                    <a:pt x="2" y="20"/>
                    <a:pt x="2" y="20"/>
                    <a:pt x="2" y="21"/>
                  </a:cubicBezTo>
                  <a:cubicBezTo>
                    <a:pt x="18" y="16"/>
                    <a:pt x="18" y="16"/>
                    <a:pt x="18" y="16"/>
                  </a:cubicBezTo>
                  <a:lnTo>
                    <a:pt x="14" y="5"/>
                  </a:lnTo>
                  <a:close/>
                </a:path>
              </a:pathLst>
            </a:custGeom>
            <a:solidFill>
              <a:srgbClr val="005C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4" name="Freeform 129"/>
            <p:cNvSpPr>
              <a:spLocks/>
            </p:cNvSpPr>
            <p:nvPr/>
          </p:nvSpPr>
          <p:spPr bwMode="auto">
            <a:xfrm>
              <a:off x="5091112" y="2071688"/>
              <a:ext cx="31750" cy="33338"/>
            </a:xfrm>
            <a:custGeom>
              <a:avLst/>
              <a:gdLst>
                <a:gd name="T0" fmla="*/ 21828 w 16"/>
                <a:gd name="T1" fmla="*/ 1961 h 17"/>
                <a:gd name="T2" fmla="*/ 17859 w 16"/>
                <a:gd name="T3" fmla="*/ 0 h 17"/>
                <a:gd name="T4" fmla="*/ 0 w 16"/>
                <a:gd name="T5" fmla="*/ 17650 h 17"/>
                <a:gd name="T6" fmla="*/ 0 w 16"/>
                <a:gd name="T7" fmla="*/ 17650 h 17"/>
                <a:gd name="T8" fmla="*/ 17859 w 16"/>
                <a:gd name="T9" fmla="*/ 33338 h 17"/>
                <a:gd name="T10" fmla="*/ 31750 w 16"/>
                <a:gd name="T11" fmla="*/ 27455 h 17"/>
                <a:gd name="T12" fmla="*/ 21828 w 16"/>
                <a:gd name="T13" fmla="*/ 1961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1" y="1"/>
                  </a:moveTo>
                  <a:cubicBezTo>
                    <a:pt x="10" y="1"/>
                    <a:pt x="9" y="0"/>
                    <a:pt x="9" y="0"/>
                  </a:cubicBezTo>
                  <a:cubicBezTo>
                    <a:pt x="4" y="0"/>
                    <a:pt x="0" y="4"/>
                    <a:pt x="0" y="9"/>
                  </a:cubicBezTo>
                  <a:cubicBezTo>
                    <a:pt x="0" y="9"/>
                    <a:pt x="0" y="9"/>
                    <a:pt x="0" y="9"/>
                  </a:cubicBezTo>
                  <a:cubicBezTo>
                    <a:pt x="0" y="14"/>
                    <a:pt x="4" y="17"/>
                    <a:pt x="9" y="17"/>
                  </a:cubicBezTo>
                  <a:cubicBezTo>
                    <a:pt x="12" y="17"/>
                    <a:pt x="14" y="16"/>
                    <a:pt x="16" y="14"/>
                  </a:cubicBezTo>
                  <a:cubicBezTo>
                    <a:pt x="14" y="9"/>
                    <a:pt x="12" y="4"/>
                    <a:pt x="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5" name="Freeform 130"/>
            <p:cNvSpPr>
              <a:spLocks/>
            </p:cNvSpPr>
            <p:nvPr/>
          </p:nvSpPr>
          <p:spPr bwMode="auto">
            <a:xfrm>
              <a:off x="4762500" y="1744663"/>
              <a:ext cx="288925" cy="217488"/>
            </a:xfrm>
            <a:custGeom>
              <a:avLst/>
              <a:gdLst>
                <a:gd name="T0" fmla="*/ 252557 w 143"/>
                <a:gd name="T1" fmla="*/ 142978 h 108"/>
                <a:gd name="T2" fmla="*/ 286905 w 143"/>
                <a:gd name="T3" fmla="*/ 60413 h 108"/>
                <a:gd name="T4" fmla="*/ 117186 w 143"/>
                <a:gd name="T5" fmla="*/ 42289 h 108"/>
                <a:gd name="T6" fmla="*/ 0 w 143"/>
                <a:gd name="T7" fmla="*/ 157075 h 108"/>
                <a:gd name="T8" fmla="*/ 119207 w 143"/>
                <a:gd name="T9" fmla="*/ 142978 h 108"/>
                <a:gd name="T10" fmla="*/ 92941 w 143"/>
                <a:gd name="T11" fmla="*/ 213460 h 108"/>
                <a:gd name="T12" fmla="*/ 200025 w 143"/>
                <a:gd name="T13" fmla="*/ 217488 h 108"/>
                <a:gd name="T14" fmla="*/ 193964 w 143"/>
                <a:gd name="T15" fmla="*/ 161102 h 108"/>
                <a:gd name="T16" fmla="*/ 252557 w 143"/>
                <a:gd name="T17" fmla="*/ 14297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108">
                  <a:moveTo>
                    <a:pt x="125" y="71"/>
                  </a:moveTo>
                  <a:cubicBezTo>
                    <a:pt x="125" y="71"/>
                    <a:pt x="143" y="51"/>
                    <a:pt x="142" y="30"/>
                  </a:cubicBezTo>
                  <a:cubicBezTo>
                    <a:pt x="141" y="10"/>
                    <a:pt x="92" y="0"/>
                    <a:pt x="58" y="21"/>
                  </a:cubicBezTo>
                  <a:cubicBezTo>
                    <a:pt x="33" y="37"/>
                    <a:pt x="0" y="78"/>
                    <a:pt x="0" y="78"/>
                  </a:cubicBezTo>
                  <a:cubicBezTo>
                    <a:pt x="59" y="71"/>
                    <a:pt x="59" y="71"/>
                    <a:pt x="59" y="71"/>
                  </a:cubicBezTo>
                  <a:cubicBezTo>
                    <a:pt x="46" y="106"/>
                    <a:pt x="46" y="106"/>
                    <a:pt x="46" y="106"/>
                  </a:cubicBezTo>
                  <a:cubicBezTo>
                    <a:pt x="99" y="108"/>
                    <a:pt x="99" y="108"/>
                    <a:pt x="99" y="108"/>
                  </a:cubicBezTo>
                  <a:cubicBezTo>
                    <a:pt x="96" y="80"/>
                    <a:pt x="96" y="80"/>
                    <a:pt x="96" y="80"/>
                  </a:cubicBezTo>
                  <a:lnTo>
                    <a:pt x="125" y="71"/>
                  </a:lnTo>
                  <a:close/>
                </a:path>
              </a:pathLst>
            </a:custGeom>
            <a:solidFill>
              <a:srgbClr val="FBB9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6" name="Freeform 131"/>
            <p:cNvSpPr>
              <a:spLocks/>
            </p:cNvSpPr>
            <p:nvPr/>
          </p:nvSpPr>
          <p:spPr bwMode="auto">
            <a:xfrm>
              <a:off x="5143500" y="2089151"/>
              <a:ext cx="212725" cy="203200"/>
            </a:xfrm>
            <a:custGeom>
              <a:avLst/>
              <a:gdLst>
                <a:gd name="T0" fmla="*/ 0 w 106"/>
                <a:gd name="T1" fmla="*/ 144855 h 101"/>
                <a:gd name="T2" fmla="*/ 68233 w 106"/>
                <a:gd name="T3" fmla="*/ 78463 h 101"/>
                <a:gd name="T4" fmla="*/ 162554 w 106"/>
                <a:gd name="T5" fmla="*/ 48285 h 101"/>
                <a:gd name="T6" fmla="*/ 196670 w 106"/>
                <a:gd name="T7" fmla="*/ 0 h 101"/>
                <a:gd name="T8" fmla="*/ 174595 w 106"/>
                <a:gd name="T9" fmla="*/ 166986 h 101"/>
                <a:gd name="T10" fmla="*/ 48164 w 106"/>
                <a:gd name="T11" fmla="*/ 203200 h 101"/>
                <a:gd name="T12" fmla="*/ 58198 w 106"/>
                <a:gd name="T13" fmla="*/ 187105 h 101"/>
                <a:gd name="T14" fmla="*/ 48164 w 106"/>
                <a:gd name="T15" fmla="*/ 154915 h 101"/>
                <a:gd name="T16" fmla="*/ 12041 w 106"/>
                <a:gd name="T17" fmla="*/ 142844 h 101"/>
                <a:gd name="T18" fmla="*/ 0 w 106"/>
                <a:gd name="T19" fmla="*/ 144855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1">
                  <a:moveTo>
                    <a:pt x="0" y="72"/>
                  </a:moveTo>
                  <a:cubicBezTo>
                    <a:pt x="0" y="72"/>
                    <a:pt x="2" y="49"/>
                    <a:pt x="34" y="39"/>
                  </a:cubicBezTo>
                  <a:cubicBezTo>
                    <a:pt x="65" y="28"/>
                    <a:pt x="72" y="29"/>
                    <a:pt x="81" y="24"/>
                  </a:cubicBezTo>
                  <a:cubicBezTo>
                    <a:pt x="91" y="19"/>
                    <a:pt x="97" y="6"/>
                    <a:pt x="98" y="0"/>
                  </a:cubicBezTo>
                  <a:cubicBezTo>
                    <a:pt x="98" y="0"/>
                    <a:pt x="106" y="52"/>
                    <a:pt x="87" y="83"/>
                  </a:cubicBezTo>
                  <a:cubicBezTo>
                    <a:pt x="24" y="101"/>
                    <a:pt x="24" y="101"/>
                    <a:pt x="24" y="101"/>
                  </a:cubicBezTo>
                  <a:cubicBezTo>
                    <a:pt x="29" y="93"/>
                    <a:pt x="29" y="93"/>
                    <a:pt x="29" y="93"/>
                  </a:cubicBezTo>
                  <a:cubicBezTo>
                    <a:pt x="24" y="77"/>
                    <a:pt x="24" y="77"/>
                    <a:pt x="24" y="77"/>
                  </a:cubicBezTo>
                  <a:cubicBezTo>
                    <a:pt x="6" y="71"/>
                    <a:pt x="6" y="71"/>
                    <a:pt x="6" y="71"/>
                  </a:cubicBezTo>
                  <a:lnTo>
                    <a:pt x="0" y="72"/>
                  </a:lnTo>
                  <a:close/>
                </a:path>
              </a:pathLst>
            </a:custGeom>
            <a:solidFill>
              <a:srgbClr val="F59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7" name="Freeform 132"/>
            <p:cNvSpPr>
              <a:spLocks/>
            </p:cNvSpPr>
            <p:nvPr/>
          </p:nvSpPr>
          <p:spPr bwMode="auto">
            <a:xfrm>
              <a:off x="5138737" y="2105026"/>
              <a:ext cx="204787" cy="176213"/>
            </a:xfrm>
            <a:custGeom>
              <a:avLst/>
              <a:gdLst>
                <a:gd name="T0" fmla="*/ 200732 w 101"/>
                <a:gd name="T1" fmla="*/ 0 h 87"/>
                <a:gd name="T2" fmla="*/ 170318 w 101"/>
                <a:gd name="T3" fmla="*/ 40509 h 87"/>
                <a:gd name="T4" fmla="*/ 14193 w 101"/>
                <a:gd name="T5" fmla="*/ 125577 h 87"/>
                <a:gd name="T6" fmla="*/ 50690 w 101"/>
                <a:gd name="T7" fmla="*/ 141781 h 87"/>
                <a:gd name="T8" fmla="*/ 60828 w 101"/>
                <a:gd name="T9" fmla="*/ 176213 h 87"/>
                <a:gd name="T10" fmla="*/ 178428 w 101"/>
                <a:gd name="T11" fmla="*/ 145831 h 87"/>
                <a:gd name="T12" fmla="*/ 180456 w 101"/>
                <a:gd name="T13" fmla="*/ 141781 h 87"/>
                <a:gd name="T14" fmla="*/ 200732 w 101"/>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87">
                  <a:moveTo>
                    <a:pt x="99" y="0"/>
                  </a:moveTo>
                  <a:cubicBezTo>
                    <a:pt x="96" y="10"/>
                    <a:pt x="84" y="20"/>
                    <a:pt x="84" y="20"/>
                  </a:cubicBezTo>
                  <a:cubicBezTo>
                    <a:pt x="0" y="38"/>
                    <a:pt x="7" y="62"/>
                    <a:pt x="7" y="62"/>
                  </a:cubicBezTo>
                  <a:cubicBezTo>
                    <a:pt x="25" y="70"/>
                    <a:pt x="25" y="70"/>
                    <a:pt x="25" y="70"/>
                  </a:cubicBezTo>
                  <a:cubicBezTo>
                    <a:pt x="30" y="87"/>
                    <a:pt x="30" y="87"/>
                    <a:pt x="30" y="87"/>
                  </a:cubicBezTo>
                  <a:cubicBezTo>
                    <a:pt x="88" y="72"/>
                    <a:pt x="88" y="72"/>
                    <a:pt x="88" y="72"/>
                  </a:cubicBezTo>
                  <a:cubicBezTo>
                    <a:pt x="89" y="71"/>
                    <a:pt x="89" y="70"/>
                    <a:pt x="89" y="70"/>
                  </a:cubicBezTo>
                  <a:cubicBezTo>
                    <a:pt x="89" y="64"/>
                    <a:pt x="101" y="32"/>
                    <a:pt x="9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8" name="Freeform 133"/>
            <p:cNvSpPr>
              <a:spLocks/>
            </p:cNvSpPr>
            <p:nvPr/>
          </p:nvSpPr>
          <p:spPr bwMode="auto">
            <a:xfrm>
              <a:off x="5338762" y="2100263"/>
              <a:ext cx="0" cy="4763"/>
            </a:xfrm>
            <a:custGeom>
              <a:avLst/>
              <a:gdLst>
                <a:gd name="T0" fmla="*/ 4763 h 3"/>
                <a:gd name="T1" fmla="*/ 0 h 3"/>
                <a:gd name="T2" fmla="*/ 4763 h 3"/>
                <a:gd name="T3" fmla="*/ 0 60000 65536"/>
                <a:gd name="T4" fmla="*/ 0 60000 65536"/>
                <a:gd name="T5" fmla="*/ 0 60000 65536"/>
              </a:gdLst>
              <a:ahLst/>
              <a:cxnLst>
                <a:cxn ang="T3">
                  <a:pos x="0" y="T0"/>
                </a:cxn>
                <a:cxn ang="T4">
                  <a:pos x="0" y="T1"/>
                </a:cxn>
                <a:cxn ang="T5">
                  <a:pos x="0" y="T2"/>
                </a:cxn>
              </a:cxnLst>
              <a:rect l="0" t="0" r="r" b="b"/>
              <a:pathLst>
                <a:path h="3">
                  <a:moveTo>
                    <a:pt x="0" y="3"/>
                  </a:moveTo>
                  <a:cubicBezTo>
                    <a:pt x="0" y="2"/>
                    <a:pt x="0" y="1"/>
                    <a:pt x="0"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79" name="Freeform 134"/>
            <p:cNvSpPr>
              <a:spLocks/>
            </p:cNvSpPr>
            <p:nvPr/>
          </p:nvSpPr>
          <p:spPr bwMode="auto">
            <a:xfrm>
              <a:off x="5308600" y="2100263"/>
              <a:ext cx="38100" cy="146050"/>
            </a:xfrm>
            <a:custGeom>
              <a:avLst/>
              <a:gdLst>
                <a:gd name="T0" fmla="*/ 30079 w 19"/>
                <a:gd name="T1" fmla="*/ 0 h 73"/>
                <a:gd name="T2" fmla="*/ 28074 w 19"/>
                <a:gd name="T3" fmla="*/ 10003 h 73"/>
                <a:gd name="T4" fmla="*/ 0 w 19"/>
                <a:gd name="T5" fmla="*/ 106036 h 73"/>
                <a:gd name="T6" fmla="*/ 10026 w 19"/>
                <a:gd name="T7" fmla="*/ 146050 h 73"/>
                <a:gd name="T8" fmla="*/ 30079 w 19"/>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3">
                  <a:moveTo>
                    <a:pt x="15" y="0"/>
                  </a:moveTo>
                  <a:cubicBezTo>
                    <a:pt x="15" y="1"/>
                    <a:pt x="15" y="4"/>
                    <a:pt x="14" y="5"/>
                  </a:cubicBezTo>
                  <a:cubicBezTo>
                    <a:pt x="14" y="29"/>
                    <a:pt x="0" y="53"/>
                    <a:pt x="0" y="53"/>
                  </a:cubicBezTo>
                  <a:cubicBezTo>
                    <a:pt x="2" y="56"/>
                    <a:pt x="5" y="67"/>
                    <a:pt x="5" y="73"/>
                  </a:cubicBezTo>
                  <a:cubicBezTo>
                    <a:pt x="19" y="45"/>
                    <a:pt x="15" y="0"/>
                    <a:pt x="15"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80" name="Freeform 135"/>
            <p:cNvSpPr>
              <a:spLocks/>
            </p:cNvSpPr>
            <p:nvPr/>
          </p:nvSpPr>
          <p:spPr bwMode="auto">
            <a:xfrm>
              <a:off x="5156200" y="1827213"/>
              <a:ext cx="182562" cy="82550"/>
            </a:xfrm>
            <a:custGeom>
              <a:avLst/>
              <a:gdLst>
                <a:gd name="T0" fmla="*/ 6019 w 91"/>
                <a:gd name="T1" fmla="*/ 82550 h 41"/>
                <a:gd name="T2" fmla="*/ 90278 w 91"/>
                <a:gd name="T3" fmla="*/ 36241 h 41"/>
                <a:gd name="T4" fmla="*/ 182562 w 91"/>
                <a:gd name="T5" fmla="*/ 74496 h 41"/>
                <a:gd name="T6" fmla="*/ 82253 w 91"/>
                <a:gd name="T7" fmla="*/ 2013 h 41"/>
                <a:gd name="T8" fmla="*/ 6019 w 91"/>
                <a:gd name="T9" fmla="*/ 8255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41">
                  <a:moveTo>
                    <a:pt x="3" y="41"/>
                  </a:moveTo>
                  <a:cubicBezTo>
                    <a:pt x="3" y="41"/>
                    <a:pt x="9" y="18"/>
                    <a:pt x="45" y="18"/>
                  </a:cubicBezTo>
                  <a:cubicBezTo>
                    <a:pt x="80" y="18"/>
                    <a:pt x="91" y="37"/>
                    <a:pt x="91" y="37"/>
                  </a:cubicBezTo>
                  <a:cubicBezTo>
                    <a:pt x="91" y="37"/>
                    <a:pt x="84" y="0"/>
                    <a:pt x="41" y="1"/>
                  </a:cubicBezTo>
                  <a:cubicBezTo>
                    <a:pt x="0" y="2"/>
                    <a:pt x="3" y="41"/>
                    <a:pt x="3" y="41"/>
                  </a:cubicBezTo>
                  <a:close/>
                </a:path>
              </a:pathLst>
            </a:custGeom>
            <a:solidFill>
              <a:srgbClr val="DD9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81" name="Freeform 136"/>
            <p:cNvSpPr>
              <a:spLocks/>
            </p:cNvSpPr>
            <p:nvPr/>
          </p:nvSpPr>
          <p:spPr bwMode="auto">
            <a:xfrm>
              <a:off x="4962525" y="1887538"/>
              <a:ext cx="112712" cy="134938"/>
            </a:xfrm>
            <a:custGeom>
              <a:avLst/>
              <a:gdLst>
                <a:gd name="T0" fmla="*/ 112712 w 56"/>
                <a:gd name="T1" fmla="*/ 46322 h 67"/>
                <a:gd name="T2" fmla="*/ 44280 w 56"/>
                <a:gd name="T3" fmla="*/ 52364 h 67"/>
                <a:gd name="T4" fmla="*/ 34216 w 56"/>
                <a:gd name="T5" fmla="*/ 130910 h 67"/>
                <a:gd name="T6" fmla="*/ 30191 w 56"/>
                <a:gd name="T7" fmla="*/ 36252 h 67"/>
                <a:gd name="T8" fmla="*/ 112712 w 56"/>
                <a:gd name="T9" fmla="*/ 46322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67">
                  <a:moveTo>
                    <a:pt x="56" y="23"/>
                  </a:moveTo>
                  <a:cubicBezTo>
                    <a:pt x="56" y="23"/>
                    <a:pt x="39" y="13"/>
                    <a:pt x="22" y="26"/>
                  </a:cubicBezTo>
                  <a:cubicBezTo>
                    <a:pt x="5" y="40"/>
                    <a:pt x="16" y="62"/>
                    <a:pt x="17" y="65"/>
                  </a:cubicBezTo>
                  <a:cubicBezTo>
                    <a:pt x="18" y="67"/>
                    <a:pt x="0" y="37"/>
                    <a:pt x="15" y="18"/>
                  </a:cubicBezTo>
                  <a:cubicBezTo>
                    <a:pt x="29" y="0"/>
                    <a:pt x="48" y="15"/>
                    <a:pt x="56" y="23"/>
                  </a:cubicBezTo>
                  <a:close/>
                </a:path>
              </a:pathLst>
            </a:custGeom>
            <a:solidFill>
              <a:srgbClr val="DD9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sp>
          <p:nvSpPr>
            <p:cNvPr id="82" name="Freeform 137"/>
            <p:cNvSpPr>
              <a:spLocks/>
            </p:cNvSpPr>
            <p:nvPr/>
          </p:nvSpPr>
          <p:spPr bwMode="auto">
            <a:xfrm>
              <a:off x="5419725" y="2368551"/>
              <a:ext cx="30162" cy="133350"/>
            </a:xfrm>
            <a:custGeom>
              <a:avLst/>
              <a:gdLst>
                <a:gd name="T0" fmla="*/ 26140 w 15"/>
                <a:gd name="T1" fmla="*/ 0 h 66"/>
                <a:gd name="T2" fmla="*/ 8043 w 15"/>
                <a:gd name="T3" fmla="*/ 82839 h 66"/>
                <a:gd name="T4" fmla="*/ 8043 w 15"/>
                <a:gd name="T5" fmla="*/ 133350 h 66"/>
                <a:gd name="T6" fmla="*/ 26140 w 15"/>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66">
                  <a:moveTo>
                    <a:pt x="13" y="0"/>
                  </a:moveTo>
                  <a:cubicBezTo>
                    <a:pt x="4" y="41"/>
                    <a:pt x="4" y="41"/>
                    <a:pt x="4" y="41"/>
                  </a:cubicBezTo>
                  <a:cubicBezTo>
                    <a:pt x="4" y="41"/>
                    <a:pt x="0" y="56"/>
                    <a:pt x="4" y="66"/>
                  </a:cubicBezTo>
                  <a:cubicBezTo>
                    <a:pt x="4" y="66"/>
                    <a:pt x="15" y="6"/>
                    <a:pt x="13" y="0"/>
                  </a:cubicBezTo>
                  <a:close/>
                </a:path>
              </a:pathLst>
            </a:custGeom>
            <a:solidFill>
              <a:srgbClr val="F59F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a:solidFill>
                  <a:prstClr val="black"/>
                </a:solidFill>
                <a:ea typeface="宋体" panose="02010600030101010101" pitchFamily="2" charset="-122"/>
              </a:endParaRPr>
            </a:p>
          </p:txBody>
        </p:sp>
      </p:grpSp>
      <p:cxnSp>
        <p:nvCxnSpPr>
          <p:cNvPr id="44" name="直接连接符 42">
            <a:extLst>
              <a:ext uri="{FF2B5EF4-FFF2-40B4-BE49-F238E27FC236}">
                <a16:creationId xmlns:a16="http://schemas.microsoft.com/office/drawing/2014/main" id="{4EA85C31-F7DF-4A7F-84AA-04EF5D5DB792}"/>
              </a:ext>
            </a:extLst>
          </p:cNvPr>
          <p:cNvCxnSpPr>
            <a:cxnSpLocks/>
            <a:endCxn id="45"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Freeform 6">
            <a:extLst>
              <a:ext uri="{FF2B5EF4-FFF2-40B4-BE49-F238E27FC236}">
                <a16:creationId xmlns:a16="http://schemas.microsoft.com/office/drawing/2014/main" id="{4FC1CC70-12C2-46A8-A488-F6E7538F570C}"/>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04817"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50</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5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5096" y="726015"/>
            <a:ext cx="3970725"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、報名資料檢核</a:t>
            </a:r>
            <a:r>
              <a:rPr lang="en-US" altLang="zh-TW" sz="2800" b="1" dirty="0">
                <a:solidFill>
                  <a:srgbClr val="0033CC"/>
                </a:solidFill>
                <a:latin typeface="微軟正黑體" panose="020B0604030504040204" pitchFamily="34" charset="-120"/>
                <a:ea typeface="微軟正黑體" panose="020B0604030504040204" pitchFamily="34" charset="-120"/>
              </a:rPr>
              <a:t>(4/5)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8CF37A8A-FC4C-43B7-B3A1-2AE65FBEBEB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612762" y="403970"/>
            <a:ext cx="6467781" cy="5588175"/>
          </a:xfrm>
          <a:prstGeom prst="rect">
            <a:avLst/>
          </a:prstGeom>
        </p:spPr>
      </p:pic>
      <p:sp>
        <p:nvSpPr>
          <p:cNvPr id="15" name="內容版面配置區 3"/>
          <p:cNvSpPr txBox="1">
            <a:spLocks/>
          </p:cNvSpPr>
          <p:nvPr/>
        </p:nvSpPr>
        <p:spPr bwMode="auto">
          <a:xfrm>
            <a:off x="470059" y="1393443"/>
            <a:ext cx="5487121" cy="111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spcBef>
                <a:spcPts val="575"/>
              </a:spcBef>
              <a:buClr>
                <a:schemeClr val="accent1"/>
              </a:buClr>
              <a:buSzPct val="85000"/>
              <a:buNone/>
            </a:pPr>
            <a:r>
              <a:rPr lang="zh-TW" altLang="zh-TW" sz="2000" b="1" dirty="0">
                <a:solidFill>
                  <a:srgbClr val="0070C0"/>
                </a:solidFill>
                <a:latin typeface="微軟正黑體" panose="020B0604030504040204" pitchFamily="34" charset="-120"/>
                <a:ea typeface="微軟正黑體" panose="020B0604030504040204" pitchFamily="34" charset="-120"/>
              </a:rPr>
              <a:t>報名資料檢核表</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algn="just">
              <a:lnSpc>
                <a:spcPct val="120000"/>
              </a:lnSpc>
              <a:spcBef>
                <a:spcPts val="600"/>
              </a:spcBef>
              <a:buNone/>
            </a:pPr>
            <a:r>
              <a:rPr lang="zh-TW" altLang="zh-TW" sz="1800" b="1" u="sng" dirty="0">
                <a:solidFill>
                  <a:srgbClr val="FF0000"/>
                </a:solidFill>
                <a:latin typeface="微軟正黑體" panose="020B0604030504040204" pitchFamily="34" charset="-120"/>
                <a:ea typeface="微軟正黑體" panose="020B0604030504040204" pitchFamily="34" charset="-120"/>
              </a:rPr>
              <a:t>學生</a:t>
            </a:r>
            <a:r>
              <a:rPr lang="zh-TW" altLang="en-US" sz="1800" b="1" u="sng" dirty="0">
                <a:solidFill>
                  <a:srgbClr val="FF0000"/>
                </a:solidFill>
                <a:latin typeface="微軟正黑體" panose="020B0604030504040204" pitchFamily="34" charset="-120"/>
                <a:ea typeface="微軟正黑體" panose="020B0604030504040204" pitchFamily="34" charset="-120"/>
              </a:rPr>
              <a:t>基本</a:t>
            </a:r>
            <a:r>
              <a:rPr lang="zh-TW" altLang="zh-TW" sz="1800" b="1" u="sng" dirty="0">
                <a:solidFill>
                  <a:srgbClr val="FF0000"/>
                </a:solidFill>
                <a:latin typeface="微軟正黑體" panose="020B0604030504040204" pitchFamily="34" charset="-120"/>
                <a:ea typeface="微軟正黑體" panose="020B0604030504040204" pitchFamily="34" charset="-120"/>
              </a:rPr>
              <a:t>資料</a:t>
            </a:r>
            <a:r>
              <a:rPr lang="zh-TW" altLang="en-US" sz="1800" b="1" u="sng" dirty="0">
                <a:solidFill>
                  <a:srgbClr val="FF0000"/>
                </a:solidFill>
                <a:latin typeface="微軟正黑體" panose="020B0604030504040204" pitchFamily="34" charset="-120"/>
                <a:ea typeface="微軟正黑體" panose="020B0604030504040204" pitchFamily="34" charset="-120"/>
              </a:rPr>
              <a:t>與比序</a:t>
            </a:r>
            <a:r>
              <a:rPr lang="zh-TW" altLang="zh-TW" sz="1800" b="1" u="sng" dirty="0">
                <a:solidFill>
                  <a:srgbClr val="FF0000"/>
                </a:solidFill>
                <a:latin typeface="微軟正黑體" panose="020B0604030504040204" pitchFamily="34" charset="-120"/>
                <a:ea typeface="微軟正黑體" panose="020B0604030504040204" pitchFamily="34" charset="-120"/>
              </a:rPr>
              <a:t>項目積分檢核</a:t>
            </a:r>
            <a:endParaRPr lang="en-US" altLang="zh-TW" sz="1800" b="1" u="sng" dirty="0">
              <a:solidFill>
                <a:srgbClr val="FF0000"/>
              </a:solidFill>
              <a:latin typeface="微軟正黑體" panose="020B0604030504040204" pitchFamily="34" charset="-120"/>
              <a:ea typeface="微軟正黑體" panose="020B0604030504040204" pitchFamily="34" charset="-120"/>
            </a:endParaRPr>
          </a:p>
          <a:p>
            <a:pPr algn="just">
              <a:lnSpc>
                <a:spcPct val="120000"/>
              </a:lnSpc>
              <a:spcBef>
                <a:spcPts val="600"/>
              </a:spcBef>
              <a:buNone/>
            </a:pPr>
            <a:r>
              <a:rPr lang="zh-TW" altLang="en-US" sz="1800" b="1" dirty="0">
                <a:latin typeface="微軟正黑體" panose="020B0604030504040204" pitchFamily="34" charset="-120"/>
                <a:ea typeface="微軟正黑體" panose="020B0604030504040204" pitchFamily="34" charset="-120"/>
              </a:rPr>
              <a:t>國中承辦教師與學生</a:t>
            </a:r>
            <a:r>
              <a:rPr lang="zh-TW" altLang="en-US" sz="1800" b="1" u="sng" dirty="0">
                <a:latin typeface="微軟正黑體" panose="020B0604030504040204" pitchFamily="34" charset="-120"/>
                <a:ea typeface="微軟正黑體" panose="020B0604030504040204" pitchFamily="34" charset="-120"/>
              </a:rPr>
              <a:t>確認報名基本資料與比序項目積分內容是否正確</a:t>
            </a:r>
            <a:endParaRPr lang="zh-TW" altLang="en-US" sz="1800" b="1" dirty="0">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480B74FC-3FD8-4F1F-8622-C4D712977F8F}"/>
              </a:ext>
            </a:extLst>
          </p:cNvPr>
          <p:cNvSpPr/>
          <p:nvPr/>
        </p:nvSpPr>
        <p:spPr>
          <a:xfrm>
            <a:off x="9687207" y="403970"/>
            <a:ext cx="941561" cy="2619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矩形 21">
            <a:extLst>
              <a:ext uri="{FF2B5EF4-FFF2-40B4-BE49-F238E27FC236}">
                <a16:creationId xmlns:a16="http://schemas.microsoft.com/office/drawing/2014/main" id="{EA3C69AB-DB4D-6B60-F705-E903C7BE8B83}"/>
              </a:ext>
            </a:extLst>
          </p:cNvPr>
          <p:cNvSpPr/>
          <p:nvPr/>
        </p:nvSpPr>
        <p:spPr>
          <a:xfrm>
            <a:off x="5612762" y="5164544"/>
            <a:ext cx="6467781" cy="8276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254AC278-7838-3C3C-846E-0C7A0503043A}"/>
              </a:ext>
            </a:extLst>
          </p:cNvPr>
          <p:cNvSpPr/>
          <p:nvPr/>
        </p:nvSpPr>
        <p:spPr>
          <a:xfrm>
            <a:off x="738620" y="4063553"/>
            <a:ext cx="4486241" cy="510730"/>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zh-TW" b="1" dirty="0">
                <a:solidFill>
                  <a:srgbClr val="FF0000"/>
                </a:solidFill>
                <a:latin typeface="Microsoft JhengHei Light" panose="020B0304030504040204" pitchFamily="34" charset="-120"/>
                <a:ea typeface="Microsoft JhengHei Light" panose="020B0304030504040204" pitchFamily="34" charset="-120"/>
              </a:rPr>
              <a:t>※提醒：</a:t>
            </a:r>
            <a:r>
              <a:rPr lang="zh-TW" altLang="en-US" b="1" dirty="0">
                <a:solidFill>
                  <a:srgbClr val="FF0000"/>
                </a:solidFill>
                <a:latin typeface="Microsoft JhengHei Light" panose="020B0304030504040204" pitchFamily="34" charset="-120"/>
                <a:ea typeface="Microsoft JhengHei Light" panose="020B0304030504040204" pitchFamily="34" charset="-120"/>
              </a:rPr>
              <a:t>今年度新增家長</a:t>
            </a:r>
            <a:r>
              <a:rPr lang="en-US" altLang="zh-TW" b="1" dirty="0">
                <a:solidFill>
                  <a:srgbClr val="FF0000"/>
                </a:solidFill>
                <a:latin typeface="Microsoft JhengHei Light" panose="020B0304030504040204" pitchFamily="34" charset="-120"/>
                <a:ea typeface="Microsoft JhengHei Light" panose="020B0304030504040204" pitchFamily="34" charset="-120"/>
              </a:rPr>
              <a:t>(</a:t>
            </a:r>
            <a:r>
              <a:rPr lang="zh-TW" altLang="en-US" b="1" dirty="0">
                <a:solidFill>
                  <a:srgbClr val="FF0000"/>
                </a:solidFill>
                <a:latin typeface="Microsoft JhengHei Light" panose="020B0304030504040204" pitchFamily="34" charset="-120"/>
                <a:ea typeface="Microsoft JhengHei Light" panose="020B0304030504040204" pitchFamily="34" charset="-120"/>
              </a:rPr>
              <a:t>監護人</a:t>
            </a:r>
            <a:r>
              <a:rPr lang="en-US" altLang="zh-TW" b="1" dirty="0">
                <a:solidFill>
                  <a:srgbClr val="FF0000"/>
                </a:solidFill>
                <a:latin typeface="Microsoft JhengHei Light" panose="020B0304030504040204" pitchFamily="34" charset="-120"/>
                <a:ea typeface="Microsoft JhengHei Light" panose="020B0304030504040204" pitchFamily="34" charset="-120"/>
              </a:rPr>
              <a:t>)</a:t>
            </a:r>
            <a:r>
              <a:rPr lang="zh-TW" altLang="en-US" b="1" dirty="0">
                <a:solidFill>
                  <a:srgbClr val="FF0000"/>
                </a:solidFill>
                <a:latin typeface="Microsoft JhengHei Light" panose="020B0304030504040204" pitchFamily="34" charset="-120"/>
                <a:ea typeface="Microsoft JhengHei Light" panose="020B0304030504040204" pitchFamily="34" charset="-120"/>
              </a:rPr>
              <a:t>簽章欄位</a:t>
            </a:r>
          </a:p>
        </p:txBody>
      </p:sp>
      <p:sp>
        <p:nvSpPr>
          <p:cNvPr id="27" name="箭號: 向下 26">
            <a:extLst>
              <a:ext uri="{FF2B5EF4-FFF2-40B4-BE49-F238E27FC236}">
                <a16:creationId xmlns:a16="http://schemas.microsoft.com/office/drawing/2014/main" id="{CA2CE875-336A-ED18-EED6-5B9266BE33CB}"/>
              </a:ext>
            </a:extLst>
          </p:cNvPr>
          <p:cNvSpPr/>
          <p:nvPr/>
        </p:nvSpPr>
        <p:spPr>
          <a:xfrm rot="19616376">
            <a:off x="5095644" y="4674764"/>
            <a:ext cx="353085" cy="706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32659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FD91698-B404-4EB5-B903-829D7378617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9969"/>
          <a:stretch/>
        </p:blipFill>
        <p:spPr>
          <a:xfrm>
            <a:off x="324769" y="3966467"/>
            <a:ext cx="6087199" cy="2723881"/>
          </a:xfrm>
          <a:prstGeom prst="rect">
            <a:avLst/>
          </a:prstGeom>
        </p:spPr>
      </p:pic>
      <p:sp>
        <p:nvSpPr>
          <p:cNvPr id="5" name="投影片編號版面配置區 4"/>
          <p:cNvSpPr txBox="1">
            <a:spLocks/>
          </p:cNvSpPr>
          <p:nvPr/>
        </p:nvSpPr>
        <p:spPr bwMode="auto">
          <a:xfrm>
            <a:off x="9614545"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51</a:t>
            </a:fld>
            <a:endParaRPr lang="zh-TW" altLang="en-US" sz="1500" b="1" dirty="0">
              <a:latin typeface="Arial" panose="020B0604020202020204" pitchFamily="34" charset="0"/>
              <a:cs typeface="Arial" panose="020B0604020202020204" pitchFamily="34" charset="0"/>
            </a:endParaRPr>
          </a:p>
        </p:txBody>
      </p:sp>
      <p:sp>
        <p:nvSpPr>
          <p:cNvPr id="6" name="標題 1"/>
          <p:cNvSpPr txBox="1">
            <a:spLocks/>
          </p:cNvSpPr>
          <p:nvPr/>
        </p:nvSpPr>
        <p:spPr>
          <a:xfrm>
            <a:off x="989591" y="839453"/>
            <a:ext cx="1051560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、報名資料檢核</a:t>
            </a:r>
            <a:r>
              <a:rPr lang="en-US" altLang="zh-TW" sz="2800" b="1" dirty="0">
                <a:solidFill>
                  <a:srgbClr val="0033CC"/>
                </a:solidFill>
                <a:latin typeface="微軟正黑體" panose="020B0604030504040204" pitchFamily="34" charset="-120"/>
                <a:ea typeface="微軟正黑體" panose="020B0604030504040204" pitchFamily="34" charset="-120"/>
              </a:rPr>
              <a:t>(5/5)</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7" name="內容版面配置區 3"/>
          <p:cNvSpPr>
            <a:spLocks noGrp="1"/>
          </p:cNvSpPr>
          <p:nvPr>
            <p:ph idx="1"/>
          </p:nvPr>
        </p:nvSpPr>
        <p:spPr>
          <a:xfrm>
            <a:off x="1580942" y="1474589"/>
            <a:ext cx="9144000" cy="2465234"/>
          </a:xfrm>
        </p:spPr>
        <p:txBody>
          <a:bodyPr rtlCol="0">
            <a:normAutofit/>
          </a:bodyPr>
          <a:lstStyle/>
          <a:p>
            <a:pPr marL="0" indent="0">
              <a:lnSpc>
                <a:spcPct val="110000"/>
              </a:lnSpc>
              <a:spcBef>
                <a:spcPts val="300"/>
              </a:spcBef>
              <a:spcAft>
                <a:spcPts val="300"/>
              </a:spcAft>
              <a:buClr>
                <a:schemeClr val="accent1"/>
              </a:buClr>
              <a:buSzPct val="85000"/>
              <a:buNone/>
              <a:defRPr/>
            </a:pPr>
            <a:r>
              <a:rPr lang="zh-TW" altLang="zh-TW" sz="2000" b="1" dirty="0">
                <a:solidFill>
                  <a:srgbClr val="0070C0"/>
                </a:solidFill>
                <a:latin typeface="微軟正黑體" panose="020B0604030504040204" pitchFamily="34" charset="-120"/>
                <a:ea typeface="微軟正黑體" panose="020B0604030504040204" pitchFamily="34" charset="-120"/>
              </a:rPr>
              <a:t>匯出資料</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263525" indent="-263525" algn="just">
              <a:lnSpc>
                <a:spcPct val="110000"/>
              </a:lnSpc>
              <a:spcBef>
                <a:spcPts val="300"/>
              </a:spcBef>
              <a:spcAft>
                <a:spcPts val="300"/>
              </a:spcAft>
              <a:buFont typeface="Wingdings" panose="05000000000000000000" pitchFamily="2" charset="2"/>
              <a:buChar char="Ø"/>
              <a:defRPr/>
            </a:pPr>
            <a:r>
              <a:rPr lang="zh-TW" altLang="en-US" sz="1800" b="1" dirty="0">
                <a:latin typeface="微軟正黑體" panose="020B0604030504040204" pitchFamily="34" charset="-120"/>
                <a:ea typeface="微軟正黑體" panose="020B0604030504040204" pitchFamily="34" charset="-120"/>
              </a:rPr>
              <a:t>匯出檔案為學生報名資料之</a:t>
            </a:r>
            <a:r>
              <a:rPr lang="en-US" altLang="zh-TW" sz="1800" b="1" dirty="0">
                <a:latin typeface="微軟正黑體" panose="020B0604030504040204" pitchFamily="34" charset="-120"/>
                <a:ea typeface="微軟正黑體" panose="020B0604030504040204" pitchFamily="34" charset="-120"/>
              </a:rPr>
              <a:t>Excel</a:t>
            </a:r>
            <a:r>
              <a:rPr lang="zh-TW" altLang="en-US" sz="1800" b="1" dirty="0">
                <a:latin typeface="微軟正黑體" panose="020B0604030504040204" pitchFamily="34" charset="-120"/>
                <a:ea typeface="微軟正黑體" panose="020B0604030504040204" pitchFamily="34" charset="-120"/>
              </a:rPr>
              <a:t>檔案，</a:t>
            </a:r>
            <a:r>
              <a:rPr lang="zh-TW" altLang="en-US" sz="1800" b="1" u="sng" dirty="0">
                <a:latin typeface="微軟正黑體" panose="020B0604030504040204" pitchFamily="34" charset="-120"/>
                <a:ea typeface="微軟正黑體" panose="020B0604030504040204" pitchFamily="34" charset="-120"/>
              </a:rPr>
              <a:t>國中承辦教師可於「</a:t>
            </a:r>
            <a:r>
              <a:rPr lang="zh-TW" altLang="en-US" sz="1800" b="1" u="sng" dirty="0">
                <a:solidFill>
                  <a:srgbClr val="C00000"/>
                </a:solidFill>
                <a:latin typeface="微軟正黑體" panose="020B0604030504040204" pitchFamily="34" charset="-120"/>
                <a:ea typeface="微軟正黑體" panose="020B0604030504040204" pitchFamily="34" charset="-120"/>
              </a:rPr>
              <a:t>國中集體報名系統</a:t>
            </a:r>
            <a:r>
              <a:rPr lang="en-US" altLang="zh-TW" sz="1800" b="1" u="sng" dirty="0">
                <a:solidFill>
                  <a:srgbClr val="C00000"/>
                </a:solidFill>
                <a:latin typeface="微軟正黑體" panose="020B0604030504040204" pitchFamily="34" charset="-120"/>
                <a:ea typeface="微軟正黑體" panose="020B0604030504040204" pitchFamily="34" charset="-120"/>
              </a:rPr>
              <a:t>-</a:t>
            </a:r>
            <a:r>
              <a:rPr lang="zh-TW" altLang="en-US" sz="1800" b="1" u="sng" dirty="0">
                <a:solidFill>
                  <a:srgbClr val="C00000"/>
                </a:solidFill>
                <a:latin typeface="微軟正黑體" panose="020B0604030504040204" pitchFamily="34" charset="-120"/>
                <a:ea typeface="微軟正黑體" panose="020B0604030504040204" pitchFamily="34" charset="-120"/>
              </a:rPr>
              <a:t>練習版」開放期間</a:t>
            </a:r>
            <a:r>
              <a:rPr lang="zh-TW" altLang="en-US" sz="1800" b="1" dirty="0">
                <a:latin typeface="微軟正黑體" panose="020B0604030504040204" pitchFamily="34" charset="-120"/>
                <a:ea typeface="微軟正黑體" panose="020B0604030504040204" pitchFamily="34" charset="-120"/>
              </a:rPr>
              <a:t>，</a:t>
            </a:r>
            <a:r>
              <a:rPr lang="zh-TW" altLang="en-US" sz="1800" b="1" u="sng" dirty="0">
                <a:solidFill>
                  <a:srgbClr val="C00000"/>
                </a:solidFill>
                <a:highlight>
                  <a:srgbClr val="FFE699"/>
                </a:highlight>
                <a:latin typeface="微軟正黑體" panose="020B0604030504040204" pitchFamily="34" charset="-120"/>
                <a:ea typeface="微軟正黑體" panose="020B0604030504040204" pitchFamily="34" charset="-120"/>
              </a:rPr>
              <a:t>匯出</a:t>
            </a:r>
            <a:r>
              <a:rPr lang="zh-TW" altLang="en-US" sz="1800" b="1" u="sng" dirty="0">
                <a:solidFill>
                  <a:srgbClr val="0033CC"/>
                </a:solidFill>
                <a:highlight>
                  <a:srgbClr val="FFE699"/>
                </a:highlight>
                <a:latin typeface="微軟正黑體" panose="020B0604030504040204" pitchFamily="34" charset="-120"/>
                <a:ea typeface="微軟正黑體" panose="020B0604030504040204" pitchFamily="34" charset="-120"/>
              </a:rPr>
              <a:t>確認後的免試生報名資料，再於集體報名系統正式開放後，直接匯入報名資料使用。</a:t>
            </a:r>
            <a:endParaRPr lang="en-US" altLang="zh-TW" sz="1800" b="1" u="sng" dirty="0">
              <a:solidFill>
                <a:srgbClr val="0033CC"/>
              </a:solidFill>
              <a:highlight>
                <a:srgbClr val="FFE699"/>
              </a:highlight>
              <a:latin typeface="微軟正黑體" panose="020B0604030504040204" pitchFamily="34" charset="-120"/>
              <a:ea typeface="微軟正黑體" panose="020B0604030504040204" pitchFamily="34" charset="-120"/>
            </a:endParaRPr>
          </a:p>
          <a:p>
            <a:pPr marL="0" indent="0" algn="just">
              <a:lnSpc>
                <a:spcPct val="110000"/>
              </a:lnSpc>
              <a:spcBef>
                <a:spcPts val="300"/>
              </a:spcBef>
              <a:spcAft>
                <a:spcPts val="300"/>
              </a:spcAft>
              <a:buNone/>
              <a:defRPr/>
            </a:pPr>
            <a:r>
              <a:rPr lang="en-US" altLang="zh-TW" sz="1800" b="1" dirty="0">
                <a:solidFill>
                  <a:srgbClr val="0033CC"/>
                </a:solidFill>
                <a:latin typeface="微軟正黑體" panose="020B0604030504040204" pitchFamily="34" charset="-120"/>
                <a:ea typeface="微軟正黑體" panose="020B0604030504040204" pitchFamily="34" charset="-120"/>
              </a:rPr>
              <a:t>   </a:t>
            </a:r>
            <a:r>
              <a:rPr lang="en-US" altLang="zh-TW" sz="18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練習版系統開放時間為</a:t>
            </a:r>
            <a:r>
              <a:rPr lang="en-US" altLang="zh-TW" sz="1800" b="1" dirty="0">
                <a:solidFill>
                  <a:srgbClr val="C00000"/>
                </a:solidFill>
                <a:latin typeface="微軟正黑體" panose="020B0604030504040204" pitchFamily="34" charset="-120"/>
                <a:ea typeface="微軟正黑體" panose="020B0604030504040204" pitchFamily="34" charset="-120"/>
              </a:rPr>
              <a:t>115</a:t>
            </a:r>
            <a:r>
              <a:rPr lang="zh-TW" altLang="en-US" sz="1800" b="1" dirty="0">
                <a:solidFill>
                  <a:srgbClr val="C00000"/>
                </a:solidFill>
                <a:latin typeface="微軟正黑體" panose="020B0604030504040204" pitchFamily="34" charset="-120"/>
                <a:ea typeface="微軟正黑體" panose="020B0604030504040204" pitchFamily="34" charset="-120"/>
              </a:rPr>
              <a:t>年</a:t>
            </a:r>
            <a:r>
              <a:rPr lang="en-US" altLang="zh-TW" sz="1800" b="1" dirty="0">
                <a:solidFill>
                  <a:srgbClr val="C00000"/>
                </a:solidFill>
                <a:latin typeface="微軟正黑體" panose="020B0604030504040204" pitchFamily="34" charset="-120"/>
                <a:ea typeface="微軟正黑體" panose="020B0604030504040204" pitchFamily="34" charset="-120"/>
              </a:rPr>
              <a:t>4</a:t>
            </a:r>
            <a:r>
              <a:rPr lang="zh-TW" altLang="en-US" sz="1800" b="1" dirty="0">
                <a:solidFill>
                  <a:srgbClr val="C00000"/>
                </a:solidFill>
                <a:latin typeface="微軟正黑體" panose="020B0604030504040204" pitchFamily="34" charset="-120"/>
                <a:ea typeface="微軟正黑體" panose="020B0604030504040204" pitchFamily="34" charset="-120"/>
              </a:rPr>
              <a:t>月</a:t>
            </a:r>
            <a:r>
              <a:rPr lang="en-US" altLang="zh-TW" sz="1800" b="1" dirty="0">
                <a:solidFill>
                  <a:srgbClr val="C00000"/>
                </a:solidFill>
                <a:latin typeface="微軟正黑體" panose="020B0604030504040204" pitchFamily="34" charset="-120"/>
                <a:ea typeface="微軟正黑體" panose="020B0604030504040204" pitchFamily="34" charset="-120"/>
              </a:rPr>
              <a:t>10</a:t>
            </a:r>
            <a:r>
              <a:rPr lang="zh-TW" altLang="en-US" sz="1800" b="1" dirty="0">
                <a:solidFill>
                  <a:srgbClr val="C00000"/>
                </a:solidFill>
                <a:latin typeface="微軟正黑體" panose="020B0604030504040204" pitchFamily="34" charset="-120"/>
                <a:ea typeface="微軟正黑體" panose="020B0604030504040204" pitchFamily="34" charset="-120"/>
              </a:rPr>
              <a:t>日</a:t>
            </a:r>
            <a:r>
              <a:rPr lang="en-US" altLang="zh-TW" sz="1800" b="1" dirty="0">
                <a:solidFill>
                  <a:srgbClr val="C00000"/>
                </a:solidFill>
                <a:latin typeface="微軟正黑體" panose="020B0604030504040204" pitchFamily="34" charset="-120"/>
                <a:ea typeface="微軟正黑體" panose="020B0604030504040204" pitchFamily="34" charset="-120"/>
              </a:rPr>
              <a:t>10:00</a:t>
            </a:r>
            <a:r>
              <a:rPr lang="zh-TW" altLang="en-US" sz="1800" b="1" dirty="0">
                <a:solidFill>
                  <a:srgbClr val="C00000"/>
                </a:solidFill>
                <a:latin typeface="微軟正黑體" panose="020B0604030504040204" pitchFamily="34" charset="-120"/>
                <a:ea typeface="微軟正黑體" panose="020B0604030504040204" pitchFamily="34" charset="-120"/>
              </a:rPr>
              <a:t>起至</a:t>
            </a:r>
            <a:r>
              <a:rPr lang="en-US" altLang="zh-TW" sz="1800" b="1" dirty="0">
                <a:solidFill>
                  <a:srgbClr val="C00000"/>
                </a:solidFill>
                <a:latin typeface="微軟正黑體" panose="020B0604030504040204" pitchFamily="34" charset="-120"/>
                <a:ea typeface="微軟正黑體" panose="020B0604030504040204" pitchFamily="34" charset="-120"/>
              </a:rPr>
              <a:t>5</a:t>
            </a:r>
            <a:r>
              <a:rPr lang="zh-TW" altLang="en-US" sz="1800" b="1" dirty="0">
                <a:solidFill>
                  <a:srgbClr val="C00000"/>
                </a:solidFill>
                <a:latin typeface="微軟正黑體" panose="020B0604030504040204" pitchFamily="34" charset="-120"/>
                <a:ea typeface="微軟正黑體" panose="020B0604030504040204" pitchFamily="34" charset="-120"/>
              </a:rPr>
              <a:t>月</a:t>
            </a:r>
            <a:r>
              <a:rPr lang="en-US" altLang="zh-TW" sz="1800" b="1" dirty="0">
                <a:solidFill>
                  <a:srgbClr val="C00000"/>
                </a:solidFill>
                <a:latin typeface="微軟正黑體" panose="020B0604030504040204" pitchFamily="34" charset="-120"/>
                <a:ea typeface="微軟正黑體" panose="020B0604030504040204" pitchFamily="34" charset="-120"/>
              </a:rPr>
              <a:t>12</a:t>
            </a:r>
            <a:r>
              <a:rPr lang="zh-TW" altLang="en-US" sz="1800" b="1" dirty="0">
                <a:solidFill>
                  <a:srgbClr val="C00000"/>
                </a:solidFill>
                <a:latin typeface="微軟正黑體" panose="020B0604030504040204" pitchFamily="34" charset="-120"/>
                <a:ea typeface="微軟正黑體" panose="020B0604030504040204" pitchFamily="34" charset="-120"/>
              </a:rPr>
              <a:t>日</a:t>
            </a:r>
            <a:r>
              <a:rPr lang="en-US" altLang="zh-TW" sz="1800" b="1" dirty="0">
                <a:solidFill>
                  <a:srgbClr val="C00000"/>
                </a:solidFill>
                <a:latin typeface="微軟正黑體" panose="020B0604030504040204" pitchFamily="34" charset="-120"/>
                <a:ea typeface="微軟正黑體" panose="020B0604030504040204" pitchFamily="34" charset="-120"/>
              </a:rPr>
              <a:t>17:00</a:t>
            </a:r>
            <a:r>
              <a:rPr lang="zh-TW" altLang="en-US" sz="1800" b="1" dirty="0">
                <a:solidFill>
                  <a:srgbClr val="C00000"/>
                </a:solidFill>
                <a:latin typeface="微軟正黑體" panose="020B0604030504040204" pitchFamily="34" charset="-120"/>
                <a:ea typeface="微軟正黑體" panose="020B0604030504040204" pitchFamily="34" charset="-120"/>
              </a:rPr>
              <a:t>止</a:t>
            </a:r>
            <a:r>
              <a:rPr lang="en-US" altLang="zh-TW" sz="1800" b="1" dirty="0">
                <a:solidFill>
                  <a:srgbClr val="C00000"/>
                </a:solidFill>
                <a:latin typeface="微軟正黑體" panose="020B0604030504040204" pitchFamily="34" charset="-120"/>
                <a:ea typeface="微軟正黑體" panose="020B0604030504040204" pitchFamily="34" charset="-120"/>
              </a:rPr>
              <a:t>)</a:t>
            </a:r>
            <a:endParaRPr lang="en-US" altLang="zh-TW" sz="1800" b="1" u="sng" dirty="0">
              <a:solidFill>
                <a:srgbClr val="0033CC"/>
              </a:solidFill>
              <a:latin typeface="微軟正黑體" panose="020B0604030504040204" pitchFamily="34" charset="-120"/>
              <a:ea typeface="微軟正黑體" panose="020B0604030504040204" pitchFamily="34" charset="-120"/>
            </a:endParaRPr>
          </a:p>
          <a:p>
            <a:pPr marL="263525" indent="-263525" algn="just">
              <a:lnSpc>
                <a:spcPct val="110000"/>
              </a:lnSpc>
              <a:spcBef>
                <a:spcPts val="300"/>
              </a:spcBef>
              <a:spcAft>
                <a:spcPts val="300"/>
              </a:spcAft>
              <a:buFont typeface="Wingdings" panose="05000000000000000000" pitchFamily="2" charset="2"/>
              <a:buChar char="Ø"/>
              <a:defRPr/>
            </a:pPr>
            <a:r>
              <a:rPr lang="zh-TW" altLang="en-US" sz="1800" b="1" dirty="0">
                <a:latin typeface="微軟正黑體" panose="020B0604030504040204" pitchFamily="34" charset="-120"/>
                <a:ea typeface="微軟正黑體" panose="020B0604030504040204" pitchFamily="34" charset="-120"/>
              </a:rPr>
              <a:t>匯出檔案可用於「</a:t>
            </a:r>
            <a:r>
              <a:rPr lang="en-US" altLang="zh-TW" sz="1800" b="1" dirty="0">
                <a:latin typeface="微軟正黑體" panose="020B0604030504040204" pitchFamily="34" charset="-120"/>
                <a:ea typeface="微軟正黑體" panose="020B0604030504040204" pitchFamily="34" charset="-120"/>
              </a:rPr>
              <a:t>115</a:t>
            </a:r>
            <a:r>
              <a:rPr lang="zh-TW" altLang="en-US" sz="1800" b="1" dirty="0">
                <a:latin typeface="微軟正黑體" panose="020B0604030504040204" pitchFamily="34" charset="-120"/>
                <a:ea typeface="微軟正黑體" panose="020B0604030504040204" pitchFamily="34" charset="-120"/>
              </a:rPr>
              <a:t>學年度五專優先免試入學比序項目積分證明單輔助列印系統」，套印免試生報名用之積分證明單。</a:t>
            </a:r>
          </a:p>
        </p:txBody>
      </p:sp>
      <p:grpSp>
        <p:nvGrpSpPr>
          <p:cNvPr id="8" name="群組 7"/>
          <p:cNvGrpSpPr>
            <a:grpSpLocks noChangeAspect="1"/>
          </p:cNvGrpSpPr>
          <p:nvPr/>
        </p:nvGrpSpPr>
        <p:grpSpPr>
          <a:xfrm>
            <a:off x="479786" y="113116"/>
            <a:ext cx="3950871" cy="574633"/>
            <a:chOff x="1538410" y="1233520"/>
            <a:chExt cx="5644102" cy="820894"/>
          </a:xfrm>
        </p:grpSpPr>
        <p:sp>
          <p:nvSpPr>
            <p:cNvPr id="9"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10" name="矩形 9">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1"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2"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3"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4"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5"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18" name="群組 17">
            <a:extLst>
              <a:ext uri="{FF2B5EF4-FFF2-40B4-BE49-F238E27FC236}">
                <a16:creationId xmlns:a16="http://schemas.microsoft.com/office/drawing/2014/main" id="{E965FAB2-648A-4408-A9B7-ED8B1398B0BC}"/>
              </a:ext>
            </a:extLst>
          </p:cNvPr>
          <p:cNvGrpSpPr/>
          <p:nvPr/>
        </p:nvGrpSpPr>
        <p:grpSpPr>
          <a:xfrm>
            <a:off x="6491555" y="3966467"/>
            <a:ext cx="5259977" cy="2596735"/>
            <a:chOff x="6619728" y="3878352"/>
            <a:chExt cx="5259977" cy="2596735"/>
          </a:xfrm>
        </p:grpSpPr>
        <p:pic>
          <p:nvPicPr>
            <p:cNvPr id="25" name="圖片 24">
              <a:extLst>
                <a:ext uri="{FF2B5EF4-FFF2-40B4-BE49-F238E27FC236}">
                  <a16:creationId xmlns:a16="http://schemas.microsoft.com/office/drawing/2014/main" id="{E882D2FD-FB71-4E97-A458-A2D544A10F7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9748"/>
            <a:stretch/>
          </p:blipFill>
          <p:spPr>
            <a:xfrm>
              <a:off x="6619728" y="3878352"/>
              <a:ext cx="5259977" cy="2596735"/>
            </a:xfrm>
            <a:prstGeom prst="rect">
              <a:avLst/>
            </a:prstGeom>
            <a:ln w="19050">
              <a:solidFill>
                <a:schemeClr val="bg1"/>
              </a:solidFill>
            </a:ln>
          </p:spPr>
        </p:pic>
        <p:sp>
          <p:nvSpPr>
            <p:cNvPr id="26" name="矩形 25">
              <a:extLst>
                <a:ext uri="{FF2B5EF4-FFF2-40B4-BE49-F238E27FC236}">
                  <a16:creationId xmlns:a16="http://schemas.microsoft.com/office/drawing/2014/main" id="{C58977BA-F496-43D8-9594-9F5869F528E2}"/>
                </a:ext>
              </a:extLst>
            </p:cNvPr>
            <p:cNvSpPr/>
            <p:nvPr/>
          </p:nvSpPr>
          <p:spPr>
            <a:xfrm>
              <a:off x="6721393" y="6018547"/>
              <a:ext cx="585098" cy="3078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1925561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F5730FCF-EE7C-4650-8563-B10FACB93CF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41225" y="2105154"/>
            <a:ext cx="9083128" cy="3139470"/>
          </a:xfrm>
          <a:prstGeom prst="rect">
            <a:avLst/>
          </a:prstGeom>
        </p:spPr>
      </p:pic>
      <p:sp>
        <p:nvSpPr>
          <p:cNvPr id="5" name="投影片編號版面配置區 4"/>
          <p:cNvSpPr txBox="1">
            <a:spLocks/>
          </p:cNvSpPr>
          <p:nvPr/>
        </p:nvSpPr>
        <p:spPr bwMode="auto">
          <a:xfrm>
            <a:off x="9595088"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60"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74821" y="858452"/>
            <a:ext cx="7795802"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報名資料確認</a:t>
            </a:r>
            <a:r>
              <a:rPr lang="en-US" altLang="zh-TW" sz="2400" b="1" dirty="0">
                <a:solidFill>
                  <a:srgbClr val="0033CC"/>
                </a:solidFill>
                <a:latin typeface="微軟正黑體" panose="020B0604030504040204" pitchFamily="34" charset="-120"/>
                <a:ea typeface="微軟正黑體" panose="020B0604030504040204" pitchFamily="34" charset="-120"/>
              </a:rPr>
              <a:t>(1/16)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文字方塊 10"/>
          <p:cNvSpPr txBox="1">
            <a:spLocks noChangeArrowheads="1"/>
          </p:cNvSpPr>
          <p:nvPr/>
        </p:nvSpPr>
        <p:spPr bwMode="auto">
          <a:xfrm>
            <a:off x="2541653" y="1646873"/>
            <a:ext cx="6006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000" b="1" dirty="0">
                <a:solidFill>
                  <a:srgbClr val="0070C0"/>
                </a:solidFill>
                <a:latin typeface="微軟正黑體" panose="020B0604030504040204" pitchFamily="34" charset="-120"/>
                <a:ea typeface="微軟正黑體" panose="020B0604030504040204" pitchFamily="34" charset="-120"/>
              </a:rPr>
              <a:t>報名資料確認、列印繳費單及繳交資料</a:t>
            </a:r>
            <a:r>
              <a:rPr lang="en-US" altLang="zh-TW" sz="2000" b="1" dirty="0">
                <a:solidFill>
                  <a:srgbClr val="0070C0"/>
                </a:solidFill>
                <a:latin typeface="微軟正黑體" panose="020B0604030504040204" pitchFamily="34" charset="-120"/>
                <a:ea typeface="微軟正黑體" panose="020B0604030504040204" pitchFamily="34" charset="-120"/>
              </a:rPr>
              <a:t>(</a:t>
            </a:r>
            <a:r>
              <a:rPr lang="zh-TW" altLang="en-US" sz="2000" b="1" dirty="0">
                <a:solidFill>
                  <a:srgbClr val="0070C0"/>
                </a:solidFill>
                <a:latin typeface="微軟正黑體" panose="020B0604030504040204" pitchFamily="34" charset="-120"/>
                <a:ea typeface="微軟正黑體" panose="020B0604030504040204" pitchFamily="34" charset="-120"/>
              </a:rPr>
              <a:t>表一～表五</a:t>
            </a:r>
            <a:r>
              <a:rPr lang="en-US" altLang="zh-TW" sz="2000" b="1" dirty="0">
                <a:solidFill>
                  <a:srgbClr val="0070C0"/>
                </a:solidFill>
                <a:latin typeface="微軟正黑體" panose="020B0604030504040204" pitchFamily="34" charset="-120"/>
                <a:ea typeface="微軟正黑體" panose="020B0604030504040204" pitchFamily="34" charset="-120"/>
              </a:rPr>
              <a:t>)</a:t>
            </a:r>
            <a:endParaRPr lang="zh-TW" altLang="en-US" sz="2000" b="1" u="sng" dirty="0">
              <a:solidFill>
                <a:srgbClr val="FF0000"/>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499CB30-7025-44CE-8094-DE0682C51B72}"/>
              </a:ext>
            </a:extLst>
          </p:cNvPr>
          <p:cNvSpPr/>
          <p:nvPr/>
        </p:nvSpPr>
        <p:spPr>
          <a:xfrm>
            <a:off x="5103223" y="2105154"/>
            <a:ext cx="1506583" cy="5945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36615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71E40CC-60CF-4252-B165-86EB9270A98D}"/>
              </a:ext>
            </a:extLst>
          </p:cNvPr>
          <p:cNvPicPr>
            <a:picLocks noChangeAspect="1"/>
          </p:cNvPicPr>
          <p:nvPr/>
        </p:nvPicPr>
        <p:blipFill>
          <a:blip r:embed="rId2"/>
          <a:stretch>
            <a:fillRect/>
          </a:stretch>
        </p:blipFill>
        <p:spPr>
          <a:xfrm>
            <a:off x="6663929" y="2432066"/>
            <a:ext cx="3709105" cy="790603"/>
          </a:xfrm>
          <a:prstGeom prst="rect">
            <a:avLst/>
          </a:prstGeom>
          <a:ln>
            <a:solidFill>
              <a:schemeClr val="tx1"/>
            </a:solidFill>
          </a:ln>
        </p:spPr>
      </p:pic>
      <p:pic>
        <p:nvPicPr>
          <p:cNvPr id="26" name="圖片 25">
            <a:extLst>
              <a:ext uri="{FF2B5EF4-FFF2-40B4-BE49-F238E27FC236}">
                <a16:creationId xmlns:a16="http://schemas.microsoft.com/office/drawing/2014/main" id="{620EF23F-2B5E-4E58-8CE6-40B0EF913A8C}"/>
              </a:ext>
            </a:extLst>
          </p:cNvPr>
          <p:cNvPicPr>
            <a:picLocks noChangeAspect="1"/>
          </p:cNvPicPr>
          <p:nvPr/>
        </p:nvPicPr>
        <p:blipFill rotWithShape="1">
          <a:blip r:embed="rId3"/>
          <a:srcRect t="31802" r="67231" b="39830"/>
          <a:stretch/>
        </p:blipFill>
        <p:spPr>
          <a:xfrm>
            <a:off x="2277596" y="2446720"/>
            <a:ext cx="2976438" cy="890546"/>
          </a:xfrm>
          <a:prstGeom prst="rect">
            <a:avLst/>
          </a:prstGeom>
          <a:ln>
            <a:solidFill>
              <a:schemeClr val="tx1"/>
            </a:solidFill>
          </a:ln>
        </p:spPr>
      </p:pic>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53</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60333"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4550" y="694824"/>
            <a:ext cx="787482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報名資料確認</a:t>
            </a:r>
            <a:r>
              <a:rPr lang="en-US" altLang="zh-TW" sz="2400" b="1" dirty="0">
                <a:solidFill>
                  <a:srgbClr val="0033CC"/>
                </a:solidFill>
                <a:latin typeface="微軟正黑體" panose="020B0604030504040204" pitchFamily="34" charset="-120"/>
                <a:ea typeface="微軟正黑體" panose="020B0604030504040204" pitchFamily="34" charset="-120"/>
              </a:rPr>
              <a:t>(2/16)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矩形 2"/>
          <p:cNvSpPr>
            <a:spLocks noChangeArrowheads="1"/>
          </p:cNvSpPr>
          <p:nvPr/>
        </p:nvSpPr>
        <p:spPr bwMode="auto">
          <a:xfrm>
            <a:off x="1548755" y="6172841"/>
            <a:ext cx="9073849" cy="584775"/>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1600" b="1" dirty="0">
                <a:solidFill>
                  <a:srgbClr val="C00000"/>
                </a:solidFill>
                <a:latin typeface="微軟正黑體" panose="020B0604030504040204" pitchFamily="34" charset="-120"/>
                <a:ea typeface="微軟正黑體" panose="020B0604030504040204" pitchFamily="34" charset="-120"/>
              </a:rPr>
              <a:t>提醒：</a:t>
            </a:r>
            <a:r>
              <a:rPr lang="zh-TW" altLang="en-US" sz="1600" b="1" dirty="0">
                <a:latin typeface="微軟正黑體" panose="020B0604030504040204" pitchFamily="34" charset="-120"/>
                <a:ea typeface="微軟正黑體" panose="020B0604030504040204" pitchFamily="34" charset="-120"/>
              </a:rPr>
              <a:t>報名確認後即不得再修改資料，若尚須</a:t>
            </a:r>
            <a:r>
              <a:rPr lang="zh-TW" altLang="en-US" sz="1600" b="1" u="sng" dirty="0">
                <a:solidFill>
                  <a:srgbClr val="C00000"/>
                </a:solidFill>
                <a:latin typeface="微軟正黑體" panose="020B0604030504040204" pitchFamily="34" charset="-120"/>
                <a:ea typeface="微軟正黑體" panose="020B0604030504040204" pitchFamily="34" charset="-120"/>
              </a:rPr>
              <a:t>增加報名學生，請另再匯入報名學生資料或單筆新增</a:t>
            </a:r>
            <a:r>
              <a:rPr lang="zh-TW" altLang="en-US" sz="1600" b="1" dirty="0">
                <a:latin typeface="微軟正黑體" panose="020B0604030504040204" pitchFamily="34" charset="-120"/>
                <a:ea typeface="微軟正黑體" panose="020B0604030504040204" pitchFamily="34" charset="-120"/>
              </a:rPr>
              <a:t>，已完成「報名確認」之學生不得再次匯入。</a:t>
            </a:r>
            <a:endParaRPr lang="zh-TW" altLang="en-US" sz="1600" b="1" dirty="0"/>
          </a:p>
        </p:txBody>
      </p:sp>
      <p:sp>
        <p:nvSpPr>
          <p:cNvPr id="16" name="內容版面配置區 3"/>
          <p:cNvSpPr>
            <a:spLocks noGrp="1"/>
          </p:cNvSpPr>
          <p:nvPr>
            <p:ph idx="1"/>
          </p:nvPr>
        </p:nvSpPr>
        <p:spPr>
          <a:xfrm>
            <a:off x="1576991" y="1307498"/>
            <a:ext cx="9927031" cy="1406525"/>
          </a:xfrm>
        </p:spPr>
        <p:txBody>
          <a:bodyPr rtlCol="0">
            <a:noAutofit/>
          </a:bodyPr>
          <a:lstStyle/>
          <a:p>
            <a:pPr marL="0" indent="0">
              <a:spcBef>
                <a:spcPts val="0"/>
              </a:spcBef>
              <a:buClr>
                <a:schemeClr val="accent1"/>
              </a:buClr>
              <a:buSzPct val="85000"/>
              <a:buNone/>
              <a:defRPr/>
            </a:pPr>
            <a:r>
              <a:rPr lang="zh-TW" altLang="zh-TW" sz="2000" b="1" dirty="0">
                <a:solidFill>
                  <a:srgbClr val="0070C0"/>
                </a:solidFill>
                <a:latin typeface="微軟正黑體" panose="020B0604030504040204" pitchFamily="34" charset="-120"/>
                <a:ea typeface="微軟正黑體" panose="020B0604030504040204" pitchFamily="34" charset="-120"/>
              </a:rPr>
              <a:t>報名資料確認</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defRPr/>
            </a:pPr>
            <a:r>
              <a:rPr lang="zh-TW" altLang="en-US" sz="1800" b="1" dirty="0">
                <a:highlight>
                  <a:srgbClr val="FFCCCC"/>
                </a:highlight>
                <a:latin typeface="微軟正黑體" panose="020B0604030504040204" pitchFamily="34" charset="-120"/>
                <a:ea typeface="微軟正黑體" panose="020B0604030504040204" pitchFamily="34" charset="-120"/>
              </a:rPr>
              <a:t>案例一</a:t>
            </a:r>
            <a:r>
              <a:rPr lang="en-US" altLang="zh-TW" sz="1800" b="1" dirty="0">
                <a:highlight>
                  <a:srgbClr val="FFCCCC"/>
                </a:highlight>
                <a:latin typeface="微軟正黑體" panose="020B0604030504040204" pitchFamily="34" charset="-120"/>
                <a:ea typeface="微軟正黑體" panose="020B0604030504040204" pitchFamily="34" charset="-120"/>
              </a:rPr>
              <a:t>:</a:t>
            </a:r>
            <a:r>
              <a:rPr lang="zh-TW" altLang="en-US" sz="1800" b="1" dirty="0">
                <a:highlight>
                  <a:srgbClr val="FFCCCC"/>
                </a:highlight>
                <a:latin typeface="微軟正黑體" panose="020B0604030504040204" pitchFamily="34" charset="-120"/>
                <a:ea typeface="微軟正黑體" panose="020B0604030504040204" pitchFamily="34" charset="-120"/>
              </a:rPr>
              <a:t> </a:t>
            </a:r>
            <a:endParaRPr lang="en-US" altLang="zh-TW" sz="1800" b="1" dirty="0">
              <a:highlight>
                <a:srgbClr val="FFCCCC"/>
              </a:highlight>
              <a:latin typeface="微軟正黑體" panose="020B0604030504040204" pitchFamily="34" charset="-120"/>
              <a:ea typeface="微軟正黑體" panose="020B0604030504040204" pitchFamily="34" charset="-120"/>
            </a:endParaRPr>
          </a:p>
          <a:p>
            <a:pPr marL="0" indent="0">
              <a:lnSpc>
                <a:spcPct val="120000"/>
              </a:lnSpc>
              <a:spcBef>
                <a:spcPts val="0"/>
              </a:spcBef>
              <a:buNone/>
              <a:defRPr/>
            </a:pPr>
            <a:r>
              <a:rPr lang="en-US" altLang="zh-TW" sz="1800" b="1" dirty="0">
                <a:solidFill>
                  <a:srgbClr val="C00000"/>
                </a:solidFill>
                <a:latin typeface="微軟正黑體" panose="020B0604030504040204" pitchFamily="34" charset="-120"/>
                <a:ea typeface="微軟正黑體" panose="020B0604030504040204" pitchFamily="34" charset="-120"/>
              </a:rPr>
              <a:t>STEP 1</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若資料已檢核無誤，</a:t>
            </a:r>
            <a:r>
              <a:rPr lang="zh-TW" altLang="zh-TW" sz="1800" b="1" dirty="0">
                <a:latin typeface="微軟正黑體" panose="020B0604030504040204" pitchFamily="34" charset="-120"/>
                <a:ea typeface="微軟正黑體" panose="020B0604030504040204" pitchFamily="34" charset="-120"/>
              </a:rPr>
              <a:t>點選</a:t>
            </a:r>
            <a:r>
              <a:rPr lang="zh-TW" altLang="zh-TW" sz="1800" b="1" dirty="0">
                <a:solidFill>
                  <a:srgbClr val="C00000"/>
                </a:solidFill>
                <a:latin typeface="微軟正黑體" panose="020B0604030504040204" pitchFamily="34" charset="-120"/>
                <a:ea typeface="微軟正黑體" panose="020B0604030504040204" pitchFamily="34" charset="-120"/>
              </a:rPr>
              <a:t>「報名資料確認</a:t>
            </a:r>
            <a:r>
              <a:rPr lang="zh-TW" altLang="en-US" sz="1800" b="1" dirty="0">
                <a:solidFill>
                  <a:srgbClr val="C00000"/>
                </a:solidFill>
                <a:latin typeface="微軟正黑體" panose="020B0604030504040204" pitchFamily="34" charset="-120"/>
                <a:ea typeface="微軟正黑體" panose="020B0604030504040204" pitchFamily="34" charset="-120"/>
              </a:rPr>
              <a:t>送出，產生繳費帳號</a:t>
            </a:r>
            <a:r>
              <a:rPr lang="zh-TW" altLang="zh-TW" sz="1800" b="1" dirty="0">
                <a:solidFill>
                  <a:srgbClr val="C00000"/>
                </a:solidFill>
                <a:latin typeface="微軟正黑體" panose="020B0604030504040204" pitchFamily="34" charset="-120"/>
                <a:ea typeface="微軟正黑體" panose="020B0604030504040204" pitchFamily="34" charset="-120"/>
              </a:rPr>
              <a:t>」</a:t>
            </a:r>
            <a:r>
              <a:rPr lang="zh-TW" altLang="zh-TW" sz="1800" b="1" dirty="0">
                <a:latin typeface="微軟正黑體" panose="020B0604030504040204" pitchFamily="34" charset="-120"/>
                <a:ea typeface="微軟正黑體" panose="020B0604030504040204" pitchFamily="34" charset="-120"/>
              </a:rPr>
              <a:t>按鈕</a:t>
            </a:r>
            <a:r>
              <a:rPr lang="zh-TW" altLang="en-US" sz="1800" b="1" dirty="0">
                <a:latin typeface="微軟正黑體" panose="020B0604030504040204" pitchFamily="34" charset="-120"/>
                <a:ea typeface="微軟正黑體" panose="020B0604030504040204" pitchFamily="34" charset="-120"/>
              </a:rPr>
              <a:t>，完成報名流程</a:t>
            </a:r>
            <a:r>
              <a:rPr lang="zh-TW" altLang="zh-TW" sz="1800" b="1" dirty="0">
                <a:latin typeface="微軟正黑體" panose="020B0604030504040204" pitchFamily="34" charset="-120"/>
                <a:ea typeface="微軟正黑體" panose="020B0604030504040204" pitchFamily="34" charset="-120"/>
              </a:rPr>
              <a:t>。</a:t>
            </a:r>
            <a:endParaRPr lang="en-US" altLang="zh-TW" sz="1800" b="1" dirty="0">
              <a:latin typeface="微軟正黑體" panose="020B0604030504040204" pitchFamily="34" charset="-120"/>
              <a:ea typeface="微軟正黑體" panose="020B0604030504040204" pitchFamily="34" charset="-120"/>
            </a:endParaRPr>
          </a:p>
          <a:p>
            <a:pPr marL="0" indent="0">
              <a:lnSpc>
                <a:spcPct val="120000"/>
              </a:lnSpc>
              <a:spcBef>
                <a:spcPts val="0"/>
              </a:spcBef>
              <a:buNone/>
              <a:defRPr/>
            </a:pPr>
            <a:endParaRPr lang="en-US" altLang="zh-TW" sz="18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893763" indent="-893763">
              <a:lnSpc>
                <a:spcPct val="120000"/>
              </a:lnSpc>
              <a:spcBef>
                <a:spcPts val="0"/>
              </a:spcBef>
              <a:buNone/>
              <a:defRPr/>
            </a:pPr>
            <a:endParaRPr lang="en-US" altLang="zh-TW" sz="1400" dirty="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spcBef>
                <a:spcPts val="0"/>
              </a:spcBef>
              <a:buNone/>
              <a:defRPr/>
            </a:pPr>
            <a:endParaRPr lang="en-US" altLang="zh-TW" sz="1400" dirty="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spcBef>
                <a:spcPts val="0"/>
              </a:spcBef>
              <a:buNone/>
              <a:defRPr/>
            </a:pPr>
            <a:endParaRPr lang="en-US" altLang="zh-TW" sz="1400" dirty="0">
              <a:solidFill>
                <a:srgbClr val="7030A0"/>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2285176" y="2954609"/>
            <a:ext cx="2217155" cy="3968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右箭號 19"/>
          <p:cNvSpPr/>
          <p:nvPr/>
        </p:nvSpPr>
        <p:spPr bwMode="auto">
          <a:xfrm>
            <a:off x="5760771" y="2845789"/>
            <a:ext cx="720725" cy="19526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向右箭號 21"/>
          <p:cNvSpPr/>
          <p:nvPr/>
        </p:nvSpPr>
        <p:spPr bwMode="auto">
          <a:xfrm>
            <a:off x="1854149" y="3076757"/>
            <a:ext cx="395287" cy="19526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矩形 22"/>
          <p:cNvSpPr/>
          <p:nvPr/>
        </p:nvSpPr>
        <p:spPr>
          <a:xfrm>
            <a:off x="9592210" y="2764233"/>
            <a:ext cx="693737" cy="3968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8" name="群組 27">
            <a:extLst>
              <a:ext uri="{FF2B5EF4-FFF2-40B4-BE49-F238E27FC236}">
                <a16:creationId xmlns:a16="http://schemas.microsoft.com/office/drawing/2014/main" id="{AE03E7BD-9236-44D8-A6A2-F36D6156E1F0}"/>
              </a:ext>
            </a:extLst>
          </p:cNvPr>
          <p:cNvGrpSpPr/>
          <p:nvPr/>
        </p:nvGrpSpPr>
        <p:grpSpPr>
          <a:xfrm>
            <a:off x="1358539" y="3858022"/>
            <a:ext cx="9136424" cy="2227004"/>
            <a:chOff x="1245326" y="3858022"/>
            <a:chExt cx="9136424" cy="2227004"/>
          </a:xfrm>
        </p:grpSpPr>
        <p:pic>
          <p:nvPicPr>
            <p:cNvPr id="18" name="圖片 17">
              <a:extLst>
                <a:ext uri="{FF2B5EF4-FFF2-40B4-BE49-F238E27FC236}">
                  <a16:creationId xmlns:a16="http://schemas.microsoft.com/office/drawing/2014/main" id="{72E8AFBE-CDCA-4549-8155-E37AA17364EA}"/>
                </a:ext>
              </a:extLst>
            </p:cNvPr>
            <p:cNvPicPr>
              <a:picLocks noChangeAspect="1"/>
            </p:cNvPicPr>
            <p:nvPr/>
          </p:nvPicPr>
          <p:blipFill>
            <a:blip r:embed="rId4"/>
            <a:stretch>
              <a:fillRect/>
            </a:stretch>
          </p:blipFill>
          <p:spPr>
            <a:xfrm>
              <a:off x="1245326" y="3858022"/>
              <a:ext cx="9136424" cy="2227004"/>
            </a:xfrm>
            <a:prstGeom prst="rect">
              <a:avLst/>
            </a:prstGeom>
            <a:ln>
              <a:solidFill>
                <a:schemeClr val="tx1"/>
              </a:solidFill>
            </a:ln>
          </p:spPr>
        </p:pic>
        <p:sp>
          <p:nvSpPr>
            <p:cNvPr id="24" name="Donut 39">
              <a:extLst>
                <a:ext uri="{FF2B5EF4-FFF2-40B4-BE49-F238E27FC236}">
                  <a16:creationId xmlns:a16="http://schemas.microsoft.com/office/drawing/2014/main" id="{439297A1-2150-467C-8B3E-08A8C9E0E56F}"/>
                </a:ext>
              </a:extLst>
            </p:cNvPr>
            <p:cNvSpPr/>
            <p:nvPr/>
          </p:nvSpPr>
          <p:spPr>
            <a:xfrm>
              <a:off x="5104269" y="5748205"/>
              <a:ext cx="243750" cy="244800"/>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solidFill>
                  <a:schemeClr val="tx1"/>
                </a:solidFill>
              </a:endParaRPr>
            </a:p>
          </p:txBody>
        </p:sp>
        <p:sp>
          <p:nvSpPr>
            <p:cNvPr id="25" name="Donut 39">
              <a:extLst>
                <a:ext uri="{FF2B5EF4-FFF2-40B4-BE49-F238E27FC236}">
                  <a16:creationId xmlns:a16="http://schemas.microsoft.com/office/drawing/2014/main" id="{439297A1-2150-467C-8B3E-08A8C9E0E56F}"/>
                </a:ext>
              </a:extLst>
            </p:cNvPr>
            <p:cNvSpPr/>
            <p:nvPr/>
          </p:nvSpPr>
          <p:spPr>
            <a:xfrm>
              <a:off x="3447135" y="5756914"/>
              <a:ext cx="243751" cy="244800"/>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dirty="0">
                <a:solidFill>
                  <a:schemeClr val="tx1"/>
                </a:solidFill>
              </a:endParaRPr>
            </a:p>
          </p:txBody>
        </p:sp>
      </p:grpSp>
      <p:sp>
        <p:nvSpPr>
          <p:cNvPr id="30" name="文字方塊 17">
            <a:extLst>
              <a:ext uri="{FF2B5EF4-FFF2-40B4-BE49-F238E27FC236}">
                <a16:creationId xmlns:a16="http://schemas.microsoft.com/office/drawing/2014/main" id="{417CF5B5-C057-4F83-9A75-42819F5FB823}"/>
              </a:ext>
            </a:extLst>
          </p:cNvPr>
          <p:cNvSpPr txBox="1">
            <a:spLocks noChangeArrowheads="1"/>
          </p:cNvSpPr>
          <p:nvPr/>
        </p:nvSpPr>
        <p:spPr bwMode="auto">
          <a:xfrm>
            <a:off x="1548755" y="3511149"/>
            <a:ext cx="7215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800" b="1" dirty="0">
                <a:solidFill>
                  <a:srgbClr val="C00000"/>
                </a:solidFill>
                <a:latin typeface="微軟正黑體" panose="020B0604030504040204" pitchFamily="34" charset="-120"/>
                <a:ea typeface="微軟正黑體" panose="020B0604030504040204" pitchFamily="34" charset="-120"/>
              </a:rPr>
              <a:t>STEP 2</a:t>
            </a:r>
            <a:r>
              <a:rPr lang="en-US" altLang="zh-TW" sz="1800"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點選「</a:t>
            </a:r>
            <a:r>
              <a:rPr lang="zh-TW" altLang="en-US" b="1" dirty="0">
                <a:solidFill>
                  <a:srgbClr val="C00000"/>
                </a:solidFill>
                <a:latin typeface="微軟正黑體" panose="020B0604030504040204" pitchFamily="34" charset="-120"/>
                <a:ea typeface="微軟正黑體" panose="020B0604030504040204" pitchFamily="34" charset="-120"/>
              </a:rPr>
              <a:t>確定</a:t>
            </a:r>
            <a:r>
              <a:rPr lang="zh-TW" altLang="zh-TW" b="1" dirty="0">
                <a:latin typeface="微軟正黑體" panose="020B0604030504040204" pitchFamily="34" charset="-120"/>
                <a:ea typeface="微軟正黑體" panose="020B0604030504040204" pitchFamily="34" charset="-120"/>
              </a:rPr>
              <a:t>」按鈕</a:t>
            </a:r>
            <a:r>
              <a:rPr lang="zh-TW" altLang="en-US" b="1" dirty="0">
                <a:latin typeface="微軟正黑體" panose="020B0604030504040204" pitchFamily="34" charset="-120"/>
                <a:ea typeface="微軟正黑體" panose="020B0604030504040204" pitchFamily="34" charset="-120"/>
              </a:rPr>
              <a:t>，產生繳費帳號，列印繳費單及繳交資料</a:t>
            </a:r>
            <a:r>
              <a:rPr lang="zh-TW" altLang="zh-TW"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0238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4F524E0-24C0-429D-86D5-44B57F3B587B}"/>
              </a:ext>
            </a:extLst>
          </p:cNvPr>
          <p:cNvPicPr>
            <a:picLocks noChangeAspect="1"/>
          </p:cNvPicPr>
          <p:nvPr/>
        </p:nvPicPr>
        <p:blipFill>
          <a:blip r:embed="rId2"/>
          <a:stretch>
            <a:fillRect/>
          </a:stretch>
        </p:blipFill>
        <p:spPr>
          <a:xfrm>
            <a:off x="2086655" y="2991319"/>
            <a:ext cx="8316463" cy="2075821"/>
          </a:xfrm>
          <a:prstGeom prst="rect">
            <a:avLst/>
          </a:prstGeom>
          <a:ln w="19050">
            <a:solidFill>
              <a:schemeClr val="tx1"/>
            </a:solidFill>
          </a:ln>
        </p:spPr>
      </p:pic>
      <p:sp>
        <p:nvSpPr>
          <p:cNvPr id="18" name="Rectangle 3"/>
          <p:cNvSpPr/>
          <p:nvPr/>
        </p:nvSpPr>
        <p:spPr>
          <a:xfrm rot="16200000">
            <a:off x="4548913" y="830766"/>
            <a:ext cx="415085" cy="3188289"/>
          </a:xfrm>
          <a:prstGeom prst="rect">
            <a:avLst/>
          </a:prstGeom>
          <a:solidFill>
            <a:srgbClr val="CDE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ko-KR" altLang="en-US">
              <a:solidFill>
                <a:srgbClr val="FFFFFF"/>
              </a:solidFill>
              <a:ea typeface="Malgun Gothic" panose="020B0503020000020004" pitchFamily="34" charset="-127"/>
            </a:endParaRPr>
          </a:p>
        </p:txBody>
      </p:sp>
      <p:sp>
        <p:nvSpPr>
          <p:cNvPr id="5" name="投影片編號版面配置區 4"/>
          <p:cNvSpPr txBox="1">
            <a:spLocks/>
          </p:cNvSpPr>
          <p:nvPr/>
        </p:nvSpPr>
        <p:spPr bwMode="auto">
          <a:xfrm>
            <a:off x="9624273"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54</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74822" y="719752"/>
            <a:ext cx="777322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報名資料確認</a:t>
            </a:r>
            <a:r>
              <a:rPr lang="en-US" altLang="zh-TW" sz="2400" b="1" dirty="0">
                <a:solidFill>
                  <a:srgbClr val="0033CC"/>
                </a:solidFill>
                <a:latin typeface="微軟正黑體" panose="020B0604030504040204" pitchFamily="34" charset="-120"/>
                <a:ea typeface="微軟正黑體" panose="020B0604030504040204" pitchFamily="34" charset="-120"/>
              </a:rPr>
              <a:t>(3/16)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矩形 2"/>
          <p:cNvSpPr>
            <a:spLocks noChangeArrowheads="1"/>
          </p:cNvSpPr>
          <p:nvPr/>
        </p:nvSpPr>
        <p:spPr bwMode="auto">
          <a:xfrm>
            <a:off x="878412" y="5352585"/>
            <a:ext cx="10435176" cy="338554"/>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1600" b="1" dirty="0">
                <a:solidFill>
                  <a:srgbClr val="C00000"/>
                </a:solidFill>
                <a:latin typeface="微軟正黑體" panose="020B0604030504040204" pitchFamily="34" charset="-120"/>
                <a:ea typeface="微軟正黑體" panose="020B0604030504040204" pitchFamily="34" charset="-120"/>
              </a:rPr>
              <a:t>提醒：</a:t>
            </a:r>
            <a:r>
              <a:rPr lang="zh-TW" altLang="en-US" sz="1600" b="1" dirty="0">
                <a:latin typeface="微軟正黑體" panose="020B0604030504040204" pitchFamily="34" charset="-120"/>
                <a:ea typeface="微軟正黑體" panose="020B0604030504040204" pitchFamily="34" charset="-120"/>
              </a:rPr>
              <a:t>編修完成後，即可點選</a:t>
            </a:r>
            <a:r>
              <a:rPr lang="zh-TW" altLang="zh-TW" sz="1600" b="1" dirty="0">
                <a:latin typeface="微軟正黑體" panose="020B0604030504040204" pitchFamily="34" charset="-120"/>
                <a:ea typeface="微軟正黑體" panose="020B0604030504040204" pitchFamily="34" charset="-120"/>
              </a:rPr>
              <a:t>「</a:t>
            </a:r>
            <a:r>
              <a:rPr lang="zh-TW" altLang="zh-TW" sz="1600" b="1" dirty="0">
                <a:solidFill>
                  <a:srgbClr val="C00000"/>
                </a:solidFill>
                <a:latin typeface="微軟正黑體" panose="020B0604030504040204" pitchFamily="34" charset="-120"/>
                <a:ea typeface="微軟正黑體" panose="020B0604030504040204" pitchFamily="34" charset="-120"/>
              </a:rPr>
              <a:t>報名資料確認</a:t>
            </a:r>
            <a:r>
              <a:rPr lang="zh-TW" altLang="en-US" sz="1600" b="1" dirty="0">
                <a:solidFill>
                  <a:srgbClr val="C00000"/>
                </a:solidFill>
                <a:latin typeface="微軟正黑體" panose="020B0604030504040204" pitchFamily="34" charset="-120"/>
                <a:ea typeface="微軟正黑體" panose="020B0604030504040204" pitchFamily="34" charset="-120"/>
              </a:rPr>
              <a:t>送出，產生繳費帳號</a:t>
            </a:r>
            <a:r>
              <a:rPr lang="zh-TW" altLang="zh-TW" sz="1600" b="1" dirty="0">
                <a:latin typeface="微軟正黑體" panose="020B0604030504040204" pitchFamily="34" charset="-120"/>
                <a:ea typeface="微軟正黑體" panose="020B0604030504040204" pitchFamily="34" charset="-120"/>
              </a:rPr>
              <a:t>」按鈕</a:t>
            </a:r>
            <a:r>
              <a:rPr lang="zh-TW" altLang="en-US" sz="1600" b="1" dirty="0">
                <a:latin typeface="微軟正黑體" panose="020B0604030504040204" pitchFamily="34" charset="-120"/>
                <a:ea typeface="微軟正黑體" panose="020B0604030504040204" pitchFamily="34" charset="-120"/>
              </a:rPr>
              <a:t>，完成報名流程及列印繳費單、繳交資料</a:t>
            </a:r>
            <a:r>
              <a:rPr lang="zh-TW" altLang="zh-TW" sz="1600" b="1" dirty="0">
                <a:latin typeface="微軟正黑體" panose="020B0604030504040204" pitchFamily="34" charset="-120"/>
                <a:ea typeface="微軟正黑體" panose="020B0604030504040204" pitchFamily="34" charset="-120"/>
              </a:rPr>
              <a:t>。</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6" name="矩形 1"/>
          <p:cNvSpPr>
            <a:spLocks noChangeArrowheads="1"/>
          </p:cNvSpPr>
          <p:nvPr/>
        </p:nvSpPr>
        <p:spPr bwMode="auto">
          <a:xfrm>
            <a:off x="1573942" y="1427054"/>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575"/>
              </a:spcBef>
              <a:buClr>
                <a:schemeClr val="accent1"/>
              </a:buClr>
              <a:buSzPct val="85000"/>
            </a:pPr>
            <a:r>
              <a:rPr lang="zh-TW" altLang="zh-TW" sz="2000" b="1" dirty="0">
                <a:solidFill>
                  <a:srgbClr val="0070C0"/>
                </a:solidFill>
                <a:latin typeface="微軟正黑體" panose="020B0604030504040204" pitchFamily="34" charset="-120"/>
                <a:ea typeface="微軟正黑體" panose="020B0604030504040204" pitchFamily="34" charset="-120"/>
              </a:rPr>
              <a:t>報名資料確認</a:t>
            </a:r>
            <a:endParaRPr lang="en-US" altLang="zh-TW" sz="2000" b="1" dirty="0">
              <a:solidFill>
                <a:srgbClr val="0070C0"/>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2086654" y="4078712"/>
            <a:ext cx="2431182" cy="2099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向右箭號 20"/>
          <p:cNvSpPr/>
          <p:nvPr/>
        </p:nvSpPr>
        <p:spPr bwMode="auto">
          <a:xfrm>
            <a:off x="1657767" y="4096075"/>
            <a:ext cx="395288" cy="19526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文字方塊 17">
            <a:extLst>
              <a:ext uri="{FF2B5EF4-FFF2-40B4-BE49-F238E27FC236}">
                <a16:creationId xmlns:a16="http://schemas.microsoft.com/office/drawing/2014/main" id="{769F5D42-3806-4DCE-ABDF-C082A54569B0}"/>
              </a:ext>
            </a:extLst>
          </p:cNvPr>
          <p:cNvSpPr txBox="1">
            <a:spLocks noChangeArrowheads="1"/>
          </p:cNvSpPr>
          <p:nvPr/>
        </p:nvSpPr>
        <p:spPr bwMode="auto">
          <a:xfrm>
            <a:off x="1513186" y="1929303"/>
            <a:ext cx="9806481" cy="68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indent="0" algn="just">
              <a:lnSpc>
                <a:spcPts val="2400"/>
              </a:lnSpc>
              <a:spcBef>
                <a:spcPts val="300"/>
              </a:spcBef>
              <a:spcAft>
                <a:spcPts val="300"/>
              </a:spcAft>
              <a:buNone/>
            </a:pPr>
            <a:r>
              <a:rPr lang="zh-TW" altLang="en-US" sz="1800" b="1" dirty="0">
                <a:highlight>
                  <a:srgbClr val="FFCCCC"/>
                </a:highlight>
                <a:latin typeface="微軟正黑體" panose="020B0604030504040204" pitchFamily="34" charset="-120"/>
                <a:ea typeface="微軟正黑體" panose="020B0604030504040204" pitchFamily="34" charset="-120"/>
              </a:rPr>
              <a:t>案例二</a:t>
            </a:r>
            <a:r>
              <a:rPr lang="en-US" altLang="zh-TW" sz="1800" b="1" dirty="0">
                <a:highlight>
                  <a:srgbClr val="FFCCCC"/>
                </a:highlight>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報名資料確認如出現下列「</a:t>
            </a:r>
            <a:r>
              <a:rPr lang="zh-TW" altLang="zh-TW" sz="1800" b="1" dirty="0">
                <a:solidFill>
                  <a:srgbClr val="C00000"/>
                </a:solidFill>
                <a:latin typeface="微軟正黑體" panose="020B0604030504040204" pitchFamily="34" charset="-120"/>
                <a:ea typeface="微軟正黑體" panose="020B0604030504040204" pitchFamily="34" charset="-120"/>
              </a:rPr>
              <a:t>尚有資料錯誤的學生，請至編修資料編修</a:t>
            </a:r>
            <a:r>
              <a:rPr lang="zh-TW" altLang="zh-TW" sz="1800" dirty="0">
                <a:latin typeface="微軟正黑體" panose="020B0604030504040204" pitchFamily="34" charset="-120"/>
                <a:ea typeface="微軟正黑體" panose="020B0604030504040204" pitchFamily="34" charset="-120"/>
              </a:rPr>
              <a:t>」訊息，請依訊息提醒內容，參照</a:t>
            </a:r>
            <a:r>
              <a:rPr lang="zh-TW" altLang="en-US" sz="1800" b="1" u="sng" dirty="0">
                <a:latin typeface="微軟正黑體" panose="020B0604030504040204" pitchFamily="34" charset="-120"/>
                <a:ea typeface="微軟正黑體" panose="020B0604030504040204" pitchFamily="34" charset="-120"/>
              </a:rPr>
              <a:t>「</a:t>
            </a:r>
            <a:r>
              <a:rPr lang="en-US" altLang="zh-TW" sz="1800" b="1" u="sng" dirty="0">
                <a:latin typeface="微軟正黑體" panose="020B0604030504040204" pitchFamily="34" charset="-120"/>
                <a:ea typeface="微軟正黑體" panose="020B0604030504040204" pitchFamily="34" charset="-120"/>
              </a:rPr>
              <a:t>3</a:t>
            </a:r>
            <a:r>
              <a:rPr lang="zh-TW" altLang="en-US" sz="1800" b="1" u="sng" dirty="0">
                <a:latin typeface="微軟正黑體" panose="020B0604030504040204" pitchFamily="34" charset="-120"/>
                <a:ea typeface="微軟正黑體" panose="020B0604030504040204" pitchFamily="34" charset="-120"/>
              </a:rPr>
              <a:t>、報名資料</a:t>
            </a:r>
            <a:r>
              <a:rPr lang="zh-TW" altLang="zh-TW" sz="1800" b="1" u="sng" dirty="0">
                <a:latin typeface="微軟正黑體" panose="020B0604030504040204" pitchFamily="34" charset="-120"/>
                <a:ea typeface="微軟正黑體" panose="020B0604030504040204" pitchFamily="34" charset="-120"/>
              </a:rPr>
              <a:t>編修</a:t>
            </a:r>
            <a:r>
              <a:rPr lang="zh-TW" altLang="en-US" sz="1800" b="1" u="sng" dirty="0">
                <a:latin typeface="微軟正黑體" panose="020B0604030504040204" pitchFamily="34" charset="-120"/>
                <a:ea typeface="微軟正黑體" panose="020B0604030504040204" pitchFamily="34" charset="-120"/>
              </a:rPr>
              <a:t>」操作方式</a:t>
            </a:r>
            <a:r>
              <a:rPr lang="zh-TW" altLang="zh-TW" sz="1800" dirty="0">
                <a:latin typeface="微軟正黑體" panose="020B0604030504040204" pitchFamily="34" charset="-120"/>
                <a:ea typeface="微軟正黑體" panose="020B0604030504040204" pitchFamily="34" charset="-120"/>
              </a:rPr>
              <a:t>，再次進行報名資料編修作業。</a:t>
            </a:r>
            <a:endParaRPr lang="en-US" altLang="zh-TW"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91871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p:nvPr/>
        </p:nvSpPr>
        <p:spPr>
          <a:xfrm rot="16200000">
            <a:off x="9038385" y="450462"/>
            <a:ext cx="393825" cy="4589711"/>
          </a:xfrm>
          <a:prstGeom prst="rect">
            <a:avLst/>
          </a:prstGeom>
          <a:solidFill>
            <a:srgbClr val="CDE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ko-KR" altLang="en-US">
              <a:solidFill>
                <a:srgbClr val="FFFFFF"/>
              </a:solidFill>
              <a:ea typeface="Malgun Gothic" panose="020B0503020000020004" pitchFamily="34" charset="-127"/>
            </a:endParaRPr>
          </a:p>
        </p:txBody>
      </p:sp>
      <p:sp>
        <p:nvSpPr>
          <p:cNvPr id="5" name="投影片編號版面配置區 4"/>
          <p:cNvSpPr txBox="1">
            <a:spLocks/>
          </p:cNvSpPr>
          <p:nvPr/>
        </p:nvSpPr>
        <p:spPr bwMode="auto">
          <a:xfrm>
            <a:off x="9614545"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55</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62"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4548" y="639572"/>
            <a:ext cx="751358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列印繳費單</a:t>
            </a:r>
            <a:r>
              <a:rPr lang="en-US" altLang="zh-TW" sz="2400" b="1" dirty="0">
                <a:solidFill>
                  <a:srgbClr val="0033CC"/>
                </a:solidFill>
                <a:latin typeface="微軟正黑體" panose="020B0604030504040204" pitchFamily="34" charset="-120"/>
                <a:ea typeface="微軟正黑體" panose="020B0604030504040204" pitchFamily="34" charset="-120"/>
              </a:rPr>
              <a:t>(4/16)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6683239" y="1205729"/>
            <a:ext cx="4988706" cy="1736501"/>
          </a:xfrm>
          <a:prstGeom prst="rect">
            <a:avLst/>
          </a:prstGeom>
        </p:spPr>
        <p:txBody>
          <a:bodyPr wrap="square">
            <a:spAutoFit/>
          </a:bodyPr>
          <a:lstStyle/>
          <a:p>
            <a:pPr>
              <a:lnSpc>
                <a:spcPct val="120000"/>
              </a:lnSpc>
              <a:defRPr/>
            </a:pPr>
            <a:r>
              <a:rPr lang="zh-TW" altLang="en-US" sz="2000" b="1" dirty="0">
                <a:solidFill>
                  <a:srgbClr val="0070C0"/>
                </a:solidFill>
                <a:latin typeface="微軟正黑體" panose="020B0604030504040204" pitchFamily="34" charset="-120"/>
                <a:ea typeface="微軟正黑體" panose="020B0604030504040204" pitchFamily="34" charset="-120"/>
              </a:rPr>
              <a:t>繳費單</a:t>
            </a:r>
            <a:br>
              <a:rPr lang="en-US" altLang="zh-TW" b="1" dirty="0">
                <a:solidFill>
                  <a:srgbClr val="0070C0"/>
                </a:solidFill>
                <a:latin typeface="微軟正黑體" panose="020B0604030504040204" pitchFamily="34" charset="-120"/>
                <a:ea typeface="微軟正黑體" panose="020B0604030504040204" pitchFamily="34" charset="-120"/>
              </a:rPr>
            </a:b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繳費提醒</a:t>
            </a:r>
          </a:p>
          <a:p>
            <a:pPr marL="269875" indent="-269875">
              <a:lnSpc>
                <a:spcPct val="120000"/>
              </a:lnSpc>
              <a:spcBef>
                <a:spcPts val="600"/>
              </a:spcBef>
              <a:spcAft>
                <a:spcPts val="1200"/>
              </a:spcAft>
              <a:defRPr/>
            </a:pPr>
            <a:r>
              <a:rPr lang="zh-TW" altLang="en-US" b="1" dirty="0">
                <a:latin typeface="微軟正黑體" panose="020B0604030504040204" pitchFamily="34" charset="-120"/>
                <a:ea typeface="微軟正黑體" panose="020B0604030504040204" pitchFamily="34" charset="-120"/>
              </a:rPr>
              <a:t>繳費「臨櫃或</a:t>
            </a:r>
            <a:r>
              <a:rPr lang="en-US" altLang="zh-TW" b="1" dirty="0">
                <a:latin typeface="微軟正黑體" panose="020B0604030504040204" pitchFamily="34" charset="-120"/>
                <a:ea typeface="微軟正黑體" panose="020B0604030504040204" pitchFamily="34" charset="-120"/>
              </a:rPr>
              <a:t>ATM</a:t>
            </a:r>
            <a:r>
              <a:rPr lang="zh-TW" altLang="en-US" b="1" dirty="0">
                <a:latin typeface="微軟正黑體" panose="020B0604030504040204" pitchFamily="34" charset="-120"/>
                <a:ea typeface="微軟正黑體" panose="020B0604030504040204" pitchFamily="34" charset="-120"/>
              </a:rPr>
              <a:t>轉帳繳費」</a:t>
            </a:r>
            <a:endParaRPr lang="en-US" altLang="zh-TW" b="1" dirty="0">
              <a:solidFill>
                <a:srgbClr val="7030A0"/>
              </a:solidFill>
              <a:latin typeface="微軟正黑體" panose="020B0604030504040204" pitchFamily="34" charset="-120"/>
              <a:ea typeface="微軟正黑體" panose="020B0604030504040204" pitchFamily="34" charset="-120"/>
            </a:endParaRPr>
          </a:p>
          <a:p>
            <a:pPr marL="182563" lvl="1">
              <a:lnSpc>
                <a:spcPct val="120000"/>
              </a:lnSpc>
              <a:spcBef>
                <a:spcPts val="600"/>
              </a:spcBef>
              <a:spcAft>
                <a:spcPts val="600"/>
              </a:spcAft>
              <a:defRPr/>
            </a:pPr>
            <a:r>
              <a:rPr lang="zh-TW" altLang="en-US" b="1" dirty="0">
                <a:solidFill>
                  <a:srgbClr val="0000FF"/>
                </a:solidFill>
                <a:latin typeface="微軟正黑體" panose="020B0604030504040204" pitchFamily="34" charset="-120"/>
                <a:ea typeface="微軟正黑體" panose="020B0604030504040204" pitchFamily="34" charset="-120"/>
              </a:rPr>
              <a:t>報名費</a:t>
            </a:r>
            <a:r>
              <a:rPr lang="zh-TW" altLang="en-US" dirty="0">
                <a:latin typeface="微軟正黑體" panose="020B0604030504040204" pitchFamily="34" charset="-120"/>
                <a:ea typeface="微軟正黑體" panose="020B0604030504040204" pitchFamily="34" charset="-120"/>
              </a:rPr>
              <a:t>須於</a:t>
            </a:r>
            <a:r>
              <a:rPr lang="en-US" altLang="zh-TW" b="1" u="sng" dirty="0">
                <a:solidFill>
                  <a:srgbClr val="C00000"/>
                </a:solidFill>
                <a:latin typeface="微軟正黑體" panose="020B0604030504040204" pitchFamily="34" charset="-120"/>
                <a:ea typeface="微軟正黑體" panose="020B0604030504040204" pitchFamily="34" charset="-120"/>
              </a:rPr>
              <a:t>115</a:t>
            </a:r>
            <a:r>
              <a:rPr lang="zh-TW" altLang="en-US" b="1" u="sng" dirty="0">
                <a:solidFill>
                  <a:srgbClr val="C00000"/>
                </a:solidFill>
                <a:latin typeface="微軟正黑體" panose="020B0604030504040204" pitchFamily="34" charset="-120"/>
                <a:ea typeface="微軟正黑體" panose="020B0604030504040204" pitchFamily="34" charset="-120"/>
              </a:rPr>
              <a:t>年</a:t>
            </a:r>
            <a:r>
              <a:rPr lang="en-US" altLang="zh-TW" b="1" u="sng" dirty="0">
                <a:solidFill>
                  <a:srgbClr val="C00000"/>
                </a:solidFill>
                <a:latin typeface="微軟正黑體" panose="020B0604030504040204" pitchFamily="34" charset="-120"/>
                <a:ea typeface="微軟正黑體" panose="020B0604030504040204" pitchFamily="34" charset="-120"/>
              </a:rPr>
              <a:t>5</a:t>
            </a:r>
            <a:r>
              <a:rPr lang="zh-TW" altLang="en-US" b="1" u="sng" dirty="0">
                <a:solidFill>
                  <a:srgbClr val="C00000"/>
                </a:solidFill>
                <a:latin typeface="微軟正黑體" panose="020B0604030504040204" pitchFamily="34" charset="-120"/>
                <a:ea typeface="微軟正黑體" panose="020B0604030504040204" pitchFamily="34" charset="-120"/>
              </a:rPr>
              <a:t>月</a:t>
            </a:r>
            <a:r>
              <a:rPr lang="en-US" altLang="zh-TW" b="1" u="sng" dirty="0">
                <a:solidFill>
                  <a:srgbClr val="C00000"/>
                </a:solidFill>
                <a:latin typeface="微軟正黑體" panose="020B0604030504040204" pitchFamily="34" charset="-120"/>
                <a:ea typeface="微軟正黑體" panose="020B0604030504040204" pitchFamily="34" charset="-120"/>
              </a:rPr>
              <a:t>22</a:t>
            </a:r>
            <a:r>
              <a:rPr lang="zh-TW" altLang="en-US" b="1" u="sng" dirty="0">
                <a:solidFill>
                  <a:srgbClr val="C00000"/>
                </a:solidFill>
                <a:latin typeface="微軟正黑體" panose="020B0604030504040204" pitchFamily="34" charset="-120"/>
                <a:ea typeface="微軟正黑體" panose="020B0604030504040204" pitchFamily="34" charset="-120"/>
              </a:rPr>
              <a:t>日</a:t>
            </a:r>
            <a:r>
              <a:rPr lang="en-US" altLang="zh-TW" b="1" u="sng" dirty="0">
                <a:solidFill>
                  <a:srgbClr val="C00000"/>
                </a:solidFill>
                <a:latin typeface="微軟正黑體" panose="020B0604030504040204" pitchFamily="34" charset="-120"/>
                <a:ea typeface="微軟正黑體" panose="020B0604030504040204" pitchFamily="34" charset="-120"/>
              </a:rPr>
              <a:t>15:00</a:t>
            </a:r>
            <a:r>
              <a:rPr lang="zh-TW" altLang="en-US" b="1" u="sng" dirty="0">
                <a:solidFill>
                  <a:srgbClr val="C00000"/>
                </a:solidFill>
                <a:latin typeface="微軟正黑體" panose="020B0604030504040204" pitchFamily="34" charset="-120"/>
                <a:ea typeface="微軟正黑體" panose="020B0604030504040204" pitchFamily="34" charset="-120"/>
              </a:rPr>
              <a:t>前完成繳費</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7" name="矩形 2"/>
          <p:cNvSpPr>
            <a:spLocks noChangeArrowheads="1"/>
          </p:cNvSpPr>
          <p:nvPr/>
        </p:nvSpPr>
        <p:spPr bwMode="auto">
          <a:xfrm>
            <a:off x="6118181" y="4937926"/>
            <a:ext cx="5814249" cy="707886"/>
          </a:xfrm>
          <a:prstGeom prst="rect">
            <a:avLst/>
          </a:prstGeom>
          <a:solidFill>
            <a:srgbClr val="FFE5E5"/>
          </a:solidFill>
          <a:ln w="2857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2000" b="1" dirty="0">
                <a:solidFill>
                  <a:srgbClr val="C00000"/>
                </a:solidFill>
                <a:latin typeface="微軟正黑體" panose="020B0604030504040204" pitchFamily="34" charset="-120"/>
                <a:ea typeface="微軟正黑體" panose="020B0604030504040204" pitchFamily="34" charset="-120"/>
              </a:rPr>
              <a:t>注意：</a:t>
            </a: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請確認</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繳費帳號</a:t>
            </a: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列印繳費單</a:t>
            </a: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」之帳號相符。</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8" name="五角星形 17"/>
          <p:cNvSpPr/>
          <p:nvPr/>
        </p:nvSpPr>
        <p:spPr>
          <a:xfrm rot="19862931">
            <a:off x="6458608" y="2479551"/>
            <a:ext cx="449262" cy="45402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C00000"/>
              </a:solidFill>
            </a:endParaRPr>
          </a:p>
        </p:txBody>
      </p:sp>
      <p:grpSp>
        <p:nvGrpSpPr>
          <p:cNvPr id="36" name="群組 35">
            <a:extLst>
              <a:ext uri="{FF2B5EF4-FFF2-40B4-BE49-F238E27FC236}">
                <a16:creationId xmlns:a16="http://schemas.microsoft.com/office/drawing/2014/main" id="{9201E99B-A6D2-C4A1-8592-E08A827F952C}"/>
              </a:ext>
            </a:extLst>
          </p:cNvPr>
          <p:cNvGrpSpPr/>
          <p:nvPr/>
        </p:nvGrpSpPr>
        <p:grpSpPr>
          <a:xfrm>
            <a:off x="1928389" y="1122907"/>
            <a:ext cx="3983524" cy="5690748"/>
            <a:chOff x="2069446" y="1118070"/>
            <a:chExt cx="3843466" cy="5605069"/>
          </a:xfrm>
        </p:grpSpPr>
        <p:pic>
          <p:nvPicPr>
            <p:cNvPr id="4" name="圖片 3">
              <a:extLst>
                <a:ext uri="{FF2B5EF4-FFF2-40B4-BE49-F238E27FC236}">
                  <a16:creationId xmlns:a16="http://schemas.microsoft.com/office/drawing/2014/main" id="{363FB386-4F64-40DD-A86E-6D6103FCC81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069446" y="1118070"/>
              <a:ext cx="3843466" cy="5605069"/>
            </a:xfrm>
            <a:prstGeom prst="rect">
              <a:avLst/>
            </a:prstGeom>
          </p:spPr>
        </p:pic>
        <p:sp>
          <p:nvSpPr>
            <p:cNvPr id="19" name="矩形 18"/>
            <p:cNvSpPr/>
            <p:nvPr/>
          </p:nvSpPr>
          <p:spPr>
            <a:xfrm>
              <a:off x="4474356" y="1784721"/>
              <a:ext cx="1359433" cy="4796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矩形 21"/>
            <p:cNvSpPr/>
            <p:nvPr/>
          </p:nvSpPr>
          <p:spPr>
            <a:xfrm>
              <a:off x="4227029" y="2470571"/>
              <a:ext cx="1193079" cy="2505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grpSp>
          <p:nvGrpSpPr>
            <p:cNvPr id="35" name="群組 34">
              <a:extLst>
                <a:ext uri="{FF2B5EF4-FFF2-40B4-BE49-F238E27FC236}">
                  <a16:creationId xmlns:a16="http://schemas.microsoft.com/office/drawing/2014/main" id="{3803CD1A-68D6-3C02-DF9C-980D618BDF5D}"/>
                </a:ext>
              </a:extLst>
            </p:cNvPr>
            <p:cNvGrpSpPr/>
            <p:nvPr/>
          </p:nvGrpSpPr>
          <p:grpSpPr>
            <a:xfrm>
              <a:off x="2193770" y="2478944"/>
              <a:ext cx="2611047" cy="1117816"/>
              <a:chOff x="2193770" y="2478944"/>
              <a:chExt cx="2611047" cy="1117816"/>
            </a:xfrm>
          </p:grpSpPr>
          <p:sp>
            <p:nvSpPr>
              <p:cNvPr id="20" name="矩形 19"/>
              <p:cNvSpPr/>
              <p:nvPr/>
            </p:nvSpPr>
            <p:spPr>
              <a:xfrm>
                <a:off x="2193770" y="2478944"/>
                <a:ext cx="1495536" cy="1465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cxnSp>
            <p:nvCxnSpPr>
              <p:cNvPr id="21" name="直線單箭頭接點 20"/>
              <p:cNvCxnSpPr>
                <a:cxnSpLocks/>
              </p:cNvCxnSpPr>
              <p:nvPr/>
            </p:nvCxnSpPr>
            <p:spPr>
              <a:xfrm>
                <a:off x="4804817" y="2756516"/>
                <a:ext cx="0" cy="840244"/>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6" name="矩形 14"/>
          <p:cNvSpPr>
            <a:spLocks noChangeArrowheads="1"/>
          </p:cNvSpPr>
          <p:nvPr/>
        </p:nvSpPr>
        <p:spPr bwMode="auto">
          <a:xfrm>
            <a:off x="1362744" y="3952851"/>
            <a:ext cx="8567487" cy="400110"/>
          </a:xfrm>
          <a:prstGeom prst="rect">
            <a:avLst/>
          </a:prstGeom>
          <a:solidFill>
            <a:srgbClr val="FFE5E5"/>
          </a:solidFill>
          <a:ln w="2857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000" b="1" dirty="0">
                <a:solidFill>
                  <a:srgbClr val="C00000"/>
                </a:solidFill>
                <a:latin typeface="微軟正黑體" panose="020B0604030504040204" pitchFamily="34" charset="-120"/>
                <a:ea typeface="微軟正黑體" panose="020B0604030504040204" pitchFamily="34" charset="-120"/>
              </a:rPr>
              <a:t>實繳報名費為已扣除國中學校作業費（</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作業費每人</a:t>
            </a:r>
            <a:r>
              <a:rPr lang="en-US" altLang="zh-TW" sz="2000" b="1" dirty="0">
                <a:solidFill>
                  <a:srgbClr val="C00000"/>
                </a:solidFill>
                <a:highlight>
                  <a:srgbClr val="FFE699"/>
                </a:highlight>
                <a:latin typeface="微軟正黑體" panose="020B0604030504040204" pitchFamily="34" charset="-120"/>
                <a:ea typeface="微軟正黑體" panose="020B0604030504040204" pitchFamily="34" charset="-120"/>
              </a:rPr>
              <a:t>50</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元</a:t>
            </a:r>
            <a:r>
              <a:rPr lang="zh-TW" altLang="en-US" sz="2000" b="1" dirty="0">
                <a:solidFill>
                  <a:srgbClr val="C00000"/>
                </a:solidFill>
                <a:latin typeface="微軟正黑體" panose="020B0604030504040204" pitchFamily="34" charset="-120"/>
                <a:ea typeface="微軟正黑體" panose="020B0604030504040204" pitchFamily="34" charset="-120"/>
              </a:rPr>
              <a:t>）之應繳</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轉帳</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金額</a:t>
            </a:r>
          </a:p>
        </p:txBody>
      </p:sp>
    </p:spTree>
    <p:extLst>
      <p:ext uri="{BB962C8B-B14F-4D97-AF65-F5344CB8AC3E}">
        <p14:creationId xmlns:p14="http://schemas.microsoft.com/office/powerpoint/2010/main" val="2163403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收據, 數字, 字型 的圖片&#10;&#10;AI 產生的內容可能不正確。">
            <a:extLst>
              <a:ext uri="{FF2B5EF4-FFF2-40B4-BE49-F238E27FC236}">
                <a16:creationId xmlns:a16="http://schemas.microsoft.com/office/drawing/2014/main" id="{42FA5A84-199B-D046-4130-03C6423741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1449" y="1069117"/>
            <a:ext cx="4034483" cy="5763547"/>
          </a:xfrm>
          <a:prstGeom prst="rect">
            <a:avLst/>
          </a:prstGeom>
        </p:spPr>
      </p:pic>
      <p:sp>
        <p:nvSpPr>
          <p:cNvPr id="5" name="投影片編號版面配置區 4"/>
          <p:cNvSpPr txBox="1">
            <a:spLocks/>
          </p:cNvSpPr>
          <p:nvPr/>
        </p:nvSpPr>
        <p:spPr bwMode="auto">
          <a:xfrm>
            <a:off x="961453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56</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5"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74820" y="703992"/>
            <a:ext cx="743455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列印繳費單</a:t>
            </a:r>
            <a:r>
              <a:rPr lang="en-US" altLang="zh-TW" sz="2400" b="1" dirty="0">
                <a:solidFill>
                  <a:srgbClr val="0033CC"/>
                </a:solidFill>
                <a:latin typeface="微軟正黑體" panose="020B0604030504040204" pitchFamily="34" charset="-120"/>
                <a:ea typeface="微軟正黑體" panose="020B0604030504040204" pitchFamily="34" charset="-120"/>
              </a:rPr>
              <a:t>(5/16)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grpSp>
        <p:nvGrpSpPr>
          <p:cNvPr id="15" name="群組 14"/>
          <p:cNvGrpSpPr/>
          <p:nvPr/>
        </p:nvGrpSpPr>
        <p:grpSpPr>
          <a:xfrm>
            <a:off x="5676776" y="1348704"/>
            <a:ext cx="5995162" cy="3045181"/>
            <a:chOff x="6837239" y="893185"/>
            <a:chExt cx="5995162" cy="3045181"/>
          </a:xfrm>
        </p:grpSpPr>
        <p:sp>
          <p:nvSpPr>
            <p:cNvPr id="16" name="矩形 15"/>
            <p:cNvSpPr/>
            <p:nvPr/>
          </p:nvSpPr>
          <p:spPr>
            <a:xfrm>
              <a:off x="6837239" y="893185"/>
              <a:ext cx="5995162" cy="1894237"/>
            </a:xfrm>
            <a:prstGeom prst="rect">
              <a:avLst/>
            </a:prstGeom>
          </p:spPr>
          <p:txBody>
            <a:bodyPr wrap="square">
              <a:spAutoFit/>
            </a:bodyPr>
            <a:lstStyle/>
            <a:p>
              <a:pPr>
                <a:lnSpc>
                  <a:spcPct val="120000"/>
                </a:lnSpc>
                <a:defRPr/>
              </a:pPr>
              <a:r>
                <a:rPr lang="zh-TW" altLang="en-US" sz="2000" b="1" dirty="0">
                  <a:solidFill>
                    <a:srgbClr val="0070C0"/>
                  </a:solidFill>
                  <a:latin typeface="微軟正黑體" panose="020B0604030504040204" pitchFamily="34" charset="-120"/>
                  <a:ea typeface="微軟正黑體" panose="020B0604030504040204" pitchFamily="34" charset="-120"/>
                </a:rPr>
                <a:t>繳費單</a:t>
              </a:r>
              <a:br>
                <a:rPr lang="en-US" altLang="zh-TW" sz="2000" b="1" dirty="0">
                  <a:solidFill>
                    <a:srgbClr val="0070C0"/>
                  </a:solidFill>
                  <a:latin typeface="微軟正黑體" panose="020B0604030504040204" pitchFamily="34" charset="-120"/>
                  <a:ea typeface="微軟正黑體" panose="020B0604030504040204" pitchFamily="34" charset="-120"/>
                </a:rPr>
              </a:b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繳費提醒</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just">
                <a:lnSpc>
                  <a:spcPct val="120000"/>
                </a:lnSpc>
                <a:defRPr/>
              </a:pPr>
              <a:r>
                <a:rPr lang="zh-TW" altLang="en-US" dirty="0">
                  <a:latin typeface="微軟正黑體" panose="020B0604030504040204" pitchFamily="34" charset="-120"/>
                  <a:ea typeface="微軟正黑體" panose="020B0604030504040204" pitchFamily="34" charset="-120"/>
                </a:rPr>
                <a:t>已完成「報名確認」且在報名期間內</a:t>
              </a:r>
              <a:r>
                <a:rPr lang="zh-TW" altLang="en-US" b="1" dirty="0">
                  <a:solidFill>
                    <a:srgbClr val="FF0000"/>
                  </a:solidFill>
                  <a:latin typeface="微軟正黑體" panose="020B0604030504040204" pitchFamily="34" charset="-120"/>
                  <a:ea typeface="微軟正黑體" panose="020B0604030504040204" pitchFamily="34" charset="-120"/>
                </a:rPr>
                <a:t>尚未</a:t>
              </a:r>
              <a:r>
                <a:rPr lang="zh-TW" altLang="en-US" dirty="0">
                  <a:latin typeface="微軟正黑體" panose="020B0604030504040204" pitchFamily="34" charset="-120"/>
                  <a:ea typeface="微軟正黑體" panose="020B0604030504040204" pitchFamily="34" charset="-120"/>
                </a:rPr>
                <a:t>至臨櫃或</a:t>
              </a:r>
              <a:r>
                <a:rPr lang="en-US" altLang="zh-TW" dirty="0">
                  <a:latin typeface="微軟正黑體" panose="020B0604030504040204" pitchFamily="34" charset="-120"/>
                  <a:ea typeface="微軟正黑體" panose="020B0604030504040204" pitchFamily="34" charset="-120"/>
                </a:rPr>
                <a:t>ATM</a:t>
              </a:r>
              <a:r>
                <a:rPr lang="zh-TW" altLang="en-US" dirty="0">
                  <a:latin typeface="微軟正黑體" panose="020B0604030504040204" pitchFamily="34" charset="-120"/>
                  <a:ea typeface="微軟正黑體" panose="020B0604030504040204" pitchFamily="34" charset="-120"/>
                </a:rPr>
                <a:t>繳費前，發現報名「</a:t>
              </a:r>
              <a:r>
                <a:rPr lang="zh-TW" altLang="en-US" u="sng" dirty="0">
                  <a:solidFill>
                    <a:srgbClr val="FF0000"/>
                  </a:solidFill>
                  <a:latin typeface="微軟正黑體" panose="020B0604030504040204" pitchFamily="34" charset="-120"/>
                  <a:ea typeface="微軟正黑體" panose="020B0604030504040204" pitchFamily="34" charset="-120"/>
                </a:rPr>
                <a:t>人數</a:t>
              </a:r>
              <a:r>
                <a:rPr lang="zh-TW" altLang="en-US" dirty="0">
                  <a:latin typeface="微軟正黑體" panose="020B0604030504040204" pitchFamily="34" charset="-120"/>
                  <a:ea typeface="微軟正黑體" panose="020B0604030504040204" pitchFamily="34" charset="-120"/>
                </a:rPr>
                <a:t>」及「</a:t>
              </a:r>
              <a:r>
                <a:rPr lang="zh-TW" altLang="en-US" u="sng" dirty="0">
                  <a:solidFill>
                    <a:srgbClr val="FF0000"/>
                  </a:solidFill>
                  <a:latin typeface="微軟正黑體" panose="020B0604030504040204" pitchFamily="34" charset="-120"/>
                  <a:ea typeface="微軟正黑體" panose="020B0604030504040204" pitchFamily="34" charset="-120"/>
                </a:rPr>
                <a:t>減免資格</a:t>
              </a:r>
              <a:r>
                <a:rPr lang="zh-TW" altLang="en-US" dirty="0">
                  <a:latin typeface="微軟正黑體" panose="020B0604030504040204" pitchFamily="34" charset="-120"/>
                  <a:ea typeface="微軟正黑體" panose="020B0604030504040204" pitchFamily="34" charset="-120"/>
                </a:rPr>
                <a:t>」仍須修正。</a:t>
              </a:r>
              <a:endParaRPr lang="en-US" altLang="zh-TW" dirty="0">
                <a:latin typeface="微軟正黑體" panose="020B0604030504040204" pitchFamily="34" charset="-120"/>
                <a:ea typeface="微軟正黑體" panose="020B0604030504040204" pitchFamily="34" charset="-120"/>
              </a:endParaRPr>
            </a:p>
            <a:p>
              <a:pPr marL="269875" indent="-269875" algn="just">
                <a:lnSpc>
                  <a:spcPct val="110000"/>
                </a:lnSpc>
                <a:spcBef>
                  <a:spcPts val="1200"/>
                </a:spcBef>
                <a:spcAft>
                  <a:spcPts val="1200"/>
                </a:spcAft>
                <a:defRPr/>
              </a:pPr>
              <a:endParaRPr lang="en-US" altLang="zh-TW" dirty="0">
                <a:latin typeface="微軟正黑體" panose="020B0604030504040204" pitchFamily="34" charset="-120"/>
                <a:ea typeface="微軟正黑體" panose="020B0604030504040204" pitchFamily="34" charset="-120"/>
              </a:endParaRPr>
            </a:p>
          </p:txBody>
        </p:sp>
        <p:sp>
          <p:nvSpPr>
            <p:cNvPr id="17" name="文字方塊 4"/>
            <p:cNvSpPr txBox="1">
              <a:spLocks noChangeArrowheads="1"/>
            </p:cNvSpPr>
            <p:nvPr/>
          </p:nvSpPr>
          <p:spPr bwMode="auto">
            <a:xfrm>
              <a:off x="6877456" y="2738037"/>
              <a:ext cx="59549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eaLnBrk="1" hangingPunct="1"/>
              <a:r>
                <a:rPr lang="zh-TW" altLang="en-US" dirty="0">
                  <a:latin typeface="微軟正黑體" panose="020B0604030504040204" pitchFamily="34" charset="-120"/>
                  <a:ea typeface="微軟正黑體" panose="020B0604030504040204" pitchFamily="34" charset="-120"/>
                </a:rPr>
                <a:t>請至「</a:t>
              </a:r>
              <a:r>
                <a:rPr lang="zh-TW" altLang="en-US" b="1" dirty="0">
                  <a:solidFill>
                    <a:srgbClr val="0070C0"/>
                  </a:solidFill>
                  <a:latin typeface="微軟正黑體" panose="020B0604030504040204" pitchFamily="34" charset="-120"/>
                  <a:ea typeface="微軟正黑體" panose="020B0604030504040204" pitchFamily="34" charset="-120"/>
                </a:rPr>
                <a:t>報名資料編修</a:t>
              </a:r>
              <a:r>
                <a:rPr lang="zh-TW" altLang="en-US" dirty="0">
                  <a:latin typeface="微軟正黑體" panose="020B0604030504040204" pitchFamily="34" charset="-120"/>
                  <a:ea typeface="微軟正黑體" panose="020B0604030504040204" pitchFamily="34" charset="-120"/>
                </a:rPr>
                <a:t>」編修正確資料後，再至「</a:t>
              </a:r>
              <a:r>
                <a:rPr lang="zh-TW" altLang="en-US" b="1" dirty="0">
                  <a:solidFill>
                    <a:srgbClr val="FF0000"/>
                  </a:solidFill>
                  <a:latin typeface="微軟正黑體" panose="020B0604030504040204" pitchFamily="34" charset="-120"/>
                  <a:ea typeface="微軟正黑體" panose="020B0604030504040204" pitchFamily="34" charset="-120"/>
                </a:rPr>
                <a:t>報名資料確認送出及列印</a:t>
              </a:r>
              <a:r>
                <a:rPr lang="zh-TW" altLang="en-US" dirty="0">
                  <a:latin typeface="微軟正黑體" panose="020B0604030504040204" pitchFamily="34" charset="-120"/>
                  <a:ea typeface="微軟正黑體" panose="020B0604030504040204" pitchFamily="34" charset="-120"/>
                </a:rPr>
                <a:t>」再次點按「                               」，</a:t>
              </a:r>
              <a:r>
                <a:rPr lang="zh-TW" altLang="en-US" u="sng" dirty="0">
                  <a:solidFill>
                    <a:srgbClr val="C00000"/>
                  </a:solidFill>
                  <a:latin typeface="微軟正黑體" panose="020B0604030504040204" pitchFamily="34" charset="-120"/>
                  <a:ea typeface="微軟正黑體" panose="020B0604030504040204" pitchFamily="34" charset="-120"/>
                </a:rPr>
                <a:t>報名系統將產生</a:t>
              </a:r>
              <a:r>
                <a:rPr lang="zh-TW" altLang="en-US" u="sng" dirty="0">
                  <a:solidFill>
                    <a:srgbClr val="C00000"/>
                  </a:solidFill>
                  <a:highlight>
                    <a:srgbClr val="FFE699"/>
                  </a:highlight>
                  <a:latin typeface="微軟正黑體" panose="020B0604030504040204" pitchFamily="34" charset="-120"/>
                  <a:ea typeface="微軟正黑體" panose="020B0604030504040204" pitchFamily="34" charset="-120"/>
                </a:rPr>
                <a:t>新</a:t>
              </a:r>
              <a:r>
                <a:rPr lang="zh-TW" altLang="en-US" u="sng" dirty="0">
                  <a:solidFill>
                    <a:srgbClr val="C00000"/>
                  </a:solidFill>
                  <a:latin typeface="微軟正黑體" panose="020B0604030504040204" pitchFamily="34" charset="-120"/>
                  <a:ea typeface="微軟正黑體" panose="020B0604030504040204" pitchFamily="34" charset="-120"/>
                </a:rPr>
                <a:t>的繳費帳號，請務必重新列印繳費通知單，使用新繳費帳號繳款。</a:t>
              </a:r>
              <a:endParaRPr lang="zh-TW" altLang="en-US" sz="1600" dirty="0">
                <a:solidFill>
                  <a:srgbClr val="C00000"/>
                </a:solidFill>
                <a:latin typeface="微軟正黑體" panose="020B0604030504040204" pitchFamily="34" charset="-120"/>
                <a:ea typeface="微軟正黑體" panose="020B0604030504040204" pitchFamily="34" charset="-120"/>
              </a:endParaRPr>
            </a:p>
          </p:txBody>
        </p:sp>
      </p:grpSp>
      <p:sp>
        <p:nvSpPr>
          <p:cNvPr id="19" name="矩形 2"/>
          <p:cNvSpPr>
            <a:spLocks noChangeArrowheads="1"/>
          </p:cNvSpPr>
          <p:nvPr/>
        </p:nvSpPr>
        <p:spPr bwMode="auto">
          <a:xfrm>
            <a:off x="5751202" y="5394010"/>
            <a:ext cx="4662796" cy="861774"/>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defRPr/>
            </a:pPr>
            <a:r>
              <a:rPr lang="zh-TW" altLang="en-US" sz="1600"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注    意</a:t>
            </a:r>
            <a:r>
              <a:rPr lang="en-US" altLang="zh-TW" sz="1600"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a:t>
            </a:r>
          </a:p>
          <a:p>
            <a:pPr>
              <a:defRPr/>
            </a:pPr>
            <a:r>
              <a:rPr lang="zh-TW" altLang="en-US" sz="1600"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須以最新產出的繳費帳號繳費。</a:t>
            </a:r>
            <a:endParaRPr lang="en-US" altLang="zh-TW" sz="1600" b="1" dirty="0">
              <a:solidFill>
                <a:schemeClr val="bg1"/>
              </a:solidFill>
              <a:effectLst>
                <a:glow rad="88900">
                  <a:srgbClr val="FF0000"/>
                </a:glow>
              </a:effectLst>
              <a:latin typeface="微軟正黑體" panose="020B0604030504040204" pitchFamily="34" charset="-120"/>
              <a:ea typeface="微軟正黑體" panose="020B0604030504040204" pitchFamily="34" charset="-120"/>
            </a:endParaRPr>
          </a:p>
          <a:p>
            <a:pPr>
              <a:defRPr/>
            </a:pPr>
            <a:r>
              <a:rPr lang="zh-TW" altLang="en-US" sz="1600"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若以舊帳號繳費，造成繳款失敗，將導致報名失敗</a:t>
            </a:r>
          </a:p>
        </p:txBody>
      </p:sp>
      <p:sp>
        <p:nvSpPr>
          <p:cNvPr id="20" name="矩形 19"/>
          <p:cNvSpPr/>
          <p:nvPr/>
        </p:nvSpPr>
        <p:spPr bwMode="auto">
          <a:xfrm>
            <a:off x="2118511" y="4200809"/>
            <a:ext cx="1329105" cy="144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1" name="直線單箭頭接點 20"/>
          <p:cNvCxnSpPr>
            <a:cxnSpLocks/>
          </p:cNvCxnSpPr>
          <p:nvPr/>
        </p:nvCxnSpPr>
        <p:spPr bwMode="auto">
          <a:xfrm>
            <a:off x="3684175" y="4438650"/>
            <a:ext cx="2067027" cy="12545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圖片 21">
            <a:extLst>
              <a:ext uri="{FF2B5EF4-FFF2-40B4-BE49-F238E27FC236}">
                <a16:creationId xmlns:a16="http://schemas.microsoft.com/office/drawing/2014/main" id="{CD9064EA-9965-47FB-9C71-906770817A40}"/>
              </a:ext>
            </a:extLst>
          </p:cNvPr>
          <p:cNvPicPr>
            <a:picLocks noChangeAspect="1"/>
          </p:cNvPicPr>
          <p:nvPr/>
        </p:nvPicPr>
        <p:blipFill rotWithShape="1">
          <a:blip r:embed="rId3"/>
          <a:srcRect t="48519" r="78173" b="40337"/>
          <a:stretch/>
        </p:blipFill>
        <p:spPr>
          <a:xfrm>
            <a:off x="8694465" y="3468555"/>
            <a:ext cx="1982525" cy="349857"/>
          </a:xfrm>
          <a:prstGeom prst="rect">
            <a:avLst/>
          </a:prstGeom>
        </p:spPr>
      </p:pic>
    </p:spTree>
    <p:extLst>
      <p:ext uri="{BB962C8B-B14F-4D97-AF65-F5344CB8AC3E}">
        <p14:creationId xmlns:p14="http://schemas.microsoft.com/office/powerpoint/2010/main" val="886853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454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57</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60333"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56631" y="783175"/>
            <a:ext cx="6759563"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提醒</a:t>
            </a:r>
            <a:r>
              <a:rPr lang="en-US" altLang="zh-TW" sz="2400" b="1" dirty="0">
                <a:solidFill>
                  <a:srgbClr val="0033CC"/>
                </a:solidFill>
                <a:latin typeface="微軟正黑體" panose="020B0604030504040204" pitchFamily="34" charset="-120"/>
                <a:ea typeface="微軟正黑體" panose="020B0604030504040204" pitchFamily="34" charset="-120"/>
              </a:rPr>
              <a:t>(6/16)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6" name="矩形 5"/>
          <p:cNvSpPr>
            <a:spLocks noChangeArrowheads="1"/>
          </p:cNvSpPr>
          <p:nvPr/>
        </p:nvSpPr>
        <p:spPr bwMode="auto">
          <a:xfrm>
            <a:off x="1028834" y="1308049"/>
            <a:ext cx="10536149" cy="14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20000"/>
              </a:lnSpc>
            </a:pP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提醒</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just" eaLnBrk="1" hangingPunct="1">
              <a:lnSpc>
                <a:spcPct val="120000"/>
              </a:lnSpc>
            </a:pPr>
            <a:r>
              <a:rPr lang="zh-TW" altLang="en-US" sz="1400" dirty="0">
                <a:latin typeface="微軟正黑體" panose="020B0604030504040204" pitchFamily="34" charset="-120"/>
                <a:ea typeface="微軟正黑體" panose="020B0604030504040204" pitchFamily="34" charset="-120"/>
              </a:rPr>
              <a:t>若</a:t>
            </a:r>
            <a:r>
              <a:rPr lang="zh-TW" altLang="en-US" sz="1400" b="1" dirty="0">
                <a:solidFill>
                  <a:srgbClr val="FF0000"/>
                </a:solidFill>
                <a:latin typeface="微軟正黑體" panose="020B0604030504040204" pitchFamily="34" charset="-120"/>
                <a:ea typeface="微軟正黑體" panose="020B0604030504040204" pitchFamily="34" charset="-120"/>
              </a:rPr>
              <a:t>已完成</a:t>
            </a:r>
            <a:r>
              <a:rPr lang="zh-TW" altLang="en-US" sz="1400" dirty="0">
                <a:latin typeface="微軟正黑體" panose="020B0604030504040204" pitchFamily="34" charset="-120"/>
                <a:ea typeface="微軟正黑體" panose="020B0604030504040204" pitchFamily="34" charset="-120"/>
              </a:rPr>
              <a:t>「</a:t>
            </a:r>
            <a:r>
              <a:rPr lang="zh-TW" altLang="en-US" sz="1400" u="sng" dirty="0">
                <a:latin typeface="微軟正黑體" panose="020B0604030504040204" pitchFamily="34" charset="-120"/>
                <a:ea typeface="微軟正黑體" panose="020B0604030504040204" pitchFamily="34" charset="-120"/>
              </a:rPr>
              <a:t>報名確認</a:t>
            </a:r>
            <a:r>
              <a:rPr lang="zh-TW" altLang="en-US" sz="1400" dirty="0">
                <a:latin typeface="微軟正黑體" panose="020B0604030504040204" pitchFamily="34" charset="-120"/>
                <a:ea typeface="微軟正黑體" panose="020B0604030504040204" pitchFamily="34" charset="-120"/>
              </a:rPr>
              <a:t>」及「</a:t>
            </a:r>
            <a:r>
              <a:rPr lang="zh-TW" altLang="en-US" sz="1400" u="sng" dirty="0">
                <a:latin typeface="微軟正黑體" panose="020B0604030504040204" pitchFamily="34" charset="-120"/>
                <a:ea typeface="微軟正黑體" panose="020B0604030504040204" pitchFamily="34" charset="-120"/>
              </a:rPr>
              <a:t>產生繳費帳號</a:t>
            </a:r>
            <a:r>
              <a:rPr lang="zh-TW" altLang="en-US" sz="1400" dirty="0">
                <a:latin typeface="微軟正黑體" panose="020B0604030504040204" pitchFamily="34" charset="-120"/>
                <a:ea typeface="微軟正黑體" panose="020B0604030504040204" pitchFamily="34" charset="-120"/>
              </a:rPr>
              <a:t>」，且在報名期間內</a:t>
            </a:r>
            <a:r>
              <a:rPr lang="zh-TW" altLang="en-US" sz="1400" b="1" dirty="0">
                <a:solidFill>
                  <a:srgbClr val="FF0000"/>
                </a:solidFill>
                <a:latin typeface="微軟正黑體" panose="020B0604030504040204" pitchFamily="34" charset="-120"/>
                <a:ea typeface="微軟正黑體" panose="020B0604030504040204" pitchFamily="34" charset="-120"/>
              </a:rPr>
              <a:t>尚未</a:t>
            </a:r>
            <a:r>
              <a:rPr lang="zh-TW" altLang="en-US" sz="1400" dirty="0">
                <a:latin typeface="微軟正黑體" panose="020B0604030504040204" pitchFamily="34" charset="-120"/>
                <a:ea typeface="微軟正黑體" panose="020B0604030504040204" pitchFamily="34" charset="-120"/>
              </a:rPr>
              <a:t>至臨櫃或</a:t>
            </a:r>
            <a:r>
              <a:rPr lang="en-US" altLang="zh-TW" sz="1400" dirty="0">
                <a:latin typeface="微軟正黑體" panose="020B0604030504040204" pitchFamily="34" charset="-120"/>
                <a:ea typeface="微軟正黑體" panose="020B0604030504040204" pitchFamily="34" charset="-120"/>
              </a:rPr>
              <a:t>ATM</a:t>
            </a:r>
            <a:r>
              <a:rPr lang="zh-TW" altLang="en-US" sz="1400" dirty="0">
                <a:latin typeface="微軟正黑體" panose="020B0604030504040204" pitchFamily="34" charset="-120"/>
                <a:ea typeface="微軟正黑體" panose="020B0604030504040204" pitchFamily="34" charset="-120"/>
              </a:rPr>
              <a:t>繳費前，發現報名</a:t>
            </a:r>
            <a:r>
              <a:rPr lang="zh-TW" altLang="en-US" sz="1400" u="sng" dirty="0">
                <a:solidFill>
                  <a:srgbClr val="FF0000"/>
                </a:solidFill>
                <a:latin typeface="微軟正黑體" panose="020B0604030504040204" pitchFamily="34" charset="-120"/>
                <a:ea typeface="微軟正黑體" panose="020B0604030504040204" pitchFamily="34" charset="-120"/>
              </a:rPr>
              <a:t>人數</a:t>
            </a:r>
            <a:r>
              <a:rPr lang="zh-TW" altLang="en-US" sz="1400" dirty="0">
                <a:latin typeface="微軟正黑體" panose="020B0604030504040204" pitchFamily="34" charset="-120"/>
                <a:ea typeface="微軟正黑體" panose="020B0604030504040204" pitchFamily="34" charset="-120"/>
              </a:rPr>
              <a:t>及</a:t>
            </a:r>
            <a:r>
              <a:rPr lang="zh-TW" altLang="en-US" sz="1400" u="sng" dirty="0">
                <a:solidFill>
                  <a:srgbClr val="FF0000"/>
                </a:solidFill>
                <a:latin typeface="微軟正黑體" panose="020B0604030504040204" pitchFamily="34" charset="-120"/>
                <a:ea typeface="微軟正黑體" panose="020B0604030504040204" pitchFamily="34" charset="-120"/>
              </a:rPr>
              <a:t>減免資格</a:t>
            </a:r>
            <a:r>
              <a:rPr lang="zh-TW" altLang="en-US" sz="1400" dirty="0">
                <a:latin typeface="微軟正黑體" panose="020B0604030504040204" pitchFamily="34" charset="-120"/>
                <a:ea typeface="微軟正黑體" panose="020B0604030504040204" pitchFamily="34" charset="-120"/>
              </a:rPr>
              <a:t>仍須修正。請</a:t>
            </a:r>
            <a:r>
              <a:rPr lang="zh-TW" altLang="zh-TW" sz="1400" dirty="0">
                <a:latin typeface="微軟正黑體" panose="020B0604030504040204" pitchFamily="34" charset="-120"/>
                <a:ea typeface="微軟正黑體" panose="020B0604030504040204" pitchFamily="34" charset="-120"/>
              </a:rPr>
              <a:t>參照</a:t>
            </a:r>
            <a:r>
              <a:rPr lang="zh-TW" altLang="en-US" sz="1400" b="1" u="sng" dirty="0">
                <a:solidFill>
                  <a:srgbClr val="0070C0"/>
                </a:solidFill>
                <a:latin typeface="微軟正黑體" panose="020B0604030504040204" pitchFamily="34" charset="-120"/>
                <a:ea typeface="微軟正黑體" panose="020B0604030504040204" pitchFamily="34" charset="-120"/>
              </a:rPr>
              <a:t>「</a:t>
            </a:r>
            <a:r>
              <a:rPr lang="en-US" altLang="zh-TW" sz="1400" b="1" u="sng" dirty="0">
                <a:solidFill>
                  <a:srgbClr val="0070C0"/>
                </a:solidFill>
                <a:latin typeface="微軟正黑體" panose="020B0604030504040204" pitchFamily="34" charset="-120"/>
                <a:ea typeface="微軟正黑體" panose="020B0604030504040204" pitchFamily="34" charset="-120"/>
              </a:rPr>
              <a:t>3</a:t>
            </a:r>
            <a:r>
              <a:rPr lang="zh-TW" altLang="en-US" sz="1400" b="1" u="sng" dirty="0">
                <a:solidFill>
                  <a:srgbClr val="0070C0"/>
                </a:solidFill>
                <a:latin typeface="微軟正黑體" panose="020B0604030504040204" pitchFamily="34" charset="-120"/>
                <a:ea typeface="微軟正黑體" panose="020B0604030504040204" pitchFamily="34" charset="-120"/>
              </a:rPr>
              <a:t>、報名資料</a:t>
            </a:r>
            <a:r>
              <a:rPr lang="zh-TW" altLang="zh-TW" sz="1400" b="1" u="sng" dirty="0">
                <a:solidFill>
                  <a:srgbClr val="0070C0"/>
                </a:solidFill>
                <a:latin typeface="微軟正黑體" panose="020B0604030504040204" pitchFamily="34" charset="-120"/>
                <a:ea typeface="微軟正黑體" panose="020B0604030504040204" pitchFamily="34" charset="-120"/>
              </a:rPr>
              <a:t>編修</a:t>
            </a:r>
            <a:r>
              <a:rPr lang="zh-TW" altLang="en-US" sz="1400" b="1" u="sng" dirty="0">
                <a:solidFill>
                  <a:srgbClr val="0070C0"/>
                </a:solidFill>
                <a:latin typeface="微軟正黑體" panose="020B0604030504040204" pitchFamily="34" charset="-120"/>
                <a:ea typeface="微軟正黑體" panose="020B0604030504040204" pitchFamily="34" charset="-120"/>
              </a:rPr>
              <a:t>」操作方式</a:t>
            </a:r>
            <a:r>
              <a:rPr lang="zh-TW" altLang="en-US" sz="1400" dirty="0">
                <a:latin typeface="微軟正黑體" panose="020B0604030504040204" pitchFamily="34" charset="-120"/>
                <a:ea typeface="微軟正黑體" panose="020B0604030504040204" pitchFamily="34" charset="-120"/>
              </a:rPr>
              <a:t>，至「</a:t>
            </a:r>
            <a:r>
              <a:rPr lang="zh-TW" altLang="en-US" sz="1400" b="1" dirty="0">
                <a:solidFill>
                  <a:srgbClr val="0070C0"/>
                </a:solidFill>
                <a:latin typeface="微軟正黑體" panose="020B0604030504040204" pitchFamily="34" charset="-120"/>
                <a:ea typeface="微軟正黑體" panose="020B0604030504040204" pitchFamily="34" charset="-120"/>
              </a:rPr>
              <a:t>報名資料編修</a:t>
            </a:r>
            <a:r>
              <a:rPr lang="zh-TW" altLang="en-US" sz="1400" dirty="0">
                <a:latin typeface="微軟正黑體" panose="020B0604030504040204" pitchFamily="34" charset="-120"/>
                <a:ea typeface="微軟正黑體" panose="020B0604030504040204" pitchFamily="34" charset="-120"/>
              </a:rPr>
              <a:t>」編修正確資料後，點按「儲存」鈕，系統會顯示「彈跳視窗」提醒訊息</a:t>
            </a:r>
            <a:r>
              <a:rPr lang="en-US" altLang="zh-TW" sz="1400"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減免資格資料有異動，請確認報名學生資料無誤後，務必至「報名資料確認送出及列印」區，點按「報名資料確認送出，產生繳費帳號」，並列印繳費單。請以新產生之繳費單至臺灣銀行臨櫃或</a:t>
            </a:r>
            <a:r>
              <a:rPr lang="en-US" altLang="zh-TW" sz="1400" b="1" dirty="0">
                <a:latin typeface="微軟正黑體" panose="020B0604030504040204" pitchFamily="34" charset="-120"/>
                <a:ea typeface="微軟正黑體" panose="020B0604030504040204" pitchFamily="34" charset="-120"/>
              </a:rPr>
              <a:t>ATM</a:t>
            </a:r>
            <a:r>
              <a:rPr lang="zh-TW" altLang="en-US" sz="1400" b="1" dirty="0">
                <a:latin typeface="微軟正黑體" panose="020B0604030504040204" pitchFamily="34" charset="-120"/>
                <a:ea typeface="微軟正黑體" panose="020B0604030504040204" pitchFamily="34" charset="-120"/>
              </a:rPr>
              <a:t>轉帳繳交報名費。</a:t>
            </a:r>
            <a:r>
              <a:rPr lang="en-US" altLang="zh-TW" sz="1400" dirty="0">
                <a:latin typeface="微軟正黑體" panose="020B0604030504040204" pitchFamily="34" charset="-120"/>
                <a:ea typeface="微軟正黑體" panose="020B0604030504040204" pitchFamily="34" charset="-120"/>
              </a:rPr>
              <a:t>】</a:t>
            </a:r>
            <a:endParaRPr lang="zh-TW" altLang="en-US" sz="1400" dirty="0"/>
          </a:p>
        </p:txBody>
      </p:sp>
      <p:grpSp>
        <p:nvGrpSpPr>
          <p:cNvPr id="33" name="群組 32">
            <a:extLst>
              <a:ext uri="{FF2B5EF4-FFF2-40B4-BE49-F238E27FC236}">
                <a16:creationId xmlns:a16="http://schemas.microsoft.com/office/drawing/2014/main" id="{B569E5C5-A743-4CDD-A3EE-161B4F3A6FD8}"/>
              </a:ext>
            </a:extLst>
          </p:cNvPr>
          <p:cNvGrpSpPr/>
          <p:nvPr/>
        </p:nvGrpSpPr>
        <p:grpSpPr>
          <a:xfrm>
            <a:off x="8138962" y="2771818"/>
            <a:ext cx="1307952" cy="490893"/>
            <a:chOff x="8365389" y="3189828"/>
            <a:chExt cx="1307952" cy="490893"/>
          </a:xfrm>
        </p:grpSpPr>
        <p:sp>
          <p:nvSpPr>
            <p:cNvPr id="17" name="矩形 31"/>
            <p:cNvSpPr>
              <a:spLocks noChangeArrowheads="1"/>
            </p:cNvSpPr>
            <p:nvPr/>
          </p:nvSpPr>
          <p:spPr bwMode="auto">
            <a:xfrm>
              <a:off x="8540408" y="3372944"/>
              <a:ext cx="1132933" cy="307777"/>
            </a:xfrm>
            <a:prstGeom prst="rect">
              <a:avLst/>
            </a:prstGeom>
            <a:solidFill>
              <a:srgbClr val="FFCCCC"/>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彈跳視窗</a:t>
              </a:r>
              <a:endParaRPr lang="zh-TW" altLang="en-US" sz="1400" dirty="0">
                <a:solidFill>
                  <a:srgbClr val="7030A0"/>
                </a:solidFill>
                <a:latin typeface="微軟正黑體" panose="020B0604030504040204" pitchFamily="34" charset="-120"/>
                <a:ea typeface="微軟正黑體" panose="020B0604030504040204" pitchFamily="34" charset="-120"/>
              </a:endParaRPr>
            </a:p>
          </p:txBody>
        </p:sp>
        <p:sp>
          <p:nvSpPr>
            <p:cNvPr id="24" name="五角星形 23"/>
            <p:cNvSpPr/>
            <p:nvPr/>
          </p:nvSpPr>
          <p:spPr>
            <a:xfrm rot="19135092">
              <a:off x="8365389" y="3189828"/>
              <a:ext cx="252000" cy="2520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25" name="圖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8853" y="3382771"/>
            <a:ext cx="3455742" cy="122108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34" name="群組 33">
            <a:extLst>
              <a:ext uri="{FF2B5EF4-FFF2-40B4-BE49-F238E27FC236}">
                <a16:creationId xmlns:a16="http://schemas.microsoft.com/office/drawing/2014/main" id="{3275577C-7989-402A-94B2-6DB0A1A03F20}"/>
              </a:ext>
            </a:extLst>
          </p:cNvPr>
          <p:cNvGrpSpPr/>
          <p:nvPr/>
        </p:nvGrpSpPr>
        <p:grpSpPr>
          <a:xfrm>
            <a:off x="956631" y="2695915"/>
            <a:ext cx="7894235" cy="3929858"/>
            <a:chOff x="956631" y="2695915"/>
            <a:chExt cx="7894235" cy="3929858"/>
          </a:xfrm>
        </p:grpSpPr>
        <p:pic>
          <p:nvPicPr>
            <p:cNvPr id="4" name="圖片 3">
              <a:extLst>
                <a:ext uri="{FF2B5EF4-FFF2-40B4-BE49-F238E27FC236}">
                  <a16:creationId xmlns:a16="http://schemas.microsoft.com/office/drawing/2014/main" id="{A982767A-04C9-4564-8542-A4014844680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137037" y="2788393"/>
              <a:ext cx="6902721" cy="3837380"/>
            </a:xfrm>
            <a:prstGeom prst="rect">
              <a:avLst/>
            </a:prstGeom>
          </p:spPr>
        </p:pic>
        <p:sp>
          <p:nvSpPr>
            <p:cNvPr id="18" name="矩形 17"/>
            <p:cNvSpPr/>
            <p:nvPr/>
          </p:nvSpPr>
          <p:spPr bwMode="auto">
            <a:xfrm>
              <a:off x="956631" y="2695915"/>
              <a:ext cx="1836000" cy="338554"/>
            </a:xfrm>
            <a:prstGeom prst="rect">
              <a:avLst/>
            </a:prstGeom>
            <a:solidFill>
              <a:schemeClr val="accent1">
                <a:lumMod val="40000"/>
                <a:lumOff val="60000"/>
              </a:schemeClr>
            </a:solidFill>
            <a:ln>
              <a:solidFill>
                <a:schemeClr val="bg1">
                  <a:lumMod val="65000"/>
                </a:schemeClr>
              </a:solidFill>
            </a:ln>
          </p:spPr>
          <p:txBody>
            <a:bodyPr wrap="square">
              <a:spAutoFit/>
            </a:bodyPr>
            <a:lstStyle/>
            <a:p>
              <a:pPr algn="ctr">
                <a:defRPr/>
              </a:pPr>
              <a:r>
                <a:rPr lang="zh-TW" altLang="en-US" sz="1600" b="1" dirty="0">
                  <a:latin typeface="微軟正黑體" panose="020B0604030504040204" pitchFamily="34" charset="-120"/>
                  <a:ea typeface="微軟正黑體" panose="020B0604030504040204" pitchFamily="34" charset="-120"/>
                </a:rPr>
                <a:t>免試生編修</a:t>
              </a:r>
              <a:r>
                <a:rPr lang="zh-TW" altLang="en-US" sz="1600" b="1" dirty="0">
                  <a:solidFill>
                    <a:srgbClr val="C00000"/>
                  </a:solidFill>
                  <a:latin typeface="微軟正黑體" panose="020B0604030504040204" pitchFamily="34" charset="-120"/>
                  <a:ea typeface="微軟正黑體" panose="020B0604030504040204" pitchFamily="34" charset="-120"/>
                </a:rPr>
                <a:t>前</a:t>
              </a:r>
              <a:r>
                <a:rPr lang="zh-TW" altLang="en-US" sz="1600" b="1" dirty="0">
                  <a:latin typeface="微軟正黑體" panose="020B0604030504040204" pitchFamily="34" charset="-120"/>
                  <a:ea typeface="微軟正黑體" panose="020B0604030504040204" pitchFamily="34" charset="-120"/>
                </a:rPr>
                <a:t>資料</a:t>
              </a:r>
              <a:endParaRPr lang="zh-TW" altLang="en-US" sz="1600" dirty="0">
                <a:latin typeface="微軟正黑體" panose="020B0604030504040204" pitchFamily="34" charset="-120"/>
                <a:ea typeface="微軟正黑體" panose="020B0604030504040204" pitchFamily="34" charset="-120"/>
              </a:endParaRPr>
            </a:p>
          </p:txBody>
        </p:sp>
        <p:sp>
          <p:nvSpPr>
            <p:cNvPr id="19" name="矩形 18"/>
            <p:cNvSpPr/>
            <p:nvPr/>
          </p:nvSpPr>
          <p:spPr bwMode="auto">
            <a:xfrm>
              <a:off x="5247019" y="3555525"/>
              <a:ext cx="1175271" cy="19669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a:cxnSpLocks/>
            </p:cNvCxnSpPr>
            <p:nvPr/>
          </p:nvCxnSpPr>
          <p:spPr bwMode="auto">
            <a:xfrm>
              <a:off x="5735417" y="3857573"/>
              <a:ext cx="0" cy="14925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bwMode="auto">
            <a:xfrm>
              <a:off x="6530807" y="3034469"/>
              <a:ext cx="1296000" cy="523220"/>
            </a:xfrm>
            <a:prstGeom prst="rect">
              <a:avLst/>
            </a:prstGeom>
            <a:solidFill>
              <a:schemeClr val="accent6">
                <a:lumMod val="60000"/>
                <a:lumOff val="40000"/>
              </a:schemeClr>
            </a:solidFill>
            <a:ln>
              <a:solidFill>
                <a:schemeClr val="bg1">
                  <a:lumMod val="65000"/>
                </a:schemeClr>
              </a:solidFill>
            </a:ln>
          </p:spPr>
          <p:txBody>
            <a:bodyPr wrap="square">
              <a:spAutoFit/>
            </a:bodyPr>
            <a:lstStyle/>
            <a:p>
              <a:pPr algn="ctr">
                <a:defRPr/>
              </a:pPr>
              <a:r>
                <a:rPr lang="zh-TW" altLang="en-US" sz="1400" b="1" dirty="0">
                  <a:latin typeface="微軟正黑體" panose="020B0604030504040204" pitchFamily="34" charset="-120"/>
                  <a:ea typeface="微軟正黑體" panose="020B0604030504040204" pitchFamily="34" charset="-120"/>
                </a:rPr>
                <a:t>原減免資格</a:t>
              </a:r>
              <a:r>
                <a:rPr lang="en-US" altLang="zh-TW" sz="1400" b="1" dirty="0">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無</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a:defRPr/>
              </a:pP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報名費</a:t>
              </a:r>
              <a:r>
                <a:rPr lang="en-US" altLang="zh-TW" sz="1400" b="1" dirty="0">
                  <a:latin typeface="微軟正黑體" panose="020B0604030504040204" pitchFamily="34" charset="-120"/>
                  <a:ea typeface="微軟正黑體" panose="020B0604030504040204" pitchFamily="34" charset="-120"/>
                </a:rPr>
                <a:t>300</a:t>
              </a:r>
              <a:r>
                <a:rPr lang="zh-TW" altLang="en-US" sz="1400" b="1" dirty="0">
                  <a:latin typeface="微軟正黑體" panose="020B0604030504040204" pitchFamily="34" charset="-120"/>
                  <a:ea typeface="微軟正黑體" panose="020B0604030504040204" pitchFamily="34" charset="-120"/>
                </a:rPr>
                <a:t>元</a:t>
              </a:r>
              <a:r>
                <a:rPr lang="en-US" altLang="zh-TW" sz="1400" b="1"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p:txBody>
        </p:sp>
        <p:sp>
          <p:nvSpPr>
            <p:cNvPr id="22" name="矩形 21"/>
            <p:cNvSpPr/>
            <p:nvPr/>
          </p:nvSpPr>
          <p:spPr bwMode="auto">
            <a:xfrm>
              <a:off x="6265915" y="4732856"/>
              <a:ext cx="2584951" cy="523220"/>
            </a:xfrm>
            <a:prstGeom prst="rect">
              <a:avLst/>
            </a:prstGeom>
            <a:solidFill>
              <a:schemeClr val="accent6">
                <a:lumMod val="60000"/>
                <a:lumOff val="40000"/>
              </a:schemeClr>
            </a:solidFill>
            <a:ln>
              <a:solidFill>
                <a:schemeClr val="bg1">
                  <a:lumMod val="65000"/>
                </a:schemeClr>
              </a:solidFill>
            </a:ln>
          </p:spPr>
          <p:txBody>
            <a:bodyPr wrap="square">
              <a:spAutoFit/>
            </a:bodyPr>
            <a:lstStyle/>
            <a:p>
              <a:pPr algn="ctr">
                <a:defRPr/>
              </a:pPr>
              <a:r>
                <a:rPr lang="zh-TW" altLang="en-US" sz="1400" b="1" dirty="0">
                  <a:latin typeface="微軟正黑體" panose="020B0604030504040204" pitchFamily="34" charset="-120"/>
                  <a:ea typeface="微軟正黑體" panose="020B0604030504040204" pitchFamily="34" charset="-120"/>
                </a:rPr>
                <a:t>異動減免資格</a:t>
              </a:r>
              <a:r>
                <a:rPr lang="en-US" altLang="zh-TW" sz="1400" b="1" dirty="0">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中低收入戶子女</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a:defRPr/>
              </a:pP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報名費</a:t>
              </a:r>
              <a:r>
                <a:rPr lang="en-US" altLang="zh-TW" sz="1400" b="1" dirty="0">
                  <a:latin typeface="微軟正黑體" panose="020B0604030504040204" pitchFamily="34" charset="-120"/>
                  <a:ea typeface="微軟正黑體" panose="020B0604030504040204" pitchFamily="34" charset="-120"/>
                </a:rPr>
                <a:t>120</a:t>
              </a:r>
              <a:r>
                <a:rPr lang="zh-TW" altLang="en-US" sz="1400" b="1" dirty="0">
                  <a:latin typeface="微軟正黑體" panose="020B0604030504040204" pitchFamily="34" charset="-120"/>
                  <a:ea typeface="微軟正黑體" panose="020B0604030504040204" pitchFamily="34" charset="-120"/>
                </a:rPr>
                <a:t>元</a:t>
              </a:r>
              <a:r>
                <a:rPr lang="en-US" altLang="zh-TW" sz="1400" b="1"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p:txBody>
        </p:sp>
        <p:sp>
          <p:nvSpPr>
            <p:cNvPr id="23" name="矩形 22"/>
            <p:cNvSpPr/>
            <p:nvPr/>
          </p:nvSpPr>
          <p:spPr bwMode="auto">
            <a:xfrm>
              <a:off x="975347" y="4519815"/>
              <a:ext cx="1836000" cy="338554"/>
            </a:xfrm>
            <a:prstGeom prst="rect">
              <a:avLst/>
            </a:prstGeom>
            <a:solidFill>
              <a:schemeClr val="accent1">
                <a:lumMod val="40000"/>
                <a:lumOff val="60000"/>
              </a:schemeClr>
            </a:solidFill>
            <a:ln>
              <a:solidFill>
                <a:schemeClr val="bg1">
                  <a:lumMod val="65000"/>
                </a:schemeClr>
              </a:solidFill>
            </a:ln>
          </p:spPr>
          <p:txBody>
            <a:bodyPr wrap="square">
              <a:spAutoFit/>
            </a:bodyPr>
            <a:lstStyle/>
            <a:p>
              <a:pPr algn="ctr">
                <a:defRPr/>
              </a:pPr>
              <a:r>
                <a:rPr lang="zh-TW" altLang="en-US" sz="1600" b="1" dirty="0">
                  <a:latin typeface="微軟正黑體" panose="020B0604030504040204" pitchFamily="34" charset="-120"/>
                  <a:ea typeface="微軟正黑體" panose="020B0604030504040204" pitchFamily="34" charset="-120"/>
                </a:rPr>
                <a:t>免試生編修</a:t>
              </a:r>
              <a:r>
                <a:rPr lang="zh-TW" altLang="en-US" sz="1600" b="1" dirty="0">
                  <a:solidFill>
                    <a:srgbClr val="C00000"/>
                  </a:solidFill>
                  <a:latin typeface="微軟正黑體" panose="020B0604030504040204" pitchFamily="34" charset="-120"/>
                  <a:ea typeface="微軟正黑體" panose="020B0604030504040204" pitchFamily="34" charset="-120"/>
                </a:rPr>
                <a:t>後</a:t>
              </a:r>
              <a:r>
                <a:rPr lang="zh-TW" altLang="en-US" sz="1600" b="1" dirty="0">
                  <a:latin typeface="微軟正黑體" panose="020B0604030504040204" pitchFamily="34" charset="-120"/>
                  <a:ea typeface="微軟正黑體" panose="020B0604030504040204" pitchFamily="34" charset="-120"/>
                </a:rPr>
                <a:t>資料</a:t>
              </a:r>
              <a:endParaRPr lang="zh-TW" altLang="en-US" sz="1600" dirty="0">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id="{15F358F8-040C-4FD6-BA6D-4C9165B71252}"/>
                </a:ext>
              </a:extLst>
            </p:cNvPr>
            <p:cNvSpPr/>
            <p:nvPr/>
          </p:nvSpPr>
          <p:spPr bwMode="auto">
            <a:xfrm>
              <a:off x="5247018" y="5439137"/>
              <a:ext cx="1175271" cy="19669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5" name="矩形 35"/>
          <p:cNvSpPr>
            <a:spLocks noChangeArrowheads="1"/>
          </p:cNvSpPr>
          <p:nvPr/>
        </p:nvSpPr>
        <p:spPr bwMode="auto">
          <a:xfrm>
            <a:off x="7660066" y="5616853"/>
            <a:ext cx="4079132" cy="5859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20000"/>
              </a:lnSpc>
            </a:pPr>
            <a:r>
              <a:rPr lang="zh-TW" altLang="en-US" sz="1400" b="1" dirty="0">
                <a:solidFill>
                  <a:schemeClr val="bg1"/>
                </a:solidFill>
                <a:latin typeface="微軟正黑體" panose="020B0604030504040204" pitchFamily="34" charset="-120"/>
                <a:ea typeface="微軟正黑體" panose="020B0604030504040204" pitchFamily="34" charset="-120"/>
              </a:rPr>
              <a:t>請國中承辦教師皆完成學生資料編修並檢核無誤後，再點選「報名資料確認送出，產生繳費帳號」</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E653163F-5378-3472-73F5-9E176E56CBF5}"/>
              </a:ext>
            </a:extLst>
          </p:cNvPr>
          <p:cNvSpPr/>
          <p:nvPr/>
        </p:nvSpPr>
        <p:spPr>
          <a:xfrm>
            <a:off x="3441711" y="6639369"/>
            <a:ext cx="423377" cy="10411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87247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B907734D-DDD5-D734-E948-2908CB44E39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452520" y="1496967"/>
            <a:ext cx="5371528" cy="5293461"/>
          </a:xfrm>
          <a:prstGeom prst="rect">
            <a:avLst/>
          </a:prstGeom>
        </p:spPr>
      </p:pic>
      <p:sp>
        <p:nvSpPr>
          <p:cNvPr id="5" name="投影片編號版面配置區 4"/>
          <p:cNvSpPr txBox="1">
            <a:spLocks/>
          </p:cNvSpPr>
          <p:nvPr/>
        </p:nvSpPr>
        <p:spPr bwMode="auto">
          <a:xfrm>
            <a:off x="960481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58</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7"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55370" y="590766"/>
            <a:ext cx="8134469"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(7/16)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矩形 4"/>
          <p:cNvSpPr>
            <a:spLocks noChangeArrowheads="1"/>
          </p:cNvSpPr>
          <p:nvPr/>
        </p:nvSpPr>
        <p:spPr bwMode="auto">
          <a:xfrm>
            <a:off x="2327966" y="1160986"/>
            <a:ext cx="30518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000" b="1" dirty="0">
                <a:solidFill>
                  <a:srgbClr val="0070C0"/>
                </a:solidFill>
                <a:latin typeface="微軟正黑體" panose="020B0604030504040204" pitchFamily="34" charset="-120"/>
                <a:ea typeface="微軟正黑體" panose="020B0604030504040204" pitchFamily="34" charset="-120"/>
              </a:rPr>
              <a:t>表一：</a:t>
            </a:r>
            <a:r>
              <a:rPr lang="zh-TW" altLang="zh-TW" sz="2000" b="1" dirty="0">
                <a:solidFill>
                  <a:srgbClr val="0070C0"/>
                </a:solidFill>
                <a:latin typeface="微軟正黑體" panose="020B0604030504040204" pitchFamily="34" charset="-120"/>
                <a:ea typeface="微軟正黑體" panose="020B0604030504040204" pitchFamily="34" charset="-120"/>
              </a:rPr>
              <a:t>報名人數統計表</a:t>
            </a:r>
            <a:endParaRPr lang="en-US" altLang="zh-TW" sz="2000" b="1" dirty="0">
              <a:solidFill>
                <a:srgbClr val="0070C0"/>
              </a:solidFill>
              <a:latin typeface="微軟正黑體" panose="020B0604030504040204" pitchFamily="34" charset="-120"/>
              <a:ea typeface="微軟正黑體" panose="020B0604030504040204" pitchFamily="34" charset="-120"/>
            </a:endParaRPr>
          </a:p>
        </p:txBody>
      </p:sp>
      <p:sp>
        <p:nvSpPr>
          <p:cNvPr id="16" name="Rectangle 3"/>
          <p:cNvSpPr/>
          <p:nvPr/>
        </p:nvSpPr>
        <p:spPr>
          <a:xfrm>
            <a:off x="7149662" y="2523003"/>
            <a:ext cx="3570771" cy="905997"/>
          </a:xfrm>
          <a:prstGeom prst="rect">
            <a:avLst/>
          </a:prstGeom>
          <a:solidFill>
            <a:srgbClr val="CDEFD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ts val="2500"/>
              </a:lnSpc>
              <a:buFont typeface="Wingdings" panose="05000000000000000000" pitchFamily="2" charset="2"/>
              <a:buChar char="u"/>
              <a:defRPr/>
            </a:pPr>
            <a:r>
              <a:rPr lang="zh-TW" altLang="zh-TW" sz="1600" b="1" dirty="0">
                <a:solidFill>
                  <a:schemeClr val="tx1"/>
                </a:solidFill>
                <a:latin typeface="微軟正黑體" panose="020B0604030504040204" pitchFamily="34" charset="-120"/>
                <a:ea typeface="微軟正黑體" panose="020B0604030504040204" pitchFamily="34" charset="-120"/>
              </a:rPr>
              <a:t>報名人數、實繳報名費金額</a:t>
            </a:r>
            <a:r>
              <a:rPr lang="zh-TW" altLang="en-US" sz="1600" b="1" dirty="0">
                <a:solidFill>
                  <a:schemeClr val="tx1"/>
                </a:solidFill>
                <a:latin typeface="微軟正黑體" panose="020B0604030504040204" pitchFamily="34" charset="-120"/>
                <a:ea typeface="微軟正黑體" panose="020B0604030504040204" pitchFamily="34" charset="-120"/>
              </a:rPr>
              <a:t>之統計</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nSpc>
                <a:spcPts val="2500"/>
              </a:lnSpc>
              <a:buFont typeface="Wingdings" panose="05000000000000000000" pitchFamily="2" charset="2"/>
              <a:buChar char="u"/>
              <a:defRPr/>
            </a:pPr>
            <a:r>
              <a:rPr lang="zh-TW" altLang="zh-TW" sz="1600" b="1" u="sng" dirty="0">
                <a:solidFill>
                  <a:srgbClr val="C00000"/>
                </a:solidFill>
                <a:latin typeface="微軟正黑體" panose="020B0604030504040204" pitchFamily="34" charset="-120"/>
                <a:ea typeface="微軟正黑體" panose="020B0604030504040204" pitchFamily="34" charset="-120"/>
              </a:rPr>
              <a:t>繳費證明單</a:t>
            </a:r>
            <a:r>
              <a:rPr lang="zh-TW" altLang="en-US" sz="1600" b="1" u="sng" dirty="0">
                <a:solidFill>
                  <a:srgbClr val="C00000"/>
                </a:solidFill>
                <a:latin typeface="微軟正黑體" panose="020B0604030504040204" pitchFamily="34" charset="-120"/>
                <a:ea typeface="微軟正黑體" panose="020B0604030504040204" pitchFamily="34" charset="-120"/>
              </a:rPr>
              <a:t>影本</a:t>
            </a:r>
            <a:r>
              <a:rPr lang="zh-TW" altLang="zh-TW" sz="1600" b="1" u="sng" dirty="0">
                <a:solidFill>
                  <a:srgbClr val="C00000"/>
                </a:solidFill>
                <a:latin typeface="微軟正黑體" panose="020B0604030504040204" pitchFamily="34" charset="-120"/>
                <a:ea typeface="微軟正黑體" panose="020B0604030504040204" pitchFamily="34" charset="-120"/>
              </a:rPr>
              <a:t>黏貼</a:t>
            </a:r>
            <a:r>
              <a:rPr lang="zh-TW" altLang="en-US" sz="1600" b="1" u="sng" dirty="0">
                <a:solidFill>
                  <a:srgbClr val="C00000"/>
                </a:solidFill>
                <a:latin typeface="微軟正黑體" panose="020B0604030504040204" pitchFamily="34" charset="-120"/>
                <a:ea typeface="微軟正黑體" panose="020B0604030504040204" pitchFamily="34" charset="-120"/>
              </a:rPr>
              <a:t>於虛線處下方</a:t>
            </a:r>
            <a:endParaRPr lang="zh-TW" altLang="en-US" sz="1600" b="1" dirty="0">
              <a:solidFill>
                <a:srgbClr val="C00000"/>
              </a:solidFill>
            </a:endParaRPr>
          </a:p>
        </p:txBody>
      </p:sp>
      <p:sp>
        <p:nvSpPr>
          <p:cNvPr id="17" name="矩形 7"/>
          <p:cNvSpPr>
            <a:spLocks noChangeArrowheads="1"/>
          </p:cNvSpPr>
          <p:nvPr/>
        </p:nvSpPr>
        <p:spPr bwMode="auto">
          <a:xfrm>
            <a:off x="7554705" y="5520126"/>
            <a:ext cx="2954655"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a:solidFill>
                  <a:srgbClr val="C00000"/>
                </a:solidFill>
                <a:latin typeface="微軟正黑體" panose="020B0604030504040204" pitchFamily="34" charset="-120"/>
                <a:ea typeface="微軟正黑體" panose="020B0604030504040204" pitchFamily="34" charset="-120"/>
              </a:rPr>
              <a:t>繳費證明文件</a:t>
            </a:r>
            <a:r>
              <a:rPr lang="zh-TW" altLang="en-US" b="1" u="sng">
                <a:solidFill>
                  <a:srgbClr val="C00000"/>
                </a:solidFill>
                <a:latin typeface="微軟正黑體" panose="020B0604030504040204" pitchFamily="34" charset="-120"/>
                <a:ea typeface="微軟正黑體" panose="020B0604030504040204" pitchFamily="34" charset="-120"/>
              </a:rPr>
              <a:t>影印本</a:t>
            </a:r>
            <a:r>
              <a:rPr lang="zh-TW" altLang="en-US" b="1">
                <a:solidFill>
                  <a:srgbClr val="C00000"/>
                </a:solidFill>
                <a:latin typeface="微軟正黑體" panose="020B0604030504040204" pitchFamily="34" charset="-120"/>
                <a:ea typeface="微軟正黑體" panose="020B0604030504040204" pitchFamily="34" charset="-120"/>
              </a:rPr>
              <a:t>浮貼處</a:t>
            </a:r>
            <a:endParaRPr lang="en-US" altLang="zh-TW" b="1">
              <a:solidFill>
                <a:srgbClr val="C00000"/>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1805001" y="5111811"/>
            <a:ext cx="4985098" cy="16778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4" name="直線單箭頭接點 23"/>
          <p:cNvCxnSpPr>
            <a:cxnSpLocks/>
            <a:stCxn id="23" idx="3"/>
            <a:endCxn id="17" idx="1"/>
          </p:cNvCxnSpPr>
          <p:nvPr/>
        </p:nvCxnSpPr>
        <p:spPr>
          <a:xfrm flipV="1">
            <a:off x="6790099" y="5704792"/>
            <a:ext cx="764606" cy="2459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7">
            <a:extLst>
              <a:ext uri="{FF2B5EF4-FFF2-40B4-BE49-F238E27FC236}">
                <a16:creationId xmlns:a16="http://schemas.microsoft.com/office/drawing/2014/main" id="{CAD12A02-0BFC-4482-9705-25743945E559}"/>
              </a:ext>
            </a:extLst>
          </p:cNvPr>
          <p:cNvSpPr>
            <a:spLocks noChangeArrowheads="1"/>
          </p:cNvSpPr>
          <p:nvPr/>
        </p:nvSpPr>
        <p:spPr bwMode="auto">
          <a:xfrm>
            <a:off x="7554705" y="3842345"/>
            <a:ext cx="877163"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solidFill>
                  <a:srgbClr val="C00000"/>
                </a:solidFill>
                <a:latin typeface="微軟正黑體" panose="020B0604030504040204" pitchFamily="34" charset="-120"/>
                <a:ea typeface="微軟正黑體" panose="020B0604030504040204" pitchFamily="34" charset="-120"/>
              </a:rPr>
              <a:t>核章處</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cxnSp>
        <p:nvCxnSpPr>
          <p:cNvPr id="27" name="直線單箭頭接點 26">
            <a:extLst>
              <a:ext uri="{FF2B5EF4-FFF2-40B4-BE49-F238E27FC236}">
                <a16:creationId xmlns:a16="http://schemas.microsoft.com/office/drawing/2014/main" id="{65D6EE46-032B-46F1-BE11-7D6EB47CFF74}"/>
              </a:ext>
            </a:extLst>
          </p:cNvPr>
          <p:cNvCxnSpPr>
            <a:cxnSpLocks/>
          </p:cNvCxnSpPr>
          <p:nvPr/>
        </p:nvCxnSpPr>
        <p:spPr>
          <a:xfrm flipV="1">
            <a:off x="6422419" y="4114807"/>
            <a:ext cx="1003469" cy="9687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89B1FEC5-0E55-4D3D-A034-98BFAEE2C6C5}"/>
              </a:ext>
            </a:extLst>
          </p:cNvPr>
          <p:cNvSpPr/>
          <p:nvPr/>
        </p:nvSpPr>
        <p:spPr>
          <a:xfrm>
            <a:off x="1619384" y="4010863"/>
            <a:ext cx="4649629" cy="3047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FEE6DE93-BBC0-A530-FFD3-B6EF06286A4F}"/>
              </a:ext>
            </a:extLst>
          </p:cNvPr>
          <p:cNvSpPr>
            <a:spLocks noGrp="1" noRot="1" noMove="1" noResize="1" noEditPoints="1" noAdjustHandles="1" noChangeArrowheads="1" noChangeShapeType="1"/>
          </p:cNvSpPr>
          <p:nvPr/>
        </p:nvSpPr>
        <p:spPr>
          <a:xfrm>
            <a:off x="4409946" y="5448300"/>
            <a:ext cx="610591" cy="718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16E69BE7-F7DF-DB80-8127-DC90D6E3ED24}"/>
              </a:ext>
            </a:extLst>
          </p:cNvPr>
          <p:cNvSpPr/>
          <p:nvPr/>
        </p:nvSpPr>
        <p:spPr>
          <a:xfrm>
            <a:off x="2779414" y="5622202"/>
            <a:ext cx="271604" cy="825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23407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713AE70-E11F-4E91-9D1F-AE558F049081}"/>
              </a:ext>
            </a:extLst>
          </p:cNvPr>
          <p:cNvPicPr>
            <a:picLocks noChangeAspect="1"/>
          </p:cNvPicPr>
          <p:nvPr/>
        </p:nvPicPr>
        <p:blipFill>
          <a:blip r:embed="rId2" cstate="screen">
            <a:extLst>
              <a:ext uri="{28A0092B-C50C-407E-A947-70E740481C1C}">
                <a14:useLocalDpi xmlns:a14="http://schemas.microsoft.com/office/drawing/2010/main" val="0"/>
              </a:ext>
            </a:extLst>
          </a:blip>
          <a:srcRect b="9595"/>
          <a:stretch/>
        </p:blipFill>
        <p:spPr>
          <a:xfrm>
            <a:off x="227916" y="1600199"/>
            <a:ext cx="4527403" cy="4147829"/>
          </a:xfrm>
          <a:prstGeom prst="rect">
            <a:avLst/>
          </a:prstGeom>
        </p:spPr>
      </p:pic>
      <p:sp>
        <p:nvSpPr>
          <p:cNvPr id="5" name="投影片編號版面配置區 4"/>
          <p:cNvSpPr txBox="1">
            <a:spLocks/>
          </p:cNvSpPr>
          <p:nvPr/>
        </p:nvSpPr>
        <p:spPr bwMode="auto">
          <a:xfrm>
            <a:off x="960481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59</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60"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4549" y="626375"/>
            <a:ext cx="814575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(8/16)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內容版面配置區 3"/>
          <p:cNvSpPr>
            <a:spLocks noGrp="1"/>
          </p:cNvSpPr>
          <p:nvPr>
            <p:ph idx="1"/>
          </p:nvPr>
        </p:nvSpPr>
        <p:spPr>
          <a:xfrm>
            <a:off x="984549" y="1309673"/>
            <a:ext cx="3436383" cy="451946"/>
          </a:xfrm>
        </p:spPr>
        <p:txBody>
          <a:bodyPr rtlCol="0">
            <a:noAutofit/>
          </a:bodyPr>
          <a:lstStyle/>
          <a:p>
            <a:pPr marL="0" indent="0">
              <a:lnSpc>
                <a:spcPct val="120000"/>
              </a:lnSpc>
              <a:spcAft>
                <a:spcPts val="600"/>
              </a:spcAft>
              <a:buNone/>
              <a:defRPr/>
            </a:pPr>
            <a:r>
              <a:rPr lang="zh-TW" altLang="zh-TW" sz="2000" b="1" dirty="0">
                <a:solidFill>
                  <a:srgbClr val="0070C0"/>
                </a:solidFill>
                <a:latin typeface="微軟正黑體" panose="020B0604030504040204" pitchFamily="34" charset="-120"/>
                <a:ea typeface="微軟正黑體" panose="020B0604030504040204" pitchFamily="34" charset="-120"/>
              </a:rPr>
              <a:t>表二、集體報名繳費清單</a:t>
            </a:r>
            <a:endParaRPr lang="zh-TW" altLang="zh-TW" sz="2000" b="1" dirty="0">
              <a:solidFill>
                <a:srgbClr val="C00000"/>
              </a:solidFill>
              <a:latin typeface="微軟正黑體" panose="020B0604030504040204" pitchFamily="34" charset="-120"/>
              <a:ea typeface="微軟正黑體" panose="020B0604030504040204" pitchFamily="34" charset="-120"/>
            </a:endParaRPr>
          </a:p>
        </p:txBody>
      </p:sp>
      <p:sp>
        <p:nvSpPr>
          <p:cNvPr id="16" name="矩形 2"/>
          <p:cNvSpPr>
            <a:spLocks noChangeArrowheads="1"/>
          </p:cNvSpPr>
          <p:nvPr/>
        </p:nvSpPr>
        <p:spPr bwMode="auto">
          <a:xfrm>
            <a:off x="257620" y="5780168"/>
            <a:ext cx="4390677" cy="830997"/>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1600" b="1" dirty="0">
                <a:solidFill>
                  <a:srgbClr val="C00000"/>
                </a:solidFill>
                <a:latin typeface="微軟正黑體" panose="020B0604030504040204" pitchFamily="34" charset="-120"/>
                <a:ea typeface="微軟正黑體" panose="020B0604030504040204" pitchFamily="34" charset="-120"/>
              </a:rPr>
              <a:t>提醒：</a:t>
            </a:r>
            <a:r>
              <a:rPr lang="zh-TW" altLang="zh-TW" sz="1600" b="1" u="sng" dirty="0">
                <a:solidFill>
                  <a:srgbClr val="C00000"/>
                </a:solidFill>
                <a:latin typeface="微軟正黑體" panose="020B0604030504040204" pitchFamily="34" charset="-120"/>
                <a:ea typeface="微軟正黑體" panose="020B0604030504040204" pitchFamily="34" charset="-120"/>
              </a:rPr>
              <a:t>中低收入戶子女</a:t>
            </a:r>
            <a:r>
              <a:rPr lang="zh-TW" altLang="en-US" sz="1600" b="1" dirty="0">
                <a:solidFill>
                  <a:srgbClr val="C00000"/>
                </a:solidFill>
                <a:latin typeface="微軟正黑體" panose="020B0604030504040204" pitchFamily="34" charset="-120"/>
                <a:ea typeface="微軟正黑體" panose="020B0604030504040204" pitchFamily="34" charset="-120"/>
              </a:rPr>
              <a:t>檢附</a:t>
            </a:r>
            <a:r>
              <a:rPr lang="zh-TW" altLang="en-US" sz="1600" b="1" u="sng" dirty="0">
                <a:solidFill>
                  <a:srgbClr val="C00000"/>
                </a:solidFill>
                <a:latin typeface="微軟正黑體" panose="020B0604030504040204" pitchFamily="34" charset="-120"/>
                <a:ea typeface="微軟正黑體" panose="020B0604030504040204" pitchFamily="34" charset="-120"/>
              </a:rPr>
              <a:t>報名期間內有效日期</a:t>
            </a:r>
            <a:r>
              <a:rPr lang="zh-TW" altLang="en-US" sz="1600" b="1" dirty="0">
                <a:solidFill>
                  <a:srgbClr val="C00000"/>
                </a:solidFill>
                <a:latin typeface="微軟正黑體" panose="020B0604030504040204" pitchFamily="34" charset="-120"/>
                <a:ea typeface="微軟正黑體" panose="020B0604030504040204" pitchFamily="34" charset="-120"/>
              </a:rPr>
              <a:t>之證明文件，</a:t>
            </a:r>
            <a:r>
              <a:rPr lang="zh-TW" altLang="zh-TW" sz="1600" b="1" dirty="0">
                <a:solidFill>
                  <a:srgbClr val="C00000"/>
                </a:solidFill>
                <a:latin typeface="微軟正黑體" panose="020B0604030504040204" pitchFamily="34" charset="-120"/>
                <a:ea typeface="微軟正黑體" panose="020B0604030504040204" pitchFamily="34" charset="-120"/>
              </a:rPr>
              <a:t>減免</a:t>
            </a:r>
            <a:r>
              <a:rPr lang="en-US" altLang="zh-TW" sz="1600" b="1" dirty="0">
                <a:solidFill>
                  <a:srgbClr val="C00000"/>
                </a:solidFill>
                <a:latin typeface="微軟正黑體" panose="020B0604030504040204" pitchFamily="34" charset="-120"/>
                <a:ea typeface="微軟正黑體" panose="020B0604030504040204" pitchFamily="34" charset="-120"/>
              </a:rPr>
              <a:t>60%</a:t>
            </a:r>
            <a:r>
              <a:rPr lang="zh-TW" altLang="zh-TW" sz="1600" b="1" dirty="0">
                <a:solidFill>
                  <a:srgbClr val="C00000"/>
                </a:solidFill>
                <a:latin typeface="微軟正黑體" panose="020B0604030504040204" pitchFamily="34" charset="-120"/>
                <a:ea typeface="微軟正黑體" panose="020B0604030504040204" pitchFamily="34" charset="-120"/>
              </a:rPr>
              <a:t>報名費</a:t>
            </a:r>
            <a:r>
              <a:rPr lang="zh-TW" altLang="en-US" sz="1600" b="1" dirty="0">
                <a:solidFill>
                  <a:srgbClr val="C00000"/>
                </a:solidFill>
                <a:latin typeface="微軟正黑體" panose="020B0604030504040204" pitchFamily="34" charset="-120"/>
                <a:ea typeface="微軟正黑體" panose="020B0604030504040204" pitchFamily="34" charset="-120"/>
              </a:rPr>
              <a:t>，每人新臺幣</a:t>
            </a:r>
            <a:r>
              <a:rPr lang="en-US" altLang="zh-TW" sz="1600" b="1" dirty="0">
                <a:solidFill>
                  <a:srgbClr val="C00000"/>
                </a:solidFill>
                <a:latin typeface="微軟正黑體" panose="020B0604030504040204" pitchFamily="34" charset="-120"/>
                <a:ea typeface="微軟正黑體" panose="020B0604030504040204" pitchFamily="34" charset="-120"/>
              </a:rPr>
              <a:t>120</a:t>
            </a:r>
            <a:r>
              <a:rPr lang="zh-TW" altLang="en-US" sz="1600" b="1" dirty="0">
                <a:solidFill>
                  <a:srgbClr val="C00000"/>
                </a:solidFill>
                <a:latin typeface="微軟正黑體" panose="020B0604030504040204" pitchFamily="34" charset="-120"/>
                <a:ea typeface="微軟正黑體" panose="020B0604030504040204" pitchFamily="34" charset="-120"/>
              </a:rPr>
              <a:t>元整</a:t>
            </a:r>
          </a:p>
        </p:txBody>
      </p:sp>
      <p:sp>
        <p:nvSpPr>
          <p:cNvPr id="18" name="向右箭號 17"/>
          <p:cNvSpPr/>
          <p:nvPr/>
        </p:nvSpPr>
        <p:spPr bwMode="auto">
          <a:xfrm flipH="1">
            <a:off x="4618594" y="4662790"/>
            <a:ext cx="273450" cy="19526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a:extLst>
              <a:ext uri="{FF2B5EF4-FFF2-40B4-BE49-F238E27FC236}">
                <a16:creationId xmlns:a16="http://schemas.microsoft.com/office/drawing/2014/main" id="{D19677E1-9EE6-4349-BF2B-3D231461B766}"/>
              </a:ext>
            </a:extLst>
          </p:cNvPr>
          <p:cNvSpPr/>
          <p:nvPr/>
        </p:nvSpPr>
        <p:spPr>
          <a:xfrm>
            <a:off x="781940" y="4483579"/>
            <a:ext cx="3836653" cy="994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內容版面配置區 3">
            <a:extLst>
              <a:ext uri="{FF2B5EF4-FFF2-40B4-BE49-F238E27FC236}">
                <a16:creationId xmlns:a16="http://schemas.microsoft.com/office/drawing/2014/main" id="{DFA6FD7B-B0EB-476E-694C-CF1EDC626A19}"/>
              </a:ext>
            </a:extLst>
          </p:cNvPr>
          <p:cNvSpPr txBox="1">
            <a:spLocks/>
          </p:cNvSpPr>
          <p:nvPr/>
        </p:nvSpPr>
        <p:spPr>
          <a:xfrm>
            <a:off x="7172933" y="1328496"/>
            <a:ext cx="5695356" cy="537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600"/>
              </a:spcAft>
              <a:buFont typeface="Arial" panose="020B0604020202020204" pitchFamily="34" charset="0"/>
              <a:buNone/>
              <a:defRPr/>
            </a:pPr>
            <a:r>
              <a:rPr lang="zh-TW" altLang="zh-TW" sz="2000" b="1" dirty="0">
                <a:solidFill>
                  <a:srgbClr val="0070C0"/>
                </a:solidFill>
                <a:latin typeface="微軟正黑體" panose="020B0604030504040204" pitchFamily="34" charset="-120"/>
                <a:ea typeface="微軟正黑體" panose="020B0604030504040204" pitchFamily="34" charset="-120"/>
              </a:rPr>
              <a:t>表三、集體免收報名費名冊</a:t>
            </a:r>
            <a:endParaRPr lang="zh-TW" altLang="zh-TW" sz="2000" dirty="0"/>
          </a:p>
          <a:p>
            <a:pPr>
              <a:defRPr/>
            </a:pPr>
            <a:endParaRPr lang="zh-TW" altLang="en-US" sz="2000" dirty="0"/>
          </a:p>
        </p:txBody>
      </p:sp>
      <p:pic>
        <p:nvPicPr>
          <p:cNvPr id="17" name="圖片 16">
            <a:extLst>
              <a:ext uri="{FF2B5EF4-FFF2-40B4-BE49-F238E27FC236}">
                <a16:creationId xmlns:a16="http://schemas.microsoft.com/office/drawing/2014/main" id="{584C8496-91CC-EC17-0234-3CECE1144F75}"/>
              </a:ext>
            </a:extLst>
          </p:cNvPr>
          <p:cNvPicPr>
            <a:picLocks noChangeAspect="1"/>
          </p:cNvPicPr>
          <p:nvPr/>
        </p:nvPicPr>
        <p:blipFill>
          <a:blip r:embed="rId3" cstate="screen">
            <a:extLst>
              <a:ext uri="{28A0092B-C50C-407E-A947-70E740481C1C}">
                <a14:useLocalDpi xmlns:a14="http://schemas.microsoft.com/office/drawing/2010/main" val="0"/>
              </a:ext>
            </a:extLst>
          </a:blip>
          <a:srcRect r="2899"/>
          <a:stretch/>
        </p:blipFill>
        <p:spPr>
          <a:xfrm>
            <a:off x="5057428" y="2468787"/>
            <a:ext cx="6906751" cy="3525976"/>
          </a:xfrm>
          <a:prstGeom prst="rect">
            <a:avLst/>
          </a:prstGeom>
        </p:spPr>
      </p:pic>
      <p:sp>
        <p:nvSpPr>
          <p:cNvPr id="4" name="矩形 2">
            <a:extLst>
              <a:ext uri="{FF2B5EF4-FFF2-40B4-BE49-F238E27FC236}">
                <a16:creationId xmlns:a16="http://schemas.microsoft.com/office/drawing/2014/main" id="{243E88EC-B4B0-13B3-096F-9C245DBE33E0}"/>
              </a:ext>
            </a:extLst>
          </p:cNvPr>
          <p:cNvSpPr>
            <a:spLocks noChangeArrowheads="1"/>
          </p:cNvSpPr>
          <p:nvPr/>
        </p:nvSpPr>
        <p:spPr bwMode="auto">
          <a:xfrm>
            <a:off x="5919798" y="1947759"/>
            <a:ext cx="5828141" cy="656462"/>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120000"/>
              </a:lnSpc>
              <a:defRPr/>
            </a:pPr>
            <a:r>
              <a:rPr lang="zh-TW" altLang="en-US" sz="1600" b="1" dirty="0">
                <a:solidFill>
                  <a:srgbClr val="C00000"/>
                </a:solidFill>
                <a:latin typeface="微軟正黑體" panose="020B0604030504040204" pitchFamily="34" charset="-120"/>
                <a:ea typeface="微軟正黑體" panose="020B0604030504040204" pitchFamily="34" charset="-120"/>
              </a:rPr>
              <a:t>提醒：</a:t>
            </a:r>
            <a:r>
              <a:rPr lang="zh-TW" altLang="zh-TW" sz="1600" b="1" u="sng" dirty="0">
                <a:solidFill>
                  <a:srgbClr val="C00000"/>
                </a:solidFill>
                <a:latin typeface="微軟正黑體" panose="020B0604030504040204" pitchFamily="34" charset="-120"/>
                <a:ea typeface="微軟正黑體" panose="020B0604030504040204" pitchFamily="34" charset="-120"/>
              </a:rPr>
              <a:t>低收入戶子女</a:t>
            </a:r>
            <a:r>
              <a:rPr lang="zh-TW" altLang="zh-TW" sz="1600" dirty="0">
                <a:solidFill>
                  <a:srgbClr val="C00000"/>
                </a:solidFill>
                <a:latin typeface="微軟正黑體" panose="020B0604030504040204" pitchFamily="34" charset="-120"/>
                <a:ea typeface="微軟正黑體" panose="020B0604030504040204" pitchFamily="34" charset="-120"/>
              </a:rPr>
              <a:t>及</a:t>
            </a:r>
            <a:r>
              <a:rPr lang="zh-TW" altLang="zh-TW" sz="1600" b="1" u="sng" dirty="0">
                <a:solidFill>
                  <a:srgbClr val="C00000"/>
                </a:solidFill>
                <a:latin typeface="微軟正黑體" panose="020B0604030504040204" pitchFamily="34" charset="-120"/>
                <a:ea typeface="微軟正黑體" panose="020B0604030504040204" pitchFamily="34" charset="-120"/>
              </a:rPr>
              <a:t>支領失業給付之子女</a:t>
            </a:r>
            <a:r>
              <a:rPr lang="zh-TW" altLang="en-US" sz="1600" b="1" dirty="0">
                <a:solidFill>
                  <a:srgbClr val="C00000"/>
                </a:solidFill>
                <a:latin typeface="微軟正黑體" panose="020B0604030504040204" pitchFamily="34" charset="-120"/>
                <a:ea typeface="微軟正黑體" panose="020B0604030504040204" pitchFamily="34" charset="-120"/>
              </a:rPr>
              <a:t>檢附</a:t>
            </a:r>
            <a:r>
              <a:rPr lang="zh-TW" altLang="en-US" sz="1600" b="1" u="sng" dirty="0">
                <a:solidFill>
                  <a:srgbClr val="C00000"/>
                </a:solidFill>
                <a:latin typeface="微軟正黑體" panose="020B0604030504040204" pitchFamily="34" charset="-120"/>
                <a:ea typeface="微軟正黑體" panose="020B0604030504040204" pitchFamily="34" charset="-120"/>
              </a:rPr>
              <a:t>報名期間內</a:t>
            </a:r>
            <a:r>
              <a:rPr lang="zh-TW" altLang="en-US" sz="1600" b="1" dirty="0">
                <a:solidFill>
                  <a:srgbClr val="C00000"/>
                </a:solidFill>
                <a:latin typeface="微軟正黑體" panose="020B0604030504040204" pitchFamily="34" charset="-120"/>
                <a:ea typeface="微軟正黑體" panose="020B0604030504040204" pitchFamily="34" charset="-120"/>
              </a:rPr>
              <a:t>有效日期之證明文件</a:t>
            </a:r>
            <a:r>
              <a:rPr lang="zh-TW" altLang="en-US" sz="1600" dirty="0">
                <a:solidFill>
                  <a:srgbClr val="C00000"/>
                </a:solidFill>
                <a:latin typeface="微軟正黑體" panose="020B0604030504040204" pitchFamily="34" charset="-120"/>
                <a:ea typeface="微軟正黑體" panose="020B0604030504040204" pitchFamily="34" charset="-120"/>
              </a:rPr>
              <a:t>，</a:t>
            </a:r>
            <a:r>
              <a:rPr lang="zh-TW" altLang="zh-TW" sz="1600" dirty="0">
                <a:solidFill>
                  <a:srgbClr val="C00000"/>
                </a:solidFill>
                <a:latin typeface="微軟正黑體" panose="020B0604030504040204" pitchFamily="34" charset="-120"/>
                <a:ea typeface="微軟正黑體" panose="020B0604030504040204" pitchFamily="34" charset="-120"/>
              </a:rPr>
              <a:t>免繳報名費</a:t>
            </a:r>
          </a:p>
        </p:txBody>
      </p:sp>
    </p:spTree>
    <p:extLst>
      <p:ext uri="{BB962C8B-B14F-4D97-AF65-F5344CB8AC3E}">
        <p14:creationId xmlns:p14="http://schemas.microsoft.com/office/powerpoint/2010/main" val="135395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184089BA-1FB8-6799-E18E-4865CF7F71FE}"/>
              </a:ext>
            </a:extLst>
          </p:cNvPr>
          <p:cNvGraphicFramePr>
            <a:graphicFrameLocks noGrp="1"/>
          </p:cNvGraphicFramePr>
          <p:nvPr>
            <p:extLst>
              <p:ext uri="{D42A27DB-BD31-4B8C-83A1-F6EECF244321}">
                <p14:modId xmlns:p14="http://schemas.microsoft.com/office/powerpoint/2010/main" val="2920386399"/>
              </p:ext>
            </p:extLst>
          </p:nvPr>
        </p:nvGraphicFramePr>
        <p:xfrm>
          <a:off x="1822339" y="1581715"/>
          <a:ext cx="8602267" cy="4844997"/>
        </p:xfrm>
        <a:graphic>
          <a:graphicData uri="http://schemas.openxmlformats.org/drawingml/2006/table">
            <a:tbl>
              <a:tblPr>
                <a:tableStyleId>{00A15C55-8517-42AA-B614-E9B94910E393}</a:tableStyleId>
              </a:tblPr>
              <a:tblGrid>
                <a:gridCol w="567456">
                  <a:extLst>
                    <a:ext uri="{9D8B030D-6E8A-4147-A177-3AD203B41FA5}">
                      <a16:colId xmlns:a16="http://schemas.microsoft.com/office/drawing/2014/main" val="20000"/>
                    </a:ext>
                  </a:extLst>
                </a:gridCol>
                <a:gridCol w="2946968">
                  <a:extLst>
                    <a:ext uri="{9D8B030D-6E8A-4147-A177-3AD203B41FA5}">
                      <a16:colId xmlns:a16="http://schemas.microsoft.com/office/drawing/2014/main" val="20001"/>
                    </a:ext>
                  </a:extLst>
                </a:gridCol>
                <a:gridCol w="5087843">
                  <a:extLst>
                    <a:ext uri="{9D8B030D-6E8A-4147-A177-3AD203B41FA5}">
                      <a16:colId xmlns:a16="http://schemas.microsoft.com/office/drawing/2014/main" val="20002"/>
                    </a:ext>
                  </a:extLst>
                </a:gridCol>
              </a:tblGrid>
              <a:tr h="388584">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項次</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期</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項</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600" b="1" u="none" strike="noStrike" cap="none" normalizeH="0" baseline="0" dirty="0">
                          <a:ln>
                            <a:noFill/>
                          </a:ln>
                          <a:effectLst/>
                          <a:latin typeface="微軟正黑體" panose="020B0604030504040204" pitchFamily="34" charset="-120"/>
                          <a:ea typeface="微軟正黑體" panose="020B0604030504040204" pitchFamily="34" charset="-120"/>
                        </a:rPr>
                        <a:t>目</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extLst>
                  <a:ext uri="{0D108BD9-81ED-4DB2-BD59-A6C34878D82A}">
                    <a16:rowId xmlns:a16="http://schemas.microsoft.com/office/drawing/2014/main" val="10000"/>
                  </a:ext>
                </a:extLst>
              </a:tr>
              <a:tr h="66707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27</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三</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3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3</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三</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17:00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止</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免試生登記志願系統操作練習</a:t>
                      </a:r>
                      <a:endPar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操作網址：</a:t>
                      </a:r>
                      <a:r>
                        <a:rPr kumimoji="0" lang="en-US" altLang="zh-TW" sz="1500" u="none" strike="noStrike" cap="none" normalizeH="0" baseline="0" dirty="0">
                          <a:ln>
                            <a:noFill/>
                          </a:ln>
                          <a:effectLst/>
                          <a:latin typeface="微軟正黑體" panose="020B0604030504040204" pitchFamily="34" charset="-120"/>
                          <a:ea typeface="微軟正黑體" panose="020B0604030504040204" pitchFamily="34" charset="-120"/>
                        </a:rPr>
                        <a:t>https://www.jctv.ntut.edu.tw/u5/</a:t>
                      </a:r>
                      <a:endParaRPr kumimoji="0" lang="zh-TW" altLang="zh-TW" sz="15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4"/>
                  </a:ext>
                </a:extLst>
              </a:tr>
              <a:tr h="95925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7</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2</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二</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3</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三</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12:00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止</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en-US" sz="150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rPr>
                        <a:t>開放免試生查詢成績及級距</a:t>
                      </a:r>
                      <a:br>
                        <a:rPr kumimoji="0" lang="en-US" altLang="zh-TW" sz="150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rPr>
                      </a:br>
                      <a:r>
                        <a:rPr kumimoji="0" lang="en-US" altLang="zh-TW"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 (</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不含</a:t>
                      </a:r>
                      <a:r>
                        <a:rPr kumimoji="0" lang="zh-TW" altLang="en-US"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國中教育會考成績及志願序積分</a:t>
                      </a:r>
                      <a:r>
                        <a:rPr kumimoji="0" lang="en-US" altLang="zh-TW"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a:t>
                      </a: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受理免試生成績複查申請</a:t>
                      </a:r>
                      <a:endParaRPr kumimoji="0" lang="zh-TW" altLang="zh-TW" sz="15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5"/>
                  </a:ext>
                </a:extLst>
              </a:tr>
              <a:tr h="95925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2">
                        <a:lumMod val="40000"/>
                        <a:lumOff val="60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4</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四</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10:00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b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b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8</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一</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17:00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止</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2">
                        <a:lumMod val="40000"/>
                        <a:lumOff val="60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開放免試生志願選填登記</a:t>
                      </a:r>
                      <a:endPar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免試生志願選填登記系統網址：</a:t>
                      </a:r>
                      <a:r>
                        <a:rPr kumimoji="0" lang="en-US" altLang="zh-TW" sz="1500" u="none" strike="noStrike" cap="none" normalizeH="0" baseline="0" dirty="0">
                          <a:ln>
                            <a:noFill/>
                          </a:ln>
                          <a:effectLst/>
                          <a:latin typeface="微軟正黑體" panose="020B0604030504040204" pitchFamily="34" charset="-120"/>
                          <a:ea typeface="微軟正黑體" panose="020B0604030504040204" pitchFamily="34" charset="-120"/>
                        </a:rPr>
                        <a:t>https://www.jctv.ntut.edu.tw/u5/</a:t>
                      </a:r>
                      <a:endParaRPr kumimoji="0" lang="zh-TW" altLang="zh-TW" sz="15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2">
                        <a:lumMod val="40000"/>
                        <a:lumOff val="60000"/>
                      </a:schemeClr>
                    </a:solidFill>
                  </a:tcPr>
                </a:tc>
                <a:extLst>
                  <a:ext uri="{0D108BD9-81ED-4DB2-BD59-A6C34878D82A}">
                    <a16:rowId xmlns:a16="http://schemas.microsoft.com/office/drawing/2014/main" val="10006"/>
                  </a:ext>
                </a:extLst>
              </a:tr>
              <a:tr h="5366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9</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年</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5</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日（</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五</a:t>
                      </a:r>
                      <a:r>
                        <a:rPr kumimoji="0" lang="zh-TW" altLang="zh-TW" sz="15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15:00 </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起</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en-US" sz="150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rPr>
                        <a:t>開放免試生查詢成績及級距</a:t>
                      </a:r>
                      <a:br>
                        <a:rPr kumimoji="0" lang="en-US" altLang="zh-TW" sz="150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rPr>
                      </a:br>
                      <a:r>
                        <a:rPr kumimoji="0" lang="en-US" altLang="zh-TW"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 (</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含</a:t>
                      </a:r>
                      <a:r>
                        <a:rPr kumimoji="0" lang="zh-TW" altLang="en-US"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國中教育會考成績，</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但不含</a:t>
                      </a:r>
                      <a:r>
                        <a:rPr kumimoji="0" lang="zh-TW" altLang="en-US"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志願序積分</a:t>
                      </a:r>
                      <a:r>
                        <a:rPr kumimoji="0" lang="en-US" altLang="zh-TW" sz="150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a:t>
                      </a:r>
                      <a:endParaRPr kumimoji="0" lang="en-US" altLang="zh-TW" sz="15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7"/>
                  </a:ext>
                </a:extLst>
              </a:tr>
              <a:tr h="66707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400"/>
                        </a:lnSpc>
                        <a:spcBef>
                          <a:spcPts val="300"/>
                        </a:spcBef>
                        <a:spcAft>
                          <a:spcPts val="30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年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6</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日（四）</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9:00</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 起</a:t>
                      </a:r>
                      <a:endParaRPr kumimoji="0" lang="zh-TW" altLang="zh-TW" sz="15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en-US"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網路錄取公告及分發結果查詢</a:t>
                      </a:r>
                      <a:endParaRPr kumimoji="0" lang="en-US" altLang="zh-TW" sz="1500" b="1"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0" lang="zh-TW" altLang="zh-TW" sz="1500" u="none" strike="noStrike" cap="none" normalizeH="0" baseline="0" dirty="0">
                          <a:ln>
                            <a:noFill/>
                          </a:ln>
                          <a:effectLst/>
                          <a:latin typeface="微軟正黑體" panose="020B0604030504040204" pitchFamily="34" charset="-120"/>
                          <a:ea typeface="微軟正黑體" panose="020B0604030504040204" pitchFamily="34" charset="-120"/>
                        </a:rPr>
                        <a:t>網址：</a:t>
                      </a:r>
                      <a:r>
                        <a:rPr kumimoji="0" lang="en-US" altLang="zh-TW" sz="1500" u="none" strike="noStrike" cap="none" normalizeH="0" baseline="0" dirty="0">
                          <a:ln>
                            <a:noFill/>
                          </a:ln>
                          <a:effectLst/>
                          <a:latin typeface="微軟正黑體" panose="020B0604030504040204" pitchFamily="34" charset="-120"/>
                          <a:ea typeface="微軟正黑體" panose="020B0604030504040204" pitchFamily="34" charset="-120"/>
                        </a:rPr>
                        <a:t>https://www.jctv.ntut.edu.tw/u5/</a:t>
                      </a:r>
                      <a:endParaRPr kumimoji="0" lang="zh-TW" altLang="zh-TW" sz="1500" b="1"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8"/>
                  </a:ext>
                </a:extLst>
              </a:tr>
              <a:tr h="66707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11</a:t>
                      </a:r>
                      <a:endParaRPr kumimoji="0" lang="zh-TW" altLang="zh-TW" sz="16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solidFill>
                      <a:schemeClr val="accent4"/>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400"/>
                        </a:lnSpc>
                        <a:spcBef>
                          <a:spcPts val="300"/>
                        </a:spcBef>
                        <a:spcAft>
                          <a:spcPts val="300"/>
                        </a:spcAft>
                        <a:buClrTx/>
                        <a:buSzTx/>
                        <a:buFontTx/>
                        <a:buNone/>
                        <a:tabLst>
                          <a:tab pos="2451100" algn="l"/>
                        </a:tabLst>
                      </a:pP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115</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年 </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6</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月</a:t>
                      </a:r>
                      <a:r>
                        <a:rPr kumimoji="0" lang="en-US" altLang="zh-TW" sz="1500" b="1" u="none" strike="noStrike" cap="none" normalizeH="0" baseline="0" dirty="0">
                          <a:ln>
                            <a:noFill/>
                          </a:ln>
                          <a:effectLst/>
                          <a:latin typeface="微軟正黑體" panose="020B0604030504040204" pitchFamily="34" charset="-120"/>
                          <a:ea typeface="微軟正黑體" panose="020B0604030504040204" pitchFamily="34" charset="-120"/>
                        </a:rPr>
                        <a:t>15</a:t>
                      </a:r>
                      <a:r>
                        <a:rPr kumimoji="0" lang="zh-TW" altLang="en-US" sz="1500" b="1" u="none" strike="noStrike" cap="none" normalizeH="0" baseline="0" dirty="0">
                          <a:ln>
                            <a:noFill/>
                          </a:ln>
                          <a:effectLst/>
                          <a:latin typeface="微軟正黑體" panose="020B0604030504040204" pitchFamily="34" charset="-120"/>
                          <a:ea typeface="微軟正黑體" panose="020B0604030504040204" pitchFamily="34" charset="-120"/>
                        </a:rPr>
                        <a:t>日（一）</a:t>
                      </a:r>
                      <a:r>
                        <a:rPr kumimoji="0" lang="en-US"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12:00</a:t>
                      </a:r>
                      <a:r>
                        <a:rPr kumimoji="0" lang="zh-TW" altLang="en-US"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rPr>
                        <a:t> 止</a:t>
                      </a:r>
                      <a:endParaRPr kumimoji="0" lang="zh-TW" altLang="zh-TW" sz="1500" b="1" u="none" strike="noStrike" kern="1200" cap="none" normalizeH="0" baseline="0" dirty="0">
                        <a:ln>
                          <a:noFill/>
                        </a:ln>
                        <a:solidFill>
                          <a:srgbClr val="C00000"/>
                        </a:solidFill>
                        <a:effectLst/>
                        <a:highlight>
                          <a:srgbClr val="FFCCCC"/>
                        </a:highlight>
                        <a:latin typeface="微軟正黑體" panose="020B0604030504040204" pitchFamily="34" charset="-120"/>
                        <a:ea typeface="微軟正黑體" panose="020B0604030504040204" pitchFamily="34" charset="-120"/>
                        <a:cs typeface="+mn-cs"/>
                      </a:endParaRPr>
                    </a:p>
                  </a:txBody>
                  <a:tcPr marL="27145" marR="27145" marT="13333" marB="13333" anchor="ctr" horzOverflow="overflow"/>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b="1" u="none" strike="noStrike" kern="1200"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mn-cs"/>
                        </a:rPr>
                        <a:t>錄取生報到或放棄錄取資格截止</a:t>
                      </a:r>
                      <a:endParaRPr kumimoji="0" lang="en-US" altLang="zh-TW" sz="1500" b="1" u="none" strike="noStrike" kern="1200"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500" u="none" strike="noStrike" cap="none" normalizeH="0" baseline="0" dirty="0">
                          <a:ln>
                            <a:noFill/>
                          </a:ln>
                          <a:effectLst/>
                          <a:latin typeface="微軟正黑體" panose="020B0604030504040204" pitchFamily="34" charset="-120"/>
                          <a:ea typeface="微軟正黑體" panose="020B0604030504040204" pitchFamily="34" charset="-120"/>
                        </a:rPr>
                        <a:t>（招生學校聯絡資訊請參閱簡章）</a:t>
                      </a:r>
                      <a:endParaRPr kumimoji="0" lang="zh-TW" altLang="zh-TW" sz="15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endParaRPr>
                    </a:p>
                  </a:txBody>
                  <a:tcPr marL="27145" marR="27145" marT="13333" marB="13333" anchor="ctr" horzOverflow="overflow"/>
                </a:tc>
                <a:extLst>
                  <a:ext uri="{0D108BD9-81ED-4DB2-BD59-A6C34878D82A}">
                    <a16:rowId xmlns:a16="http://schemas.microsoft.com/office/drawing/2014/main" val="10009"/>
                  </a:ext>
                </a:extLst>
              </a:tr>
            </a:tbl>
          </a:graphicData>
        </a:graphic>
      </p:graphicFrame>
      <p:sp>
        <p:nvSpPr>
          <p:cNvPr id="8" name="投影片編號版面配置區 4"/>
          <p:cNvSpPr>
            <a:spLocks noGrp="1"/>
          </p:cNvSpPr>
          <p:nvPr>
            <p:ph type="sldNum" sz="quarter" idx="12"/>
          </p:nvPr>
        </p:nvSpPr>
        <p:spPr bwMode="auto">
          <a:xfrm>
            <a:off x="9544623"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a:t>
            </a:fld>
            <a:endParaRPr lang="zh-TW" altLang="en-US" sz="1500" b="1" dirty="0">
              <a:latin typeface="Arial" panose="020B0604020202020204" pitchFamily="34" charset="0"/>
              <a:cs typeface="Arial" panose="020B0604020202020204" pitchFamily="34" charset="0"/>
            </a:endParaRPr>
          </a:p>
        </p:txBody>
      </p:sp>
      <p:sp>
        <p:nvSpPr>
          <p:cNvPr id="11" name="標題 1"/>
          <p:cNvSpPr txBox="1">
            <a:spLocks/>
          </p:cNvSpPr>
          <p:nvPr/>
        </p:nvSpPr>
        <p:spPr bwMode="auto">
          <a:xfrm>
            <a:off x="460303" y="361293"/>
            <a:ext cx="5584969"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200" b="1" dirty="0">
                <a:solidFill>
                  <a:srgbClr val="002060"/>
                </a:solidFill>
                <a:latin typeface="微軟正黑體" panose="020B0604030504040204" pitchFamily="34" charset="-120"/>
                <a:ea typeface="微軟正黑體" panose="020B0604030504040204" pitchFamily="34" charset="-120"/>
              </a:rPr>
              <a:t>参</a:t>
            </a:r>
            <a:r>
              <a:rPr lang="zh-TW" altLang="en-US" sz="2800" b="1" dirty="0">
                <a:solidFill>
                  <a:srgbClr val="002060"/>
                </a:solidFill>
                <a:latin typeface="微軟正黑體" panose="020B0604030504040204" pitchFamily="34" charset="-120"/>
                <a:ea typeface="微軟正黑體" panose="020B0604030504040204" pitchFamily="34" charset="-120"/>
              </a:rPr>
              <a:t>、</a:t>
            </a:r>
            <a:r>
              <a:rPr lang="zh-TW" altLang="en-US" sz="3000" b="1" dirty="0">
                <a:solidFill>
                  <a:srgbClr val="002060"/>
                </a:solidFill>
                <a:latin typeface="微軟正黑體" panose="020B0604030504040204" pitchFamily="34" charset="-120"/>
                <a:ea typeface="微軟正黑體" panose="020B0604030504040204" pitchFamily="34" charset="-120"/>
              </a:rPr>
              <a:t>招生重要日程</a:t>
            </a:r>
            <a:r>
              <a:rPr lang="zh-TW" altLang="en-US" sz="2800" b="1" dirty="0">
                <a:solidFill>
                  <a:srgbClr val="002060"/>
                </a:solidFill>
                <a:latin typeface="微軟正黑體" panose="020B0604030504040204" pitchFamily="34" charset="-120"/>
                <a:ea typeface="微軟正黑體" panose="020B0604030504040204" pitchFamily="34" charset="-120"/>
              </a:rPr>
              <a:t>（</a:t>
            </a:r>
            <a:r>
              <a:rPr lang="en-US" altLang="zh-TW" sz="2800" b="1" dirty="0">
                <a:solidFill>
                  <a:srgbClr val="002060"/>
                </a:solidFill>
                <a:latin typeface="微軟正黑體" panose="020B0604030504040204" pitchFamily="34" charset="-120"/>
                <a:ea typeface="微軟正黑體" panose="020B0604030504040204" pitchFamily="34" charset="-120"/>
              </a:rPr>
              <a:t>2/2</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grpSp>
        <p:nvGrpSpPr>
          <p:cNvPr id="12" name="组合 38"/>
          <p:cNvGrpSpPr/>
          <p:nvPr/>
        </p:nvGrpSpPr>
        <p:grpSpPr>
          <a:xfrm>
            <a:off x="2432608" y="1002066"/>
            <a:ext cx="760466" cy="867596"/>
            <a:chOff x="7793038" y="2205038"/>
            <a:chExt cx="1306513" cy="1527175"/>
          </a:xfrm>
        </p:grpSpPr>
        <p:sp>
          <p:nvSpPr>
            <p:cNvPr id="13" name="Freeform 8"/>
            <p:cNvSpPr>
              <a:spLocks/>
            </p:cNvSpPr>
            <p:nvPr/>
          </p:nvSpPr>
          <p:spPr bwMode="auto">
            <a:xfrm>
              <a:off x="7793038" y="2205038"/>
              <a:ext cx="1306513" cy="1527175"/>
            </a:xfrm>
            <a:custGeom>
              <a:avLst/>
              <a:gdLst>
                <a:gd name="T0" fmla="*/ 827 w 1654"/>
                <a:gd name="T1" fmla="*/ 0 h 1918"/>
                <a:gd name="T2" fmla="*/ 1654 w 1654"/>
                <a:gd name="T3" fmla="*/ 827 h 1918"/>
                <a:gd name="T4" fmla="*/ 1116 w 1654"/>
                <a:gd name="T5" fmla="*/ 1602 h 1918"/>
                <a:gd name="T6" fmla="*/ 995 w 1654"/>
                <a:gd name="T7" fmla="*/ 1741 h 1918"/>
                <a:gd name="T8" fmla="*/ 870 w 1654"/>
                <a:gd name="T9" fmla="*/ 1884 h 1918"/>
                <a:gd name="T10" fmla="*/ 790 w 1654"/>
                <a:gd name="T11" fmla="*/ 1889 h 1918"/>
                <a:gd name="T12" fmla="*/ 660 w 1654"/>
                <a:gd name="T13" fmla="*/ 1741 h 1918"/>
                <a:gd name="T14" fmla="*/ 540 w 1654"/>
                <a:gd name="T15" fmla="*/ 1603 h 1918"/>
                <a:gd name="T16" fmla="*/ 0 w 1654"/>
                <a:gd name="T17" fmla="*/ 827 h 1918"/>
                <a:gd name="T18" fmla="*/ 827 w 1654"/>
                <a:gd name="T19"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4" h="1918">
                  <a:moveTo>
                    <a:pt x="827" y="0"/>
                  </a:moveTo>
                  <a:cubicBezTo>
                    <a:pt x="1284" y="0"/>
                    <a:pt x="1654" y="370"/>
                    <a:pt x="1654" y="827"/>
                  </a:cubicBezTo>
                  <a:cubicBezTo>
                    <a:pt x="1654" y="1182"/>
                    <a:pt x="1430" y="1485"/>
                    <a:pt x="1116" y="1602"/>
                  </a:cubicBezTo>
                  <a:lnTo>
                    <a:pt x="995" y="1741"/>
                  </a:lnTo>
                  <a:cubicBezTo>
                    <a:pt x="954" y="1788"/>
                    <a:pt x="912" y="1836"/>
                    <a:pt x="870" y="1884"/>
                  </a:cubicBezTo>
                  <a:cubicBezTo>
                    <a:pt x="845" y="1916"/>
                    <a:pt x="818" y="1918"/>
                    <a:pt x="790" y="1889"/>
                  </a:cubicBezTo>
                  <a:cubicBezTo>
                    <a:pt x="747" y="1840"/>
                    <a:pt x="703" y="1790"/>
                    <a:pt x="660" y="1741"/>
                  </a:cubicBezTo>
                  <a:lnTo>
                    <a:pt x="540" y="1603"/>
                  </a:lnTo>
                  <a:cubicBezTo>
                    <a:pt x="225" y="1486"/>
                    <a:pt x="0" y="1183"/>
                    <a:pt x="0" y="827"/>
                  </a:cubicBezTo>
                  <a:cubicBezTo>
                    <a:pt x="0" y="370"/>
                    <a:pt x="370" y="0"/>
                    <a:pt x="827"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3"/>
            <p:cNvSpPr>
              <a:spLocks noEditPoints="1"/>
            </p:cNvSpPr>
            <p:nvPr/>
          </p:nvSpPr>
          <p:spPr bwMode="auto">
            <a:xfrm>
              <a:off x="8065047" y="2423672"/>
              <a:ext cx="819646" cy="881946"/>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cxnSp>
        <p:nvCxnSpPr>
          <p:cNvPr id="16" name="直接连接符 42">
            <a:extLst>
              <a:ext uri="{FF2B5EF4-FFF2-40B4-BE49-F238E27FC236}">
                <a16:creationId xmlns:a16="http://schemas.microsoft.com/office/drawing/2014/main" id="{162FCF85-6E67-459F-BB21-77ACF298018D}"/>
              </a:ext>
            </a:extLst>
          </p:cNvPr>
          <p:cNvCxnSpPr>
            <a:cxnSpLocks/>
            <a:endCxn id="17"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Freeform 6">
            <a:extLst>
              <a:ext uri="{FF2B5EF4-FFF2-40B4-BE49-F238E27FC236}">
                <a16:creationId xmlns:a16="http://schemas.microsoft.com/office/drawing/2014/main" id="{B63DB0F4-B46C-4578-ABB2-65C0DDA7DD66}"/>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9" name="Pentagon 8">
            <a:extLst>
              <a:ext uri="{FF2B5EF4-FFF2-40B4-BE49-F238E27FC236}">
                <a16:creationId xmlns:a16="http://schemas.microsoft.com/office/drawing/2014/main" id="{A844ED82-B4EC-0C01-D34D-A7550D5B122E}"/>
              </a:ext>
            </a:extLst>
          </p:cNvPr>
          <p:cNvSpPr/>
          <p:nvPr/>
        </p:nvSpPr>
        <p:spPr>
          <a:xfrm>
            <a:off x="1312494" y="3904989"/>
            <a:ext cx="621426" cy="360155"/>
          </a:xfrm>
          <a:prstGeom prst="homePlate">
            <a:avLst>
              <a:gd name="adj" fmla="val 64710"/>
            </a:avLst>
          </a:prstGeom>
          <a:solidFill>
            <a:srgbClr val="E85FC4"/>
          </a:solidFill>
          <a:ln w="12700" cap="flat" cmpd="sng" algn="ctr">
            <a:noFill/>
            <a:prstDash val="solid"/>
            <a:miter lim="800000"/>
          </a:ln>
          <a:effectLst/>
        </p:spPr>
        <p:txBody>
          <a:bodyPr rtlCol="0" anchor="ctr"/>
          <a:lstStyle/>
          <a:p>
            <a:pPr algn="ctr" defTabSz="914400">
              <a:defRPr/>
            </a:pPr>
            <a:endParaRPr lang="ko-KR" altLang="en-US" sz="1200" kern="0">
              <a:solidFill>
                <a:prstClr val="white"/>
              </a:solidFill>
              <a:latin typeface="Arial"/>
            </a:endParaRPr>
          </a:p>
        </p:txBody>
      </p:sp>
    </p:spTree>
    <p:extLst>
      <p:ext uri="{BB962C8B-B14F-4D97-AF65-F5344CB8AC3E}">
        <p14:creationId xmlns:p14="http://schemas.microsoft.com/office/powerpoint/2010/main" val="1796274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C2DECC0-9B01-45BB-B1A1-043ED3AEBE4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666192" y="1555782"/>
            <a:ext cx="5113109" cy="5225122"/>
          </a:xfrm>
          <a:prstGeom prst="rect">
            <a:avLst/>
          </a:prstGeom>
        </p:spPr>
      </p:pic>
      <p:sp>
        <p:nvSpPr>
          <p:cNvPr id="5" name="投影片編號版面配置區 4"/>
          <p:cNvSpPr txBox="1">
            <a:spLocks/>
          </p:cNvSpPr>
          <p:nvPr/>
        </p:nvSpPr>
        <p:spPr bwMode="auto">
          <a:xfrm>
            <a:off x="9604817"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60</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60"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4548" y="674436"/>
            <a:ext cx="832638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(9/16)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pic>
        <p:nvPicPr>
          <p:cNvPr id="24" name="圖片 23" descr="一張含有 文字, 數字, 字型, 行 的圖片&#10;&#10;AI 產生的內容可能不正確。">
            <a:extLst>
              <a:ext uri="{FF2B5EF4-FFF2-40B4-BE49-F238E27FC236}">
                <a16:creationId xmlns:a16="http://schemas.microsoft.com/office/drawing/2014/main" id="{F01F4BE4-F2DA-B1BE-628C-C1C5EB773B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2697" y="1632878"/>
            <a:ext cx="4344767" cy="5225122"/>
          </a:xfrm>
          <a:prstGeom prst="rect">
            <a:avLst/>
          </a:prstGeom>
        </p:spPr>
      </p:pic>
      <p:sp>
        <p:nvSpPr>
          <p:cNvPr id="16" name="內容版面配置區 3"/>
          <p:cNvSpPr>
            <a:spLocks noGrp="1"/>
          </p:cNvSpPr>
          <p:nvPr>
            <p:ph idx="1"/>
          </p:nvPr>
        </p:nvSpPr>
        <p:spPr>
          <a:xfrm>
            <a:off x="5822254" y="1354212"/>
            <a:ext cx="4554367" cy="573088"/>
          </a:xfrm>
        </p:spPr>
        <p:txBody>
          <a:bodyPr>
            <a:noAutofit/>
          </a:bodyPr>
          <a:lstStyle/>
          <a:p>
            <a:pPr marL="0" indent="0">
              <a:buNone/>
            </a:pPr>
            <a:r>
              <a:rPr lang="zh-TW" altLang="zh-TW" sz="2000" b="1" dirty="0">
                <a:solidFill>
                  <a:srgbClr val="0070C0"/>
                </a:solidFill>
                <a:latin typeface="微軟正黑體" panose="020B0604030504040204" pitchFamily="34" charset="-120"/>
                <a:ea typeface="微軟正黑體" panose="020B0604030504040204" pitchFamily="34" charset="-120"/>
              </a:rPr>
              <a:t>表五、報名學生</a:t>
            </a:r>
            <a:r>
              <a:rPr lang="zh-TW" altLang="en-US" sz="2000" b="1" dirty="0">
                <a:solidFill>
                  <a:srgbClr val="0070C0"/>
                </a:solidFill>
                <a:latin typeface="微軟正黑體" panose="020B0604030504040204" pitchFamily="34" charset="-120"/>
                <a:ea typeface="微軟正黑體" panose="020B0604030504040204" pitchFamily="34" charset="-120"/>
              </a:rPr>
              <a:t>比序</a:t>
            </a:r>
            <a:r>
              <a:rPr lang="zh-TW" altLang="zh-TW" sz="2000" b="1" dirty="0">
                <a:solidFill>
                  <a:srgbClr val="0070C0"/>
                </a:solidFill>
                <a:latin typeface="微軟正黑體" panose="020B0604030504040204" pitchFamily="34" charset="-120"/>
                <a:ea typeface="微軟正黑體" panose="020B0604030504040204" pitchFamily="34" charset="-120"/>
              </a:rPr>
              <a:t>項目積分列表</a:t>
            </a:r>
            <a:endParaRPr lang="zh-TW" altLang="en-US" sz="2000" b="1" dirty="0">
              <a:solidFill>
                <a:srgbClr val="0070C0"/>
              </a:solidFill>
              <a:latin typeface="微軟正黑體" panose="020B0604030504040204" pitchFamily="34" charset="-120"/>
              <a:ea typeface="微軟正黑體" panose="020B0604030504040204" pitchFamily="34" charset="-120"/>
            </a:endParaRPr>
          </a:p>
        </p:txBody>
      </p:sp>
      <p:sp>
        <p:nvSpPr>
          <p:cNvPr id="15" name="矩形 3"/>
          <p:cNvSpPr>
            <a:spLocks noChangeArrowheads="1"/>
          </p:cNvSpPr>
          <p:nvPr/>
        </p:nvSpPr>
        <p:spPr bwMode="auto">
          <a:xfrm>
            <a:off x="1743309" y="1303520"/>
            <a:ext cx="2564232" cy="41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eaLnBrk="1" hangingPunct="1">
              <a:lnSpc>
                <a:spcPct val="115000"/>
              </a:lnSpc>
            </a:pPr>
            <a:r>
              <a:rPr lang="zh-TW" altLang="zh-TW" sz="20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表四、報名學生名冊</a:t>
            </a:r>
            <a:endParaRPr lang="zh-TW"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010829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0481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61</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5060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22" name="標題 1"/>
          <p:cNvSpPr txBox="1">
            <a:spLocks/>
          </p:cNvSpPr>
          <p:nvPr/>
        </p:nvSpPr>
        <p:spPr>
          <a:xfrm>
            <a:off x="955369" y="669853"/>
            <a:ext cx="831509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(10/16)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6" name="矩形 7"/>
          <p:cNvSpPr>
            <a:spLocks noChangeArrowheads="1"/>
          </p:cNvSpPr>
          <p:nvPr/>
        </p:nvSpPr>
        <p:spPr bwMode="auto">
          <a:xfrm>
            <a:off x="258773" y="1290881"/>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000" b="1" dirty="0">
                <a:solidFill>
                  <a:srgbClr val="0070C0"/>
                </a:solidFill>
                <a:latin typeface="微軟正黑體" panose="020B0604030504040204" pitchFamily="34" charset="-120"/>
                <a:ea typeface="微軟正黑體" panose="020B0604030504040204" pitchFamily="34" charset="-120"/>
              </a:rPr>
              <a:t>報名資料郵寄封面</a:t>
            </a:r>
          </a:p>
        </p:txBody>
      </p:sp>
      <p:sp>
        <p:nvSpPr>
          <p:cNvPr id="26" name="矩形 2"/>
          <p:cNvSpPr>
            <a:spLocks noChangeArrowheads="1"/>
          </p:cNvSpPr>
          <p:nvPr/>
        </p:nvSpPr>
        <p:spPr bwMode="auto">
          <a:xfrm>
            <a:off x="7261775" y="3308807"/>
            <a:ext cx="4555757" cy="1754326"/>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b="1" dirty="0">
                <a:solidFill>
                  <a:srgbClr val="C00000"/>
                </a:solidFill>
                <a:latin typeface="微軟正黑體" panose="020B0604030504040204" pitchFamily="34" charset="-120"/>
                <a:ea typeface="微軟正黑體" panose="020B0604030504040204" pitchFamily="34" charset="-120"/>
              </a:rPr>
              <a:t>提醒：</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448945" indent="-457200" algn="just">
              <a:buFont typeface="+mj-lt"/>
              <a:buAutoNum type="arabicParenR"/>
              <a:tabLst>
                <a:tab pos="561975" algn="l"/>
              </a:tabLst>
              <a:defRPr/>
            </a:pP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國中端承辦教師勾稽檢核附件</a:t>
            </a:r>
            <a:endPar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48945" indent="-457200" algn="just">
              <a:buFont typeface="+mj-lt"/>
              <a:buAutoNum type="arabicParenR"/>
              <a:tabLst>
                <a:tab pos="561975" algn="l"/>
              </a:tabLst>
              <a:defRPr/>
            </a:pP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學生報名表</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報名學生名冊序號順序</a:t>
            </a:r>
            <a:r>
              <a:rPr lang="zh-TW"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分別裝袋或</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裝箱</a:t>
            </a:r>
            <a:endPar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48945" indent="-457200" algn="just">
              <a:buFont typeface="+mj-lt"/>
              <a:buAutoNum type="arabicParenR"/>
              <a:tabLst>
                <a:tab pos="561975" algn="l"/>
              </a:tabLst>
              <a:defRPr/>
            </a:pP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快捷或限時掛號</a:t>
            </a:r>
            <a:r>
              <a:rPr lang="zh-TW"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寄至本</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委員</a:t>
            </a:r>
            <a:r>
              <a:rPr lang="zh-TW"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會</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完成</a:t>
            </a:r>
            <a:r>
              <a:rPr lang="zh-TW"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報名</a:t>
            </a:r>
          </a:p>
        </p:txBody>
      </p:sp>
      <p:pic>
        <p:nvPicPr>
          <p:cNvPr id="20" name="圖片 19" descr="一張含有 文字, 螢幕擷取畫面, 字型, 設計 的圖片&#10;&#10;AI 產生的內容可能不正確。">
            <a:extLst>
              <a:ext uri="{FF2B5EF4-FFF2-40B4-BE49-F238E27FC236}">
                <a16:creationId xmlns:a16="http://schemas.microsoft.com/office/drawing/2014/main" id="{3141ABE4-4688-FF2F-E81A-D7163CF6B9E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47323" y="1201191"/>
            <a:ext cx="4054617" cy="5656809"/>
          </a:xfrm>
          <a:prstGeom prst="rect">
            <a:avLst/>
          </a:prstGeom>
        </p:spPr>
      </p:pic>
      <p:grpSp>
        <p:nvGrpSpPr>
          <p:cNvPr id="17" name="群組 16"/>
          <p:cNvGrpSpPr>
            <a:grpSpLocks/>
          </p:cNvGrpSpPr>
          <p:nvPr/>
        </p:nvGrpSpPr>
        <p:grpSpPr bwMode="auto">
          <a:xfrm>
            <a:off x="3599007" y="2555581"/>
            <a:ext cx="582468" cy="254294"/>
            <a:chOff x="179641" y="36750"/>
            <a:chExt cx="492028" cy="219719"/>
          </a:xfrm>
        </p:grpSpPr>
        <p:sp>
          <p:nvSpPr>
            <p:cNvPr id="18" name="Frame 17">
              <a:extLst>
                <a:ext uri="{FF2B5EF4-FFF2-40B4-BE49-F238E27FC236}">
                  <a16:creationId xmlns:a16="http://schemas.microsoft.com/office/drawing/2014/main" id="{1278BF84-DDF3-43F8-88E4-A0F28E4079EF}"/>
                </a:ext>
              </a:extLst>
            </p:cNvPr>
            <p:cNvSpPr/>
            <p:nvPr/>
          </p:nvSpPr>
          <p:spPr>
            <a:xfrm>
              <a:off x="454762" y="40975"/>
              <a:ext cx="216907" cy="21549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p>
          </p:txBody>
        </p:sp>
        <p:sp>
          <p:nvSpPr>
            <p:cNvPr id="19" name="Frame 17">
              <a:extLst>
                <a:ext uri="{FF2B5EF4-FFF2-40B4-BE49-F238E27FC236}">
                  <a16:creationId xmlns:a16="http://schemas.microsoft.com/office/drawing/2014/main" id="{1278BF84-DDF3-43F8-88E4-A0F28E4079EF}"/>
                </a:ext>
              </a:extLst>
            </p:cNvPr>
            <p:cNvSpPr/>
            <p:nvPr/>
          </p:nvSpPr>
          <p:spPr>
            <a:xfrm>
              <a:off x="179641" y="36750"/>
              <a:ext cx="216907" cy="21549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p>
          </p:txBody>
        </p:sp>
      </p:grpSp>
    </p:spTree>
    <p:extLst>
      <p:ext uri="{BB962C8B-B14F-4D97-AF65-F5344CB8AC3E}">
        <p14:creationId xmlns:p14="http://schemas.microsoft.com/office/powerpoint/2010/main" val="1403999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79E6EDDD-7402-48FB-BB14-8415D0DD3D81}"/>
              </a:ext>
            </a:extLst>
          </p:cNvPr>
          <p:cNvPicPr>
            <a:picLocks noChangeAspect="1"/>
          </p:cNvPicPr>
          <p:nvPr/>
        </p:nvPicPr>
        <p:blipFill>
          <a:blip r:embed="rId2"/>
          <a:srcRect l="3979" r="8225"/>
          <a:stretch/>
        </p:blipFill>
        <p:spPr>
          <a:xfrm>
            <a:off x="1919964" y="2089464"/>
            <a:ext cx="7787455" cy="4638789"/>
          </a:xfrm>
          <a:prstGeom prst="rect">
            <a:avLst/>
          </a:prstGeom>
        </p:spPr>
      </p:pic>
      <p:sp>
        <p:nvSpPr>
          <p:cNvPr id="5" name="投影片編號版面配置區 4"/>
          <p:cNvSpPr txBox="1">
            <a:spLocks/>
          </p:cNvSpPr>
          <p:nvPr/>
        </p:nvSpPr>
        <p:spPr bwMode="auto">
          <a:xfrm>
            <a:off x="963399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8"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61763" y="759881"/>
            <a:ext cx="833595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(11/16)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內容版面配置區 3"/>
          <p:cNvSpPr>
            <a:spLocks noGrp="1"/>
          </p:cNvSpPr>
          <p:nvPr>
            <p:ph idx="1"/>
          </p:nvPr>
        </p:nvSpPr>
        <p:spPr>
          <a:xfrm>
            <a:off x="1090858" y="1317025"/>
            <a:ext cx="8772930" cy="612300"/>
          </a:xfrm>
        </p:spPr>
        <p:txBody>
          <a:bodyPr rtlCol="0">
            <a:noAutofit/>
          </a:bodyPr>
          <a:lstStyle/>
          <a:p>
            <a:pPr marL="0" indent="0" eaLnBrk="0" hangingPunct="0">
              <a:spcBef>
                <a:spcPts val="600"/>
              </a:spcBef>
              <a:spcAft>
                <a:spcPts val="600"/>
              </a:spcAft>
              <a:buNone/>
              <a:tabLst>
                <a:tab pos="561975" algn="l"/>
              </a:tabLst>
              <a:defRPr/>
            </a:pPr>
            <a:r>
              <a:rPr lang="zh-TW" altLang="zh-TW" sz="2000" b="1" dirty="0" bmk="">
                <a:solidFill>
                  <a:srgbClr val="0070C0"/>
                </a:solidFill>
                <a:latin typeface="微軟正黑體" panose="020B0604030504040204" pitchFamily="34" charset="-120"/>
                <a:ea typeface="微軟正黑體" panose="020B0604030504040204" pitchFamily="34" charset="-120"/>
                <a:cs typeface="DFKaiShu-SB-Estd-BF"/>
              </a:rPr>
              <a:t>列印積分證明單</a:t>
            </a:r>
            <a:r>
              <a:rPr lang="zh-TW" altLang="en-US" sz="20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000" b="1" dirty="0">
              <a:solidFill>
                <a:srgbClr val="9D3511"/>
              </a:solidFill>
              <a:latin typeface="Franklin Gothic Book" panose="020B0503020102020204" pitchFamily="34" charset="0"/>
              <a:ea typeface="微軟正黑體" panose="020B0604030504040204" pitchFamily="34" charset="-120"/>
              <a:cs typeface="Times New Roman" panose="02020603050405020304" pitchFamily="18" charset="0"/>
            </a:endParaRPr>
          </a:p>
          <a:p>
            <a:pPr marL="0" indent="0" eaLnBrk="0" hangingPunct="0">
              <a:lnSpc>
                <a:spcPct val="120000"/>
              </a:lnSpc>
              <a:spcBef>
                <a:spcPct val="0"/>
              </a:spcBef>
              <a:buNone/>
              <a:tabLst>
                <a:tab pos="561975" algn="l"/>
              </a:tabLst>
              <a:defRPr/>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「積分證明單列印」功能為提供國中端無法自校務系統產出積分證明單時使用</a:t>
            </a:r>
            <a:endParaRPr lang="zh-TW" altLang="en-US" sz="1800" dirty="0">
              <a:latin typeface="微軟正黑體" panose="020B0604030504040204" pitchFamily="34" charset="-120"/>
              <a:ea typeface="微軟正黑體" panose="020B0604030504040204" pitchFamily="34" charset="-120"/>
            </a:endParaRPr>
          </a:p>
        </p:txBody>
      </p:sp>
      <p:sp>
        <p:nvSpPr>
          <p:cNvPr id="17" name="快取圖案 11"/>
          <p:cNvSpPr>
            <a:spLocks noChangeArrowheads="1"/>
          </p:cNvSpPr>
          <p:nvPr/>
        </p:nvSpPr>
        <p:spPr bwMode="auto">
          <a:xfrm>
            <a:off x="5393003" y="2527819"/>
            <a:ext cx="420688" cy="439737"/>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1951474" y="3163596"/>
            <a:ext cx="1066214" cy="35646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5810391" y="2670986"/>
            <a:ext cx="379412" cy="2552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6" name="AutoShape 11"/>
          <p:cNvSpPr>
            <a:spLocks noChangeArrowheads="1"/>
          </p:cNvSpPr>
          <p:nvPr/>
        </p:nvSpPr>
        <p:spPr bwMode="auto">
          <a:xfrm>
            <a:off x="7454446" y="4407428"/>
            <a:ext cx="3319978" cy="2320825"/>
          </a:xfrm>
          <a:prstGeom prst="roundRect">
            <a:avLst>
              <a:gd name="adj" fmla="val 16079"/>
            </a:avLst>
          </a:prstGeom>
          <a:solidFill>
            <a:srgbClr val="FFFFFF"/>
          </a:solidFill>
          <a:ln w="38100">
            <a:solidFill>
              <a:srgbClr val="C00000"/>
            </a:solidFill>
            <a:round/>
            <a:headEnd/>
            <a:tailEnd/>
          </a:ln>
        </p:spPr>
        <p:txBody>
          <a:bodyPr lIns="36000" rIns="36000" anchor="ctr"/>
          <a:lstStyle>
            <a:lvl1pPr eaLnBrk="0" fontAlgn="base" hangingPunct="0">
              <a:spcBef>
                <a:spcPct val="0"/>
              </a:spcBef>
              <a:spcAft>
                <a:spcPct val="0"/>
              </a:spcAft>
              <a:tabLst>
                <a:tab pos="561975" algn="l"/>
              </a:tabLst>
              <a:defRPr>
                <a:solidFill>
                  <a:schemeClr val="tx1"/>
                </a:solidFill>
                <a:latin typeface="Arial" panose="020B0604020202020204" pitchFamily="34" charset="0"/>
              </a:defRPr>
            </a:lvl1pPr>
            <a:lvl2pPr eaLnBrk="0" fontAlgn="base" hangingPunct="0">
              <a:spcBef>
                <a:spcPct val="0"/>
              </a:spcBef>
              <a:spcAft>
                <a:spcPct val="0"/>
              </a:spcAft>
              <a:tabLst>
                <a:tab pos="561975" algn="l"/>
              </a:tabLst>
              <a:defRPr>
                <a:solidFill>
                  <a:schemeClr val="tx1"/>
                </a:solidFill>
                <a:latin typeface="Arial" panose="020B0604020202020204" pitchFamily="34" charset="0"/>
              </a:defRPr>
            </a:lvl2pPr>
            <a:lvl3pPr eaLnBrk="0" fontAlgn="base" hangingPunct="0">
              <a:spcBef>
                <a:spcPct val="0"/>
              </a:spcBef>
              <a:spcAft>
                <a:spcPct val="0"/>
              </a:spcAft>
              <a:tabLst>
                <a:tab pos="561975" algn="l"/>
              </a:tabLst>
              <a:defRPr>
                <a:solidFill>
                  <a:schemeClr val="tx1"/>
                </a:solidFill>
                <a:latin typeface="Arial" panose="020B0604020202020204" pitchFamily="34" charset="0"/>
              </a:defRPr>
            </a:lvl3pPr>
            <a:lvl4pPr eaLnBrk="0" fontAlgn="base" hangingPunct="0">
              <a:spcBef>
                <a:spcPct val="0"/>
              </a:spcBef>
              <a:spcAft>
                <a:spcPct val="0"/>
              </a:spcAft>
              <a:tabLst>
                <a:tab pos="561975" algn="l"/>
              </a:tabLst>
              <a:defRPr>
                <a:solidFill>
                  <a:schemeClr val="tx1"/>
                </a:solidFill>
                <a:latin typeface="Arial" panose="020B0604020202020204" pitchFamily="34" charset="0"/>
              </a:defRPr>
            </a:lvl4pPr>
            <a:lvl5pPr eaLnBrk="0" fontAlgn="base" hangingPunct="0">
              <a:spcBef>
                <a:spcPct val="0"/>
              </a:spcBef>
              <a:spcAft>
                <a:spcPct val="0"/>
              </a:spcAft>
              <a:tabLst>
                <a:tab pos="561975" algn="l"/>
              </a:tabLst>
              <a:defRPr>
                <a:solidFill>
                  <a:schemeClr val="tx1"/>
                </a:solidFill>
                <a:latin typeface="Arial" panose="020B0604020202020204" pitchFamily="34" charset="0"/>
              </a:defRPr>
            </a:lvl5pPr>
            <a:lvl6pPr eaLnBrk="0" fontAlgn="base" hangingPunct="0">
              <a:spcBef>
                <a:spcPct val="0"/>
              </a:spcBef>
              <a:spcAft>
                <a:spcPct val="0"/>
              </a:spcAft>
              <a:tabLst>
                <a:tab pos="561975" algn="l"/>
              </a:tabLst>
              <a:defRPr>
                <a:solidFill>
                  <a:schemeClr val="tx1"/>
                </a:solidFill>
                <a:latin typeface="Arial" panose="020B0604020202020204" pitchFamily="34" charset="0"/>
              </a:defRPr>
            </a:lvl6pPr>
            <a:lvl7pPr eaLnBrk="0" fontAlgn="base" hangingPunct="0">
              <a:spcBef>
                <a:spcPct val="0"/>
              </a:spcBef>
              <a:spcAft>
                <a:spcPct val="0"/>
              </a:spcAft>
              <a:tabLst>
                <a:tab pos="561975" algn="l"/>
              </a:tabLst>
              <a:defRPr>
                <a:solidFill>
                  <a:schemeClr val="tx1"/>
                </a:solidFill>
                <a:latin typeface="Arial" panose="020B0604020202020204" pitchFamily="34" charset="0"/>
              </a:defRPr>
            </a:lvl7pPr>
            <a:lvl8pPr eaLnBrk="0" fontAlgn="base" hangingPunct="0">
              <a:spcBef>
                <a:spcPct val="0"/>
              </a:spcBef>
              <a:spcAft>
                <a:spcPct val="0"/>
              </a:spcAft>
              <a:tabLst>
                <a:tab pos="561975" algn="l"/>
              </a:tabLst>
              <a:defRPr>
                <a:solidFill>
                  <a:schemeClr val="tx1"/>
                </a:solidFill>
                <a:latin typeface="Arial" panose="020B0604020202020204" pitchFamily="34" charset="0"/>
              </a:defRPr>
            </a:lvl8pPr>
            <a:lvl9pPr eaLnBrk="0" fontAlgn="base" hangingPunct="0">
              <a:spcBef>
                <a:spcPct val="0"/>
              </a:spcBef>
              <a:spcAft>
                <a:spcPct val="0"/>
              </a:spcAft>
              <a:tabLst>
                <a:tab pos="561975" algn="l"/>
              </a:tabLst>
              <a:defRPr>
                <a:solidFill>
                  <a:schemeClr val="tx1"/>
                </a:solidFill>
                <a:latin typeface="Arial" panose="020B0604020202020204" pitchFamily="34" charset="0"/>
              </a:defRPr>
            </a:lvl9pPr>
          </a:lstStyle>
          <a:p>
            <a:pPr algn="just">
              <a:spcBef>
                <a:spcPts val="600"/>
              </a:spcBef>
              <a:defRPr/>
            </a:pPr>
            <a:r>
              <a:rPr lang="zh-TW" altLang="zh-TW"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操作方式：</a:t>
            </a:r>
            <a:endParaRPr lang="zh-TW" altLang="zh-TW" sz="1600" b="1" dirty="0">
              <a:latin typeface="微軟正黑體" panose="020B0604030504040204" pitchFamily="34" charset="-120"/>
              <a:ea typeface="微軟正黑體" panose="020B0604030504040204" pitchFamily="34" charset="-120"/>
            </a:endParaRPr>
          </a:p>
          <a:p>
            <a:pPr marL="263525" indent="-263525" algn="just">
              <a:spcBef>
                <a:spcPts val="600"/>
              </a:spcBef>
              <a:defRPr/>
            </a:pPr>
            <a:r>
              <a:rPr lang="zh-TW" altLang="en-US" sz="16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勾選欲列印積分證明單學生</a:t>
            </a:r>
            <a:endParaRPr lang="zh-TW" altLang="en-US" sz="1600" dirty="0">
              <a:latin typeface="微軟正黑體" panose="020B0604030504040204" pitchFamily="34" charset="-120"/>
              <a:ea typeface="微軟正黑體" panose="020B0604030504040204" pitchFamily="34" charset="-120"/>
              <a:sym typeface="Wingdings 2" panose="05020102010507070707" pitchFamily="18" charset="2"/>
            </a:endParaRPr>
          </a:p>
          <a:p>
            <a:pPr marL="263525" indent="-263525" algn="just">
              <a:spcBef>
                <a:spcPts val="600"/>
              </a:spcBef>
              <a:defRPr/>
            </a:pPr>
            <a:r>
              <a:rPr lang="zh-TW" altLang="en-US" sz="16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點取「全部列印」即 產出學生「比序項目積分證明單</a:t>
            </a:r>
            <a:r>
              <a:rPr lang="en-US" altLang="zh-TW"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endParaRPr>
          </a:p>
        </p:txBody>
      </p:sp>
      <p:sp>
        <p:nvSpPr>
          <p:cNvPr id="18" name="快取圖案 11"/>
          <p:cNvSpPr>
            <a:spLocks noChangeArrowheads="1"/>
          </p:cNvSpPr>
          <p:nvPr/>
        </p:nvSpPr>
        <p:spPr bwMode="auto">
          <a:xfrm>
            <a:off x="2264798" y="2527819"/>
            <a:ext cx="312738" cy="42703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277881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5EF3C89-74AB-468F-A322-4168B7574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13" y="1320702"/>
            <a:ext cx="5222166" cy="4791908"/>
          </a:xfrm>
          <a:prstGeom prst="rect">
            <a:avLst/>
          </a:prstGeom>
        </p:spPr>
      </p:pic>
      <p:sp>
        <p:nvSpPr>
          <p:cNvPr id="5" name="投影片編號版面配置區 4"/>
          <p:cNvSpPr txBox="1">
            <a:spLocks/>
          </p:cNvSpPr>
          <p:nvPr/>
        </p:nvSpPr>
        <p:spPr bwMode="auto">
          <a:xfrm>
            <a:off x="963399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63</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8"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1090858" y="687749"/>
            <a:ext cx="828122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(12/16)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4A4F107F-089A-335B-C5F0-6D94670F59E6}"/>
              </a:ext>
            </a:extLst>
          </p:cNvPr>
          <p:cNvSpPr/>
          <p:nvPr/>
        </p:nvSpPr>
        <p:spPr>
          <a:xfrm>
            <a:off x="3220048" y="5674909"/>
            <a:ext cx="939830" cy="8754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p:cNvCxnSpPr>
            <a:cxnSpLocks/>
          </p:cNvCxnSpPr>
          <p:nvPr/>
        </p:nvCxnSpPr>
        <p:spPr bwMode="auto">
          <a:xfrm flipH="1">
            <a:off x="5231470" y="5443330"/>
            <a:ext cx="1445555" cy="46601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2"/>
          <p:cNvSpPr>
            <a:spLocks noChangeArrowheads="1"/>
          </p:cNvSpPr>
          <p:nvPr/>
        </p:nvSpPr>
        <p:spPr bwMode="auto">
          <a:xfrm>
            <a:off x="6864510" y="4034542"/>
            <a:ext cx="3374865" cy="1375248"/>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600"/>
              </a:spcBef>
              <a:spcAft>
                <a:spcPts val="600"/>
              </a:spcAft>
              <a:defRPr/>
            </a:pPr>
            <a:r>
              <a:rPr lang="zh-TW" altLang="en-US" b="1" dirty="0">
                <a:solidFill>
                  <a:srgbClr val="C00000"/>
                </a:solidFill>
                <a:latin typeface="微軟正黑體" panose="020B0604030504040204" pitchFamily="34" charset="-120"/>
                <a:ea typeface="微軟正黑體" panose="020B0604030504040204" pitchFamily="34" charset="-120"/>
              </a:rPr>
              <a:t>提醒：</a:t>
            </a:r>
            <a:endParaRPr lang="en-US" altLang="zh-TW" b="1" dirty="0">
              <a:solidFill>
                <a:srgbClr val="C00000"/>
              </a:solidFill>
              <a:latin typeface="微軟正黑體" panose="020B0604030504040204" pitchFamily="34" charset="-120"/>
              <a:ea typeface="微軟正黑體" panose="020B0604030504040204" pitchFamily="34" charset="-120"/>
            </a:endParaRPr>
          </a:p>
          <a:p>
            <a:pPr>
              <a:lnSpc>
                <a:spcPct val="115000"/>
              </a:lnSpc>
            </a:pP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務必加蓋免試生就讀國中學校戳章，</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未加蓋學校戳章之積分證明單視為無效。</a:t>
            </a:r>
          </a:p>
        </p:txBody>
      </p:sp>
      <p:pic>
        <p:nvPicPr>
          <p:cNvPr id="16" name="圖片 15"/>
          <p:cNvPicPr>
            <a:picLocks noChangeAspect="1"/>
          </p:cNvPicPr>
          <p:nvPr/>
        </p:nvPicPr>
        <p:blipFill rotWithShape="1">
          <a:blip r:embed="rId3" cstate="screen">
            <a:extLst>
              <a:ext uri="{28A0092B-C50C-407E-A947-70E740481C1C}">
                <a14:useLocalDpi xmlns:a14="http://schemas.microsoft.com/office/drawing/2010/main" val="0"/>
              </a:ext>
            </a:extLst>
          </a:blip>
          <a:srcRect r="156" b="191"/>
          <a:stretch/>
        </p:blipFill>
        <p:spPr>
          <a:xfrm>
            <a:off x="2940485" y="5367164"/>
            <a:ext cx="1828800" cy="1084355"/>
          </a:xfrm>
          <a:prstGeom prst="rect">
            <a:avLst/>
          </a:prstGeom>
        </p:spPr>
      </p:pic>
      <p:sp>
        <p:nvSpPr>
          <p:cNvPr id="17" name="矩形 16"/>
          <p:cNvSpPr/>
          <p:nvPr/>
        </p:nvSpPr>
        <p:spPr bwMode="auto">
          <a:xfrm flipH="1">
            <a:off x="2846125" y="5443330"/>
            <a:ext cx="2017520" cy="10081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64422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5345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64</a:t>
            </a:fld>
            <a:endParaRPr lang="zh-TW" altLang="en-US" sz="1500" b="1" dirty="0">
              <a:latin typeface="Arial" panose="020B0604020202020204" pitchFamily="34" charset="0"/>
              <a:cs typeface="Arial" panose="020B0604020202020204" pitchFamily="34" charset="0"/>
            </a:endParaRPr>
          </a:p>
        </p:txBody>
      </p:sp>
      <p:grpSp>
        <p:nvGrpSpPr>
          <p:cNvPr id="8" name="群組 7"/>
          <p:cNvGrpSpPr>
            <a:grpSpLocks noChangeAspect="1"/>
          </p:cNvGrpSpPr>
          <p:nvPr/>
        </p:nvGrpSpPr>
        <p:grpSpPr>
          <a:xfrm>
            <a:off x="460334" y="113116"/>
            <a:ext cx="3950871" cy="574633"/>
            <a:chOff x="1538410" y="1233520"/>
            <a:chExt cx="5644102" cy="820894"/>
          </a:xfrm>
        </p:grpSpPr>
        <p:sp>
          <p:nvSpPr>
            <p:cNvPr id="9"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10" name="矩形 9">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1"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2"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3"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4"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5"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6" name="標題 1"/>
          <p:cNvSpPr txBox="1">
            <a:spLocks/>
          </p:cNvSpPr>
          <p:nvPr/>
        </p:nvSpPr>
        <p:spPr>
          <a:xfrm>
            <a:off x="974822" y="742284"/>
            <a:ext cx="834895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(13/16)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7" name="Rectangle 16"/>
          <p:cNvSpPr>
            <a:spLocks noChangeArrowheads="1"/>
          </p:cNvSpPr>
          <p:nvPr/>
        </p:nvSpPr>
        <p:spPr bwMode="auto">
          <a:xfrm>
            <a:off x="2496686" y="1498211"/>
            <a:ext cx="6568293" cy="125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a:spcBef>
                <a:spcPts val="600"/>
              </a:spcBef>
              <a:spcAft>
                <a:spcPts val="600"/>
              </a:spcAft>
            </a:pPr>
            <a:r>
              <a:rPr lang="zh-TW" altLang="zh-TW" sz="2000" b="1" dirty="0">
                <a:solidFill>
                  <a:srgbClr val="0070C0"/>
                </a:solidFill>
                <a:latin typeface="微軟正黑體" panose="020B0604030504040204" pitchFamily="34" charset="-120"/>
                <a:ea typeface="微軟正黑體" panose="020B0604030504040204" pitchFamily="34" charset="-120"/>
                <a:cs typeface="DFKaiShu-SB-Estd-BF"/>
              </a:rPr>
              <a:t>查詢是否已繳費</a:t>
            </a:r>
            <a:endParaRPr lang="zh-TW" altLang="zh-TW" sz="20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pP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報名費確認收訖無誤後</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更新繳費狀態資訊。</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pP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注意</a:t>
            </a: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請確認</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en-US" dirty="0">
                <a:solidFill>
                  <a:srgbClr val="C00000"/>
                </a:solidFill>
                <a:highlight>
                  <a:srgbClr val="FFE699"/>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u="sng" dirty="0">
                <a:solidFill>
                  <a:srgbClr val="C00000"/>
                </a:solidFill>
                <a:highlight>
                  <a:srgbClr val="FFE699"/>
                </a:highlight>
                <a:latin typeface="微軟正黑體" panose="020B0604030504040204" pitchFamily="34" charset="-120"/>
                <a:ea typeface="微軟正黑體" panose="020B0604030504040204" pitchFamily="34" charset="-120"/>
                <a:cs typeface="Times New Roman" panose="02020603050405020304" pitchFamily="18" charset="0"/>
              </a:rPr>
              <a:t>繳費帳號</a:t>
            </a:r>
            <a:r>
              <a:rPr lang="zh-TW" altLang="en-US" dirty="0">
                <a:solidFill>
                  <a:srgbClr val="C00000"/>
                </a:solidFill>
                <a:highlight>
                  <a:srgbClr val="FFE699"/>
                </a:highlight>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u="sng" dirty="0">
                <a:solidFill>
                  <a:srgbClr val="C00000"/>
                </a:solidFill>
                <a:highlight>
                  <a:srgbClr val="FFE699"/>
                </a:highlight>
                <a:latin typeface="微軟正黑體" panose="020B0604030504040204" pitchFamily="34" charset="-120"/>
                <a:ea typeface="微軟正黑體" panose="020B0604030504040204" pitchFamily="34" charset="-120"/>
                <a:cs typeface="Times New Roman" panose="02020603050405020304" pitchFamily="18" charset="0"/>
              </a:rPr>
              <a:t>列印繳費單</a:t>
            </a:r>
            <a:r>
              <a:rPr lang="zh-TW" altLang="en-US" dirty="0">
                <a:solidFill>
                  <a:srgbClr val="C00000"/>
                </a:solidFill>
                <a:highlight>
                  <a:srgbClr val="FFE699"/>
                </a:highlight>
                <a:latin typeface="微軟正黑體" panose="020B0604030504040204" pitchFamily="34" charset="-120"/>
                <a:ea typeface="微軟正黑體" panose="020B0604030504040204" pitchFamily="34" charset="-120"/>
                <a:cs typeface="Times New Roman" panose="02020603050405020304" pitchFamily="18" charset="0"/>
              </a:rPr>
              <a:t>」之帳號相符</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400" dirty="0">
              <a:latin typeface="Arial" panose="020B0604020202020204" pitchFamily="34" charset="0"/>
            </a:endParaRPr>
          </a:p>
        </p:txBody>
      </p:sp>
      <p:sp>
        <p:nvSpPr>
          <p:cNvPr id="20" name="矩形 29"/>
          <p:cNvSpPr>
            <a:spLocks noChangeArrowheads="1"/>
          </p:cNvSpPr>
          <p:nvPr/>
        </p:nvSpPr>
        <p:spPr bwMode="auto">
          <a:xfrm>
            <a:off x="1865694" y="6217996"/>
            <a:ext cx="8104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000" b="1" dirty="0">
                <a:solidFill>
                  <a:srgbClr val="0070C0"/>
                </a:solidFill>
                <a:latin typeface="微軟正黑體" panose="020B0604030504040204" pitchFamily="34" charset="-120"/>
                <a:ea typeface="微軟正黑體" panose="020B0604030504040204" pitchFamily="34" charset="-120"/>
              </a:rPr>
              <a:t>此範例為該國中學校共有兩筆報名紀錄，</a:t>
            </a:r>
            <a:r>
              <a:rPr lang="zh-TW" altLang="en-US" sz="2000" b="1" u="sng" dirty="0">
                <a:solidFill>
                  <a:srgbClr val="C00000"/>
                </a:solidFill>
                <a:highlight>
                  <a:srgbClr val="FFE699"/>
                </a:highlight>
                <a:latin typeface="微軟正黑體" panose="020B0604030504040204" pitchFamily="34" charset="-120"/>
                <a:ea typeface="微軟正黑體" panose="020B0604030504040204" pitchFamily="34" charset="-120"/>
              </a:rPr>
              <a:t>每筆報名之繳費帳號均不相同</a:t>
            </a:r>
            <a:r>
              <a:rPr lang="zh-TW" altLang="en-US" sz="2000" b="1" dirty="0">
                <a:solidFill>
                  <a:srgbClr val="C00000"/>
                </a:solidFill>
                <a:latin typeface="微軟正黑體" panose="020B0604030504040204" pitchFamily="34" charset="-120"/>
                <a:ea typeface="微軟正黑體" panose="020B0604030504040204" pitchFamily="34" charset="-120"/>
              </a:rPr>
              <a:t>。</a:t>
            </a:r>
          </a:p>
        </p:txBody>
      </p:sp>
      <p:grpSp>
        <p:nvGrpSpPr>
          <p:cNvPr id="2" name="群組 1">
            <a:extLst>
              <a:ext uri="{FF2B5EF4-FFF2-40B4-BE49-F238E27FC236}">
                <a16:creationId xmlns:a16="http://schemas.microsoft.com/office/drawing/2014/main" id="{A9F90618-ACC6-EF7F-C4C8-A55E410DA1A5}"/>
              </a:ext>
            </a:extLst>
          </p:cNvPr>
          <p:cNvGrpSpPr/>
          <p:nvPr/>
        </p:nvGrpSpPr>
        <p:grpSpPr>
          <a:xfrm>
            <a:off x="2122407" y="2775818"/>
            <a:ext cx="7765994" cy="3258977"/>
            <a:chOff x="2203888" y="2919728"/>
            <a:chExt cx="7620495" cy="3089390"/>
          </a:xfrm>
        </p:grpSpPr>
        <p:sp>
          <p:nvSpPr>
            <p:cNvPr id="19" name="矩形 18"/>
            <p:cNvSpPr/>
            <p:nvPr/>
          </p:nvSpPr>
          <p:spPr bwMode="auto">
            <a:xfrm>
              <a:off x="6640606" y="4464423"/>
              <a:ext cx="1680882" cy="8673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 name="圖片 2"/>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203888" y="2919728"/>
              <a:ext cx="7620495" cy="3089390"/>
            </a:xfrm>
            <a:prstGeom prst="rect">
              <a:avLst/>
            </a:prstGeom>
            <a:ln w="19050">
              <a:noFill/>
            </a:ln>
          </p:spPr>
        </p:pic>
      </p:grpSp>
    </p:spTree>
    <p:extLst>
      <p:ext uri="{BB962C8B-B14F-4D97-AF65-F5344CB8AC3E}">
        <p14:creationId xmlns:p14="http://schemas.microsoft.com/office/powerpoint/2010/main" val="921058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CEF3C52-FFED-4F64-B0E1-2367E4AA3D0B}"/>
              </a:ext>
            </a:extLst>
          </p:cNvPr>
          <p:cNvPicPr/>
          <p:nvPr/>
        </p:nvPicPr>
        <p:blipFill>
          <a:blip r:embed="rId2" cstate="screen">
            <a:extLst>
              <a:ext uri="{28A0092B-C50C-407E-A947-70E740481C1C}">
                <a14:useLocalDpi xmlns:a14="http://schemas.microsoft.com/office/drawing/2010/main" val="0"/>
              </a:ext>
            </a:extLst>
          </a:blip>
          <a:srcRect/>
          <a:stretch/>
        </p:blipFill>
        <p:spPr>
          <a:xfrm>
            <a:off x="6904104" y="2541958"/>
            <a:ext cx="5105017" cy="4169939"/>
          </a:xfrm>
          <a:prstGeom prst="rect">
            <a:avLst/>
          </a:prstGeom>
        </p:spPr>
      </p:pic>
      <p:pic>
        <p:nvPicPr>
          <p:cNvPr id="4" name="圖片 3">
            <a:extLst>
              <a:ext uri="{FF2B5EF4-FFF2-40B4-BE49-F238E27FC236}">
                <a16:creationId xmlns:a16="http://schemas.microsoft.com/office/drawing/2014/main" id="{B92826F8-1BF3-4221-A09A-C712671AB84C}"/>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rcRect/>
          <a:stretch/>
        </p:blipFill>
        <p:spPr>
          <a:xfrm>
            <a:off x="104459" y="2546601"/>
            <a:ext cx="6714917" cy="4198283"/>
          </a:xfrm>
          <a:prstGeom prst="rect">
            <a:avLst/>
          </a:prstGeom>
        </p:spPr>
      </p:pic>
      <p:sp>
        <p:nvSpPr>
          <p:cNvPr id="5" name="投影片編號版面配置區 4"/>
          <p:cNvSpPr txBox="1">
            <a:spLocks/>
          </p:cNvSpPr>
          <p:nvPr/>
        </p:nvSpPr>
        <p:spPr bwMode="auto">
          <a:xfrm>
            <a:off x="9616737" y="6533618"/>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65</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60332"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7" name="標題 1"/>
          <p:cNvSpPr txBox="1">
            <a:spLocks/>
          </p:cNvSpPr>
          <p:nvPr/>
        </p:nvSpPr>
        <p:spPr>
          <a:xfrm>
            <a:off x="965095" y="686441"/>
            <a:ext cx="821349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(14/16)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1550570" y="1289336"/>
            <a:ext cx="8619543" cy="1197379"/>
          </a:xfrm>
          <a:prstGeom prst="rect">
            <a:avLst/>
          </a:prstGeom>
        </p:spPr>
        <p:txBody>
          <a:bodyPr wrap="square">
            <a:spAutoFit/>
          </a:bodyPr>
          <a:lstStyle/>
          <a:p>
            <a:pPr>
              <a:lnSpc>
                <a:spcPts val="3000"/>
              </a:lnSpc>
              <a:spcBef>
                <a:spcPts val="600"/>
              </a:spcBef>
              <a:spcAft>
                <a:spcPts val="600"/>
              </a:spcAft>
              <a:defRPr/>
            </a:pPr>
            <a:r>
              <a:rPr lang="en-US" altLang="zh-TW" b="1" dirty="0">
                <a:solidFill>
                  <a:srgbClr val="0033CC"/>
                </a:solidFill>
                <a:latin typeface="微軟正黑體" panose="020B0604030504040204" pitchFamily="34" charset="-120"/>
                <a:ea typeface="微軟正黑體" panose="020B0604030504040204" pitchFamily="34" charset="-120"/>
              </a:rPr>
              <a:t>115</a:t>
            </a:r>
            <a:r>
              <a:rPr lang="zh-TW" altLang="en-US" b="1" dirty="0">
                <a:solidFill>
                  <a:srgbClr val="0033CC"/>
                </a:solidFill>
                <a:latin typeface="微軟正黑體" panose="020B0604030504040204" pitchFamily="34" charset="-120"/>
                <a:ea typeface="微軟正黑體" panose="020B0604030504040204" pitchFamily="34" charset="-120"/>
              </a:rPr>
              <a:t>學年度五專入學專用優先免試入學比序項目積分證明單輔助列印系統</a:t>
            </a:r>
            <a:br>
              <a:rPr lang="en-US" altLang="zh-TW" sz="1600" dirty="0">
                <a:latin typeface="微軟正黑體" panose="020B0604030504040204" pitchFamily="34" charset="-120"/>
                <a:ea typeface="微軟正黑體" panose="020B0604030504040204" pitchFamily="34" charset="-120"/>
              </a:rPr>
            </a:br>
            <a:r>
              <a:rPr lang="zh-TW" altLang="en-US" sz="1600" b="1" dirty="0">
                <a:latin typeface="微軟正黑體" panose="020B0604030504040204" pitchFamily="34" charset="-120"/>
                <a:ea typeface="微軟正黑體" panose="020B0604030504040204" pitchFamily="34" charset="-120"/>
              </a:rPr>
              <a:t>提供國中學校列印免試生積分證明單，開放時間為</a:t>
            </a:r>
            <a:r>
              <a:rPr lang="en-US" altLang="zh-TW" sz="1600" b="1" u="heavy" dirty="0">
                <a:solidFill>
                  <a:srgbClr val="C00000"/>
                </a:solidFill>
                <a:latin typeface="微軟正黑體" panose="020B0604030504040204" pitchFamily="34" charset="-120"/>
                <a:ea typeface="微軟正黑體" panose="020B0604030504040204" pitchFamily="34" charset="-120"/>
              </a:rPr>
              <a:t>115</a:t>
            </a:r>
            <a:r>
              <a:rPr lang="zh-TW" altLang="en-US" sz="1600" b="1" u="heavy" dirty="0">
                <a:solidFill>
                  <a:srgbClr val="C00000"/>
                </a:solidFill>
                <a:latin typeface="微軟正黑體" panose="020B0604030504040204" pitchFamily="34" charset="-120"/>
                <a:ea typeface="微軟正黑體" panose="020B0604030504040204" pitchFamily="34" charset="-120"/>
              </a:rPr>
              <a:t>年</a:t>
            </a:r>
            <a:r>
              <a:rPr lang="en-US" altLang="zh-TW" sz="1600" b="1" u="heavy" dirty="0">
                <a:solidFill>
                  <a:srgbClr val="C00000"/>
                </a:solidFill>
                <a:latin typeface="微軟正黑體" panose="020B0604030504040204" pitchFamily="34" charset="-120"/>
                <a:ea typeface="微軟正黑體" panose="020B0604030504040204" pitchFamily="34" charset="-120"/>
              </a:rPr>
              <a:t>4</a:t>
            </a:r>
            <a:r>
              <a:rPr lang="zh-TW" altLang="en-US" sz="1600" b="1" u="heavy" dirty="0">
                <a:solidFill>
                  <a:srgbClr val="C00000"/>
                </a:solidFill>
                <a:latin typeface="微軟正黑體" panose="020B0604030504040204" pitchFamily="34" charset="-120"/>
                <a:ea typeface="微軟正黑體" panose="020B0604030504040204" pitchFamily="34" charset="-120"/>
              </a:rPr>
              <a:t>月</a:t>
            </a:r>
            <a:r>
              <a:rPr lang="en-US" altLang="zh-TW" sz="1600" b="1" u="heavy" dirty="0">
                <a:solidFill>
                  <a:srgbClr val="C00000"/>
                </a:solidFill>
                <a:latin typeface="微軟正黑體" panose="020B0604030504040204" pitchFamily="34" charset="-120"/>
                <a:ea typeface="微軟正黑體" panose="020B0604030504040204" pitchFamily="34" charset="-120"/>
              </a:rPr>
              <a:t>8</a:t>
            </a:r>
            <a:r>
              <a:rPr lang="zh-TW" altLang="en-US" sz="1600" b="1" u="heavy" dirty="0">
                <a:solidFill>
                  <a:srgbClr val="C00000"/>
                </a:solidFill>
                <a:latin typeface="微軟正黑體" panose="020B0604030504040204" pitchFamily="34" charset="-120"/>
                <a:ea typeface="微軟正黑體" panose="020B0604030504040204" pitchFamily="34" charset="-120"/>
              </a:rPr>
              <a:t>日</a:t>
            </a:r>
            <a:r>
              <a:rPr lang="en-US" altLang="zh-TW" sz="1600" b="1" u="heavy" dirty="0">
                <a:solidFill>
                  <a:srgbClr val="C00000"/>
                </a:solidFill>
                <a:latin typeface="微軟正黑體" panose="020B0604030504040204" pitchFamily="34" charset="-120"/>
                <a:ea typeface="微軟正黑體" panose="020B0604030504040204" pitchFamily="34" charset="-120"/>
              </a:rPr>
              <a:t>10:00</a:t>
            </a:r>
            <a:r>
              <a:rPr lang="zh-TW" altLang="en-US" sz="1600" b="1" u="heavy" dirty="0">
                <a:solidFill>
                  <a:srgbClr val="C00000"/>
                </a:solidFill>
                <a:latin typeface="微軟正黑體" panose="020B0604030504040204" pitchFamily="34" charset="-120"/>
                <a:ea typeface="微軟正黑體" panose="020B0604030504040204" pitchFamily="34" charset="-120"/>
              </a:rPr>
              <a:t>起至</a:t>
            </a:r>
            <a:r>
              <a:rPr lang="en-US" altLang="zh-TW" sz="1600" b="1" u="heavy" dirty="0">
                <a:solidFill>
                  <a:srgbClr val="C00000"/>
                </a:solidFill>
                <a:latin typeface="微軟正黑體" panose="020B0604030504040204" pitchFamily="34" charset="-120"/>
                <a:ea typeface="微軟正黑體" panose="020B0604030504040204" pitchFamily="34" charset="-120"/>
              </a:rPr>
              <a:t>5</a:t>
            </a:r>
            <a:r>
              <a:rPr lang="zh-TW" altLang="en-US" sz="1600" b="1" u="heavy" dirty="0">
                <a:solidFill>
                  <a:srgbClr val="C00000"/>
                </a:solidFill>
                <a:latin typeface="微軟正黑體" panose="020B0604030504040204" pitchFamily="34" charset="-120"/>
                <a:ea typeface="微軟正黑體" panose="020B0604030504040204" pitchFamily="34" charset="-120"/>
              </a:rPr>
              <a:t>月</a:t>
            </a:r>
            <a:r>
              <a:rPr lang="en-US" altLang="zh-TW" sz="1600" b="1" u="heavy" dirty="0">
                <a:solidFill>
                  <a:srgbClr val="C00000"/>
                </a:solidFill>
                <a:latin typeface="微軟正黑體" panose="020B0604030504040204" pitchFamily="34" charset="-120"/>
                <a:ea typeface="微軟正黑體" panose="020B0604030504040204" pitchFamily="34" charset="-120"/>
              </a:rPr>
              <a:t>28</a:t>
            </a:r>
            <a:r>
              <a:rPr lang="zh-TW" altLang="en-US" sz="1600" b="1" u="heavy" dirty="0">
                <a:solidFill>
                  <a:srgbClr val="C00000"/>
                </a:solidFill>
                <a:latin typeface="微軟正黑體" panose="020B0604030504040204" pitchFamily="34" charset="-120"/>
                <a:ea typeface="微軟正黑體" panose="020B0604030504040204" pitchFamily="34" charset="-120"/>
              </a:rPr>
              <a:t>日</a:t>
            </a:r>
            <a:r>
              <a:rPr lang="en-US" altLang="zh-TW" sz="1600" b="1" u="heavy" dirty="0">
                <a:solidFill>
                  <a:srgbClr val="C00000"/>
                </a:solidFill>
                <a:latin typeface="微軟正黑體" panose="020B0604030504040204" pitchFamily="34" charset="-120"/>
                <a:ea typeface="微軟正黑體" panose="020B0604030504040204" pitchFamily="34" charset="-120"/>
              </a:rPr>
              <a:t>17:00</a:t>
            </a:r>
            <a:r>
              <a:rPr lang="zh-TW" altLang="en-US" sz="1600" b="1" u="heavy" dirty="0">
                <a:solidFill>
                  <a:srgbClr val="C00000"/>
                </a:solidFill>
                <a:latin typeface="微軟正黑體" panose="020B0604030504040204" pitchFamily="34" charset="-120"/>
                <a:ea typeface="微軟正黑體" panose="020B0604030504040204" pitchFamily="34" charset="-120"/>
              </a:rPr>
              <a:t>止</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600" b="1" u="sng" dirty="0">
                <a:latin typeface="微軟正黑體" panose="020B0604030504040204" pitchFamily="34" charset="-120"/>
                <a:ea typeface="微軟正黑體" panose="020B0604030504040204" pitchFamily="34" charset="-120"/>
              </a:rPr>
              <a:t>請至五專優先免試入學招生網站</a:t>
            </a:r>
            <a:r>
              <a:rPr lang="en-US" altLang="zh-TW" sz="1600" b="1" u="sng" dirty="0">
                <a:latin typeface="微軟正黑體" panose="020B0604030504040204" pitchFamily="34" charset="-120"/>
                <a:ea typeface="微軟正黑體" panose="020B0604030504040204" pitchFamily="34" charset="-120"/>
              </a:rPr>
              <a:t>/</a:t>
            </a:r>
            <a:r>
              <a:rPr lang="zh-TW" altLang="en-US" sz="1600" b="1" u="sng" dirty="0">
                <a:latin typeface="微軟正黑體" panose="020B0604030504040204" pitchFamily="34" charset="-120"/>
                <a:ea typeface="微軟正黑體" panose="020B0604030504040204" pitchFamily="34" charset="-120"/>
              </a:rPr>
              <a:t>「國中學校作業系統」點選連結</a:t>
            </a:r>
            <a:endParaRPr lang="zh-TW" altLang="zh-TW" sz="1600" b="1" dirty="0">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4587930" y="163221"/>
            <a:ext cx="5445994" cy="523220"/>
            <a:chOff x="92955" y="-117898"/>
            <a:chExt cx="17727848" cy="1703190"/>
          </a:xfrm>
        </p:grpSpPr>
        <p:sp>
          <p:nvSpPr>
            <p:cNvPr id="20" name="Pentagon 4"/>
            <p:cNvSpPr/>
            <p:nvPr/>
          </p:nvSpPr>
          <p:spPr>
            <a:xfrm>
              <a:off x="725208" y="322336"/>
              <a:ext cx="17095595" cy="969727"/>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Pentagon 5"/>
            <p:cNvSpPr/>
            <p:nvPr/>
          </p:nvSpPr>
          <p:spPr>
            <a:xfrm>
              <a:off x="725208" y="238388"/>
              <a:ext cx="17095595" cy="969727"/>
            </a:xfrm>
            <a:prstGeom prst="homePlate">
              <a:avLst/>
            </a:prstGeom>
            <a:solidFill>
              <a:schemeClr val="bg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Diamond 6"/>
            <p:cNvSpPr/>
            <p:nvPr/>
          </p:nvSpPr>
          <p:spPr>
            <a:xfrm>
              <a:off x="92955" y="107475"/>
              <a:ext cx="1198571" cy="1231553"/>
            </a:xfrm>
            <a:prstGeom prst="diamon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3" name="직사각형 39"/>
            <p:cNvSpPr/>
            <p:nvPr/>
          </p:nvSpPr>
          <p:spPr>
            <a:xfrm>
              <a:off x="409758" y="-117898"/>
              <a:ext cx="528480" cy="170319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微軟正黑體" panose="020B0604030504040204" pitchFamily="34" charset="-120"/>
                  <a:ea typeface="微軟正黑體" panose="020B0604030504040204" pitchFamily="34" charset="-120"/>
                  <a:cs typeface="Arial" pitchFamily="34" charset="0"/>
                </a:rPr>
                <a:t> </a:t>
              </a:r>
              <a:endParaRPr lang="ko-KR" altLang="en-US" sz="2800" dirty="0">
                <a:solidFill>
                  <a:schemeClr val="bg1"/>
                </a:solidFill>
                <a:latin typeface="微軟正黑體" panose="020B0604030504040204" pitchFamily="34" charset="-120"/>
              </a:endParaRPr>
            </a:p>
          </p:txBody>
        </p:sp>
        <p:sp>
          <p:nvSpPr>
            <p:cNvPr id="24" name="TextBox 10"/>
            <p:cNvSpPr txBox="1"/>
            <p:nvPr/>
          </p:nvSpPr>
          <p:spPr bwMode="auto">
            <a:xfrm>
              <a:off x="1554749" y="95168"/>
              <a:ext cx="16266054" cy="140262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zh-TW" altLang="en-US" sz="2200" b="1" dirty="0">
                  <a:latin typeface="微軟正黑體" panose="020B0604030504040204" pitchFamily="34" charset="-120"/>
                  <a:ea typeface="微軟正黑體" panose="020B0604030504040204" pitchFamily="34" charset="-120"/>
                  <a:cs typeface="Arial" pitchFamily="34" charset="0"/>
                </a:rPr>
                <a:t>比序項目積分證明單輔助列印系統</a:t>
              </a:r>
              <a:endParaRPr lang="en-US" altLang="ko-KR" sz="2200" b="1" dirty="0">
                <a:latin typeface="微軟正黑體" panose="020B0604030504040204" pitchFamily="34" charset="-120"/>
                <a:ea typeface="微軟正黑體" panose="020B0604030504040204" pitchFamily="34" charset="-120"/>
                <a:cs typeface="Arial" pitchFamily="34" charset="0"/>
              </a:endParaRPr>
            </a:p>
          </p:txBody>
        </p:sp>
      </p:grpSp>
      <p:sp>
        <p:nvSpPr>
          <p:cNvPr id="25" name="矩形 24">
            <a:extLst>
              <a:ext uri="{FF2B5EF4-FFF2-40B4-BE49-F238E27FC236}">
                <a16:creationId xmlns:a16="http://schemas.microsoft.com/office/drawing/2014/main" id="{01DA449C-26D7-4630-8A1C-D30C998D0333}"/>
              </a:ext>
            </a:extLst>
          </p:cNvPr>
          <p:cNvSpPr/>
          <p:nvPr/>
        </p:nvSpPr>
        <p:spPr bwMode="auto">
          <a:xfrm>
            <a:off x="104459" y="5418904"/>
            <a:ext cx="2473474" cy="6069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a:extLst>
              <a:ext uri="{FF2B5EF4-FFF2-40B4-BE49-F238E27FC236}">
                <a16:creationId xmlns:a16="http://schemas.microsoft.com/office/drawing/2014/main" id="{01C0EFE7-077E-4228-B05B-7267FA5CE1AC}"/>
              </a:ext>
            </a:extLst>
          </p:cNvPr>
          <p:cNvSpPr/>
          <p:nvPr/>
        </p:nvSpPr>
        <p:spPr bwMode="auto">
          <a:xfrm>
            <a:off x="120463" y="6082209"/>
            <a:ext cx="2468158" cy="4672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730FCE8B-87C3-428C-A604-4E8C2EDFAA8C}"/>
              </a:ext>
            </a:extLst>
          </p:cNvPr>
          <p:cNvSpPr/>
          <p:nvPr/>
        </p:nvSpPr>
        <p:spPr bwMode="auto">
          <a:xfrm>
            <a:off x="220762" y="3497923"/>
            <a:ext cx="822518" cy="2249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矩形 2">
            <a:extLst>
              <a:ext uri="{FF2B5EF4-FFF2-40B4-BE49-F238E27FC236}">
                <a16:creationId xmlns:a16="http://schemas.microsoft.com/office/drawing/2014/main" id="{F538CD47-5378-4265-B81E-CD2A66897527}"/>
              </a:ext>
            </a:extLst>
          </p:cNvPr>
          <p:cNvSpPr>
            <a:spLocks noGrp="1" noRot="1" noMove="1" noResize="1" noEditPoints="1" noAdjustHandles="1" noChangeArrowheads="1" noChangeShapeType="1"/>
          </p:cNvSpPr>
          <p:nvPr/>
        </p:nvSpPr>
        <p:spPr bwMode="auto">
          <a:xfrm>
            <a:off x="8614677" y="2377324"/>
            <a:ext cx="2048018" cy="338554"/>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600"/>
              </a:spcBef>
              <a:spcAft>
                <a:spcPts val="600"/>
              </a:spcAft>
              <a:defRPr/>
            </a:pPr>
            <a:r>
              <a:rPr lang="zh-TW" altLang="en-US" sz="1600" b="1" u="sng" dirty="0">
                <a:latin typeface="微軟正黑體" panose="020B0604030504040204" pitchFamily="34" charset="-120"/>
                <a:ea typeface="微軟正黑體" panose="020B0604030504040204" pitchFamily="34" charset="-120"/>
                <a:cs typeface="Times New Roman" panose="02020603050405020304" pitchFamily="18" charset="0"/>
              </a:rPr>
              <a:t>單筆匯出積分證明單</a:t>
            </a:r>
          </a:p>
        </p:txBody>
      </p:sp>
      <p:sp>
        <p:nvSpPr>
          <p:cNvPr id="33" name="矩形 2">
            <a:extLst>
              <a:ext uri="{FF2B5EF4-FFF2-40B4-BE49-F238E27FC236}">
                <a16:creationId xmlns:a16="http://schemas.microsoft.com/office/drawing/2014/main" id="{8D286E22-5546-4D2C-B28D-3DB154B8B5ED}"/>
              </a:ext>
            </a:extLst>
          </p:cNvPr>
          <p:cNvSpPr>
            <a:spLocks noChangeArrowheads="1"/>
          </p:cNvSpPr>
          <p:nvPr/>
        </p:nvSpPr>
        <p:spPr bwMode="auto">
          <a:xfrm>
            <a:off x="1105540" y="4130846"/>
            <a:ext cx="2128979" cy="338554"/>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spcBef>
                <a:spcPts val="600"/>
              </a:spcBef>
              <a:spcAft>
                <a:spcPts val="600"/>
              </a:spcAft>
              <a:defRPr/>
            </a:pPr>
            <a:r>
              <a:rPr lang="zh-TW" altLang="en-US" sz="1600" b="1" u="sng" dirty="0">
                <a:latin typeface="微軟正黑體" panose="020B0604030504040204" pitchFamily="34" charset="-120"/>
                <a:ea typeface="微軟正黑體" panose="020B0604030504040204" pitchFamily="34" charset="-120"/>
                <a:cs typeface="Times New Roman" panose="02020603050405020304" pitchFamily="18" charset="0"/>
              </a:rPr>
              <a:t>批次匯出積分證明單</a:t>
            </a:r>
          </a:p>
        </p:txBody>
      </p:sp>
      <p:cxnSp>
        <p:nvCxnSpPr>
          <p:cNvPr id="36" name="直線單箭頭接點 35">
            <a:extLst>
              <a:ext uri="{FF2B5EF4-FFF2-40B4-BE49-F238E27FC236}">
                <a16:creationId xmlns:a16="http://schemas.microsoft.com/office/drawing/2014/main" id="{C6832F81-D6EB-861A-8095-96311B5F6F17}"/>
              </a:ext>
            </a:extLst>
          </p:cNvPr>
          <p:cNvCxnSpPr>
            <a:cxnSpLocks/>
          </p:cNvCxnSpPr>
          <p:nvPr/>
        </p:nvCxnSpPr>
        <p:spPr bwMode="auto">
          <a:xfrm>
            <a:off x="1043280" y="3697719"/>
            <a:ext cx="304232" cy="4026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914EA644-421B-4142-8C56-0C3A0F505132}"/>
              </a:ext>
            </a:extLst>
          </p:cNvPr>
          <p:cNvSpPr/>
          <p:nvPr/>
        </p:nvSpPr>
        <p:spPr>
          <a:xfrm>
            <a:off x="7740091" y="2531980"/>
            <a:ext cx="670579" cy="2291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2347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24273"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66</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9788"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61766" y="759881"/>
            <a:ext cx="833595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(15/16)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15" name="內容版面配置區 3"/>
          <p:cNvSpPr>
            <a:spLocks noGrp="1"/>
          </p:cNvSpPr>
          <p:nvPr>
            <p:ph idx="1"/>
          </p:nvPr>
        </p:nvSpPr>
        <p:spPr>
          <a:xfrm>
            <a:off x="1548755" y="1477063"/>
            <a:ext cx="8772930" cy="1441450"/>
          </a:xfrm>
        </p:spPr>
        <p:txBody>
          <a:bodyPr rtlCol="0">
            <a:noAutofit/>
          </a:bodyPr>
          <a:lstStyle/>
          <a:p>
            <a:pPr marL="0" indent="0" eaLnBrk="0" hangingPunct="0">
              <a:spcBef>
                <a:spcPts val="600"/>
              </a:spcBef>
              <a:spcAft>
                <a:spcPts val="600"/>
              </a:spcAft>
              <a:buNone/>
              <a:tabLst>
                <a:tab pos="561975" algn="l"/>
              </a:tabLst>
              <a:defRPr/>
            </a:pPr>
            <a:r>
              <a:rPr lang="zh-TW" altLang="zh-TW" sz="2000" b="1" dirty="0" bmk="">
                <a:solidFill>
                  <a:srgbClr val="0070C0"/>
                </a:solidFill>
                <a:latin typeface="微軟正黑體" panose="020B0604030504040204" pitchFamily="34" charset="-120"/>
                <a:ea typeface="微軟正黑體" panose="020B0604030504040204" pitchFamily="34" charset="-120"/>
                <a:cs typeface="DFKaiShu-SB-Estd-BF"/>
              </a:rPr>
              <a:t>列印</a:t>
            </a:r>
            <a:r>
              <a:rPr lang="zh-TW" altLang="en-US" sz="2000" b="1" dirty="0" bmk="">
                <a:solidFill>
                  <a:srgbClr val="0070C0"/>
                </a:solidFill>
                <a:latin typeface="微軟正黑體" panose="020B0604030504040204" pitchFamily="34" charset="-120"/>
                <a:ea typeface="微軟正黑體" panose="020B0604030504040204" pitchFamily="34" charset="-120"/>
                <a:cs typeface="DFKaiShu-SB-Estd-BF"/>
              </a:rPr>
              <a:t>報名資料表</a:t>
            </a:r>
            <a:r>
              <a:rPr lang="zh-TW" altLang="en-US" sz="20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000" b="1" dirty="0">
              <a:solidFill>
                <a:srgbClr val="9D3511"/>
              </a:solidFill>
              <a:latin typeface="Franklin Gothic Book" panose="020B0503020102020204" pitchFamily="34" charset="0"/>
              <a:ea typeface="微軟正黑體" panose="020B0604030504040204" pitchFamily="34" charset="-120"/>
              <a:cs typeface="Times New Roman" panose="02020603050405020304" pitchFamily="18" charset="0"/>
            </a:endParaRPr>
          </a:p>
        </p:txBody>
      </p:sp>
      <p:sp>
        <p:nvSpPr>
          <p:cNvPr id="16" name="AutoShape 11"/>
          <p:cNvSpPr>
            <a:spLocks noChangeArrowheads="1"/>
          </p:cNvSpPr>
          <p:nvPr/>
        </p:nvSpPr>
        <p:spPr bwMode="auto">
          <a:xfrm>
            <a:off x="141780" y="4582789"/>
            <a:ext cx="2801718" cy="1524909"/>
          </a:xfrm>
          <a:prstGeom prst="roundRect">
            <a:avLst>
              <a:gd name="adj" fmla="val 16079"/>
            </a:avLst>
          </a:prstGeom>
          <a:solidFill>
            <a:srgbClr val="FFFFFF"/>
          </a:solidFill>
          <a:ln w="38100">
            <a:solidFill>
              <a:srgbClr val="C00000"/>
            </a:solidFill>
            <a:round/>
            <a:headEnd/>
            <a:tailEnd/>
          </a:ln>
        </p:spPr>
        <p:txBody>
          <a:bodyPr lIns="36000" rIns="36000" anchor="ctr"/>
          <a:lstStyle>
            <a:lvl1pPr eaLnBrk="0" fontAlgn="base" hangingPunct="0">
              <a:spcBef>
                <a:spcPct val="0"/>
              </a:spcBef>
              <a:spcAft>
                <a:spcPct val="0"/>
              </a:spcAft>
              <a:tabLst>
                <a:tab pos="561975" algn="l"/>
              </a:tabLst>
              <a:defRPr>
                <a:solidFill>
                  <a:schemeClr val="tx1"/>
                </a:solidFill>
                <a:latin typeface="Arial" panose="020B0604020202020204" pitchFamily="34" charset="0"/>
              </a:defRPr>
            </a:lvl1pPr>
            <a:lvl2pPr eaLnBrk="0" fontAlgn="base" hangingPunct="0">
              <a:spcBef>
                <a:spcPct val="0"/>
              </a:spcBef>
              <a:spcAft>
                <a:spcPct val="0"/>
              </a:spcAft>
              <a:tabLst>
                <a:tab pos="561975" algn="l"/>
              </a:tabLst>
              <a:defRPr>
                <a:solidFill>
                  <a:schemeClr val="tx1"/>
                </a:solidFill>
                <a:latin typeface="Arial" panose="020B0604020202020204" pitchFamily="34" charset="0"/>
              </a:defRPr>
            </a:lvl2pPr>
            <a:lvl3pPr eaLnBrk="0" fontAlgn="base" hangingPunct="0">
              <a:spcBef>
                <a:spcPct val="0"/>
              </a:spcBef>
              <a:spcAft>
                <a:spcPct val="0"/>
              </a:spcAft>
              <a:tabLst>
                <a:tab pos="561975" algn="l"/>
              </a:tabLst>
              <a:defRPr>
                <a:solidFill>
                  <a:schemeClr val="tx1"/>
                </a:solidFill>
                <a:latin typeface="Arial" panose="020B0604020202020204" pitchFamily="34" charset="0"/>
              </a:defRPr>
            </a:lvl3pPr>
            <a:lvl4pPr eaLnBrk="0" fontAlgn="base" hangingPunct="0">
              <a:spcBef>
                <a:spcPct val="0"/>
              </a:spcBef>
              <a:spcAft>
                <a:spcPct val="0"/>
              </a:spcAft>
              <a:tabLst>
                <a:tab pos="561975" algn="l"/>
              </a:tabLst>
              <a:defRPr>
                <a:solidFill>
                  <a:schemeClr val="tx1"/>
                </a:solidFill>
                <a:latin typeface="Arial" panose="020B0604020202020204" pitchFamily="34" charset="0"/>
              </a:defRPr>
            </a:lvl4pPr>
            <a:lvl5pPr eaLnBrk="0" fontAlgn="base" hangingPunct="0">
              <a:spcBef>
                <a:spcPct val="0"/>
              </a:spcBef>
              <a:spcAft>
                <a:spcPct val="0"/>
              </a:spcAft>
              <a:tabLst>
                <a:tab pos="561975" algn="l"/>
              </a:tabLst>
              <a:defRPr>
                <a:solidFill>
                  <a:schemeClr val="tx1"/>
                </a:solidFill>
                <a:latin typeface="Arial" panose="020B0604020202020204" pitchFamily="34" charset="0"/>
              </a:defRPr>
            </a:lvl5pPr>
            <a:lvl6pPr eaLnBrk="0" fontAlgn="base" hangingPunct="0">
              <a:spcBef>
                <a:spcPct val="0"/>
              </a:spcBef>
              <a:spcAft>
                <a:spcPct val="0"/>
              </a:spcAft>
              <a:tabLst>
                <a:tab pos="561975" algn="l"/>
              </a:tabLst>
              <a:defRPr>
                <a:solidFill>
                  <a:schemeClr val="tx1"/>
                </a:solidFill>
                <a:latin typeface="Arial" panose="020B0604020202020204" pitchFamily="34" charset="0"/>
              </a:defRPr>
            </a:lvl6pPr>
            <a:lvl7pPr eaLnBrk="0" fontAlgn="base" hangingPunct="0">
              <a:spcBef>
                <a:spcPct val="0"/>
              </a:spcBef>
              <a:spcAft>
                <a:spcPct val="0"/>
              </a:spcAft>
              <a:tabLst>
                <a:tab pos="561975" algn="l"/>
              </a:tabLst>
              <a:defRPr>
                <a:solidFill>
                  <a:schemeClr val="tx1"/>
                </a:solidFill>
                <a:latin typeface="Arial" panose="020B0604020202020204" pitchFamily="34" charset="0"/>
              </a:defRPr>
            </a:lvl7pPr>
            <a:lvl8pPr eaLnBrk="0" fontAlgn="base" hangingPunct="0">
              <a:spcBef>
                <a:spcPct val="0"/>
              </a:spcBef>
              <a:spcAft>
                <a:spcPct val="0"/>
              </a:spcAft>
              <a:tabLst>
                <a:tab pos="561975" algn="l"/>
              </a:tabLst>
              <a:defRPr>
                <a:solidFill>
                  <a:schemeClr val="tx1"/>
                </a:solidFill>
                <a:latin typeface="Arial" panose="020B0604020202020204" pitchFamily="34" charset="0"/>
              </a:defRPr>
            </a:lvl8pPr>
            <a:lvl9pPr eaLnBrk="0" fontAlgn="base" hangingPunct="0">
              <a:spcBef>
                <a:spcPct val="0"/>
              </a:spcBef>
              <a:spcAft>
                <a:spcPct val="0"/>
              </a:spcAft>
              <a:tabLst>
                <a:tab pos="561975" algn="l"/>
              </a:tabLst>
              <a:defRPr>
                <a:solidFill>
                  <a:schemeClr val="tx1"/>
                </a:solidFill>
                <a:latin typeface="Arial" panose="020B0604020202020204" pitchFamily="34" charset="0"/>
              </a:defRPr>
            </a:lvl9pPr>
          </a:lstStyle>
          <a:p>
            <a:pPr algn="just">
              <a:spcBef>
                <a:spcPts val="600"/>
              </a:spcBef>
              <a:defRPr/>
            </a:pPr>
            <a:r>
              <a:rPr lang="zh-TW" altLang="zh-TW"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操作方式：</a:t>
            </a:r>
            <a:endParaRPr lang="zh-TW" altLang="zh-TW" sz="1600" b="1" dirty="0">
              <a:latin typeface="微軟正黑體" panose="020B0604030504040204" pitchFamily="34" charset="-120"/>
              <a:ea typeface="微軟正黑體" panose="020B0604030504040204" pitchFamily="34" charset="-120"/>
            </a:endParaRPr>
          </a:p>
          <a:p>
            <a:pPr marL="263525" indent="-263525" algn="just">
              <a:spcBef>
                <a:spcPts val="600"/>
              </a:spcBef>
              <a:defRPr/>
            </a:pP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勾選欲列印報名表學生</a:t>
            </a:r>
            <a:endParaRPr lang="zh-TW" altLang="en-US" sz="1600" dirty="0">
              <a:latin typeface="微軟正黑體" panose="020B0604030504040204" pitchFamily="34" charset="-120"/>
              <a:ea typeface="微軟正黑體" panose="020B0604030504040204" pitchFamily="34" charset="-120"/>
              <a:sym typeface="Wingdings 2" panose="05020102010507070707" pitchFamily="18" charset="2"/>
            </a:endParaRPr>
          </a:p>
          <a:p>
            <a:pPr marL="263525" indent="-263525" algn="just">
              <a:spcBef>
                <a:spcPts val="600"/>
              </a:spcBef>
              <a:defRPr/>
            </a:pPr>
            <a:r>
              <a:rPr lang="zh-TW" altLang="en-US" sz="2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點取「全部列印」即產出學生「報名資料表</a:t>
            </a:r>
            <a:r>
              <a:rPr lang="en-US" altLang="zh-TW"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endParaRPr>
          </a:p>
        </p:txBody>
      </p:sp>
      <p:grpSp>
        <p:nvGrpSpPr>
          <p:cNvPr id="26" name="群組 25">
            <a:extLst>
              <a:ext uri="{FF2B5EF4-FFF2-40B4-BE49-F238E27FC236}">
                <a16:creationId xmlns:a16="http://schemas.microsoft.com/office/drawing/2014/main" id="{0BCDDE8D-57D4-455B-A136-A73286F53D6E}"/>
              </a:ext>
            </a:extLst>
          </p:cNvPr>
          <p:cNvGrpSpPr/>
          <p:nvPr/>
        </p:nvGrpSpPr>
        <p:grpSpPr>
          <a:xfrm>
            <a:off x="3005204" y="1985279"/>
            <a:ext cx="8582052" cy="3870571"/>
            <a:chOff x="3005204" y="1985279"/>
            <a:chExt cx="8582052" cy="3870571"/>
          </a:xfrm>
        </p:grpSpPr>
        <p:pic>
          <p:nvPicPr>
            <p:cNvPr id="3" name="圖片 2">
              <a:extLst>
                <a:ext uri="{FF2B5EF4-FFF2-40B4-BE49-F238E27FC236}">
                  <a16:creationId xmlns:a16="http://schemas.microsoft.com/office/drawing/2014/main" id="{4004B142-A967-4C90-B284-C7226753B90E}"/>
                </a:ext>
              </a:extLst>
            </p:cNvPr>
            <p:cNvPicPr>
              <a:picLocks noChangeAspect="1"/>
            </p:cNvPicPr>
            <p:nvPr/>
          </p:nvPicPr>
          <p:blipFill>
            <a:blip r:embed="rId2"/>
            <a:stretch>
              <a:fillRect/>
            </a:stretch>
          </p:blipFill>
          <p:spPr>
            <a:xfrm>
              <a:off x="3005204" y="1985279"/>
              <a:ext cx="8582052" cy="3870571"/>
            </a:xfrm>
            <a:prstGeom prst="rect">
              <a:avLst/>
            </a:prstGeom>
          </p:spPr>
        </p:pic>
        <p:sp>
          <p:nvSpPr>
            <p:cNvPr id="17" name="快取圖案 11"/>
            <p:cNvSpPr>
              <a:spLocks noChangeArrowheads="1"/>
            </p:cNvSpPr>
            <p:nvPr/>
          </p:nvSpPr>
          <p:spPr bwMode="auto">
            <a:xfrm>
              <a:off x="6693161" y="2414247"/>
              <a:ext cx="420688" cy="439737"/>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快取圖案 11"/>
            <p:cNvSpPr>
              <a:spLocks noChangeArrowheads="1"/>
            </p:cNvSpPr>
            <p:nvPr/>
          </p:nvSpPr>
          <p:spPr bwMode="auto">
            <a:xfrm>
              <a:off x="3641634" y="2339696"/>
              <a:ext cx="312738" cy="42703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15000"/>
                </a:lnSpc>
                <a:spcBef>
                  <a:spcPct val="0"/>
                </a:spcBef>
                <a:spcAft>
                  <a:spcPts val="800"/>
                </a:spcAft>
                <a:buNone/>
              </a:pP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3041909" y="2766734"/>
              <a:ext cx="1512188" cy="30891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7097203" y="2516778"/>
              <a:ext cx="416772" cy="2621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25" name="群組 24">
            <a:extLst>
              <a:ext uri="{FF2B5EF4-FFF2-40B4-BE49-F238E27FC236}">
                <a16:creationId xmlns:a16="http://schemas.microsoft.com/office/drawing/2014/main" id="{BBFD8A93-7FD2-4266-BF07-51816CB8B193}"/>
              </a:ext>
            </a:extLst>
          </p:cNvPr>
          <p:cNvGrpSpPr/>
          <p:nvPr/>
        </p:nvGrpSpPr>
        <p:grpSpPr>
          <a:xfrm>
            <a:off x="615062" y="2128649"/>
            <a:ext cx="1990016" cy="1392087"/>
            <a:chOff x="518054" y="1905449"/>
            <a:chExt cx="1990016" cy="1392087"/>
          </a:xfrm>
        </p:grpSpPr>
        <p:pic>
          <p:nvPicPr>
            <p:cNvPr id="24" name="圖片 23">
              <a:extLst>
                <a:ext uri="{FF2B5EF4-FFF2-40B4-BE49-F238E27FC236}">
                  <a16:creationId xmlns:a16="http://schemas.microsoft.com/office/drawing/2014/main" id="{290346B9-282D-4A8A-A448-DFD423D195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8054" y="1905449"/>
              <a:ext cx="1990016" cy="1392087"/>
            </a:xfrm>
            <a:prstGeom prst="rect">
              <a:avLst/>
            </a:prstGeom>
          </p:spPr>
        </p:pic>
        <p:sp>
          <p:nvSpPr>
            <p:cNvPr id="23" name="矩形 22">
              <a:extLst>
                <a:ext uri="{FF2B5EF4-FFF2-40B4-BE49-F238E27FC236}">
                  <a16:creationId xmlns:a16="http://schemas.microsoft.com/office/drawing/2014/main" id="{19922876-EC09-420E-AEA9-1CE21F162067}"/>
                </a:ext>
              </a:extLst>
            </p:cNvPr>
            <p:cNvSpPr/>
            <p:nvPr/>
          </p:nvSpPr>
          <p:spPr>
            <a:xfrm>
              <a:off x="665664" y="2963497"/>
              <a:ext cx="883091" cy="2170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61381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11E849A5-6F37-AE4B-5169-ABE9755BB38D}"/>
              </a:ext>
            </a:extLst>
          </p:cNvPr>
          <p:cNvPicPr>
            <a:picLocks noChangeAspect="1"/>
          </p:cNvPicPr>
          <p:nvPr/>
        </p:nvPicPr>
        <p:blipFill>
          <a:blip r:embed="rId2" cstate="screen">
            <a:extLst>
              <a:ext uri="{28A0092B-C50C-407E-A947-70E740481C1C}">
                <a14:useLocalDpi xmlns:a14="http://schemas.microsoft.com/office/drawing/2010/main" val="0"/>
              </a:ext>
            </a:extLst>
          </a:blip>
          <a:srcRect t="3446" b="6922"/>
          <a:stretch/>
        </p:blipFill>
        <p:spPr>
          <a:xfrm>
            <a:off x="6268849" y="1108075"/>
            <a:ext cx="4465238" cy="5659800"/>
          </a:xfrm>
          <a:prstGeom prst="rect">
            <a:avLst/>
          </a:prstGeom>
        </p:spPr>
      </p:pic>
      <p:pic>
        <p:nvPicPr>
          <p:cNvPr id="3" name="圖片 2">
            <a:extLst>
              <a:ext uri="{FF2B5EF4-FFF2-40B4-BE49-F238E27FC236}">
                <a16:creationId xmlns:a16="http://schemas.microsoft.com/office/drawing/2014/main" id="{787E7DF0-12BC-2886-B9B1-DD7AFC9D1075}"/>
              </a:ext>
            </a:extLst>
          </p:cNvPr>
          <p:cNvPicPr>
            <a:picLocks noChangeAspect="1"/>
          </p:cNvPicPr>
          <p:nvPr/>
        </p:nvPicPr>
        <p:blipFill>
          <a:blip r:embed="rId3" cstate="screen">
            <a:extLst>
              <a:ext uri="{28A0092B-C50C-407E-A947-70E740481C1C}">
                <a14:useLocalDpi xmlns:a14="http://schemas.microsoft.com/office/drawing/2010/main" val="0"/>
              </a:ext>
            </a:extLst>
          </a:blip>
          <a:srcRect t="5618" b="7275"/>
          <a:stretch/>
        </p:blipFill>
        <p:spPr>
          <a:xfrm>
            <a:off x="1081129" y="1236300"/>
            <a:ext cx="4757784" cy="5554128"/>
          </a:xfrm>
          <a:prstGeom prst="rect">
            <a:avLst/>
          </a:prstGeom>
        </p:spPr>
      </p:pic>
      <p:sp>
        <p:nvSpPr>
          <p:cNvPr id="5" name="投影片編號版面配置區 4"/>
          <p:cNvSpPr txBox="1">
            <a:spLocks/>
          </p:cNvSpPr>
          <p:nvPr/>
        </p:nvSpPr>
        <p:spPr bwMode="auto">
          <a:xfrm>
            <a:off x="9624271"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67</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70059" y="113116"/>
            <a:ext cx="3950871" cy="574633"/>
            <a:chOff x="1538410" y="1233520"/>
            <a:chExt cx="5644102" cy="820894"/>
          </a:xfrm>
        </p:grpSpPr>
        <p:sp>
          <p:nvSpPr>
            <p:cNvPr id="7"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0"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1217" y="759881"/>
            <a:ext cx="833595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、報名資料確認送出及列印 </a:t>
            </a:r>
            <a:r>
              <a:rPr lang="en-US" altLang="zh-TW" sz="2800" b="1" dirty="0">
                <a:solidFill>
                  <a:srgbClr val="0033CC"/>
                </a:solidFill>
                <a:latin typeface="微軟正黑體" panose="020B0604030504040204" pitchFamily="34" charset="-120"/>
                <a:ea typeface="微軟正黑體" panose="020B0604030504040204" pitchFamily="34" charset="-120"/>
              </a:rPr>
              <a:t>- </a:t>
            </a:r>
            <a:r>
              <a:rPr lang="zh-TW" altLang="en-US" sz="2800" b="1" dirty="0">
                <a:solidFill>
                  <a:srgbClr val="0033CC"/>
                </a:solidFill>
                <a:latin typeface="微軟正黑體" panose="020B0604030504040204" pitchFamily="34" charset="-120"/>
                <a:ea typeface="微軟正黑體" panose="020B0604030504040204" pitchFamily="34" charset="-120"/>
              </a:rPr>
              <a:t>報名繳交資料</a:t>
            </a:r>
            <a:r>
              <a:rPr lang="en-US" altLang="zh-TW" sz="2400" b="1" dirty="0">
                <a:solidFill>
                  <a:srgbClr val="0033CC"/>
                </a:solidFill>
                <a:latin typeface="微軟正黑體" panose="020B0604030504040204" pitchFamily="34" charset="-120"/>
                <a:ea typeface="微軟正黑體" panose="020B0604030504040204" pitchFamily="34" charset="-120"/>
              </a:rPr>
              <a:t>(16/16)</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25" name="矩形 2">
            <a:extLst>
              <a:ext uri="{FF2B5EF4-FFF2-40B4-BE49-F238E27FC236}">
                <a16:creationId xmlns:a16="http://schemas.microsoft.com/office/drawing/2014/main" id="{8B53B5B4-D1A2-4D79-8D60-86D1117A2E3B}"/>
              </a:ext>
            </a:extLst>
          </p:cNvPr>
          <p:cNvSpPr>
            <a:spLocks noChangeArrowheads="1"/>
          </p:cNvSpPr>
          <p:nvPr/>
        </p:nvSpPr>
        <p:spPr bwMode="auto">
          <a:xfrm>
            <a:off x="4352782" y="2922083"/>
            <a:ext cx="4052188" cy="958083"/>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600"/>
              </a:spcBef>
              <a:spcAft>
                <a:spcPts val="600"/>
              </a:spcAft>
              <a:defRPr/>
            </a:pPr>
            <a:r>
              <a:rPr lang="zh-TW" altLang="en-US" sz="1600" b="1" dirty="0">
                <a:solidFill>
                  <a:srgbClr val="C00000"/>
                </a:solidFill>
                <a:latin typeface="微軟正黑體" panose="020B0604030504040204" pitchFamily="34" charset="-120"/>
                <a:ea typeface="微軟正黑體" panose="020B0604030504040204" pitchFamily="34" charset="-120"/>
              </a:rPr>
              <a:t>提醒：</a:t>
            </a:r>
            <a:endParaRPr lang="en-US" altLang="zh-TW" sz="1600" b="1" dirty="0">
              <a:solidFill>
                <a:srgbClr val="C00000"/>
              </a:solidFill>
              <a:latin typeface="微軟正黑體" panose="020B0604030504040204" pitchFamily="34" charset="-120"/>
              <a:ea typeface="微軟正黑體" panose="020B0604030504040204" pitchFamily="34" charset="-120"/>
            </a:endParaRPr>
          </a:p>
          <a:p>
            <a:pPr>
              <a:lnSpc>
                <a:spcPct val="115000"/>
              </a:lnSpc>
            </a:pP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若免試生報名身分別為</a:t>
            </a:r>
            <a:r>
              <a:rPr lang="en-US" altLang="zh-TW"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大陸長期探親子女</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，印下報名表後，務必</a:t>
            </a:r>
            <a:r>
              <a:rPr lang="zh-TW" altLang="en-US" sz="1600" b="1" u="sng" dirty="0">
                <a:solidFill>
                  <a:srgbClr val="C0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自行</a:t>
            </a:r>
            <a:r>
              <a:rPr lang="zh-TW" altLang="en-US" sz="16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勾選此欄位</a:t>
            </a:r>
            <a:r>
              <a:rPr lang="zh-TW" altLang="en-US" sz="1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9AACBC02-365E-4ED6-9279-235FCA7F8384}"/>
              </a:ext>
            </a:extLst>
          </p:cNvPr>
          <p:cNvSpPr/>
          <p:nvPr/>
        </p:nvSpPr>
        <p:spPr bwMode="auto">
          <a:xfrm>
            <a:off x="1457913" y="2287095"/>
            <a:ext cx="2327278" cy="1730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7" name="直線單箭頭接點 26">
            <a:extLst>
              <a:ext uri="{FF2B5EF4-FFF2-40B4-BE49-F238E27FC236}">
                <a16:creationId xmlns:a16="http://schemas.microsoft.com/office/drawing/2014/main" id="{5677982A-0EEC-49D6-A1E6-D063EDA18FEC}"/>
              </a:ext>
            </a:extLst>
          </p:cNvPr>
          <p:cNvCxnSpPr>
            <a:cxnSpLocks/>
          </p:cNvCxnSpPr>
          <p:nvPr/>
        </p:nvCxnSpPr>
        <p:spPr bwMode="auto">
          <a:xfrm>
            <a:off x="3832585" y="2365647"/>
            <a:ext cx="867006" cy="5271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五角星形 23">
            <a:extLst>
              <a:ext uri="{FF2B5EF4-FFF2-40B4-BE49-F238E27FC236}">
                <a16:creationId xmlns:a16="http://schemas.microsoft.com/office/drawing/2014/main" id="{7CF8D71B-0EF9-45F4-A109-39B089362AAB}"/>
              </a:ext>
            </a:extLst>
          </p:cNvPr>
          <p:cNvSpPr/>
          <p:nvPr/>
        </p:nvSpPr>
        <p:spPr>
          <a:xfrm rot="19135092">
            <a:off x="4223061" y="2853047"/>
            <a:ext cx="252000" cy="2520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547530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3400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68</a:t>
            </a:fld>
            <a:endParaRPr lang="zh-TW" altLang="en-US" sz="1500" b="1" dirty="0">
              <a:latin typeface="Arial" panose="020B0604020202020204" pitchFamily="34" charset="0"/>
              <a:cs typeface="Arial" panose="020B0604020202020204" pitchFamily="34" charset="0"/>
            </a:endParaRPr>
          </a:p>
        </p:txBody>
      </p:sp>
      <p:sp>
        <p:nvSpPr>
          <p:cNvPr id="6" name="標題 1"/>
          <p:cNvSpPr txBox="1">
            <a:spLocks/>
          </p:cNvSpPr>
          <p:nvPr/>
        </p:nvSpPr>
        <p:spPr>
          <a:xfrm>
            <a:off x="977585" y="805445"/>
            <a:ext cx="3998893"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6</a:t>
            </a:r>
            <a:r>
              <a:rPr lang="zh-TW" altLang="en-US" sz="2800" b="1" dirty="0">
                <a:solidFill>
                  <a:srgbClr val="0033CC"/>
                </a:solidFill>
                <a:latin typeface="微軟正黑體" panose="020B0604030504040204" pitchFamily="34" charset="-120"/>
                <a:ea typeface="微軟正黑體" panose="020B0604030504040204" pitchFamily="34" charset="-120"/>
              </a:rPr>
              <a:t>、個別網路報名學生</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572560" y="1374820"/>
            <a:ext cx="4115139" cy="1561838"/>
          </a:xfrm>
          <a:prstGeom prst="rect">
            <a:avLst/>
          </a:prstGeom>
          <a:noFill/>
        </p:spPr>
        <p:txBody>
          <a:bodyPr wrap="square">
            <a:spAutoFit/>
          </a:bodyPr>
          <a:lstStyle/>
          <a:p>
            <a:pPr>
              <a:lnSpc>
                <a:spcPts val="4000"/>
              </a:lnSpc>
              <a:defRPr/>
            </a:pPr>
            <a:r>
              <a:rPr lang="zh-TW" altLang="en-US" sz="2000" b="1" dirty="0">
                <a:solidFill>
                  <a:srgbClr val="0070C0"/>
                </a:solidFill>
                <a:latin typeface="微軟正黑體" panose="020B0604030504040204" pitchFamily="34" charset="-120"/>
                <a:ea typeface="微軟正黑體" panose="020B0604030504040204" pitchFamily="34" charset="-120"/>
              </a:rPr>
              <a:t>查詢個別網路報名學生</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457200" indent="-457200">
              <a:lnSpc>
                <a:spcPts val="4000"/>
              </a:lnSpc>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送出狀態及繳費註記</a:t>
            </a:r>
            <a:endParaRPr lang="en-US" altLang="zh-TW" sz="2000" b="1" dirty="0">
              <a:latin typeface="微軟正黑體" panose="020B0604030504040204" pitchFamily="34" charset="-120"/>
              <a:ea typeface="微軟正黑體" panose="020B0604030504040204" pitchFamily="34" charset="-120"/>
            </a:endParaRPr>
          </a:p>
          <a:p>
            <a:pPr marL="457200" indent="-457200">
              <a:lnSpc>
                <a:spcPts val="4000"/>
              </a:lnSpc>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可匯出學生資料</a:t>
            </a:r>
          </a:p>
        </p:txBody>
      </p:sp>
      <p:grpSp>
        <p:nvGrpSpPr>
          <p:cNvPr id="8" name="群組 7"/>
          <p:cNvGrpSpPr>
            <a:grpSpLocks noChangeAspect="1"/>
          </p:cNvGrpSpPr>
          <p:nvPr/>
        </p:nvGrpSpPr>
        <p:grpSpPr>
          <a:xfrm>
            <a:off x="460331" y="113116"/>
            <a:ext cx="3950871" cy="574633"/>
            <a:chOff x="1538410" y="1233520"/>
            <a:chExt cx="5644102" cy="820894"/>
          </a:xfrm>
        </p:grpSpPr>
        <p:sp>
          <p:nvSpPr>
            <p:cNvPr id="9" name="圆角矩形 16">
              <a:extLst>
                <a:ext uri="{FF2B5EF4-FFF2-40B4-BE49-F238E27FC236}">
                  <a16:creationId xmlns:a16="http://schemas.microsoft.com/office/drawing/2014/main" id="{096D3880-DC85-42B7-A9FF-E2E3E7BDE4CE}"/>
                </a:ext>
              </a:extLst>
            </p:cNvPr>
            <p:cNvSpPr/>
            <p:nvPr/>
          </p:nvSpPr>
          <p:spPr>
            <a:xfrm rot="5400000" flipH="1">
              <a:off x="4230397" y="-952404"/>
              <a:ext cx="688284" cy="5215947"/>
            </a:xfrm>
            <a:prstGeom prst="roundRect">
              <a:avLst/>
            </a:prstGeom>
            <a:solidFill>
              <a:srgbClr val="008080"/>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10" name="矩形 9">
              <a:extLst>
                <a:ext uri="{FF2B5EF4-FFF2-40B4-BE49-F238E27FC236}">
                  <a16:creationId xmlns:a16="http://schemas.microsoft.com/office/drawing/2014/main" id="{7A0BD2BD-4437-430A-BC5F-73F2D22E07C4}"/>
                </a:ext>
              </a:extLst>
            </p:cNvPr>
            <p:cNvSpPr/>
            <p:nvPr/>
          </p:nvSpPr>
          <p:spPr>
            <a:xfrm>
              <a:off x="2411367" y="1306966"/>
              <a:ext cx="3948610" cy="747448"/>
            </a:xfrm>
            <a:prstGeom prst="rect">
              <a:avLst/>
            </a:prstGeom>
          </p:spPr>
          <p:txBody>
            <a:bodyPr wrap="square">
              <a:spAutoFit/>
            </a:bodyPr>
            <a:lstStyle/>
            <a:p>
              <a:pPr defTabSz="1219200">
                <a:defRPr/>
              </a:pPr>
              <a:r>
                <a:rPr lang="en-US" altLang="zh-CN" sz="2800" b="1" kern="0" dirty="0">
                  <a:solidFill>
                    <a:prstClr val="white"/>
                  </a:solidFill>
                  <a:cs typeface="+mn-ea"/>
                  <a:sym typeface="+mn-lt"/>
                </a:rPr>
                <a:t>01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集體報名系統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11" name="组合 28">
              <a:extLst>
                <a:ext uri="{FF2B5EF4-FFF2-40B4-BE49-F238E27FC236}">
                  <a16:creationId xmlns:a16="http://schemas.microsoft.com/office/drawing/2014/main" id="{217B5EA5-6C81-4DFE-A000-4BDD241459FA}"/>
                </a:ext>
              </a:extLst>
            </p:cNvPr>
            <p:cNvGrpSpPr/>
            <p:nvPr/>
          </p:nvGrpSpPr>
          <p:grpSpPr>
            <a:xfrm>
              <a:off x="1538410" y="1233520"/>
              <a:ext cx="767322" cy="767322"/>
              <a:chOff x="3552943" y="2498822"/>
              <a:chExt cx="398028" cy="398028"/>
            </a:xfrm>
          </p:grpSpPr>
          <p:sp>
            <p:nvSpPr>
              <p:cNvPr id="12" name="椭圆 29">
                <a:extLst>
                  <a:ext uri="{FF2B5EF4-FFF2-40B4-BE49-F238E27FC236}">
                    <a16:creationId xmlns:a16="http://schemas.microsoft.com/office/drawing/2014/main" id="{9FA7203D-1D4A-46B6-9DFB-A1A314A03D29}"/>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3" name="组合 30">
                <a:extLst>
                  <a:ext uri="{FF2B5EF4-FFF2-40B4-BE49-F238E27FC236}">
                    <a16:creationId xmlns:a16="http://schemas.microsoft.com/office/drawing/2014/main" id="{D7ABB59D-3AD6-4C6A-A4AF-FA2820CC288D}"/>
                  </a:ext>
                </a:extLst>
              </p:cNvPr>
              <p:cNvGrpSpPr/>
              <p:nvPr/>
            </p:nvGrpSpPr>
            <p:grpSpPr>
              <a:xfrm>
                <a:off x="3653065" y="2597911"/>
                <a:ext cx="197783" cy="205476"/>
                <a:chOff x="4528189" y="3001023"/>
                <a:chExt cx="464228" cy="482285"/>
              </a:xfrm>
              <a:solidFill>
                <a:srgbClr val="009288"/>
              </a:solidFill>
            </p:grpSpPr>
            <p:sp>
              <p:nvSpPr>
                <p:cNvPr id="14" name="Freeform 6">
                  <a:extLst>
                    <a:ext uri="{FF2B5EF4-FFF2-40B4-BE49-F238E27FC236}">
                      <a16:creationId xmlns:a16="http://schemas.microsoft.com/office/drawing/2014/main" id="{FE880AB0-79EE-469A-8BE2-BC906B2E46F5}"/>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5" name="Freeform 7">
                  <a:extLst>
                    <a:ext uri="{FF2B5EF4-FFF2-40B4-BE49-F238E27FC236}">
                      <a16:creationId xmlns:a16="http://schemas.microsoft.com/office/drawing/2014/main" id="{DD062133-7C71-427B-B724-513FC5AA16D2}"/>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26" name="群組 25">
            <a:extLst>
              <a:ext uri="{FF2B5EF4-FFF2-40B4-BE49-F238E27FC236}">
                <a16:creationId xmlns:a16="http://schemas.microsoft.com/office/drawing/2014/main" id="{C3FBC849-E7DC-466E-8996-AE22C4991CDC}"/>
              </a:ext>
            </a:extLst>
          </p:cNvPr>
          <p:cNvGrpSpPr/>
          <p:nvPr/>
        </p:nvGrpSpPr>
        <p:grpSpPr>
          <a:xfrm>
            <a:off x="1572560" y="2888299"/>
            <a:ext cx="8918358" cy="4490345"/>
            <a:chOff x="1572560" y="2888299"/>
            <a:chExt cx="8918358" cy="4490345"/>
          </a:xfrm>
        </p:grpSpPr>
        <p:pic>
          <p:nvPicPr>
            <p:cNvPr id="3" name="圖片 2">
              <a:extLst>
                <a:ext uri="{FF2B5EF4-FFF2-40B4-BE49-F238E27FC236}">
                  <a16:creationId xmlns:a16="http://schemas.microsoft.com/office/drawing/2014/main" id="{EC77309E-5AB6-4A81-8882-97DC263DD48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72560" y="3689099"/>
              <a:ext cx="8918358" cy="3689545"/>
            </a:xfrm>
            <a:prstGeom prst="rect">
              <a:avLst/>
            </a:prstGeom>
          </p:spPr>
        </p:pic>
        <p:sp>
          <p:nvSpPr>
            <p:cNvPr id="16" name="矩形 15"/>
            <p:cNvSpPr/>
            <p:nvPr/>
          </p:nvSpPr>
          <p:spPr>
            <a:xfrm>
              <a:off x="6779256" y="3842698"/>
              <a:ext cx="928072" cy="2672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6465806" y="5506090"/>
              <a:ext cx="3958354" cy="1143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5450049" y="5061780"/>
              <a:ext cx="1311789" cy="3457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 name="圖片 22">
              <a:extLst>
                <a:ext uri="{FF2B5EF4-FFF2-40B4-BE49-F238E27FC236}">
                  <a16:creationId xmlns:a16="http://schemas.microsoft.com/office/drawing/2014/main" id="{B0E264B7-98C4-48F8-BB7A-77AC00E662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72560" y="2888299"/>
              <a:ext cx="8851600" cy="774482"/>
            </a:xfrm>
            <a:prstGeom prst="rect">
              <a:avLst/>
            </a:prstGeom>
          </p:spPr>
        </p:pic>
        <p:cxnSp>
          <p:nvCxnSpPr>
            <p:cNvPr id="19" name="肘形接點 18"/>
            <p:cNvCxnSpPr/>
            <p:nvPr/>
          </p:nvCxnSpPr>
          <p:spPr>
            <a:xfrm flipV="1">
              <a:off x="6761838" y="3561627"/>
              <a:ext cx="1836551" cy="1679971"/>
            </a:xfrm>
            <a:prstGeom prst="bentConnector3">
              <a:avLst>
                <a:gd name="adj1" fmla="val 9942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1093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2427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69</a:t>
            </a:fld>
            <a:endParaRPr lang="zh-TW" altLang="en-US" sz="1500" b="1" dirty="0">
              <a:latin typeface="Arial" panose="020B0604020202020204" pitchFamily="34" charset="0"/>
              <a:cs typeface="Arial" panose="020B0604020202020204" pitchFamily="34" charset="0"/>
            </a:endParaRPr>
          </a:p>
        </p:txBody>
      </p:sp>
      <p:grpSp>
        <p:nvGrpSpPr>
          <p:cNvPr id="14" name="群組 13"/>
          <p:cNvGrpSpPr>
            <a:grpSpLocks noChangeAspect="1"/>
          </p:cNvGrpSpPr>
          <p:nvPr/>
        </p:nvGrpSpPr>
        <p:grpSpPr>
          <a:xfrm>
            <a:off x="1087267" y="-57471"/>
            <a:ext cx="2880997" cy="1477298"/>
            <a:chOff x="14921" y="-215186"/>
            <a:chExt cx="4604773" cy="2361204"/>
          </a:xfrm>
        </p:grpSpPr>
        <p:sp>
          <p:nvSpPr>
            <p:cNvPr id="15" name="Graphic 6" descr="Key">
              <a:extLst>
                <a:ext uri="{FF2B5EF4-FFF2-40B4-BE49-F238E27FC236}">
                  <a16:creationId xmlns:a16="http://schemas.microsoft.com/office/drawing/2014/main" id="{D62AD9E5-164F-B44D-AB08-508A65A621E2}"/>
                </a:ext>
              </a:extLst>
            </p:cNvPr>
            <p:cNvSpPr/>
            <p:nvPr/>
          </p:nvSpPr>
          <p:spPr>
            <a:xfrm rot="20461856">
              <a:off x="2456922" y="498491"/>
              <a:ext cx="2162772" cy="1201746"/>
            </a:xfrm>
            <a:custGeom>
              <a:avLst/>
              <a:gdLst>
                <a:gd name="connsiteX0" fmla="*/ 3140359 w 4567794"/>
                <a:gd name="connsiteY0" fmla="*/ 1271716 h 2180083"/>
                <a:gd name="connsiteX1" fmla="*/ 3477753 w 4567794"/>
                <a:gd name="connsiteY1" fmla="*/ 1609110 h 2180083"/>
                <a:gd name="connsiteX2" fmla="*/ 3815147 w 4567794"/>
                <a:gd name="connsiteY2" fmla="*/ 1271716 h 2180083"/>
                <a:gd name="connsiteX3" fmla="*/ 4152541 w 4567794"/>
                <a:gd name="connsiteY3" fmla="*/ 1609110 h 2180083"/>
                <a:gd name="connsiteX4" fmla="*/ 4567795 w 4567794"/>
                <a:gd name="connsiteY4" fmla="*/ 1090042 h 2180083"/>
                <a:gd name="connsiteX5" fmla="*/ 4152541 w 4567794"/>
                <a:gd name="connsiteY5" fmla="*/ 570974 h 2180083"/>
                <a:gd name="connsiteX6" fmla="*/ 2050317 w 4567794"/>
                <a:gd name="connsiteY6" fmla="*/ 570974 h 2180083"/>
                <a:gd name="connsiteX7" fmla="*/ 1090042 w 4567794"/>
                <a:gd name="connsiteY7" fmla="*/ 0 h 2180083"/>
                <a:gd name="connsiteX8" fmla="*/ 0 w 4567794"/>
                <a:gd name="connsiteY8" fmla="*/ 1090042 h 2180083"/>
                <a:gd name="connsiteX9" fmla="*/ 1090042 w 4567794"/>
                <a:gd name="connsiteY9" fmla="*/ 2180084 h 2180083"/>
                <a:gd name="connsiteX10" fmla="*/ 2050317 w 4567794"/>
                <a:gd name="connsiteY10" fmla="*/ 1609110 h 2180083"/>
                <a:gd name="connsiteX11" fmla="*/ 2387711 w 4567794"/>
                <a:gd name="connsiteY11" fmla="*/ 1609110 h 2180083"/>
                <a:gd name="connsiteX12" fmla="*/ 2595338 w 4567794"/>
                <a:gd name="connsiteY12" fmla="*/ 1401483 h 2180083"/>
                <a:gd name="connsiteX13" fmla="*/ 2802965 w 4567794"/>
                <a:gd name="connsiteY13" fmla="*/ 1609110 h 2180083"/>
                <a:gd name="connsiteX14" fmla="*/ 3140359 w 4567794"/>
                <a:gd name="connsiteY14" fmla="*/ 1271716 h 2180083"/>
                <a:gd name="connsiteX15" fmla="*/ 622881 w 4567794"/>
                <a:gd name="connsiteY15" fmla="*/ 1401483 h 2180083"/>
                <a:gd name="connsiteX16" fmla="*/ 311441 w 4567794"/>
                <a:gd name="connsiteY16" fmla="*/ 1090042 h 2180083"/>
                <a:gd name="connsiteX17" fmla="*/ 622881 w 4567794"/>
                <a:gd name="connsiteY17" fmla="*/ 778601 h 2180083"/>
                <a:gd name="connsiteX18" fmla="*/ 934322 w 4567794"/>
                <a:gd name="connsiteY18" fmla="*/ 1090042 h 2180083"/>
                <a:gd name="connsiteX19" fmla="*/ 622881 w 4567794"/>
                <a:gd name="connsiteY19" fmla="*/ 1401483 h 21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7794" h="2180083">
                  <a:moveTo>
                    <a:pt x="3140359" y="1271716"/>
                  </a:moveTo>
                  <a:lnTo>
                    <a:pt x="3477753" y="1609110"/>
                  </a:lnTo>
                  <a:lnTo>
                    <a:pt x="3815147" y="1271716"/>
                  </a:lnTo>
                  <a:lnTo>
                    <a:pt x="4152541" y="1609110"/>
                  </a:lnTo>
                  <a:lnTo>
                    <a:pt x="4567795" y="1090042"/>
                  </a:lnTo>
                  <a:lnTo>
                    <a:pt x="4152541" y="570974"/>
                  </a:lnTo>
                  <a:lnTo>
                    <a:pt x="2050317" y="570974"/>
                  </a:lnTo>
                  <a:cubicBezTo>
                    <a:pt x="1863453" y="228390"/>
                    <a:pt x="1505296" y="0"/>
                    <a:pt x="1090042" y="0"/>
                  </a:cubicBezTo>
                  <a:cubicBezTo>
                    <a:pt x="487924" y="0"/>
                    <a:pt x="0" y="487924"/>
                    <a:pt x="0" y="1090042"/>
                  </a:cubicBezTo>
                  <a:cubicBezTo>
                    <a:pt x="0" y="1692160"/>
                    <a:pt x="487924" y="2180084"/>
                    <a:pt x="1090042" y="2180084"/>
                  </a:cubicBezTo>
                  <a:cubicBezTo>
                    <a:pt x="1505296" y="2180084"/>
                    <a:pt x="1863453" y="1951694"/>
                    <a:pt x="2050317" y="1609110"/>
                  </a:cubicBezTo>
                  <a:lnTo>
                    <a:pt x="2387711" y="1609110"/>
                  </a:lnTo>
                  <a:lnTo>
                    <a:pt x="2595338" y="1401483"/>
                  </a:lnTo>
                  <a:lnTo>
                    <a:pt x="2802965" y="1609110"/>
                  </a:lnTo>
                  <a:lnTo>
                    <a:pt x="3140359" y="1271716"/>
                  </a:lnTo>
                  <a:close/>
                  <a:moveTo>
                    <a:pt x="622881" y="1401483"/>
                  </a:moveTo>
                  <a:cubicBezTo>
                    <a:pt x="451589" y="1401483"/>
                    <a:pt x="311441" y="1261334"/>
                    <a:pt x="311441" y="1090042"/>
                  </a:cubicBezTo>
                  <a:cubicBezTo>
                    <a:pt x="311441" y="918750"/>
                    <a:pt x="451589" y="778601"/>
                    <a:pt x="622881" y="778601"/>
                  </a:cubicBezTo>
                  <a:cubicBezTo>
                    <a:pt x="794173" y="778601"/>
                    <a:pt x="934322" y="918750"/>
                    <a:pt x="934322" y="1090042"/>
                  </a:cubicBezTo>
                  <a:cubicBezTo>
                    <a:pt x="934322" y="1261334"/>
                    <a:pt x="794173" y="1401483"/>
                    <a:pt x="622881" y="1401483"/>
                  </a:cubicBezTo>
                  <a:close/>
                </a:path>
              </a:pathLst>
            </a:custGeom>
            <a:solidFill>
              <a:schemeClr val="bg1">
                <a:lumMod val="65000"/>
              </a:schemeClr>
            </a:solidFill>
            <a:ln w="51891" cap="flat">
              <a:noFill/>
              <a:prstDash val="solid"/>
              <a:miter/>
            </a:ln>
          </p:spPr>
          <p:txBody>
            <a:bodyPr rtlCol="0" anchor="ctr"/>
            <a:lstStyle/>
            <a:p>
              <a:endParaRPr lang="en-US" sz="1350"/>
            </a:p>
          </p:txBody>
        </p:sp>
        <p:sp>
          <p:nvSpPr>
            <p:cNvPr id="16" name="Graphic 39" descr="Tag">
              <a:extLst>
                <a:ext uri="{FF2B5EF4-FFF2-40B4-BE49-F238E27FC236}">
                  <a16:creationId xmlns:a16="http://schemas.microsoft.com/office/drawing/2014/main" id="{8171F4A3-C275-0345-B20A-E7B11BB47D97}"/>
                </a:ext>
              </a:extLst>
            </p:cNvPr>
            <p:cNvSpPr/>
            <p:nvPr/>
          </p:nvSpPr>
          <p:spPr>
            <a:xfrm rot="9109083">
              <a:off x="14921" y="-215186"/>
              <a:ext cx="2398460" cy="2361204"/>
            </a:xfrm>
            <a:custGeom>
              <a:avLst/>
              <a:gdLst>
                <a:gd name="connsiteX0" fmla="*/ 860683 w 3012389"/>
                <a:gd name="connsiteY0" fmla="*/ 1204956 h 3184526"/>
                <a:gd name="connsiteX1" fmla="*/ 688546 w 3012389"/>
                <a:gd name="connsiteY1" fmla="*/ 1032819 h 3184526"/>
                <a:gd name="connsiteX2" fmla="*/ 770311 w 3012389"/>
                <a:gd name="connsiteY2" fmla="*/ 886503 h 3184526"/>
                <a:gd name="connsiteX3" fmla="*/ 774614 w 3012389"/>
                <a:gd name="connsiteY3" fmla="*/ 989785 h 3184526"/>
                <a:gd name="connsiteX4" fmla="*/ 860683 w 3012389"/>
                <a:gd name="connsiteY4" fmla="*/ 1075853 h 3184526"/>
                <a:gd name="connsiteX5" fmla="*/ 946751 w 3012389"/>
                <a:gd name="connsiteY5" fmla="*/ 989785 h 3184526"/>
                <a:gd name="connsiteX6" fmla="*/ 942448 w 3012389"/>
                <a:gd name="connsiteY6" fmla="*/ 882200 h 3184526"/>
                <a:gd name="connsiteX7" fmla="*/ 1032819 w 3012389"/>
                <a:gd name="connsiteY7" fmla="*/ 1032819 h 3184526"/>
                <a:gd name="connsiteX8" fmla="*/ 860683 w 3012389"/>
                <a:gd name="connsiteY8" fmla="*/ 1204956 h 3184526"/>
                <a:gd name="connsiteX9" fmla="*/ 2977962 w 3012389"/>
                <a:gd name="connsiteY9" fmla="*/ 1945143 h 3184526"/>
                <a:gd name="connsiteX10" fmla="*/ 1773006 w 3012389"/>
                <a:gd name="connsiteY10" fmla="*/ 740187 h 3184526"/>
                <a:gd name="connsiteX11" fmla="*/ 1652511 w 3012389"/>
                <a:gd name="connsiteY11" fmla="*/ 688546 h 3184526"/>
                <a:gd name="connsiteX12" fmla="*/ 912324 w 3012389"/>
                <a:gd name="connsiteY12" fmla="*/ 688546 h 3184526"/>
                <a:gd name="connsiteX13" fmla="*/ 619692 w 3012389"/>
                <a:gd name="connsiteY13" fmla="*/ 430341 h 3184526"/>
                <a:gd name="connsiteX14" fmla="*/ 469072 w 3012389"/>
                <a:gd name="connsiteY14" fmla="*/ 404521 h 3184526"/>
                <a:gd name="connsiteX15" fmla="*/ 172137 w 3012389"/>
                <a:gd name="connsiteY15" fmla="*/ 86068 h 3184526"/>
                <a:gd name="connsiteX16" fmla="*/ 86068 w 3012389"/>
                <a:gd name="connsiteY16" fmla="*/ 0 h 3184526"/>
                <a:gd name="connsiteX17" fmla="*/ 0 w 3012389"/>
                <a:gd name="connsiteY17" fmla="*/ 86068 h 3184526"/>
                <a:gd name="connsiteX18" fmla="*/ 443252 w 3012389"/>
                <a:gd name="connsiteY18" fmla="*/ 576657 h 3184526"/>
                <a:gd name="connsiteX19" fmla="*/ 589568 w 3012389"/>
                <a:gd name="connsiteY19" fmla="*/ 602478 h 3184526"/>
                <a:gd name="connsiteX20" fmla="*/ 740187 w 3012389"/>
                <a:gd name="connsiteY20" fmla="*/ 714367 h 3184526"/>
                <a:gd name="connsiteX21" fmla="*/ 520713 w 3012389"/>
                <a:gd name="connsiteY21" fmla="*/ 1037123 h 3184526"/>
                <a:gd name="connsiteX22" fmla="*/ 520713 w 3012389"/>
                <a:gd name="connsiteY22" fmla="*/ 1824647 h 3184526"/>
                <a:gd name="connsiteX23" fmla="*/ 572354 w 3012389"/>
                <a:gd name="connsiteY23" fmla="*/ 1945143 h 3184526"/>
                <a:gd name="connsiteX24" fmla="*/ 1777310 w 3012389"/>
                <a:gd name="connsiteY24" fmla="*/ 3150099 h 3184526"/>
                <a:gd name="connsiteX25" fmla="*/ 1893502 w 3012389"/>
                <a:gd name="connsiteY25" fmla="*/ 3197437 h 3184526"/>
                <a:gd name="connsiteX26" fmla="*/ 2013998 w 3012389"/>
                <a:gd name="connsiteY26" fmla="*/ 3145795 h 3184526"/>
                <a:gd name="connsiteX27" fmla="*/ 2973659 w 3012389"/>
                <a:gd name="connsiteY27" fmla="*/ 2186134 h 3184526"/>
                <a:gd name="connsiteX28" fmla="*/ 2977962 w 3012389"/>
                <a:gd name="connsiteY28" fmla="*/ 1945143 h 318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12389" h="3184526">
                  <a:moveTo>
                    <a:pt x="860683" y="1204956"/>
                  </a:moveTo>
                  <a:cubicBezTo>
                    <a:pt x="766008" y="1204956"/>
                    <a:pt x="688546" y="1127494"/>
                    <a:pt x="688546" y="1032819"/>
                  </a:cubicBezTo>
                  <a:cubicBezTo>
                    <a:pt x="688546" y="972571"/>
                    <a:pt x="722973" y="916627"/>
                    <a:pt x="770311" y="886503"/>
                  </a:cubicBezTo>
                  <a:cubicBezTo>
                    <a:pt x="770311" y="916627"/>
                    <a:pt x="774614" y="951054"/>
                    <a:pt x="774614" y="989785"/>
                  </a:cubicBezTo>
                  <a:cubicBezTo>
                    <a:pt x="774614" y="1037123"/>
                    <a:pt x="813345" y="1075853"/>
                    <a:pt x="860683" y="1075853"/>
                  </a:cubicBezTo>
                  <a:cubicBezTo>
                    <a:pt x="908020" y="1075853"/>
                    <a:pt x="946751" y="1037123"/>
                    <a:pt x="946751" y="989785"/>
                  </a:cubicBezTo>
                  <a:cubicBezTo>
                    <a:pt x="946751" y="951054"/>
                    <a:pt x="946751" y="916627"/>
                    <a:pt x="942448" y="882200"/>
                  </a:cubicBezTo>
                  <a:cubicBezTo>
                    <a:pt x="994088" y="912324"/>
                    <a:pt x="1032819" y="968268"/>
                    <a:pt x="1032819" y="1032819"/>
                  </a:cubicBezTo>
                  <a:cubicBezTo>
                    <a:pt x="1032819" y="1127494"/>
                    <a:pt x="955358" y="1204956"/>
                    <a:pt x="860683" y="1204956"/>
                  </a:cubicBezTo>
                  <a:close/>
                  <a:moveTo>
                    <a:pt x="2977962" y="1945143"/>
                  </a:moveTo>
                  <a:lnTo>
                    <a:pt x="1773006" y="740187"/>
                  </a:lnTo>
                  <a:cubicBezTo>
                    <a:pt x="1738579" y="705760"/>
                    <a:pt x="1695545" y="688546"/>
                    <a:pt x="1652511" y="688546"/>
                  </a:cubicBezTo>
                  <a:lnTo>
                    <a:pt x="912324" y="688546"/>
                  </a:lnTo>
                  <a:cubicBezTo>
                    <a:pt x="864986" y="537927"/>
                    <a:pt x="774614" y="460465"/>
                    <a:pt x="619692" y="430341"/>
                  </a:cubicBezTo>
                  <a:cubicBezTo>
                    <a:pt x="563747" y="421735"/>
                    <a:pt x="516410" y="413128"/>
                    <a:pt x="469072" y="404521"/>
                  </a:cubicBezTo>
                  <a:cubicBezTo>
                    <a:pt x="223778" y="370094"/>
                    <a:pt x="172137" y="361487"/>
                    <a:pt x="172137" y="86068"/>
                  </a:cubicBezTo>
                  <a:cubicBezTo>
                    <a:pt x="172137" y="38731"/>
                    <a:pt x="133406" y="0"/>
                    <a:pt x="86068" y="0"/>
                  </a:cubicBezTo>
                  <a:cubicBezTo>
                    <a:pt x="38731" y="0"/>
                    <a:pt x="0" y="38731"/>
                    <a:pt x="0" y="86068"/>
                  </a:cubicBezTo>
                  <a:cubicBezTo>
                    <a:pt x="0" y="490589"/>
                    <a:pt x="159226" y="533623"/>
                    <a:pt x="443252" y="576657"/>
                  </a:cubicBezTo>
                  <a:cubicBezTo>
                    <a:pt x="486286" y="585264"/>
                    <a:pt x="533623" y="589568"/>
                    <a:pt x="589568" y="602478"/>
                  </a:cubicBezTo>
                  <a:cubicBezTo>
                    <a:pt x="645512" y="615388"/>
                    <a:pt x="705760" y="623995"/>
                    <a:pt x="740187" y="714367"/>
                  </a:cubicBezTo>
                  <a:cubicBezTo>
                    <a:pt x="611085" y="766008"/>
                    <a:pt x="520713" y="890807"/>
                    <a:pt x="520713" y="1037123"/>
                  </a:cubicBezTo>
                  <a:lnTo>
                    <a:pt x="520713" y="1824647"/>
                  </a:lnTo>
                  <a:cubicBezTo>
                    <a:pt x="520713" y="1871985"/>
                    <a:pt x="537927" y="1915019"/>
                    <a:pt x="572354" y="1945143"/>
                  </a:cubicBezTo>
                  <a:lnTo>
                    <a:pt x="1777310" y="3150099"/>
                  </a:lnTo>
                  <a:cubicBezTo>
                    <a:pt x="1807434" y="3184526"/>
                    <a:pt x="1850468" y="3197437"/>
                    <a:pt x="1893502" y="3197437"/>
                  </a:cubicBezTo>
                  <a:cubicBezTo>
                    <a:pt x="1936536" y="3197437"/>
                    <a:pt x="1979570" y="3180223"/>
                    <a:pt x="2013998" y="3145795"/>
                  </a:cubicBezTo>
                  <a:lnTo>
                    <a:pt x="2973659" y="2186134"/>
                  </a:lnTo>
                  <a:cubicBezTo>
                    <a:pt x="3042513" y="2121583"/>
                    <a:pt x="3042513" y="2009694"/>
                    <a:pt x="2977962" y="1945143"/>
                  </a:cubicBezTo>
                  <a:close/>
                </a:path>
              </a:pathLst>
            </a:custGeom>
            <a:solidFill>
              <a:schemeClr val="accent4"/>
            </a:solidFill>
            <a:ln w="42962" cap="flat">
              <a:noFill/>
              <a:prstDash val="solid"/>
              <a:miter/>
            </a:ln>
            <a:effectLst>
              <a:outerShdw blurRad="50800" dist="38100" dir="2700000" algn="tl" rotWithShape="0">
                <a:prstClr val="black">
                  <a:alpha val="40000"/>
                </a:prstClr>
              </a:outerShdw>
            </a:effectLst>
          </p:spPr>
          <p:txBody>
            <a:bodyPr rtlCol="0" anchor="ctr"/>
            <a:lstStyle/>
            <a:p>
              <a:endParaRPr lang="en-US" sz="1350"/>
            </a:p>
          </p:txBody>
        </p:sp>
        <p:sp>
          <p:nvSpPr>
            <p:cNvPr id="17" name="Freeform: Shape 28">
              <a:extLst>
                <a:ext uri="{FF2B5EF4-FFF2-40B4-BE49-F238E27FC236}">
                  <a16:creationId xmlns:a16="http://schemas.microsoft.com/office/drawing/2014/main" id="{BD9999FD-E3DA-4E60-A4CF-B726F33C4A5B}"/>
                </a:ext>
              </a:extLst>
            </p:cNvPr>
            <p:cNvSpPr/>
            <p:nvPr/>
          </p:nvSpPr>
          <p:spPr>
            <a:xfrm>
              <a:off x="1474545" y="794704"/>
              <a:ext cx="331778" cy="535949"/>
            </a:xfrm>
            <a:custGeom>
              <a:avLst/>
              <a:gdLst>
                <a:gd name="connsiteX0" fmla="*/ 124418 w 331778"/>
                <a:gd name="connsiteY0" fmla="*/ 497667 h 535949"/>
                <a:gd name="connsiteX1" fmla="*/ 207364 w 331778"/>
                <a:gd name="connsiteY1" fmla="*/ 497667 h 535949"/>
                <a:gd name="connsiteX2" fmla="*/ 165891 w 331778"/>
                <a:gd name="connsiteY2" fmla="*/ 535949 h 535949"/>
                <a:gd name="connsiteX3" fmla="*/ 124418 w 331778"/>
                <a:gd name="connsiteY3" fmla="*/ 497667 h 535949"/>
                <a:gd name="connsiteX4" fmla="*/ 102087 w 331778"/>
                <a:gd name="connsiteY4" fmla="*/ 433864 h 535949"/>
                <a:gd name="connsiteX5" fmla="*/ 229693 w 331778"/>
                <a:gd name="connsiteY5" fmla="*/ 433864 h 535949"/>
                <a:gd name="connsiteX6" fmla="*/ 248834 w 331778"/>
                <a:gd name="connsiteY6" fmla="*/ 453006 h 535949"/>
                <a:gd name="connsiteX7" fmla="*/ 229693 w 331778"/>
                <a:gd name="connsiteY7" fmla="*/ 472146 h 535949"/>
                <a:gd name="connsiteX8" fmla="*/ 102087 w 331778"/>
                <a:gd name="connsiteY8" fmla="*/ 472146 h 535949"/>
                <a:gd name="connsiteX9" fmla="*/ 82945 w 331778"/>
                <a:gd name="connsiteY9" fmla="*/ 453006 h 535949"/>
                <a:gd name="connsiteX10" fmla="*/ 102087 w 331778"/>
                <a:gd name="connsiteY10" fmla="*/ 433864 h 535949"/>
                <a:gd name="connsiteX11" fmla="*/ 102087 w 331778"/>
                <a:gd name="connsiteY11" fmla="*/ 370060 h 535949"/>
                <a:gd name="connsiteX12" fmla="*/ 229693 w 331778"/>
                <a:gd name="connsiteY12" fmla="*/ 370060 h 535949"/>
                <a:gd name="connsiteX13" fmla="*/ 248834 w 331778"/>
                <a:gd name="connsiteY13" fmla="*/ 389202 h 535949"/>
                <a:gd name="connsiteX14" fmla="*/ 229693 w 331778"/>
                <a:gd name="connsiteY14" fmla="*/ 408342 h 535949"/>
                <a:gd name="connsiteX15" fmla="*/ 102087 w 331778"/>
                <a:gd name="connsiteY15" fmla="*/ 408342 h 535949"/>
                <a:gd name="connsiteX16" fmla="*/ 82945 w 331778"/>
                <a:gd name="connsiteY16" fmla="*/ 389202 h 535949"/>
                <a:gd name="connsiteX17" fmla="*/ 102087 w 331778"/>
                <a:gd name="connsiteY17" fmla="*/ 370060 h 535949"/>
                <a:gd name="connsiteX18" fmla="*/ 166528 w 331778"/>
                <a:gd name="connsiteY18" fmla="*/ 37644 h 535949"/>
                <a:gd name="connsiteX19" fmla="*/ 38920 w 331778"/>
                <a:gd name="connsiteY19" fmla="*/ 163975 h 535949"/>
                <a:gd name="connsiteX20" fmla="*/ 38920 w 331778"/>
                <a:gd name="connsiteY20" fmla="*/ 169079 h 535949"/>
                <a:gd name="connsiteX21" fmla="*/ 47853 w 331778"/>
                <a:gd name="connsiteY21" fmla="*/ 213742 h 535949"/>
                <a:gd name="connsiteX22" fmla="*/ 69545 w 331778"/>
                <a:gd name="connsiteY22" fmla="*/ 248835 h 535949"/>
                <a:gd name="connsiteX23" fmla="*/ 106552 w 331778"/>
                <a:gd name="connsiteY23" fmla="*/ 306258 h 535949"/>
                <a:gd name="connsiteX24" fmla="*/ 165889 w 331778"/>
                <a:gd name="connsiteY24" fmla="*/ 306258 h 535949"/>
                <a:gd name="connsiteX25" fmla="*/ 225865 w 331778"/>
                <a:gd name="connsiteY25" fmla="*/ 306258 h 535949"/>
                <a:gd name="connsiteX26" fmla="*/ 262871 w 331778"/>
                <a:gd name="connsiteY26" fmla="*/ 248835 h 535949"/>
                <a:gd name="connsiteX27" fmla="*/ 284564 w 331778"/>
                <a:gd name="connsiteY27" fmla="*/ 213742 h 535949"/>
                <a:gd name="connsiteX28" fmla="*/ 293496 w 331778"/>
                <a:gd name="connsiteY28" fmla="*/ 169079 h 535949"/>
                <a:gd name="connsiteX29" fmla="*/ 294134 w 331778"/>
                <a:gd name="connsiteY29" fmla="*/ 169079 h 535949"/>
                <a:gd name="connsiteX30" fmla="*/ 294134 w 331778"/>
                <a:gd name="connsiteY30" fmla="*/ 163975 h 535949"/>
                <a:gd name="connsiteX31" fmla="*/ 166528 w 331778"/>
                <a:gd name="connsiteY31" fmla="*/ 37644 h 535949"/>
                <a:gd name="connsiteX32" fmla="*/ 165889 w 331778"/>
                <a:gd name="connsiteY32" fmla="*/ 0 h 535949"/>
                <a:gd name="connsiteX33" fmla="*/ 331778 w 331778"/>
                <a:gd name="connsiteY33" fmla="*/ 163975 h 535949"/>
                <a:gd name="connsiteX34" fmla="*/ 331778 w 331778"/>
                <a:gd name="connsiteY34" fmla="*/ 169717 h 535949"/>
                <a:gd name="connsiteX35" fmla="*/ 320294 w 331778"/>
                <a:gd name="connsiteY35" fmla="*/ 227141 h 535949"/>
                <a:gd name="connsiteX36" fmla="*/ 291582 w 331778"/>
                <a:gd name="connsiteY36" fmla="*/ 274356 h 535949"/>
                <a:gd name="connsiteX37" fmla="*/ 252662 w 331778"/>
                <a:gd name="connsiteY37" fmla="*/ 337521 h 535949"/>
                <a:gd name="connsiteX38" fmla="*/ 241177 w 331778"/>
                <a:gd name="connsiteY38" fmla="*/ 344540 h 535949"/>
                <a:gd name="connsiteX39" fmla="*/ 90601 w 331778"/>
                <a:gd name="connsiteY39" fmla="*/ 344540 h 535949"/>
                <a:gd name="connsiteX40" fmla="*/ 79116 w 331778"/>
                <a:gd name="connsiteY40" fmla="*/ 337521 h 535949"/>
                <a:gd name="connsiteX41" fmla="*/ 40196 w 331778"/>
                <a:gd name="connsiteY41" fmla="*/ 274356 h 535949"/>
                <a:gd name="connsiteX42" fmla="*/ 11484 w 331778"/>
                <a:gd name="connsiteY42" fmla="*/ 227141 h 535949"/>
                <a:gd name="connsiteX43" fmla="*/ 0 w 331778"/>
                <a:gd name="connsiteY43" fmla="*/ 169717 h 535949"/>
                <a:gd name="connsiteX44" fmla="*/ 0 w 331778"/>
                <a:gd name="connsiteY44" fmla="*/ 163975 h 535949"/>
                <a:gd name="connsiteX45" fmla="*/ 165889 w 331778"/>
                <a:gd name="connsiteY45" fmla="*/ 0 h 53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1778" h="535949">
                  <a:moveTo>
                    <a:pt x="124418" y="497667"/>
                  </a:moveTo>
                  <a:lnTo>
                    <a:pt x="207364" y="497667"/>
                  </a:lnTo>
                  <a:cubicBezTo>
                    <a:pt x="205449" y="519360"/>
                    <a:pt x="187584" y="535949"/>
                    <a:pt x="165891" y="535949"/>
                  </a:cubicBezTo>
                  <a:cubicBezTo>
                    <a:pt x="144197" y="535949"/>
                    <a:pt x="126332" y="519360"/>
                    <a:pt x="124418" y="497667"/>
                  </a:cubicBezTo>
                  <a:close/>
                  <a:moveTo>
                    <a:pt x="102087" y="433864"/>
                  </a:moveTo>
                  <a:lnTo>
                    <a:pt x="229693" y="433864"/>
                  </a:lnTo>
                  <a:cubicBezTo>
                    <a:pt x="240540" y="433864"/>
                    <a:pt x="248834" y="442159"/>
                    <a:pt x="248834" y="453006"/>
                  </a:cubicBezTo>
                  <a:cubicBezTo>
                    <a:pt x="248834" y="463852"/>
                    <a:pt x="240540" y="472146"/>
                    <a:pt x="229693" y="472146"/>
                  </a:cubicBezTo>
                  <a:lnTo>
                    <a:pt x="102087" y="472146"/>
                  </a:lnTo>
                  <a:cubicBezTo>
                    <a:pt x="91240" y="472146"/>
                    <a:pt x="82945" y="463852"/>
                    <a:pt x="82945" y="453006"/>
                  </a:cubicBezTo>
                  <a:cubicBezTo>
                    <a:pt x="82945" y="442159"/>
                    <a:pt x="91240" y="433864"/>
                    <a:pt x="102087" y="433864"/>
                  </a:cubicBezTo>
                  <a:close/>
                  <a:moveTo>
                    <a:pt x="102087" y="370060"/>
                  </a:moveTo>
                  <a:lnTo>
                    <a:pt x="229693" y="370060"/>
                  </a:lnTo>
                  <a:cubicBezTo>
                    <a:pt x="240540" y="370060"/>
                    <a:pt x="248834" y="378355"/>
                    <a:pt x="248834" y="389202"/>
                  </a:cubicBezTo>
                  <a:cubicBezTo>
                    <a:pt x="248834" y="400048"/>
                    <a:pt x="240540" y="408342"/>
                    <a:pt x="229693" y="408342"/>
                  </a:cubicBezTo>
                  <a:lnTo>
                    <a:pt x="102087" y="408342"/>
                  </a:lnTo>
                  <a:cubicBezTo>
                    <a:pt x="91240" y="408342"/>
                    <a:pt x="82945" y="400048"/>
                    <a:pt x="82945" y="389202"/>
                  </a:cubicBezTo>
                  <a:cubicBezTo>
                    <a:pt x="82945" y="378355"/>
                    <a:pt x="91240" y="370060"/>
                    <a:pt x="102087" y="370060"/>
                  </a:cubicBezTo>
                  <a:close/>
                  <a:moveTo>
                    <a:pt x="166528" y="37644"/>
                  </a:moveTo>
                  <a:cubicBezTo>
                    <a:pt x="96982" y="38282"/>
                    <a:pt x="40196" y="94429"/>
                    <a:pt x="38920" y="163975"/>
                  </a:cubicBezTo>
                  <a:lnTo>
                    <a:pt x="38920" y="169079"/>
                  </a:lnTo>
                  <a:cubicBezTo>
                    <a:pt x="39558" y="184392"/>
                    <a:pt x="42110" y="199706"/>
                    <a:pt x="47853" y="213742"/>
                  </a:cubicBezTo>
                  <a:cubicBezTo>
                    <a:pt x="52956" y="226502"/>
                    <a:pt x="60613" y="238626"/>
                    <a:pt x="69545" y="248835"/>
                  </a:cubicBezTo>
                  <a:cubicBezTo>
                    <a:pt x="83583" y="266699"/>
                    <a:pt x="96344" y="285840"/>
                    <a:pt x="106552" y="306258"/>
                  </a:cubicBezTo>
                  <a:lnTo>
                    <a:pt x="165889" y="306258"/>
                  </a:lnTo>
                  <a:lnTo>
                    <a:pt x="225865" y="306258"/>
                  </a:lnTo>
                  <a:cubicBezTo>
                    <a:pt x="235435" y="285840"/>
                    <a:pt x="248196" y="266699"/>
                    <a:pt x="262871" y="248835"/>
                  </a:cubicBezTo>
                  <a:cubicBezTo>
                    <a:pt x="272441" y="238626"/>
                    <a:pt x="279460" y="226502"/>
                    <a:pt x="284564" y="213742"/>
                  </a:cubicBezTo>
                  <a:cubicBezTo>
                    <a:pt x="289668" y="199706"/>
                    <a:pt x="292858" y="184392"/>
                    <a:pt x="293496" y="169079"/>
                  </a:cubicBezTo>
                  <a:lnTo>
                    <a:pt x="294134" y="169079"/>
                  </a:lnTo>
                  <a:lnTo>
                    <a:pt x="294134" y="163975"/>
                  </a:lnTo>
                  <a:cubicBezTo>
                    <a:pt x="292858" y="93791"/>
                    <a:pt x="236073" y="38282"/>
                    <a:pt x="166528" y="37644"/>
                  </a:cubicBezTo>
                  <a:close/>
                  <a:moveTo>
                    <a:pt x="165889" y="0"/>
                  </a:moveTo>
                  <a:cubicBezTo>
                    <a:pt x="256490" y="638"/>
                    <a:pt x="329864" y="73374"/>
                    <a:pt x="331778" y="163975"/>
                  </a:cubicBezTo>
                  <a:lnTo>
                    <a:pt x="331778" y="169717"/>
                  </a:lnTo>
                  <a:cubicBezTo>
                    <a:pt x="331140" y="189497"/>
                    <a:pt x="327312" y="208638"/>
                    <a:pt x="320294" y="227141"/>
                  </a:cubicBezTo>
                  <a:cubicBezTo>
                    <a:pt x="313914" y="244368"/>
                    <a:pt x="303705" y="260319"/>
                    <a:pt x="291582" y="274356"/>
                  </a:cubicBezTo>
                  <a:cubicBezTo>
                    <a:pt x="276269" y="290945"/>
                    <a:pt x="259680" y="323484"/>
                    <a:pt x="252662" y="337521"/>
                  </a:cubicBezTo>
                  <a:cubicBezTo>
                    <a:pt x="250748" y="341987"/>
                    <a:pt x="246282" y="344540"/>
                    <a:pt x="241177" y="344540"/>
                  </a:cubicBezTo>
                  <a:lnTo>
                    <a:pt x="90601" y="344540"/>
                  </a:lnTo>
                  <a:cubicBezTo>
                    <a:pt x="85497" y="344540"/>
                    <a:pt x="81030" y="341987"/>
                    <a:pt x="79116" y="337521"/>
                  </a:cubicBezTo>
                  <a:cubicBezTo>
                    <a:pt x="72098" y="323484"/>
                    <a:pt x="55509" y="290945"/>
                    <a:pt x="40196" y="274356"/>
                  </a:cubicBezTo>
                  <a:cubicBezTo>
                    <a:pt x="28073" y="260319"/>
                    <a:pt x="18503" y="244368"/>
                    <a:pt x="11484" y="227141"/>
                  </a:cubicBezTo>
                  <a:cubicBezTo>
                    <a:pt x="4466" y="208638"/>
                    <a:pt x="638" y="189497"/>
                    <a:pt x="0" y="169717"/>
                  </a:cubicBezTo>
                  <a:lnTo>
                    <a:pt x="0" y="163975"/>
                  </a:lnTo>
                  <a:cubicBezTo>
                    <a:pt x="1914" y="73374"/>
                    <a:pt x="75288" y="638"/>
                    <a:pt x="165889" y="0"/>
                  </a:cubicBezTo>
                  <a:close/>
                </a:path>
              </a:pathLst>
            </a:custGeom>
            <a:solidFill>
              <a:schemeClr val="tx1">
                <a:lumMod val="85000"/>
                <a:lumOff val="15000"/>
              </a:schemeClr>
            </a:solidFill>
            <a:ln w="6846" cap="flat">
              <a:noFill/>
              <a:prstDash val="solid"/>
              <a:miter/>
            </a:ln>
          </p:spPr>
          <p:txBody>
            <a:bodyPr wrap="square" rtlCol="0" anchor="ctr">
              <a:noAutofit/>
            </a:bodyPr>
            <a:lstStyle/>
            <a:p>
              <a:endParaRPr lang="en-US" sz="1350"/>
            </a:p>
          </p:txBody>
        </p:sp>
      </p:grpSp>
      <p:sp>
        <p:nvSpPr>
          <p:cNvPr id="18" name="標題 1"/>
          <p:cNvSpPr txBox="1">
            <a:spLocks/>
          </p:cNvSpPr>
          <p:nvPr/>
        </p:nvSpPr>
        <p:spPr>
          <a:xfrm>
            <a:off x="1191968" y="-89592"/>
            <a:ext cx="1291203" cy="1377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C00000"/>
                </a:solidFill>
                <a:latin typeface="微軟正黑體" panose="020B0604030504040204" pitchFamily="34" charset="-120"/>
                <a:ea typeface="微軟正黑體" panose="020B0604030504040204" pitchFamily="34" charset="-120"/>
              </a:rPr>
              <a:t>貼心</a:t>
            </a:r>
            <a:endParaRPr lang="en-US" altLang="zh-TW" sz="2800" b="1" dirty="0">
              <a:solidFill>
                <a:srgbClr val="C00000"/>
              </a:solidFill>
              <a:latin typeface="微軟正黑體" panose="020B0604030504040204" pitchFamily="34" charset="-120"/>
              <a:ea typeface="微軟正黑體" panose="020B0604030504040204" pitchFamily="34" charset="-120"/>
            </a:endParaRPr>
          </a:p>
          <a:p>
            <a:r>
              <a:rPr lang="zh-TW" altLang="en-US" sz="2800" b="1" dirty="0">
                <a:solidFill>
                  <a:srgbClr val="C00000"/>
                </a:solidFill>
                <a:latin typeface="微軟正黑體" panose="020B0604030504040204" pitchFamily="34" charset="-120"/>
                <a:ea typeface="微軟正黑體" panose="020B0604030504040204" pitchFamily="34" charset="-120"/>
              </a:rPr>
              <a:t>提醒</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9" name="Freeform 160"/>
          <p:cNvSpPr>
            <a:spLocks noChangeAspect="1" noEditPoints="1"/>
          </p:cNvSpPr>
          <p:nvPr/>
        </p:nvSpPr>
        <p:spPr bwMode="auto">
          <a:xfrm>
            <a:off x="848607" y="1665075"/>
            <a:ext cx="314960" cy="314960"/>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76 w 199"/>
              <a:gd name="T11" fmla="*/ 54 h 199"/>
              <a:gd name="T12" fmla="*/ 76 w 199"/>
              <a:gd name="T13" fmla="*/ 151 h 199"/>
              <a:gd name="T14" fmla="*/ 145 w 199"/>
              <a:gd name="T15" fmla="*/ 101 h 199"/>
              <a:gd name="T16" fmla="*/ 76 w 199"/>
              <a:gd name="T17" fmla="*/ 5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99" y="199"/>
                </a:moveTo>
                <a:cubicBezTo>
                  <a:pt x="45" y="199"/>
                  <a:pt x="0" y="154"/>
                  <a:pt x="0" y="100"/>
                </a:cubicBezTo>
                <a:cubicBezTo>
                  <a:pt x="0" y="45"/>
                  <a:pt x="45" y="0"/>
                  <a:pt x="99" y="0"/>
                </a:cubicBezTo>
                <a:cubicBezTo>
                  <a:pt x="154" y="0"/>
                  <a:pt x="199" y="45"/>
                  <a:pt x="199" y="100"/>
                </a:cubicBezTo>
                <a:cubicBezTo>
                  <a:pt x="199" y="154"/>
                  <a:pt x="154" y="199"/>
                  <a:pt x="99" y="199"/>
                </a:cubicBezTo>
                <a:close/>
                <a:moveTo>
                  <a:pt x="76" y="54"/>
                </a:moveTo>
                <a:cubicBezTo>
                  <a:pt x="76" y="151"/>
                  <a:pt x="76" y="151"/>
                  <a:pt x="76" y="151"/>
                </a:cubicBezTo>
                <a:cubicBezTo>
                  <a:pt x="145" y="101"/>
                  <a:pt x="145" y="101"/>
                  <a:pt x="145" y="101"/>
                </a:cubicBezTo>
                <a:lnTo>
                  <a:pt x="76" y="5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內容版面配置區 2"/>
          <p:cNvSpPr>
            <a:spLocks noGrp="1"/>
          </p:cNvSpPr>
          <p:nvPr>
            <p:ph idx="1"/>
          </p:nvPr>
        </p:nvSpPr>
        <p:spPr>
          <a:xfrm>
            <a:off x="1203343" y="1538909"/>
            <a:ext cx="9937552" cy="2846339"/>
          </a:xfrm>
        </p:spPr>
        <p:txBody>
          <a:bodyPr>
            <a:noAutofit/>
          </a:bodyPr>
          <a:lstStyle/>
          <a:p>
            <a:pPr marL="0" indent="0" algn="just">
              <a:lnSpc>
                <a:spcPct val="100000"/>
              </a:lnSpc>
              <a:spcBef>
                <a:spcPts val="600"/>
              </a:spcBef>
              <a:spcAft>
                <a:spcPts val="600"/>
              </a:spcAft>
              <a:buNone/>
            </a:pPr>
            <a:r>
              <a:rPr lang="zh-TW" altLang="en-US" sz="3200" b="1" dirty="0">
                <a:latin typeface="微軟正黑體" panose="020B0604030504040204" pitchFamily="34" charset="-120"/>
                <a:ea typeface="微軟正黑體" panose="020B0604030504040204" pitchFamily="34" charset="-120"/>
              </a:rPr>
              <a:t>如操作系統時，有異常或錯誤訊息，</a:t>
            </a:r>
            <a:r>
              <a:rPr lang="zh-TW" altLang="zh-TW" sz="3200" b="1" dirty="0">
                <a:latin typeface="微軟正黑體" panose="020B0604030504040204" pitchFamily="34" charset="-120"/>
                <a:ea typeface="微軟正黑體" panose="020B0604030504040204" pitchFamily="34" charset="-120"/>
              </a:rPr>
              <a:t>修正報名資料檔案後</a:t>
            </a:r>
            <a:r>
              <a:rPr lang="zh-TW" altLang="en-US" sz="3200" b="1" dirty="0">
                <a:latin typeface="微軟正黑體" panose="020B0604030504040204" pitchFamily="34" charset="-120"/>
                <a:ea typeface="微軟正黑體" panose="020B0604030504040204" pitchFamily="34" charset="-120"/>
              </a:rPr>
              <a:t>，</a:t>
            </a:r>
            <a:r>
              <a:rPr lang="zh-TW" altLang="zh-TW" sz="3200" b="1" dirty="0">
                <a:latin typeface="微軟正黑體" panose="020B0604030504040204" pitchFamily="34" charset="-120"/>
                <a:ea typeface="微軟正黑體" panose="020B0604030504040204" pitchFamily="34" charset="-120"/>
              </a:rPr>
              <a:t>仍無法上傳成功，</a:t>
            </a:r>
            <a:r>
              <a:rPr lang="zh-TW" altLang="en-US" sz="3200" b="1" dirty="0">
                <a:latin typeface="微軟正黑體" panose="020B0604030504040204" pitchFamily="34" charset="-120"/>
                <a:ea typeface="微軟正黑體" panose="020B0604030504040204" pitchFamily="34" charset="-120"/>
              </a:rPr>
              <a:t>請</a:t>
            </a:r>
            <a:r>
              <a:rPr lang="zh-TW" altLang="en-US" sz="3200" b="1" dirty="0">
                <a:solidFill>
                  <a:srgbClr val="FF0000"/>
                </a:solidFill>
                <a:latin typeface="微軟正黑體" panose="020B0604030504040204" pitchFamily="34" charset="-120"/>
                <a:ea typeface="微軟正黑體" panose="020B0604030504040204" pitchFamily="34" charset="-120"/>
              </a:rPr>
              <a:t>截取螢幕畫面、報名資料檔案</a:t>
            </a:r>
            <a:br>
              <a:rPr lang="en-US" altLang="zh-TW" sz="3200" b="1" dirty="0">
                <a:solidFill>
                  <a:srgbClr val="FF0000"/>
                </a:solidFill>
                <a:latin typeface="微軟正黑體" panose="020B0604030504040204" pitchFamily="34" charset="-120"/>
                <a:ea typeface="微軟正黑體" panose="020B0604030504040204" pitchFamily="34" charset="-120"/>
              </a:rPr>
            </a:br>
            <a:r>
              <a:rPr lang="en-US" altLang="zh-TW" sz="3200" b="1" dirty="0">
                <a:latin typeface="微軟正黑體" panose="020B0604030504040204" pitchFamily="34" charset="-120"/>
                <a:ea typeface="微軟正黑體" panose="020B0604030504040204" pitchFamily="34" charset="-120"/>
              </a:rPr>
              <a:t>E-mail</a:t>
            </a:r>
            <a:r>
              <a:rPr lang="zh-TW" altLang="en-US" sz="3200" b="1" dirty="0">
                <a:latin typeface="微軟正黑體" panose="020B0604030504040204" pitchFamily="34" charset="-120"/>
                <a:ea typeface="微軟正黑體" panose="020B0604030504040204" pitchFamily="34" charset="-120"/>
              </a:rPr>
              <a:t>至</a:t>
            </a:r>
            <a:r>
              <a:rPr lang="en-US" altLang="zh-TW" sz="3200" b="1" dirty="0">
                <a:solidFill>
                  <a:srgbClr val="0033CC"/>
                </a:solidFill>
                <a:latin typeface="微軟正黑體" panose="020B0604030504040204" pitchFamily="34" charset="-120"/>
                <a:ea typeface="微軟正黑體" panose="020B0604030504040204" pitchFamily="34" charset="-120"/>
              </a:rPr>
              <a:t>u_5@ntut.edu.tw</a:t>
            </a:r>
            <a:r>
              <a:rPr lang="zh-TW" altLang="en-US" sz="3200" b="1" dirty="0">
                <a:latin typeface="微軟正黑體" panose="020B0604030504040204" pitchFamily="34" charset="-120"/>
                <a:ea typeface="微軟正黑體" panose="020B0604030504040204" pitchFamily="34" charset="-120"/>
              </a:rPr>
              <a:t>，俾利瞭解異常情形及處理、回覆。</a:t>
            </a:r>
            <a:endParaRPr lang="en-US" altLang="zh-TW" sz="3200" b="1" dirty="0">
              <a:latin typeface="微軟正黑體" panose="020B0604030504040204" pitchFamily="34" charset="-120"/>
              <a:ea typeface="微軟正黑體" panose="020B0604030504040204" pitchFamily="34" charset="-120"/>
            </a:endParaRPr>
          </a:p>
        </p:txBody>
      </p:sp>
      <p:grpSp>
        <p:nvGrpSpPr>
          <p:cNvPr id="21" name="Group 2">
            <a:extLst>
              <a:ext uri="{FF2B5EF4-FFF2-40B4-BE49-F238E27FC236}">
                <a16:creationId xmlns:a16="http://schemas.microsoft.com/office/drawing/2014/main" id="{A5F439D2-5A99-4892-8A8A-D50CE9538E74}"/>
              </a:ext>
            </a:extLst>
          </p:cNvPr>
          <p:cNvGrpSpPr/>
          <p:nvPr/>
        </p:nvGrpSpPr>
        <p:grpSpPr>
          <a:xfrm flipH="1">
            <a:off x="6779288" y="3763376"/>
            <a:ext cx="2527638" cy="2227208"/>
            <a:chOff x="5550252" y="1926159"/>
            <a:chExt cx="3708834" cy="2844581"/>
          </a:xfrm>
        </p:grpSpPr>
        <p:grpSp>
          <p:nvGrpSpPr>
            <p:cNvPr id="22" name="Group 3">
              <a:extLst>
                <a:ext uri="{FF2B5EF4-FFF2-40B4-BE49-F238E27FC236}">
                  <a16:creationId xmlns:a16="http://schemas.microsoft.com/office/drawing/2014/main" id="{59D9EA09-75D5-4D6D-96EE-2C1AA1245F84}"/>
                </a:ext>
              </a:extLst>
            </p:cNvPr>
            <p:cNvGrpSpPr/>
            <p:nvPr/>
          </p:nvGrpSpPr>
          <p:grpSpPr>
            <a:xfrm rot="11700000">
              <a:off x="7577837" y="1926159"/>
              <a:ext cx="757646" cy="2121409"/>
              <a:chOff x="9854152" y="1744739"/>
              <a:chExt cx="757646" cy="2121409"/>
            </a:xfrm>
          </p:grpSpPr>
          <p:sp>
            <p:nvSpPr>
              <p:cNvPr id="31" name="Freeform: Shape 12">
                <a:extLst>
                  <a:ext uri="{FF2B5EF4-FFF2-40B4-BE49-F238E27FC236}">
                    <a16:creationId xmlns:a16="http://schemas.microsoft.com/office/drawing/2014/main" id="{15648FF1-E01C-4CE2-8D7D-2CD868273045}"/>
                  </a:ext>
                </a:extLst>
              </p:cNvPr>
              <p:cNvSpPr/>
              <p:nvPr/>
            </p:nvSpPr>
            <p:spPr>
              <a:xfrm>
                <a:off x="9854152" y="1744739"/>
                <a:ext cx="757646" cy="2121409"/>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solidFill>
                <a:schemeClr val="accent2">
                  <a:lumMod val="75000"/>
                </a:schemeClr>
              </a:solidFill>
              <a:ln w="19209" cap="flat">
                <a:noFill/>
                <a:prstDash val="solid"/>
                <a:miter/>
              </a:ln>
            </p:spPr>
            <p:txBody>
              <a:bodyPr rtlCol="0" anchor="ctr"/>
              <a:lstStyle/>
              <a:p>
                <a:endParaRPr lang="en-US"/>
              </a:p>
            </p:txBody>
          </p:sp>
          <p:sp>
            <p:nvSpPr>
              <p:cNvPr id="32" name="Freeform: Shape 13">
                <a:extLst>
                  <a:ext uri="{FF2B5EF4-FFF2-40B4-BE49-F238E27FC236}">
                    <a16:creationId xmlns:a16="http://schemas.microsoft.com/office/drawing/2014/main" id="{60AAE0FF-D8D8-4E41-9444-A827F6FADDEA}"/>
                  </a:ext>
                </a:extLst>
              </p:cNvPr>
              <p:cNvSpPr/>
              <p:nvPr/>
            </p:nvSpPr>
            <p:spPr>
              <a:xfrm>
                <a:off x="9898391" y="1790004"/>
                <a:ext cx="343852" cy="2036553"/>
              </a:xfrm>
              <a:custGeom>
                <a:avLst/>
                <a:gdLst>
                  <a:gd name="connsiteX0" fmla="*/ 200205 w 343852"/>
                  <a:gd name="connsiteY0" fmla="*/ 0 h 2036553"/>
                  <a:gd name="connsiteX1" fmla="*/ 239604 w 343852"/>
                  <a:gd name="connsiteY1" fmla="*/ 39397 h 2036553"/>
                  <a:gd name="connsiteX2" fmla="*/ 239604 w 343852"/>
                  <a:gd name="connsiteY2" fmla="*/ 224262 h 2036553"/>
                  <a:gd name="connsiteX3" fmla="*/ 300216 w 343852"/>
                  <a:gd name="connsiteY3" fmla="*/ 284874 h 2036553"/>
                  <a:gd name="connsiteX4" fmla="*/ 343852 w 343852"/>
                  <a:gd name="connsiteY4" fmla="*/ 284874 h 2036553"/>
                  <a:gd name="connsiteX5" fmla="*/ 343852 w 343852"/>
                  <a:gd name="connsiteY5" fmla="*/ 1748647 h 2036553"/>
                  <a:gd name="connsiteX6" fmla="*/ 269910 w 343852"/>
                  <a:gd name="connsiteY6" fmla="*/ 1748647 h 2036553"/>
                  <a:gd name="connsiteX7" fmla="*/ 209298 w 343852"/>
                  <a:gd name="connsiteY7" fmla="*/ 1809259 h 2036553"/>
                  <a:gd name="connsiteX8" fmla="*/ 209298 w 343852"/>
                  <a:gd name="connsiteY8" fmla="*/ 1997156 h 2036553"/>
                  <a:gd name="connsiteX9" fmla="*/ 169899 w 343852"/>
                  <a:gd name="connsiteY9" fmla="*/ 2036553 h 2036553"/>
                  <a:gd name="connsiteX10" fmla="*/ 18370 w 343852"/>
                  <a:gd name="connsiteY10" fmla="*/ 1909268 h 2036553"/>
                  <a:gd name="connsiteX11" fmla="*/ 3217 w 343852"/>
                  <a:gd name="connsiteY11" fmla="*/ 1818350 h 2036553"/>
                  <a:gd name="connsiteX12" fmla="*/ 100196 w 343852"/>
                  <a:gd name="connsiteY12" fmla="*/ 1603180 h 2036553"/>
                  <a:gd name="connsiteX13" fmla="*/ 178992 w 343852"/>
                  <a:gd name="connsiteY13" fmla="*/ 1554689 h 2036553"/>
                  <a:gd name="connsiteX14" fmla="*/ 209298 w 343852"/>
                  <a:gd name="connsiteY14" fmla="*/ 481862 h 2036553"/>
                  <a:gd name="connsiteX15" fmla="*/ 130502 w 343852"/>
                  <a:gd name="connsiteY15" fmla="*/ 433373 h 2036553"/>
                  <a:gd name="connsiteX16" fmla="*/ 33523 w 343852"/>
                  <a:gd name="connsiteY16" fmla="*/ 218202 h 2036553"/>
                  <a:gd name="connsiteX17" fmla="*/ 48676 w 343852"/>
                  <a:gd name="connsiteY17" fmla="*/ 127285 h 2036553"/>
                  <a:gd name="connsiteX18" fmla="*/ 200205 w 343852"/>
                  <a:gd name="connsiteY18" fmla="*/ 0 h 203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3852" h="2036553">
                    <a:moveTo>
                      <a:pt x="200205" y="0"/>
                    </a:moveTo>
                    <a:cubicBezTo>
                      <a:pt x="221419" y="0"/>
                      <a:pt x="239604" y="18183"/>
                      <a:pt x="239604" y="39397"/>
                    </a:cubicBezTo>
                    <a:lnTo>
                      <a:pt x="239604" y="224262"/>
                    </a:lnTo>
                    <a:cubicBezTo>
                      <a:pt x="239604" y="257599"/>
                      <a:pt x="266878" y="284874"/>
                      <a:pt x="300216" y="284874"/>
                    </a:cubicBezTo>
                    <a:lnTo>
                      <a:pt x="343852" y="284874"/>
                    </a:lnTo>
                    <a:lnTo>
                      <a:pt x="343852" y="1748647"/>
                    </a:lnTo>
                    <a:lnTo>
                      <a:pt x="269910" y="1748647"/>
                    </a:lnTo>
                    <a:cubicBezTo>
                      <a:pt x="236572" y="1748647"/>
                      <a:pt x="209298" y="1775922"/>
                      <a:pt x="209298" y="1809259"/>
                    </a:cubicBezTo>
                    <a:lnTo>
                      <a:pt x="209298" y="1997156"/>
                    </a:lnTo>
                    <a:cubicBezTo>
                      <a:pt x="209298" y="2018368"/>
                      <a:pt x="191114" y="2036553"/>
                      <a:pt x="169899" y="2036553"/>
                    </a:cubicBezTo>
                    <a:cubicBezTo>
                      <a:pt x="94135" y="2036553"/>
                      <a:pt x="30493" y="1982003"/>
                      <a:pt x="18370" y="1909268"/>
                    </a:cubicBezTo>
                    <a:lnTo>
                      <a:pt x="3217" y="1818350"/>
                    </a:lnTo>
                    <a:cubicBezTo>
                      <a:pt x="-11936" y="1733494"/>
                      <a:pt x="27463" y="1648638"/>
                      <a:pt x="100196" y="1603180"/>
                    </a:cubicBezTo>
                    <a:lnTo>
                      <a:pt x="178992" y="1554689"/>
                    </a:lnTo>
                    <a:lnTo>
                      <a:pt x="209298" y="481862"/>
                    </a:lnTo>
                    <a:lnTo>
                      <a:pt x="130502" y="433373"/>
                    </a:lnTo>
                    <a:cubicBezTo>
                      <a:pt x="57769" y="387914"/>
                      <a:pt x="18370" y="303058"/>
                      <a:pt x="33523" y="218202"/>
                    </a:cubicBezTo>
                    <a:lnTo>
                      <a:pt x="48676" y="127285"/>
                    </a:lnTo>
                    <a:cubicBezTo>
                      <a:pt x="60799" y="54550"/>
                      <a:pt x="124440" y="0"/>
                      <a:pt x="200205" y="0"/>
                    </a:cubicBezTo>
                    <a:close/>
                  </a:path>
                </a:pathLst>
              </a:custGeom>
              <a:solidFill>
                <a:schemeClr val="accent2"/>
              </a:solidFill>
              <a:ln w="19209" cap="flat">
                <a:noFill/>
                <a:prstDash val="solid"/>
                <a:miter/>
              </a:ln>
            </p:spPr>
            <p:txBody>
              <a:bodyPr wrap="square" rtlCol="0" anchor="ctr">
                <a:noAutofit/>
              </a:bodyPr>
              <a:lstStyle/>
              <a:p>
                <a:endParaRPr lang="en-US"/>
              </a:p>
            </p:txBody>
          </p:sp>
        </p:grpSp>
        <p:grpSp>
          <p:nvGrpSpPr>
            <p:cNvPr id="23" name="Graphic 20">
              <a:extLst>
                <a:ext uri="{FF2B5EF4-FFF2-40B4-BE49-F238E27FC236}">
                  <a16:creationId xmlns:a16="http://schemas.microsoft.com/office/drawing/2014/main" id="{34837FD5-BD6A-4D4B-86F4-D2286796791A}"/>
                </a:ext>
              </a:extLst>
            </p:cNvPr>
            <p:cNvGrpSpPr/>
            <p:nvPr/>
          </p:nvGrpSpPr>
          <p:grpSpPr>
            <a:xfrm>
              <a:off x="5550252" y="2224723"/>
              <a:ext cx="3708834" cy="2546017"/>
              <a:chOff x="1847758" y="1028034"/>
              <a:chExt cx="8491173" cy="5828968"/>
            </a:xfrm>
          </p:grpSpPr>
          <p:sp>
            <p:nvSpPr>
              <p:cNvPr id="24" name="Freeform: Shape 5">
                <a:extLst>
                  <a:ext uri="{FF2B5EF4-FFF2-40B4-BE49-F238E27FC236}">
                    <a16:creationId xmlns:a16="http://schemas.microsoft.com/office/drawing/2014/main" id="{32A46820-3CDE-4790-9804-642EC8A43E84}"/>
                  </a:ext>
                </a:extLst>
              </p:cNvPr>
              <p:cNvSpPr/>
              <p:nvPr/>
            </p:nvSpPr>
            <p:spPr>
              <a:xfrm>
                <a:off x="5617962" y="2071387"/>
                <a:ext cx="2529427" cy="2124453"/>
              </a:xfrm>
              <a:custGeom>
                <a:avLst/>
                <a:gdLst>
                  <a:gd name="connsiteX0" fmla="*/ 2512202 w 2529426"/>
                  <a:gd name="connsiteY0" fmla="*/ 339204 h 2124453"/>
                  <a:gd name="connsiteX1" fmla="*/ 2297101 w 2529426"/>
                  <a:gd name="connsiteY1" fmla="*/ 179206 h 2124453"/>
                  <a:gd name="connsiteX2" fmla="*/ 1726155 w 2529426"/>
                  <a:gd name="connsiteY2" fmla="*/ 4603 h 2124453"/>
                  <a:gd name="connsiteX3" fmla="*/ 1546904 w 2529426"/>
                  <a:gd name="connsiteY3" fmla="*/ 33150 h 2124453"/>
                  <a:gd name="connsiteX4" fmla="*/ 1131972 w 2529426"/>
                  <a:gd name="connsiteY4" fmla="*/ 180534 h 2124453"/>
                  <a:gd name="connsiteX5" fmla="*/ 904921 w 2529426"/>
                  <a:gd name="connsiteY5" fmla="*/ 297379 h 2124453"/>
                  <a:gd name="connsiteX6" fmla="*/ 201196 w 2529426"/>
                  <a:gd name="connsiteY6" fmla="*/ 865006 h 2124453"/>
                  <a:gd name="connsiteX7" fmla="*/ 700 w 2529426"/>
                  <a:gd name="connsiteY7" fmla="*/ 997120 h 2124453"/>
                  <a:gd name="connsiteX8" fmla="*/ 128168 w 2529426"/>
                  <a:gd name="connsiteY8" fmla="*/ 1426658 h 2124453"/>
                  <a:gd name="connsiteX9" fmla="*/ 144765 w 2529426"/>
                  <a:gd name="connsiteY9" fmla="*/ 1456534 h 2124453"/>
                  <a:gd name="connsiteX10" fmla="*/ 145429 w 2529426"/>
                  <a:gd name="connsiteY10" fmla="*/ 1461180 h 2124453"/>
                  <a:gd name="connsiteX11" fmla="*/ 252315 w 2529426"/>
                  <a:gd name="connsiteY11" fmla="*/ 2130384 h 2124453"/>
                  <a:gd name="connsiteX12" fmla="*/ 790068 w 2529426"/>
                  <a:gd name="connsiteY12" fmla="*/ 2098516 h 2124453"/>
                  <a:gd name="connsiteX13" fmla="*/ 1690968 w 2529426"/>
                  <a:gd name="connsiteY13" fmla="*/ 1959763 h 2124453"/>
                  <a:gd name="connsiteX14" fmla="*/ 2028889 w 2529426"/>
                  <a:gd name="connsiteY14" fmla="*/ 1784496 h 2124453"/>
                  <a:gd name="connsiteX15" fmla="*/ 2072706 w 2529426"/>
                  <a:gd name="connsiteY15" fmla="*/ 1590639 h 2124453"/>
                  <a:gd name="connsiteX16" fmla="*/ 2097934 w 2529426"/>
                  <a:gd name="connsiteY16" fmla="*/ 1560764 h 2124453"/>
                  <a:gd name="connsiteX17" fmla="*/ 2297101 w 2529426"/>
                  <a:gd name="connsiteY17" fmla="*/ 1415372 h 2124453"/>
                  <a:gd name="connsiteX18" fmla="*/ 2267890 w 2529426"/>
                  <a:gd name="connsiteY18" fmla="*/ 1212221 h 2124453"/>
                  <a:gd name="connsiteX19" fmla="*/ 2290463 w 2529426"/>
                  <a:gd name="connsiteY19" fmla="*/ 1175707 h 2124453"/>
                  <a:gd name="connsiteX20" fmla="*/ 2401996 w 2529426"/>
                  <a:gd name="connsiteY20" fmla="*/ 1137201 h 2124453"/>
                  <a:gd name="connsiteX21" fmla="*/ 2443821 w 2529426"/>
                  <a:gd name="connsiteY21" fmla="*/ 997120 h 2124453"/>
                  <a:gd name="connsiteX22" fmla="*/ 2443821 w 2529426"/>
                  <a:gd name="connsiteY22" fmla="*/ 997120 h 2124453"/>
                  <a:gd name="connsiteX23" fmla="*/ 2443821 w 2529426"/>
                  <a:gd name="connsiteY23" fmla="*/ 997120 h 2124453"/>
                  <a:gd name="connsiteX24" fmla="*/ 2317018 w 2529426"/>
                  <a:gd name="connsiteY24" fmla="*/ 707664 h 2124453"/>
                  <a:gd name="connsiteX25" fmla="*/ 2326313 w 2529426"/>
                  <a:gd name="connsiteY25" fmla="*/ 683100 h 2124453"/>
                  <a:gd name="connsiteX26" fmla="*/ 2506227 w 2529426"/>
                  <a:gd name="connsiteY26" fmla="*/ 525757 h 2124453"/>
                  <a:gd name="connsiteX27" fmla="*/ 2512202 w 2529426"/>
                  <a:gd name="connsiteY27" fmla="*/ 339204 h 212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29426" h="2124453">
                    <a:moveTo>
                      <a:pt x="2512202" y="339204"/>
                    </a:moveTo>
                    <a:cubicBezTo>
                      <a:pt x="2437847" y="238956"/>
                      <a:pt x="2413946" y="227670"/>
                      <a:pt x="2297101" y="179206"/>
                    </a:cubicBezTo>
                    <a:cubicBezTo>
                      <a:pt x="2190879" y="123439"/>
                      <a:pt x="1849638" y="38461"/>
                      <a:pt x="1726155" y="4603"/>
                    </a:cubicBezTo>
                    <a:cubicBezTo>
                      <a:pt x="1663749" y="-7348"/>
                      <a:pt x="1626571" y="4603"/>
                      <a:pt x="1546904" y="33150"/>
                    </a:cubicBezTo>
                    <a:cubicBezTo>
                      <a:pt x="1408150" y="82278"/>
                      <a:pt x="1270061" y="130742"/>
                      <a:pt x="1131972" y="180534"/>
                    </a:cubicBezTo>
                    <a:cubicBezTo>
                      <a:pt x="1050977" y="209745"/>
                      <a:pt x="967327" y="231653"/>
                      <a:pt x="904921" y="297379"/>
                    </a:cubicBezTo>
                    <a:cubicBezTo>
                      <a:pt x="883676" y="319951"/>
                      <a:pt x="412313" y="695714"/>
                      <a:pt x="201196" y="865006"/>
                    </a:cubicBezTo>
                    <a:cubicBezTo>
                      <a:pt x="138790" y="915462"/>
                      <a:pt x="79704" y="971892"/>
                      <a:pt x="700" y="997120"/>
                    </a:cubicBezTo>
                    <a:cubicBezTo>
                      <a:pt x="-9258" y="1010398"/>
                      <a:pt x="89662" y="1294544"/>
                      <a:pt x="128168" y="1426658"/>
                    </a:cubicBezTo>
                    <a:cubicBezTo>
                      <a:pt x="131487" y="1437944"/>
                      <a:pt x="134143" y="1449895"/>
                      <a:pt x="144765" y="1456534"/>
                    </a:cubicBezTo>
                    <a:cubicBezTo>
                      <a:pt x="144101" y="1457861"/>
                      <a:pt x="144101" y="1459853"/>
                      <a:pt x="145429" y="1461180"/>
                    </a:cubicBezTo>
                    <a:cubicBezTo>
                      <a:pt x="151404" y="1481097"/>
                      <a:pt x="252315" y="2097189"/>
                      <a:pt x="252315" y="2130384"/>
                    </a:cubicBezTo>
                    <a:cubicBezTo>
                      <a:pt x="445508" y="2092542"/>
                      <a:pt x="594219" y="2079927"/>
                      <a:pt x="790068" y="2098516"/>
                    </a:cubicBezTo>
                    <a:cubicBezTo>
                      <a:pt x="1089482" y="2116442"/>
                      <a:pt x="1105416" y="2146981"/>
                      <a:pt x="1690968" y="1959763"/>
                    </a:cubicBezTo>
                    <a:cubicBezTo>
                      <a:pt x="1760013" y="1927897"/>
                      <a:pt x="1920011" y="1845574"/>
                      <a:pt x="2028889" y="1784496"/>
                    </a:cubicBezTo>
                    <a:cubicBezTo>
                      <a:pt x="2105901" y="1717443"/>
                      <a:pt x="2074698" y="1614540"/>
                      <a:pt x="2072706" y="1590639"/>
                    </a:cubicBezTo>
                    <a:cubicBezTo>
                      <a:pt x="2071378" y="1574042"/>
                      <a:pt x="2076026" y="1561428"/>
                      <a:pt x="2097934" y="1560764"/>
                    </a:cubicBezTo>
                    <a:cubicBezTo>
                      <a:pt x="2186231" y="1558109"/>
                      <a:pt x="2285151" y="1492383"/>
                      <a:pt x="2297101" y="1415372"/>
                    </a:cubicBezTo>
                    <a:cubicBezTo>
                      <a:pt x="2307060" y="1343672"/>
                      <a:pt x="2301749" y="1275955"/>
                      <a:pt x="2267890" y="1212221"/>
                    </a:cubicBezTo>
                    <a:cubicBezTo>
                      <a:pt x="2253285" y="1184338"/>
                      <a:pt x="2264571" y="1177699"/>
                      <a:pt x="2290463" y="1175707"/>
                    </a:cubicBezTo>
                    <a:cubicBezTo>
                      <a:pt x="2330296" y="1172388"/>
                      <a:pt x="2370793" y="1176371"/>
                      <a:pt x="2401996" y="1137201"/>
                    </a:cubicBezTo>
                    <a:cubicBezTo>
                      <a:pt x="2409299" y="1128571"/>
                      <a:pt x="2444485" y="1056871"/>
                      <a:pt x="2443821" y="997120"/>
                    </a:cubicBezTo>
                    <a:lnTo>
                      <a:pt x="2443821" y="997120"/>
                    </a:lnTo>
                    <a:cubicBezTo>
                      <a:pt x="2443821" y="997120"/>
                      <a:pt x="2443821" y="997120"/>
                      <a:pt x="2443821" y="997120"/>
                    </a:cubicBezTo>
                    <a:cubicBezTo>
                      <a:pt x="2460419" y="781356"/>
                      <a:pt x="2342246" y="742850"/>
                      <a:pt x="2317018" y="707664"/>
                    </a:cubicBezTo>
                    <a:cubicBezTo>
                      <a:pt x="2307724" y="694386"/>
                      <a:pt x="2303077" y="684427"/>
                      <a:pt x="2326313" y="683100"/>
                    </a:cubicBezTo>
                    <a:cubicBezTo>
                      <a:pt x="2341582" y="682436"/>
                      <a:pt x="2497597" y="577541"/>
                      <a:pt x="2506227" y="525757"/>
                    </a:cubicBezTo>
                    <a:cubicBezTo>
                      <a:pt x="2527472" y="484596"/>
                      <a:pt x="2546061" y="401610"/>
                      <a:pt x="2512202" y="339204"/>
                    </a:cubicBezTo>
                    <a:close/>
                  </a:path>
                </a:pathLst>
              </a:custGeom>
              <a:solidFill>
                <a:schemeClr val="accent4">
                  <a:lumMod val="40000"/>
                  <a:lumOff val="60000"/>
                </a:schemeClr>
              </a:solidFill>
              <a:ln w="6638" cap="flat">
                <a:noFill/>
                <a:prstDash val="solid"/>
                <a:miter/>
              </a:ln>
            </p:spPr>
            <p:txBody>
              <a:bodyPr rtlCol="0" anchor="ctr"/>
              <a:lstStyle/>
              <a:p>
                <a:endParaRPr lang="en-US"/>
              </a:p>
            </p:txBody>
          </p:sp>
          <p:sp>
            <p:nvSpPr>
              <p:cNvPr id="25" name="Freeform: Shape 6">
                <a:extLst>
                  <a:ext uri="{FF2B5EF4-FFF2-40B4-BE49-F238E27FC236}">
                    <a16:creationId xmlns:a16="http://schemas.microsoft.com/office/drawing/2014/main" id="{A038BFED-CB00-4559-94CE-BCE35B6F2E9B}"/>
                  </a:ext>
                </a:extLst>
              </p:cNvPr>
              <p:cNvSpPr/>
              <p:nvPr/>
            </p:nvSpPr>
            <p:spPr>
              <a:xfrm>
                <a:off x="1847758" y="1028034"/>
                <a:ext cx="8491173" cy="5828968"/>
              </a:xfrm>
              <a:custGeom>
                <a:avLst/>
                <a:gdLst>
                  <a:gd name="connsiteX0" fmla="*/ 8475904 w 8491173"/>
                  <a:gd name="connsiteY0" fmla="*/ 5304164 h 5828968"/>
                  <a:gd name="connsiteX1" fmla="*/ 7098329 w 8491173"/>
                  <a:gd name="connsiteY1" fmla="*/ 4621684 h 5828968"/>
                  <a:gd name="connsiteX2" fmla="*/ 7035259 w 8491173"/>
                  <a:gd name="connsiteY2" fmla="*/ 4607078 h 5828968"/>
                  <a:gd name="connsiteX3" fmla="*/ 3059212 w 8491173"/>
                  <a:gd name="connsiteY3" fmla="*/ 4621684 h 5828968"/>
                  <a:gd name="connsiteX4" fmla="*/ 3010084 w 8491173"/>
                  <a:gd name="connsiteY4" fmla="*/ 4636953 h 5828968"/>
                  <a:gd name="connsiteX5" fmla="*/ 2868012 w 8491173"/>
                  <a:gd name="connsiteY5" fmla="*/ 4729234 h 5828968"/>
                  <a:gd name="connsiteX6" fmla="*/ 1595331 w 8491173"/>
                  <a:gd name="connsiteY6" fmla="*/ 1161481 h 5828968"/>
                  <a:gd name="connsiteX7" fmla="*/ 1564792 w 8491173"/>
                  <a:gd name="connsiteY7" fmla="*/ 1124303 h 5828968"/>
                  <a:gd name="connsiteX8" fmla="*/ 148712 w 8491173"/>
                  <a:gd name="connsiteY8" fmla="*/ 28218 h 5828968"/>
                  <a:gd name="connsiteX9" fmla="*/ 47800 w 8491173"/>
                  <a:gd name="connsiteY9" fmla="*/ 25562 h 5828968"/>
                  <a:gd name="connsiteX10" fmla="*/ 9958 w 8491173"/>
                  <a:gd name="connsiteY10" fmla="*/ 91951 h 5828968"/>
                  <a:gd name="connsiteX11" fmla="*/ 0 w 8491173"/>
                  <a:gd name="connsiteY11" fmla="*/ 319666 h 5828968"/>
                  <a:gd name="connsiteX12" fmla="*/ 2056072 w 8491173"/>
                  <a:gd name="connsiteY12" fmla="*/ 5558435 h 5828968"/>
                  <a:gd name="connsiteX13" fmla="*/ 2156984 w 8491173"/>
                  <a:gd name="connsiteY13" fmla="*/ 5713785 h 5828968"/>
                  <a:gd name="connsiteX14" fmla="*/ 2217398 w 8491173"/>
                  <a:gd name="connsiteY14" fmla="*/ 5829303 h 5828968"/>
                  <a:gd name="connsiteX15" fmla="*/ 7799398 w 8491173"/>
                  <a:gd name="connsiteY15" fmla="*/ 5772872 h 5828968"/>
                  <a:gd name="connsiteX16" fmla="*/ 7916907 w 8491173"/>
                  <a:gd name="connsiteY16" fmla="*/ 5756275 h 5828968"/>
                  <a:gd name="connsiteX17" fmla="*/ 8403540 w 8491173"/>
                  <a:gd name="connsiteY17" fmla="*/ 5569721 h 5828968"/>
                  <a:gd name="connsiteX18" fmla="*/ 8446029 w 8491173"/>
                  <a:gd name="connsiteY18" fmla="*/ 5523248 h 5828968"/>
                  <a:gd name="connsiteX19" fmla="*/ 8497148 w 8491173"/>
                  <a:gd name="connsiteY19" fmla="*/ 5324745 h 5828968"/>
                  <a:gd name="connsiteX20" fmla="*/ 8475904 w 8491173"/>
                  <a:gd name="connsiteY20" fmla="*/ 5304164 h 58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91173" h="5828968">
                    <a:moveTo>
                      <a:pt x="8475904" y="5304164"/>
                    </a:moveTo>
                    <a:cubicBezTo>
                      <a:pt x="8016491" y="5077113"/>
                      <a:pt x="7557078" y="4849399"/>
                      <a:pt x="7098329" y="4621684"/>
                    </a:cubicBezTo>
                    <a:cubicBezTo>
                      <a:pt x="7077748" y="4611725"/>
                      <a:pt x="7057831" y="4607078"/>
                      <a:pt x="7035259" y="4607078"/>
                    </a:cubicBezTo>
                    <a:cubicBezTo>
                      <a:pt x="6658169" y="4609070"/>
                      <a:pt x="4007250" y="4618364"/>
                      <a:pt x="3059212" y="4621684"/>
                    </a:cubicBezTo>
                    <a:cubicBezTo>
                      <a:pt x="3040624" y="4621684"/>
                      <a:pt x="3025354" y="4626331"/>
                      <a:pt x="3010084" y="4636953"/>
                    </a:cubicBezTo>
                    <a:cubicBezTo>
                      <a:pt x="2963612" y="4668156"/>
                      <a:pt x="2917140" y="4697368"/>
                      <a:pt x="2868012" y="4729234"/>
                    </a:cubicBezTo>
                    <a:cubicBezTo>
                      <a:pt x="2836809" y="4642264"/>
                      <a:pt x="1727446" y="1533924"/>
                      <a:pt x="1595331" y="1161481"/>
                    </a:cubicBezTo>
                    <a:cubicBezTo>
                      <a:pt x="1589356" y="1144220"/>
                      <a:pt x="1578070" y="1134261"/>
                      <a:pt x="1564792" y="1124303"/>
                    </a:cubicBezTo>
                    <a:cubicBezTo>
                      <a:pt x="1092766" y="759162"/>
                      <a:pt x="620739" y="394022"/>
                      <a:pt x="148712" y="28218"/>
                    </a:cubicBezTo>
                    <a:cubicBezTo>
                      <a:pt x="99584" y="-9624"/>
                      <a:pt x="100248" y="-8296"/>
                      <a:pt x="47800" y="25562"/>
                    </a:cubicBezTo>
                    <a:cubicBezTo>
                      <a:pt x="21908" y="42159"/>
                      <a:pt x="9958" y="60084"/>
                      <a:pt x="9958" y="91951"/>
                    </a:cubicBezTo>
                    <a:cubicBezTo>
                      <a:pt x="9958" y="116515"/>
                      <a:pt x="0" y="291119"/>
                      <a:pt x="0" y="319666"/>
                    </a:cubicBezTo>
                    <a:cubicBezTo>
                      <a:pt x="7967" y="351533"/>
                      <a:pt x="1971094" y="5495365"/>
                      <a:pt x="2056072" y="5558435"/>
                    </a:cubicBezTo>
                    <a:cubicBezTo>
                      <a:pt x="2107856" y="5597604"/>
                      <a:pt x="2137067" y="5652044"/>
                      <a:pt x="2156984" y="5713785"/>
                    </a:cubicBezTo>
                    <a:cubicBezTo>
                      <a:pt x="2169598" y="5752955"/>
                      <a:pt x="2212751" y="5829303"/>
                      <a:pt x="2217398" y="5829303"/>
                    </a:cubicBezTo>
                    <a:cubicBezTo>
                      <a:pt x="2231340" y="5822664"/>
                      <a:pt x="7483386" y="5768888"/>
                      <a:pt x="7799398" y="5772872"/>
                    </a:cubicBezTo>
                    <a:cubicBezTo>
                      <a:pt x="7839232" y="5773536"/>
                      <a:pt x="7879065" y="5770880"/>
                      <a:pt x="7916907" y="5756275"/>
                    </a:cubicBezTo>
                    <a:cubicBezTo>
                      <a:pt x="8079560" y="5694532"/>
                      <a:pt x="8240886" y="5631463"/>
                      <a:pt x="8403540" y="5569721"/>
                    </a:cubicBezTo>
                    <a:cubicBezTo>
                      <a:pt x="8426112" y="5561090"/>
                      <a:pt x="8439390" y="5546485"/>
                      <a:pt x="8446029" y="5523248"/>
                    </a:cubicBezTo>
                    <a:cubicBezTo>
                      <a:pt x="8465281" y="5457523"/>
                      <a:pt x="8487190" y="5393126"/>
                      <a:pt x="8497148" y="5324745"/>
                    </a:cubicBezTo>
                    <a:cubicBezTo>
                      <a:pt x="8497148" y="5320762"/>
                      <a:pt x="8482543" y="5307484"/>
                      <a:pt x="8475904" y="5304164"/>
                    </a:cubicBezTo>
                    <a:close/>
                  </a:path>
                </a:pathLst>
              </a:custGeom>
              <a:solidFill>
                <a:schemeClr val="tx1">
                  <a:lumMod val="85000"/>
                  <a:lumOff val="15000"/>
                </a:schemeClr>
              </a:solidFill>
              <a:ln w="6638" cap="flat">
                <a:noFill/>
                <a:prstDash val="solid"/>
                <a:miter/>
              </a:ln>
            </p:spPr>
            <p:txBody>
              <a:bodyPr rtlCol="0" anchor="ctr"/>
              <a:lstStyle/>
              <a:p>
                <a:endParaRPr lang="en-US"/>
              </a:p>
            </p:txBody>
          </p:sp>
          <p:sp>
            <p:nvSpPr>
              <p:cNvPr id="26" name="Freeform: Shape 7">
                <a:extLst>
                  <a:ext uri="{FF2B5EF4-FFF2-40B4-BE49-F238E27FC236}">
                    <a16:creationId xmlns:a16="http://schemas.microsoft.com/office/drawing/2014/main" id="{C7D92C76-A38F-4F39-8986-4A1F61813626}"/>
                  </a:ext>
                </a:extLst>
              </p:cNvPr>
              <p:cNvSpPr/>
              <p:nvPr/>
            </p:nvSpPr>
            <p:spPr>
              <a:xfrm>
                <a:off x="2351652" y="1669023"/>
                <a:ext cx="2190842" cy="4235628"/>
              </a:xfrm>
              <a:custGeom>
                <a:avLst/>
                <a:gdLst>
                  <a:gd name="connsiteX0" fmla="*/ 2103872 w 2190842"/>
                  <a:gd name="connsiteY0" fmla="*/ 3567753 h 4235628"/>
                  <a:gd name="connsiteX1" fmla="*/ 2191506 w 2190842"/>
                  <a:gd name="connsiteY1" fmla="*/ 3800115 h 4235628"/>
                  <a:gd name="connsiteX2" fmla="*/ 2182876 w 2190842"/>
                  <a:gd name="connsiteY2" fmla="*/ 3832646 h 4235628"/>
                  <a:gd name="connsiteX3" fmla="*/ 1561473 w 2190842"/>
                  <a:gd name="connsiteY3" fmla="*/ 4239612 h 4235628"/>
                  <a:gd name="connsiteX4" fmla="*/ 1552842 w 2190842"/>
                  <a:gd name="connsiteY4" fmla="*/ 4240940 h 4235628"/>
                  <a:gd name="connsiteX5" fmla="*/ 0 w 2190842"/>
                  <a:gd name="connsiteY5" fmla="*/ 0 h 4235628"/>
                  <a:gd name="connsiteX6" fmla="*/ 92945 w 2190842"/>
                  <a:gd name="connsiteY6" fmla="*/ 67717 h 4235628"/>
                  <a:gd name="connsiteX7" fmla="*/ 1023721 w 2190842"/>
                  <a:gd name="connsiteY7" fmla="*/ 754845 h 4235628"/>
                  <a:gd name="connsiteX8" fmla="*/ 1049613 w 2190842"/>
                  <a:gd name="connsiteY8" fmla="*/ 788039 h 4235628"/>
                  <a:gd name="connsiteX9" fmla="*/ 1353675 w 2190842"/>
                  <a:gd name="connsiteY9" fmla="*/ 1590684 h 4235628"/>
                  <a:gd name="connsiteX10" fmla="*/ 2103872 w 2190842"/>
                  <a:gd name="connsiteY10" fmla="*/ 3567753 h 423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842" h="4235628">
                    <a:moveTo>
                      <a:pt x="2103872" y="3567753"/>
                    </a:moveTo>
                    <a:cubicBezTo>
                      <a:pt x="2133084" y="3645429"/>
                      <a:pt x="2161631" y="3723104"/>
                      <a:pt x="2191506" y="3800115"/>
                    </a:cubicBezTo>
                    <a:cubicBezTo>
                      <a:pt x="2196817" y="3814057"/>
                      <a:pt x="2197481" y="3823352"/>
                      <a:pt x="2182876" y="3832646"/>
                    </a:cubicBezTo>
                    <a:cubicBezTo>
                      <a:pt x="1975741" y="3968080"/>
                      <a:pt x="1768607" y="4103514"/>
                      <a:pt x="1561473" y="4239612"/>
                    </a:cubicBezTo>
                    <a:cubicBezTo>
                      <a:pt x="1560145" y="4240940"/>
                      <a:pt x="1557490" y="4240276"/>
                      <a:pt x="1552842" y="4240940"/>
                    </a:cubicBezTo>
                    <a:cubicBezTo>
                      <a:pt x="1036999" y="2830834"/>
                      <a:pt x="519827" y="1420064"/>
                      <a:pt x="0" y="0"/>
                    </a:cubicBezTo>
                    <a:cubicBezTo>
                      <a:pt x="35850" y="25892"/>
                      <a:pt x="64397" y="47136"/>
                      <a:pt x="92945" y="67717"/>
                    </a:cubicBezTo>
                    <a:cubicBezTo>
                      <a:pt x="402982" y="296760"/>
                      <a:pt x="713683" y="525802"/>
                      <a:pt x="1023721" y="754845"/>
                    </a:cubicBezTo>
                    <a:cubicBezTo>
                      <a:pt x="1035671" y="763475"/>
                      <a:pt x="1044301" y="774098"/>
                      <a:pt x="1049613" y="788039"/>
                    </a:cubicBezTo>
                    <a:cubicBezTo>
                      <a:pt x="1150524" y="1055588"/>
                      <a:pt x="1252100" y="1323136"/>
                      <a:pt x="1353675" y="1590684"/>
                    </a:cubicBezTo>
                    <a:cubicBezTo>
                      <a:pt x="1354339" y="1592676"/>
                      <a:pt x="2068686" y="3474145"/>
                      <a:pt x="2103872" y="3567753"/>
                    </a:cubicBezTo>
                    <a:close/>
                  </a:path>
                </a:pathLst>
              </a:custGeom>
              <a:solidFill>
                <a:schemeClr val="tx1">
                  <a:lumMod val="50000"/>
                  <a:lumOff val="50000"/>
                </a:schemeClr>
              </a:solidFill>
              <a:ln w="6638" cap="flat">
                <a:noFill/>
                <a:prstDash val="solid"/>
                <a:miter/>
              </a:ln>
            </p:spPr>
            <p:txBody>
              <a:bodyPr rtlCol="0" anchor="ctr"/>
              <a:lstStyle/>
              <a:p>
                <a:endParaRPr lang="en-US"/>
              </a:p>
            </p:txBody>
          </p:sp>
          <p:sp>
            <p:nvSpPr>
              <p:cNvPr id="27" name="Freeform: Shape 8">
                <a:extLst>
                  <a:ext uri="{FF2B5EF4-FFF2-40B4-BE49-F238E27FC236}">
                    <a16:creationId xmlns:a16="http://schemas.microsoft.com/office/drawing/2014/main" id="{7C808824-A414-432E-8E3D-38136CA4F826}"/>
                  </a:ext>
                </a:extLst>
              </p:cNvPr>
              <p:cNvSpPr/>
              <p:nvPr/>
            </p:nvSpPr>
            <p:spPr>
              <a:xfrm>
                <a:off x="3330818" y="3031120"/>
                <a:ext cx="2536066" cy="2038147"/>
              </a:xfrm>
              <a:custGeom>
                <a:avLst/>
                <a:gdLst>
                  <a:gd name="connsiteX0" fmla="*/ 2453153 w 2536065"/>
                  <a:gd name="connsiteY0" fmla="*/ 533978 h 2038147"/>
                  <a:gd name="connsiteX1" fmla="*/ 2287844 w 2536065"/>
                  <a:gd name="connsiteY1" fmla="*/ 36723 h 2038147"/>
                  <a:gd name="connsiteX2" fmla="*/ 2223447 w 2536065"/>
                  <a:gd name="connsiteY2" fmla="*/ 3529 h 2038147"/>
                  <a:gd name="connsiteX3" fmla="*/ 19327 w 2536065"/>
                  <a:gd name="connsiteY3" fmla="*/ 348752 h 2038147"/>
                  <a:gd name="connsiteX4" fmla="*/ 2065 w 2536065"/>
                  <a:gd name="connsiteY4" fmla="*/ 385930 h 2038147"/>
                  <a:gd name="connsiteX5" fmla="*/ 608862 w 2536065"/>
                  <a:gd name="connsiteY5" fmla="*/ 2014456 h 2038147"/>
                  <a:gd name="connsiteX6" fmla="*/ 658654 w 2536065"/>
                  <a:gd name="connsiteY6" fmla="*/ 2038356 h 2038147"/>
                  <a:gd name="connsiteX7" fmla="*/ 2535476 w 2536065"/>
                  <a:gd name="connsiteY7" fmla="*/ 1308740 h 2038147"/>
                  <a:gd name="connsiteX8" fmla="*/ 2453153 w 2536065"/>
                  <a:gd name="connsiteY8" fmla="*/ 533978 h 203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6065" h="2038147">
                    <a:moveTo>
                      <a:pt x="2453153" y="533978"/>
                    </a:moveTo>
                    <a:cubicBezTo>
                      <a:pt x="2449834" y="520037"/>
                      <a:pt x="2339628" y="188091"/>
                      <a:pt x="2287844" y="36723"/>
                    </a:cubicBezTo>
                    <a:cubicBezTo>
                      <a:pt x="2280541" y="-1119"/>
                      <a:pt x="2255314" y="-4438"/>
                      <a:pt x="2223447" y="3529"/>
                    </a:cubicBezTo>
                    <a:cubicBezTo>
                      <a:pt x="2209505" y="6848"/>
                      <a:pt x="64471" y="340122"/>
                      <a:pt x="19327" y="348752"/>
                    </a:cubicBezTo>
                    <a:cubicBezTo>
                      <a:pt x="1401" y="355391"/>
                      <a:pt x="-3246" y="368005"/>
                      <a:pt x="2065" y="385930"/>
                    </a:cubicBezTo>
                    <a:cubicBezTo>
                      <a:pt x="4057" y="392569"/>
                      <a:pt x="486042" y="1684502"/>
                      <a:pt x="608862" y="2014456"/>
                    </a:cubicBezTo>
                    <a:cubicBezTo>
                      <a:pt x="620148" y="2044995"/>
                      <a:pt x="628115" y="2049643"/>
                      <a:pt x="658654" y="2038356"/>
                    </a:cubicBezTo>
                    <a:cubicBezTo>
                      <a:pt x="764213" y="1998523"/>
                      <a:pt x="2472406" y="1408323"/>
                      <a:pt x="2535476" y="1308740"/>
                    </a:cubicBezTo>
                    <a:cubicBezTo>
                      <a:pt x="2568006" y="1255628"/>
                      <a:pt x="2479045" y="634226"/>
                      <a:pt x="2453153" y="533978"/>
                    </a:cubicBezTo>
                    <a:close/>
                  </a:path>
                </a:pathLst>
              </a:custGeom>
              <a:solidFill>
                <a:schemeClr val="accent1"/>
              </a:solidFill>
              <a:ln w="6638" cap="flat">
                <a:noFill/>
                <a:prstDash val="solid"/>
                <a:miter/>
              </a:ln>
            </p:spPr>
            <p:txBody>
              <a:bodyPr rtlCol="0" anchor="ctr"/>
              <a:lstStyle/>
              <a:p>
                <a:endParaRPr lang="en-US"/>
              </a:p>
            </p:txBody>
          </p:sp>
          <p:sp>
            <p:nvSpPr>
              <p:cNvPr id="28" name="Freeform: Shape 9">
                <a:extLst>
                  <a:ext uri="{FF2B5EF4-FFF2-40B4-BE49-F238E27FC236}">
                    <a16:creationId xmlns:a16="http://schemas.microsoft.com/office/drawing/2014/main" id="{A123E2FB-142F-4F85-B30A-F4560F4E6133}"/>
                  </a:ext>
                </a:extLst>
              </p:cNvPr>
              <p:cNvSpPr/>
              <p:nvPr/>
            </p:nvSpPr>
            <p:spPr>
              <a:xfrm>
                <a:off x="5617962" y="2070723"/>
                <a:ext cx="2529427" cy="1453923"/>
              </a:xfrm>
              <a:custGeom>
                <a:avLst/>
                <a:gdLst>
                  <a:gd name="connsiteX0" fmla="*/ 700 w 2529426"/>
                  <a:gd name="connsiteY0" fmla="*/ 997120 h 1453922"/>
                  <a:gd name="connsiteX1" fmla="*/ 201196 w 2529426"/>
                  <a:gd name="connsiteY1" fmla="*/ 865006 h 1453922"/>
                  <a:gd name="connsiteX2" fmla="*/ 904921 w 2529426"/>
                  <a:gd name="connsiteY2" fmla="*/ 297379 h 1453922"/>
                  <a:gd name="connsiteX3" fmla="*/ 1131972 w 2529426"/>
                  <a:gd name="connsiteY3" fmla="*/ 180534 h 1453922"/>
                  <a:gd name="connsiteX4" fmla="*/ 1546904 w 2529426"/>
                  <a:gd name="connsiteY4" fmla="*/ 33150 h 1453922"/>
                  <a:gd name="connsiteX5" fmla="*/ 1726155 w 2529426"/>
                  <a:gd name="connsiteY5" fmla="*/ 4603 h 1453922"/>
                  <a:gd name="connsiteX6" fmla="*/ 2297101 w 2529426"/>
                  <a:gd name="connsiteY6" fmla="*/ 179206 h 1453922"/>
                  <a:gd name="connsiteX7" fmla="*/ 2512202 w 2529426"/>
                  <a:gd name="connsiteY7" fmla="*/ 339204 h 1453922"/>
                  <a:gd name="connsiteX8" fmla="*/ 2505564 w 2529426"/>
                  <a:gd name="connsiteY8" fmla="*/ 524430 h 1453922"/>
                  <a:gd name="connsiteX9" fmla="*/ 2325649 w 2529426"/>
                  <a:gd name="connsiteY9" fmla="*/ 681772 h 1453922"/>
                  <a:gd name="connsiteX10" fmla="*/ 2316354 w 2529426"/>
                  <a:gd name="connsiteY10" fmla="*/ 706336 h 1453922"/>
                  <a:gd name="connsiteX11" fmla="*/ 2443158 w 2529426"/>
                  <a:gd name="connsiteY11" fmla="*/ 995793 h 1453922"/>
                  <a:gd name="connsiteX12" fmla="*/ 149412 w 2529426"/>
                  <a:gd name="connsiteY12" fmla="*/ 1457861 h 1453922"/>
                  <a:gd name="connsiteX13" fmla="*/ 128168 w 2529426"/>
                  <a:gd name="connsiteY13" fmla="*/ 1425994 h 1453922"/>
                  <a:gd name="connsiteX14" fmla="*/ 700 w 2529426"/>
                  <a:gd name="connsiteY14" fmla="*/ 997120 h 14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9426" h="1453922">
                    <a:moveTo>
                      <a:pt x="700" y="997120"/>
                    </a:moveTo>
                    <a:cubicBezTo>
                      <a:pt x="79704" y="971229"/>
                      <a:pt x="138790" y="915462"/>
                      <a:pt x="201196" y="865006"/>
                    </a:cubicBezTo>
                    <a:cubicBezTo>
                      <a:pt x="412313" y="695714"/>
                      <a:pt x="883676" y="319951"/>
                      <a:pt x="904921" y="297379"/>
                    </a:cubicBezTo>
                    <a:cubicBezTo>
                      <a:pt x="967327" y="231653"/>
                      <a:pt x="1050977" y="209081"/>
                      <a:pt x="1131972" y="180534"/>
                    </a:cubicBezTo>
                    <a:cubicBezTo>
                      <a:pt x="1270061" y="130742"/>
                      <a:pt x="1408815" y="82278"/>
                      <a:pt x="1546904" y="33150"/>
                    </a:cubicBezTo>
                    <a:cubicBezTo>
                      <a:pt x="1626571" y="4603"/>
                      <a:pt x="1664413" y="-7348"/>
                      <a:pt x="1726155" y="4603"/>
                    </a:cubicBezTo>
                    <a:cubicBezTo>
                      <a:pt x="1849638" y="38461"/>
                      <a:pt x="2190879" y="124103"/>
                      <a:pt x="2297101" y="179206"/>
                    </a:cubicBezTo>
                    <a:cubicBezTo>
                      <a:pt x="2413946" y="227670"/>
                      <a:pt x="2437847" y="238956"/>
                      <a:pt x="2512202" y="339204"/>
                    </a:cubicBezTo>
                    <a:cubicBezTo>
                      <a:pt x="2546061" y="401610"/>
                      <a:pt x="2527472" y="484596"/>
                      <a:pt x="2505564" y="524430"/>
                    </a:cubicBezTo>
                    <a:cubicBezTo>
                      <a:pt x="2496933" y="575549"/>
                      <a:pt x="2340918" y="680444"/>
                      <a:pt x="2325649" y="681772"/>
                    </a:cubicBezTo>
                    <a:cubicBezTo>
                      <a:pt x="2302412" y="683100"/>
                      <a:pt x="2307060" y="693058"/>
                      <a:pt x="2316354" y="706336"/>
                    </a:cubicBezTo>
                    <a:cubicBezTo>
                      <a:pt x="2340918" y="741522"/>
                      <a:pt x="2459755" y="780028"/>
                      <a:pt x="2443158" y="995793"/>
                    </a:cubicBezTo>
                    <a:cubicBezTo>
                      <a:pt x="2438510" y="1040937"/>
                      <a:pt x="170657" y="1467156"/>
                      <a:pt x="149412" y="1457861"/>
                    </a:cubicBezTo>
                    <a:cubicBezTo>
                      <a:pt x="134806" y="1451886"/>
                      <a:pt x="132151" y="1438608"/>
                      <a:pt x="128168" y="1425994"/>
                    </a:cubicBezTo>
                    <a:cubicBezTo>
                      <a:pt x="89662" y="1295208"/>
                      <a:pt x="-9258" y="1010398"/>
                      <a:pt x="700" y="997120"/>
                    </a:cubicBezTo>
                    <a:close/>
                  </a:path>
                </a:pathLst>
              </a:custGeom>
              <a:solidFill>
                <a:schemeClr val="accent4">
                  <a:lumMod val="60000"/>
                  <a:lumOff val="40000"/>
                </a:schemeClr>
              </a:solidFill>
              <a:ln w="6638" cap="flat">
                <a:noFill/>
                <a:prstDash val="solid"/>
                <a:miter/>
              </a:ln>
            </p:spPr>
            <p:txBody>
              <a:bodyPr rtlCol="0" anchor="ctr"/>
              <a:lstStyle/>
              <a:p>
                <a:endParaRPr lang="en-US"/>
              </a:p>
            </p:txBody>
          </p:sp>
          <p:sp>
            <p:nvSpPr>
              <p:cNvPr id="29" name="Freeform: Shape 10">
                <a:extLst>
                  <a:ext uri="{FF2B5EF4-FFF2-40B4-BE49-F238E27FC236}">
                    <a16:creationId xmlns:a16="http://schemas.microsoft.com/office/drawing/2014/main" id="{041FF911-C607-4BE2-AFBC-9647C764A330}"/>
                  </a:ext>
                </a:extLst>
              </p:cNvPr>
              <p:cNvSpPr/>
              <p:nvPr/>
            </p:nvSpPr>
            <p:spPr>
              <a:xfrm>
                <a:off x="3330154" y="3030456"/>
                <a:ext cx="2429843" cy="942726"/>
              </a:xfrm>
              <a:custGeom>
                <a:avLst/>
                <a:gdLst>
                  <a:gd name="connsiteX0" fmla="*/ 2434564 w 2429843"/>
                  <a:gd name="connsiteY0" fmla="*/ 494809 h 942726"/>
                  <a:gd name="connsiteX1" fmla="*/ 221813 w 2429843"/>
                  <a:gd name="connsiteY1" fmla="*/ 948246 h 942726"/>
                  <a:gd name="connsiteX2" fmla="*/ 8040 w 2429843"/>
                  <a:gd name="connsiteY2" fmla="*/ 405183 h 942726"/>
                  <a:gd name="connsiteX3" fmla="*/ 2065 w 2429843"/>
                  <a:gd name="connsiteY3" fmla="*/ 385930 h 942726"/>
                  <a:gd name="connsiteX4" fmla="*/ 19327 w 2429843"/>
                  <a:gd name="connsiteY4" fmla="*/ 348752 h 942726"/>
                  <a:gd name="connsiteX5" fmla="*/ 2223447 w 2429843"/>
                  <a:gd name="connsiteY5" fmla="*/ 3529 h 942726"/>
                  <a:gd name="connsiteX6" fmla="*/ 2287844 w 2429843"/>
                  <a:gd name="connsiteY6" fmla="*/ 36723 h 942726"/>
                  <a:gd name="connsiteX7" fmla="*/ 2434564 w 2429843"/>
                  <a:gd name="connsiteY7" fmla="*/ 494809 h 9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843" h="942726">
                    <a:moveTo>
                      <a:pt x="2434564" y="494809"/>
                    </a:moveTo>
                    <a:cubicBezTo>
                      <a:pt x="2434564" y="496800"/>
                      <a:pt x="231772" y="936296"/>
                      <a:pt x="221813" y="948246"/>
                    </a:cubicBezTo>
                    <a:cubicBezTo>
                      <a:pt x="208536" y="945591"/>
                      <a:pt x="71774" y="578459"/>
                      <a:pt x="8040" y="405183"/>
                    </a:cubicBezTo>
                    <a:cubicBezTo>
                      <a:pt x="6049" y="399208"/>
                      <a:pt x="4057" y="392569"/>
                      <a:pt x="2065" y="385930"/>
                    </a:cubicBezTo>
                    <a:cubicBezTo>
                      <a:pt x="-3246" y="368005"/>
                      <a:pt x="1402" y="355391"/>
                      <a:pt x="19327" y="348752"/>
                    </a:cubicBezTo>
                    <a:cubicBezTo>
                      <a:pt x="64471" y="339458"/>
                      <a:pt x="2209505" y="6848"/>
                      <a:pt x="2223447" y="3529"/>
                    </a:cubicBezTo>
                    <a:cubicBezTo>
                      <a:pt x="2255313" y="-4438"/>
                      <a:pt x="2280542" y="-1119"/>
                      <a:pt x="2287844" y="36723"/>
                    </a:cubicBezTo>
                    <a:cubicBezTo>
                      <a:pt x="2339628" y="189418"/>
                      <a:pt x="2389419" y="341450"/>
                      <a:pt x="2434564" y="494809"/>
                    </a:cubicBezTo>
                    <a:close/>
                  </a:path>
                </a:pathLst>
              </a:custGeom>
              <a:solidFill>
                <a:schemeClr val="accent1">
                  <a:lumMod val="75000"/>
                </a:schemeClr>
              </a:solidFill>
              <a:ln w="6638" cap="flat">
                <a:noFill/>
                <a:prstDash val="solid"/>
                <a:miter/>
              </a:ln>
            </p:spPr>
            <p:txBody>
              <a:bodyPr rtlCol="0" anchor="ctr"/>
              <a:lstStyle/>
              <a:p>
                <a:endParaRPr lang="en-US"/>
              </a:p>
            </p:txBody>
          </p:sp>
          <p:sp>
            <p:nvSpPr>
              <p:cNvPr id="30" name="Freeform: Shape 11">
                <a:extLst>
                  <a:ext uri="{FF2B5EF4-FFF2-40B4-BE49-F238E27FC236}">
                    <a16:creationId xmlns:a16="http://schemas.microsoft.com/office/drawing/2014/main" id="{EFAFE2C2-9A57-437B-BED9-9DD185D86D10}"/>
                  </a:ext>
                </a:extLst>
              </p:cNvPr>
              <p:cNvSpPr/>
              <p:nvPr/>
            </p:nvSpPr>
            <p:spPr>
              <a:xfrm>
                <a:off x="4545782" y="5762579"/>
                <a:ext cx="5258021" cy="650614"/>
              </a:xfrm>
              <a:custGeom>
                <a:avLst/>
                <a:gdLst>
                  <a:gd name="connsiteX0" fmla="*/ 4246281 w 5258021"/>
                  <a:gd name="connsiteY0" fmla="*/ 0 h 650613"/>
                  <a:gd name="connsiteX1" fmla="*/ 5261372 w 5258021"/>
                  <a:gd name="connsiteY1" fmla="*/ 590864 h 650613"/>
                  <a:gd name="connsiteX2" fmla="*/ 31 w 5258021"/>
                  <a:gd name="connsiteY2" fmla="*/ 651942 h 650613"/>
                  <a:gd name="connsiteX3" fmla="*/ 446166 w 5258021"/>
                  <a:gd name="connsiteY3" fmla="*/ 16597 h 650613"/>
                  <a:gd name="connsiteX4" fmla="*/ 454797 w 5258021"/>
                  <a:gd name="connsiteY4" fmla="*/ 7303 h 650613"/>
                  <a:gd name="connsiteX5" fmla="*/ 4246281 w 5258021"/>
                  <a:gd name="connsiteY5" fmla="*/ 0 h 65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021" h="650613">
                    <a:moveTo>
                      <a:pt x="4246281" y="0"/>
                    </a:moveTo>
                    <a:cubicBezTo>
                      <a:pt x="4266198" y="0"/>
                      <a:pt x="4975235" y="405638"/>
                      <a:pt x="5261372" y="590864"/>
                    </a:cubicBezTo>
                    <a:cubicBezTo>
                      <a:pt x="5154485" y="604805"/>
                      <a:pt x="4014" y="660572"/>
                      <a:pt x="31" y="651942"/>
                    </a:cubicBezTo>
                    <a:cubicBezTo>
                      <a:pt x="-3953" y="643311"/>
                      <a:pt x="379113" y="110870"/>
                      <a:pt x="446166" y="16597"/>
                    </a:cubicBezTo>
                    <a:cubicBezTo>
                      <a:pt x="448822" y="13278"/>
                      <a:pt x="452141" y="10622"/>
                      <a:pt x="454797" y="7303"/>
                    </a:cubicBezTo>
                    <a:cubicBezTo>
                      <a:pt x="466083" y="11950"/>
                      <a:pt x="4071014" y="1992"/>
                      <a:pt x="4246281" y="0"/>
                    </a:cubicBezTo>
                    <a:close/>
                  </a:path>
                </a:pathLst>
              </a:custGeom>
              <a:solidFill>
                <a:schemeClr val="tx1">
                  <a:lumMod val="50000"/>
                  <a:lumOff val="50000"/>
                </a:schemeClr>
              </a:solidFill>
              <a:ln w="663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00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標題 1"/>
          <p:cNvSpPr txBox="1">
            <a:spLocks/>
          </p:cNvSpPr>
          <p:nvPr/>
        </p:nvSpPr>
        <p:spPr bwMode="auto">
          <a:xfrm>
            <a:off x="422203" y="361293"/>
            <a:ext cx="6945209"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200" b="1" dirty="0">
                <a:solidFill>
                  <a:srgbClr val="002060"/>
                </a:solidFill>
                <a:latin typeface="微軟正黑體" panose="020B0604030504040204" pitchFamily="34" charset="-120"/>
                <a:ea typeface="微軟正黑體" panose="020B0604030504040204" pitchFamily="34" charset="-120"/>
              </a:rPr>
              <a:t>肆、報名作業</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800" b="1" dirty="0">
                <a:solidFill>
                  <a:srgbClr val="002060"/>
                </a:solidFill>
                <a:latin typeface="微軟正黑體" panose="020B0604030504040204" pitchFamily="34" charset="-120"/>
                <a:ea typeface="微軟正黑體" panose="020B0604030504040204" pitchFamily="34" charset="-120"/>
              </a:rPr>
              <a:t>報名資格（</a:t>
            </a:r>
            <a:r>
              <a:rPr lang="en-US" altLang="zh-TW" sz="2800" b="1" dirty="0">
                <a:solidFill>
                  <a:srgbClr val="002060"/>
                </a:solidFill>
                <a:latin typeface="微軟正黑體" panose="020B0604030504040204" pitchFamily="34" charset="-120"/>
                <a:ea typeface="微軟正黑體" panose="020B0604030504040204" pitchFamily="34" charset="-120"/>
              </a:rPr>
              <a:t>1/13</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70" name="投影片編號版面配置區 4"/>
          <p:cNvSpPr>
            <a:spLocks noGrp="1"/>
          </p:cNvSpPr>
          <p:nvPr>
            <p:ph type="sldNum" sz="quarter" idx="12"/>
          </p:nvPr>
        </p:nvSpPr>
        <p:spPr bwMode="auto">
          <a:xfrm>
            <a:off x="955414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a:t>
            </a:fld>
            <a:endParaRPr lang="zh-TW" altLang="en-US" sz="1500" b="1" dirty="0">
              <a:latin typeface="Arial" panose="020B0604020202020204" pitchFamily="34" charset="0"/>
              <a:cs typeface="Arial" panose="020B0604020202020204" pitchFamily="34" charset="0"/>
            </a:endParaRPr>
          </a:p>
        </p:txBody>
      </p:sp>
      <p:cxnSp>
        <p:nvCxnSpPr>
          <p:cNvPr id="66" name="直接连接符 42">
            <a:extLst>
              <a:ext uri="{FF2B5EF4-FFF2-40B4-BE49-F238E27FC236}">
                <a16:creationId xmlns:a16="http://schemas.microsoft.com/office/drawing/2014/main" id="{63EFC256-FFA8-4905-828C-3F94E7B05126}"/>
              </a:ext>
            </a:extLst>
          </p:cNvPr>
          <p:cNvCxnSpPr>
            <a:cxnSpLocks/>
            <a:endCxn id="67"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7" name="Freeform 6">
            <a:extLst>
              <a:ext uri="{FF2B5EF4-FFF2-40B4-BE49-F238E27FC236}">
                <a16:creationId xmlns:a16="http://schemas.microsoft.com/office/drawing/2014/main" id="{AF345638-F512-4566-B055-15559696AF4E}"/>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pSp>
        <p:nvGrpSpPr>
          <p:cNvPr id="2" name="群組 1">
            <a:extLst>
              <a:ext uri="{FF2B5EF4-FFF2-40B4-BE49-F238E27FC236}">
                <a16:creationId xmlns:a16="http://schemas.microsoft.com/office/drawing/2014/main" id="{192E779F-FBAE-64C1-3D28-4D9CBF8BD982}"/>
              </a:ext>
            </a:extLst>
          </p:cNvPr>
          <p:cNvGrpSpPr/>
          <p:nvPr/>
        </p:nvGrpSpPr>
        <p:grpSpPr>
          <a:xfrm>
            <a:off x="749304" y="894765"/>
            <a:ext cx="10862244" cy="5659174"/>
            <a:chOff x="1245375" y="852143"/>
            <a:chExt cx="10862244" cy="5659174"/>
          </a:xfrm>
        </p:grpSpPr>
        <p:grpSp>
          <p:nvGrpSpPr>
            <p:cNvPr id="3" name="群組 90">
              <a:extLst>
                <a:ext uri="{FF2B5EF4-FFF2-40B4-BE49-F238E27FC236}">
                  <a16:creationId xmlns:a16="http://schemas.microsoft.com/office/drawing/2014/main" id="{911A081A-EB78-4AFC-7F3E-EF03F25A1069}"/>
                </a:ext>
              </a:extLst>
            </p:cNvPr>
            <p:cNvGrpSpPr>
              <a:grpSpLocks/>
            </p:cNvGrpSpPr>
            <p:nvPr/>
          </p:nvGrpSpPr>
          <p:grpSpPr bwMode="auto">
            <a:xfrm>
              <a:off x="9822117" y="4526955"/>
              <a:ext cx="2285502" cy="1246495"/>
              <a:chOff x="1968999" y="5175592"/>
              <a:chExt cx="3028763" cy="1661321"/>
            </a:xfrm>
          </p:grpSpPr>
          <p:sp>
            <p:nvSpPr>
              <p:cNvPr id="98" name="矩形 97">
                <a:extLst>
                  <a:ext uri="{FF2B5EF4-FFF2-40B4-BE49-F238E27FC236}">
                    <a16:creationId xmlns:a16="http://schemas.microsoft.com/office/drawing/2014/main" id="{CEFD4799-9B5B-CCC8-D006-2E57266DE165}"/>
                  </a:ext>
                </a:extLst>
              </p:cNvPr>
              <p:cNvSpPr/>
              <p:nvPr/>
            </p:nvSpPr>
            <p:spPr>
              <a:xfrm>
                <a:off x="2506377" y="5175592"/>
                <a:ext cx="2491385" cy="1661321"/>
              </a:xfrm>
              <a:prstGeom prst="rect">
                <a:avLst/>
              </a:prstGeom>
              <a:solidFill>
                <a:srgbClr val="FDF0E7"/>
              </a:solidFill>
              <a:ln w="34925">
                <a:solidFill>
                  <a:srgbClr val="FFC000"/>
                </a:solidFill>
                <a:prstDash val="solid"/>
              </a:ln>
            </p:spPr>
            <p:txBody>
              <a:bodyPr wrap="square">
                <a:spAutoFit/>
              </a:bodyPr>
              <a:lstStyle/>
              <a:p>
                <a:pPr>
                  <a:lnSpc>
                    <a:spcPts val="1800"/>
                  </a:lnSpc>
                  <a:spcBef>
                    <a:spcPts val="450"/>
                  </a:spcBef>
                  <a:spcAft>
                    <a:spcPts val="450"/>
                  </a:spcAft>
                  <a:defRPr/>
                </a:pPr>
                <a:r>
                  <a:rPr lang="zh-TW" altLang="en-US" sz="1600" b="1" dirty="0">
                    <a:solidFill>
                      <a:srgbClr val="C00000"/>
                    </a:solidFill>
                    <a:latin typeface="微軟正黑體" panose="020B0604030504040204" pitchFamily="34" charset="-120"/>
                    <a:ea typeface="微軟正黑體" panose="020B0604030504040204" pitchFamily="34" charset="-120"/>
                  </a:rPr>
                  <a:t>★具多重特種身分之免試生，應選定一種特種身分報名，且報名後</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不得更換</a:t>
                </a:r>
                <a:r>
                  <a:rPr lang="zh-TW" altLang="en-US" sz="1600" b="1" dirty="0">
                    <a:solidFill>
                      <a:srgbClr val="C00000"/>
                    </a:solidFill>
                    <a:latin typeface="微軟正黑體" panose="020B0604030504040204" pitchFamily="34" charset="-120"/>
                    <a:ea typeface="微軟正黑體" panose="020B0604030504040204" pitchFamily="34" charset="-120"/>
                  </a:rPr>
                  <a:t>報名身分</a:t>
                </a:r>
              </a:p>
            </p:txBody>
          </p:sp>
          <p:sp>
            <p:nvSpPr>
              <p:cNvPr id="99" name="向右箭號 88">
                <a:extLst>
                  <a:ext uri="{FF2B5EF4-FFF2-40B4-BE49-F238E27FC236}">
                    <a16:creationId xmlns:a16="http://schemas.microsoft.com/office/drawing/2014/main" id="{8507DA66-36B7-D6C2-DD32-083286E2F395}"/>
                  </a:ext>
                </a:extLst>
              </p:cNvPr>
              <p:cNvSpPr/>
              <p:nvPr/>
            </p:nvSpPr>
            <p:spPr>
              <a:xfrm rot="10800000">
                <a:off x="1968999" y="5695351"/>
                <a:ext cx="543385" cy="256042"/>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grpSp>
        <p:grpSp>
          <p:nvGrpSpPr>
            <p:cNvPr id="6" name="群組 5">
              <a:extLst>
                <a:ext uri="{FF2B5EF4-FFF2-40B4-BE49-F238E27FC236}">
                  <a16:creationId xmlns:a16="http://schemas.microsoft.com/office/drawing/2014/main" id="{75E403F0-60A8-0502-0763-EE7D91AA87A8}"/>
                </a:ext>
              </a:extLst>
            </p:cNvPr>
            <p:cNvGrpSpPr/>
            <p:nvPr/>
          </p:nvGrpSpPr>
          <p:grpSpPr>
            <a:xfrm>
              <a:off x="1245375" y="852143"/>
              <a:ext cx="9432150" cy="5659174"/>
              <a:chOff x="1245375" y="852143"/>
              <a:chExt cx="9432150" cy="5659174"/>
            </a:xfrm>
          </p:grpSpPr>
          <p:cxnSp>
            <p:nvCxnSpPr>
              <p:cNvPr id="7" name="直線接點 6">
                <a:extLst>
                  <a:ext uri="{FF2B5EF4-FFF2-40B4-BE49-F238E27FC236}">
                    <a16:creationId xmlns:a16="http://schemas.microsoft.com/office/drawing/2014/main" id="{5F16EF5F-BB7C-A228-3270-E7121B7E5861}"/>
                  </a:ext>
                </a:extLst>
              </p:cNvPr>
              <p:cNvCxnSpPr/>
              <p:nvPr/>
            </p:nvCxnSpPr>
            <p:spPr>
              <a:xfrm flipH="1">
                <a:off x="7830984" y="4624066"/>
                <a:ext cx="0" cy="180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FB801C7-EF2B-84D2-9E84-6152E3F4EBE3}"/>
                  </a:ext>
                </a:extLst>
              </p:cNvPr>
              <p:cNvSpPr/>
              <p:nvPr/>
            </p:nvSpPr>
            <p:spPr>
              <a:xfrm>
                <a:off x="5747657" y="4430896"/>
                <a:ext cx="4188366" cy="2080421"/>
              </a:xfrm>
              <a:prstGeom prst="rect">
                <a:avLst/>
              </a:prstGeom>
              <a:noFill/>
              <a:ln w="28575">
                <a:prstDash val="sysDash"/>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zh-TW" altLang="en-US"/>
              </a:p>
            </p:txBody>
          </p:sp>
          <p:grpSp>
            <p:nvGrpSpPr>
              <p:cNvPr id="10" name="群組 85">
                <a:extLst>
                  <a:ext uri="{FF2B5EF4-FFF2-40B4-BE49-F238E27FC236}">
                    <a16:creationId xmlns:a16="http://schemas.microsoft.com/office/drawing/2014/main" id="{20F0D905-4D66-7D2E-34D9-5C3AFB31C540}"/>
                  </a:ext>
                </a:extLst>
              </p:cNvPr>
              <p:cNvGrpSpPr>
                <a:grpSpLocks/>
              </p:cNvGrpSpPr>
              <p:nvPr/>
            </p:nvGrpSpPr>
            <p:grpSpPr bwMode="auto">
              <a:xfrm>
                <a:off x="1761892" y="2069293"/>
                <a:ext cx="8632031" cy="3885012"/>
                <a:chOff x="175678" y="1649132"/>
                <a:chExt cx="11510128" cy="5179141"/>
              </a:xfrm>
            </p:grpSpPr>
            <p:grpSp>
              <p:nvGrpSpPr>
                <p:cNvPr id="45" name="群組 65">
                  <a:extLst>
                    <a:ext uri="{FF2B5EF4-FFF2-40B4-BE49-F238E27FC236}">
                      <a16:creationId xmlns:a16="http://schemas.microsoft.com/office/drawing/2014/main" id="{7C8F863B-67EF-691B-DC1A-94CD7FC8AA05}"/>
                    </a:ext>
                  </a:extLst>
                </p:cNvPr>
                <p:cNvGrpSpPr>
                  <a:grpSpLocks/>
                </p:cNvGrpSpPr>
                <p:nvPr/>
              </p:nvGrpSpPr>
              <p:grpSpPr bwMode="auto">
                <a:xfrm>
                  <a:off x="2461828" y="1649132"/>
                  <a:ext cx="8429534" cy="5179141"/>
                  <a:chOff x="2030184" y="2009377"/>
                  <a:chExt cx="8429534" cy="5179141"/>
                </a:xfrm>
              </p:grpSpPr>
              <p:sp>
                <p:nvSpPr>
                  <p:cNvPr id="49" name="矩形 48">
                    <a:extLst>
                      <a:ext uri="{FF2B5EF4-FFF2-40B4-BE49-F238E27FC236}">
                        <a16:creationId xmlns:a16="http://schemas.microsoft.com/office/drawing/2014/main" id="{AEE9BD92-CD49-6E78-58AC-10C827087DCA}"/>
                      </a:ext>
                    </a:extLst>
                  </p:cNvPr>
                  <p:cNvSpPr/>
                  <p:nvPr/>
                </p:nvSpPr>
                <p:spPr>
                  <a:xfrm>
                    <a:off x="2030184" y="2009377"/>
                    <a:ext cx="2260748" cy="888848"/>
                  </a:xfrm>
                  <a:prstGeom prst="rect">
                    <a:avLst/>
                  </a:prstGeom>
                  <a:ln w="28575"/>
                </p:spPr>
                <p:style>
                  <a:lnRef idx="2">
                    <a:schemeClr val="accent5"/>
                  </a:lnRef>
                  <a:fillRef idx="1">
                    <a:schemeClr val="lt1"/>
                  </a:fillRef>
                  <a:effectRef idx="0">
                    <a:schemeClr val="accent5"/>
                  </a:effectRef>
                  <a:fontRef idx="minor">
                    <a:schemeClr val="dk1"/>
                  </a:fontRef>
                </p:style>
                <p:txBody>
                  <a:bodyPr anchor="ctr"/>
                  <a:lstStyle/>
                  <a:p>
                    <a:pPr algn="ctr">
                      <a:defRPr/>
                    </a:pPr>
                    <a:r>
                      <a:rPr lang="zh-TW" altLang="en-US" sz="1600" b="1" dirty="0">
                        <a:solidFill>
                          <a:srgbClr val="C00000"/>
                        </a:solidFill>
                        <a:latin typeface="Calibri Light" panose="020F0302020204030204" pitchFamily="34" charset="0"/>
                        <a:ea typeface="微軟正黑體" panose="020B0604030504040204" pitchFamily="34" charset="-120"/>
                      </a:rPr>
                      <a:t>❶</a:t>
                    </a:r>
                    <a:r>
                      <a:rPr lang="zh-TW" altLang="en-US" sz="1600" b="1" dirty="0">
                        <a:solidFill>
                          <a:srgbClr val="7030A0"/>
                        </a:solidFill>
                        <a:latin typeface="微軟正黑體" panose="020B0604030504040204" pitchFamily="34" charset="-120"/>
                        <a:ea typeface="微軟正黑體" panose="020B0604030504040204" pitchFamily="34" charset="-120"/>
                      </a:rPr>
                      <a:t>國民中學</a:t>
                    </a:r>
                    <a:endParaRPr lang="en-US" altLang="zh-TW" sz="1600" b="1" dirty="0">
                      <a:solidFill>
                        <a:srgbClr val="7030A0"/>
                      </a:solidFill>
                      <a:latin typeface="微軟正黑體" panose="020B0604030504040204" pitchFamily="34" charset="-120"/>
                      <a:ea typeface="微軟正黑體" panose="020B0604030504040204" pitchFamily="34" charset="-120"/>
                    </a:endParaRPr>
                  </a:p>
                  <a:p>
                    <a:pPr algn="ctr">
                      <a:defRPr/>
                    </a:pPr>
                    <a:r>
                      <a:rPr lang="zh-TW" altLang="en-US" sz="2400" b="1" dirty="0">
                        <a:solidFill>
                          <a:srgbClr val="C00000"/>
                        </a:solidFill>
                        <a:latin typeface="微軟正黑體" panose="020B0604030504040204" pitchFamily="34" charset="-120"/>
                        <a:ea typeface="微軟正黑體" panose="020B0604030504040204" pitchFamily="34" charset="-120"/>
                      </a:rPr>
                      <a:t>應屆</a:t>
                    </a:r>
                    <a:r>
                      <a:rPr lang="zh-TW" altLang="en-US" sz="1600" b="1" dirty="0">
                        <a:solidFill>
                          <a:srgbClr val="7030A0"/>
                        </a:solidFill>
                        <a:latin typeface="微軟正黑體" panose="020B0604030504040204" pitchFamily="34" charset="-120"/>
                        <a:ea typeface="微軟正黑體" panose="020B0604030504040204" pitchFamily="34" charset="-120"/>
                      </a:rPr>
                      <a:t>畢業生</a:t>
                    </a:r>
                  </a:p>
                </p:txBody>
              </p:sp>
              <p:sp>
                <p:nvSpPr>
                  <p:cNvPr id="56" name="矩形 55">
                    <a:extLst>
                      <a:ext uri="{FF2B5EF4-FFF2-40B4-BE49-F238E27FC236}">
                        <a16:creationId xmlns:a16="http://schemas.microsoft.com/office/drawing/2014/main" id="{344A2E7A-89FE-CE06-F3CF-6862AFC3A5BA}"/>
                      </a:ext>
                    </a:extLst>
                  </p:cNvPr>
                  <p:cNvSpPr/>
                  <p:nvPr/>
                </p:nvSpPr>
                <p:spPr>
                  <a:xfrm>
                    <a:off x="7094640" y="2009377"/>
                    <a:ext cx="2387756" cy="888848"/>
                  </a:xfrm>
                  <a:prstGeom prst="rect">
                    <a:avLst/>
                  </a:prstGeom>
                  <a:solidFill>
                    <a:schemeClr val="accent6">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anchor="ctr"/>
                  <a:lstStyle/>
                  <a:p>
                    <a:pPr algn="ctr">
                      <a:defRPr/>
                    </a:pPr>
                    <a:r>
                      <a:rPr lang="zh-TW" altLang="en-US" sz="1600" b="1" dirty="0">
                        <a:solidFill>
                          <a:srgbClr val="C00000"/>
                        </a:solidFill>
                        <a:latin typeface="Calibri Light" panose="020F0302020204030204" pitchFamily="34" charset="0"/>
                        <a:ea typeface="微軟正黑體" panose="020B0604030504040204" pitchFamily="34" charset="-120"/>
                      </a:rPr>
                      <a:t>❸</a:t>
                    </a:r>
                    <a:r>
                      <a:rPr lang="zh-TW" altLang="en-US" sz="1600" b="1" dirty="0">
                        <a:solidFill>
                          <a:srgbClr val="7030A0"/>
                        </a:solidFill>
                        <a:latin typeface="Calibri Light" panose="020F0302020204030204" pitchFamily="34" charset="0"/>
                        <a:ea typeface="微軟正黑體" panose="020B0604030504040204" pitchFamily="34" charset="-120"/>
                      </a:rPr>
                      <a:t>同等學力者</a:t>
                    </a:r>
                  </a:p>
                </p:txBody>
              </p:sp>
              <p:sp>
                <p:nvSpPr>
                  <p:cNvPr id="57" name="矩形 56">
                    <a:extLst>
                      <a:ext uri="{FF2B5EF4-FFF2-40B4-BE49-F238E27FC236}">
                        <a16:creationId xmlns:a16="http://schemas.microsoft.com/office/drawing/2014/main" id="{E39B6D84-2FF0-9431-D110-5822E5784DA4}"/>
                      </a:ext>
                    </a:extLst>
                  </p:cNvPr>
                  <p:cNvSpPr/>
                  <p:nvPr/>
                </p:nvSpPr>
                <p:spPr>
                  <a:xfrm>
                    <a:off x="4562411" y="2009377"/>
                    <a:ext cx="2260748" cy="888848"/>
                  </a:xfrm>
                  <a:prstGeom prst="rect">
                    <a:avLst/>
                  </a:prstGeom>
                  <a:solidFill>
                    <a:schemeClr val="accent6">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anchor="ctr"/>
                  <a:lstStyle/>
                  <a:p>
                    <a:pPr algn="ctr">
                      <a:defRPr/>
                    </a:pPr>
                    <a:r>
                      <a:rPr lang="zh-TW" altLang="en-US" sz="1600" b="1" dirty="0">
                        <a:solidFill>
                          <a:srgbClr val="C00000"/>
                        </a:solidFill>
                        <a:latin typeface="Calibri Light" panose="020F0302020204030204" pitchFamily="34" charset="0"/>
                        <a:ea typeface="微軟正黑體" panose="020B0604030504040204" pitchFamily="34" charset="-120"/>
                      </a:rPr>
                      <a:t>❷</a:t>
                    </a:r>
                    <a:r>
                      <a:rPr lang="zh-TW" altLang="en-US" sz="1600" b="1" dirty="0">
                        <a:solidFill>
                          <a:srgbClr val="7030A0"/>
                        </a:solidFill>
                        <a:latin typeface="Calibri Light" panose="020F0302020204030204" pitchFamily="34" charset="0"/>
                        <a:ea typeface="微軟正黑體" panose="020B0604030504040204" pitchFamily="34" charset="-120"/>
                      </a:rPr>
                      <a:t>國民中學</a:t>
                    </a:r>
                    <a:br>
                      <a:rPr lang="en-US" altLang="zh-TW" sz="1600" b="1" dirty="0">
                        <a:solidFill>
                          <a:srgbClr val="C00000"/>
                        </a:solidFill>
                        <a:latin typeface="Calibri Light" panose="020F0302020204030204" pitchFamily="34" charset="0"/>
                        <a:ea typeface="微軟正黑體" panose="020B0604030504040204" pitchFamily="34" charset="-120"/>
                      </a:rPr>
                    </a:br>
                    <a:r>
                      <a:rPr lang="zh-TW" altLang="en-US" sz="2200" b="1" dirty="0">
                        <a:solidFill>
                          <a:srgbClr val="C00000"/>
                        </a:solidFill>
                        <a:latin typeface="Calibri Light" panose="020F0302020204030204" pitchFamily="34" charset="0"/>
                        <a:ea typeface="微軟正黑體" panose="020B0604030504040204" pitchFamily="34" charset="-120"/>
                      </a:rPr>
                      <a:t>非應屆</a:t>
                    </a:r>
                    <a:r>
                      <a:rPr lang="zh-TW" altLang="en-US" sz="1600" b="1" dirty="0">
                        <a:solidFill>
                          <a:srgbClr val="7030A0"/>
                        </a:solidFill>
                        <a:latin typeface="Calibri Light" panose="020F0302020204030204" pitchFamily="34" charset="0"/>
                        <a:ea typeface="微軟正黑體" panose="020B0604030504040204" pitchFamily="34" charset="-120"/>
                      </a:rPr>
                      <a:t>畢業生</a:t>
                    </a:r>
                    <a:endParaRPr lang="en-US" altLang="zh-TW" sz="1600" b="1" dirty="0">
                      <a:solidFill>
                        <a:srgbClr val="7030A0"/>
                      </a:solidFill>
                      <a:latin typeface="Calibri Light" panose="020F0302020204030204" pitchFamily="34" charset="0"/>
                      <a:ea typeface="微軟正黑體" panose="020B0604030504040204" pitchFamily="34" charset="-120"/>
                    </a:endParaRPr>
                  </a:p>
                </p:txBody>
              </p:sp>
              <p:sp>
                <p:nvSpPr>
                  <p:cNvPr id="68" name="矩形 67">
                    <a:extLst>
                      <a:ext uri="{FF2B5EF4-FFF2-40B4-BE49-F238E27FC236}">
                        <a16:creationId xmlns:a16="http://schemas.microsoft.com/office/drawing/2014/main" id="{52F5BCC2-12F7-258E-1401-CCB6FEFB1F8C}"/>
                      </a:ext>
                    </a:extLst>
                  </p:cNvPr>
                  <p:cNvSpPr/>
                  <p:nvPr/>
                </p:nvSpPr>
                <p:spPr>
                  <a:xfrm>
                    <a:off x="2030184" y="3483912"/>
                    <a:ext cx="2692576" cy="1165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33CC"/>
                        </a:solidFill>
                        <a:latin typeface="微軟正黑體" panose="020B0604030504040204" pitchFamily="34" charset="-120"/>
                        <a:ea typeface="微軟正黑體" panose="020B0604030504040204" pitchFamily="34" charset="-120"/>
                      </a:rPr>
                      <a:t>一般生及</a:t>
                    </a:r>
                    <a:br>
                      <a:rPr lang="en-US" altLang="zh-TW" b="1" dirty="0">
                        <a:solidFill>
                          <a:srgbClr val="0033CC"/>
                        </a:solidFill>
                        <a:latin typeface="微軟正黑體" panose="020B0604030504040204" pitchFamily="34" charset="-120"/>
                        <a:ea typeface="微軟正黑體" panose="020B0604030504040204" pitchFamily="34" charset="-120"/>
                      </a:rPr>
                    </a:br>
                    <a:r>
                      <a:rPr lang="zh-TW" altLang="en-US" b="1" dirty="0">
                        <a:solidFill>
                          <a:srgbClr val="0033CC"/>
                        </a:solidFill>
                        <a:latin typeface="微軟正黑體" panose="020B0604030504040204" pitchFamily="34" charset="-120"/>
                        <a:ea typeface="微軟正黑體" panose="020B0604030504040204" pitchFamily="34" charset="-120"/>
                      </a:rPr>
                      <a:t>大陸長期探親子女</a:t>
                    </a:r>
                    <a:endParaRPr lang="en-US" altLang="zh-TW" b="1" dirty="0">
                      <a:solidFill>
                        <a:srgbClr val="0033CC"/>
                      </a:solidFill>
                      <a:latin typeface="微軟正黑體" panose="020B0604030504040204" pitchFamily="34" charset="-120"/>
                      <a:ea typeface="微軟正黑體" panose="020B0604030504040204" pitchFamily="34" charset="-120"/>
                    </a:endParaRPr>
                  </a:p>
                  <a:p>
                    <a:pPr algn="ctr">
                      <a:defRPr/>
                    </a:pPr>
                    <a:r>
                      <a:rPr lang="zh-TW" altLang="en-US" b="1" dirty="0">
                        <a:solidFill>
                          <a:schemeClr val="tx1"/>
                        </a:solidFill>
                        <a:latin typeface="微軟正黑體" panose="020B0604030504040204" pitchFamily="34" charset="-120"/>
                        <a:ea typeface="微軟正黑體" panose="020B0604030504040204" pitchFamily="34" charset="-120"/>
                      </a:rPr>
                      <a:t>（白色報名表）</a:t>
                    </a:r>
                  </a:p>
                </p:txBody>
              </p:sp>
              <p:grpSp>
                <p:nvGrpSpPr>
                  <p:cNvPr id="69" name="群組 56">
                    <a:extLst>
                      <a:ext uri="{FF2B5EF4-FFF2-40B4-BE49-F238E27FC236}">
                        <a16:creationId xmlns:a16="http://schemas.microsoft.com/office/drawing/2014/main" id="{66AB3839-2CF9-379A-1845-44D16713FAD2}"/>
                      </a:ext>
                    </a:extLst>
                  </p:cNvPr>
                  <p:cNvGrpSpPr>
                    <a:grpSpLocks/>
                  </p:cNvGrpSpPr>
                  <p:nvPr/>
                </p:nvGrpSpPr>
                <p:grpSpPr bwMode="auto">
                  <a:xfrm>
                    <a:off x="5232399" y="5439441"/>
                    <a:ext cx="5227319" cy="1749077"/>
                    <a:chOff x="5232399" y="5439441"/>
                    <a:chExt cx="5227319" cy="1749077"/>
                  </a:xfrm>
                </p:grpSpPr>
                <p:grpSp>
                  <p:nvGrpSpPr>
                    <p:cNvPr id="75" name="群組 74">
                      <a:extLst>
                        <a:ext uri="{FF2B5EF4-FFF2-40B4-BE49-F238E27FC236}">
                          <a16:creationId xmlns:a16="http://schemas.microsoft.com/office/drawing/2014/main" id="{FF49042B-5CE0-7B5D-33C6-7C2FAF87CB5F}"/>
                        </a:ext>
                      </a:extLst>
                    </p:cNvPr>
                    <p:cNvGrpSpPr/>
                    <p:nvPr/>
                  </p:nvGrpSpPr>
                  <p:grpSpPr>
                    <a:xfrm>
                      <a:off x="5232399" y="5656700"/>
                      <a:ext cx="5227319" cy="1531818"/>
                      <a:chOff x="5918199" y="5410217"/>
                      <a:chExt cx="5227319" cy="1714500"/>
                    </a:xfrm>
                    <a:noFill/>
                  </p:grpSpPr>
                  <p:sp>
                    <p:nvSpPr>
                      <p:cNvPr id="86" name="矩形 85">
                        <a:extLst>
                          <a:ext uri="{FF2B5EF4-FFF2-40B4-BE49-F238E27FC236}">
                            <a16:creationId xmlns:a16="http://schemas.microsoft.com/office/drawing/2014/main" id="{5DCA66AB-B5FC-1E70-E5E1-45D2BFB2A570}"/>
                          </a:ext>
                        </a:extLst>
                      </p:cNvPr>
                      <p:cNvSpPr/>
                      <p:nvPr/>
                    </p:nvSpPr>
                    <p:spPr>
                      <a:xfrm>
                        <a:off x="5918199"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原住民生</a:t>
                        </a:r>
                      </a:p>
                    </p:txBody>
                  </p:sp>
                  <p:sp>
                    <p:nvSpPr>
                      <p:cNvPr id="91" name="矩形 90">
                        <a:extLst>
                          <a:ext uri="{FF2B5EF4-FFF2-40B4-BE49-F238E27FC236}">
                            <a16:creationId xmlns:a16="http://schemas.microsoft.com/office/drawing/2014/main" id="{2DAE036D-BBAB-85A6-7584-E4BB334E2CDE}"/>
                          </a:ext>
                        </a:extLst>
                      </p:cNvPr>
                      <p:cNvSpPr/>
                      <p:nvPr/>
                    </p:nvSpPr>
                    <p:spPr>
                      <a:xfrm>
                        <a:off x="7482839"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anchor="ctr"/>
                      <a:lstStyle/>
                      <a:p>
                        <a:pPr>
                          <a:defRPr/>
                        </a:pPr>
                        <a:r>
                          <a:rPr lang="zh-TW" altLang="en-US" sz="1300" b="1" dirty="0">
                            <a:solidFill>
                              <a:srgbClr val="005392"/>
                            </a:solidFill>
                            <a:latin typeface="微軟正黑體" panose="020B0604030504040204" pitchFamily="34" charset="-120"/>
                            <a:ea typeface="微軟正黑體" panose="020B0604030504040204" pitchFamily="34" charset="-120"/>
                          </a:rPr>
                          <a:t>政府派外人員    子女</a:t>
                        </a:r>
                      </a:p>
                    </p:txBody>
                  </p:sp>
                  <p:sp>
                    <p:nvSpPr>
                      <p:cNvPr id="93" name="矩形 92">
                        <a:extLst>
                          <a:ext uri="{FF2B5EF4-FFF2-40B4-BE49-F238E27FC236}">
                            <a16:creationId xmlns:a16="http://schemas.microsoft.com/office/drawing/2014/main" id="{97AB5652-2B14-E696-DB3C-5EBECA27D062}"/>
                          </a:ext>
                        </a:extLst>
                      </p:cNvPr>
                      <p:cNvSpPr/>
                      <p:nvPr/>
                    </p:nvSpPr>
                    <p:spPr>
                      <a:xfrm>
                        <a:off x="8247381"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anchor="ctr"/>
                      <a:lstStyle/>
                      <a:p>
                        <a:pPr algn="ctr">
                          <a:defRPr/>
                        </a:pPr>
                        <a:r>
                          <a:rPr lang="zh-TW" altLang="en-US" sz="1300" b="1" dirty="0">
                            <a:solidFill>
                              <a:srgbClr val="005392"/>
                            </a:solidFill>
                            <a:latin typeface="微軟正黑體" panose="020B0604030504040204" pitchFamily="34" charset="-120"/>
                            <a:ea typeface="微軟正黑體" panose="020B0604030504040204" pitchFamily="34" charset="-120"/>
                          </a:rPr>
                          <a:t>境外科技人才子女</a:t>
                        </a:r>
                      </a:p>
                    </p:txBody>
                  </p:sp>
                  <p:sp>
                    <p:nvSpPr>
                      <p:cNvPr id="94" name="矩形 93">
                        <a:extLst>
                          <a:ext uri="{FF2B5EF4-FFF2-40B4-BE49-F238E27FC236}">
                            <a16:creationId xmlns:a16="http://schemas.microsoft.com/office/drawing/2014/main" id="{933302E1-9F06-444F-E864-34D46A9D0C2E}"/>
                          </a:ext>
                        </a:extLst>
                      </p:cNvPr>
                      <p:cNvSpPr/>
                      <p:nvPr/>
                    </p:nvSpPr>
                    <p:spPr>
                      <a:xfrm>
                        <a:off x="6700519"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身障生</a:t>
                        </a:r>
                      </a:p>
                    </p:txBody>
                  </p:sp>
                  <p:sp>
                    <p:nvSpPr>
                      <p:cNvPr id="95" name="矩形 94">
                        <a:extLst>
                          <a:ext uri="{FF2B5EF4-FFF2-40B4-BE49-F238E27FC236}">
                            <a16:creationId xmlns:a16="http://schemas.microsoft.com/office/drawing/2014/main" id="{D710BE69-13A4-A8DC-DE0A-F7C32BD37F06}"/>
                          </a:ext>
                        </a:extLst>
                      </p:cNvPr>
                      <p:cNvSpPr/>
                      <p:nvPr/>
                    </p:nvSpPr>
                    <p:spPr>
                      <a:xfrm>
                        <a:off x="9829799"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僑</a:t>
                        </a:r>
                        <a:endParaRPr lang="en-US" altLang="zh-TW" sz="1500" b="1" dirty="0">
                          <a:solidFill>
                            <a:srgbClr val="005392"/>
                          </a:solidFill>
                          <a:latin typeface="微軟正黑體" panose="020B0604030504040204" pitchFamily="34" charset="-120"/>
                          <a:ea typeface="微軟正黑體" panose="020B0604030504040204" pitchFamily="34" charset="-120"/>
                        </a:endParaRPr>
                      </a:p>
                      <a:p>
                        <a:pPr algn="ctr">
                          <a:defRPr/>
                        </a:pPr>
                        <a:endParaRPr lang="en-US" altLang="zh-TW" sz="1500" b="1" dirty="0">
                          <a:solidFill>
                            <a:srgbClr val="005392"/>
                          </a:solidFill>
                          <a:latin typeface="微軟正黑體" panose="020B0604030504040204" pitchFamily="34" charset="-120"/>
                          <a:ea typeface="微軟正黑體" panose="020B0604030504040204" pitchFamily="34" charset="-120"/>
                        </a:endParaRPr>
                      </a:p>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生</a:t>
                        </a:r>
                      </a:p>
                    </p:txBody>
                  </p:sp>
                  <p:sp>
                    <p:nvSpPr>
                      <p:cNvPr id="96" name="矩形 95">
                        <a:extLst>
                          <a:ext uri="{FF2B5EF4-FFF2-40B4-BE49-F238E27FC236}">
                            <a16:creationId xmlns:a16="http://schemas.microsoft.com/office/drawing/2014/main" id="{CE171541-2868-0C2F-3A1C-64133B9F344B}"/>
                          </a:ext>
                        </a:extLst>
                      </p:cNvPr>
                      <p:cNvSpPr/>
                      <p:nvPr/>
                    </p:nvSpPr>
                    <p:spPr>
                      <a:xfrm>
                        <a:off x="10612119"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退伍軍人</a:t>
                        </a:r>
                      </a:p>
                    </p:txBody>
                  </p:sp>
                  <p:sp>
                    <p:nvSpPr>
                      <p:cNvPr id="97" name="矩形 96">
                        <a:extLst>
                          <a:ext uri="{FF2B5EF4-FFF2-40B4-BE49-F238E27FC236}">
                            <a16:creationId xmlns:a16="http://schemas.microsoft.com/office/drawing/2014/main" id="{EC5E2833-7ABE-59E2-7567-27723FBF7D7D}"/>
                          </a:ext>
                        </a:extLst>
                      </p:cNvPr>
                      <p:cNvSpPr/>
                      <p:nvPr/>
                    </p:nvSpPr>
                    <p:spPr>
                      <a:xfrm>
                        <a:off x="9047480" y="5410217"/>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500" b="1" dirty="0">
                            <a:solidFill>
                              <a:srgbClr val="005392"/>
                            </a:solidFill>
                            <a:latin typeface="微軟正黑體" panose="020B0604030504040204" pitchFamily="34" charset="-120"/>
                            <a:ea typeface="微軟正黑體" panose="020B0604030504040204" pitchFamily="34" charset="-120"/>
                          </a:rPr>
                          <a:t>蒙藏生</a:t>
                        </a:r>
                      </a:p>
                    </p:txBody>
                  </p:sp>
                </p:grpSp>
                <p:grpSp>
                  <p:nvGrpSpPr>
                    <p:cNvPr id="76" name="群組 55">
                      <a:extLst>
                        <a:ext uri="{FF2B5EF4-FFF2-40B4-BE49-F238E27FC236}">
                          <a16:creationId xmlns:a16="http://schemas.microsoft.com/office/drawing/2014/main" id="{94738D91-1984-A501-F274-674534B083F5}"/>
                        </a:ext>
                      </a:extLst>
                    </p:cNvPr>
                    <p:cNvGrpSpPr>
                      <a:grpSpLocks/>
                    </p:cNvGrpSpPr>
                    <p:nvPr/>
                  </p:nvGrpSpPr>
                  <p:grpSpPr bwMode="auto">
                    <a:xfrm>
                      <a:off x="5499100" y="5439441"/>
                      <a:ext cx="4693919" cy="217400"/>
                      <a:chOff x="5499100" y="5439441"/>
                      <a:chExt cx="4693919" cy="217400"/>
                    </a:xfrm>
                  </p:grpSpPr>
                  <p:cxnSp>
                    <p:nvCxnSpPr>
                      <p:cNvPr id="78" name="直線接點 77">
                        <a:extLst>
                          <a:ext uri="{FF2B5EF4-FFF2-40B4-BE49-F238E27FC236}">
                            <a16:creationId xmlns:a16="http://schemas.microsoft.com/office/drawing/2014/main" id="{83D76F85-1978-24B8-FBB2-1062B17D8D56}"/>
                          </a:ext>
                        </a:extLst>
                      </p:cNvPr>
                      <p:cNvCxnSpPr>
                        <a:endCxn id="97" idx="0"/>
                      </p:cNvCxnSpPr>
                      <p:nvPr/>
                    </p:nvCxnSpPr>
                    <p:spPr>
                      <a:xfrm>
                        <a:off x="8628265" y="5442566"/>
                        <a:ext cx="0" cy="214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肘形接點 22">
                        <a:extLst>
                          <a:ext uri="{FF2B5EF4-FFF2-40B4-BE49-F238E27FC236}">
                            <a16:creationId xmlns:a16="http://schemas.microsoft.com/office/drawing/2014/main" id="{2A70C76C-CFE2-3C1D-216B-9B2BED3C17BA}"/>
                          </a:ext>
                        </a:extLst>
                      </p:cNvPr>
                      <p:cNvCxnSpPr>
                        <a:endCxn id="86" idx="0"/>
                      </p:cNvCxnSpPr>
                      <p:nvPr/>
                    </p:nvCxnSpPr>
                    <p:spPr>
                      <a:xfrm rot="10800000" flipV="1">
                        <a:off x="5499100" y="5439441"/>
                        <a:ext cx="2441241" cy="21725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2" name="肘形接點 24">
                        <a:extLst>
                          <a:ext uri="{FF2B5EF4-FFF2-40B4-BE49-F238E27FC236}">
                            <a16:creationId xmlns:a16="http://schemas.microsoft.com/office/drawing/2014/main" id="{CDC8E8CD-01EB-F951-E7E5-9B8E32FC462F}"/>
                          </a:ext>
                        </a:extLst>
                      </p:cNvPr>
                      <p:cNvCxnSpPr>
                        <a:endCxn id="96" idx="0"/>
                      </p:cNvCxnSpPr>
                      <p:nvPr/>
                    </p:nvCxnSpPr>
                    <p:spPr>
                      <a:xfrm>
                        <a:off x="7828279" y="5439582"/>
                        <a:ext cx="2364740" cy="21711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DCC688B-4707-11E5-ACCA-19ADE2419559}"/>
                          </a:ext>
                        </a:extLst>
                      </p:cNvPr>
                      <p:cNvCxnSpPr>
                        <a:endCxn id="94" idx="0"/>
                      </p:cNvCxnSpPr>
                      <p:nvPr/>
                    </p:nvCxnSpPr>
                    <p:spPr>
                      <a:xfrm flipH="1">
                        <a:off x="6281785" y="5442563"/>
                        <a:ext cx="0" cy="214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684E3500-04A9-5204-264C-6658425BA4D6}"/>
                          </a:ext>
                        </a:extLst>
                      </p:cNvPr>
                      <p:cNvCxnSpPr>
                        <a:endCxn id="91" idx="0"/>
                      </p:cNvCxnSpPr>
                      <p:nvPr/>
                    </p:nvCxnSpPr>
                    <p:spPr>
                      <a:xfrm flipH="1">
                        <a:off x="7064473" y="5444152"/>
                        <a:ext cx="0" cy="212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7210564-EB90-DC67-0CF4-1F9A2186601D}"/>
                          </a:ext>
                        </a:extLst>
                      </p:cNvPr>
                      <p:cNvCxnSpPr>
                        <a:endCxn id="95" idx="0"/>
                      </p:cNvCxnSpPr>
                      <p:nvPr/>
                    </p:nvCxnSpPr>
                    <p:spPr>
                      <a:xfrm>
                        <a:off x="9410954" y="5442563"/>
                        <a:ext cx="0" cy="214277"/>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1" name="群組 64">
                    <a:extLst>
                      <a:ext uri="{FF2B5EF4-FFF2-40B4-BE49-F238E27FC236}">
                        <a16:creationId xmlns:a16="http://schemas.microsoft.com/office/drawing/2014/main" id="{892D7DBB-ACDC-AFCF-830B-4CE64E51E10D}"/>
                      </a:ext>
                    </a:extLst>
                  </p:cNvPr>
                  <p:cNvGrpSpPr>
                    <a:grpSpLocks/>
                  </p:cNvGrpSpPr>
                  <p:nvPr/>
                </p:nvGrpSpPr>
                <p:grpSpPr bwMode="auto">
                  <a:xfrm>
                    <a:off x="3161033" y="2898376"/>
                    <a:ext cx="5126984" cy="796001"/>
                    <a:chOff x="3161033" y="2898376"/>
                    <a:chExt cx="5126984" cy="796001"/>
                  </a:xfrm>
                </p:grpSpPr>
                <p:cxnSp>
                  <p:nvCxnSpPr>
                    <p:cNvPr id="72" name="肘形接點 26">
                      <a:extLst>
                        <a:ext uri="{FF2B5EF4-FFF2-40B4-BE49-F238E27FC236}">
                          <a16:creationId xmlns:a16="http://schemas.microsoft.com/office/drawing/2014/main" id="{12C5578F-D64B-3870-6A31-54D4C2BD8CA4}"/>
                        </a:ext>
                      </a:extLst>
                    </p:cNvPr>
                    <p:cNvCxnSpPr>
                      <a:stCxn id="57" idx="2"/>
                    </p:cNvCxnSpPr>
                    <p:nvPr/>
                  </p:nvCxnSpPr>
                  <p:spPr>
                    <a:xfrm rot="16200000" flipH="1">
                      <a:off x="6341416" y="2249595"/>
                      <a:ext cx="796789" cy="2094050"/>
                    </a:xfrm>
                    <a:prstGeom prst="bentConnector3">
                      <a:avLst>
                        <a:gd name="adj1" fmla="val 56490"/>
                      </a:avLst>
                    </a:prstGeom>
                  </p:spPr>
                  <p:style>
                    <a:lnRef idx="1">
                      <a:schemeClr val="accent1"/>
                    </a:lnRef>
                    <a:fillRef idx="0">
                      <a:schemeClr val="accent1"/>
                    </a:fillRef>
                    <a:effectRef idx="0">
                      <a:schemeClr val="accent1"/>
                    </a:effectRef>
                    <a:fontRef idx="minor">
                      <a:schemeClr val="tx1"/>
                    </a:fontRef>
                  </p:style>
                </p:cxnSp>
                <p:cxnSp>
                  <p:nvCxnSpPr>
                    <p:cNvPr id="73" name="肘形接點 34">
                      <a:extLst>
                        <a:ext uri="{FF2B5EF4-FFF2-40B4-BE49-F238E27FC236}">
                          <a16:creationId xmlns:a16="http://schemas.microsoft.com/office/drawing/2014/main" id="{0E6971A6-AA74-333E-05F7-B4BC1817EE02}"/>
                        </a:ext>
                      </a:extLst>
                    </p:cNvPr>
                    <p:cNvCxnSpPr>
                      <a:stCxn id="49" idx="2"/>
                    </p:cNvCxnSpPr>
                    <p:nvPr/>
                  </p:nvCxnSpPr>
                  <p:spPr>
                    <a:xfrm rot="16200000" flipH="1">
                      <a:off x="4313188" y="1745595"/>
                      <a:ext cx="250782" cy="255604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4" name="肘形接點 36">
                      <a:extLst>
                        <a:ext uri="{FF2B5EF4-FFF2-40B4-BE49-F238E27FC236}">
                          <a16:creationId xmlns:a16="http://schemas.microsoft.com/office/drawing/2014/main" id="{4760C0B0-4207-9491-9F54-CCD940E1BDB6}"/>
                        </a:ext>
                      </a:extLst>
                    </p:cNvPr>
                    <p:cNvCxnSpPr>
                      <a:stCxn id="56" idx="2"/>
                    </p:cNvCxnSpPr>
                    <p:nvPr/>
                  </p:nvCxnSpPr>
                  <p:spPr>
                    <a:xfrm rot="5400000">
                      <a:off x="6865261" y="1725750"/>
                      <a:ext cx="250782" cy="2595733"/>
                    </a:xfrm>
                    <a:prstGeom prst="bentConnector2">
                      <a:avLst/>
                    </a:prstGeom>
                  </p:spPr>
                  <p:style>
                    <a:lnRef idx="1">
                      <a:schemeClr val="accent1"/>
                    </a:lnRef>
                    <a:fillRef idx="0">
                      <a:schemeClr val="accent1"/>
                    </a:fillRef>
                    <a:effectRef idx="0">
                      <a:schemeClr val="accent1"/>
                    </a:effectRef>
                    <a:fontRef idx="minor">
                      <a:schemeClr val="tx1"/>
                    </a:fontRef>
                  </p:style>
                </p:cxnSp>
              </p:grpSp>
            </p:grpSp>
            <p:cxnSp>
              <p:nvCxnSpPr>
                <p:cNvPr id="46" name="直線接點 45">
                  <a:extLst>
                    <a:ext uri="{FF2B5EF4-FFF2-40B4-BE49-F238E27FC236}">
                      <a16:creationId xmlns:a16="http://schemas.microsoft.com/office/drawing/2014/main" id="{94C69443-F078-B79D-1ECC-D55E6E37CEBD}"/>
                    </a:ext>
                  </a:extLst>
                </p:cNvPr>
                <p:cNvCxnSpPr/>
                <p:nvPr/>
              </p:nvCxnSpPr>
              <p:spPr>
                <a:xfrm flipV="1">
                  <a:off x="175678" y="2891932"/>
                  <a:ext cx="11510128" cy="20634"/>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sp>
              <p:nvSpPr>
                <p:cNvPr id="47" name="文字方塊 46">
                  <a:extLst>
                    <a:ext uri="{FF2B5EF4-FFF2-40B4-BE49-F238E27FC236}">
                      <a16:creationId xmlns:a16="http://schemas.microsoft.com/office/drawing/2014/main" id="{6DBD6D7A-4F93-96BB-E97F-CF2D4A51A527}"/>
                    </a:ext>
                  </a:extLst>
                </p:cNvPr>
                <p:cNvSpPr txBox="1"/>
                <p:nvPr/>
              </p:nvSpPr>
              <p:spPr>
                <a:xfrm>
                  <a:off x="182028" y="1844361"/>
                  <a:ext cx="1887820" cy="615448"/>
                </a:xfrm>
                <a:prstGeom prst="rect">
                  <a:avLst/>
                </a:prstGeom>
                <a:noFill/>
              </p:spPr>
              <p:txBody>
                <a:bodyPr wrap="none">
                  <a:spAutoFit/>
                </a:bodyPr>
                <a:lstStyle/>
                <a:p>
                  <a:pPr>
                    <a:defRPr/>
                  </a:pPr>
                  <a:r>
                    <a:rPr lang="zh-TW" altLang="en-US" sz="2400" b="1" dirty="0">
                      <a:solidFill>
                        <a:srgbClr val="2F5597"/>
                      </a:solidFill>
                      <a:latin typeface="微軟正黑體" panose="020B0604030504040204" pitchFamily="34" charset="-120"/>
                      <a:ea typeface="微軟正黑體" panose="020B0604030504040204" pitchFamily="34" charset="-120"/>
                    </a:rPr>
                    <a:t>報名資格</a:t>
                  </a:r>
                </a:p>
              </p:txBody>
            </p:sp>
            <p:sp>
              <p:nvSpPr>
                <p:cNvPr id="48" name="文字方塊 47">
                  <a:extLst>
                    <a:ext uri="{FF2B5EF4-FFF2-40B4-BE49-F238E27FC236}">
                      <a16:creationId xmlns:a16="http://schemas.microsoft.com/office/drawing/2014/main" id="{E5F0279E-2BA9-AFF8-4BD5-715F48EF4239}"/>
                    </a:ext>
                  </a:extLst>
                </p:cNvPr>
                <p:cNvSpPr txBox="1"/>
                <p:nvPr/>
              </p:nvSpPr>
              <p:spPr>
                <a:xfrm>
                  <a:off x="182028" y="4418846"/>
                  <a:ext cx="1887820" cy="615448"/>
                </a:xfrm>
                <a:prstGeom prst="rect">
                  <a:avLst/>
                </a:prstGeom>
                <a:noFill/>
              </p:spPr>
              <p:txBody>
                <a:bodyPr wrap="none">
                  <a:spAutoFit/>
                </a:bodyPr>
                <a:lstStyle/>
                <a:p>
                  <a:pPr>
                    <a:defRPr/>
                  </a:pPr>
                  <a:r>
                    <a:rPr lang="zh-TW" altLang="en-US" sz="2400" b="1" dirty="0">
                      <a:solidFill>
                        <a:srgbClr val="2F5597"/>
                      </a:solidFill>
                      <a:latin typeface="微軟正黑體" panose="020B0604030504040204" pitchFamily="34" charset="-120"/>
                      <a:ea typeface="微軟正黑體" panose="020B0604030504040204" pitchFamily="34" charset="-120"/>
                    </a:rPr>
                    <a:t>報名身分</a:t>
                  </a:r>
                </a:p>
              </p:txBody>
            </p:sp>
          </p:grpSp>
          <p:sp>
            <p:nvSpPr>
              <p:cNvPr id="20" name="矩形 19">
                <a:extLst>
                  <a:ext uri="{FF2B5EF4-FFF2-40B4-BE49-F238E27FC236}">
                    <a16:creationId xmlns:a16="http://schemas.microsoft.com/office/drawing/2014/main" id="{206DD95F-7BC7-6749-9ED7-DB092B2D26D9}"/>
                  </a:ext>
                </a:extLst>
              </p:cNvPr>
              <p:cNvSpPr/>
              <p:nvPr/>
            </p:nvSpPr>
            <p:spPr>
              <a:xfrm>
                <a:off x="2540138" y="1201296"/>
                <a:ext cx="6857968" cy="461665"/>
              </a:xfrm>
              <a:prstGeom prst="rect">
                <a:avLst/>
              </a:prstGeom>
            </p:spPr>
            <p:txBody>
              <a:bodyPr wrap="none">
                <a:spAutoFit/>
              </a:bodyPr>
              <a:lstStyle/>
              <a:p>
                <a:pPr>
                  <a:defRPr/>
                </a:pPr>
                <a:r>
                  <a:rPr lang="zh-TW" altLang="en-US" sz="2400" b="1" dirty="0">
                    <a:solidFill>
                      <a:srgbClr val="C00000"/>
                    </a:solidFill>
                    <a:latin typeface="微軟正黑體" panose="020B0604030504040204" pitchFamily="34" charset="-120"/>
                    <a:ea typeface="微軟正黑體" panose="020B0604030504040204" pitchFamily="34" charset="-120"/>
                  </a:rPr>
                  <a:t> 國中</a:t>
                </a:r>
                <a:r>
                  <a:rPr lang="zh-TW" altLang="en-US" sz="2400" b="1" u="sng" dirty="0">
                    <a:solidFill>
                      <a:srgbClr val="C00000"/>
                    </a:solidFill>
                    <a:latin typeface="微軟正黑體" panose="020B0604030504040204" pitchFamily="34" charset="-120"/>
                    <a:ea typeface="微軟正黑體" panose="020B0604030504040204" pitchFamily="34" charset="-120"/>
                  </a:rPr>
                  <a:t>應屆</a:t>
                </a:r>
                <a:r>
                  <a:rPr lang="zh-TW" altLang="en-US" sz="2400" b="1" dirty="0">
                    <a:solidFill>
                      <a:srgbClr val="C00000"/>
                    </a:solidFill>
                    <a:latin typeface="微軟正黑體" panose="020B0604030504040204" pitchFamily="34" charset="-120"/>
                    <a:ea typeface="微軟正黑體" panose="020B0604030504040204" pitchFamily="34" charset="-120"/>
                  </a:rPr>
                  <a:t>畢業生</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參加原就讀</a:t>
                </a:r>
                <a:r>
                  <a:rPr lang="zh-TW" altLang="en-US" sz="2400" b="1" u="sng" dirty="0">
                    <a:solidFill>
                      <a:srgbClr val="C00000"/>
                    </a:solidFill>
                    <a:latin typeface="微軟正黑體" panose="020B0604030504040204" pitchFamily="34" charset="-120"/>
                    <a:ea typeface="微軟正黑體" panose="020B0604030504040204" pitchFamily="34" charset="-120"/>
                  </a:rPr>
                  <a:t>國中集體報名</a:t>
                </a:r>
                <a:r>
                  <a:rPr lang="zh-TW" altLang="en-US" sz="2400" b="1" dirty="0">
                    <a:solidFill>
                      <a:srgbClr val="C00000"/>
                    </a:solidFill>
                    <a:latin typeface="微軟正黑體" panose="020B0604030504040204" pitchFamily="34" charset="-120"/>
                    <a:ea typeface="微軟正黑體" panose="020B0604030504040204" pitchFamily="34" charset="-120"/>
                  </a:rPr>
                  <a:t>為原則</a:t>
                </a:r>
              </a:p>
            </p:txBody>
          </p:sp>
          <p:sp>
            <p:nvSpPr>
              <p:cNvPr id="21" name="矩形 20">
                <a:extLst>
                  <a:ext uri="{FF2B5EF4-FFF2-40B4-BE49-F238E27FC236}">
                    <a16:creationId xmlns:a16="http://schemas.microsoft.com/office/drawing/2014/main" id="{AF9C05BD-B912-D424-BFCC-7EEF8B50BDDC}"/>
                  </a:ext>
                </a:extLst>
              </p:cNvPr>
              <p:cNvSpPr/>
              <p:nvPr/>
            </p:nvSpPr>
            <p:spPr>
              <a:xfrm>
                <a:off x="9036314" y="3161456"/>
                <a:ext cx="1641211" cy="692497"/>
              </a:xfrm>
              <a:prstGeom prst="rect">
                <a:avLst/>
              </a:prstGeom>
              <a:solidFill>
                <a:srgbClr val="FDF0E7"/>
              </a:solidFill>
              <a:ln w="31750">
                <a:solidFill>
                  <a:srgbClr val="FFC000"/>
                </a:solidFill>
              </a:ln>
            </p:spPr>
            <p:txBody>
              <a:bodyPr wrap="square">
                <a:spAutoFit/>
              </a:bodyPr>
              <a:lstStyle/>
              <a:p>
                <a:pPr>
                  <a:defRPr/>
                </a:pPr>
                <a:r>
                  <a:rPr lang="zh-TW" altLang="en-US" sz="1300" b="1" dirty="0">
                    <a:solidFill>
                      <a:srgbClr val="C00000"/>
                    </a:solidFill>
                    <a:latin typeface="微軟正黑體" panose="020B0604030504040204" pitchFamily="34" charset="-120"/>
                    <a:ea typeface="微軟正黑體" panose="020B0604030504040204" pitchFamily="34" charset="-120"/>
                  </a:rPr>
                  <a:t>★若經本會審查不符特種身分生資格，將改為</a:t>
                </a:r>
                <a:r>
                  <a:rPr lang="zh-TW" altLang="en-US" sz="1300" b="1" u="sng" dirty="0">
                    <a:solidFill>
                      <a:srgbClr val="C00000"/>
                    </a:solidFill>
                    <a:highlight>
                      <a:srgbClr val="FFFF00"/>
                    </a:highlight>
                    <a:latin typeface="微軟正黑體" panose="020B0604030504040204" pitchFamily="34" charset="-120"/>
                    <a:ea typeface="微軟正黑體" panose="020B0604030504040204" pitchFamily="34" charset="-120"/>
                  </a:rPr>
                  <a:t>一般生</a:t>
                </a:r>
                <a:r>
                  <a:rPr lang="zh-TW" altLang="en-US" sz="1300" b="1" dirty="0">
                    <a:solidFill>
                      <a:srgbClr val="C00000"/>
                    </a:solidFill>
                    <a:latin typeface="微軟正黑體" panose="020B0604030504040204" pitchFamily="34" charset="-120"/>
                    <a:ea typeface="微軟正黑體" panose="020B0604030504040204" pitchFamily="34" charset="-120"/>
                  </a:rPr>
                  <a:t>身分</a:t>
                </a:r>
              </a:p>
            </p:txBody>
          </p:sp>
          <p:sp>
            <p:nvSpPr>
              <p:cNvPr id="22" name="向右箭號 107">
                <a:extLst>
                  <a:ext uri="{FF2B5EF4-FFF2-40B4-BE49-F238E27FC236}">
                    <a16:creationId xmlns:a16="http://schemas.microsoft.com/office/drawing/2014/main" id="{3324D946-2F55-B221-0DC1-A50BD2199685}"/>
                  </a:ext>
                </a:extLst>
              </p:cNvPr>
              <p:cNvSpPr/>
              <p:nvPr/>
            </p:nvSpPr>
            <p:spPr>
              <a:xfrm flipH="1">
                <a:off x="8652798" y="3398389"/>
                <a:ext cx="401240" cy="20955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4" name="文字方塊 118">
                <a:extLst>
                  <a:ext uri="{FF2B5EF4-FFF2-40B4-BE49-F238E27FC236}">
                    <a16:creationId xmlns:a16="http://schemas.microsoft.com/office/drawing/2014/main" id="{410DA6CB-46BA-466B-5E57-A7EAFF3A8C16}"/>
                  </a:ext>
                </a:extLst>
              </p:cNvPr>
              <p:cNvSpPr txBox="1">
                <a:spLocks noChangeArrowheads="1"/>
              </p:cNvSpPr>
              <p:nvPr/>
            </p:nvSpPr>
            <p:spPr bwMode="auto">
              <a:xfrm>
                <a:off x="5956952" y="3642467"/>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a:latin typeface="微軟正黑體" panose="020B0604030504040204" pitchFamily="34" charset="-120"/>
                    <a:ea typeface="微軟正黑體" panose="020B0604030504040204" pitchFamily="34" charset="-120"/>
                  </a:rPr>
                  <a:t>否</a:t>
                </a:r>
              </a:p>
            </p:txBody>
          </p:sp>
          <p:sp>
            <p:nvSpPr>
              <p:cNvPr id="26" name="文字方塊 119">
                <a:extLst>
                  <a:ext uri="{FF2B5EF4-FFF2-40B4-BE49-F238E27FC236}">
                    <a16:creationId xmlns:a16="http://schemas.microsoft.com/office/drawing/2014/main" id="{525E324E-29BE-3C34-8031-146CE200DF3D}"/>
                  </a:ext>
                </a:extLst>
              </p:cNvPr>
              <p:cNvSpPr txBox="1">
                <a:spLocks noChangeArrowheads="1"/>
              </p:cNvSpPr>
              <p:nvPr/>
            </p:nvSpPr>
            <p:spPr bwMode="auto">
              <a:xfrm>
                <a:off x="7350630" y="4038619"/>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b="1" dirty="0">
                    <a:latin typeface="微軟正黑體" panose="020B0604030504040204" pitchFamily="34" charset="-120"/>
                    <a:ea typeface="微軟正黑體" panose="020B0604030504040204" pitchFamily="34" charset="-120"/>
                  </a:rPr>
                  <a:t>是</a:t>
                </a:r>
              </a:p>
            </p:txBody>
          </p:sp>
          <p:sp>
            <p:nvSpPr>
              <p:cNvPr id="28" name="向右箭號 120">
                <a:extLst>
                  <a:ext uri="{FF2B5EF4-FFF2-40B4-BE49-F238E27FC236}">
                    <a16:creationId xmlns:a16="http://schemas.microsoft.com/office/drawing/2014/main" id="{76C993B8-653F-677F-037D-3201D0859AC0}"/>
                  </a:ext>
                </a:extLst>
              </p:cNvPr>
              <p:cNvSpPr/>
              <p:nvPr/>
            </p:nvSpPr>
            <p:spPr>
              <a:xfrm flipH="1">
                <a:off x="5495691" y="3448396"/>
                <a:ext cx="1286363" cy="17145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9" name="向右箭號 121">
                <a:extLst>
                  <a:ext uri="{FF2B5EF4-FFF2-40B4-BE49-F238E27FC236}">
                    <a16:creationId xmlns:a16="http://schemas.microsoft.com/office/drawing/2014/main" id="{28198F5F-2F93-0D9B-D19F-E5A842C169A6}"/>
                  </a:ext>
                </a:extLst>
              </p:cNvPr>
              <p:cNvSpPr/>
              <p:nvPr/>
            </p:nvSpPr>
            <p:spPr>
              <a:xfrm rot="16200000" flipH="1">
                <a:off x="7481980" y="4221688"/>
                <a:ext cx="696230" cy="178355"/>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30" name="矩形 29">
                <a:extLst>
                  <a:ext uri="{FF2B5EF4-FFF2-40B4-BE49-F238E27FC236}">
                    <a16:creationId xmlns:a16="http://schemas.microsoft.com/office/drawing/2014/main" id="{60C41493-34A0-BA11-8CE0-7AF7E3D6582C}"/>
                  </a:ext>
                </a:extLst>
              </p:cNvPr>
              <p:cNvSpPr/>
              <p:nvPr/>
            </p:nvSpPr>
            <p:spPr>
              <a:xfrm>
                <a:off x="6629166" y="3197613"/>
                <a:ext cx="2012156" cy="773432"/>
              </a:xfrm>
              <a:prstGeom prst="rect">
                <a:avLst/>
              </a:prstGeom>
              <a:solidFill>
                <a:srgbClr val="FFFFE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0033CC"/>
                    </a:solidFill>
                    <a:latin typeface="微軟正黑體" panose="020B0604030504040204" pitchFamily="34" charset="-120"/>
                    <a:ea typeface="微軟正黑體" panose="020B0604030504040204" pitchFamily="34" charset="-120"/>
                  </a:rPr>
                  <a:t>特種身分生</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algn="ctr">
                  <a:defRPr/>
                </a:pPr>
                <a:r>
                  <a:rPr lang="zh-TW" altLang="en-US" sz="2000" b="1" dirty="0">
                    <a:solidFill>
                      <a:srgbClr val="C09200"/>
                    </a:solidFill>
                    <a:latin typeface="微軟正黑體" panose="020B0604030504040204" pitchFamily="34" charset="-120"/>
                    <a:ea typeface="微軟正黑體" panose="020B0604030504040204" pitchFamily="34" charset="-120"/>
                  </a:rPr>
                  <a:t>（黃色報名表）</a:t>
                </a:r>
              </a:p>
            </p:txBody>
          </p:sp>
          <p:cxnSp>
            <p:nvCxnSpPr>
              <p:cNvPr id="31" name="肘形接點 57">
                <a:extLst>
                  <a:ext uri="{FF2B5EF4-FFF2-40B4-BE49-F238E27FC236}">
                    <a16:creationId xmlns:a16="http://schemas.microsoft.com/office/drawing/2014/main" id="{4337F44A-9FD6-6CE2-A905-6BE43050B8F8}"/>
                  </a:ext>
                </a:extLst>
              </p:cNvPr>
              <p:cNvCxnSpPr>
                <a:stCxn id="57" idx="2"/>
                <a:endCxn id="68" idx="0"/>
              </p:cNvCxnSpPr>
              <p:nvPr/>
            </p:nvCxnSpPr>
            <p:spPr>
              <a:xfrm rot="5400000">
                <a:off x="5134934" y="2087152"/>
                <a:ext cx="439339" cy="1737121"/>
              </a:xfrm>
              <a:prstGeom prst="bentConnector3">
                <a:avLst>
                  <a:gd name="adj1" fmla="val 76868"/>
                </a:avLst>
              </a:prstGeom>
            </p:spPr>
            <p:style>
              <a:lnRef idx="1">
                <a:schemeClr val="accent1"/>
              </a:lnRef>
              <a:fillRef idx="0">
                <a:schemeClr val="accent1"/>
              </a:fillRef>
              <a:effectRef idx="0">
                <a:schemeClr val="accent1"/>
              </a:effectRef>
              <a:fontRef idx="minor">
                <a:schemeClr val="tx1"/>
              </a:fontRef>
            </p:style>
          </p:cxnSp>
          <p:sp>
            <p:nvSpPr>
              <p:cNvPr id="32" name="圆角矩形 44">
                <a:extLst>
                  <a:ext uri="{FF2B5EF4-FFF2-40B4-BE49-F238E27FC236}">
                    <a16:creationId xmlns:a16="http://schemas.microsoft.com/office/drawing/2014/main" id="{3B0F33B8-954A-0011-CB78-62451AAEF937}"/>
                  </a:ext>
                </a:extLst>
              </p:cNvPr>
              <p:cNvSpPr/>
              <p:nvPr/>
            </p:nvSpPr>
            <p:spPr>
              <a:xfrm>
                <a:off x="6517554" y="6114205"/>
                <a:ext cx="3304563" cy="320710"/>
              </a:xfrm>
              <a:prstGeom prst="roundRect">
                <a:avLst>
                  <a:gd name="adj" fmla="val 50000"/>
                </a:avLst>
              </a:prstGeom>
              <a:solidFill>
                <a:srgbClr val="009999"/>
              </a:solidFill>
              <a:ln w="19050" cap="flat" cmpd="sng" algn="ctr">
                <a:noFill/>
                <a:prstDash val="solid"/>
                <a:miter lim="800000"/>
              </a:ln>
              <a:effectLst/>
            </p:spPr>
            <p:txBody>
              <a:bodyPr anchor="ctr"/>
              <a:lstStyle/>
              <a:p>
                <a:pPr algn="ctr" defTabSz="685800">
                  <a:defRPr/>
                </a:pPr>
                <a:r>
                  <a:rPr lang="zh-TW" altLang="en-US" sz="1400" b="1" kern="0" dirty="0">
                    <a:solidFill>
                      <a:srgbClr val="FFFF00"/>
                    </a:solidFill>
                    <a:latin typeface="Arial"/>
                    <a:ea typeface="微软雅黑"/>
                    <a:cs typeface="+mn-ea"/>
                    <a:sym typeface="+mn-lt"/>
                  </a:rPr>
                  <a:t>檢附身分證明文件影印本</a:t>
                </a:r>
                <a:r>
                  <a:rPr lang="en-US" altLang="zh-TW" sz="1400" b="1" kern="0" dirty="0">
                    <a:solidFill>
                      <a:srgbClr val="FFFF00"/>
                    </a:solidFill>
                    <a:latin typeface="Arial"/>
                    <a:ea typeface="微软雅黑"/>
                    <a:cs typeface="+mn-ea"/>
                    <a:sym typeface="+mn-lt"/>
                  </a:rPr>
                  <a:t>(</a:t>
                </a:r>
                <a:r>
                  <a:rPr lang="zh-TW" altLang="en-US" sz="1400" b="1" kern="0" dirty="0">
                    <a:solidFill>
                      <a:srgbClr val="FFFF00"/>
                    </a:solidFill>
                    <a:latin typeface="Arial"/>
                    <a:ea typeface="微软雅黑"/>
                    <a:cs typeface="+mn-ea"/>
                    <a:sym typeface="+mn-lt"/>
                  </a:rPr>
                  <a:t>詳閱簡章</a:t>
                </a:r>
                <a:r>
                  <a:rPr lang="en-US" altLang="zh-TW" sz="1400" b="1" kern="0" dirty="0">
                    <a:solidFill>
                      <a:srgbClr val="FFFF00"/>
                    </a:solidFill>
                    <a:latin typeface="Arial"/>
                    <a:ea typeface="微软雅黑"/>
                    <a:cs typeface="+mn-ea"/>
                    <a:sym typeface="+mn-lt"/>
                  </a:rPr>
                  <a:t>)</a:t>
                </a:r>
                <a:endParaRPr lang="zh-CN" altLang="en-US" sz="1400" b="1" kern="0" dirty="0">
                  <a:solidFill>
                    <a:srgbClr val="FFFF00"/>
                  </a:solidFill>
                  <a:latin typeface="Arial"/>
                  <a:ea typeface="微软雅黑"/>
                  <a:cs typeface="+mn-ea"/>
                  <a:sym typeface="+mn-lt"/>
                </a:endParaRPr>
              </a:p>
            </p:txBody>
          </p:sp>
          <p:cxnSp>
            <p:nvCxnSpPr>
              <p:cNvPr id="33" name="直線接點 32">
                <a:extLst>
                  <a:ext uri="{FF2B5EF4-FFF2-40B4-BE49-F238E27FC236}">
                    <a16:creationId xmlns:a16="http://schemas.microsoft.com/office/drawing/2014/main" id="{4E184EEB-FD76-1644-56BA-49457C90257C}"/>
                  </a:ext>
                </a:extLst>
              </p:cNvPr>
              <p:cNvCxnSpPr/>
              <p:nvPr/>
            </p:nvCxnSpPr>
            <p:spPr bwMode="auto">
              <a:xfrm flipV="1">
                <a:off x="8398126" y="5969839"/>
                <a:ext cx="0" cy="160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肘形接點 60">
                <a:extLst>
                  <a:ext uri="{FF2B5EF4-FFF2-40B4-BE49-F238E27FC236}">
                    <a16:creationId xmlns:a16="http://schemas.microsoft.com/office/drawing/2014/main" id="{561B88F4-4AB4-EEFC-81A1-29392B19D585}"/>
                  </a:ext>
                </a:extLst>
              </p:cNvPr>
              <p:cNvCxnSpPr>
                <a:cxnSpLocks/>
                <a:endCxn id="94" idx="2"/>
              </p:cNvCxnSpPr>
              <p:nvPr/>
            </p:nvCxnSpPr>
            <p:spPr bwMode="auto">
              <a:xfrm rot="10800000">
                <a:off x="6664611" y="5954307"/>
                <a:ext cx="1217609" cy="17616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6" name="肘形接點 61">
                <a:extLst>
                  <a:ext uri="{FF2B5EF4-FFF2-40B4-BE49-F238E27FC236}">
                    <a16:creationId xmlns:a16="http://schemas.microsoft.com/office/drawing/2014/main" id="{2B6C38DC-F51D-F032-DF6C-88B5E41AB877}"/>
                  </a:ext>
                </a:extLst>
              </p:cNvPr>
              <p:cNvCxnSpPr/>
              <p:nvPr/>
            </p:nvCxnSpPr>
            <p:spPr bwMode="auto">
              <a:xfrm flipV="1">
                <a:off x="7798177" y="5967600"/>
                <a:ext cx="1773439" cy="16286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ECDEEDB3-A1A3-43C1-A004-2565736F782F}"/>
                  </a:ext>
                </a:extLst>
              </p:cNvPr>
              <p:cNvCxnSpPr/>
              <p:nvPr/>
            </p:nvCxnSpPr>
            <p:spPr bwMode="auto">
              <a:xfrm flipH="1" flipV="1">
                <a:off x="7831081" y="5969837"/>
                <a:ext cx="0" cy="160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646B265-5812-F244-1CDE-1E6DACD10EF5}"/>
                  </a:ext>
                </a:extLst>
              </p:cNvPr>
              <p:cNvCxnSpPr/>
              <p:nvPr/>
            </p:nvCxnSpPr>
            <p:spPr bwMode="auto">
              <a:xfrm flipH="1" flipV="1">
                <a:off x="7225359" y="5971028"/>
                <a:ext cx="0" cy="159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B91CF9AF-D976-F90C-9767-AFD254ECCDCA}"/>
                  </a:ext>
                </a:extLst>
              </p:cNvPr>
              <p:cNvCxnSpPr/>
              <p:nvPr/>
            </p:nvCxnSpPr>
            <p:spPr bwMode="auto">
              <a:xfrm flipV="1">
                <a:off x="8985105" y="5969837"/>
                <a:ext cx="0" cy="160735"/>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7" descr="http://www.jituwang.com/uploads/allimg/120211/6380-12021120303768.jpg">
                <a:extLst>
                  <a:ext uri="{FF2B5EF4-FFF2-40B4-BE49-F238E27FC236}">
                    <a16:creationId xmlns:a16="http://schemas.microsoft.com/office/drawing/2014/main" id="{BCC33D12-EA37-2B7B-AA95-89056094F6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1427" y="852143"/>
                <a:ext cx="808678" cy="125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群組 90">
                <a:extLst>
                  <a:ext uri="{FF2B5EF4-FFF2-40B4-BE49-F238E27FC236}">
                    <a16:creationId xmlns:a16="http://schemas.microsoft.com/office/drawing/2014/main" id="{6D247D8C-CAB0-F114-7576-6651946AAF80}"/>
                  </a:ext>
                </a:extLst>
              </p:cNvPr>
              <p:cNvGrpSpPr>
                <a:grpSpLocks/>
              </p:cNvGrpSpPr>
              <p:nvPr/>
            </p:nvGrpSpPr>
            <p:grpSpPr bwMode="auto">
              <a:xfrm>
                <a:off x="1245375" y="4852055"/>
                <a:ext cx="4539181" cy="1015663"/>
                <a:chOff x="2338299" y="5201403"/>
                <a:chExt cx="4789228" cy="1353669"/>
              </a:xfrm>
            </p:grpSpPr>
            <p:sp>
              <p:nvSpPr>
                <p:cNvPr id="43" name="矩形 42">
                  <a:extLst>
                    <a:ext uri="{FF2B5EF4-FFF2-40B4-BE49-F238E27FC236}">
                      <a16:creationId xmlns:a16="http://schemas.microsoft.com/office/drawing/2014/main" id="{BEBCEF45-202F-A815-91AE-A235ADC34B35}"/>
                    </a:ext>
                  </a:extLst>
                </p:cNvPr>
                <p:cNvSpPr/>
                <p:nvPr/>
              </p:nvSpPr>
              <p:spPr>
                <a:xfrm>
                  <a:off x="2338299" y="5201403"/>
                  <a:ext cx="3836856" cy="1353669"/>
                </a:xfrm>
                <a:prstGeom prst="rect">
                  <a:avLst/>
                </a:prstGeom>
                <a:solidFill>
                  <a:srgbClr val="FDF0E7"/>
                </a:solidFill>
                <a:ln w="34925">
                  <a:solidFill>
                    <a:srgbClr val="FFC000"/>
                  </a:solidFill>
                  <a:prstDash val="solid"/>
                </a:ln>
              </p:spPr>
              <p:txBody>
                <a:bodyPr wrap="square">
                  <a:spAutoFit/>
                </a:bodyPr>
                <a:lstStyle/>
                <a:p>
                  <a:pPr>
                    <a:lnSpc>
                      <a:spcPts val="1800"/>
                    </a:lnSpc>
                    <a:spcBef>
                      <a:spcPts val="450"/>
                    </a:spcBef>
                    <a:spcAft>
                      <a:spcPts val="450"/>
                    </a:spcAft>
                    <a:defRPr/>
                  </a:pPr>
                  <a:r>
                    <a:rPr lang="zh-TW" altLang="en-US" sz="1600" b="1" dirty="0">
                      <a:solidFill>
                        <a:srgbClr val="C00000"/>
                      </a:solidFill>
                      <a:latin typeface="微軟正黑體" panose="020B0604030504040204" pitchFamily="34" charset="-120"/>
                      <a:ea typeface="微軟正黑體" panose="020B0604030504040204" pitchFamily="34" charset="-120"/>
                    </a:rPr>
                    <a:t>★通過原住民文化及語言能力認證者，請於報名表報名身分欄位勾選原住民生（持有原住民文化及語言能力證明）者，</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須檢附原住民族語認證影印本</a:t>
                  </a:r>
                  <a:r>
                    <a:rPr lang="zh-TW" altLang="en-US" sz="1600" b="1" dirty="0">
                      <a:solidFill>
                        <a:srgbClr val="C00000"/>
                      </a:solidFill>
                      <a:latin typeface="微軟正黑體" panose="020B0604030504040204" pitchFamily="34" charset="-120"/>
                      <a:ea typeface="微軟正黑體" panose="020B0604030504040204" pitchFamily="34" charset="-120"/>
                    </a:rPr>
                    <a:t>。</a:t>
                  </a:r>
                </a:p>
              </p:txBody>
            </p:sp>
            <p:sp>
              <p:nvSpPr>
                <p:cNvPr id="44" name="向右箭號 88">
                  <a:extLst>
                    <a:ext uri="{FF2B5EF4-FFF2-40B4-BE49-F238E27FC236}">
                      <a16:creationId xmlns:a16="http://schemas.microsoft.com/office/drawing/2014/main" id="{7E8B21DD-A2C4-458F-EEDD-1F8982A66103}"/>
                    </a:ext>
                  </a:extLst>
                </p:cNvPr>
                <p:cNvSpPr/>
                <p:nvPr/>
              </p:nvSpPr>
              <p:spPr>
                <a:xfrm>
                  <a:off x="6200466" y="5904748"/>
                  <a:ext cx="927061" cy="228507"/>
                </a:xfrm>
                <a:prstGeom prst="rightArrow">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grpSp>
        </p:gr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一張含有 文字, 螢幕擷取畫面, 字型, 數字 的圖片&#10;&#10;AI 產生的內容可能不正確。">
            <a:extLst>
              <a:ext uri="{FF2B5EF4-FFF2-40B4-BE49-F238E27FC236}">
                <a16:creationId xmlns:a16="http://schemas.microsoft.com/office/drawing/2014/main" id="{87CB06B6-76DB-11E7-0610-462A6E1D7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269" y="3078179"/>
            <a:ext cx="5352128" cy="3779822"/>
          </a:xfrm>
          <a:prstGeom prst="rect">
            <a:avLst/>
          </a:prstGeom>
        </p:spPr>
      </p:pic>
      <p:sp>
        <p:nvSpPr>
          <p:cNvPr id="5" name="投影片編號版面配置區 4"/>
          <p:cNvSpPr txBox="1">
            <a:spLocks/>
          </p:cNvSpPr>
          <p:nvPr/>
        </p:nvSpPr>
        <p:spPr bwMode="auto">
          <a:xfrm>
            <a:off x="961454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70</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5064"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68930" y="812013"/>
            <a:ext cx="2689581" cy="4800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1</a:t>
            </a:r>
            <a:r>
              <a:rPr lang="zh-TW" altLang="en-US" sz="2800" b="1" dirty="0">
                <a:solidFill>
                  <a:srgbClr val="0033CC"/>
                </a:solidFill>
                <a:latin typeface="微軟正黑體" panose="020B0604030504040204" pitchFamily="34" charset="-120"/>
                <a:ea typeface="微軟正黑體" panose="020B0604030504040204" pitchFamily="34" charset="-120"/>
              </a:rPr>
              <a:t>、系統登入</a:t>
            </a:r>
          </a:p>
        </p:txBody>
      </p:sp>
      <p:sp>
        <p:nvSpPr>
          <p:cNvPr id="15" name="內容版面配置區 2"/>
          <p:cNvSpPr>
            <a:spLocks noGrp="1"/>
          </p:cNvSpPr>
          <p:nvPr>
            <p:ph idx="1"/>
          </p:nvPr>
        </p:nvSpPr>
        <p:spPr>
          <a:xfrm>
            <a:off x="2052569" y="1204484"/>
            <a:ext cx="7884635" cy="2225464"/>
          </a:xfrm>
        </p:spPr>
        <p:txBody>
          <a:bodyPr rtlCol="0">
            <a:noAutofit/>
          </a:bodyPr>
          <a:lstStyle/>
          <a:p>
            <a:pPr marL="0" indent="0">
              <a:lnSpc>
                <a:spcPct val="120000"/>
              </a:lnSpc>
              <a:buNone/>
              <a:defRPr/>
            </a:pPr>
            <a:r>
              <a:rPr lang="zh-TW" altLang="en-US" sz="2400" b="1" dirty="0">
                <a:solidFill>
                  <a:srgbClr val="0070C0"/>
                </a:solidFill>
                <a:latin typeface="微軟正黑體" panose="020B0604030504040204" pitchFamily="34" charset="-120"/>
                <a:ea typeface="微軟正黑體" panose="020B0604030504040204" pitchFamily="34" charset="-120"/>
              </a:rPr>
              <a:t>進入國中學校查詢系統</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zh-TW" altLang="en-US" sz="2400" b="1" dirty="0">
                <a:latin typeface="微軟正黑體" panose="020B0604030504040204" pitchFamily="34" charset="-120"/>
                <a:ea typeface="微軟正黑體" panose="020B0604030504040204" pitchFamily="34" charset="-120"/>
              </a:rPr>
              <a:t>登入</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rgbClr val="C00000"/>
                </a:solidFill>
                <a:latin typeface="微軟正黑體" panose="020B0604030504040204" pitchFamily="34" charset="-120"/>
                <a:ea typeface="微軟正黑體" panose="020B0604030504040204" pitchFamily="34" charset="-120"/>
              </a:rPr>
              <a:t>帳號為國中學校代碼</a:t>
            </a:r>
            <a:r>
              <a:rPr lang="en-US" altLang="zh-TW" sz="2400" b="1" dirty="0">
                <a:solidFill>
                  <a:srgbClr val="C00000"/>
                </a:solidFill>
                <a:latin typeface="微軟正黑體" panose="020B0604030504040204" pitchFamily="34" charset="-120"/>
                <a:ea typeface="微軟正黑體" panose="020B0604030504040204" pitchFamily="34" charset="-120"/>
              </a:rPr>
              <a:t>(6</a:t>
            </a:r>
            <a:r>
              <a:rPr lang="zh-TW" altLang="en-US" sz="2400" b="1" dirty="0">
                <a:solidFill>
                  <a:srgbClr val="C00000"/>
                </a:solidFill>
                <a:latin typeface="微軟正黑體" panose="020B0604030504040204" pitchFamily="34" charset="-120"/>
                <a:ea typeface="微軟正黑體" panose="020B0604030504040204" pitchFamily="34" charset="-120"/>
              </a:rPr>
              <a:t>位數</a:t>
            </a:r>
            <a:r>
              <a:rPr lang="en-US" altLang="zh-TW" sz="2400" b="1" dirty="0">
                <a:solidFill>
                  <a:srgbClr val="C00000"/>
                </a:solidFill>
                <a:latin typeface="微軟正黑體" panose="020B0604030504040204" pitchFamily="34" charset="-120"/>
                <a:ea typeface="微軟正黑體" panose="020B0604030504040204" pitchFamily="34" charset="-120"/>
              </a:rPr>
              <a:t>)</a:t>
            </a:r>
          </a:p>
          <a:p>
            <a:pPr marL="355600" indent="0">
              <a:lnSpc>
                <a:spcPct val="100000"/>
              </a:lnSpc>
              <a:spcBef>
                <a:spcPts val="600"/>
              </a:spcBef>
              <a:buNone/>
              <a:defRPr/>
            </a:pPr>
            <a:r>
              <a:rPr lang="zh-TW" altLang="en-US" sz="2400" dirty="0">
                <a:solidFill>
                  <a:srgbClr val="C00000"/>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u="sng" dirty="0">
                <a:solidFill>
                  <a:srgbClr val="C00000"/>
                </a:solidFill>
                <a:latin typeface="微軟正黑體" panose="020B0604030504040204" pitchFamily="34" charset="-120"/>
                <a:ea typeface="微軟正黑體" panose="020B0604030504040204" pitchFamily="34" charset="-120"/>
              </a:rPr>
              <a:t>密碼為國中學校</a:t>
            </a:r>
            <a:r>
              <a:rPr lang="zh-TW" altLang="zh-TW" sz="2400" b="1" u="sng" dirty="0">
                <a:solidFill>
                  <a:srgbClr val="C00000"/>
                </a:solidFill>
                <a:latin typeface="微軟正黑體" panose="020B0604030504040204" pitchFamily="34" charset="-120"/>
                <a:ea typeface="微軟正黑體" panose="020B0604030504040204" pitchFamily="34" charset="-120"/>
              </a:rPr>
              <a:t>自行設定之密碼</a:t>
            </a:r>
            <a:r>
              <a:rPr lang="zh-TW" altLang="en-US" sz="2400" b="1" u="sng" dirty="0">
                <a:solidFill>
                  <a:srgbClr val="C00000"/>
                </a:solidFill>
                <a:latin typeface="微軟正黑體" panose="020B0604030504040204" pitchFamily="34" charset="-120"/>
                <a:ea typeface="微軟正黑體" panose="020B0604030504040204" pitchFamily="34" charset="-120"/>
              </a:rPr>
              <a:t>，</a:t>
            </a:r>
            <a:r>
              <a:rPr lang="zh-TW" altLang="zh-TW" sz="2400" b="1" u="sng" dirty="0">
                <a:solidFill>
                  <a:srgbClr val="C00000"/>
                </a:solidFill>
                <a:latin typeface="微軟正黑體" panose="020B0604030504040204" pitchFamily="34" charset="-120"/>
                <a:ea typeface="微軟正黑體" panose="020B0604030504040204" pitchFamily="34" charset="-120"/>
              </a:rPr>
              <a:t>同會議報名、</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en-US" altLang="zh-TW" sz="24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rgbClr val="C00000"/>
                </a:solidFill>
                <a:latin typeface="微軟正黑體" panose="020B0604030504040204" pitchFamily="34" charset="-120"/>
                <a:ea typeface="微軟正黑體" panose="020B0604030504040204" pitchFamily="34" charset="-120"/>
              </a:rPr>
              <a:t> </a:t>
            </a:r>
            <a:r>
              <a:rPr lang="en-US" altLang="zh-TW" sz="24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rgbClr val="C00000"/>
                </a:solidFill>
                <a:latin typeface="微軟正黑體" panose="020B0604030504040204" pitchFamily="34" charset="-120"/>
                <a:ea typeface="微軟正黑體" panose="020B0604030504040204" pitchFamily="34" charset="-120"/>
              </a:rPr>
              <a:t>  </a:t>
            </a:r>
            <a:r>
              <a:rPr lang="zh-TW" altLang="zh-TW" sz="2400" b="1" u="sng" dirty="0">
                <a:solidFill>
                  <a:srgbClr val="C00000"/>
                </a:solidFill>
                <a:latin typeface="微軟正黑體" panose="020B0604030504040204" pitchFamily="34" charset="-120"/>
                <a:ea typeface="微軟正黑體" panose="020B0604030504040204" pitchFamily="34" charset="-120"/>
              </a:rPr>
              <a:t>簡章購買系</a:t>
            </a:r>
            <a:r>
              <a:rPr lang="zh-TW" altLang="en-US" sz="2400" b="1" u="sng" dirty="0">
                <a:solidFill>
                  <a:srgbClr val="C00000"/>
                </a:solidFill>
                <a:latin typeface="微軟正黑體" panose="020B0604030504040204" pitchFamily="34" charset="-120"/>
                <a:ea typeface="微軟正黑體" panose="020B0604030504040204" pitchFamily="34" charset="-120"/>
              </a:rPr>
              <a:t>統</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zh-TW" altLang="en-US" sz="2400" dirty="0">
                <a:solidFill>
                  <a:srgbClr val="C00000"/>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rgbClr val="C00000"/>
                </a:solidFill>
                <a:latin typeface="微軟正黑體" panose="020B0604030504040204" pitchFamily="34" charset="-120"/>
                <a:ea typeface="微軟正黑體" panose="020B0604030504040204" pitchFamily="34" charset="-120"/>
              </a:rPr>
              <a:t>驗證碼</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sp>
        <p:nvSpPr>
          <p:cNvPr id="22" name="矩形 21"/>
          <p:cNvSpPr/>
          <p:nvPr/>
        </p:nvSpPr>
        <p:spPr>
          <a:xfrm>
            <a:off x="4668141" y="4517414"/>
            <a:ext cx="4521126" cy="16932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67204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圖片 39" descr="一張含有 文字, 螢幕擷取畫面, 字型 的圖片&#10;&#10;AI 產生的內容可能不正確。">
            <a:extLst>
              <a:ext uri="{FF2B5EF4-FFF2-40B4-BE49-F238E27FC236}">
                <a16:creationId xmlns:a16="http://schemas.microsoft.com/office/drawing/2014/main" id="{317FFBCF-C818-81AC-B0BD-3D656EC84A6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558" y="1457511"/>
            <a:ext cx="6635860" cy="2696693"/>
          </a:xfrm>
          <a:prstGeom prst="rect">
            <a:avLst/>
          </a:prstGeom>
        </p:spPr>
      </p:pic>
      <p:grpSp>
        <p:nvGrpSpPr>
          <p:cNvPr id="6" name="群組 5"/>
          <p:cNvGrpSpPr>
            <a:grpSpLocks noChangeAspect="1"/>
          </p:cNvGrpSpPr>
          <p:nvPr/>
        </p:nvGrpSpPr>
        <p:grpSpPr>
          <a:xfrm>
            <a:off x="415608"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5262" y="692810"/>
            <a:ext cx="431825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、列印繳費證明單</a:t>
            </a:r>
          </a:p>
        </p:txBody>
      </p:sp>
      <p:sp>
        <p:nvSpPr>
          <p:cNvPr id="15" name="矩形 14"/>
          <p:cNvSpPr/>
          <p:nvPr/>
        </p:nvSpPr>
        <p:spPr>
          <a:xfrm>
            <a:off x="4879824" y="906295"/>
            <a:ext cx="4967385"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115/5/26(</a:t>
            </a:r>
            <a:r>
              <a:rPr lang="zh-TW" altLang="en-US" b="1" dirty="0">
                <a:solidFill>
                  <a:srgbClr val="C00000"/>
                </a:solidFill>
                <a:latin typeface="微軟正黑體" panose="020B0604030504040204" pitchFamily="34" charset="-120"/>
                <a:ea typeface="微軟正黑體" panose="020B0604030504040204" pitchFamily="34" charset="-120"/>
              </a:rPr>
              <a:t>二</a:t>
            </a:r>
            <a:r>
              <a:rPr lang="en-US" altLang="zh-TW" b="1" dirty="0">
                <a:solidFill>
                  <a:srgbClr val="C00000"/>
                </a:solidFill>
                <a:latin typeface="微軟正黑體" panose="020B0604030504040204" pitchFamily="34" charset="-120"/>
                <a:ea typeface="微軟正黑體" panose="020B0604030504040204" pitchFamily="34" charset="-120"/>
              </a:rPr>
              <a:t>) 10:00~</a:t>
            </a:r>
            <a:r>
              <a:rPr lang="zh-TW" altLang="en-US" b="1" dirty="0">
                <a:solidFill>
                  <a:srgbClr val="C00000"/>
                </a:solidFill>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115/8/28(</a:t>
            </a:r>
            <a:r>
              <a:rPr lang="zh-TW" altLang="en-US" b="1" dirty="0">
                <a:solidFill>
                  <a:srgbClr val="C00000"/>
                </a:solidFill>
                <a:latin typeface="微軟正黑體" panose="020B0604030504040204" pitchFamily="34" charset="-120"/>
                <a:ea typeface="微軟正黑體" panose="020B0604030504040204" pitchFamily="34" charset="-120"/>
              </a:rPr>
              <a:t>五</a:t>
            </a:r>
            <a:r>
              <a:rPr lang="en-US" altLang="zh-TW" b="1" dirty="0">
                <a:solidFill>
                  <a:srgbClr val="C00000"/>
                </a:solidFill>
                <a:latin typeface="微軟正黑體" panose="020B0604030504040204" pitchFamily="34" charset="-120"/>
                <a:ea typeface="微軟正黑體" panose="020B0604030504040204" pitchFamily="34" charset="-120"/>
              </a:rPr>
              <a:t>) 17:00</a:t>
            </a:r>
            <a:r>
              <a:rPr lang="zh-TW" altLang="en-US" b="1" dirty="0">
                <a:solidFill>
                  <a:srgbClr val="C00000"/>
                </a:solidFill>
                <a:latin typeface="微軟正黑體" panose="020B0604030504040204" pitchFamily="34" charset="-120"/>
                <a:ea typeface="微軟正黑體" panose="020B0604030504040204" pitchFamily="34" charset="-120"/>
              </a:rPr>
              <a:t>止</a:t>
            </a:r>
            <a:r>
              <a:rPr lang="en-US" altLang="zh-TW" b="1" dirty="0">
                <a:solidFill>
                  <a:srgbClr val="C00000"/>
                </a:solidFill>
                <a:latin typeface="微軟正黑體" panose="020B0604030504040204" pitchFamily="34" charset="-120"/>
                <a:ea typeface="微軟正黑體" panose="020B0604030504040204" pitchFamily="34" charset="-120"/>
              </a:rPr>
              <a:t> </a:t>
            </a:r>
          </a:p>
        </p:txBody>
      </p:sp>
      <p:sp>
        <p:nvSpPr>
          <p:cNvPr id="17" name="矩形 16"/>
          <p:cNvSpPr/>
          <p:nvPr/>
        </p:nvSpPr>
        <p:spPr>
          <a:xfrm>
            <a:off x="5230315" y="3877061"/>
            <a:ext cx="712376" cy="2383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368141" y="2648525"/>
            <a:ext cx="730516" cy="2109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t> </a:t>
            </a:r>
            <a:endParaRPr lang="zh-TW" altLang="en-US" dirty="0"/>
          </a:p>
        </p:txBody>
      </p:sp>
      <p:cxnSp>
        <p:nvCxnSpPr>
          <p:cNvPr id="29" name="肘形接點 18">
            <a:extLst>
              <a:ext uri="{FF2B5EF4-FFF2-40B4-BE49-F238E27FC236}">
                <a16:creationId xmlns:a16="http://schemas.microsoft.com/office/drawing/2014/main" id="{85DF8AD3-AF98-4042-B8FF-7A8E08B045E4}"/>
              </a:ext>
            </a:extLst>
          </p:cNvPr>
          <p:cNvCxnSpPr>
            <a:cxnSpLocks/>
          </p:cNvCxnSpPr>
          <p:nvPr/>
        </p:nvCxnSpPr>
        <p:spPr>
          <a:xfrm>
            <a:off x="5303520" y="4115407"/>
            <a:ext cx="792480" cy="687674"/>
          </a:xfrm>
          <a:prstGeom prst="bent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投影片編號版面配置區 4"/>
          <p:cNvSpPr txBox="1">
            <a:spLocks/>
          </p:cNvSpPr>
          <p:nvPr/>
        </p:nvSpPr>
        <p:spPr bwMode="auto">
          <a:xfrm>
            <a:off x="966317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71</a:t>
            </a:fld>
            <a:endParaRPr lang="zh-TW" altLang="en-US" sz="1500" b="1" dirty="0">
              <a:latin typeface="Arial" panose="020B0604020202020204" pitchFamily="34" charset="0"/>
              <a:cs typeface="Arial" panose="020B0604020202020204" pitchFamily="34" charset="0"/>
            </a:endParaRPr>
          </a:p>
        </p:txBody>
      </p:sp>
      <p:pic>
        <p:nvPicPr>
          <p:cNvPr id="42" name="圖片 41" descr="一張含有 文字, 螢幕擷取畫面, 字型, 數字 的圖片&#10;&#10;AI 產生的內容可能不正確。">
            <a:extLst>
              <a:ext uri="{FF2B5EF4-FFF2-40B4-BE49-F238E27FC236}">
                <a16:creationId xmlns:a16="http://schemas.microsoft.com/office/drawing/2014/main" id="{6EBBF441-4C28-B256-22A9-F50A2D192EF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75308" y="1423060"/>
            <a:ext cx="5653877" cy="4895217"/>
          </a:xfrm>
          <a:prstGeom prst="rect">
            <a:avLst/>
          </a:prstGeom>
        </p:spPr>
      </p:pic>
    </p:spTree>
    <p:extLst>
      <p:ext uri="{BB962C8B-B14F-4D97-AF65-F5344CB8AC3E}">
        <p14:creationId xmlns:p14="http://schemas.microsoft.com/office/powerpoint/2010/main" val="2340375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3BC6BACD-CA17-4AB4-8417-7FC6336AFF1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96550" y="2340389"/>
            <a:ext cx="8346059" cy="4497229"/>
          </a:xfrm>
          <a:prstGeom prst="rect">
            <a:avLst/>
          </a:prstGeom>
        </p:spPr>
      </p:pic>
      <p:sp>
        <p:nvSpPr>
          <p:cNvPr id="5" name="投影片編號版面配置區 4"/>
          <p:cNvSpPr txBox="1">
            <a:spLocks/>
          </p:cNvSpPr>
          <p:nvPr/>
        </p:nvSpPr>
        <p:spPr bwMode="auto">
          <a:xfrm>
            <a:off x="9604818"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15608"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68936" y="696914"/>
            <a:ext cx="433458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、收件狀態</a:t>
            </a:r>
          </a:p>
        </p:txBody>
      </p:sp>
      <p:sp>
        <p:nvSpPr>
          <p:cNvPr id="15" name="矩形 14"/>
          <p:cNvSpPr/>
          <p:nvPr/>
        </p:nvSpPr>
        <p:spPr>
          <a:xfrm>
            <a:off x="4299770" y="928871"/>
            <a:ext cx="5815076"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115/5/26</a:t>
            </a:r>
            <a:r>
              <a:rPr lang="zh-TW" altLang="en-US" b="1" dirty="0">
                <a:solidFill>
                  <a:srgbClr val="C00000"/>
                </a:solidFill>
                <a:latin typeface="微軟正黑體" panose="020B0604030504040204" pitchFamily="34" charset="-120"/>
                <a:ea typeface="微軟正黑體" panose="020B0604030504040204" pitchFamily="34" charset="-120"/>
              </a:rPr>
              <a:t>（二）</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起 開放查詢是否完成報名手續</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6" name="Rectangle 16"/>
          <p:cNvSpPr>
            <a:spLocks noChangeArrowheads="1"/>
          </p:cNvSpPr>
          <p:nvPr/>
        </p:nvSpPr>
        <p:spPr bwMode="auto">
          <a:xfrm>
            <a:off x="2519979" y="1473116"/>
            <a:ext cx="4580733" cy="8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免試生之姓名為全名顯示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狀態：已收件－本委員會收到報名資料</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6224693" y="3392697"/>
            <a:ext cx="463489" cy="2648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7883875" y="3793720"/>
            <a:ext cx="588963" cy="30617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a:off x="2911759" y="2369760"/>
            <a:ext cx="493292" cy="279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46690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51777AC9-40F9-41AA-8057-83A47123262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865143" y="2325024"/>
            <a:ext cx="7825449" cy="4271324"/>
          </a:xfrm>
          <a:prstGeom prst="rect">
            <a:avLst/>
          </a:prstGeom>
          <a:ln w="19050">
            <a:noFill/>
          </a:ln>
        </p:spPr>
      </p:pic>
      <p:sp>
        <p:nvSpPr>
          <p:cNvPr id="5" name="投影片編號版面配置區 4"/>
          <p:cNvSpPr txBox="1">
            <a:spLocks/>
          </p:cNvSpPr>
          <p:nvPr/>
        </p:nvSpPr>
        <p:spPr bwMode="auto">
          <a:xfrm>
            <a:off x="9624268"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73</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15611"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5" name="矩形 14"/>
          <p:cNvSpPr/>
          <p:nvPr/>
        </p:nvSpPr>
        <p:spPr>
          <a:xfrm>
            <a:off x="4730960" y="806050"/>
            <a:ext cx="4616241"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115/5/26</a:t>
            </a:r>
            <a:r>
              <a:rPr lang="zh-TW" altLang="en-US" b="1" dirty="0">
                <a:solidFill>
                  <a:srgbClr val="C00000"/>
                </a:solidFill>
                <a:latin typeface="微軟正黑體" panose="020B0604030504040204" pitchFamily="34" charset="-120"/>
                <a:ea typeface="微軟正黑體" panose="020B0604030504040204" pitchFamily="34" charset="-120"/>
              </a:rPr>
              <a:t>（二）</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起 查詢審查狀態</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6" name="Rectangle 16"/>
          <p:cNvSpPr>
            <a:spLocks noChangeArrowheads="1"/>
          </p:cNvSpPr>
          <p:nvPr/>
        </p:nvSpPr>
        <p:spPr bwMode="auto">
          <a:xfrm>
            <a:off x="2466341" y="1344860"/>
            <a:ext cx="5571104" cy="8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免試生之姓名為全名顯示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狀態：審查中、審查通過、審查不通過</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註明原因</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3351271" y="2359223"/>
            <a:ext cx="588962" cy="279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6519137" y="3330296"/>
            <a:ext cx="432829" cy="2778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a:off x="6332413" y="3808480"/>
            <a:ext cx="2035175" cy="27878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標題 1">
            <a:extLst>
              <a:ext uri="{FF2B5EF4-FFF2-40B4-BE49-F238E27FC236}">
                <a16:creationId xmlns:a16="http://schemas.microsoft.com/office/drawing/2014/main" id="{5E375555-71BB-8083-039E-12AB7F99229A}"/>
              </a:ext>
            </a:extLst>
          </p:cNvPr>
          <p:cNvSpPr txBox="1">
            <a:spLocks/>
          </p:cNvSpPr>
          <p:nvPr/>
        </p:nvSpPr>
        <p:spPr>
          <a:xfrm>
            <a:off x="968936" y="696914"/>
            <a:ext cx="433458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、審查狀態</a:t>
            </a:r>
          </a:p>
        </p:txBody>
      </p:sp>
    </p:spTree>
    <p:extLst>
      <p:ext uri="{BB962C8B-B14F-4D97-AF65-F5344CB8AC3E}">
        <p14:creationId xmlns:p14="http://schemas.microsoft.com/office/powerpoint/2010/main" val="896214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24CFF2F-0548-8DDD-9E5B-3505A188499F}"/>
              </a:ext>
            </a:extLst>
          </p:cNvPr>
          <p:cNvSpPr/>
          <p:nvPr/>
        </p:nvSpPr>
        <p:spPr>
          <a:xfrm>
            <a:off x="7240633" y="1698428"/>
            <a:ext cx="246368" cy="212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a:extLst>
              <a:ext uri="{FF2B5EF4-FFF2-40B4-BE49-F238E27FC236}">
                <a16:creationId xmlns:a16="http://schemas.microsoft.com/office/drawing/2014/main" id="{E0B8E274-C5C8-4D5F-99CA-5FB2226E24F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4841" y="2902212"/>
            <a:ext cx="6475511" cy="2654868"/>
          </a:xfrm>
          <a:prstGeom prst="rect">
            <a:avLst/>
          </a:prstGeom>
        </p:spPr>
      </p:pic>
      <p:sp>
        <p:nvSpPr>
          <p:cNvPr id="5" name="投影片編號版面配置區 4"/>
          <p:cNvSpPr txBox="1">
            <a:spLocks/>
          </p:cNvSpPr>
          <p:nvPr/>
        </p:nvSpPr>
        <p:spPr bwMode="auto">
          <a:xfrm>
            <a:off x="962427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74</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05880"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68936" y="721281"/>
            <a:ext cx="7055665"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、志願序狀態</a:t>
            </a:r>
            <a:r>
              <a:rPr lang="en-US" altLang="zh-TW" sz="2800" b="1" dirty="0">
                <a:solidFill>
                  <a:srgbClr val="0033CC"/>
                </a:solidFill>
                <a:latin typeface="微軟正黑體" panose="020B0604030504040204" pitchFamily="34" charset="-120"/>
                <a:ea typeface="微軟正黑體" panose="020B0604030504040204" pitchFamily="34" charset="-120"/>
              </a:rPr>
              <a:t>-</a:t>
            </a:r>
            <a:r>
              <a:rPr lang="zh-TW" altLang="en-US" sz="2800" b="1" dirty="0">
                <a:solidFill>
                  <a:srgbClr val="0033CC"/>
                </a:solidFill>
                <a:latin typeface="微軟正黑體" panose="020B0604030504040204" pitchFamily="34" charset="-120"/>
                <a:ea typeface="微軟正黑體" panose="020B0604030504040204" pitchFamily="34" charset="-120"/>
              </a:rPr>
              <a:t>暫存就讀志願表列印</a:t>
            </a:r>
          </a:p>
        </p:txBody>
      </p:sp>
      <p:sp>
        <p:nvSpPr>
          <p:cNvPr id="15" name="矩形 14"/>
          <p:cNvSpPr/>
          <p:nvPr/>
        </p:nvSpPr>
        <p:spPr>
          <a:xfrm>
            <a:off x="5690397" y="221782"/>
            <a:ext cx="5593687" cy="369332"/>
          </a:xfrm>
          <a:prstGeom prst="rect">
            <a:avLst/>
          </a:prstGeom>
        </p:spPr>
        <p:txBody>
          <a:bodyPr wrap="square">
            <a:spAutoFit/>
          </a:bodyPr>
          <a:lstStyle/>
          <a:p>
            <a:pPr>
              <a:spcBef>
                <a:spcPct val="0"/>
              </a:spcBef>
            </a:pPr>
            <a:r>
              <a:rPr lang="en-US" altLang="zh-TW" b="1" dirty="0">
                <a:solidFill>
                  <a:srgbClr val="C00000"/>
                </a:solidFill>
                <a:highlight>
                  <a:srgbClr val="FFE699"/>
                </a:highlight>
                <a:latin typeface="微軟正黑體" panose="020B0604030504040204" pitchFamily="34" charset="-120"/>
                <a:ea typeface="微軟正黑體" panose="020B0604030504040204" pitchFamily="34" charset="-120"/>
              </a:rPr>
              <a:t>115/6/4</a:t>
            </a:r>
            <a:r>
              <a:rPr lang="zh-TW" altLang="en-US" b="1" dirty="0">
                <a:solidFill>
                  <a:srgbClr val="C00000"/>
                </a:solidFill>
                <a:highlight>
                  <a:srgbClr val="FFE699"/>
                </a:highlight>
                <a:latin typeface="微軟正黑體" panose="020B0604030504040204" pitchFamily="34" charset="-120"/>
                <a:ea typeface="微軟正黑體" panose="020B0604030504040204" pitchFamily="34" charset="-120"/>
              </a:rPr>
              <a:t>（四）</a:t>
            </a:r>
            <a:r>
              <a:rPr lang="en-US" altLang="zh-TW" b="1" dirty="0">
                <a:solidFill>
                  <a:srgbClr val="C00000"/>
                </a:solidFill>
                <a:highlight>
                  <a:srgbClr val="FFE699"/>
                </a:highlight>
                <a:latin typeface="微軟正黑體" panose="020B0604030504040204" pitchFamily="34" charset="-120"/>
                <a:ea typeface="微軟正黑體" panose="020B0604030504040204" pitchFamily="34" charset="-120"/>
              </a:rPr>
              <a:t>10:00</a:t>
            </a:r>
            <a:r>
              <a:rPr lang="zh-TW" altLang="en-US" b="1" dirty="0">
                <a:solidFill>
                  <a:srgbClr val="C00000"/>
                </a:solidFill>
                <a:highlight>
                  <a:srgbClr val="FFE699"/>
                </a:highlight>
                <a:latin typeface="微軟正黑體" panose="020B0604030504040204" pitchFamily="34" charset="-120"/>
                <a:ea typeface="微軟正黑體" panose="020B0604030504040204" pitchFamily="34" charset="-120"/>
              </a:rPr>
              <a:t>起　查詢免試生志願序送出狀態</a:t>
            </a:r>
            <a:endParaRPr lang="en-US" altLang="zh-TW" b="1" dirty="0">
              <a:solidFill>
                <a:srgbClr val="C00000"/>
              </a:solidFill>
              <a:highlight>
                <a:srgbClr val="FFE699"/>
              </a:highlight>
              <a:latin typeface="微軟正黑體" panose="020B0604030504040204" pitchFamily="34" charset="-120"/>
              <a:ea typeface="微軟正黑體" panose="020B0604030504040204" pitchFamily="34" charset="-120"/>
            </a:endParaRPr>
          </a:p>
        </p:txBody>
      </p:sp>
      <p:sp>
        <p:nvSpPr>
          <p:cNvPr id="16" name="Rectangle 16"/>
          <p:cNvSpPr>
            <a:spLocks noChangeArrowheads="1"/>
          </p:cNvSpPr>
          <p:nvPr/>
        </p:nvSpPr>
        <p:spPr bwMode="auto">
          <a:xfrm>
            <a:off x="2156179" y="1312049"/>
            <a:ext cx="4239634" cy="159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狀態：未確定送出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顯示免試生選填志願數</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列印學生暫存就讀志願表</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000"/>
              </a:lnSpc>
            </a:pP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供國中承辦教師可協助學生列印檢核</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618" y="5626205"/>
            <a:ext cx="1092256" cy="742988"/>
          </a:xfrm>
          <a:prstGeom prst="rect">
            <a:avLst/>
          </a:prstGeom>
          <a:ln w="19050">
            <a:solidFill>
              <a:schemeClr val="accent6"/>
            </a:solidFill>
          </a:ln>
        </p:spPr>
      </p:pic>
      <p:sp>
        <p:nvSpPr>
          <p:cNvPr id="17" name="矩形 16"/>
          <p:cNvSpPr/>
          <p:nvPr/>
        </p:nvSpPr>
        <p:spPr>
          <a:xfrm>
            <a:off x="5408101" y="5978756"/>
            <a:ext cx="948507" cy="169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a:off x="7004997" y="1274879"/>
            <a:ext cx="3889868" cy="378372"/>
          </a:xfrm>
          <a:prstGeom prst="rect">
            <a:avLst/>
          </a:prstGeom>
          <a:solidFill>
            <a:srgbClr val="FFFF8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提醒學生尚未完成網路選填登記志願</a:t>
            </a:r>
          </a:p>
        </p:txBody>
      </p:sp>
      <p:sp>
        <p:nvSpPr>
          <p:cNvPr id="20" name="矩形 19"/>
          <p:cNvSpPr/>
          <p:nvPr/>
        </p:nvSpPr>
        <p:spPr>
          <a:xfrm>
            <a:off x="487505" y="4378099"/>
            <a:ext cx="781787" cy="11528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3365595" y="4187372"/>
            <a:ext cx="254001" cy="2163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向右箭號 21"/>
          <p:cNvSpPr/>
          <p:nvPr/>
        </p:nvSpPr>
        <p:spPr bwMode="auto">
          <a:xfrm>
            <a:off x="3619597" y="4129932"/>
            <a:ext cx="3054254" cy="2738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23" name="矩形 22"/>
          <p:cNvSpPr/>
          <p:nvPr/>
        </p:nvSpPr>
        <p:spPr>
          <a:xfrm>
            <a:off x="2130007" y="2957453"/>
            <a:ext cx="499670" cy="244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6" name="圖片 25" descr="一張含有 文字, 螢幕擷取畫面, 數字, 字型 的圖片&#10;&#10;AI 產生的內容可能不正確。">
            <a:extLst>
              <a:ext uri="{FF2B5EF4-FFF2-40B4-BE49-F238E27FC236}">
                <a16:creationId xmlns:a16="http://schemas.microsoft.com/office/drawing/2014/main" id="{B805CA63-D4EB-4439-4636-433DEA1BD3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42835" y="1653025"/>
            <a:ext cx="5051416" cy="4862993"/>
          </a:xfrm>
          <a:prstGeom prst="rect">
            <a:avLst/>
          </a:prstGeom>
        </p:spPr>
      </p:pic>
      <p:sp>
        <p:nvSpPr>
          <p:cNvPr id="27" name="矩形 26">
            <a:extLst>
              <a:ext uri="{FF2B5EF4-FFF2-40B4-BE49-F238E27FC236}">
                <a16:creationId xmlns:a16="http://schemas.microsoft.com/office/drawing/2014/main" id="{C971D649-4F1E-C87B-EAE8-FD57BDDD74FC}"/>
              </a:ext>
            </a:extLst>
          </p:cNvPr>
          <p:cNvSpPr/>
          <p:nvPr/>
        </p:nvSpPr>
        <p:spPr>
          <a:xfrm>
            <a:off x="8292974" y="2046082"/>
            <a:ext cx="1928388" cy="1788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4938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0070D62B-9613-4E68-A646-DD5E2765118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903" y="2869920"/>
            <a:ext cx="4704701" cy="3302228"/>
          </a:xfrm>
          <a:prstGeom prst="rect">
            <a:avLst/>
          </a:prstGeom>
        </p:spPr>
      </p:pic>
      <p:pic>
        <p:nvPicPr>
          <p:cNvPr id="31" name="圖片 30">
            <a:extLst>
              <a:ext uri="{FF2B5EF4-FFF2-40B4-BE49-F238E27FC236}">
                <a16:creationId xmlns:a16="http://schemas.microsoft.com/office/drawing/2014/main" id="{CFBDAEDA-3A8D-4290-9210-75E3543586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32775" y="2845935"/>
            <a:ext cx="3625288" cy="2515091"/>
          </a:xfrm>
          <a:prstGeom prst="rect">
            <a:avLst/>
          </a:prstGeom>
        </p:spPr>
      </p:pic>
      <p:grpSp>
        <p:nvGrpSpPr>
          <p:cNvPr id="5" name="群組 4"/>
          <p:cNvGrpSpPr>
            <a:grpSpLocks noChangeAspect="1"/>
          </p:cNvGrpSpPr>
          <p:nvPr/>
        </p:nvGrpSpPr>
        <p:grpSpPr>
          <a:xfrm>
            <a:off x="446179" y="82862"/>
            <a:ext cx="4233077" cy="594044"/>
            <a:chOff x="2411369" y="3465027"/>
            <a:chExt cx="5644102" cy="792051"/>
          </a:xfrm>
        </p:grpSpPr>
        <p:sp>
          <p:nvSpPr>
            <p:cNvPr id="6"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7" name="矩形 6">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8"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9"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0"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1"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2"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3" name="標題 1"/>
          <p:cNvSpPr txBox="1">
            <a:spLocks/>
          </p:cNvSpPr>
          <p:nvPr/>
        </p:nvSpPr>
        <p:spPr>
          <a:xfrm>
            <a:off x="1000236" y="731228"/>
            <a:ext cx="3578359"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、志願序狀態</a:t>
            </a:r>
            <a:r>
              <a:rPr lang="en-US" altLang="zh-TW" sz="2800" b="1" dirty="0">
                <a:solidFill>
                  <a:srgbClr val="0033CC"/>
                </a:solidFill>
                <a:latin typeface="微軟正黑體" panose="020B0604030504040204" pitchFamily="34" charset="-120"/>
                <a:ea typeface="微軟正黑體" panose="020B0604030504040204" pitchFamily="34" charset="-120"/>
              </a:rPr>
              <a:t>-</a:t>
            </a:r>
            <a:r>
              <a:rPr lang="zh-TW" altLang="en-US" sz="2800" b="1" dirty="0">
                <a:solidFill>
                  <a:srgbClr val="0033CC"/>
                </a:solidFill>
                <a:latin typeface="微軟正黑體" panose="020B0604030504040204" pitchFamily="34" charset="-120"/>
                <a:ea typeface="微軟正黑體" panose="020B0604030504040204" pitchFamily="34" charset="-120"/>
              </a:rPr>
              <a:t>送出</a:t>
            </a:r>
          </a:p>
        </p:txBody>
      </p:sp>
      <p:sp>
        <p:nvSpPr>
          <p:cNvPr id="14" name="矩形 13"/>
          <p:cNvSpPr/>
          <p:nvPr/>
        </p:nvSpPr>
        <p:spPr>
          <a:xfrm>
            <a:off x="5011670" y="877632"/>
            <a:ext cx="5590228"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115/6/4</a:t>
            </a:r>
            <a:r>
              <a:rPr lang="zh-TW" altLang="en-US" b="1" dirty="0">
                <a:solidFill>
                  <a:srgbClr val="C00000"/>
                </a:solidFill>
                <a:latin typeface="微軟正黑體" panose="020B0604030504040204" pitchFamily="34" charset="-120"/>
                <a:ea typeface="微軟正黑體" panose="020B0604030504040204" pitchFamily="34" charset="-120"/>
              </a:rPr>
              <a:t>（四）</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起　查詢免試生志願序送出狀態</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5" name="Rectangle 16"/>
          <p:cNvSpPr>
            <a:spLocks noChangeArrowheads="1"/>
          </p:cNvSpPr>
          <p:nvPr/>
        </p:nvSpPr>
        <p:spPr bwMode="auto">
          <a:xfrm>
            <a:off x="2283132" y="1290402"/>
            <a:ext cx="7290066" cy="145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28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狀態：確定送出、未確定送出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28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顯示免試生選填志願數</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28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匯出志願序送出狀態</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excel</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28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匯出全部學生志願表</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供國中承辦教師可協助學生列印志願表</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1659997" y="2888467"/>
            <a:ext cx="456089" cy="1875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3195949" y="4417919"/>
            <a:ext cx="722812" cy="16982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2308756" y="3541173"/>
            <a:ext cx="974278" cy="4657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向右箭號 21"/>
          <p:cNvSpPr/>
          <p:nvPr/>
        </p:nvSpPr>
        <p:spPr bwMode="auto">
          <a:xfrm>
            <a:off x="3283034" y="3764202"/>
            <a:ext cx="1491919" cy="2889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矩形 23">
            <a:extLst>
              <a:ext uri="{FF2B5EF4-FFF2-40B4-BE49-F238E27FC236}">
                <a16:creationId xmlns:a16="http://schemas.microsoft.com/office/drawing/2014/main" id="{18014FE9-288D-4567-B569-E42A3C4C2B7F}"/>
              </a:ext>
            </a:extLst>
          </p:cNvPr>
          <p:cNvSpPr/>
          <p:nvPr/>
        </p:nvSpPr>
        <p:spPr>
          <a:xfrm>
            <a:off x="5664754" y="1917361"/>
            <a:ext cx="4937144" cy="420784"/>
          </a:xfrm>
          <a:prstGeom prst="rect">
            <a:avLst/>
          </a:prstGeom>
          <a:solidFill>
            <a:srgbClr val="FEFAF8"/>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26" name="矩形 3">
            <a:extLst>
              <a:ext uri="{FF2B5EF4-FFF2-40B4-BE49-F238E27FC236}">
                <a16:creationId xmlns:a16="http://schemas.microsoft.com/office/drawing/2014/main" id="{0D1B3CD5-3F03-4140-A67B-6920D964A05F}"/>
              </a:ext>
            </a:extLst>
          </p:cNvPr>
          <p:cNvSpPr>
            <a:spLocks noChangeArrowheads="1"/>
          </p:cNvSpPr>
          <p:nvPr/>
        </p:nvSpPr>
        <p:spPr bwMode="auto">
          <a:xfrm>
            <a:off x="5775860" y="1954845"/>
            <a:ext cx="4630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zh-TW" b="1" dirty="0">
                <a:solidFill>
                  <a:srgbClr val="C00000"/>
                </a:solidFill>
                <a:latin typeface="微軟正黑體" panose="020B0604030504040204" pitchFamily="34" charset="-120"/>
                <a:ea typeface="微軟正黑體" panose="020B0604030504040204" pitchFamily="34" charset="-120"/>
              </a:rPr>
              <a:t>※提醒：</a:t>
            </a:r>
            <a:r>
              <a:rPr lang="zh-TW" altLang="en-US" b="1" dirty="0">
                <a:solidFill>
                  <a:srgbClr val="C00000"/>
                </a:solidFill>
                <a:latin typeface="微軟正黑體" panose="020B0604030504040204" pitchFamily="34" charset="-120"/>
                <a:ea typeface="微軟正黑體" panose="020B0604030504040204" pitchFamily="34" charset="-120"/>
              </a:rPr>
              <a:t>確定送出之登記志願表將產生條碼。</a:t>
            </a:r>
          </a:p>
        </p:txBody>
      </p:sp>
      <p:sp>
        <p:nvSpPr>
          <p:cNvPr id="16" name="投影片編號版面配置區 4"/>
          <p:cNvSpPr txBox="1">
            <a:spLocks/>
          </p:cNvSpPr>
          <p:nvPr/>
        </p:nvSpPr>
        <p:spPr bwMode="auto">
          <a:xfrm>
            <a:off x="964177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75</a:t>
            </a:fld>
            <a:endParaRPr lang="zh-TW" altLang="en-US" sz="1500" b="1" dirty="0">
              <a:latin typeface="Arial" panose="020B0604020202020204" pitchFamily="34" charset="0"/>
              <a:cs typeface="Arial" panose="020B0604020202020204" pitchFamily="34" charset="0"/>
            </a:endParaRPr>
          </a:p>
        </p:txBody>
      </p:sp>
      <p:pic>
        <p:nvPicPr>
          <p:cNvPr id="3" name="圖片 2" descr="一張含有 文字, 螢幕擷取畫面, 字型, 數字 的圖片&#10;&#10;AI 產生的內容可能不正確。">
            <a:extLst>
              <a:ext uri="{FF2B5EF4-FFF2-40B4-BE49-F238E27FC236}">
                <a16:creationId xmlns:a16="http://schemas.microsoft.com/office/drawing/2014/main" id="{21D828FE-6F30-2E5D-01CF-41473A48991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43231" y="2701515"/>
            <a:ext cx="3522866" cy="3842958"/>
          </a:xfrm>
          <a:prstGeom prst="rect">
            <a:avLst/>
          </a:prstGeom>
        </p:spPr>
      </p:pic>
    </p:spTree>
    <p:extLst>
      <p:ext uri="{BB962C8B-B14F-4D97-AF65-F5344CB8AC3E}">
        <p14:creationId xmlns:p14="http://schemas.microsoft.com/office/powerpoint/2010/main" val="1172022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F61808E8-EDC6-48ED-9406-1FD333B553A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9174" y="2818000"/>
            <a:ext cx="6641934" cy="3898707"/>
          </a:xfrm>
          <a:prstGeom prst="rect">
            <a:avLst/>
          </a:prstGeom>
        </p:spPr>
      </p:pic>
      <p:sp>
        <p:nvSpPr>
          <p:cNvPr id="5" name="投影片編號版面配置區 4"/>
          <p:cNvSpPr txBox="1">
            <a:spLocks/>
          </p:cNvSpPr>
          <p:nvPr/>
        </p:nvSpPr>
        <p:spPr bwMode="auto">
          <a:xfrm>
            <a:off x="960695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76</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28761"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6" name="Rectangle 16"/>
          <p:cNvSpPr>
            <a:spLocks noChangeArrowheads="1"/>
          </p:cNvSpPr>
          <p:nvPr/>
        </p:nvSpPr>
        <p:spPr bwMode="auto">
          <a:xfrm>
            <a:off x="2519979" y="1437776"/>
            <a:ext cx="3632466" cy="11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免試生之姓名為全名顯示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狀態：錄取校科</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、未錄取</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匯出錄取狀態</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excel</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2840410" y="2866906"/>
            <a:ext cx="407887" cy="1878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3175491" y="3669347"/>
            <a:ext cx="678881" cy="1878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3970453" y="4312725"/>
            <a:ext cx="2830655" cy="23403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 name="圖片 22">
            <a:extLst>
              <a:ext uri="{FF2B5EF4-FFF2-40B4-BE49-F238E27FC236}">
                <a16:creationId xmlns:a16="http://schemas.microsoft.com/office/drawing/2014/main" id="{22852929-585C-497B-BE16-069590F265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52445" y="2198259"/>
            <a:ext cx="5772877" cy="2461481"/>
          </a:xfrm>
          <a:prstGeom prst="rect">
            <a:avLst/>
          </a:prstGeom>
        </p:spPr>
      </p:pic>
      <p:sp>
        <p:nvSpPr>
          <p:cNvPr id="19" name="向右箭號 18"/>
          <p:cNvSpPr/>
          <p:nvPr/>
        </p:nvSpPr>
        <p:spPr bwMode="auto">
          <a:xfrm>
            <a:off x="3854372" y="3661786"/>
            <a:ext cx="2249323" cy="20855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 name="矩形 1">
            <a:extLst>
              <a:ext uri="{FF2B5EF4-FFF2-40B4-BE49-F238E27FC236}">
                <a16:creationId xmlns:a16="http://schemas.microsoft.com/office/drawing/2014/main" id="{93A94CE6-8DC7-263F-BDFD-7C8D235D23B3}"/>
              </a:ext>
            </a:extLst>
          </p:cNvPr>
          <p:cNvSpPr/>
          <p:nvPr/>
        </p:nvSpPr>
        <p:spPr>
          <a:xfrm>
            <a:off x="4065737" y="984998"/>
            <a:ext cx="5657083"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115/6/11</a:t>
            </a:r>
            <a:r>
              <a:rPr lang="zh-TW" altLang="en-US" b="1" dirty="0">
                <a:solidFill>
                  <a:srgbClr val="C00000"/>
                </a:solidFill>
                <a:latin typeface="微軟正黑體" panose="020B0604030504040204" pitchFamily="34" charset="-120"/>
                <a:ea typeface="微軟正黑體" panose="020B0604030504040204" pitchFamily="34" charset="-120"/>
              </a:rPr>
              <a:t>（四）</a:t>
            </a:r>
            <a:r>
              <a:rPr lang="en-US" altLang="zh-TW" b="1" dirty="0">
                <a:solidFill>
                  <a:srgbClr val="C00000"/>
                </a:solidFill>
                <a:latin typeface="微軟正黑體" panose="020B0604030504040204" pitchFamily="34" charset="-120"/>
                <a:ea typeface="微軟正黑體" panose="020B0604030504040204" pitchFamily="34" charset="-120"/>
              </a:rPr>
              <a:t>9:00</a:t>
            </a:r>
            <a:r>
              <a:rPr lang="zh-TW" altLang="en-US" b="1" dirty="0">
                <a:solidFill>
                  <a:srgbClr val="C00000"/>
                </a:solidFill>
                <a:latin typeface="微軟正黑體" panose="020B0604030504040204" pitchFamily="34" charset="-120"/>
                <a:ea typeface="微軟正黑體" panose="020B0604030504040204" pitchFamily="34" charset="-120"/>
              </a:rPr>
              <a:t>起至 </a:t>
            </a:r>
            <a:r>
              <a:rPr lang="en-US" altLang="zh-TW" b="1" dirty="0">
                <a:solidFill>
                  <a:srgbClr val="C00000"/>
                </a:solidFill>
                <a:latin typeface="微軟正黑體" panose="020B0604030504040204" pitchFamily="34" charset="-120"/>
                <a:ea typeface="微軟正黑體" panose="020B0604030504040204" pitchFamily="34" charset="-120"/>
              </a:rPr>
              <a:t>115/8/28</a:t>
            </a:r>
            <a:r>
              <a:rPr lang="zh-TW" altLang="en-US" b="1" dirty="0">
                <a:solidFill>
                  <a:srgbClr val="C00000"/>
                </a:solidFill>
                <a:latin typeface="微軟正黑體" panose="020B0604030504040204" pitchFamily="34" charset="-120"/>
                <a:ea typeface="微軟正黑體" panose="020B0604030504040204" pitchFamily="34" charset="-120"/>
              </a:rPr>
              <a:t> （五） </a:t>
            </a:r>
            <a:r>
              <a:rPr lang="en-US" altLang="zh-TW" b="1" dirty="0">
                <a:solidFill>
                  <a:srgbClr val="C00000"/>
                </a:solidFill>
                <a:latin typeface="微軟正黑體" panose="020B0604030504040204" pitchFamily="34" charset="-120"/>
                <a:ea typeface="微軟正黑體" panose="020B0604030504040204" pitchFamily="34" charset="-120"/>
              </a:rPr>
              <a:t>17:00</a:t>
            </a:r>
            <a:r>
              <a:rPr lang="zh-TW" altLang="en-US" b="1" dirty="0">
                <a:solidFill>
                  <a:srgbClr val="C00000"/>
                </a:solidFill>
                <a:latin typeface="微軟正黑體" panose="020B0604030504040204" pitchFamily="34" charset="-120"/>
                <a:ea typeface="微軟正黑體" panose="020B0604030504040204" pitchFamily="34" charset="-120"/>
              </a:rPr>
              <a:t>止</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3" name="標題 1">
            <a:extLst>
              <a:ext uri="{FF2B5EF4-FFF2-40B4-BE49-F238E27FC236}">
                <a16:creationId xmlns:a16="http://schemas.microsoft.com/office/drawing/2014/main" id="{10E8947C-2C40-0AE8-5761-01BDCB3C5797}"/>
              </a:ext>
            </a:extLst>
          </p:cNvPr>
          <p:cNvSpPr txBox="1">
            <a:spLocks/>
          </p:cNvSpPr>
          <p:nvPr/>
        </p:nvSpPr>
        <p:spPr>
          <a:xfrm>
            <a:off x="968937" y="721281"/>
            <a:ext cx="288543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0033CC"/>
                </a:solidFill>
                <a:latin typeface="微軟正黑體" panose="020B0604030504040204" pitchFamily="34" charset="-120"/>
                <a:ea typeface="微軟正黑體" panose="020B0604030504040204" pitchFamily="34" charset="-120"/>
              </a:rPr>
              <a:t>６、錄取狀態</a:t>
            </a:r>
          </a:p>
        </p:txBody>
      </p:sp>
    </p:spTree>
    <p:extLst>
      <p:ext uri="{BB962C8B-B14F-4D97-AF65-F5344CB8AC3E}">
        <p14:creationId xmlns:p14="http://schemas.microsoft.com/office/powerpoint/2010/main" val="3757453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2B306569-3349-4B50-9ADC-448FB8F57E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5943" y="2798420"/>
            <a:ext cx="6502176" cy="3533700"/>
          </a:xfrm>
          <a:prstGeom prst="rect">
            <a:avLst/>
          </a:prstGeom>
        </p:spPr>
      </p:pic>
      <p:sp>
        <p:nvSpPr>
          <p:cNvPr id="5" name="投影片編號版面配置區 4"/>
          <p:cNvSpPr txBox="1">
            <a:spLocks/>
          </p:cNvSpPr>
          <p:nvPr/>
        </p:nvSpPr>
        <p:spPr bwMode="auto">
          <a:xfrm>
            <a:off x="9624361"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77</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7478"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5" name="矩形 14"/>
          <p:cNvSpPr/>
          <p:nvPr/>
        </p:nvSpPr>
        <p:spPr>
          <a:xfrm>
            <a:off x="4065737" y="984998"/>
            <a:ext cx="5657083"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115/6/11</a:t>
            </a:r>
            <a:r>
              <a:rPr lang="zh-TW" altLang="en-US" b="1" dirty="0">
                <a:solidFill>
                  <a:srgbClr val="C00000"/>
                </a:solidFill>
                <a:latin typeface="微軟正黑體" panose="020B0604030504040204" pitchFamily="34" charset="-120"/>
                <a:ea typeface="微軟正黑體" panose="020B0604030504040204" pitchFamily="34" charset="-120"/>
              </a:rPr>
              <a:t>（四）</a:t>
            </a:r>
            <a:r>
              <a:rPr lang="en-US" altLang="zh-TW" b="1" dirty="0">
                <a:solidFill>
                  <a:srgbClr val="C00000"/>
                </a:solidFill>
                <a:latin typeface="微軟正黑體" panose="020B0604030504040204" pitchFamily="34" charset="-120"/>
                <a:ea typeface="微軟正黑體" panose="020B0604030504040204" pitchFamily="34" charset="-120"/>
              </a:rPr>
              <a:t>9:00</a:t>
            </a:r>
            <a:r>
              <a:rPr lang="zh-TW" altLang="en-US" b="1" dirty="0">
                <a:solidFill>
                  <a:srgbClr val="C00000"/>
                </a:solidFill>
                <a:latin typeface="微軟正黑體" panose="020B0604030504040204" pitchFamily="34" charset="-120"/>
                <a:ea typeface="微軟正黑體" panose="020B0604030504040204" pitchFamily="34" charset="-120"/>
              </a:rPr>
              <a:t>起至 </a:t>
            </a:r>
            <a:r>
              <a:rPr lang="en-US" altLang="zh-TW" b="1" dirty="0">
                <a:solidFill>
                  <a:srgbClr val="C00000"/>
                </a:solidFill>
                <a:latin typeface="微軟正黑體" panose="020B0604030504040204" pitchFamily="34" charset="-120"/>
                <a:ea typeface="微軟正黑體" panose="020B0604030504040204" pitchFamily="34" charset="-120"/>
              </a:rPr>
              <a:t>115/8/28</a:t>
            </a:r>
            <a:r>
              <a:rPr lang="zh-TW" altLang="en-US" b="1" dirty="0">
                <a:solidFill>
                  <a:srgbClr val="C00000"/>
                </a:solidFill>
                <a:latin typeface="微軟正黑體" panose="020B0604030504040204" pitchFamily="34" charset="-120"/>
                <a:ea typeface="微軟正黑體" panose="020B0604030504040204" pitchFamily="34" charset="-120"/>
              </a:rPr>
              <a:t> （五） </a:t>
            </a:r>
            <a:r>
              <a:rPr lang="en-US" altLang="zh-TW" b="1" dirty="0">
                <a:solidFill>
                  <a:srgbClr val="C00000"/>
                </a:solidFill>
                <a:latin typeface="微軟正黑體" panose="020B0604030504040204" pitchFamily="34" charset="-120"/>
                <a:ea typeface="微軟正黑體" panose="020B0604030504040204" pitchFamily="34" charset="-120"/>
              </a:rPr>
              <a:t>17:00</a:t>
            </a:r>
            <a:r>
              <a:rPr lang="zh-TW" altLang="en-US" b="1" dirty="0">
                <a:solidFill>
                  <a:srgbClr val="C00000"/>
                </a:solidFill>
                <a:latin typeface="微軟正黑體" panose="020B0604030504040204" pitchFamily="34" charset="-120"/>
                <a:ea typeface="微軟正黑體" panose="020B0604030504040204" pitchFamily="34" charset="-120"/>
              </a:rPr>
              <a:t>止</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6" name="Rectangle 16"/>
          <p:cNvSpPr>
            <a:spLocks noChangeArrowheads="1"/>
          </p:cNvSpPr>
          <p:nvPr/>
        </p:nvSpPr>
        <p:spPr bwMode="auto">
          <a:xfrm>
            <a:off x="2469180" y="1539416"/>
            <a:ext cx="5608022" cy="11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免試生之姓名為全名顯示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狀態：錄取校科</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、報到、未報到、報到後放棄</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0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匯出報到狀態</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excel</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3570515" y="2798420"/>
            <a:ext cx="460385" cy="2127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3395404" y="3654550"/>
            <a:ext cx="779306" cy="2386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右箭號 18"/>
          <p:cNvSpPr/>
          <p:nvPr/>
        </p:nvSpPr>
        <p:spPr bwMode="auto">
          <a:xfrm>
            <a:off x="4192816" y="3677272"/>
            <a:ext cx="2701462" cy="23758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3471702" y="4327863"/>
            <a:ext cx="3226417" cy="19708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5" name="圖片 24">
            <a:extLst>
              <a:ext uri="{FF2B5EF4-FFF2-40B4-BE49-F238E27FC236}">
                <a16:creationId xmlns:a16="http://schemas.microsoft.com/office/drawing/2014/main" id="{32617FC7-0689-479A-AC4A-187B68D112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94278" y="3609148"/>
            <a:ext cx="5262882" cy="1764991"/>
          </a:xfrm>
          <a:prstGeom prst="rect">
            <a:avLst/>
          </a:prstGeom>
        </p:spPr>
      </p:pic>
      <p:sp>
        <p:nvSpPr>
          <p:cNvPr id="3" name="標題 1">
            <a:extLst>
              <a:ext uri="{FF2B5EF4-FFF2-40B4-BE49-F238E27FC236}">
                <a16:creationId xmlns:a16="http://schemas.microsoft.com/office/drawing/2014/main" id="{4A98818B-FB93-5E5D-5161-8A2DBAEEC872}"/>
              </a:ext>
            </a:extLst>
          </p:cNvPr>
          <p:cNvSpPr txBox="1">
            <a:spLocks/>
          </p:cNvSpPr>
          <p:nvPr/>
        </p:nvSpPr>
        <p:spPr>
          <a:xfrm>
            <a:off x="968937" y="721281"/>
            <a:ext cx="288543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0033CC"/>
                </a:solidFill>
                <a:latin typeface="微軟正黑體" panose="020B0604030504040204" pitchFamily="34" charset="-120"/>
                <a:ea typeface="微軟正黑體" panose="020B0604030504040204" pitchFamily="34" charset="-120"/>
              </a:rPr>
              <a:t>７、報到狀態</a:t>
            </a:r>
          </a:p>
        </p:txBody>
      </p:sp>
    </p:spTree>
    <p:extLst>
      <p:ext uri="{BB962C8B-B14F-4D97-AF65-F5344CB8AC3E}">
        <p14:creationId xmlns:p14="http://schemas.microsoft.com/office/powerpoint/2010/main" val="168815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565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78</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20052" y="82862"/>
            <a:ext cx="4233077" cy="594044"/>
            <a:chOff x="2411369" y="3465027"/>
            <a:chExt cx="5644102" cy="792051"/>
          </a:xfrm>
        </p:grpSpPr>
        <p:sp>
          <p:nvSpPr>
            <p:cNvPr id="7" name="圆角矩形 16">
              <a:extLst>
                <a:ext uri="{FF2B5EF4-FFF2-40B4-BE49-F238E27FC236}">
                  <a16:creationId xmlns:a16="http://schemas.microsoft.com/office/drawing/2014/main" id="{91853778-FB28-4BCA-993F-863408D4249B}"/>
                </a:ext>
              </a:extLst>
            </p:cNvPr>
            <p:cNvSpPr/>
            <p:nvPr/>
          </p:nvSpPr>
          <p:spPr>
            <a:xfrm rot="5400000" flipH="1">
              <a:off x="5103356" y="1279103"/>
              <a:ext cx="688284" cy="5215947"/>
            </a:xfrm>
            <a:prstGeom prst="roundRect">
              <a:avLst/>
            </a:prstGeom>
            <a:solidFill>
              <a:srgbClr val="F17445"/>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66B2DDF-26FC-47A6-975A-9049B47BA107}"/>
                </a:ext>
              </a:extLst>
            </p:cNvPr>
            <p:cNvSpPr/>
            <p:nvPr/>
          </p:nvSpPr>
          <p:spPr>
            <a:xfrm>
              <a:off x="3284326" y="3559458"/>
              <a:ext cx="4771145"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2</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國中學校查詢系統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2">
              <a:extLst>
                <a:ext uri="{FF2B5EF4-FFF2-40B4-BE49-F238E27FC236}">
                  <a16:creationId xmlns:a16="http://schemas.microsoft.com/office/drawing/2014/main" id="{B53935B7-3CB4-4E9A-B689-BA32E87E3CDB}"/>
                </a:ext>
              </a:extLst>
            </p:cNvPr>
            <p:cNvGrpSpPr/>
            <p:nvPr/>
          </p:nvGrpSpPr>
          <p:grpSpPr>
            <a:xfrm>
              <a:off x="2411369" y="3465027"/>
              <a:ext cx="767322" cy="767322"/>
              <a:chOff x="3552943" y="2498822"/>
              <a:chExt cx="398028" cy="398028"/>
            </a:xfrm>
          </p:grpSpPr>
          <p:sp>
            <p:nvSpPr>
              <p:cNvPr id="10" name="椭圆 43">
                <a:extLst>
                  <a:ext uri="{FF2B5EF4-FFF2-40B4-BE49-F238E27FC236}">
                    <a16:creationId xmlns:a16="http://schemas.microsoft.com/office/drawing/2014/main" id="{7288F221-B8E1-4849-99A0-F7044F0B2746}"/>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44">
                <a:extLst>
                  <a:ext uri="{FF2B5EF4-FFF2-40B4-BE49-F238E27FC236}">
                    <a16:creationId xmlns:a16="http://schemas.microsoft.com/office/drawing/2014/main" id="{2B7799AF-6B5F-42FD-8F81-6808AFFE5E4B}"/>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9F48E7E-73FD-4C10-BDF6-E4927BA9450E}"/>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BA1F0658-485A-43E9-88C3-FC6543E48351}"/>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5" name="矩形 2"/>
          <p:cNvSpPr>
            <a:spLocks noChangeArrowheads="1"/>
          </p:cNvSpPr>
          <p:nvPr/>
        </p:nvSpPr>
        <p:spPr bwMode="auto">
          <a:xfrm>
            <a:off x="2588858" y="1808270"/>
            <a:ext cx="6463219" cy="646331"/>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defRPr/>
            </a:pPr>
            <a:r>
              <a:rPr lang="zh-TW" altLang="en-US" b="1" dirty="0">
                <a:solidFill>
                  <a:srgbClr val="C00000"/>
                </a:solidFill>
                <a:latin typeface="微軟正黑體" panose="020B0604030504040204" pitchFamily="34" charset="-120"/>
                <a:ea typeface="微軟正黑體" panose="020B0604030504040204" pitchFamily="34" charset="-120"/>
              </a:rPr>
              <a:t>國中承辦教師可查詢「個別網路報名」免試生之</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just">
              <a:defRPr/>
            </a:pP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收件</a:t>
            </a: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狀態</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審查</a:t>
            </a: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狀態</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志願序送出</a:t>
            </a: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狀態</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錄取</a:t>
            </a: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狀態</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報到</a:t>
            </a:r>
            <a:r>
              <a:rPr lang="zh-TW" altLang="en-US" b="1" dirty="0">
                <a:latin typeface="微軟正黑體" panose="020B0604030504040204" pitchFamily="34" charset="-120"/>
                <a:ea typeface="微軟正黑體" panose="020B0604030504040204" pitchFamily="34" charset="-120"/>
                <a:sym typeface="Wingdings" panose="05000000000000000000" pitchFamily="2" charset="2"/>
              </a:rPr>
              <a:t>狀態</a:t>
            </a:r>
            <a:endPar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59604" y="2829920"/>
            <a:ext cx="8398933" cy="2872339"/>
          </a:xfrm>
          <a:prstGeom prst="rect">
            <a:avLst/>
          </a:prstGeom>
          <a:ln w="19050">
            <a:noFill/>
          </a:ln>
        </p:spPr>
      </p:pic>
      <p:sp>
        <p:nvSpPr>
          <p:cNvPr id="16" name="矩形 15"/>
          <p:cNvSpPr/>
          <p:nvPr/>
        </p:nvSpPr>
        <p:spPr>
          <a:xfrm>
            <a:off x="6418658" y="2835141"/>
            <a:ext cx="1119380" cy="13610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標題 1">
            <a:extLst>
              <a:ext uri="{FF2B5EF4-FFF2-40B4-BE49-F238E27FC236}">
                <a16:creationId xmlns:a16="http://schemas.microsoft.com/office/drawing/2014/main" id="{1642952D-A850-DB57-9F05-9B2DFB9E9A96}"/>
              </a:ext>
            </a:extLst>
          </p:cNvPr>
          <p:cNvSpPr txBox="1">
            <a:spLocks/>
          </p:cNvSpPr>
          <p:nvPr/>
        </p:nvSpPr>
        <p:spPr>
          <a:xfrm>
            <a:off x="1074770" y="721281"/>
            <a:ext cx="8201487"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8</a:t>
            </a:r>
            <a:r>
              <a:rPr lang="zh-TW" altLang="en-US" sz="2800" b="1" dirty="0">
                <a:solidFill>
                  <a:srgbClr val="0033CC"/>
                </a:solidFill>
                <a:latin typeface="微軟正黑體" panose="020B0604030504040204" pitchFamily="34" charset="-120"/>
                <a:ea typeface="微軟正黑體" panose="020B0604030504040204" pitchFamily="34" charset="-120"/>
              </a:rPr>
              <a:t>、個別網路報名狀態</a:t>
            </a:r>
          </a:p>
        </p:txBody>
      </p:sp>
    </p:spTree>
    <p:extLst>
      <p:ext uri="{BB962C8B-B14F-4D97-AF65-F5344CB8AC3E}">
        <p14:creationId xmlns:p14="http://schemas.microsoft.com/office/powerpoint/2010/main" val="4008188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D7CB7203-828B-3939-834F-6BD4AA634ED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36274" y="1305258"/>
            <a:ext cx="4734281" cy="5307411"/>
          </a:xfrm>
          <a:prstGeom prst="rect">
            <a:avLst/>
          </a:prstGeom>
        </p:spPr>
      </p:pic>
      <p:sp>
        <p:nvSpPr>
          <p:cNvPr id="5" name="投影片編號版面配置區 4"/>
          <p:cNvSpPr txBox="1">
            <a:spLocks/>
          </p:cNvSpPr>
          <p:nvPr/>
        </p:nvSpPr>
        <p:spPr bwMode="auto">
          <a:xfrm>
            <a:off x="962436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79</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6274" y="98796"/>
            <a:ext cx="4233077" cy="583026"/>
            <a:chOff x="2112716" y="4604688"/>
            <a:chExt cx="5644102" cy="777362"/>
          </a:xfrm>
        </p:grpSpPr>
        <p:sp>
          <p:nvSpPr>
            <p:cNvPr id="7" name="圆角矩形 16">
              <a:extLst>
                <a:ext uri="{FF2B5EF4-FFF2-40B4-BE49-F238E27FC236}">
                  <a16:creationId xmlns:a16="http://schemas.microsoft.com/office/drawing/2014/main" id="{A31E2496-3927-4C88-858C-7170E0A78AE5}"/>
                </a:ext>
              </a:extLst>
            </p:cNvPr>
            <p:cNvSpPr/>
            <p:nvPr/>
          </p:nvSpPr>
          <p:spPr>
            <a:xfrm rot="5400000" flipH="1">
              <a:off x="4804703" y="2418765"/>
              <a:ext cx="688284" cy="5215947"/>
            </a:xfrm>
            <a:prstGeom prst="roundRect">
              <a:avLst/>
            </a:prstGeom>
            <a:solidFill>
              <a:srgbClr val="E94744"/>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08EB8C32-4FB1-4D7D-9A23-68BCCDCBB4AE}"/>
                </a:ext>
              </a:extLst>
            </p:cNvPr>
            <p:cNvSpPr/>
            <p:nvPr/>
          </p:nvSpPr>
          <p:spPr>
            <a:xfrm>
              <a:off x="2985675" y="4684431"/>
              <a:ext cx="4638821" cy="697619"/>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3</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免試生查詢系統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9">
              <a:extLst>
                <a:ext uri="{FF2B5EF4-FFF2-40B4-BE49-F238E27FC236}">
                  <a16:creationId xmlns:a16="http://schemas.microsoft.com/office/drawing/2014/main" id="{F59063E8-7279-4A1D-BB15-30875B9D204E}"/>
                </a:ext>
              </a:extLst>
            </p:cNvPr>
            <p:cNvGrpSpPr/>
            <p:nvPr/>
          </p:nvGrpSpPr>
          <p:grpSpPr>
            <a:xfrm>
              <a:off x="2112716" y="4604688"/>
              <a:ext cx="767322" cy="767322"/>
              <a:chOff x="3552943" y="2498822"/>
              <a:chExt cx="398028" cy="398028"/>
            </a:xfrm>
          </p:grpSpPr>
          <p:sp>
            <p:nvSpPr>
              <p:cNvPr id="10" name="椭圆 50">
                <a:extLst>
                  <a:ext uri="{FF2B5EF4-FFF2-40B4-BE49-F238E27FC236}">
                    <a16:creationId xmlns:a16="http://schemas.microsoft.com/office/drawing/2014/main" id="{FF6E5DF7-EE02-43C4-87DC-54DDE5781390}"/>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1">
                <a:extLst>
                  <a:ext uri="{FF2B5EF4-FFF2-40B4-BE49-F238E27FC236}">
                    <a16:creationId xmlns:a16="http://schemas.microsoft.com/office/drawing/2014/main" id="{BDA09FF3-B22C-43E6-97E6-A01DADC40EC1}"/>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CEE1ECC1-6D00-4151-989C-BFBFB277F6C0}"/>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C7592E82-B3AF-4990-9F4E-C229C36FECBC}"/>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1074770" y="809276"/>
            <a:ext cx="2248408" cy="574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1</a:t>
            </a:r>
            <a:r>
              <a:rPr lang="zh-TW" altLang="en-US" sz="2800" b="1" dirty="0">
                <a:solidFill>
                  <a:srgbClr val="0033CC"/>
                </a:solidFill>
                <a:latin typeface="微軟正黑體" panose="020B0604030504040204" pitchFamily="34" charset="-120"/>
                <a:ea typeface="微軟正黑體" panose="020B0604030504040204" pitchFamily="34" charset="-120"/>
              </a:rPr>
              <a:t>、系統登入</a:t>
            </a:r>
          </a:p>
        </p:txBody>
      </p:sp>
      <p:pic>
        <p:nvPicPr>
          <p:cNvPr id="19" name="圖片 18" descr="一張含有 文字, 螢幕擷取畫面, 字型, 數字 的圖片&#10;&#10;AI 產生的內容可能不正確。">
            <a:extLst>
              <a:ext uri="{FF2B5EF4-FFF2-40B4-BE49-F238E27FC236}">
                <a16:creationId xmlns:a16="http://schemas.microsoft.com/office/drawing/2014/main" id="{B96E4BBC-2433-F2C0-22B4-29FB18F886D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2999" y="2394506"/>
            <a:ext cx="6439372" cy="4121285"/>
          </a:xfrm>
          <a:prstGeom prst="rect">
            <a:avLst/>
          </a:prstGeom>
        </p:spPr>
      </p:pic>
      <p:sp>
        <p:nvSpPr>
          <p:cNvPr id="15" name="內容版面配置區 2"/>
          <p:cNvSpPr>
            <a:spLocks noGrp="1"/>
          </p:cNvSpPr>
          <p:nvPr>
            <p:ph idx="1"/>
          </p:nvPr>
        </p:nvSpPr>
        <p:spPr>
          <a:xfrm>
            <a:off x="5462999" y="810690"/>
            <a:ext cx="6623978" cy="1898992"/>
          </a:xfrm>
        </p:spPr>
        <p:txBody>
          <a:bodyPr rtlCol="0">
            <a:noAutofit/>
          </a:bodyPr>
          <a:lstStyle/>
          <a:p>
            <a:pPr marL="0" indent="0">
              <a:lnSpc>
                <a:spcPct val="120000"/>
              </a:lnSpc>
              <a:buNone/>
              <a:defRPr/>
            </a:pPr>
            <a:r>
              <a:rPr lang="zh-TW" altLang="en-US" sz="2000" b="1" dirty="0">
                <a:solidFill>
                  <a:srgbClr val="0070C0"/>
                </a:solidFill>
                <a:latin typeface="微軟正黑體" panose="020B0604030504040204" pitchFamily="34" charset="-120"/>
                <a:ea typeface="微軟正黑體" panose="020B0604030504040204" pitchFamily="34" charset="-120"/>
              </a:rPr>
              <a:t>     進入免試生查詢系統</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defRPr/>
            </a:pPr>
            <a:r>
              <a:rPr lang="zh-TW" altLang="en-US" sz="1800" b="1" dirty="0">
                <a:latin typeface="微軟正黑體" panose="020B0604030504040204" pitchFamily="34" charset="-120"/>
                <a:ea typeface="微軟正黑體" panose="020B0604030504040204" pitchFamily="34" charset="-120"/>
              </a:rPr>
              <a:t>登入</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輸入身分證字號</a:t>
            </a:r>
            <a:r>
              <a:rPr lang="en-US" altLang="zh-TW"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居留證號或入出境許可證統一證號</a:t>
            </a:r>
            <a:r>
              <a:rPr lang="en-US" altLang="zh-TW" sz="1800" b="1" dirty="0">
                <a:solidFill>
                  <a:srgbClr val="C00000"/>
                </a:solidFill>
                <a:latin typeface="微軟正黑體" panose="020B0604030504040204" pitchFamily="34" charset="-120"/>
                <a:ea typeface="微軟正黑體" panose="020B0604030504040204" pitchFamily="34" charset="-120"/>
              </a:rPr>
              <a:t>)</a:t>
            </a:r>
          </a:p>
          <a:p>
            <a:pPr marL="355600" indent="0">
              <a:lnSpc>
                <a:spcPct val="100000"/>
              </a:lnSpc>
              <a:spcBef>
                <a:spcPts val="60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輸入出生年月日</a:t>
            </a:r>
            <a:r>
              <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(7</a:t>
            </a:r>
            <a:r>
              <a:rPr lang="zh-TW" altLang="en-US"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碼</a:t>
            </a:r>
            <a:r>
              <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p>
          <a:p>
            <a:pPr marL="355600" indent="0">
              <a:lnSpc>
                <a:spcPct val="100000"/>
              </a:lnSpc>
              <a:spcBef>
                <a:spcPts val="60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驗證碼</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grpSp>
        <p:nvGrpSpPr>
          <p:cNvPr id="26" name="群組 25">
            <a:extLst>
              <a:ext uri="{FF2B5EF4-FFF2-40B4-BE49-F238E27FC236}">
                <a16:creationId xmlns:a16="http://schemas.microsoft.com/office/drawing/2014/main" id="{B5CC027B-8810-44AA-A97F-C84082DDC647}"/>
              </a:ext>
            </a:extLst>
          </p:cNvPr>
          <p:cNvGrpSpPr/>
          <p:nvPr/>
        </p:nvGrpSpPr>
        <p:grpSpPr>
          <a:xfrm>
            <a:off x="143830" y="3062101"/>
            <a:ext cx="4332485" cy="2749232"/>
            <a:chOff x="-579201" y="2934768"/>
            <a:chExt cx="4650052" cy="2861392"/>
          </a:xfrm>
        </p:grpSpPr>
        <p:sp>
          <p:nvSpPr>
            <p:cNvPr id="20" name="矩形 19"/>
            <p:cNvSpPr/>
            <p:nvPr/>
          </p:nvSpPr>
          <p:spPr>
            <a:xfrm>
              <a:off x="1170973" y="2934768"/>
              <a:ext cx="660760" cy="8230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1" name="矩形 20"/>
            <p:cNvSpPr/>
            <p:nvPr/>
          </p:nvSpPr>
          <p:spPr>
            <a:xfrm>
              <a:off x="-304187" y="4868391"/>
              <a:ext cx="1124688" cy="2098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7" name="矩形 16"/>
            <p:cNvSpPr/>
            <p:nvPr/>
          </p:nvSpPr>
          <p:spPr>
            <a:xfrm>
              <a:off x="2304454" y="3207679"/>
              <a:ext cx="1766397" cy="61610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五專優免</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免試生查詢系統</a:t>
              </a:r>
            </a:p>
          </p:txBody>
        </p:sp>
        <p:sp>
          <p:nvSpPr>
            <p:cNvPr id="16" name="矩形 15"/>
            <p:cNvSpPr/>
            <p:nvPr/>
          </p:nvSpPr>
          <p:spPr>
            <a:xfrm>
              <a:off x="-579201" y="5417788"/>
              <a:ext cx="1671145"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考生作業系統</a:t>
              </a:r>
            </a:p>
          </p:txBody>
        </p:sp>
      </p:grpSp>
      <p:sp>
        <p:nvSpPr>
          <p:cNvPr id="25" name="向右箭號 24"/>
          <p:cNvSpPr/>
          <p:nvPr/>
        </p:nvSpPr>
        <p:spPr bwMode="auto">
          <a:xfrm flipH="1">
            <a:off x="9185567" y="6059091"/>
            <a:ext cx="316540" cy="2656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28" name="矩形 27">
            <a:extLst>
              <a:ext uri="{FF2B5EF4-FFF2-40B4-BE49-F238E27FC236}">
                <a16:creationId xmlns:a16="http://schemas.microsoft.com/office/drawing/2014/main" id="{7452E583-D7AD-4409-8FE5-315A8C0548A0}"/>
              </a:ext>
            </a:extLst>
          </p:cNvPr>
          <p:cNvSpPr/>
          <p:nvPr/>
        </p:nvSpPr>
        <p:spPr>
          <a:xfrm>
            <a:off x="1795228" y="6191899"/>
            <a:ext cx="594886" cy="3635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9" name="矩形 28">
            <a:extLst>
              <a:ext uri="{FF2B5EF4-FFF2-40B4-BE49-F238E27FC236}">
                <a16:creationId xmlns:a16="http://schemas.microsoft.com/office/drawing/2014/main" id="{30702BBE-F987-40C5-A8C1-E3FD57284E45}"/>
              </a:ext>
            </a:extLst>
          </p:cNvPr>
          <p:cNvSpPr/>
          <p:nvPr/>
        </p:nvSpPr>
        <p:spPr>
          <a:xfrm>
            <a:off x="2713371" y="6170127"/>
            <a:ext cx="1645764" cy="295977"/>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分發結果查詢</a:t>
            </a:r>
          </a:p>
        </p:txBody>
      </p:sp>
    </p:spTree>
    <p:extLst>
      <p:ext uri="{BB962C8B-B14F-4D97-AF65-F5344CB8AC3E}">
        <p14:creationId xmlns:p14="http://schemas.microsoft.com/office/powerpoint/2010/main" val="132029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投影片編號版面配置區 4"/>
          <p:cNvSpPr>
            <a:spLocks noGrp="1"/>
          </p:cNvSpPr>
          <p:nvPr>
            <p:ph type="sldNum" sz="quarter" idx="12"/>
          </p:nvPr>
        </p:nvSpPr>
        <p:spPr bwMode="auto">
          <a:xfrm>
            <a:off x="959224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a:t>
            </a:fld>
            <a:endParaRPr lang="zh-TW" altLang="en-US" sz="1500" b="1" dirty="0">
              <a:latin typeface="Arial" panose="020B0604020202020204" pitchFamily="34" charset="0"/>
              <a:cs typeface="Arial" panose="020B0604020202020204" pitchFamily="34" charset="0"/>
            </a:endParaRPr>
          </a:p>
        </p:txBody>
      </p:sp>
      <p:sp>
        <p:nvSpPr>
          <p:cNvPr id="14" name="標題 1"/>
          <p:cNvSpPr txBox="1">
            <a:spLocks/>
          </p:cNvSpPr>
          <p:nvPr/>
        </p:nvSpPr>
        <p:spPr bwMode="auto">
          <a:xfrm>
            <a:off x="450778" y="361293"/>
            <a:ext cx="7787587"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a:t>
            </a:r>
            <a:r>
              <a:rPr lang="zh-TW" altLang="en-US" sz="2400" b="1" dirty="0">
                <a:solidFill>
                  <a:srgbClr val="002060"/>
                </a:solidFill>
                <a:latin typeface="微軟正黑體" panose="020B0604030504040204" pitchFamily="34" charset="-120"/>
                <a:ea typeface="微軟正黑體" panose="020B0604030504040204" pitchFamily="34" charset="-120"/>
              </a:rPr>
              <a:t>大陸長期探親子女報名資格（</a:t>
            </a:r>
            <a:r>
              <a:rPr lang="en-US" altLang="zh-TW" sz="2400" b="1" dirty="0">
                <a:solidFill>
                  <a:srgbClr val="002060"/>
                </a:solidFill>
                <a:latin typeface="微軟正黑體" panose="020B0604030504040204" pitchFamily="34" charset="-120"/>
                <a:ea typeface="微軟正黑體" panose="020B0604030504040204" pitchFamily="34" charset="-120"/>
              </a:rPr>
              <a:t>2/13</a:t>
            </a:r>
            <a:r>
              <a:rPr lang="zh-TW" altLang="en-US" sz="2400" b="1" dirty="0">
                <a:solidFill>
                  <a:srgbClr val="002060"/>
                </a:solidFill>
                <a:latin typeface="微軟正黑體" panose="020B0604030504040204" pitchFamily="34" charset="-120"/>
                <a:ea typeface="微軟正黑體" panose="020B0604030504040204" pitchFamily="34" charset="-120"/>
              </a:rPr>
              <a:t>）</a:t>
            </a:r>
          </a:p>
        </p:txBody>
      </p:sp>
      <p:cxnSp>
        <p:nvCxnSpPr>
          <p:cNvPr id="29" name="直接连接符 42">
            <a:extLst>
              <a:ext uri="{FF2B5EF4-FFF2-40B4-BE49-F238E27FC236}">
                <a16:creationId xmlns:a16="http://schemas.microsoft.com/office/drawing/2014/main" id="{26E18E6C-FB17-4369-94E1-E06D70871EA5}"/>
              </a:ext>
            </a:extLst>
          </p:cNvPr>
          <p:cNvCxnSpPr>
            <a:cxnSpLocks/>
            <a:endCxn id="30"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Freeform 6">
            <a:extLst>
              <a:ext uri="{FF2B5EF4-FFF2-40B4-BE49-F238E27FC236}">
                <a16:creationId xmlns:a16="http://schemas.microsoft.com/office/drawing/2014/main" id="{09A44D8D-AAD9-4173-9C50-441DFB282EE0}"/>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6" name="內容版面配置區 2">
            <a:extLst>
              <a:ext uri="{FF2B5EF4-FFF2-40B4-BE49-F238E27FC236}">
                <a16:creationId xmlns:a16="http://schemas.microsoft.com/office/drawing/2014/main" id="{887F03C2-C112-AA0F-9F48-60B7A09FB11F}"/>
              </a:ext>
            </a:extLst>
          </p:cNvPr>
          <p:cNvSpPr>
            <a:spLocks noGrp="1"/>
          </p:cNvSpPr>
          <p:nvPr>
            <p:ph idx="1"/>
          </p:nvPr>
        </p:nvSpPr>
        <p:spPr>
          <a:xfrm>
            <a:off x="1505192" y="3283006"/>
            <a:ext cx="9586418" cy="3029943"/>
          </a:xfrm>
        </p:spPr>
        <p:txBody>
          <a:bodyPr rtlCol="0">
            <a:noAutofit/>
          </a:bodyPr>
          <a:lstStyle/>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1.</a:t>
            </a:r>
            <a:r>
              <a:rPr lang="zh-TW" altLang="zh-TW" sz="2000" b="1" u="sng" dirty="0">
                <a:solidFill>
                  <a:srgbClr val="C00000"/>
                </a:solidFill>
                <a:latin typeface="微軟正黑體" panose="020B0604030504040204" pitchFamily="34" charset="-120"/>
                <a:ea typeface="微軟正黑體" panose="020B0604030504040204" pitchFamily="34" charset="-120"/>
              </a:rPr>
              <a:t>一般生</a:t>
            </a:r>
            <a:r>
              <a:rPr lang="zh-TW" altLang="zh-TW" sz="2000" b="1" dirty="0">
                <a:solidFill>
                  <a:srgbClr val="0033CC"/>
                </a:solidFill>
                <a:latin typeface="微軟正黑體" panose="020B0604030504040204" pitchFamily="34" charset="-120"/>
                <a:ea typeface="微軟正黑體" panose="020B0604030504040204" pitchFamily="34" charset="-120"/>
              </a:rPr>
              <a:t>報名表</a:t>
            </a:r>
            <a:r>
              <a:rPr lang="zh-TW" altLang="en-US" sz="2000" b="1" dirty="0">
                <a:solidFill>
                  <a:srgbClr val="0033CC"/>
                </a:solidFill>
                <a:latin typeface="微軟正黑體" panose="020B0604030504040204" pitchFamily="34" charset="-120"/>
                <a:ea typeface="微軟正黑體" panose="020B0604030504040204" pitchFamily="34" charset="-120"/>
              </a:rPr>
              <a:t>（並在大陸長期探親子女欄位勾選）</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2.</a:t>
            </a:r>
            <a:r>
              <a:rPr lang="zh-TW" altLang="en-US" sz="2000" b="1" dirty="0">
                <a:solidFill>
                  <a:srgbClr val="C00000"/>
                </a:solidFill>
                <a:latin typeface="微軟正黑體" panose="020B0604030504040204" pitchFamily="34" charset="-120"/>
                <a:ea typeface="微軟正黑體" panose="020B0604030504040204" pitchFamily="34" charset="-120"/>
              </a:rPr>
              <a:t>免試生居留證或入出境許可證</a:t>
            </a:r>
            <a:r>
              <a:rPr lang="zh-TW" altLang="en-US" sz="2000" b="1" dirty="0">
                <a:solidFill>
                  <a:srgbClr val="0033CC"/>
                </a:solidFill>
                <a:latin typeface="微軟正黑體" panose="020B0604030504040204" pitchFamily="34" charset="-120"/>
                <a:ea typeface="微軟正黑體" panose="020B0604030504040204" pitchFamily="34" charset="-120"/>
              </a:rPr>
              <a:t>影印本</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3.</a:t>
            </a:r>
            <a:r>
              <a:rPr lang="zh-TW" altLang="en-US" sz="2000" b="1" u="sng" dirty="0">
                <a:solidFill>
                  <a:srgbClr val="0033CC"/>
                </a:solidFill>
                <a:latin typeface="微軟正黑體" panose="020B0604030504040204" pitchFamily="34" charset="-120"/>
                <a:ea typeface="微軟正黑體" panose="020B0604030504040204" pitchFamily="34" charset="-120"/>
              </a:rPr>
              <a:t>來臺未滿</a:t>
            </a:r>
            <a:r>
              <a:rPr lang="en-US" altLang="zh-TW" sz="2000" b="1" u="sng" dirty="0">
                <a:solidFill>
                  <a:srgbClr val="0033CC"/>
                </a:solidFill>
                <a:latin typeface="微軟正黑體" panose="020B0604030504040204" pitchFamily="34" charset="-120"/>
                <a:ea typeface="微軟正黑體" panose="020B0604030504040204" pitchFamily="34" charset="-120"/>
              </a:rPr>
              <a:t>1</a:t>
            </a:r>
            <a:r>
              <a:rPr lang="zh-TW" altLang="en-US" sz="2000" b="1" u="sng" dirty="0">
                <a:solidFill>
                  <a:srgbClr val="0033CC"/>
                </a:solidFill>
                <a:latin typeface="微軟正黑體" panose="020B0604030504040204" pitchFamily="34" charset="-120"/>
                <a:ea typeface="微軟正黑體" panose="020B0604030504040204" pitchFamily="34" charset="-120"/>
              </a:rPr>
              <a:t>年者</a:t>
            </a:r>
            <a:r>
              <a:rPr lang="zh-TW" altLang="en-US" sz="2000" b="1" dirty="0">
                <a:solidFill>
                  <a:srgbClr val="0033CC"/>
                </a:solidFill>
                <a:latin typeface="微軟正黑體" panose="020B0604030504040204" pitchFamily="34" charset="-120"/>
                <a:ea typeface="微軟正黑體" panose="020B0604030504040204" pitchFamily="34" charset="-120"/>
              </a:rPr>
              <a:t>須</a:t>
            </a:r>
            <a:r>
              <a:rPr lang="zh-TW" altLang="zh-TW" sz="2000" b="1" dirty="0">
                <a:solidFill>
                  <a:srgbClr val="0033CC"/>
                </a:solidFill>
                <a:latin typeface="微軟正黑體" panose="020B0604030504040204" pitchFamily="34" charset="-120"/>
                <a:ea typeface="微軟正黑體" panose="020B0604030504040204" pitchFamily="34" charset="-120"/>
              </a:rPr>
              <a:t>中央衛生主管機關指定醫院出具之</a:t>
            </a:r>
            <a:r>
              <a:rPr lang="zh-TW" altLang="zh-TW" sz="2000" b="1" dirty="0">
                <a:solidFill>
                  <a:srgbClr val="C00000"/>
                </a:solidFill>
                <a:latin typeface="微軟正黑體" panose="020B0604030504040204" pitchFamily="34" charset="-120"/>
                <a:ea typeface="微軟正黑體" panose="020B0604030504040204" pitchFamily="34" charset="-120"/>
              </a:rPr>
              <a:t>健康檢查合格證明</a:t>
            </a:r>
            <a:endParaRPr lang="en-US" altLang="zh-TW" sz="2000" b="1" dirty="0">
              <a:solidFill>
                <a:srgbClr val="C00000"/>
              </a:solidFill>
              <a:latin typeface="微軟正黑體" panose="020B0604030504040204" pitchFamily="34" charset="-120"/>
              <a:ea typeface="微軟正黑體" panose="020B0604030504040204" pitchFamily="34" charset="-120"/>
            </a:endParaRPr>
          </a:p>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4.</a:t>
            </a:r>
            <a:r>
              <a:rPr lang="zh-TW" altLang="zh-TW" sz="2000" b="1" u="sng" dirty="0">
                <a:solidFill>
                  <a:srgbClr val="C00000"/>
                </a:solidFill>
                <a:latin typeface="微軟正黑體" panose="020B0604030504040204" pitchFamily="34" charset="-120"/>
                <a:ea typeface="微軟正黑體" panose="020B0604030504040204" pitchFamily="34" charset="-120"/>
              </a:rPr>
              <a:t>學歷證明</a:t>
            </a:r>
            <a:r>
              <a:rPr lang="zh-TW" altLang="zh-TW" sz="2000" b="1" u="sng" dirty="0">
                <a:solidFill>
                  <a:srgbClr val="0033CC"/>
                </a:solidFill>
                <a:latin typeface="微軟正黑體" panose="020B0604030504040204" pitchFamily="34" charset="-120"/>
                <a:ea typeface="微軟正黑體" panose="020B0604030504040204" pitchFamily="34" charset="-120"/>
              </a:rPr>
              <a:t>文件</a:t>
            </a:r>
            <a:r>
              <a:rPr lang="en-US" altLang="zh-TW"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rgbClr val="0033CC"/>
                </a:solidFill>
                <a:highlight>
                  <a:srgbClr val="FCDBC4"/>
                </a:highlight>
                <a:latin typeface="微軟正黑體" panose="020B0604030504040204" pitchFamily="34" charset="-120"/>
                <a:ea typeface="微軟正黑體" panose="020B0604030504040204" pitchFamily="34" charset="-120"/>
              </a:rPr>
              <a:t>在學證明文件正本</a:t>
            </a:r>
            <a:r>
              <a:rPr lang="en-US" altLang="zh-TW"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rgbClr val="0033CC"/>
                </a:solidFill>
                <a:latin typeface="微軟正黑體" panose="020B0604030504040204" pitchFamily="34" charset="-120"/>
                <a:ea typeface="微軟正黑體" panose="020B0604030504040204" pitchFamily="34" charset="-120"/>
              </a:rPr>
              <a:t>及</a:t>
            </a:r>
            <a:r>
              <a:rPr lang="zh-TW" altLang="en-US" sz="2000" b="1" u="sng" dirty="0">
                <a:solidFill>
                  <a:srgbClr val="0033CC"/>
                </a:solidFill>
                <a:latin typeface="微軟正黑體" panose="020B0604030504040204" pitchFamily="34" charset="-120"/>
                <a:ea typeface="微軟正黑體" panose="020B0604030504040204" pitchFamily="34" charset="-120"/>
              </a:rPr>
              <a:t>就學</a:t>
            </a:r>
            <a:r>
              <a:rPr lang="zh-TW" altLang="en-US" sz="2000" b="1" u="sng" dirty="0">
                <a:solidFill>
                  <a:srgbClr val="C00000"/>
                </a:solidFill>
                <a:latin typeface="微軟正黑體" panose="020B0604030504040204" pitchFamily="34" charset="-120"/>
                <a:ea typeface="微軟正黑體" panose="020B0604030504040204" pitchFamily="34" charset="-120"/>
              </a:rPr>
              <a:t>成績單</a:t>
            </a:r>
            <a:r>
              <a:rPr lang="en-US" altLang="zh-TW"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rgbClr val="0033CC"/>
                </a:solidFill>
                <a:highlight>
                  <a:srgbClr val="FCDBC4"/>
                </a:highlight>
                <a:latin typeface="微軟正黑體" panose="020B0604030504040204" pitchFamily="34" charset="-120"/>
                <a:ea typeface="微軟正黑體" panose="020B0604030504040204" pitchFamily="34" charset="-120"/>
              </a:rPr>
              <a:t>五學期成績單</a:t>
            </a:r>
            <a:r>
              <a:rPr lang="en-US" altLang="zh-TW" sz="2000" b="1" dirty="0">
                <a:solidFill>
                  <a:srgbClr val="0033CC"/>
                </a:solidFill>
                <a:latin typeface="微軟正黑體" panose="020B0604030504040204" pitchFamily="34" charset="-120"/>
                <a:ea typeface="微軟正黑體" panose="020B0604030504040204" pitchFamily="34" charset="-120"/>
              </a:rPr>
              <a:t>)</a:t>
            </a:r>
            <a:endParaRPr lang="en-US" altLang="zh-TW" sz="2000" b="1" u="sng" dirty="0">
              <a:solidFill>
                <a:srgbClr val="C00000"/>
              </a:solidFill>
              <a:latin typeface="微軟正黑體" panose="020B0604030504040204" pitchFamily="34" charset="-120"/>
              <a:ea typeface="微軟正黑體" panose="020B0604030504040204" pitchFamily="34" charset="-120"/>
            </a:endParaRPr>
          </a:p>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5.</a:t>
            </a:r>
            <a:r>
              <a:rPr lang="zh-TW" altLang="zh-TW" sz="2000" b="1" dirty="0">
                <a:solidFill>
                  <a:srgbClr val="0033CC"/>
                </a:solidFill>
                <a:latin typeface="微軟正黑體" panose="020B0604030504040204" pitchFamily="34" charset="-120"/>
                <a:ea typeface="微軟正黑體" panose="020B0604030504040204" pitchFamily="34" charset="-120"/>
              </a:rPr>
              <a:t>免試生</a:t>
            </a:r>
            <a:r>
              <a:rPr lang="zh-TW" altLang="en-US" sz="2000" b="1" dirty="0">
                <a:solidFill>
                  <a:srgbClr val="0033CC"/>
                </a:solidFill>
                <a:latin typeface="微軟正黑體" panose="020B0604030504040204" pitchFamily="34" charset="-120"/>
                <a:ea typeface="微軟正黑體" panose="020B0604030504040204" pitchFamily="34" charset="-120"/>
              </a:rPr>
              <a:t>之</a:t>
            </a:r>
            <a:r>
              <a:rPr lang="zh-TW" altLang="en-US" sz="2000" b="1" u="sng" dirty="0">
                <a:solidFill>
                  <a:srgbClr val="C00000"/>
                </a:solidFill>
                <a:latin typeface="微軟正黑體" panose="020B0604030504040204" pitchFamily="34" charset="-120"/>
                <a:ea typeface="微軟正黑體" panose="020B0604030504040204" pitchFamily="34" charset="-120"/>
              </a:rPr>
              <a:t>父或母之</a:t>
            </a:r>
            <a:r>
              <a:rPr lang="zh-TW" altLang="zh-TW" sz="2000" b="1" u="sng" dirty="0">
                <a:solidFill>
                  <a:srgbClr val="C00000"/>
                </a:solidFill>
                <a:latin typeface="微軟正黑體" panose="020B0604030504040204" pitchFamily="34" charset="-120"/>
                <a:ea typeface="微軟正黑體" panose="020B0604030504040204" pitchFamily="34" charset="-120"/>
              </a:rPr>
              <a:t>臺灣地區入出境許可證</a:t>
            </a:r>
            <a:r>
              <a:rPr lang="zh-TW" altLang="en-US" sz="2000" b="1" u="sng" dirty="0">
                <a:solidFill>
                  <a:srgbClr val="C00000"/>
                </a:solidFill>
                <a:latin typeface="微軟正黑體" panose="020B0604030504040204" pitchFamily="34" charset="-120"/>
                <a:ea typeface="微軟正黑體" panose="020B0604030504040204" pitchFamily="34" charset="-120"/>
              </a:rPr>
              <a:t>或居留證</a:t>
            </a:r>
            <a:r>
              <a:rPr lang="zh-TW" altLang="en-US" sz="2000" b="1" dirty="0">
                <a:solidFill>
                  <a:srgbClr val="0000CC"/>
                </a:solidFill>
                <a:latin typeface="微軟正黑體" panose="020B0604030504040204" pitchFamily="34" charset="-120"/>
                <a:ea typeface="微軟正黑體" panose="020B0604030504040204" pitchFamily="34" charset="-120"/>
              </a:rPr>
              <a:t>影印本</a:t>
            </a:r>
            <a:endParaRPr lang="zh-TW" altLang="zh-TW" sz="2000" b="1" dirty="0">
              <a:solidFill>
                <a:srgbClr val="0000CC"/>
              </a:solidFill>
              <a:latin typeface="微軟正黑體" panose="020B0604030504040204" pitchFamily="34" charset="-120"/>
              <a:ea typeface="微軟正黑體" panose="020B0604030504040204" pitchFamily="34" charset="-120"/>
            </a:endParaRPr>
          </a:p>
          <a:p>
            <a:pPr marL="0" lvl="1" indent="0">
              <a:lnSpc>
                <a:spcPct val="100000"/>
              </a:lnSpc>
              <a:spcBef>
                <a:spcPts val="1000"/>
              </a:spcBef>
              <a:buNone/>
              <a:defRPr/>
            </a:pPr>
            <a:r>
              <a:rPr lang="en-US" altLang="zh-TW" sz="2000" b="1" dirty="0">
                <a:solidFill>
                  <a:srgbClr val="0033CC"/>
                </a:solidFill>
                <a:latin typeface="微軟正黑體" panose="020B0604030504040204" pitchFamily="34" charset="-120"/>
                <a:ea typeface="微軟正黑體" panose="020B0604030504040204" pitchFamily="34" charset="-120"/>
              </a:rPr>
              <a:t>6.</a:t>
            </a:r>
            <a:r>
              <a:rPr lang="zh-TW" altLang="en-US" sz="2000" b="1" dirty="0">
                <a:solidFill>
                  <a:srgbClr val="0033CC"/>
                </a:solidFill>
                <a:latin typeface="微軟正黑體" panose="020B0604030504040204" pitchFamily="34" charset="-120"/>
                <a:ea typeface="微軟正黑體" panose="020B0604030504040204" pitchFamily="34" charset="-120"/>
              </a:rPr>
              <a:t>國中學校</a:t>
            </a:r>
            <a:r>
              <a:rPr lang="zh-TW" altLang="zh-TW" sz="2000" b="1" dirty="0">
                <a:solidFill>
                  <a:srgbClr val="0033CC"/>
                </a:solidFill>
                <a:latin typeface="微軟正黑體" panose="020B0604030504040204" pitchFamily="34" charset="-120"/>
                <a:ea typeface="微軟正黑體" panose="020B0604030504040204" pitchFamily="34" charset="-120"/>
              </a:rPr>
              <a:t>出具</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en-US" altLang="zh-TW" sz="2000" b="1" dirty="0">
                <a:solidFill>
                  <a:srgbClr val="C00000"/>
                </a:solidFill>
                <a:latin typeface="微軟正黑體" panose="020B0604030504040204" pitchFamily="34" charset="-120"/>
                <a:ea typeface="微軟正黑體" panose="020B0604030504040204" pitchFamily="34" charset="-120"/>
              </a:rPr>
              <a:t>115</a:t>
            </a:r>
            <a:r>
              <a:rPr lang="zh-TW" altLang="zh-TW" sz="2000" b="1" dirty="0">
                <a:solidFill>
                  <a:srgbClr val="C00000"/>
                </a:solidFill>
                <a:latin typeface="微軟正黑體" panose="020B0604030504040204" pitchFamily="34" charset="-120"/>
                <a:ea typeface="微軟正黑體" panose="020B0604030504040204" pitchFamily="34" charset="-120"/>
              </a:rPr>
              <a:t>學年度五專入學專用</a:t>
            </a:r>
            <a:r>
              <a:rPr lang="zh-TW" altLang="en-US" sz="2000" b="1" dirty="0">
                <a:solidFill>
                  <a:srgbClr val="C00000"/>
                </a:solidFill>
                <a:latin typeface="微軟正黑體" panose="020B0604030504040204" pitchFamily="34" charset="-120"/>
                <a:ea typeface="微軟正黑體" panose="020B0604030504040204" pitchFamily="34" charset="-120"/>
              </a:rPr>
              <a:t>優先</a:t>
            </a:r>
            <a:r>
              <a:rPr lang="zh-TW" altLang="zh-TW" sz="2000" b="1" dirty="0">
                <a:solidFill>
                  <a:srgbClr val="C00000"/>
                </a:solidFill>
                <a:latin typeface="微軟正黑體" panose="020B0604030504040204" pitchFamily="34" charset="-120"/>
                <a:ea typeface="微軟正黑體" panose="020B0604030504040204" pitchFamily="34" charset="-120"/>
              </a:rPr>
              <a:t>免試入學比序項目積分證明單</a:t>
            </a:r>
            <a:r>
              <a:rPr lang="zh-TW" altLang="en-US" sz="2000" b="1" dirty="0">
                <a:solidFill>
                  <a:srgbClr val="0033CC"/>
                </a:solidFill>
                <a:latin typeface="微軟正黑體" panose="020B0604030504040204" pitchFamily="34" charset="-120"/>
                <a:ea typeface="微軟正黑體" panose="020B0604030504040204" pitchFamily="34" charset="-120"/>
              </a:rPr>
              <a:t>」正本</a:t>
            </a:r>
            <a:endParaRPr lang="zh-TW" altLang="en-US" sz="2000" b="1" dirty="0"/>
          </a:p>
        </p:txBody>
      </p:sp>
      <p:grpSp>
        <p:nvGrpSpPr>
          <p:cNvPr id="7" name="组合 7">
            <a:extLst>
              <a:ext uri="{FF2B5EF4-FFF2-40B4-BE49-F238E27FC236}">
                <a16:creationId xmlns:a16="http://schemas.microsoft.com/office/drawing/2014/main" id="{5CE1D661-4965-E14F-7DED-0A695D46EEE3}"/>
              </a:ext>
            </a:extLst>
          </p:cNvPr>
          <p:cNvGrpSpPr/>
          <p:nvPr/>
        </p:nvGrpSpPr>
        <p:grpSpPr>
          <a:xfrm>
            <a:off x="1065538" y="1291224"/>
            <a:ext cx="10026072" cy="1798940"/>
            <a:chOff x="0" y="194742"/>
            <a:chExt cx="5917931" cy="2439374"/>
          </a:xfrm>
        </p:grpSpPr>
        <p:sp>
          <p:nvSpPr>
            <p:cNvPr id="8" name="圆角矩形 8">
              <a:extLst>
                <a:ext uri="{FF2B5EF4-FFF2-40B4-BE49-F238E27FC236}">
                  <a16:creationId xmlns:a16="http://schemas.microsoft.com/office/drawing/2014/main" id="{E0C757A2-9C35-56C3-FA70-AF77B6B27667}"/>
                </a:ext>
              </a:extLst>
            </p:cNvPr>
            <p:cNvSpPr/>
            <p:nvPr/>
          </p:nvSpPr>
          <p:spPr>
            <a:xfrm>
              <a:off x="173208" y="194742"/>
              <a:ext cx="5744723" cy="2439374"/>
            </a:xfrm>
            <a:prstGeom prst="roundRect">
              <a:avLst>
                <a:gd name="adj" fmla="val 99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9" name="组合 9">
              <a:extLst>
                <a:ext uri="{FF2B5EF4-FFF2-40B4-BE49-F238E27FC236}">
                  <a16:creationId xmlns:a16="http://schemas.microsoft.com/office/drawing/2014/main" id="{606BECDD-F8D5-E77E-5937-AB3B8ADA2E7F}"/>
                </a:ext>
              </a:extLst>
            </p:cNvPr>
            <p:cNvGrpSpPr/>
            <p:nvPr/>
          </p:nvGrpSpPr>
          <p:grpSpPr>
            <a:xfrm>
              <a:off x="0" y="290669"/>
              <a:ext cx="424561" cy="355906"/>
              <a:chOff x="469900" y="728859"/>
              <a:chExt cx="424561" cy="355906"/>
            </a:xfrm>
          </p:grpSpPr>
          <p:sp>
            <p:nvSpPr>
              <p:cNvPr id="10" name="椭圆 10">
                <a:extLst>
                  <a:ext uri="{FF2B5EF4-FFF2-40B4-BE49-F238E27FC236}">
                    <a16:creationId xmlns:a16="http://schemas.microsoft.com/office/drawing/2014/main" id="{3D219F1A-4D66-2474-4833-420E5634B32F}"/>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1" name="椭圆 11">
                <a:extLst>
                  <a:ext uri="{FF2B5EF4-FFF2-40B4-BE49-F238E27FC236}">
                    <a16:creationId xmlns:a16="http://schemas.microsoft.com/office/drawing/2014/main" id="{345AE385-40EA-2819-53ED-941E23C6B4F0}"/>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2" name="椭圆 12">
                <a:extLst>
                  <a:ext uri="{FF2B5EF4-FFF2-40B4-BE49-F238E27FC236}">
                    <a16:creationId xmlns:a16="http://schemas.microsoft.com/office/drawing/2014/main" id="{F75B9E0B-1813-E0E5-3832-E4653933C1DD}"/>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3" name="椭圆 13">
                <a:extLst>
                  <a:ext uri="{FF2B5EF4-FFF2-40B4-BE49-F238E27FC236}">
                    <a16:creationId xmlns:a16="http://schemas.microsoft.com/office/drawing/2014/main" id="{C65867EF-489A-DF48-E3DF-2DCD02FD4E0E}"/>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1" name="圆角矩形 14">
                <a:extLst>
                  <a:ext uri="{FF2B5EF4-FFF2-40B4-BE49-F238E27FC236}">
                    <a16:creationId xmlns:a16="http://schemas.microsoft.com/office/drawing/2014/main" id="{1745BD45-0143-EC5A-6414-128670B94FA2}"/>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2" name="圆角矩形 15">
                <a:extLst>
                  <a:ext uri="{FF2B5EF4-FFF2-40B4-BE49-F238E27FC236}">
                    <a16:creationId xmlns:a16="http://schemas.microsoft.com/office/drawing/2014/main" id="{E5D3AAF6-01A8-8C84-6334-ED439DEFD01A}"/>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3" name="圆角矩形 16">
                <a:extLst>
                  <a:ext uri="{FF2B5EF4-FFF2-40B4-BE49-F238E27FC236}">
                    <a16:creationId xmlns:a16="http://schemas.microsoft.com/office/drawing/2014/main" id="{C01816B4-E25B-DC68-6290-AAFBD19A0ECA}"/>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34" name="圆角矩形 17">
                <a:extLst>
                  <a:ext uri="{FF2B5EF4-FFF2-40B4-BE49-F238E27FC236}">
                    <a16:creationId xmlns:a16="http://schemas.microsoft.com/office/drawing/2014/main" id="{A6346ED5-ABC3-BDE4-C299-6F21469532E9}"/>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35" name="文字方塊 34">
            <a:extLst>
              <a:ext uri="{FF2B5EF4-FFF2-40B4-BE49-F238E27FC236}">
                <a16:creationId xmlns:a16="http://schemas.microsoft.com/office/drawing/2014/main" id="{54DC84D3-192C-487D-4470-6CCB2CCD91FA}"/>
              </a:ext>
            </a:extLst>
          </p:cNvPr>
          <p:cNvSpPr txBox="1"/>
          <p:nvPr/>
        </p:nvSpPr>
        <p:spPr>
          <a:xfrm>
            <a:off x="1693547" y="1327802"/>
            <a:ext cx="9149717" cy="1569660"/>
          </a:xfrm>
          <a:prstGeom prst="rect">
            <a:avLst/>
          </a:prstGeom>
          <a:noFill/>
        </p:spPr>
        <p:txBody>
          <a:bodyPr wrap="square" rtlCol="0">
            <a:spAutoFit/>
          </a:bodyPr>
          <a:lstStyle/>
          <a:p>
            <a:pPr algn="just"/>
            <a:r>
              <a:rPr lang="zh-TW" altLang="en-US" sz="2400" b="1" dirty="0">
                <a:latin typeface="微軟正黑體" panose="020B0604030504040204" pitchFamily="34" charset="-120"/>
                <a:ea typeface="微軟正黑體" panose="020B0604030504040204" pitchFamily="34" charset="-120"/>
              </a:rPr>
              <a:t>大陸地區人民來臺居留符合「大陸地區人民進入臺灣地區許可辦法」第</a:t>
            </a:r>
            <a:r>
              <a:rPr lang="en-US" altLang="zh-TW" sz="2400" b="1" dirty="0">
                <a:latin typeface="微軟正黑體" panose="020B0604030504040204" pitchFamily="34" charset="-120"/>
                <a:ea typeface="微軟正黑體" panose="020B0604030504040204" pitchFamily="34" charset="-120"/>
              </a:rPr>
              <a:t>24</a:t>
            </a:r>
            <a:r>
              <a:rPr lang="zh-TW" altLang="en-US" sz="2400" b="1" dirty="0">
                <a:latin typeface="微軟正黑體" panose="020B0604030504040204" pitchFamily="34" charset="-120"/>
                <a:ea typeface="微軟正黑體" panose="020B0604030504040204" pitchFamily="34" charset="-120"/>
              </a:rPr>
              <a:t>條第</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項規定，且具有就讀五專學校需求者，可以</a:t>
            </a:r>
            <a:r>
              <a:rPr lang="zh-TW" altLang="en-US" sz="2400" b="1" dirty="0">
                <a:solidFill>
                  <a:srgbClr val="C00000"/>
                </a:solidFill>
                <a:latin typeface="微軟正黑體" panose="020B0604030504040204" pitchFamily="34" charset="-120"/>
                <a:ea typeface="微軟正黑體" panose="020B0604030504040204" pitchFamily="34" charset="-120"/>
              </a:rPr>
              <a:t>「大陸長期探親子女」</a:t>
            </a:r>
            <a:r>
              <a:rPr lang="zh-TW" altLang="en-US" sz="2400" b="1" dirty="0">
                <a:latin typeface="微軟正黑體" panose="020B0604030504040204" pitchFamily="34" charset="-120"/>
                <a:ea typeface="微軟正黑體" panose="020B0604030504040204" pitchFamily="34" charset="-120"/>
              </a:rPr>
              <a:t>身分報名五專優先免試入學招生，報名須檢附下列資格審查文件，並以</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zh-TW" altLang="en-US" sz="2400" b="1" u="sng" dirty="0">
                <a:solidFill>
                  <a:srgbClr val="C00000"/>
                </a:solidFill>
                <a:latin typeface="微軟正黑體" panose="020B0604030504040204" pitchFamily="34" charset="-120"/>
                <a:ea typeface="微軟正黑體" panose="020B0604030504040204" pitchFamily="34" charset="-120"/>
              </a:rPr>
              <a:t>國中集體報名</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或</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zh-TW" altLang="en-US" sz="2400" b="1" u="sng" dirty="0">
                <a:solidFill>
                  <a:srgbClr val="C00000"/>
                </a:solidFill>
                <a:latin typeface="微軟正黑體" panose="020B0604030504040204" pitchFamily="34" charset="-120"/>
                <a:ea typeface="微軟正黑體" panose="020B0604030504040204" pitchFamily="34" charset="-120"/>
              </a:rPr>
              <a:t>個別網路報名</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方式報名</a:t>
            </a:r>
            <a:endParaRPr lang="en-US" altLang="zh-TW" sz="2400" b="1"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B31F0A8E-BEDA-528E-B7D1-9BC470FE399A}"/>
              </a:ext>
            </a:extLst>
          </p:cNvPr>
          <p:cNvPicPr>
            <a:picLocks noChangeAspect="1"/>
          </p:cNvPicPr>
          <p:nvPr/>
        </p:nvPicPr>
        <p:blipFill>
          <a:blip r:embed="rId3">
            <a:duotone>
              <a:prstClr val="black"/>
              <a:srgbClr val="F70931">
                <a:tint val="45000"/>
                <a:satMod val="400000"/>
              </a:srgbClr>
            </a:duotone>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40000" contrast="-40000"/>
                    </a14:imgEffect>
                  </a14:imgLayer>
                </a14:imgProps>
              </a:ext>
            </a:extLst>
          </a:blip>
          <a:stretch>
            <a:fillRect/>
          </a:stretch>
        </p:blipFill>
        <p:spPr>
          <a:xfrm>
            <a:off x="1064052" y="4501295"/>
            <a:ext cx="540000" cy="540000"/>
          </a:xfrm>
          <a:prstGeom prst="rect">
            <a:avLst/>
          </a:prstGeom>
        </p:spPr>
      </p:pic>
      <p:pic>
        <p:nvPicPr>
          <p:cNvPr id="5" name="圖片 4">
            <a:extLst>
              <a:ext uri="{FF2B5EF4-FFF2-40B4-BE49-F238E27FC236}">
                <a16:creationId xmlns:a16="http://schemas.microsoft.com/office/drawing/2014/main" id="{6121A606-0291-51E8-5395-1633F1C1809D}"/>
              </a:ext>
            </a:extLst>
          </p:cNvPr>
          <p:cNvPicPr>
            <a:picLocks noChangeAspect="1"/>
          </p:cNvPicPr>
          <p:nvPr/>
        </p:nvPicPr>
        <p:blipFill>
          <a:blip r:embed="rId5">
            <a:duotone>
              <a:prstClr val="black"/>
              <a:srgbClr val="F70931">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tretch>
            <a:fillRect/>
          </a:stretch>
        </p:blipFill>
        <p:spPr>
          <a:xfrm>
            <a:off x="1090666" y="4934192"/>
            <a:ext cx="540000" cy="540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15660"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80</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6274" y="98796"/>
            <a:ext cx="4233077" cy="583026"/>
            <a:chOff x="2112716" y="4604688"/>
            <a:chExt cx="5644102" cy="777362"/>
          </a:xfrm>
        </p:grpSpPr>
        <p:sp>
          <p:nvSpPr>
            <p:cNvPr id="7" name="圆角矩形 16">
              <a:extLst>
                <a:ext uri="{FF2B5EF4-FFF2-40B4-BE49-F238E27FC236}">
                  <a16:creationId xmlns:a16="http://schemas.microsoft.com/office/drawing/2014/main" id="{A31E2496-3927-4C88-858C-7170E0A78AE5}"/>
                </a:ext>
              </a:extLst>
            </p:cNvPr>
            <p:cNvSpPr/>
            <p:nvPr/>
          </p:nvSpPr>
          <p:spPr>
            <a:xfrm rot="5400000" flipH="1">
              <a:off x="4804703" y="2418765"/>
              <a:ext cx="688284" cy="5215947"/>
            </a:xfrm>
            <a:prstGeom prst="roundRect">
              <a:avLst/>
            </a:prstGeom>
            <a:solidFill>
              <a:srgbClr val="E94744"/>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08EB8C32-4FB1-4D7D-9A23-68BCCDCBB4AE}"/>
                </a:ext>
              </a:extLst>
            </p:cNvPr>
            <p:cNvSpPr/>
            <p:nvPr/>
          </p:nvSpPr>
          <p:spPr>
            <a:xfrm>
              <a:off x="2985675" y="4684431"/>
              <a:ext cx="4638821" cy="697619"/>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3</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免試生查詢系統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9">
              <a:extLst>
                <a:ext uri="{FF2B5EF4-FFF2-40B4-BE49-F238E27FC236}">
                  <a16:creationId xmlns:a16="http://schemas.microsoft.com/office/drawing/2014/main" id="{F59063E8-7279-4A1D-BB15-30875B9D204E}"/>
                </a:ext>
              </a:extLst>
            </p:cNvPr>
            <p:cNvGrpSpPr/>
            <p:nvPr/>
          </p:nvGrpSpPr>
          <p:grpSpPr>
            <a:xfrm>
              <a:off x="2112716" y="4604688"/>
              <a:ext cx="767322" cy="767322"/>
              <a:chOff x="3552943" y="2498822"/>
              <a:chExt cx="398028" cy="398028"/>
            </a:xfrm>
          </p:grpSpPr>
          <p:sp>
            <p:nvSpPr>
              <p:cNvPr id="10" name="椭圆 50">
                <a:extLst>
                  <a:ext uri="{FF2B5EF4-FFF2-40B4-BE49-F238E27FC236}">
                    <a16:creationId xmlns:a16="http://schemas.microsoft.com/office/drawing/2014/main" id="{FF6E5DF7-EE02-43C4-87DC-54DDE5781390}"/>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1">
                <a:extLst>
                  <a:ext uri="{FF2B5EF4-FFF2-40B4-BE49-F238E27FC236}">
                    <a16:creationId xmlns:a16="http://schemas.microsoft.com/office/drawing/2014/main" id="{BDA09FF3-B22C-43E6-97E6-A01DADC40EC1}"/>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CEE1ECC1-6D00-4151-989C-BFBFB277F6C0}"/>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C7592E82-B3AF-4990-9F4E-C229C36FECBC}"/>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矩形 13"/>
          <p:cNvSpPr/>
          <p:nvPr/>
        </p:nvSpPr>
        <p:spPr>
          <a:xfrm>
            <a:off x="4784839" y="892320"/>
            <a:ext cx="5600938"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115/5/26</a:t>
            </a:r>
            <a:r>
              <a:rPr lang="zh-TW" altLang="en-US" b="1" dirty="0">
                <a:solidFill>
                  <a:srgbClr val="C00000"/>
                </a:solidFill>
                <a:latin typeface="微軟正黑體" panose="020B0604030504040204" pitchFamily="34" charset="-120"/>
                <a:ea typeface="微軟正黑體" panose="020B0604030504040204" pitchFamily="34" charset="-120"/>
              </a:rPr>
              <a:t>（二）</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起至 </a:t>
            </a:r>
            <a:r>
              <a:rPr lang="en-US" altLang="zh-TW" b="1" dirty="0">
                <a:solidFill>
                  <a:srgbClr val="C00000"/>
                </a:solidFill>
                <a:latin typeface="微軟正黑體" panose="020B0604030504040204" pitchFamily="34" charset="-120"/>
                <a:ea typeface="微軟正黑體" panose="020B0604030504040204" pitchFamily="34" charset="-120"/>
              </a:rPr>
              <a:t>115/5/28</a:t>
            </a:r>
            <a:r>
              <a:rPr lang="zh-TW" altLang="en-US" b="1" dirty="0">
                <a:solidFill>
                  <a:srgbClr val="C00000"/>
                </a:solidFill>
                <a:latin typeface="微軟正黑體" panose="020B0604030504040204" pitchFamily="34" charset="-120"/>
                <a:ea typeface="微軟正黑體" panose="020B0604030504040204" pitchFamily="34" charset="-120"/>
              </a:rPr>
              <a:t>（四）</a:t>
            </a:r>
            <a:r>
              <a:rPr lang="en-US" altLang="zh-TW" b="1" dirty="0">
                <a:solidFill>
                  <a:srgbClr val="C00000"/>
                </a:solidFill>
                <a:latin typeface="微軟正黑體" panose="020B0604030504040204" pitchFamily="34" charset="-120"/>
                <a:ea typeface="微軟正黑體" panose="020B0604030504040204" pitchFamily="34" charset="-120"/>
              </a:rPr>
              <a:t>17:00</a:t>
            </a:r>
            <a:r>
              <a:rPr lang="zh-TW" altLang="en-US" b="1" dirty="0">
                <a:solidFill>
                  <a:srgbClr val="C00000"/>
                </a:solidFill>
                <a:latin typeface="微軟正黑體" panose="020B0604030504040204" pitchFamily="34" charset="-120"/>
                <a:ea typeface="微軟正黑體" panose="020B0604030504040204" pitchFamily="34" charset="-120"/>
              </a:rPr>
              <a:t>止</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5" name="Rectangle 16"/>
          <p:cNvSpPr>
            <a:spLocks noChangeArrowheads="1"/>
          </p:cNvSpPr>
          <p:nvPr/>
        </p:nvSpPr>
        <p:spPr bwMode="auto">
          <a:xfrm>
            <a:off x="2544760" y="1441536"/>
            <a:ext cx="3099685" cy="8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免試生之姓名為全名顯示</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nSpc>
                <a:spcPts val="3400"/>
              </a:lnSpc>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狀態：已收件或未收件</a:t>
            </a:r>
            <a:endParaRPr lang="zh-TW" altLang="zh-TW"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標題 1"/>
          <p:cNvSpPr txBox="1">
            <a:spLocks/>
          </p:cNvSpPr>
          <p:nvPr/>
        </p:nvSpPr>
        <p:spPr>
          <a:xfrm>
            <a:off x="1090993" y="717952"/>
            <a:ext cx="1051560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、查詢收件狀態</a:t>
            </a:r>
          </a:p>
        </p:txBody>
      </p:sp>
      <p:grpSp>
        <p:nvGrpSpPr>
          <p:cNvPr id="22" name="群組 21">
            <a:extLst>
              <a:ext uri="{FF2B5EF4-FFF2-40B4-BE49-F238E27FC236}">
                <a16:creationId xmlns:a16="http://schemas.microsoft.com/office/drawing/2014/main" id="{75414841-4B1F-4C9C-93B5-973D9896C6DC}"/>
              </a:ext>
            </a:extLst>
          </p:cNvPr>
          <p:cNvGrpSpPr/>
          <p:nvPr/>
        </p:nvGrpSpPr>
        <p:grpSpPr>
          <a:xfrm>
            <a:off x="1011766" y="2580983"/>
            <a:ext cx="10410796" cy="3934808"/>
            <a:chOff x="1011766" y="2580983"/>
            <a:chExt cx="10410796" cy="3934808"/>
          </a:xfrm>
        </p:grpSpPr>
        <p:pic>
          <p:nvPicPr>
            <p:cNvPr id="3" name="圖片 2">
              <a:extLst>
                <a:ext uri="{FF2B5EF4-FFF2-40B4-BE49-F238E27FC236}">
                  <a16:creationId xmlns:a16="http://schemas.microsoft.com/office/drawing/2014/main" id="{9125BDED-EF9D-4AE9-B97A-AB90A5F6ABC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011766" y="2580983"/>
              <a:ext cx="10410796" cy="3934808"/>
            </a:xfrm>
            <a:prstGeom prst="rect">
              <a:avLst/>
            </a:prstGeom>
          </p:spPr>
        </p:pic>
        <p:sp>
          <p:nvSpPr>
            <p:cNvPr id="17" name="矩形 16"/>
            <p:cNvSpPr/>
            <p:nvPr/>
          </p:nvSpPr>
          <p:spPr>
            <a:xfrm>
              <a:off x="1367685" y="4164003"/>
              <a:ext cx="871108" cy="3843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4784839" y="5874592"/>
              <a:ext cx="2955874" cy="3819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2150941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a:grpSpLocks noChangeAspect="1"/>
          </p:cNvGrpSpPr>
          <p:nvPr/>
        </p:nvGrpSpPr>
        <p:grpSpPr>
          <a:xfrm>
            <a:off x="436272" y="98796"/>
            <a:ext cx="4233077" cy="583026"/>
            <a:chOff x="2112716" y="4604688"/>
            <a:chExt cx="5644102" cy="777362"/>
          </a:xfrm>
        </p:grpSpPr>
        <p:sp>
          <p:nvSpPr>
            <p:cNvPr id="7" name="圆角矩形 16">
              <a:extLst>
                <a:ext uri="{FF2B5EF4-FFF2-40B4-BE49-F238E27FC236}">
                  <a16:creationId xmlns:a16="http://schemas.microsoft.com/office/drawing/2014/main" id="{A31E2496-3927-4C88-858C-7170E0A78AE5}"/>
                </a:ext>
              </a:extLst>
            </p:cNvPr>
            <p:cNvSpPr/>
            <p:nvPr/>
          </p:nvSpPr>
          <p:spPr>
            <a:xfrm rot="5400000" flipH="1">
              <a:off x="4804703" y="2418765"/>
              <a:ext cx="688284" cy="5215947"/>
            </a:xfrm>
            <a:prstGeom prst="roundRect">
              <a:avLst/>
            </a:prstGeom>
            <a:solidFill>
              <a:srgbClr val="E94744"/>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08EB8C32-4FB1-4D7D-9A23-68BCCDCBB4AE}"/>
                </a:ext>
              </a:extLst>
            </p:cNvPr>
            <p:cNvSpPr/>
            <p:nvPr/>
          </p:nvSpPr>
          <p:spPr>
            <a:xfrm>
              <a:off x="2985675" y="4684431"/>
              <a:ext cx="4638821" cy="697619"/>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3</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免試生查詢系統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9">
              <a:extLst>
                <a:ext uri="{FF2B5EF4-FFF2-40B4-BE49-F238E27FC236}">
                  <a16:creationId xmlns:a16="http://schemas.microsoft.com/office/drawing/2014/main" id="{F59063E8-7279-4A1D-BB15-30875B9D204E}"/>
                </a:ext>
              </a:extLst>
            </p:cNvPr>
            <p:cNvGrpSpPr/>
            <p:nvPr/>
          </p:nvGrpSpPr>
          <p:grpSpPr>
            <a:xfrm>
              <a:off x="2112716" y="4604688"/>
              <a:ext cx="767322" cy="767322"/>
              <a:chOff x="3552943" y="2498822"/>
              <a:chExt cx="398028" cy="398028"/>
            </a:xfrm>
          </p:grpSpPr>
          <p:sp>
            <p:nvSpPr>
              <p:cNvPr id="10" name="椭圆 50">
                <a:extLst>
                  <a:ext uri="{FF2B5EF4-FFF2-40B4-BE49-F238E27FC236}">
                    <a16:creationId xmlns:a16="http://schemas.microsoft.com/office/drawing/2014/main" id="{FF6E5DF7-EE02-43C4-87DC-54DDE5781390}"/>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1">
                <a:extLst>
                  <a:ext uri="{FF2B5EF4-FFF2-40B4-BE49-F238E27FC236}">
                    <a16:creationId xmlns:a16="http://schemas.microsoft.com/office/drawing/2014/main" id="{BDA09FF3-B22C-43E6-97E6-A01DADC40EC1}"/>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CEE1ECC1-6D00-4151-989C-BFBFB277F6C0}"/>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C7592E82-B3AF-4990-9F4E-C229C36FECBC}"/>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矩形 13"/>
          <p:cNvSpPr/>
          <p:nvPr/>
        </p:nvSpPr>
        <p:spPr>
          <a:xfrm>
            <a:off x="4805540" y="214694"/>
            <a:ext cx="6686669"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115/6/2</a:t>
            </a:r>
            <a:r>
              <a:rPr lang="zh-TW" altLang="en-US" b="1" dirty="0">
                <a:solidFill>
                  <a:srgbClr val="C00000"/>
                </a:solidFill>
                <a:latin typeface="微軟正黑體" panose="020B0604030504040204" pitchFamily="34" charset="-120"/>
                <a:ea typeface="微軟正黑體" panose="020B0604030504040204" pitchFamily="34" charset="-120"/>
              </a:rPr>
              <a:t>（二）</a:t>
            </a:r>
            <a:r>
              <a:rPr lang="en-US" altLang="zh-TW" b="1" dirty="0">
                <a:solidFill>
                  <a:srgbClr val="C00000"/>
                </a:solidFill>
                <a:latin typeface="微軟正黑體" panose="020B0604030504040204" pitchFamily="34" charset="-120"/>
                <a:ea typeface="微軟正黑體" panose="020B0604030504040204" pitchFamily="34" charset="-120"/>
              </a:rPr>
              <a:t>10:00</a:t>
            </a:r>
            <a:r>
              <a:rPr lang="zh-TW" altLang="en-US" b="1" dirty="0">
                <a:solidFill>
                  <a:srgbClr val="C00000"/>
                </a:solidFill>
                <a:latin typeface="微軟正黑體" panose="020B0604030504040204" pitchFamily="34" charset="-120"/>
                <a:ea typeface="微軟正黑體" panose="020B0604030504040204" pitchFamily="34" charset="-120"/>
              </a:rPr>
              <a:t>成績查詢 </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不含</a:t>
            </a:r>
            <a:r>
              <a:rPr lang="zh-TW" altLang="en-US" b="1" dirty="0">
                <a:latin typeface="微軟正黑體" panose="020B0604030504040204" pitchFamily="34" charset="-120"/>
                <a:ea typeface="微軟正黑體" panose="020B0604030504040204" pitchFamily="34" charset="-120"/>
              </a:rPr>
              <a:t>國中教育會考及志願序積分</a:t>
            </a:r>
            <a:r>
              <a:rPr lang="en-US" altLang="zh-TW" b="1" dirty="0">
                <a:solidFill>
                  <a:srgbClr val="C00000"/>
                </a:solidFill>
                <a:latin typeface="微軟正黑體" panose="020B0604030504040204" pitchFamily="34" charset="-120"/>
                <a:ea typeface="微軟正黑體" panose="020B0604030504040204" pitchFamily="34" charset="-120"/>
              </a:rPr>
              <a:t>)</a:t>
            </a:r>
          </a:p>
        </p:txBody>
      </p:sp>
      <p:sp>
        <p:nvSpPr>
          <p:cNvPr id="15" name="標題 1"/>
          <p:cNvSpPr txBox="1">
            <a:spLocks/>
          </p:cNvSpPr>
          <p:nvPr/>
        </p:nvSpPr>
        <p:spPr>
          <a:xfrm>
            <a:off x="1082187" y="718080"/>
            <a:ext cx="2321174"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、成績查詢</a:t>
            </a:r>
          </a:p>
        </p:txBody>
      </p:sp>
      <p:sp>
        <p:nvSpPr>
          <p:cNvPr id="16" name="矩形 15"/>
          <p:cNvSpPr/>
          <p:nvPr/>
        </p:nvSpPr>
        <p:spPr>
          <a:xfrm>
            <a:off x="4805540" y="581451"/>
            <a:ext cx="7313900"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115/6/5</a:t>
            </a:r>
            <a:r>
              <a:rPr lang="zh-TW" altLang="en-US" b="1" dirty="0">
                <a:solidFill>
                  <a:srgbClr val="C00000"/>
                </a:solidFill>
                <a:latin typeface="微軟正黑體" panose="020B0604030504040204" pitchFamily="34" charset="-120"/>
                <a:ea typeface="微軟正黑體" panose="020B0604030504040204" pitchFamily="34" charset="-120"/>
              </a:rPr>
              <a:t>（五）</a:t>
            </a:r>
            <a:r>
              <a:rPr lang="en-US" altLang="zh-TW" b="1" dirty="0">
                <a:solidFill>
                  <a:srgbClr val="C00000"/>
                </a:solidFill>
                <a:latin typeface="微軟正黑體" panose="020B0604030504040204" pitchFamily="34" charset="-120"/>
                <a:ea typeface="微軟正黑體" panose="020B0604030504040204" pitchFamily="34" charset="-120"/>
              </a:rPr>
              <a:t>15:00</a:t>
            </a:r>
            <a:r>
              <a:rPr lang="zh-TW" altLang="en-US" b="1" dirty="0">
                <a:solidFill>
                  <a:srgbClr val="C00000"/>
                </a:solidFill>
                <a:latin typeface="微軟正黑體" panose="020B0604030504040204" pitchFamily="34" charset="-120"/>
                <a:ea typeface="微軟正黑體" panose="020B0604030504040204" pitchFamily="34" charset="-120"/>
              </a:rPr>
              <a:t>成績查詢 </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含</a:t>
            </a:r>
            <a:r>
              <a:rPr lang="zh-TW" altLang="en-US" b="1" dirty="0">
                <a:latin typeface="微軟正黑體" panose="020B0604030504040204" pitchFamily="34" charset="-120"/>
                <a:ea typeface="微軟正黑體" panose="020B0604030504040204" pitchFamily="34" charset="-120"/>
              </a:rPr>
              <a:t>國中教育會考，</a:t>
            </a:r>
            <a:r>
              <a:rPr lang="zh-TW" altLang="en-US" b="1" dirty="0">
                <a:solidFill>
                  <a:srgbClr val="C00000"/>
                </a:solidFill>
                <a:latin typeface="微軟正黑體" panose="020B0604030504040204" pitchFamily="34" charset="-120"/>
                <a:ea typeface="微軟正黑體" panose="020B0604030504040204" pitchFamily="34" charset="-120"/>
              </a:rPr>
              <a:t>但不含</a:t>
            </a:r>
            <a:r>
              <a:rPr lang="zh-TW" altLang="en-US" b="1" dirty="0">
                <a:latin typeface="微軟正黑體" panose="020B0604030504040204" pitchFamily="34" charset="-120"/>
                <a:ea typeface="微軟正黑體" panose="020B0604030504040204" pitchFamily="34" charset="-120"/>
              </a:rPr>
              <a:t>志願序積分</a:t>
            </a:r>
            <a:r>
              <a:rPr lang="en-US" altLang="zh-TW" b="1" dirty="0">
                <a:solidFill>
                  <a:srgbClr val="C00000"/>
                </a:solidFill>
                <a:latin typeface="微軟正黑體" panose="020B0604030504040204" pitchFamily="34" charset="-120"/>
                <a:ea typeface="微軟正黑體" panose="020B0604030504040204" pitchFamily="34" charset="-120"/>
              </a:rPr>
              <a:t>)</a:t>
            </a:r>
          </a:p>
        </p:txBody>
      </p:sp>
      <p:sp>
        <p:nvSpPr>
          <p:cNvPr id="17" name="Rectangle 16"/>
          <p:cNvSpPr>
            <a:spLocks noChangeArrowheads="1"/>
          </p:cNvSpPr>
          <p:nvPr/>
        </p:nvSpPr>
        <p:spPr bwMode="auto">
          <a:xfrm>
            <a:off x="199484" y="1320690"/>
            <a:ext cx="7655230" cy="29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algn="just"/>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審查狀態</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通過</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rPr>
              <a:t>可查詢成績</a:t>
            </a:r>
            <a:r>
              <a:rPr lang="zh-TW" altLang="en-US" sz="1600" b="1"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rPr>
              <a:t>且</a:t>
            </a:r>
            <a:r>
              <a:rPr lang="zh-TW" altLang="en-US" sz="1600" b="1" u="sng"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rPr>
              <a:t>可列印 </a:t>
            </a:r>
            <a:r>
              <a:rPr lang="zh-TW" altLang="en-US" sz="1600" b="1"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rPr>
              <a:t>不含國中教育會考及含國中教育會考成績單</a:t>
            </a:r>
            <a:endParaRPr lang="zh-TW" altLang="zh-TW" sz="1600" b="1"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Rectangle 16"/>
          <p:cNvSpPr>
            <a:spLocks noChangeArrowheads="1"/>
          </p:cNvSpPr>
          <p:nvPr/>
        </p:nvSpPr>
        <p:spPr bwMode="auto">
          <a:xfrm>
            <a:off x="25647" y="5811017"/>
            <a:ext cx="3679565" cy="54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algn="just"/>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審查狀態</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不通過</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r>
              <a:rPr lang="zh-TW" altLang="en-US" sz="1600" b="1"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rPr>
              <a:t>系統不產出成績單，顯示不通過之原因</a:t>
            </a:r>
            <a:endParaRPr lang="zh-TW" altLang="zh-TW" sz="1600" b="1" dirty="0">
              <a:highlight>
                <a:srgbClr val="FFCF9F"/>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2" name="群組 31">
            <a:extLst>
              <a:ext uri="{FF2B5EF4-FFF2-40B4-BE49-F238E27FC236}">
                <a16:creationId xmlns:a16="http://schemas.microsoft.com/office/drawing/2014/main" id="{8351F36E-4F0B-4D60-878F-10AD027DA431}"/>
              </a:ext>
            </a:extLst>
          </p:cNvPr>
          <p:cNvGrpSpPr/>
          <p:nvPr/>
        </p:nvGrpSpPr>
        <p:grpSpPr>
          <a:xfrm>
            <a:off x="7701217" y="4940210"/>
            <a:ext cx="3938400" cy="1492309"/>
            <a:chOff x="7853514" y="4944777"/>
            <a:chExt cx="3938400" cy="1492309"/>
          </a:xfrm>
        </p:grpSpPr>
        <p:pic>
          <p:nvPicPr>
            <p:cNvPr id="20" name="圖片 19"/>
            <p:cNvPicPr>
              <a:picLocks noChangeAspect="1"/>
            </p:cNvPicPr>
            <p:nvPr/>
          </p:nvPicPr>
          <p:blipFill rotWithShape="1">
            <a:blip r:embed="rId2" cstate="screen">
              <a:extLst>
                <a:ext uri="{28A0092B-C50C-407E-A947-70E740481C1C}">
                  <a14:useLocalDpi xmlns:a14="http://schemas.microsoft.com/office/drawing/2010/main" val="0"/>
                </a:ext>
              </a:extLst>
            </a:blip>
            <a:srcRect b="119"/>
            <a:stretch/>
          </p:blipFill>
          <p:spPr>
            <a:xfrm>
              <a:off x="7853514" y="4944777"/>
              <a:ext cx="3938400" cy="1492309"/>
            </a:xfrm>
            <a:prstGeom prst="rect">
              <a:avLst/>
            </a:prstGeom>
            <a:ln w="19050">
              <a:solidFill>
                <a:schemeClr val="accent2"/>
              </a:solidFill>
            </a:ln>
          </p:spPr>
        </p:pic>
        <p:sp>
          <p:nvSpPr>
            <p:cNvPr id="22" name="矩形 21"/>
            <p:cNvSpPr/>
            <p:nvPr/>
          </p:nvSpPr>
          <p:spPr>
            <a:xfrm>
              <a:off x="8309199" y="4971324"/>
              <a:ext cx="324000" cy="216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投影片編號版面配置區 4"/>
          <p:cNvSpPr txBox="1">
            <a:spLocks/>
          </p:cNvSpPr>
          <p:nvPr/>
        </p:nvSpPr>
        <p:spPr bwMode="auto">
          <a:xfrm>
            <a:off x="9633074"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81</a:t>
            </a:fld>
            <a:endParaRPr lang="zh-TW" altLang="en-US" sz="1500" b="1"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69D60846-3004-4ED0-9450-B2BE1120666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31286" y="1720723"/>
            <a:ext cx="5475030" cy="3587453"/>
          </a:xfrm>
          <a:prstGeom prst="rect">
            <a:avLst/>
          </a:prstGeom>
        </p:spPr>
      </p:pic>
      <p:pic>
        <p:nvPicPr>
          <p:cNvPr id="61" name="圖片 60" descr="一張含有 文字, 螢幕擷取畫面, 數字, 字型 的圖片&#10;&#10;AI 產生的內容可能不正確。">
            <a:extLst>
              <a:ext uri="{FF2B5EF4-FFF2-40B4-BE49-F238E27FC236}">
                <a16:creationId xmlns:a16="http://schemas.microsoft.com/office/drawing/2014/main" id="{8DC8FA70-D300-8A4A-9462-B8AF3B5F8E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17363" y="1724439"/>
            <a:ext cx="6298338" cy="3085094"/>
          </a:xfrm>
          <a:prstGeom prst="rect">
            <a:avLst/>
          </a:prstGeom>
        </p:spPr>
      </p:pic>
      <p:grpSp>
        <p:nvGrpSpPr>
          <p:cNvPr id="31" name="群組 30">
            <a:extLst>
              <a:ext uri="{FF2B5EF4-FFF2-40B4-BE49-F238E27FC236}">
                <a16:creationId xmlns:a16="http://schemas.microsoft.com/office/drawing/2014/main" id="{EEA34C60-4A46-49FC-9506-5141E891A6BD}"/>
              </a:ext>
            </a:extLst>
          </p:cNvPr>
          <p:cNvGrpSpPr/>
          <p:nvPr/>
        </p:nvGrpSpPr>
        <p:grpSpPr>
          <a:xfrm>
            <a:off x="3647620" y="5213947"/>
            <a:ext cx="3939487" cy="1381540"/>
            <a:chOff x="3647620" y="5422166"/>
            <a:chExt cx="3939487" cy="1381540"/>
          </a:xfrm>
        </p:grpSpPr>
        <p:pic>
          <p:nvPicPr>
            <p:cNvPr id="19" name="圖片 18"/>
            <p:cNvPicPr>
              <a:picLocks noChangeAspect="1"/>
            </p:cNvPicPr>
            <p:nvPr/>
          </p:nvPicPr>
          <p:blipFill rotWithShape="1">
            <a:blip r:embed="rId5" cstate="screen">
              <a:extLst>
                <a:ext uri="{28A0092B-C50C-407E-A947-70E740481C1C}">
                  <a14:useLocalDpi xmlns:a14="http://schemas.microsoft.com/office/drawing/2010/main" val="0"/>
                </a:ext>
              </a:extLst>
            </a:blip>
            <a:srcRect b="-2"/>
            <a:stretch/>
          </p:blipFill>
          <p:spPr>
            <a:xfrm>
              <a:off x="3647620" y="5422166"/>
              <a:ext cx="3939487" cy="1381540"/>
            </a:xfrm>
            <a:prstGeom prst="rect">
              <a:avLst/>
            </a:prstGeom>
            <a:ln w="19050">
              <a:solidFill>
                <a:schemeClr val="accent2"/>
              </a:solidFill>
            </a:ln>
          </p:spPr>
        </p:pic>
        <p:sp>
          <p:nvSpPr>
            <p:cNvPr id="21" name="矩形 20"/>
            <p:cNvSpPr/>
            <p:nvPr/>
          </p:nvSpPr>
          <p:spPr>
            <a:xfrm>
              <a:off x="4064322" y="5476397"/>
              <a:ext cx="324000" cy="2146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858496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圖片 39">
            <a:extLst>
              <a:ext uri="{FF2B5EF4-FFF2-40B4-BE49-F238E27FC236}">
                <a16:creationId xmlns:a16="http://schemas.microsoft.com/office/drawing/2014/main" id="{719EE0C0-E16C-9A13-AFE1-37577FD6BDFA}"/>
              </a:ext>
            </a:extLst>
          </p:cNvPr>
          <p:cNvPicPr>
            <a:picLocks noChangeAspect="1"/>
          </p:cNvPicPr>
          <p:nvPr/>
        </p:nvPicPr>
        <p:blipFill>
          <a:blip r:embed="rId2"/>
          <a:srcRect l="-1616" t="1024" r="1616" b="91119"/>
          <a:stretch/>
        </p:blipFill>
        <p:spPr>
          <a:xfrm>
            <a:off x="6054693" y="2479402"/>
            <a:ext cx="6032414" cy="227080"/>
          </a:xfrm>
          <a:prstGeom prst="rect">
            <a:avLst/>
          </a:prstGeom>
        </p:spPr>
      </p:pic>
      <p:pic>
        <p:nvPicPr>
          <p:cNvPr id="38" name="圖片 37">
            <a:extLst>
              <a:ext uri="{FF2B5EF4-FFF2-40B4-BE49-F238E27FC236}">
                <a16:creationId xmlns:a16="http://schemas.microsoft.com/office/drawing/2014/main" id="{FE39BB76-DA77-49C3-A641-9BC54613D22F}"/>
              </a:ext>
            </a:extLst>
          </p:cNvPr>
          <p:cNvPicPr>
            <a:picLocks noChangeAspect="1"/>
          </p:cNvPicPr>
          <p:nvPr/>
        </p:nvPicPr>
        <p:blipFill>
          <a:blip r:embed="rId3" cstate="screen">
            <a:extLst>
              <a:ext uri="{28A0092B-C50C-407E-A947-70E740481C1C}">
                <a14:useLocalDpi xmlns:a14="http://schemas.microsoft.com/office/drawing/2010/main" val="0"/>
              </a:ext>
            </a:extLst>
          </a:blip>
          <a:srcRect l="234" t="44599" r="-234" b="927"/>
          <a:stretch/>
        </p:blipFill>
        <p:spPr bwMode="auto">
          <a:xfrm>
            <a:off x="217934" y="3806691"/>
            <a:ext cx="5656127" cy="1557376"/>
          </a:xfrm>
          <a:prstGeom prst="rect">
            <a:avLst/>
          </a:prstGeom>
          <a:ln>
            <a:noFill/>
          </a:ln>
          <a:extLst>
            <a:ext uri="{53640926-AAD7-44D8-BBD7-CCE9431645EC}">
              <a14:shadowObscured xmlns:a14="http://schemas.microsoft.com/office/drawing/2010/main"/>
            </a:ext>
          </a:extLst>
        </p:spPr>
      </p:pic>
      <p:sp>
        <p:nvSpPr>
          <p:cNvPr id="5" name="投影片編號版面配置區 4"/>
          <p:cNvSpPr txBox="1">
            <a:spLocks/>
          </p:cNvSpPr>
          <p:nvPr/>
        </p:nvSpPr>
        <p:spPr bwMode="auto">
          <a:xfrm>
            <a:off x="9624367"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6276" y="98796"/>
            <a:ext cx="4233077" cy="583026"/>
            <a:chOff x="2112716" y="4604688"/>
            <a:chExt cx="5644102" cy="777362"/>
          </a:xfrm>
        </p:grpSpPr>
        <p:sp>
          <p:nvSpPr>
            <p:cNvPr id="7" name="圆角矩形 16">
              <a:extLst>
                <a:ext uri="{FF2B5EF4-FFF2-40B4-BE49-F238E27FC236}">
                  <a16:creationId xmlns:a16="http://schemas.microsoft.com/office/drawing/2014/main" id="{A31E2496-3927-4C88-858C-7170E0A78AE5}"/>
                </a:ext>
              </a:extLst>
            </p:cNvPr>
            <p:cNvSpPr/>
            <p:nvPr/>
          </p:nvSpPr>
          <p:spPr>
            <a:xfrm rot="5400000" flipH="1">
              <a:off x="4804703" y="2418765"/>
              <a:ext cx="688284" cy="5215947"/>
            </a:xfrm>
            <a:prstGeom prst="roundRect">
              <a:avLst/>
            </a:prstGeom>
            <a:solidFill>
              <a:srgbClr val="E94744"/>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08EB8C32-4FB1-4D7D-9A23-68BCCDCBB4AE}"/>
                </a:ext>
              </a:extLst>
            </p:cNvPr>
            <p:cNvSpPr/>
            <p:nvPr/>
          </p:nvSpPr>
          <p:spPr>
            <a:xfrm>
              <a:off x="2985675" y="4684431"/>
              <a:ext cx="4638821" cy="697619"/>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3</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免試生查詢系統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49">
              <a:extLst>
                <a:ext uri="{FF2B5EF4-FFF2-40B4-BE49-F238E27FC236}">
                  <a16:creationId xmlns:a16="http://schemas.microsoft.com/office/drawing/2014/main" id="{F59063E8-7279-4A1D-BB15-30875B9D204E}"/>
                </a:ext>
              </a:extLst>
            </p:cNvPr>
            <p:cNvGrpSpPr/>
            <p:nvPr/>
          </p:nvGrpSpPr>
          <p:grpSpPr>
            <a:xfrm>
              <a:off x="2112716" y="4604688"/>
              <a:ext cx="767322" cy="767322"/>
              <a:chOff x="3552943" y="2498822"/>
              <a:chExt cx="398028" cy="398028"/>
            </a:xfrm>
          </p:grpSpPr>
          <p:sp>
            <p:nvSpPr>
              <p:cNvPr id="10" name="椭圆 50">
                <a:extLst>
                  <a:ext uri="{FF2B5EF4-FFF2-40B4-BE49-F238E27FC236}">
                    <a16:creationId xmlns:a16="http://schemas.microsoft.com/office/drawing/2014/main" id="{FF6E5DF7-EE02-43C4-87DC-54DDE5781390}"/>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1">
                <a:extLst>
                  <a:ext uri="{FF2B5EF4-FFF2-40B4-BE49-F238E27FC236}">
                    <a16:creationId xmlns:a16="http://schemas.microsoft.com/office/drawing/2014/main" id="{BDA09FF3-B22C-43E6-97E6-A01DADC40EC1}"/>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CEE1ECC1-6D00-4151-989C-BFBFB277F6C0}"/>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C7592E82-B3AF-4990-9F4E-C229C36FECBC}"/>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矩形 13"/>
          <p:cNvSpPr/>
          <p:nvPr/>
        </p:nvSpPr>
        <p:spPr>
          <a:xfrm>
            <a:off x="3882625" y="941738"/>
            <a:ext cx="3226562" cy="369332"/>
          </a:xfrm>
          <a:prstGeom prst="rect">
            <a:avLst/>
          </a:prstGeom>
        </p:spPr>
        <p:txBody>
          <a:bodyPr wrap="square">
            <a:spAutoFit/>
          </a:bodyPr>
          <a:lstStyle/>
          <a:p>
            <a:pPr>
              <a:spcBef>
                <a:spcPct val="0"/>
              </a:spcBef>
            </a:pPr>
            <a:r>
              <a:rPr lang="en-US" altLang="zh-TW" b="1" dirty="0">
                <a:solidFill>
                  <a:srgbClr val="C00000"/>
                </a:solidFill>
                <a:latin typeface="微軟正黑體" panose="020B0604030504040204" pitchFamily="34" charset="-120"/>
                <a:ea typeface="微軟正黑體" panose="020B0604030504040204" pitchFamily="34" charset="-120"/>
              </a:rPr>
              <a:t>115/6/11</a:t>
            </a:r>
            <a:r>
              <a:rPr lang="zh-TW" altLang="en-US" b="1" dirty="0">
                <a:solidFill>
                  <a:srgbClr val="C00000"/>
                </a:solidFill>
                <a:latin typeface="微軟正黑體" panose="020B0604030504040204" pitchFamily="34" charset="-120"/>
                <a:ea typeface="微軟正黑體" panose="020B0604030504040204" pitchFamily="34" charset="-120"/>
              </a:rPr>
              <a:t>（四）</a:t>
            </a:r>
            <a:r>
              <a:rPr lang="en-US" altLang="zh-TW" b="1" dirty="0">
                <a:solidFill>
                  <a:srgbClr val="C00000"/>
                </a:solidFill>
                <a:latin typeface="微軟正黑體" panose="020B0604030504040204" pitchFamily="34" charset="-120"/>
                <a:ea typeface="微軟正黑體" panose="020B0604030504040204" pitchFamily="34" charset="-120"/>
              </a:rPr>
              <a:t>9:00</a:t>
            </a:r>
            <a:r>
              <a:rPr lang="zh-TW" altLang="en-US" b="1" dirty="0">
                <a:solidFill>
                  <a:srgbClr val="C00000"/>
                </a:solidFill>
                <a:latin typeface="微軟正黑體" panose="020B0604030504040204" pitchFamily="34" charset="-120"/>
                <a:ea typeface="微軟正黑體" panose="020B0604030504040204" pitchFamily="34" charset="-120"/>
              </a:rPr>
              <a:t>起</a:t>
            </a:r>
            <a:endParaRPr lang="en-US" altLang="zh-TW" b="1" dirty="0">
              <a:solidFill>
                <a:srgbClr val="C00000"/>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1090995" y="721118"/>
            <a:ext cx="2942063"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、分發結果查詢</a:t>
            </a:r>
          </a:p>
        </p:txBody>
      </p:sp>
      <p:sp>
        <p:nvSpPr>
          <p:cNvPr id="16" name="Rectangle 16"/>
          <p:cNvSpPr>
            <a:spLocks noChangeArrowheads="1"/>
          </p:cNvSpPr>
          <p:nvPr/>
        </p:nvSpPr>
        <p:spPr bwMode="auto">
          <a:xfrm>
            <a:off x="1025178" y="1387891"/>
            <a:ext cx="6856403" cy="82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buFont typeface="Wingdings" panose="05000000000000000000" pitchFamily="2" charset="2"/>
              <a:buChar char="Ø"/>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分發結果：錄取之校科</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、未錄取之原因</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Ø"/>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若錄取第</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志願序，其第</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志願序以後僅顯示志願序</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反灰</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marL="342900" indent="-342900">
              <a:buFont typeface="Wingdings" panose="05000000000000000000" pitchFamily="2" charset="2"/>
              <a:buChar char="Ø"/>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若未錄取，分發結果顯示「未錄取，未達錄取標準」</a:t>
            </a:r>
            <a:endParaRPr lang="zh-TW"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文字方塊 7"/>
          <p:cNvSpPr txBox="1">
            <a:spLocks noChangeArrowheads="1"/>
          </p:cNvSpPr>
          <p:nvPr/>
        </p:nvSpPr>
        <p:spPr bwMode="auto">
          <a:xfrm>
            <a:off x="1178232" y="5831351"/>
            <a:ext cx="93524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algn="just">
              <a:lnSpc>
                <a:spcPct val="100000"/>
              </a:lnSpc>
              <a:spcBef>
                <a:spcPts val="0"/>
              </a:spcBef>
              <a:spcAft>
                <a:spcPts val="600"/>
              </a:spcAft>
              <a:buClr>
                <a:schemeClr val="accent2"/>
              </a:buClr>
              <a:buNone/>
            </a:pPr>
            <a:r>
              <a:rPr lang="zh-TW" altLang="en-US" sz="2000" b="1" dirty="0">
                <a:solidFill>
                  <a:srgbClr val="0033CC"/>
                </a:solidFill>
                <a:latin typeface="微軟正黑體" panose="020B0604030504040204" pitchFamily="34" charset="-120"/>
                <a:ea typeface="微軟正黑體" panose="020B0604030504040204" pitchFamily="34" charset="-120"/>
                <a:cs typeface="+mj-cs"/>
              </a:rPr>
              <a:t>錄取生請務必詳閱所錄取招生學校「錄取生報到相關資訊」之規定，或向所錄取學校查詢</a:t>
            </a:r>
            <a:r>
              <a:rPr lang="zh-TW" altLang="en-US" sz="2000" b="1" u="sng" dirty="0">
                <a:solidFill>
                  <a:srgbClr val="0033CC"/>
                </a:solidFill>
                <a:latin typeface="微軟正黑體" panose="020B0604030504040204" pitchFamily="34" charset="-120"/>
                <a:ea typeface="微軟正黑體" panose="020B0604030504040204" pitchFamily="34" charset="-120"/>
                <a:cs typeface="+mj-cs"/>
              </a:rPr>
              <a:t>辦理報到手續</a:t>
            </a:r>
            <a:r>
              <a:rPr lang="zh-TW" altLang="en-US" sz="2000" b="1" dirty="0">
                <a:solidFill>
                  <a:srgbClr val="0033CC"/>
                </a:solidFill>
                <a:latin typeface="微軟正黑體" panose="020B0604030504040204" pitchFamily="34" charset="-120"/>
                <a:ea typeface="微軟正黑體" panose="020B0604030504040204" pitchFamily="34" charset="-120"/>
                <a:cs typeface="+mj-cs"/>
              </a:rPr>
              <a:t>，</a:t>
            </a:r>
            <a:r>
              <a:rPr lang="zh-TW" altLang="en-US" sz="2000" b="1" dirty="0">
                <a:solidFill>
                  <a:srgbClr val="C00000"/>
                </a:solidFill>
                <a:latin typeface="微軟正黑體" panose="020B0604030504040204" pitchFamily="34" charset="-120"/>
                <a:ea typeface="微軟正黑體" panose="020B0604030504040204" pitchFamily="34" charset="-120"/>
              </a:rPr>
              <a:t>逾期未完成報到手續者，取消錄取資格，錄取生不得異議</a:t>
            </a:r>
            <a:r>
              <a:rPr lang="zh-TW" altLang="en-US" sz="2000" b="1" dirty="0">
                <a:solidFill>
                  <a:srgbClr val="0070C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3521E3D3-3ED8-4B6E-BEFA-FF2B689A5C11}"/>
              </a:ext>
            </a:extLst>
          </p:cNvPr>
          <p:cNvSpPr txBox="1"/>
          <p:nvPr/>
        </p:nvSpPr>
        <p:spPr>
          <a:xfrm>
            <a:off x="6685394" y="787760"/>
            <a:ext cx="5386735" cy="1323439"/>
          </a:xfrm>
          <a:prstGeom prst="rect">
            <a:avLst/>
          </a:prstGeom>
          <a:noFill/>
        </p:spPr>
        <p:txBody>
          <a:bodyPr wrap="square">
            <a:spAutoFit/>
          </a:bodyPr>
          <a:lstStyle/>
          <a:p>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錄取生已於本學年度各招生管道錄取且報到，並</a:t>
            </a:r>
            <a:r>
              <a:rPr lang="zh-TW" altLang="en-US" sz="2000" b="1" u="sng" dirty="0">
                <a:solidFill>
                  <a:srgbClr val="C00000"/>
                </a:solidFill>
                <a:highlight>
                  <a:srgbClr val="FFE699"/>
                </a:highlight>
                <a:latin typeface="微軟正黑體" panose="020B0604030504040204" pitchFamily="34" charset="-120"/>
                <a:ea typeface="微軟正黑體" panose="020B0604030504040204" pitchFamily="34" charset="-120"/>
              </a:rPr>
              <a:t>未依</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該招生簡章規定放棄期限內聲明放棄錄取資格者，不得再報到本招生管道，</a:t>
            </a:r>
            <a:r>
              <a:rPr lang="zh-TW" altLang="en-US" sz="2000" b="1" u="sng" dirty="0">
                <a:solidFill>
                  <a:srgbClr val="C00000"/>
                </a:solidFill>
                <a:highlight>
                  <a:srgbClr val="FFE699"/>
                </a:highlight>
                <a:latin typeface="微軟正黑體" panose="020B0604030504040204" pitchFamily="34" charset="-120"/>
                <a:ea typeface="微軟正黑體" panose="020B0604030504040204" pitchFamily="34" charset="-120"/>
              </a:rPr>
              <a:t>違者取消其五專優先免試入學錄取資格</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a:t>
            </a:r>
          </a:p>
        </p:txBody>
      </p:sp>
      <p:sp>
        <p:nvSpPr>
          <p:cNvPr id="34" name="五角星形 23">
            <a:extLst>
              <a:ext uri="{FF2B5EF4-FFF2-40B4-BE49-F238E27FC236}">
                <a16:creationId xmlns:a16="http://schemas.microsoft.com/office/drawing/2014/main" id="{0E735AF1-B949-49D8-86E9-B21E27BAD70A}"/>
              </a:ext>
            </a:extLst>
          </p:cNvPr>
          <p:cNvSpPr/>
          <p:nvPr/>
        </p:nvSpPr>
        <p:spPr>
          <a:xfrm rot="19135092">
            <a:off x="6570035" y="654517"/>
            <a:ext cx="252000" cy="2520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a:extLst>
              <a:ext uri="{FF2B5EF4-FFF2-40B4-BE49-F238E27FC236}">
                <a16:creationId xmlns:a16="http://schemas.microsoft.com/office/drawing/2014/main" id="{13C5F62C-BA36-3B84-5624-B4F970AC384B}"/>
              </a:ext>
            </a:extLst>
          </p:cNvPr>
          <p:cNvSpPr/>
          <p:nvPr/>
        </p:nvSpPr>
        <p:spPr>
          <a:xfrm>
            <a:off x="436275" y="3961461"/>
            <a:ext cx="5286099" cy="5949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8" name="群組 27">
            <a:extLst>
              <a:ext uri="{FF2B5EF4-FFF2-40B4-BE49-F238E27FC236}">
                <a16:creationId xmlns:a16="http://schemas.microsoft.com/office/drawing/2014/main" id="{C7677F43-3860-220B-B526-F580032198C9}"/>
              </a:ext>
            </a:extLst>
          </p:cNvPr>
          <p:cNvGrpSpPr/>
          <p:nvPr/>
        </p:nvGrpSpPr>
        <p:grpSpPr>
          <a:xfrm>
            <a:off x="57504" y="2453419"/>
            <a:ext cx="6032414" cy="241008"/>
            <a:chOff x="6118059" y="2180342"/>
            <a:chExt cx="6032414" cy="241008"/>
          </a:xfrm>
        </p:grpSpPr>
        <p:pic>
          <p:nvPicPr>
            <p:cNvPr id="32" name="圖片 31">
              <a:extLst>
                <a:ext uri="{FF2B5EF4-FFF2-40B4-BE49-F238E27FC236}">
                  <a16:creationId xmlns:a16="http://schemas.microsoft.com/office/drawing/2014/main" id="{E485902C-5735-9DAA-F8F2-7CCC6E657202}"/>
                </a:ext>
              </a:extLst>
            </p:cNvPr>
            <p:cNvPicPr>
              <a:picLocks noChangeAspect="1"/>
            </p:cNvPicPr>
            <p:nvPr/>
          </p:nvPicPr>
          <p:blipFill>
            <a:blip r:embed="rId2"/>
            <a:srcRect b="91661"/>
            <a:stretch/>
          </p:blipFill>
          <p:spPr>
            <a:xfrm>
              <a:off x="6118059" y="2180342"/>
              <a:ext cx="6032414" cy="241008"/>
            </a:xfrm>
            <a:prstGeom prst="rect">
              <a:avLst/>
            </a:prstGeom>
          </p:spPr>
        </p:pic>
        <p:sp>
          <p:nvSpPr>
            <p:cNvPr id="36" name="矩形 35">
              <a:extLst>
                <a:ext uri="{FF2B5EF4-FFF2-40B4-BE49-F238E27FC236}">
                  <a16:creationId xmlns:a16="http://schemas.microsoft.com/office/drawing/2014/main" id="{36474A63-EC03-1067-92C1-8FB5CEA0D92A}"/>
                </a:ext>
              </a:extLst>
            </p:cNvPr>
            <p:cNvSpPr/>
            <p:nvPr/>
          </p:nvSpPr>
          <p:spPr>
            <a:xfrm flipV="1">
              <a:off x="6786268" y="2223074"/>
              <a:ext cx="311252" cy="8451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852DE962-5CFB-248F-BA83-E1999DDAED86}"/>
                </a:ext>
              </a:extLst>
            </p:cNvPr>
            <p:cNvSpPr/>
            <p:nvPr/>
          </p:nvSpPr>
          <p:spPr>
            <a:xfrm flipV="1">
              <a:off x="10078502" y="2223073"/>
              <a:ext cx="367986" cy="8451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2" name="群組 41">
            <a:extLst>
              <a:ext uri="{FF2B5EF4-FFF2-40B4-BE49-F238E27FC236}">
                <a16:creationId xmlns:a16="http://schemas.microsoft.com/office/drawing/2014/main" id="{AFB5B9B3-92F2-BB6B-7C48-44B1FB2E57F9}"/>
              </a:ext>
            </a:extLst>
          </p:cNvPr>
          <p:cNvGrpSpPr/>
          <p:nvPr/>
        </p:nvGrpSpPr>
        <p:grpSpPr>
          <a:xfrm>
            <a:off x="6269701" y="2497488"/>
            <a:ext cx="6424908" cy="2905823"/>
            <a:chOff x="6269701" y="2497488"/>
            <a:chExt cx="6424908" cy="2905823"/>
          </a:xfrm>
        </p:grpSpPr>
        <p:grpSp>
          <p:nvGrpSpPr>
            <p:cNvPr id="31" name="群組 30">
              <a:extLst>
                <a:ext uri="{FF2B5EF4-FFF2-40B4-BE49-F238E27FC236}">
                  <a16:creationId xmlns:a16="http://schemas.microsoft.com/office/drawing/2014/main" id="{771FE4F5-53BA-48C3-A520-9C2FD26B3192}"/>
                </a:ext>
              </a:extLst>
            </p:cNvPr>
            <p:cNvGrpSpPr/>
            <p:nvPr/>
          </p:nvGrpSpPr>
          <p:grpSpPr>
            <a:xfrm>
              <a:off x="6269701" y="2497488"/>
              <a:ext cx="5727131" cy="2905823"/>
              <a:chOff x="6207334" y="2362376"/>
              <a:chExt cx="5727131" cy="2905823"/>
            </a:xfrm>
          </p:grpSpPr>
          <p:pic>
            <p:nvPicPr>
              <p:cNvPr id="29" name="圖片 28">
                <a:extLst>
                  <a:ext uri="{FF2B5EF4-FFF2-40B4-BE49-F238E27FC236}">
                    <a16:creationId xmlns:a16="http://schemas.microsoft.com/office/drawing/2014/main" id="{71DC5ACE-762E-4F30-895A-73E5C3160466}"/>
                  </a:ext>
                </a:extLst>
              </p:cNvPr>
              <p:cNvPicPr>
                <a:picLocks noChangeAspect="1"/>
              </p:cNvPicPr>
              <p:nvPr/>
            </p:nvPicPr>
            <p:blipFill>
              <a:blip r:embed="rId4" cstate="screen">
                <a:extLst>
                  <a:ext uri="{28A0092B-C50C-407E-A947-70E740481C1C}">
                    <a14:useLocalDpi xmlns:a14="http://schemas.microsoft.com/office/drawing/2010/main" val="0"/>
                  </a:ext>
                </a:extLst>
              </a:blip>
              <a:srcRect l="933" t="3631" r="4128" b="3631"/>
              <a:stretch/>
            </p:blipFill>
            <p:spPr>
              <a:xfrm>
                <a:off x="6207334" y="3795336"/>
                <a:ext cx="5727131" cy="1472863"/>
              </a:xfrm>
              <a:prstGeom prst="rect">
                <a:avLst/>
              </a:prstGeom>
            </p:spPr>
          </p:pic>
          <p:sp>
            <p:nvSpPr>
              <p:cNvPr id="21" name="矩形 20"/>
              <p:cNvSpPr/>
              <p:nvPr/>
            </p:nvSpPr>
            <p:spPr>
              <a:xfrm>
                <a:off x="6279439" y="4071039"/>
                <a:ext cx="5574891" cy="11213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6" name="矩形 25">
                <a:extLst>
                  <a:ext uri="{FF2B5EF4-FFF2-40B4-BE49-F238E27FC236}">
                    <a16:creationId xmlns:a16="http://schemas.microsoft.com/office/drawing/2014/main" id="{05197C70-07E4-413F-84C8-02A0F5F2F137}"/>
                  </a:ext>
                </a:extLst>
              </p:cNvPr>
              <p:cNvSpPr/>
              <p:nvPr/>
            </p:nvSpPr>
            <p:spPr>
              <a:xfrm flipV="1">
                <a:off x="6811443" y="2364331"/>
                <a:ext cx="311252" cy="8451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4BA24737-F0EC-4ABA-9195-5D30E3037A71}"/>
                  </a:ext>
                </a:extLst>
              </p:cNvPr>
              <p:cNvSpPr/>
              <p:nvPr/>
            </p:nvSpPr>
            <p:spPr>
              <a:xfrm flipV="1">
                <a:off x="10049633" y="2362376"/>
                <a:ext cx="367986" cy="8451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pic>
          <p:nvPicPr>
            <p:cNvPr id="41" name="圖片 40">
              <a:extLst>
                <a:ext uri="{FF2B5EF4-FFF2-40B4-BE49-F238E27FC236}">
                  <a16:creationId xmlns:a16="http://schemas.microsoft.com/office/drawing/2014/main" id="{727D8873-AE6C-FDC9-67F3-57B49D8BD91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6346534" y="2737419"/>
              <a:ext cx="6348075" cy="1182200"/>
            </a:xfrm>
            <a:prstGeom prst="rect">
              <a:avLst/>
            </a:prstGeom>
          </p:spPr>
        </p:pic>
      </p:grpSp>
      <p:pic>
        <p:nvPicPr>
          <p:cNvPr id="3" name="圖片 2" descr="一張含有 文字, 螢幕擷取畫面, 字型 的圖片&#10;&#10;AI 產生的內容可能不正確。">
            <a:extLst>
              <a:ext uri="{FF2B5EF4-FFF2-40B4-BE49-F238E27FC236}">
                <a16:creationId xmlns:a16="http://schemas.microsoft.com/office/drawing/2014/main" id="{054A1E7E-A871-C6FB-BC55-C6C00B485C5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02948" y="2706482"/>
            <a:ext cx="6680727" cy="1244150"/>
          </a:xfrm>
          <a:prstGeom prst="rect">
            <a:avLst/>
          </a:prstGeom>
        </p:spPr>
      </p:pic>
    </p:spTree>
    <p:extLst>
      <p:ext uri="{BB962C8B-B14F-4D97-AF65-F5344CB8AC3E}">
        <p14:creationId xmlns:p14="http://schemas.microsoft.com/office/powerpoint/2010/main" val="3383315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B97FFB4-C7FA-43CA-B84F-26AF74ED3D3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652386" y="1563892"/>
            <a:ext cx="5326089" cy="5229907"/>
          </a:xfrm>
          <a:prstGeom prst="rect">
            <a:avLst/>
          </a:prstGeom>
        </p:spPr>
      </p:pic>
      <p:sp>
        <p:nvSpPr>
          <p:cNvPr id="5" name="投影片編號版面配置區 4"/>
          <p:cNvSpPr txBox="1">
            <a:spLocks/>
          </p:cNvSpPr>
          <p:nvPr/>
        </p:nvSpPr>
        <p:spPr bwMode="auto">
          <a:xfrm>
            <a:off x="9624365"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83</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4844"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矩形 13"/>
          <p:cNvSpPr/>
          <p:nvPr/>
        </p:nvSpPr>
        <p:spPr>
          <a:xfrm>
            <a:off x="829145" y="741614"/>
            <a:ext cx="7564539" cy="769441"/>
          </a:xfrm>
          <a:prstGeom prst="rect">
            <a:avLst/>
          </a:prstGeom>
        </p:spPr>
        <p:txBody>
          <a:bodyPr wrap="square">
            <a:spAutoFit/>
          </a:bodyPr>
          <a:lstStyle/>
          <a:p>
            <a:pPr algn="just">
              <a:spcBef>
                <a:spcPct val="0"/>
              </a:spcBef>
            </a:pP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練習版</a:t>
            </a:r>
            <a:r>
              <a:rPr lang="en-US" altLang="zh-TW" sz="2200" b="1" dirty="0">
                <a:latin typeface="微軟正黑體" panose="020B0604030504040204" pitchFamily="34" charset="-120"/>
                <a:ea typeface="微軟正黑體" panose="020B0604030504040204" pitchFamily="34" charset="-120"/>
              </a:rPr>
              <a:t>】115/5/27(</a:t>
            </a:r>
            <a:r>
              <a:rPr lang="zh-TW" altLang="en-US" sz="2200" b="1" dirty="0">
                <a:latin typeface="微軟正黑體" panose="020B0604030504040204" pitchFamily="34" charset="-120"/>
                <a:ea typeface="微軟正黑體" panose="020B0604030504040204" pitchFamily="34" charset="-120"/>
              </a:rPr>
              <a:t>三</a:t>
            </a:r>
            <a:r>
              <a:rPr lang="en-US" altLang="zh-TW" sz="2200" b="1" dirty="0">
                <a:latin typeface="微軟正黑體" panose="020B0604030504040204" pitchFamily="34" charset="-120"/>
                <a:ea typeface="微軟正黑體" panose="020B0604030504040204" pitchFamily="34" charset="-120"/>
              </a:rPr>
              <a:t>) 10:00 </a:t>
            </a:r>
            <a:r>
              <a:rPr lang="zh-TW" altLang="en-US" sz="2200" b="1" dirty="0">
                <a:latin typeface="微軟正黑體" panose="020B0604030504040204" pitchFamily="34" charset="-120"/>
                <a:ea typeface="微軟正黑體" panose="020B0604030504040204" pitchFamily="34" charset="-120"/>
              </a:rPr>
              <a:t>起至 </a:t>
            </a:r>
            <a:r>
              <a:rPr lang="en-US" altLang="zh-TW" sz="2200" b="1" dirty="0">
                <a:latin typeface="微軟正黑體" panose="020B0604030504040204" pitchFamily="34" charset="-120"/>
                <a:ea typeface="微軟正黑體" panose="020B0604030504040204" pitchFamily="34" charset="-120"/>
              </a:rPr>
              <a:t>6/3(</a:t>
            </a:r>
            <a:r>
              <a:rPr lang="zh-TW" altLang="en-US" sz="2200" b="1" dirty="0">
                <a:latin typeface="微軟正黑體" panose="020B0604030504040204" pitchFamily="34" charset="-120"/>
                <a:ea typeface="微軟正黑體" panose="020B0604030504040204" pitchFamily="34" charset="-120"/>
              </a:rPr>
              <a:t>三</a:t>
            </a:r>
            <a:r>
              <a:rPr lang="en-US" altLang="zh-TW" sz="2200" b="1" dirty="0">
                <a:latin typeface="微軟正黑體" panose="020B0604030504040204" pitchFamily="34" charset="-120"/>
                <a:ea typeface="微軟正黑體" panose="020B0604030504040204" pitchFamily="34" charset="-120"/>
              </a:rPr>
              <a:t>) 17:00</a:t>
            </a:r>
            <a:r>
              <a:rPr lang="zh-TW" altLang="en-US" sz="2200" b="1" dirty="0">
                <a:latin typeface="微軟正黑體" panose="020B0604030504040204" pitchFamily="34" charset="-120"/>
                <a:ea typeface="微軟正黑體" panose="020B0604030504040204" pitchFamily="34" charset="-120"/>
              </a:rPr>
              <a:t>止</a:t>
            </a:r>
            <a:endParaRPr lang="en-US" altLang="zh-TW" sz="2200" b="1" dirty="0">
              <a:latin typeface="微軟正黑體" panose="020B0604030504040204" pitchFamily="34" charset="-120"/>
              <a:ea typeface="微軟正黑體" panose="020B0604030504040204" pitchFamily="34" charset="-120"/>
            </a:endParaRPr>
          </a:p>
          <a:p>
            <a:pPr algn="just">
              <a:spcBef>
                <a:spcPct val="0"/>
              </a:spcBef>
            </a:pP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正式選填</a:t>
            </a:r>
            <a:r>
              <a:rPr lang="en-US" altLang="zh-TW" sz="2200" b="1" dirty="0">
                <a:solidFill>
                  <a:srgbClr val="C00000"/>
                </a:solidFill>
                <a:latin typeface="微軟正黑體" panose="020B0604030504040204" pitchFamily="34" charset="-120"/>
                <a:ea typeface="微軟正黑體" panose="020B0604030504040204" pitchFamily="34" charset="-120"/>
              </a:rPr>
              <a:t>】115/6/4(</a:t>
            </a:r>
            <a:r>
              <a:rPr lang="zh-TW" altLang="en-US" sz="2200" b="1" dirty="0">
                <a:solidFill>
                  <a:srgbClr val="C00000"/>
                </a:solidFill>
                <a:latin typeface="微軟正黑體" panose="020B0604030504040204" pitchFamily="34" charset="-120"/>
                <a:ea typeface="微軟正黑體" panose="020B0604030504040204" pitchFamily="34" charset="-120"/>
              </a:rPr>
              <a:t>四</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en-US" altLang="zh-TW" sz="2200" dirty="0">
                <a:solidFill>
                  <a:srgbClr val="C00000"/>
                </a:solidFill>
                <a:latin typeface="微軟正黑體" panose="020B0604030504040204" pitchFamily="34" charset="-120"/>
                <a:ea typeface="微軟正黑體" panose="020B0604030504040204" pitchFamily="34" charset="-120"/>
              </a:rPr>
              <a:t> </a:t>
            </a:r>
            <a:r>
              <a:rPr lang="en-US" altLang="zh-TW" sz="2200" b="1" dirty="0">
                <a:solidFill>
                  <a:srgbClr val="C00000"/>
                </a:solidFill>
                <a:latin typeface="微軟正黑體" panose="020B0604030504040204" pitchFamily="34" charset="-120"/>
                <a:ea typeface="微軟正黑體" panose="020B0604030504040204" pitchFamily="34" charset="-120"/>
              </a:rPr>
              <a:t>10:00 </a:t>
            </a:r>
            <a:r>
              <a:rPr lang="zh-TW" altLang="en-US" sz="2200" b="1" dirty="0">
                <a:solidFill>
                  <a:srgbClr val="C00000"/>
                </a:solidFill>
                <a:latin typeface="微軟正黑體" panose="020B0604030504040204" pitchFamily="34" charset="-120"/>
                <a:ea typeface="微軟正黑體" panose="020B0604030504040204" pitchFamily="34" charset="-120"/>
              </a:rPr>
              <a:t>起至 </a:t>
            </a:r>
            <a:r>
              <a:rPr lang="en-US" altLang="zh-TW" sz="2200" b="1" dirty="0">
                <a:solidFill>
                  <a:srgbClr val="C00000"/>
                </a:solidFill>
                <a:latin typeface="微軟正黑體" panose="020B0604030504040204" pitchFamily="34" charset="-120"/>
                <a:ea typeface="微軟正黑體" panose="020B0604030504040204" pitchFamily="34" charset="-120"/>
              </a:rPr>
              <a:t>6/8(</a:t>
            </a:r>
            <a:r>
              <a:rPr lang="zh-TW" altLang="en-US" sz="2200" b="1" dirty="0">
                <a:solidFill>
                  <a:srgbClr val="C00000"/>
                </a:solidFill>
                <a:latin typeface="微軟正黑體" panose="020B0604030504040204" pitchFamily="34" charset="-120"/>
                <a:ea typeface="微軟正黑體" panose="020B0604030504040204" pitchFamily="34" charset="-120"/>
              </a:rPr>
              <a:t>一</a:t>
            </a:r>
            <a:r>
              <a:rPr lang="en-US" altLang="zh-TW" sz="2200" b="1" dirty="0">
                <a:solidFill>
                  <a:srgbClr val="C00000"/>
                </a:solidFill>
                <a:latin typeface="微軟正黑體" panose="020B0604030504040204" pitchFamily="34" charset="-120"/>
                <a:ea typeface="微軟正黑體" panose="020B0604030504040204" pitchFamily="34" charset="-120"/>
              </a:rPr>
              <a:t>) 17:00</a:t>
            </a:r>
            <a:r>
              <a:rPr lang="zh-TW" altLang="en-US" sz="2200" b="1" dirty="0">
                <a:solidFill>
                  <a:srgbClr val="C00000"/>
                </a:solidFill>
                <a:latin typeface="微軟正黑體" panose="020B0604030504040204" pitchFamily="34" charset="-120"/>
                <a:ea typeface="微軟正黑體" panose="020B0604030504040204" pitchFamily="34" charset="-120"/>
              </a:rPr>
              <a:t>止</a:t>
            </a:r>
            <a:endParaRPr lang="en-US" altLang="zh-TW" sz="2200" b="1" dirty="0">
              <a:solidFill>
                <a:srgbClr val="C00000"/>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0745" y="2029522"/>
            <a:ext cx="2599962" cy="4626787"/>
          </a:xfrm>
          <a:prstGeom prst="rect">
            <a:avLst/>
          </a:prstGeom>
        </p:spPr>
      </p:pic>
      <p:sp>
        <p:nvSpPr>
          <p:cNvPr id="20" name="矩形 19"/>
          <p:cNvSpPr/>
          <p:nvPr/>
        </p:nvSpPr>
        <p:spPr>
          <a:xfrm>
            <a:off x="7268635" y="4879818"/>
            <a:ext cx="518379" cy="19313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5463492" y="5537515"/>
            <a:ext cx="1092165" cy="1841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3823580" y="5179720"/>
            <a:ext cx="1528489"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考生作業系統</a:t>
            </a:r>
          </a:p>
        </p:txBody>
      </p:sp>
      <p:sp>
        <p:nvSpPr>
          <p:cNvPr id="17" name="矩形 16"/>
          <p:cNvSpPr/>
          <p:nvPr/>
        </p:nvSpPr>
        <p:spPr>
          <a:xfrm>
            <a:off x="8709961" y="5343429"/>
            <a:ext cx="3482039" cy="519528"/>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五專優免網路選填登記志願系統</a:t>
            </a:r>
          </a:p>
        </p:txBody>
      </p:sp>
      <p:pic>
        <p:nvPicPr>
          <p:cNvPr id="23" name="图片 22">
            <a:extLst>
              <a:ext uri="{FF2B5EF4-FFF2-40B4-BE49-F238E27FC236}">
                <a16:creationId xmlns:a16="http://schemas.microsoft.com/office/drawing/2014/main" id="{8A7EE1F4-9CCE-4253-81EB-18404AA154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4372" y="1459571"/>
            <a:ext cx="1976467" cy="1576468"/>
          </a:xfrm>
          <a:prstGeom prst="rect">
            <a:avLst/>
          </a:prstGeom>
        </p:spPr>
      </p:pic>
      <p:pic>
        <p:nvPicPr>
          <p:cNvPr id="24" name="圖片 2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38404" y="1556362"/>
            <a:ext cx="1222427" cy="1222427"/>
          </a:xfrm>
          <a:prstGeom prst="rect">
            <a:avLst/>
          </a:prstGeom>
        </p:spPr>
      </p:pic>
      <p:sp>
        <p:nvSpPr>
          <p:cNvPr id="25" name="文字方塊 24"/>
          <p:cNvSpPr txBox="1"/>
          <p:nvPr/>
        </p:nvSpPr>
        <p:spPr>
          <a:xfrm>
            <a:off x="684281" y="5537515"/>
            <a:ext cx="3418410" cy="584775"/>
          </a:xfrm>
          <a:prstGeom prst="rect">
            <a:avLst/>
          </a:prstGeom>
          <a:noFill/>
        </p:spPr>
        <p:txBody>
          <a:bodyPr wrap="square" rtlCol="0">
            <a:spAutoFit/>
          </a:bodyPr>
          <a:lstStyle/>
          <a:p>
            <a:r>
              <a:rPr lang="en-US" altLang="zh-TW" sz="1600"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https://www.jctv.ntut.edu.tw/u5/contents.php?academicYear=115&amp;subId=265</a:t>
            </a:r>
            <a:endParaRPr lang="zh-TW" altLang="en-US" sz="1600" dirty="0">
              <a:solidFill>
                <a:srgbClr val="C00000"/>
              </a:solidFill>
              <a:latin typeface="Times New Roman" panose="02020603050405020304" pitchFamily="18" charset="0"/>
              <a:ea typeface="微軟正黑體"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7083A82C-3159-4B63-A63A-26C6F82BEA43}"/>
              </a:ext>
            </a:extLst>
          </p:cNvPr>
          <p:cNvSpPr/>
          <p:nvPr/>
        </p:nvSpPr>
        <p:spPr>
          <a:xfrm>
            <a:off x="8128220" y="4527367"/>
            <a:ext cx="686337" cy="1409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矩形 2"/>
          <p:cNvSpPr>
            <a:spLocks noChangeArrowheads="1"/>
          </p:cNvSpPr>
          <p:nvPr/>
        </p:nvSpPr>
        <p:spPr bwMode="auto">
          <a:xfrm>
            <a:off x="3895392" y="2932647"/>
            <a:ext cx="8145403" cy="400110"/>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2000" b="1" dirty="0">
                <a:latin typeface="微軟正黑體" panose="020B0604030504040204" pitchFamily="34" charset="-120"/>
                <a:ea typeface="微軟正黑體" panose="020B0604030504040204" pitchFamily="34" charset="-120"/>
              </a:rPr>
              <a:t>登入系統前，請先下載</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系統操作手冊</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詳讀手冊資訊及選填志願流程</a:t>
            </a:r>
            <a:endParaRPr lang="en-US" altLang="zh-TW" sz="2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404966B-52C3-7D26-51AC-BCBA2165AF4F}"/>
              </a:ext>
            </a:extLst>
          </p:cNvPr>
          <p:cNvSpPr/>
          <p:nvPr/>
        </p:nvSpPr>
        <p:spPr>
          <a:xfrm>
            <a:off x="8156823" y="5853699"/>
            <a:ext cx="686337" cy="1409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3153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323423B-082D-417B-B800-D733BF0A9345}"/>
              </a:ext>
            </a:extLst>
          </p:cNvPr>
          <p:cNvSpPr/>
          <p:nvPr/>
        </p:nvSpPr>
        <p:spPr>
          <a:xfrm>
            <a:off x="4676630" y="401028"/>
            <a:ext cx="5930410" cy="66665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p:cNvSpPr txBox="1">
            <a:spLocks/>
          </p:cNvSpPr>
          <p:nvPr/>
        </p:nvSpPr>
        <p:spPr bwMode="auto">
          <a:xfrm>
            <a:off x="9615651"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84</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4843"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5" name="文字方塊 14"/>
          <p:cNvSpPr txBox="1"/>
          <p:nvPr/>
        </p:nvSpPr>
        <p:spPr>
          <a:xfrm>
            <a:off x="2097604" y="1517440"/>
            <a:ext cx="4493538" cy="523220"/>
          </a:xfrm>
          <a:prstGeom prst="rect">
            <a:avLst/>
          </a:prstGeom>
          <a:noFill/>
        </p:spPr>
        <p:txBody>
          <a:bodyPr wrap="none" rtlCol="0">
            <a:spAutoFit/>
          </a:bodyPr>
          <a:lstStyle/>
          <a:p>
            <a:r>
              <a:rPr lang="zh-TW" altLang="en-US" sz="2800" b="1" dirty="0">
                <a:solidFill>
                  <a:srgbClr val="0000CC"/>
                </a:solidFill>
                <a:latin typeface="微軟正黑體" pitchFamily="34" charset="-120"/>
                <a:ea typeface="微軟正黑體" pitchFamily="34" charset="-120"/>
              </a:rPr>
              <a:t>選填登記志願注意事項提醒</a:t>
            </a:r>
            <a:endParaRPr lang="en-US" altLang="zh-TW" sz="2800" b="1" dirty="0">
              <a:solidFill>
                <a:srgbClr val="0000CC"/>
              </a:solidFill>
              <a:latin typeface="微軟正黑體" pitchFamily="34" charset="-120"/>
              <a:ea typeface="微軟正黑體" pitchFamily="34" charset="-120"/>
            </a:endParaRPr>
          </a:p>
        </p:txBody>
      </p:sp>
      <p:sp>
        <p:nvSpPr>
          <p:cNvPr id="16" name="Freeform 20"/>
          <p:cNvSpPr>
            <a:spLocks noEditPoints="1"/>
          </p:cNvSpPr>
          <p:nvPr/>
        </p:nvSpPr>
        <p:spPr bwMode="auto">
          <a:xfrm>
            <a:off x="1382982" y="1314457"/>
            <a:ext cx="812427" cy="648887"/>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solidFill>
            <a:srgbClr val="0A97A6"/>
          </a:solidFill>
          <a:ln>
            <a:noFill/>
          </a:ln>
        </p:spPr>
        <p:txBody>
          <a:bodyPr vert="horz" wrap="square" lIns="91434" tIns="45717" rIns="91434" bIns="45717" numCol="1" anchor="t" anchorCtr="0" compatLnSpc="1">
            <a:prstTxWarp prst="textNoShape">
              <a:avLst/>
            </a:prstTxWarp>
          </a:bodyPr>
          <a:lstStyle/>
          <a:p>
            <a:endParaRPr lang="zh-CN" altLang="en-US"/>
          </a:p>
        </p:txBody>
      </p:sp>
      <p:grpSp>
        <p:nvGrpSpPr>
          <p:cNvPr id="17" name="ïśḷïḋê">
            <a:extLst>
              <a:ext uri="{FF2B5EF4-FFF2-40B4-BE49-F238E27FC236}">
                <a16:creationId xmlns:a16="http://schemas.microsoft.com/office/drawing/2014/main" id="{BFED9FE9-444F-434C-8764-099959BF891B}"/>
              </a:ext>
            </a:extLst>
          </p:cNvPr>
          <p:cNvGrpSpPr>
            <a:grpSpLocks noChangeAspect="1"/>
          </p:cNvGrpSpPr>
          <p:nvPr/>
        </p:nvGrpSpPr>
        <p:grpSpPr>
          <a:xfrm>
            <a:off x="1076034" y="1091951"/>
            <a:ext cx="9774845" cy="5631343"/>
            <a:chOff x="4600206" y="1932595"/>
            <a:chExt cx="2956997" cy="3313169"/>
          </a:xfrm>
        </p:grpSpPr>
        <p:sp>
          <p:nvSpPr>
            <p:cNvPr id="18" name="iṩḷídé">
              <a:extLst>
                <a:ext uri="{FF2B5EF4-FFF2-40B4-BE49-F238E27FC236}">
                  <a16:creationId xmlns:a16="http://schemas.microsoft.com/office/drawing/2014/main" id="{E65C09A8-4734-495A-915D-75CD7FECE357}"/>
                </a:ext>
              </a:extLst>
            </p:cNvPr>
            <p:cNvSpPr/>
            <p:nvPr/>
          </p:nvSpPr>
          <p:spPr bwMode="auto">
            <a:xfrm>
              <a:off x="6928348" y="4109872"/>
              <a:ext cx="626837" cy="1118149"/>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40000"/>
                <a:lumOff val="60000"/>
              </a:schemeClr>
            </a:solidFill>
            <a:ln>
              <a:noFill/>
            </a:ln>
          </p:spPr>
          <p:txBody>
            <a:bodyPr wrap="square" lIns="91440" tIns="45720" rIns="91440" bIns="45720" anchor="ctr">
              <a:normAutofit/>
            </a:bodyPr>
            <a:lstStyle/>
            <a:p>
              <a:pPr algn="ctr" defTabSz="914400">
                <a:defRPr/>
              </a:pPr>
              <a:endParaRPr>
                <a:solidFill>
                  <a:srgbClr val="000000"/>
                </a:solidFill>
              </a:endParaRPr>
            </a:p>
          </p:txBody>
        </p:sp>
        <p:sp>
          <p:nvSpPr>
            <p:cNvPr id="19" name="iŝļiḑè">
              <a:extLst>
                <a:ext uri="{FF2B5EF4-FFF2-40B4-BE49-F238E27FC236}">
                  <a16:creationId xmlns:a16="http://schemas.microsoft.com/office/drawing/2014/main" id="{7415794F-18FA-4360-9320-6DEB5340FEDE}"/>
                </a:ext>
              </a:extLst>
            </p:cNvPr>
            <p:cNvSpPr/>
            <p:nvPr/>
          </p:nvSpPr>
          <p:spPr bwMode="auto">
            <a:xfrm>
              <a:off x="4621848" y="1932595"/>
              <a:ext cx="627360" cy="1117642"/>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40000"/>
                <a:lumOff val="60000"/>
              </a:schemeClr>
            </a:solidFill>
            <a:ln>
              <a:noFill/>
            </a:ln>
          </p:spPr>
          <p:txBody>
            <a:bodyPr wrap="square" lIns="91440" tIns="45720" rIns="91440" bIns="45720" anchor="ctr">
              <a:normAutofit/>
            </a:bodyPr>
            <a:lstStyle/>
            <a:p>
              <a:pPr algn="ctr" defTabSz="914400">
                <a:defRPr/>
              </a:pPr>
              <a:endParaRPr>
                <a:solidFill>
                  <a:srgbClr val="000000"/>
                </a:solidFill>
              </a:endParaRPr>
            </a:p>
          </p:txBody>
        </p:sp>
        <p:sp>
          <p:nvSpPr>
            <p:cNvPr id="20" name="iŝ1íďé">
              <a:extLst>
                <a:ext uri="{FF2B5EF4-FFF2-40B4-BE49-F238E27FC236}">
                  <a16:creationId xmlns:a16="http://schemas.microsoft.com/office/drawing/2014/main" id="{3592688E-A63D-419A-A639-6E98B31986CC}"/>
                </a:ext>
              </a:extLst>
            </p:cNvPr>
            <p:cNvSpPr txBox="1"/>
            <p:nvPr/>
          </p:nvSpPr>
          <p:spPr>
            <a:xfrm flipH="1" flipV="1">
              <a:off x="7387440" y="1946395"/>
              <a:ext cx="169763" cy="211803"/>
            </a:xfrm>
            <a:prstGeom prst="rect">
              <a:avLst/>
            </a:prstGeom>
            <a:noFill/>
          </p:spPr>
          <p:txBody>
            <a:bodyPr wrap="square" lIns="91440" tIns="45720" rIns="91440" bIns="45720" numCol="1">
              <a:prstTxWarp prst="textPlain">
                <a:avLst/>
              </a:prstTxWarp>
              <a:normAutofit lnSpcReduction="10000"/>
            </a:bodyPr>
            <a:lstStyle/>
            <a:p>
              <a:pPr defTabSz="914400">
                <a:defRPr/>
              </a:pPr>
              <a:r>
                <a:rPr lang="en-US" altLang="zh-CN" dirty="0">
                  <a:solidFill>
                    <a:schemeClr val="accent6">
                      <a:lumMod val="20000"/>
                      <a:lumOff val="80000"/>
                    </a:schemeClr>
                  </a:solidFill>
                </a:rPr>
                <a:t>“</a:t>
              </a:r>
            </a:p>
          </p:txBody>
        </p:sp>
        <p:sp>
          <p:nvSpPr>
            <p:cNvPr id="21" name="íşlidé">
              <a:extLst>
                <a:ext uri="{FF2B5EF4-FFF2-40B4-BE49-F238E27FC236}">
                  <a16:creationId xmlns:a16="http://schemas.microsoft.com/office/drawing/2014/main" id="{B202B64D-546B-4A3A-8A3C-EF045CFB9ECA}"/>
                </a:ext>
              </a:extLst>
            </p:cNvPr>
            <p:cNvSpPr txBox="1"/>
            <p:nvPr/>
          </p:nvSpPr>
          <p:spPr>
            <a:xfrm>
              <a:off x="4600206" y="5033960"/>
              <a:ext cx="169318" cy="211804"/>
            </a:xfrm>
            <a:prstGeom prst="rect">
              <a:avLst/>
            </a:prstGeom>
            <a:noFill/>
          </p:spPr>
          <p:txBody>
            <a:bodyPr wrap="square" lIns="91440" tIns="45720" rIns="91440" bIns="45720" numCol="1">
              <a:prstTxWarp prst="textPlain">
                <a:avLst/>
              </a:prstTxWarp>
              <a:normAutofit lnSpcReduction="10000"/>
            </a:bodyPr>
            <a:lstStyle/>
            <a:p>
              <a:pPr defTabSz="914400">
                <a:defRPr/>
              </a:pPr>
              <a:r>
                <a:rPr lang="en-US" altLang="zh-CN" dirty="0">
                  <a:solidFill>
                    <a:schemeClr val="accent6">
                      <a:lumMod val="20000"/>
                      <a:lumOff val="80000"/>
                    </a:schemeClr>
                  </a:solidFill>
                </a:rPr>
                <a:t>“</a:t>
              </a:r>
            </a:p>
          </p:txBody>
        </p:sp>
      </p:grpSp>
      <p:sp>
        <p:nvSpPr>
          <p:cNvPr id="23" name="Rectangle 16"/>
          <p:cNvSpPr>
            <a:spLocks noChangeArrowheads="1"/>
          </p:cNvSpPr>
          <p:nvPr/>
        </p:nvSpPr>
        <p:spPr bwMode="auto">
          <a:xfrm>
            <a:off x="1311902" y="2155826"/>
            <a:ext cx="9451892" cy="405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spcBef>
                <a:spcPts val="600"/>
              </a:spcBef>
              <a:spcAft>
                <a:spcPts val="300"/>
              </a:spcAft>
              <a:buClr>
                <a:srgbClr val="C00000"/>
              </a:buClr>
              <a:buFont typeface="+mj-lt"/>
              <a:buAutoNum type="arabicPeriod"/>
            </a:pPr>
            <a:r>
              <a:rPr lang="zh-TW" altLang="en-US" sz="2000" b="1" dirty="0">
                <a:highlight>
                  <a:srgbClr val="FFE699"/>
                </a:highlight>
                <a:latin typeface="微軟正黑體" panose="020B0604030504040204" pitchFamily="34" charset="-120"/>
                <a:ea typeface="微軟正黑體" panose="020B0604030504040204" pitchFamily="34" charset="-120"/>
              </a:rPr>
              <a:t>請勿使用     平板、    手機登入選填登記志願系統</a:t>
            </a:r>
            <a:endParaRPr lang="en-US" altLang="zh-TW" sz="2000" b="1" dirty="0">
              <a:highlight>
                <a:srgbClr val="FFE699"/>
              </a:highlight>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請留意！不得同時開啟多個瀏覽器</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重覆登入系統。同一時間、同一帳號僅允許一人上網選填登記志願</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300"/>
              </a:spcAft>
              <a:buClr>
                <a:srgbClr val="C00000"/>
              </a:buClr>
              <a:buFont typeface="+mj-lt"/>
              <a:buAutoNum type="arabicPeriod"/>
            </a:pP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為避免網路壅塞，請</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儘早上網選填登記志願</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，逾期概不受理</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300"/>
              </a:spcAft>
              <a:buClr>
                <a:srgbClr val="C00000"/>
              </a:buClr>
              <a:buFont typeface="+mj-lt"/>
              <a:buAutoNum type="arabicPeriod"/>
            </a:pPr>
            <a:r>
              <a:rPr lang="zh-TW" altLang="en-US" sz="2000" b="1" dirty="0">
                <a:latin typeface="微軟正黑體" panose="020B0604030504040204" pitchFamily="34" charset="-120"/>
                <a:ea typeface="微軟正黑體" panose="020B0604030504040204" pitchFamily="34" charset="-120"/>
              </a:rPr>
              <a:t>五專優先免試為</a:t>
            </a:r>
            <a:r>
              <a:rPr lang="zh-TW" altLang="en-US" sz="2000" b="1" dirty="0">
                <a:solidFill>
                  <a:srgbClr val="C00000"/>
                </a:solidFill>
                <a:latin typeface="微軟正黑體" panose="020B0604030504040204" pitchFamily="34" charset="-120"/>
                <a:ea typeface="微軟正黑體" panose="020B0604030504040204" pitchFamily="34" charset="-120"/>
              </a:rPr>
              <a:t>全國一區</a:t>
            </a:r>
            <a:r>
              <a:rPr lang="zh-TW" altLang="en-US" sz="2000" b="1" dirty="0">
                <a:latin typeface="微軟正黑體" panose="020B0604030504040204" pitchFamily="34" charset="-120"/>
                <a:ea typeface="微軟正黑體" panose="020B0604030504040204" pitchFamily="34" charset="-120"/>
              </a:rPr>
              <a:t>，選填登記志願</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最多</a:t>
            </a:r>
            <a:r>
              <a:rPr lang="en-US" altLang="zh-TW" sz="2000" b="1" u="sng" dirty="0">
                <a:solidFill>
                  <a:srgbClr val="C00000"/>
                </a:solidFill>
                <a:highlight>
                  <a:srgbClr val="FFE699"/>
                </a:highlight>
                <a:latin typeface="微軟正黑體" panose="020B0604030504040204" pitchFamily="34" charset="-120"/>
                <a:ea typeface="微軟正黑體" panose="020B0604030504040204" pitchFamily="34" charset="-120"/>
              </a:rPr>
              <a:t>30</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個</a:t>
            </a:r>
            <a:r>
              <a:rPr lang="zh-TW" altLang="en-US" sz="2000" b="1" dirty="0">
                <a:latin typeface="微軟正黑體" panose="020B0604030504040204" pitchFamily="34" charset="-120"/>
                <a:ea typeface="微軟正黑體" panose="020B0604030504040204" pitchFamily="34" charset="-120"/>
              </a:rPr>
              <a:t>為限</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en-US" sz="2000" b="1" dirty="0">
                <a:highlight>
                  <a:srgbClr val="FFE699"/>
                </a:highlight>
                <a:latin typeface="微軟正黑體" panose="020B0604030504040204" pitchFamily="34" charset="-120"/>
                <a:ea typeface="微軟正黑體" panose="020B0604030504040204" pitchFamily="34" charset="-120"/>
              </a:rPr>
              <a:t>選填志願前，請與家長充分溝通、確認志願順序，再登入系統選填</a:t>
            </a:r>
            <a:endParaRPr lang="en-US" altLang="zh-TW" sz="2000" b="1" dirty="0">
              <a:highlight>
                <a:srgbClr val="FFE699"/>
              </a:highlight>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en-US" sz="2000" b="1" dirty="0">
                <a:solidFill>
                  <a:srgbClr val="C00000"/>
                </a:solidFill>
                <a:latin typeface="微軟正黑體" panose="020B0604030504040204" pitchFamily="34" charset="-120"/>
                <a:ea typeface="微軟正黑體" panose="020B0604030504040204" pitchFamily="34" charset="-120"/>
              </a:rPr>
              <a:t>自行設定之</a:t>
            </a:r>
            <a:r>
              <a:rPr lang="zh-TW" altLang="en-US" sz="2000" b="1" u="sng" dirty="0">
                <a:solidFill>
                  <a:srgbClr val="C00000"/>
                </a:solidFill>
                <a:latin typeface="微軟正黑體" panose="020B0604030504040204" pitchFamily="34" charset="-120"/>
                <a:ea typeface="微軟正黑體" panose="020B0604030504040204" pitchFamily="34" charset="-120"/>
              </a:rPr>
              <a:t>通行碼</a:t>
            </a:r>
            <a:r>
              <a:rPr lang="zh-TW" altLang="en-US" sz="2000" b="1" dirty="0">
                <a:latin typeface="微軟正黑體" panose="020B0604030504040204" pitchFamily="34" charset="-120"/>
                <a:ea typeface="微軟正黑體" panose="020B0604030504040204" pitchFamily="34" charset="-120"/>
              </a:rPr>
              <a:t>為重要憑證，請務必列印或下載，並妥善保存</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en-US" sz="2000" b="1" dirty="0">
                <a:latin typeface="微軟正黑體" panose="020B0604030504040204" pitchFamily="34" charset="-120"/>
                <a:ea typeface="微軟正黑體" panose="020B0604030504040204" pitchFamily="34" charset="-120"/>
              </a:rPr>
              <a:t>志願一旦點選</a:t>
            </a:r>
            <a:r>
              <a:rPr lang="en-US" altLang="zh-TW" sz="2000" b="1" dirty="0">
                <a:highlight>
                  <a:srgbClr val="FFE699"/>
                </a:highlight>
                <a:latin typeface="微軟正黑體" panose="020B0604030504040204" pitchFamily="34" charset="-120"/>
                <a:ea typeface="微軟正黑體" panose="020B0604030504040204" pitchFamily="34" charset="-120"/>
              </a:rPr>
              <a:t>【</a:t>
            </a: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確定送出</a:t>
            </a:r>
            <a:r>
              <a:rPr lang="en-US" altLang="zh-TW" sz="2000" b="1" dirty="0">
                <a:highlight>
                  <a:srgbClr val="FFE699"/>
                </a:highlight>
                <a:latin typeface="微軟正黑體" panose="020B0604030504040204" pitchFamily="34" charset="-120"/>
                <a:ea typeface="微軟正黑體" panose="020B0604030504040204" pitchFamily="34" charset="-120"/>
              </a:rPr>
              <a:t>】</a:t>
            </a:r>
            <a:r>
              <a:rPr lang="zh-TW" altLang="en-US" sz="2000" b="1" u="sng" dirty="0">
                <a:solidFill>
                  <a:srgbClr val="C00000"/>
                </a:solidFill>
                <a:highlight>
                  <a:srgbClr val="FFE699"/>
                </a:highlight>
                <a:latin typeface="微軟正黑體" panose="020B0604030504040204" pitchFamily="34" charset="-120"/>
                <a:ea typeface="微軟正黑體" panose="020B0604030504040204" pitchFamily="34" charset="-120"/>
              </a:rPr>
              <a:t>即無法修改</a:t>
            </a:r>
            <a:r>
              <a:rPr lang="zh-TW" altLang="en-US" sz="2000" b="1" dirty="0">
                <a:latin typeface="微軟正黑體" panose="020B0604030504040204" pitchFamily="34" charset="-120"/>
                <a:ea typeface="微軟正黑體" panose="020B0604030504040204" pitchFamily="34" charset="-120"/>
              </a:rPr>
              <a:t>，請審慎考量確認志願及志願序</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en-US" sz="2000" b="1" dirty="0">
                <a:latin typeface="微軟正黑體" panose="020B0604030504040204" pitchFamily="34" charset="-120"/>
                <a:ea typeface="微軟正黑體" panose="020B0604030504040204" pitchFamily="34" charset="-120"/>
              </a:rPr>
              <a:t>志願送出之後，系統</a:t>
            </a:r>
            <a:r>
              <a:rPr lang="zh-TW" altLang="zh-TW" sz="2000" b="1" dirty="0">
                <a:latin typeface="微軟正黑體" panose="020B0604030504040204" pitchFamily="34" charset="-120"/>
                <a:ea typeface="微軟正黑體" panose="020B0604030504040204" pitchFamily="34" charset="-120"/>
              </a:rPr>
              <a:t>畫面</a:t>
            </a:r>
            <a:r>
              <a:rPr lang="zh-TW" altLang="en-US" sz="2000" b="1" dirty="0">
                <a:latin typeface="微軟正黑體" panose="020B0604030504040204" pitchFamily="34" charset="-120"/>
                <a:ea typeface="微軟正黑體" panose="020B0604030504040204" pitchFamily="34" charset="-120"/>
              </a:rPr>
              <a:t>顯示</a:t>
            </a:r>
            <a:r>
              <a:rPr lang="zh-TW" altLang="zh-TW" sz="2000" b="1" dirty="0">
                <a:latin typeface="微軟正黑體" panose="020B0604030504040204" pitchFamily="34" charset="-120"/>
                <a:ea typeface="微軟正黑體" panose="020B0604030504040204" pitchFamily="34" charset="-120"/>
              </a:rPr>
              <a:t>【</a:t>
            </a:r>
            <a:r>
              <a:rPr lang="zh-TW" altLang="zh-TW" sz="2000" b="1" dirty="0">
                <a:solidFill>
                  <a:srgbClr val="C00000"/>
                </a:solidFill>
                <a:highlight>
                  <a:srgbClr val="FFE699"/>
                </a:highlight>
                <a:latin typeface="微軟正黑體" panose="020B0604030504040204" pitchFamily="34" charset="-120"/>
                <a:ea typeface="微軟正黑體" panose="020B0604030504040204" pitchFamily="34" charset="-120"/>
              </a:rPr>
              <a:t>您已完成網路選填登記志願</a:t>
            </a:r>
            <a:r>
              <a:rPr lang="zh-TW"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訊息並產生志願表</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spcAft>
                <a:spcPts val="300"/>
              </a:spcAft>
              <a:buClr>
                <a:srgbClr val="C00000"/>
              </a:buClr>
              <a:buFont typeface="+mj-lt"/>
              <a:buAutoNum type="arabicPeriod"/>
            </a:pPr>
            <a:r>
              <a:rPr lang="zh-TW" altLang="en-US" sz="2000" b="1" dirty="0">
                <a:solidFill>
                  <a:srgbClr val="C00000"/>
                </a:solidFill>
                <a:highlight>
                  <a:srgbClr val="FFE699"/>
                </a:highlight>
                <a:latin typeface="微軟正黑體" panose="020B0604030504040204" pitchFamily="34" charset="-120"/>
                <a:ea typeface="微軟正黑體" panose="020B0604030504040204" pitchFamily="34" charset="-120"/>
              </a:rPr>
              <a:t>務必列印或下載志願表存檔</a:t>
            </a:r>
            <a:r>
              <a:rPr lang="zh-TW" altLang="en-US" sz="2000" b="1" dirty="0">
                <a:latin typeface="微軟正黑體" panose="020B0604030504040204" pitchFamily="34" charset="-120"/>
                <a:ea typeface="微軟正黑體" panose="020B0604030504040204" pitchFamily="34" charset="-120"/>
              </a:rPr>
              <a:t>，以免申請分發結果複查時 ，未檢附不予受理</a:t>
            </a:r>
            <a:endParaRPr lang="en-US" altLang="zh-TW" sz="2000" b="1" dirty="0">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750757" y="2173131"/>
            <a:ext cx="1389308" cy="352423"/>
            <a:chOff x="1806682" y="1674000"/>
            <a:chExt cx="1389308" cy="352423"/>
          </a:xfrm>
        </p:grpSpPr>
        <p:pic>
          <p:nvPicPr>
            <p:cNvPr id="24" name="圖片 2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806682" y="1674940"/>
              <a:ext cx="351483" cy="351483"/>
            </a:xfrm>
            <a:prstGeom prst="rect">
              <a:avLst/>
            </a:prstGeom>
          </p:spPr>
        </p:pic>
        <p:pic>
          <p:nvPicPr>
            <p:cNvPr id="25" name="圖片 2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44507" y="1674000"/>
              <a:ext cx="351483" cy="351483"/>
            </a:xfrm>
            <a:prstGeom prst="rect">
              <a:avLst/>
            </a:prstGeom>
          </p:spPr>
        </p:pic>
      </p:grpSp>
      <p:sp>
        <p:nvSpPr>
          <p:cNvPr id="28" name="矩形 27"/>
          <p:cNvSpPr/>
          <p:nvPr/>
        </p:nvSpPr>
        <p:spPr>
          <a:xfrm>
            <a:off x="4646632" y="376621"/>
            <a:ext cx="6242763" cy="769441"/>
          </a:xfrm>
          <a:prstGeom prst="rect">
            <a:avLst/>
          </a:prstGeom>
        </p:spPr>
        <p:txBody>
          <a:bodyPr wrap="square">
            <a:spAutoFit/>
          </a:bodyPr>
          <a:lstStyle/>
          <a:p>
            <a:pPr algn="ctr">
              <a:spcBef>
                <a:spcPct val="0"/>
              </a:spcBef>
            </a:pPr>
            <a:r>
              <a:rPr lang="zh-TW" altLang="en-US" sz="2200" b="1" u="sng" dirty="0">
                <a:solidFill>
                  <a:srgbClr val="C00000"/>
                </a:solidFill>
                <a:latin typeface="微軟正黑體" panose="020B0604030504040204" pitchFamily="34" charset="-120"/>
                <a:ea typeface="微軟正黑體" panose="020B0604030504040204" pitchFamily="34" charset="-120"/>
              </a:rPr>
              <a:t>正式選填登記志願</a:t>
            </a:r>
            <a:r>
              <a:rPr lang="zh-TW" altLang="en-US" sz="2200" b="1" dirty="0">
                <a:solidFill>
                  <a:srgbClr val="C00000"/>
                </a:solidFill>
                <a:latin typeface="微軟正黑體" panose="020B0604030504040204" pitchFamily="34" charset="-120"/>
                <a:ea typeface="微軟正黑體" panose="020B0604030504040204" pitchFamily="34" charset="-120"/>
              </a:rPr>
              <a:t>時間</a:t>
            </a:r>
            <a:endParaRPr lang="en-US" altLang="zh-TW" sz="2200" b="1" dirty="0">
              <a:solidFill>
                <a:srgbClr val="C00000"/>
              </a:solidFill>
              <a:latin typeface="微軟正黑體" panose="020B0604030504040204" pitchFamily="34" charset="-120"/>
              <a:ea typeface="微軟正黑體" panose="020B0604030504040204" pitchFamily="34" charset="-120"/>
            </a:endParaRPr>
          </a:p>
          <a:p>
            <a:pPr algn="just">
              <a:spcBef>
                <a:spcPct val="0"/>
              </a:spcBef>
            </a:pPr>
            <a:r>
              <a:rPr lang="en-US" altLang="zh-TW" sz="2200" b="1" dirty="0">
                <a:solidFill>
                  <a:srgbClr val="C00000"/>
                </a:solidFill>
                <a:latin typeface="微軟正黑體" panose="020B0604030504040204" pitchFamily="34" charset="-120"/>
                <a:ea typeface="微軟正黑體" panose="020B0604030504040204" pitchFamily="34" charset="-120"/>
              </a:rPr>
              <a:t>115/6/4(</a:t>
            </a:r>
            <a:r>
              <a:rPr lang="zh-TW" altLang="en-US" sz="2200" b="1" dirty="0">
                <a:solidFill>
                  <a:srgbClr val="C00000"/>
                </a:solidFill>
                <a:latin typeface="微軟正黑體" panose="020B0604030504040204" pitchFamily="34" charset="-120"/>
                <a:ea typeface="微軟正黑體" panose="020B0604030504040204" pitchFamily="34" charset="-120"/>
              </a:rPr>
              <a:t>四</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en-US" altLang="zh-TW" sz="2200" dirty="0">
                <a:solidFill>
                  <a:srgbClr val="C00000"/>
                </a:solidFill>
                <a:latin typeface="微軟正黑體" panose="020B0604030504040204" pitchFamily="34" charset="-120"/>
                <a:ea typeface="微軟正黑體" panose="020B0604030504040204" pitchFamily="34" charset="-120"/>
              </a:rPr>
              <a:t> </a:t>
            </a:r>
            <a:r>
              <a:rPr lang="en-US" altLang="zh-TW" sz="2200" b="1" dirty="0">
                <a:solidFill>
                  <a:srgbClr val="C00000"/>
                </a:solidFill>
                <a:latin typeface="微軟正黑體" panose="020B0604030504040204" pitchFamily="34" charset="-120"/>
                <a:ea typeface="微軟正黑體" panose="020B0604030504040204" pitchFamily="34" charset="-120"/>
              </a:rPr>
              <a:t>10:00 </a:t>
            </a:r>
            <a:r>
              <a:rPr lang="zh-TW" altLang="en-US" sz="2200" b="1" dirty="0">
                <a:solidFill>
                  <a:srgbClr val="C00000"/>
                </a:solidFill>
                <a:latin typeface="微軟正黑體" panose="020B0604030504040204" pitchFamily="34" charset="-120"/>
                <a:ea typeface="微軟正黑體" panose="020B0604030504040204" pitchFamily="34" charset="-120"/>
              </a:rPr>
              <a:t>起至 </a:t>
            </a:r>
            <a:r>
              <a:rPr lang="en-US" altLang="zh-TW" sz="2200" b="1" dirty="0">
                <a:solidFill>
                  <a:srgbClr val="C00000"/>
                </a:solidFill>
                <a:latin typeface="微軟正黑體" panose="020B0604030504040204" pitchFamily="34" charset="-120"/>
                <a:ea typeface="微軟正黑體" panose="020B0604030504040204" pitchFamily="34" charset="-120"/>
              </a:rPr>
              <a:t>6/8(</a:t>
            </a:r>
            <a:r>
              <a:rPr lang="zh-TW" altLang="en-US" sz="2200" b="1" dirty="0">
                <a:solidFill>
                  <a:srgbClr val="C00000"/>
                </a:solidFill>
                <a:latin typeface="微軟正黑體" panose="020B0604030504040204" pitchFamily="34" charset="-120"/>
                <a:ea typeface="微軟正黑體" panose="020B0604030504040204" pitchFamily="34" charset="-120"/>
              </a:rPr>
              <a:t>一</a:t>
            </a:r>
            <a:r>
              <a:rPr lang="en-US" altLang="zh-TW" sz="2200" b="1" dirty="0">
                <a:solidFill>
                  <a:srgbClr val="C00000"/>
                </a:solidFill>
                <a:latin typeface="微軟正黑體" panose="020B0604030504040204" pitchFamily="34" charset="-120"/>
                <a:ea typeface="微軟正黑體" panose="020B0604030504040204" pitchFamily="34" charset="-120"/>
              </a:rPr>
              <a:t>) 17:00</a:t>
            </a:r>
            <a:r>
              <a:rPr lang="zh-TW" altLang="en-US" sz="2200" b="1" dirty="0">
                <a:solidFill>
                  <a:srgbClr val="C00000"/>
                </a:solidFill>
                <a:latin typeface="微軟正黑體" panose="020B0604030504040204" pitchFamily="34" charset="-120"/>
                <a:ea typeface="微軟正黑體" panose="020B0604030504040204" pitchFamily="34" charset="-120"/>
              </a:rPr>
              <a:t>止</a:t>
            </a:r>
            <a:endParaRPr lang="en-US" altLang="zh-TW" sz="22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1299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4177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85</a:t>
            </a:fld>
            <a:endParaRPr lang="zh-TW" altLang="en-US" sz="1500" b="1" dirty="0">
              <a:latin typeface="Arial" panose="020B0604020202020204" pitchFamily="34" charset="0"/>
              <a:cs typeface="Arial" panose="020B0604020202020204" pitchFamily="34" charset="0"/>
            </a:endParaRPr>
          </a:p>
        </p:txBody>
      </p:sp>
      <p:pic>
        <p:nvPicPr>
          <p:cNvPr id="48" name="圖片 47" descr="一張含有 文字, 螢幕擷取畫面, 字型, 數字 的圖片&#10;&#10;AI 產生的內容可能不正確。">
            <a:extLst>
              <a:ext uri="{FF2B5EF4-FFF2-40B4-BE49-F238E27FC236}">
                <a16:creationId xmlns:a16="http://schemas.microsoft.com/office/drawing/2014/main" id="{EACE9740-821D-AD5E-1C68-FF560A81B4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05492" y="334375"/>
            <a:ext cx="6219553" cy="5393621"/>
          </a:xfrm>
          <a:prstGeom prst="rect">
            <a:avLst/>
          </a:prstGeom>
        </p:spPr>
      </p:pic>
      <p:grpSp>
        <p:nvGrpSpPr>
          <p:cNvPr id="6" name="群組 5"/>
          <p:cNvGrpSpPr>
            <a:grpSpLocks noChangeAspect="1"/>
          </p:cNvGrpSpPr>
          <p:nvPr/>
        </p:nvGrpSpPr>
        <p:grpSpPr>
          <a:xfrm>
            <a:off x="443553"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1015039" y="735933"/>
            <a:ext cx="233797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1</a:t>
            </a:r>
            <a:r>
              <a:rPr lang="zh-TW" altLang="en-US" sz="2800" b="1" dirty="0">
                <a:solidFill>
                  <a:srgbClr val="0033CC"/>
                </a:solidFill>
                <a:latin typeface="微軟正黑體" panose="020B0604030504040204" pitchFamily="34" charset="-120"/>
                <a:ea typeface="微軟正黑體" panose="020B0604030504040204" pitchFamily="34" charset="-120"/>
              </a:rPr>
              <a:t>、系統登入</a:t>
            </a:r>
          </a:p>
        </p:txBody>
      </p:sp>
      <p:sp>
        <p:nvSpPr>
          <p:cNvPr id="15" name="內容版面配置區 2"/>
          <p:cNvSpPr>
            <a:spLocks noGrp="1"/>
          </p:cNvSpPr>
          <p:nvPr>
            <p:ph idx="1"/>
          </p:nvPr>
        </p:nvSpPr>
        <p:spPr>
          <a:xfrm>
            <a:off x="224038" y="2236658"/>
            <a:ext cx="7059222" cy="3191454"/>
          </a:xfrm>
        </p:spPr>
        <p:txBody>
          <a:bodyPr rtlCol="0">
            <a:noAutofit/>
          </a:bodyPr>
          <a:lstStyle/>
          <a:p>
            <a:pPr marL="0" indent="0">
              <a:lnSpc>
                <a:spcPct val="100000"/>
              </a:lnSpc>
              <a:spcBef>
                <a:spcPts val="0"/>
              </a:spcBef>
              <a:buNone/>
              <a:defRPr/>
            </a:pPr>
            <a:r>
              <a:rPr lang="zh-TW" altLang="en-US" sz="2000" b="1" kern="0" dirty="0">
                <a:solidFill>
                  <a:srgbClr val="C00000"/>
                </a:solidFill>
                <a:latin typeface="微軟正黑體" panose="020B0604030504040204" pitchFamily="34" charset="-120"/>
                <a:ea typeface="微軟正黑體" panose="020B0604030504040204" pitchFamily="34" charset="-120"/>
                <a:cs typeface="+mn-ea"/>
                <a:sym typeface="+mn-lt"/>
              </a:rPr>
              <a:t>         請使用</a:t>
            </a:r>
            <a:r>
              <a:rPr lang="en-US" altLang="zh-TW" sz="2000" b="1" dirty="0">
                <a:solidFill>
                  <a:srgbClr val="0000FF"/>
                </a:solidFill>
                <a:latin typeface="微軟正黑體" panose="020B0604030504040204" pitchFamily="34" charset="-120"/>
                <a:ea typeface="微軟正黑體" panose="020B0604030504040204" pitchFamily="34" charset="-120"/>
              </a:rPr>
              <a:t>google chrome</a:t>
            </a:r>
            <a:r>
              <a:rPr lang="zh-TW" altLang="en-US" sz="2000" b="1" kern="0" dirty="0">
                <a:solidFill>
                  <a:srgbClr val="C00000"/>
                </a:solidFill>
                <a:latin typeface="微軟正黑體" panose="020B0604030504040204" pitchFamily="34" charset="-120"/>
                <a:ea typeface="微軟正黑體" panose="020B0604030504040204" pitchFamily="34" charset="-120"/>
                <a:cs typeface="+mn-ea"/>
                <a:sym typeface="+mn-lt"/>
              </a:rPr>
              <a:t>瀏覽器</a:t>
            </a:r>
            <a:endParaRPr lang="en-US" altLang="zh-TW" sz="2000" b="1" kern="0" dirty="0">
              <a:solidFill>
                <a:srgbClr val="C00000"/>
              </a:solidFill>
              <a:latin typeface="微軟正黑體" panose="020B0604030504040204" pitchFamily="34" charset="-120"/>
              <a:ea typeface="微軟正黑體" panose="020B0604030504040204" pitchFamily="34" charset="-120"/>
              <a:cs typeface="+mn-ea"/>
              <a:sym typeface="+mn-lt"/>
            </a:endParaRPr>
          </a:p>
          <a:p>
            <a:pPr marL="0" indent="0">
              <a:lnSpc>
                <a:spcPct val="100000"/>
              </a:lnSpc>
              <a:spcBef>
                <a:spcPts val="0"/>
              </a:spcBef>
              <a:buNone/>
              <a:defRPr/>
            </a:pPr>
            <a:r>
              <a:rPr lang="zh-TW" altLang="en-US" sz="2000" b="1" dirty="0">
                <a:solidFill>
                  <a:srgbClr val="0070C0"/>
                </a:solidFill>
                <a:latin typeface="微軟正黑體" panose="020B0604030504040204" pitchFamily="34" charset="-120"/>
                <a:ea typeface="微軟正黑體" panose="020B0604030504040204" pitchFamily="34" charset="-120"/>
              </a:rPr>
              <a:t>         進入選填登記志願系統</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0" indent="0">
              <a:lnSpc>
                <a:spcPct val="100000"/>
              </a:lnSpc>
              <a:spcBef>
                <a:spcPts val="0"/>
              </a:spcBef>
              <a:buNone/>
              <a:defRPr/>
            </a:pPr>
            <a:endParaRPr lang="en-US" altLang="zh-TW" sz="2000" b="1" dirty="0">
              <a:solidFill>
                <a:srgbClr val="0070C0"/>
              </a:solidFill>
              <a:latin typeface="微軟正黑體" panose="020B0604030504040204" pitchFamily="34" charset="-120"/>
              <a:ea typeface="微軟正黑體" panose="020B0604030504040204" pitchFamily="34" charset="-120"/>
            </a:endParaRPr>
          </a:p>
          <a:p>
            <a:pPr marL="355600" indent="0">
              <a:lnSpc>
                <a:spcPct val="100000"/>
              </a:lnSpc>
              <a:spcBef>
                <a:spcPts val="0"/>
              </a:spcBef>
              <a:buNone/>
              <a:defRPr/>
            </a:pPr>
            <a:r>
              <a:rPr lang="zh-TW" altLang="en-US" sz="1800" b="1" dirty="0">
                <a:latin typeface="微軟正黑體" panose="020B0604030504040204" pitchFamily="34" charset="-120"/>
                <a:ea typeface="微軟正黑體" panose="020B0604030504040204" pitchFamily="34" charset="-120"/>
              </a:rPr>
              <a:t>登入</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輸入身分證統一編號</a:t>
            </a:r>
            <a:endParaRPr lang="en-US" altLang="zh-TW" sz="1800" b="1"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0"/>
              </a:spcBef>
              <a:buNone/>
              <a:defRPr/>
            </a:pPr>
            <a:r>
              <a:rPr lang="zh-TW" altLang="en-US" sz="1800" b="1" dirty="0">
                <a:solidFill>
                  <a:srgbClr val="C00000"/>
                </a:solidFill>
                <a:latin typeface="微軟正黑體" panose="020B0604030504040204" pitchFamily="34" charset="-120"/>
                <a:ea typeface="微軟正黑體" panose="020B0604030504040204" pitchFamily="34" charset="-120"/>
              </a:rPr>
              <a:t>           </a:t>
            </a:r>
            <a:r>
              <a:rPr lang="en-US" altLang="zh-TW"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居留證號或入出境許可證統一證號</a:t>
            </a:r>
            <a:r>
              <a:rPr lang="en-US" altLang="zh-TW" sz="1800" b="1" dirty="0">
                <a:solidFill>
                  <a:srgbClr val="C00000"/>
                </a:solidFill>
                <a:latin typeface="微軟正黑體" panose="020B0604030504040204" pitchFamily="34" charset="-120"/>
                <a:ea typeface="微軟正黑體" panose="020B0604030504040204" pitchFamily="34" charset="-120"/>
              </a:rPr>
              <a:t>)</a:t>
            </a:r>
          </a:p>
          <a:p>
            <a:pPr marL="355600" indent="0">
              <a:lnSpc>
                <a:spcPct val="100000"/>
              </a:lnSpc>
              <a:spcBef>
                <a:spcPts val="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輸入出生年月日</a:t>
            </a:r>
            <a:r>
              <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(7</a:t>
            </a:r>
            <a:r>
              <a:rPr lang="zh-TW" altLang="en-US"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碼</a:t>
            </a:r>
            <a:r>
              <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p>
          <a:p>
            <a:pPr marL="355600" indent="0">
              <a:lnSpc>
                <a:spcPct val="100000"/>
              </a:lnSpc>
              <a:spcBef>
                <a:spcPts val="0"/>
              </a:spcBef>
              <a:buNone/>
              <a:defRPr/>
            </a:pPr>
            <a:r>
              <a:rPr lang="zh-TW" altLang="en-US" sz="1800" dirty="0">
                <a:solidFill>
                  <a:srgbClr val="C00000"/>
                </a:solidFill>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輸入預設通行碼</a:t>
            </a:r>
            <a:endPar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endParaRPr>
          </a:p>
          <a:p>
            <a:pPr marL="355600" indent="0">
              <a:lnSpc>
                <a:spcPct val="100000"/>
              </a:lnSpc>
              <a:spcBef>
                <a:spcPts val="0"/>
              </a:spcBef>
              <a:buNone/>
              <a:defRPr/>
            </a:pPr>
            <a:r>
              <a:rPr lang="zh-TW" altLang="en-US" sz="135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首次登入請先使用預設通行碼</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身分證後</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4</a:t>
            </a:r>
            <a:r>
              <a:rPr lang="zh-TW" altLang="en-US"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碼</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出生月日</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4</a:t>
            </a:r>
            <a:r>
              <a:rPr lang="zh-TW" altLang="en-US"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碼</a:t>
            </a:r>
            <a:r>
              <a:rPr lang="en-US" altLang="zh-TW" sz="1350" b="1" dirty="0">
                <a:highlight>
                  <a:srgbClr val="FFE699"/>
                </a:highlight>
                <a:latin typeface="微軟正黑體" panose="020B0604030504040204" pitchFamily="34" charset="-120"/>
                <a:ea typeface="微軟正黑體" panose="020B0604030504040204" pitchFamily="34" charset="-120"/>
                <a:sym typeface="Wingdings" panose="05000000000000000000" pitchFamily="2" charset="2"/>
              </a:rPr>
              <a:t>)</a:t>
            </a:r>
          </a:p>
          <a:p>
            <a:pPr marL="355600" indent="0">
              <a:lnSpc>
                <a:spcPct val="100000"/>
              </a:lnSpc>
              <a:spcBef>
                <a:spcPts val="0"/>
              </a:spcBef>
              <a:buNone/>
              <a:defRPr/>
            </a:pPr>
            <a:r>
              <a:rPr lang="en-US" altLang="zh-TW" sz="1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b="1" dirty="0">
                <a:solidFill>
                  <a:srgbClr val="C00000"/>
                </a:solidFill>
                <a:latin typeface="微軟正黑體" panose="020B0604030504040204" pitchFamily="34" charset="-120"/>
                <a:ea typeface="微軟正黑體" panose="020B0604030504040204" pitchFamily="34" charset="-120"/>
              </a:rPr>
              <a:t>驗證碼</a:t>
            </a:r>
            <a:endParaRPr lang="en-US" altLang="zh-TW" sz="1800" b="1"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0"/>
              </a:spcBef>
              <a:buNone/>
              <a:defRPr/>
            </a:pPr>
            <a:r>
              <a:rPr lang="zh-TW" altLang="en-US" sz="1800" b="1" dirty="0">
                <a:latin typeface="微軟正黑體" panose="020B0604030504040204" pitchFamily="34" charset="-120"/>
                <a:ea typeface="微軟正黑體" panose="020B0604030504040204" pitchFamily="34" charset="-120"/>
                <a:sym typeface="Wingdings" panose="05000000000000000000" pitchFamily="2" charset="2"/>
              </a:rPr>
              <a:t>　　</a:t>
            </a:r>
            <a:r>
              <a:rPr lang="zh-TW" altLang="en-US" sz="1800" b="1" dirty="0">
                <a:latin typeface="微軟正黑體" panose="020B0604030504040204" pitchFamily="34" charset="-120"/>
                <a:ea typeface="微軟正黑體" panose="020B0604030504040204" pitchFamily="34" charset="-120"/>
              </a:rPr>
              <a:t>登入後，</a:t>
            </a:r>
            <a:r>
              <a:rPr lang="zh-TW" altLang="en-US" sz="1800" b="1" dirty="0">
                <a:solidFill>
                  <a:srgbClr val="C00000"/>
                </a:solidFill>
                <a:latin typeface="微軟正黑體" panose="020B0604030504040204" pitchFamily="34" charset="-120"/>
                <a:ea typeface="微軟正黑體" panose="020B0604030504040204" pitchFamily="34" charset="-120"/>
              </a:rPr>
              <a:t>務必設定新通行碼</a:t>
            </a:r>
            <a:endParaRPr lang="en-US" altLang="zh-TW" sz="1800" b="1"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0"/>
              </a:spcBef>
              <a:buNone/>
              <a:defRPr/>
            </a:pPr>
            <a:r>
              <a:rPr lang="zh-TW" altLang="en-US" sz="1800" b="1" dirty="0">
                <a:solidFill>
                  <a:srgbClr val="C00000"/>
                </a:solidFill>
                <a:latin typeface="微軟正黑體" panose="020B0604030504040204" pitchFamily="34" charset="-120"/>
                <a:ea typeface="微軟正黑體" panose="020B0604030504040204" pitchFamily="34" charset="-120"/>
              </a:rPr>
              <a:t>          </a:t>
            </a:r>
            <a:r>
              <a:rPr lang="en-US" altLang="zh-TW"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不可輸入空格及中文字，並留意大小寫</a:t>
            </a:r>
            <a:r>
              <a:rPr lang="en-US" altLang="zh-TW" sz="1800" b="1" dirty="0">
                <a:solidFill>
                  <a:srgbClr val="C00000"/>
                </a:solidFill>
                <a:latin typeface="微軟正黑體" panose="020B0604030504040204" pitchFamily="34" charset="-120"/>
                <a:ea typeface="微軟正黑體" panose="020B0604030504040204" pitchFamily="34" charset="-120"/>
              </a:rPr>
              <a:t>)</a:t>
            </a:r>
          </a:p>
        </p:txBody>
      </p:sp>
      <p:grpSp>
        <p:nvGrpSpPr>
          <p:cNvPr id="43" name="群組 42">
            <a:extLst>
              <a:ext uri="{FF2B5EF4-FFF2-40B4-BE49-F238E27FC236}">
                <a16:creationId xmlns:a16="http://schemas.microsoft.com/office/drawing/2014/main" id="{D3B198C3-4308-433C-B0EC-3DD756A4F2D0}"/>
              </a:ext>
            </a:extLst>
          </p:cNvPr>
          <p:cNvGrpSpPr/>
          <p:nvPr/>
        </p:nvGrpSpPr>
        <p:grpSpPr>
          <a:xfrm>
            <a:off x="4356100" y="553642"/>
            <a:ext cx="1508761" cy="2544302"/>
            <a:chOff x="991025" y="4310972"/>
            <a:chExt cx="1508761" cy="2544302"/>
          </a:xfrm>
        </p:grpSpPr>
        <p:grpSp>
          <p:nvGrpSpPr>
            <p:cNvPr id="17" name="群組 16"/>
            <p:cNvGrpSpPr/>
            <p:nvPr/>
          </p:nvGrpSpPr>
          <p:grpSpPr>
            <a:xfrm rot="873646">
              <a:off x="1425748" y="4597281"/>
              <a:ext cx="1074038" cy="2257993"/>
              <a:chOff x="4923927" y="866677"/>
              <a:chExt cx="2077215" cy="3808371"/>
            </a:xfrm>
          </p:grpSpPr>
          <p:grpSp>
            <p:nvGrpSpPr>
              <p:cNvPr id="18" name="Group 24">
                <a:extLst>
                  <a:ext uri="{FF2B5EF4-FFF2-40B4-BE49-F238E27FC236}">
                    <a16:creationId xmlns:a16="http://schemas.microsoft.com/office/drawing/2014/main" id="{7CE41AB9-0B82-44E3-B68B-FDD78E308CED}"/>
                  </a:ext>
                </a:extLst>
              </p:cNvPr>
              <p:cNvGrpSpPr/>
              <p:nvPr/>
            </p:nvGrpSpPr>
            <p:grpSpPr>
              <a:xfrm rot="20703830">
                <a:off x="4923927" y="866677"/>
                <a:ext cx="2077215" cy="3808371"/>
                <a:chOff x="3474288" y="3184595"/>
                <a:chExt cx="1364740" cy="2737840"/>
              </a:xfrm>
            </p:grpSpPr>
            <p:sp>
              <p:nvSpPr>
                <p:cNvPr id="20" name="Freeform: Shape 25">
                  <a:extLst>
                    <a:ext uri="{FF2B5EF4-FFF2-40B4-BE49-F238E27FC236}">
                      <a16:creationId xmlns:a16="http://schemas.microsoft.com/office/drawing/2014/main" id="{F88873E8-C7AE-4389-ADFA-468BD99D57C2}"/>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1" name="Freeform: Shape 26">
                  <a:extLst>
                    <a:ext uri="{FF2B5EF4-FFF2-40B4-BE49-F238E27FC236}">
                      <a16:creationId xmlns:a16="http://schemas.microsoft.com/office/drawing/2014/main" id="{22F40C01-EC64-45DE-9ABA-479C367A6809}"/>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2" name="Freeform: Shape 27">
                  <a:extLst>
                    <a:ext uri="{FF2B5EF4-FFF2-40B4-BE49-F238E27FC236}">
                      <a16:creationId xmlns:a16="http://schemas.microsoft.com/office/drawing/2014/main" id="{D28CAD5C-9490-4B5D-B6C4-D2031429C76B}"/>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23" name="Freeform: Shape 28">
                  <a:extLst>
                    <a:ext uri="{FF2B5EF4-FFF2-40B4-BE49-F238E27FC236}">
                      <a16:creationId xmlns:a16="http://schemas.microsoft.com/office/drawing/2014/main" id="{84424811-4BD6-4766-A6FC-79F0EC6E3FB1}"/>
                    </a:ext>
                  </a:extLst>
                </p:cNvPr>
                <p:cNvSpPr/>
                <p:nvPr/>
              </p:nvSpPr>
              <p:spPr>
                <a:xfrm>
                  <a:off x="3511819" y="3184595"/>
                  <a:ext cx="1321715"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24" name="Freeform: Shape 29">
                  <a:extLst>
                    <a:ext uri="{FF2B5EF4-FFF2-40B4-BE49-F238E27FC236}">
                      <a16:creationId xmlns:a16="http://schemas.microsoft.com/office/drawing/2014/main" id="{F18B538C-5F8E-4141-959A-C41B6C0D5FD7}"/>
                    </a:ext>
                  </a:extLst>
                </p:cNvPr>
                <p:cNvSpPr/>
                <p:nvPr/>
              </p:nvSpPr>
              <p:spPr>
                <a:xfrm>
                  <a:off x="3474288" y="3186535"/>
                  <a:ext cx="1340512" cy="273441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25" name="Freeform: Shape 30">
                  <a:extLst>
                    <a:ext uri="{FF2B5EF4-FFF2-40B4-BE49-F238E27FC236}">
                      <a16:creationId xmlns:a16="http://schemas.microsoft.com/office/drawing/2014/main" id="{336AB7D1-B558-4679-813F-36AAA6B505FC}"/>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26" name="Group 31">
                  <a:extLst>
                    <a:ext uri="{FF2B5EF4-FFF2-40B4-BE49-F238E27FC236}">
                      <a16:creationId xmlns:a16="http://schemas.microsoft.com/office/drawing/2014/main" id="{C34BB56B-79FA-456E-B647-F33BC0A7D81C}"/>
                    </a:ext>
                  </a:extLst>
                </p:cNvPr>
                <p:cNvGrpSpPr/>
                <p:nvPr/>
              </p:nvGrpSpPr>
              <p:grpSpPr>
                <a:xfrm>
                  <a:off x="4088523" y="5635852"/>
                  <a:ext cx="156199" cy="173080"/>
                  <a:chOff x="6768665" y="6038214"/>
                  <a:chExt cx="133536" cy="147968"/>
                </a:xfrm>
              </p:grpSpPr>
              <p:sp>
                <p:nvSpPr>
                  <p:cNvPr id="30" name="Oval 35">
                    <a:extLst>
                      <a:ext uri="{FF2B5EF4-FFF2-40B4-BE49-F238E27FC236}">
                        <a16:creationId xmlns:a16="http://schemas.microsoft.com/office/drawing/2014/main" id="{99A2DEB0-C294-47B6-B636-CB3585E30917}"/>
                      </a:ext>
                    </a:extLst>
                  </p:cNvPr>
                  <p:cNvSpPr/>
                  <p:nvPr/>
                </p:nvSpPr>
                <p:spPr>
                  <a:xfrm>
                    <a:off x="6768665" y="6038214"/>
                    <a:ext cx="133536"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6">
                    <a:extLst>
                      <a:ext uri="{FF2B5EF4-FFF2-40B4-BE49-F238E27FC236}">
                        <a16:creationId xmlns:a16="http://schemas.microsoft.com/office/drawing/2014/main" id="{CA825310-956C-401C-9CFC-8057C6CA4492}"/>
                      </a:ext>
                    </a:extLst>
                  </p:cNvPr>
                  <p:cNvSpPr/>
                  <p:nvPr/>
                </p:nvSpPr>
                <p:spPr>
                  <a:xfrm>
                    <a:off x="6802088" y="6071634"/>
                    <a:ext cx="71904"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Freeform: Shape 32">
                  <a:extLst>
                    <a:ext uri="{FF2B5EF4-FFF2-40B4-BE49-F238E27FC236}">
                      <a16:creationId xmlns:a16="http://schemas.microsoft.com/office/drawing/2014/main" id="{7D743BC3-0A34-4698-AFFD-E0FCDE7D6B33}"/>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8" name="Rectangle: Rounded Corners 33">
                  <a:extLst>
                    <a:ext uri="{FF2B5EF4-FFF2-40B4-BE49-F238E27FC236}">
                      <a16:creationId xmlns:a16="http://schemas.microsoft.com/office/drawing/2014/main" id="{1E8E65F1-81B7-4570-B544-C403821DF7DD}"/>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4">
                  <a:extLst>
                    <a:ext uri="{FF2B5EF4-FFF2-40B4-BE49-F238E27FC236}">
                      <a16:creationId xmlns:a16="http://schemas.microsoft.com/office/drawing/2014/main" id="{D9FDE41C-1E15-4710-A536-818D89F3BEEF}"/>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icture Placeholder 2">
                <a:extLst>
                  <a:ext uri="{FF2B5EF4-FFF2-40B4-BE49-F238E27FC236}">
                    <a16:creationId xmlns:a16="http://schemas.microsoft.com/office/drawing/2014/main" id="{580C7545-90AC-4A60-96DA-F91A324F4C1A}"/>
                  </a:ext>
                </a:extLst>
              </p:cNvPr>
              <p:cNvSpPr txBox="1">
                <a:spLocks/>
              </p:cNvSpPr>
              <p:nvPr/>
            </p:nvSpPr>
            <p:spPr>
              <a:xfrm rot="20700000">
                <a:off x="5169390" y="1425075"/>
                <a:ext cx="1664534" cy="2759045"/>
              </a:xfrm>
              <a:prstGeom prst="rect">
                <a:avLst/>
              </a:prstGeom>
              <a:solidFill>
                <a:schemeClr val="accent1">
                  <a:lumMod val="20000"/>
                  <a:lumOff val="8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just">
                  <a:lnSpc>
                    <a:spcPct val="100000"/>
                  </a:lnSpc>
                  <a:spcBef>
                    <a:spcPts val="0"/>
                  </a:spcBef>
                </a:pPr>
                <a:r>
                  <a:rPr lang="zh-TW" altLang="en-US" sz="1100" b="1" u="sng" dirty="0">
                    <a:solidFill>
                      <a:srgbClr val="C00000"/>
                    </a:solidFill>
                    <a:latin typeface="微軟正黑體" panose="020B0604030504040204" pitchFamily="34" charset="-120"/>
                    <a:ea typeface="微軟正黑體" panose="020B0604030504040204" pitchFamily="34" charset="-120"/>
                  </a:rPr>
                  <a:t>請勿</a:t>
                </a:r>
                <a:r>
                  <a:rPr lang="zh-TW" altLang="en-US" sz="1000" b="1" dirty="0">
                    <a:solidFill>
                      <a:srgbClr val="C00000"/>
                    </a:solidFill>
                    <a:latin typeface="微軟正黑體" panose="020B0604030504040204" pitchFamily="34" charset="-120"/>
                    <a:ea typeface="微軟正黑體" panose="020B0604030504040204" pitchFamily="34" charset="-120"/>
                  </a:rPr>
                  <a:t>使用手機</a:t>
                </a:r>
                <a:r>
                  <a:rPr lang="zh-TW" altLang="en-US" sz="1000" dirty="0">
                    <a:solidFill>
                      <a:srgbClr val="C00000"/>
                    </a:solidFill>
                    <a:latin typeface="微軟正黑體" panose="020B0604030504040204" pitchFamily="34" charset="-120"/>
                    <a:ea typeface="微軟正黑體" panose="020B0604030504040204" pitchFamily="34" charset="-120"/>
                  </a:rPr>
                  <a:t>或</a:t>
                </a:r>
                <a:r>
                  <a:rPr lang="zh-TW" altLang="en-US" sz="1000" b="1" dirty="0">
                    <a:solidFill>
                      <a:srgbClr val="C00000"/>
                    </a:solidFill>
                    <a:latin typeface="微軟正黑體" panose="020B0604030504040204" pitchFamily="34" charset="-120"/>
                    <a:ea typeface="微軟正黑體" panose="020B0604030504040204" pitchFamily="34" charset="-120"/>
                  </a:rPr>
                  <a:t>平板電腦</a:t>
                </a:r>
                <a:r>
                  <a:rPr lang="zh-TW" altLang="en-US" sz="1000" dirty="0">
                    <a:solidFill>
                      <a:srgbClr val="C00000"/>
                    </a:solidFill>
                    <a:latin typeface="微軟正黑體" panose="020B0604030504040204" pitchFamily="34" charset="-120"/>
                    <a:ea typeface="微軟正黑體" panose="020B0604030504040204" pitchFamily="34" charset="-120"/>
                  </a:rPr>
                  <a:t>登入使用本招生系統</a:t>
                </a:r>
                <a:endParaRPr lang="en-US" altLang="zh-TW" sz="1000" dirty="0">
                  <a:solidFill>
                    <a:srgbClr val="C00000"/>
                  </a:solidFill>
                  <a:latin typeface="微軟正黑體" panose="020B0604030504040204" pitchFamily="34" charset="-120"/>
                  <a:ea typeface="微軟正黑體" panose="020B0604030504040204" pitchFamily="34" charset="-120"/>
                </a:endParaRPr>
              </a:p>
              <a:p>
                <a:pPr algn="just">
                  <a:lnSpc>
                    <a:spcPct val="100000"/>
                  </a:lnSpc>
                  <a:spcBef>
                    <a:spcPts val="0"/>
                  </a:spcBef>
                </a:pPr>
                <a:r>
                  <a:rPr lang="zh-TW" altLang="en-US" sz="1000" dirty="0">
                    <a:solidFill>
                      <a:schemeClr val="tx1"/>
                    </a:solidFill>
                    <a:latin typeface="微軟正黑體" panose="020B0604030504040204" pitchFamily="34" charset="-120"/>
                    <a:ea typeface="微軟正黑體" panose="020B0604030504040204" pitchFamily="34" charset="-120"/>
                  </a:rPr>
                  <a:t>避免畫面資料不完全</a:t>
                </a:r>
                <a:endParaRPr lang="en-US" altLang="zh-TW" sz="1000" dirty="0">
                  <a:solidFill>
                    <a:schemeClr val="tx1"/>
                  </a:solidFill>
                  <a:latin typeface="微軟正黑體" panose="020B0604030504040204" pitchFamily="34" charset="-120"/>
                  <a:ea typeface="微軟正黑體" panose="020B0604030504040204" pitchFamily="34" charset="-120"/>
                </a:endParaRPr>
              </a:p>
              <a:p>
                <a:pPr algn="just">
                  <a:lnSpc>
                    <a:spcPct val="100000"/>
                  </a:lnSpc>
                  <a:spcBef>
                    <a:spcPts val="0"/>
                  </a:spcBef>
                </a:pPr>
                <a:r>
                  <a:rPr lang="zh-TW" altLang="en-US" sz="1000" dirty="0">
                    <a:solidFill>
                      <a:schemeClr val="tx1"/>
                    </a:solidFill>
                    <a:latin typeface="微軟正黑體" panose="020B0604030504040204" pitchFamily="34" charset="-120"/>
                    <a:ea typeface="微軟正黑體" panose="020B0604030504040204" pitchFamily="34" charset="-120"/>
                  </a:rPr>
                  <a:t>以致漏登資料而影響權益</a:t>
                </a:r>
                <a:endParaRPr lang="ko-KR" altLang="en-US" sz="1000" dirty="0">
                  <a:solidFill>
                    <a:schemeClr val="tx1"/>
                  </a:solidFill>
                  <a:latin typeface="微軟正黑體" panose="020B0604030504040204" pitchFamily="34" charset="-120"/>
                </a:endParaRPr>
              </a:p>
            </p:txBody>
          </p:sp>
        </p:grpSp>
        <p:pic>
          <p:nvPicPr>
            <p:cNvPr id="2" name="圖片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1025" y="4310972"/>
              <a:ext cx="823436" cy="823436"/>
            </a:xfrm>
            <a:prstGeom prst="rect">
              <a:avLst/>
            </a:prstGeom>
          </p:spPr>
        </p:pic>
      </p:grpSp>
      <p:grpSp>
        <p:nvGrpSpPr>
          <p:cNvPr id="34" name="群組 33"/>
          <p:cNvGrpSpPr/>
          <p:nvPr/>
        </p:nvGrpSpPr>
        <p:grpSpPr>
          <a:xfrm>
            <a:off x="6166510" y="5826084"/>
            <a:ext cx="5677442" cy="597191"/>
            <a:chOff x="542057" y="3523537"/>
            <a:chExt cx="3814141" cy="843756"/>
          </a:xfrm>
        </p:grpSpPr>
        <p:grpSp>
          <p:nvGrpSpPr>
            <p:cNvPr id="35" name="群組 34"/>
            <p:cNvGrpSpPr/>
            <p:nvPr/>
          </p:nvGrpSpPr>
          <p:grpSpPr>
            <a:xfrm>
              <a:off x="542057" y="3523537"/>
              <a:ext cx="3814141" cy="843756"/>
              <a:chOff x="628650" y="4205054"/>
              <a:chExt cx="1577340" cy="794624"/>
            </a:xfrm>
          </p:grpSpPr>
          <p:grpSp>
            <p:nvGrpSpPr>
              <p:cNvPr id="37" name="Group 6"/>
              <p:cNvGrpSpPr/>
              <p:nvPr/>
            </p:nvGrpSpPr>
            <p:grpSpPr>
              <a:xfrm>
                <a:off x="628650" y="4297494"/>
                <a:ext cx="1577340" cy="702184"/>
                <a:chOff x="497608" y="4585611"/>
                <a:chExt cx="3020291" cy="780413"/>
              </a:xfrm>
              <a:effectLst/>
            </p:grpSpPr>
            <p:sp>
              <p:nvSpPr>
                <p:cNvPr id="39" name="Rectangle 4"/>
                <p:cNvSpPr/>
                <p:nvPr/>
              </p:nvSpPr>
              <p:spPr>
                <a:xfrm>
                  <a:off x="497608" y="4585611"/>
                  <a:ext cx="3020291" cy="69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Rectangle 5"/>
                <p:cNvSpPr/>
                <p:nvPr/>
              </p:nvSpPr>
              <p:spPr>
                <a:xfrm>
                  <a:off x="497608" y="5288732"/>
                  <a:ext cx="3020291" cy="77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8" name="Rectangle 5"/>
              <p:cNvSpPr/>
              <p:nvPr/>
            </p:nvSpPr>
            <p:spPr>
              <a:xfrm>
                <a:off x="628650" y="4205054"/>
                <a:ext cx="1577340" cy="695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 name="TextBox 25"/>
            <p:cNvSpPr txBox="1"/>
            <p:nvPr/>
          </p:nvSpPr>
          <p:spPr>
            <a:xfrm>
              <a:off x="665454" y="3621686"/>
              <a:ext cx="3567347" cy="662887"/>
            </a:xfrm>
            <a:prstGeom prst="rect">
              <a:avLst/>
            </a:prstGeom>
            <a:noFill/>
          </p:spPr>
          <p:txBody>
            <a:bodyPr wrap="square" lIns="0" rIns="0" rtlCol="0" anchor="ctr">
              <a:spAutoFit/>
            </a:bodyPr>
            <a:lstStyle/>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輸入後可點選</a:t>
              </a:r>
              <a:r>
                <a:rPr lang="zh-TW" altLang="en-US" b="1" u="sng" noProof="1">
                  <a:solidFill>
                    <a:srgbClr val="C00000"/>
                  </a:solidFill>
                  <a:latin typeface="微軟正黑體" panose="020B0604030504040204" pitchFamily="34" charset="-120"/>
                  <a:ea typeface="微軟正黑體" panose="020B0604030504040204" pitchFamily="34" charset="-120"/>
                </a:rPr>
                <a:t>小眼睛圖示</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，檢視輸入通行碼是否正確</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grpSp>
        <p:nvGrpSpPr>
          <p:cNvPr id="46" name="群組 45">
            <a:extLst>
              <a:ext uri="{FF2B5EF4-FFF2-40B4-BE49-F238E27FC236}">
                <a16:creationId xmlns:a16="http://schemas.microsoft.com/office/drawing/2014/main" id="{ECC5F671-286C-55E5-409A-C5F59BA54A79}"/>
              </a:ext>
            </a:extLst>
          </p:cNvPr>
          <p:cNvGrpSpPr/>
          <p:nvPr/>
        </p:nvGrpSpPr>
        <p:grpSpPr>
          <a:xfrm>
            <a:off x="6166510" y="2136484"/>
            <a:ext cx="4800837" cy="3430281"/>
            <a:chOff x="6166510" y="2136484"/>
            <a:chExt cx="4800837" cy="3430281"/>
          </a:xfrm>
        </p:grpSpPr>
        <p:sp>
          <p:nvSpPr>
            <p:cNvPr id="33" name="矩形 32"/>
            <p:cNvSpPr/>
            <p:nvPr/>
          </p:nvSpPr>
          <p:spPr>
            <a:xfrm>
              <a:off x="6166510" y="3390174"/>
              <a:ext cx="4631692" cy="17728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向右箭號 31">
              <a:extLst>
                <a:ext uri="{FF2B5EF4-FFF2-40B4-BE49-F238E27FC236}">
                  <a16:creationId xmlns:a16="http://schemas.microsoft.com/office/drawing/2014/main" id="{F177CCFD-372E-42A2-B6B7-4E851E6B5E8B}"/>
                </a:ext>
              </a:extLst>
            </p:cNvPr>
            <p:cNvSpPr/>
            <p:nvPr/>
          </p:nvSpPr>
          <p:spPr bwMode="auto">
            <a:xfrm flipH="1">
              <a:off x="9944154" y="5244404"/>
              <a:ext cx="368223" cy="32236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44" name="矩形 43">
              <a:extLst>
                <a:ext uri="{FF2B5EF4-FFF2-40B4-BE49-F238E27FC236}">
                  <a16:creationId xmlns:a16="http://schemas.microsoft.com/office/drawing/2014/main" id="{7E53464A-FB99-4632-5651-725911AC9461}"/>
                </a:ext>
              </a:extLst>
            </p:cNvPr>
            <p:cNvSpPr/>
            <p:nvPr/>
          </p:nvSpPr>
          <p:spPr>
            <a:xfrm>
              <a:off x="7382916" y="2136484"/>
              <a:ext cx="3584431" cy="156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171113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descr="一張含有 文字, 螢幕擷取畫面, 字型, 數字 的圖片&#10;&#10;AI 產生的內容可能不正確。">
            <a:extLst>
              <a:ext uri="{FF2B5EF4-FFF2-40B4-BE49-F238E27FC236}">
                <a16:creationId xmlns:a16="http://schemas.microsoft.com/office/drawing/2014/main" id="{271C4081-2C0F-BCF8-B5A8-134C578D0E18}"/>
              </a:ext>
            </a:extLst>
          </p:cNvPr>
          <p:cNvPicPr>
            <a:picLocks noChangeAspect="1"/>
          </p:cNvPicPr>
          <p:nvPr/>
        </p:nvPicPr>
        <p:blipFill>
          <a:blip r:embed="rId2">
            <a:extLst>
              <a:ext uri="{28A0092B-C50C-407E-A947-70E740481C1C}">
                <a14:useLocalDpi xmlns:a14="http://schemas.microsoft.com/office/drawing/2010/main" val="0"/>
              </a:ext>
            </a:extLst>
          </a:blip>
          <a:srcRect l="3807" r="1161" b="3305"/>
          <a:stretch/>
        </p:blipFill>
        <p:spPr>
          <a:xfrm>
            <a:off x="5887245" y="1422116"/>
            <a:ext cx="5833350" cy="4210040"/>
          </a:xfrm>
          <a:prstGeom prst="rect">
            <a:avLst/>
          </a:prstGeom>
        </p:spPr>
      </p:pic>
      <p:pic>
        <p:nvPicPr>
          <p:cNvPr id="32" name="圖片 31" descr="一張含有 文字, 螢幕擷取畫面, 字型, 數字 的圖片&#10;&#10;AI 產生的內容可能不正確。">
            <a:extLst>
              <a:ext uri="{FF2B5EF4-FFF2-40B4-BE49-F238E27FC236}">
                <a16:creationId xmlns:a16="http://schemas.microsoft.com/office/drawing/2014/main" id="{4C864B69-E70E-E099-F2C8-58C9FEAC2D4A}"/>
              </a:ext>
            </a:extLst>
          </p:cNvPr>
          <p:cNvPicPr>
            <a:picLocks noChangeAspect="1"/>
          </p:cNvPicPr>
          <p:nvPr/>
        </p:nvPicPr>
        <p:blipFill>
          <a:blip r:embed="rId3" cstate="screen">
            <a:extLst>
              <a:ext uri="{28A0092B-C50C-407E-A947-70E740481C1C}">
                <a14:useLocalDpi xmlns:a14="http://schemas.microsoft.com/office/drawing/2010/main" val="0"/>
              </a:ext>
            </a:extLst>
          </a:blip>
          <a:srcRect r="2351"/>
          <a:stretch/>
        </p:blipFill>
        <p:spPr>
          <a:xfrm>
            <a:off x="35408" y="1422116"/>
            <a:ext cx="5833349" cy="5341155"/>
          </a:xfrm>
          <a:prstGeom prst="rect">
            <a:avLst/>
          </a:prstGeom>
        </p:spPr>
      </p:pic>
      <p:sp>
        <p:nvSpPr>
          <p:cNvPr id="5" name="投影片編號版面配置區 4"/>
          <p:cNvSpPr txBox="1">
            <a:spLocks/>
          </p:cNvSpPr>
          <p:nvPr/>
        </p:nvSpPr>
        <p:spPr bwMode="auto">
          <a:xfrm>
            <a:off x="9667911"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86</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43555"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8912" y="746360"/>
            <a:ext cx="3146691"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2</a:t>
            </a:r>
            <a:r>
              <a:rPr lang="zh-TW" altLang="en-US" sz="2800" b="1" dirty="0">
                <a:solidFill>
                  <a:srgbClr val="0033CC"/>
                </a:solidFill>
                <a:latin typeface="微軟正黑體" panose="020B0604030504040204" pitchFamily="34" charset="-120"/>
                <a:ea typeface="微軟正黑體" panose="020B0604030504040204" pitchFamily="34" charset="-120"/>
              </a:rPr>
              <a:t>、設定新通行碼</a:t>
            </a:r>
          </a:p>
        </p:txBody>
      </p:sp>
      <p:sp>
        <p:nvSpPr>
          <p:cNvPr id="28" name="矩形 2"/>
          <p:cNvSpPr>
            <a:spLocks noChangeArrowheads="1"/>
          </p:cNvSpPr>
          <p:nvPr/>
        </p:nvSpPr>
        <p:spPr bwMode="auto">
          <a:xfrm>
            <a:off x="3907591" y="833448"/>
            <a:ext cx="8145403" cy="338554"/>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1600" b="1" dirty="0">
                <a:latin typeface="微軟正黑體" panose="020B0604030504040204" pitchFamily="34" charset="-120"/>
                <a:ea typeface="微軟正黑體" panose="020B0604030504040204" pitchFamily="34" charset="-120"/>
              </a:rPr>
              <a:t>通行碼</a:t>
            </a:r>
            <a:r>
              <a:rPr lang="zh-TW" altLang="en-US" sz="1600" b="1" dirty="0">
                <a:solidFill>
                  <a:srgbClr val="C00000"/>
                </a:solidFill>
                <a:latin typeface="微軟正黑體" panose="020B0604030504040204" pitchFamily="34" charset="-120"/>
                <a:ea typeface="微軟正黑體" panose="020B0604030504040204" pitchFamily="34" charset="-120"/>
              </a:rPr>
              <a:t>切勿</a:t>
            </a:r>
            <a:r>
              <a:rPr lang="zh-TW" altLang="en-US" sz="1600" b="1" dirty="0">
                <a:latin typeface="微軟正黑體" panose="020B0604030504040204" pitchFamily="34" charset="-120"/>
                <a:ea typeface="微軟正黑體" panose="020B0604030504040204" pitchFamily="34" charset="-120"/>
              </a:rPr>
              <a:t>提供給他人使用，如因此造成個人資料外洩或權益受損，概由免試生自行負責</a:t>
            </a:r>
            <a:endParaRPr lang="en-US" altLang="zh-TW" sz="1600" b="1" dirty="0">
              <a:latin typeface="微軟正黑體" panose="020B0604030504040204" pitchFamily="34" charset="-120"/>
              <a:ea typeface="微軟正黑體" panose="020B0604030504040204" pitchFamily="34" charset="-120"/>
            </a:endParaRPr>
          </a:p>
        </p:txBody>
      </p:sp>
      <p:grpSp>
        <p:nvGrpSpPr>
          <p:cNvPr id="39" name="群組 38">
            <a:extLst>
              <a:ext uri="{FF2B5EF4-FFF2-40B4-BE49-F238E27FC236}">
                <a16:creationId xmlns:a16="http://schemas.microsoft.com/office/drawing/2014/main" id="{4208946C-F954-46DD-945F-E98FBF0D4A22}"/>
              </a:ext>
            </a:extLst>
          </p:cNvPr>
          <p:cNvGrpSpPr/>
          <p:nvPr/>
        </p:nvGrpSpPr>
        <p:grpSpPr>
          <a:xfrm>
            <a:off x="5959669" y="2794819"/>
            <a:ext cx="6229664" cy="2837337"/>
            <a:chOff x="5959669" y="2794819"/>
            <a:chExt cx="6229664" cy="2837337"/>
          </a:xfrm>
        </p:grpSpPr>
        <p:sp>
          <p:nvSpPr>
            <p:cNvPr id="16" name="矩形 15"/>
            <p:cNvSpPr/>
            <p:nvPr/>
          </p:nvSpPr>
          <p:spPr>
            <a:xfrm>
              <a:off x="6026163" y="3684810"/>
              <a:ext cx="5694432" cy="13452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20" name="矩形 19"/>
            <p:cNvSpPr/>
            <p:nvPr/>
          </p:nvSpPr>
          <p:spPr>
            <a:xfrm>
              <a:off x="5959669" y="2794819"/>
              <a:ext cx="5944977"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自行設定通行碼 </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不可輸入空格及中文字，並留意大小寫</a:t>
              </a:r>
              <a:r>
                <a:rPr lang="en-US" altLang="zh-TW" b="1" dirty="0">
                  <a:solidFill>
                    <a:schemeClr val="tx1"/>
                  </a:solidFill>
                  <a:latin typeface="微軟正黑體" panose="020B0604030504040204" pitchFamily="34" charset="-120"/>
                  <a:ea typeface="微軟正黑體" panose="020B0604030504040204" pitchFamily="34" charset="-120"/>
                </a:rPr>
                <a:t>)</a:t>
              </a:r>
            </a:p>
          </p:txBody>
        </p:sp>
        <p:grpSp>
          <p:nvGrpSpPr>
            <p:cNvPr id="21" name="群組 20"/>
            <p:cNvGrpSpPr/>
            <p:nvPr/>
          </p:nvGrpSpPr>
          <p:grpSpPr>
            <a:xfrm>
              <a:off x="9401533" y="4809470"/>
              <a:ext cx="2787800" cy="822686"/>
              <a:chOff x="1377361" y="3523533"/>
              <a:chExt cx="3839060" cy="843759"/>
            </a:xfrm>
          </p:grpSpPr>
          <p:grpSp>
            <p:nvGrpSpPr>
              <p:cNvPr id="22" name="群組 21"/>
              <p:cNvGrpSpPr/>
              <p:nvPr/>
            </p:nvGrpSpPr>
            <p:grpSpPr>
              <a:xfrm>
                <a:off x="1377361" y="3523533"/>
                <a:ext cx="3839060" cy="843759"/>
                <a:chOff x="974091" y="4205051"/>
                <a:chExt cx="1587649" cy="794627"/>
              </a:xfrm>
            </p:grpSpPr>
            <p:grpSp>
              <p:nvGrpSpPr>
                <p:cNvPr id="24" name="Group 6"/>
                <p:cNvGrpSpPr/>
                <p:nvPr/>
              </p:nvGrpSpPr>
              <p:grpSpPr>
                <a:xfrm>
                  <a:off x="974091" y="4297494"/>
                  <a:ext cx="1587649" cy="702184"/>
                  <a:chOff x="1159063" y="4585611"/>
                  <a:chExt cx="3040045" cy="780413"/>
                </a:xfrm>
                <a:effectLst/>
              </p:grpSpPr>
              <p:sp>
                <p:nvSpPr>
                  <p:cNvPr id="26" name="Rectangle 4"/>
                  <p:cNvSpPr/>
                  <p:nvPr/>
                </p:nvSpPr>
                <p:spPr>
                  <a:xfrm>
                    <a:off x="1178816" y="4585611"/>
                    <a:ext cx="3020292" cy="69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ectangle 5"/>
                  <p:cNvSpPr/>
                  <p:nvPr/>
                </p:nvSpPr>
                <p:spPr>
                  <a:xfrm>
                    <a:off x="1159063" y="5288732"/>
                    <a:ext cx="3020289" cy="77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 name="Rectangle 5"/>
                <p:cNvSpPr/>
                <p:nvPr/>
              </p:nvSpPr>
              <p:spPr>
                <a:xfrm>
                  <a:off x="974097" y="4205051"/>
                  <a:ext cx="1577340" cy="695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3" name="TextBox 25"/>
              <p:cNvSpPr txBox="1"/>
              <p:nvPr/>
            </p:nvSpPr>
            <p:spPr>
              <a:xfrm>
                <a:off x="1500769" y="3621686"/>
                <a:ext cx="3567349" cy="662887"/>
              </a:xfrm>
              <a:prstGeom prst="rect">
                <a:avLst/>
              </a:prstGeom>
              <a:noFill/>
            </p:spPr>
            <p:txBody>
              <a:bodyPr wrap="square" lIns="0" rIns="0" rtlCol="0" anchor="ctr">
                <a:spAutoFit/>
              </a:bodyPr>
              <a:lstStyle/>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輸入後可點選</a:t>
                </a:r>
                <a:r>
                  <a:rPr lang="zh-TW" altLang="en-US" b="1" u="sng" noProof="1">
                    <a:solidFill>
                      <a:srgbClr val="C00000"/>
                    </a:solidFill>
                    <a:latin typeface="微軟正黑體" panose="020B0604030504040204" pitchFamily="34" charset="-120"/>
                    <a:ea typeface="微軟正黑體" panose="020B0604030504040204" pitchFamily="34" charset="-120"/>
                  </a:rPr>
                  <a:t>小眼睛圖示</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，檢視輸入通行碼是否正確</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sp>
          <p:nvSpPr>
            <p:cNvPr id="29" name="向右箭號 28"/>
            <p:cNvSpPr/>
            <p:nvPr/>
          </p:nvSpPr>
          <p:spPr bwMode="auto">
            <a:xfrm rot="10800000" flipH="1">
              <a:off x="7821348" y="5199918"/>
              <a:ext cx="317887" cy="26233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30" name="矩形 29"/>
            <p:cNvSpPr/>
            <p:nvPr/>
          </p:nvSpPr>
          <p:spPr>
            <a:xfrm>
              <a:off x="8747932" y="4171399"/>
              <a:ext cx="242633" cy="2623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31" name="矩形 30"/>
            <p:cNvSpPr/>
            <p:nvPr/>
          </p:nvSpPr>
          <p:spPr>
            <a:xfrm>
              <a:off x="8747932" y="4626203"/>
              <a:ext cx="242633" cy="25625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grpSp>
      <p:sp>
        <p:nvSpPr>
          <p:cNvPr id="19" name="矩形 18"/>
          <p:cNvSpPr/>
          <p:nvPr/>
        </p:nvSpPr>
        <p:spPr>
          <a:xfrm>
            <a:off x="2218584" y="6186497"/>
            <a:ext cx="1663896" cy="4847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17" name="向右箭號 16"/>
          <p:cNvSpPr/>
          <p:nvPr/>
        </p:nvSpPr>
        <p:spPr bwMode="auto">
          <a:xfrm rot="19904629">
            <a:off x="3776852" y="5036958"/>
            <a:ext cx="2485014" cy="32592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15" name="矩形 2"/>
          <p:cNvSpPr>
            <a:spLocks noChangeArrowheads="1"/>
          </p:cNvSpPr>
          <p:nvPr/>
        </p:nvSpPr>
        <p:spPr bwMode="auto">
          <a:xfrm>
            <a:off x="4098748" y="5711053"/>
            <a:ext cx="5338813" cy="1015663"/>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defRPr/>
            </a:pPr>
            <a:r>
              <a:rPr lang="zh-TW" altLang="en-US" sz="2000" b="1" dirty="0">
                <a:solidFill>
                  <a:srgbClr val="C00000"/>
                </a:solidFill>
                <a:latin typeface="微軟正黑體" panose="020B0604030504040204" pitchFamily="34" charset="-120"/>
                <a:ea typeface="微軟正黑體" panose="020B0604030504040204" pitchFamily="34" charset="-120"/>
              </a:rPr>
              <a:t>首次</a:t>
            </a:r>
            <a:r>
              <a:rPr lang="zh-TW" altLang="en-US" sz="2000" b="1" dirty="0">
                <a:latin typeface="微軟正黑體" panose="020B0604030504040204" pitchFamily="34" charset="-120"/>
                <a:ea typeface="微軟正黑體" panose="020B0604030504040204" pitchFamily="34" charset="-120"/>
              </a:rPr>
              <a:t>登入，先以</a:t>
            </a:r>
            <a:r>
              <a:rPr lang="zh-TW" altLang="en-US" sz="2000" b="1" dirty="0">
                <a:solidFill>
                  <a:srgbClr val="C00000"/>
                </a:solidFill>
                <a:latin typeface="微軟正黑體" panose="020B0604030504040204" pitchFamily="34" charset="-120"/>
                <a:ea typeface="微軟正黑體" panose="020B0604030504040204" pitchFamily="34" charset="-120"/>
              </a:rPr>
              <a:t>預設</a:t>
            </a:r>
            <a:r>
              <a:rPr lang="zh-TW" altLang="en-US" sz="2000" b="1" dirty="0">
                <a:latin typeface="微軟正黑體" panose="020B0604030504040204" pitchFamily="34" charset="-120"/>
                <a:ea typeface="微軟正黑體" panose="020B0604030504040204" pitchFamily="34" charset="-120"/>
              </a:rPr>
              <a:t>通行碼登入後，再</a:t>
            </a:r>
            <a:r>
              <a:rPr lang="zh-TW" altLang="en-US" sz="2000" b="1" u="sng" dirty="0">
                <a:solidFill>
                  <a:srgbClr val="C00000"/>
                </a:solidFill>
                <a:latin typeface="微軟正黑體" panose="020B0604030504040204" pitchFamily="34" charset="-120"/>
                <a:ea typeface="微軟正黑體" panose="020B0604030504040204" pitchFamily="34" charset="-120"/>
              </a:rPr>
              <a:t>自行設定通行碼</a:t>
            </a:r>
            <a:r>
              <a:rPr lang="zh-TW" altLang="en-US" sz="2000" b="1" dirty="0">
                <a:latin typeface="微軟正黑體" panose="020B0604030504040204" pitchFamily="34" charset="-120"/>
                <a:ea typeface="微軟正黑體" panose="020B0604030504040204" pitchFamily="34" charset="-120"/>
              </a:rPr>
              <a:t>，設定完成後，務必儲存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列印通行碼設定表並妥善保存及熟記。</a:t>
            </a:r>
            <a:endParaRPr lang="en-US" altLang="zh-TW" b="1" dirty="0">
              <a:latin typeface="微軟正黑體" panose="020B0604030504040204" pitchFamily="34" charset="-120"/>
              <a:ea typeface="微軟正黑體" panose="020B0604030504040204" pitchFamily="34" charset="-120"/>
            </a:endParaRPr>
          </a:p>
        </p:txBody>
      </p:sp>
      <p:sp>
        <p:nvSpPr>
          <p:cNvPr id="18" name="矩形 17"/>
          <p:cNvSpPr/>
          <p:nvPr/>
        </p:nvSpPr>
        <p:spPr>
          <a:xfrm>
            <a:off x="259656" y="5089614"/>
            <a:ext cx="2331176" cy="33855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先輸入</a:t>
            </a:r>
            <a:r>
              <a:rPr lang="zh-TW" altLang="en-US" sz="1600" b="1" dirty="0">
                <a:solidFill>
                  <a:srgbClr val="C00000"/>
                </a:solidFill>
                <a:latin typeface="微軟正黑體" panose="020B0604030504040204" pitchFamily="34" charset="-120"/>
                <a:ea typeface="微軟正黑體" panose="020B0604030504040204" pitchFamily="34" charset="-120"/>
              </a:rPr>
              <a:t>預設</a:t>
            </a:r>
            <a:r>
              <a:rPr lang="zh-TW" altLang="en-US" sz="1600" b="1" dirty="0">
                <a:solidFill>
                  <a:schemeClr val="tx1"/>
                </a:solidFill>
                <a:latin typeface="微軟正黑體" panose="020B0604030504040204" pitchFamily="34" charset="-120"/>
                <a:ea typeface="微軟正黑體" panose="020B0604030504040204" pitchFamily="34" charset="-120"/>
              </a:rPr>
              <a:t>通行碼登入</a:t>
            </a:r>
          </a:p>
        </p:txBody>
      </p:sp>
    </p:spTree>
    <p:extLst>
      <p:ext uri="{BB962C8B-B14F-4D97-AF65-F5344CB8AC3E}">
        <p14:creationId xmlns:p14="http://schemas.microsoft.com/office/powerpoint/2010/main" val="4179799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descr="一張含有 文字, 螢幕擷取畫面, 字型, 文件 的圖片&#10;&#10;AI 產生的內容可能不正確。">
            <a:extLst>
              <a:ext uri="{FF2B5EF4-FFF2-40B4-BE49-F238E27FC236}">
                <a16:creationId xmlns:a16="http://schemas.microsoft.com/office/drawing/2014/main" id="{DCDFB297-0E00-5815-47CC-B74E7F84C370}"/>
              </a:ext>
            </a:extLst>
          </p:cNvPr>
          <p:cNvPicPr>
            <a:picLocks noChangeAspect="1"/>
          </p:cNvPicPr>
          <p:nvPr/>
        </p:nvPicPr>
        <p:blipFill>
          <a:blip r:embed="rId2" cstate="screen">
            <a:extLst>
              <a:ext uri="{28A0092B-C50C-407E-A947-70E740481C1C}">
                <a14:useLocalDpi xmlns:a14="http://schemas.microsoft.com/office/drawing/2010/main" val="0"/>
              </a:ext>
            </a:extLst>
          </a:blip>
          <a:srcRect b="2171"/>
          <a:stretch/>
        </p:blipFill>
        <p:spPr>
          <a:xfrm>
            <a:off x="6771991" y="1736177"/>
            <a:ext cx="5386871" cy="4316244"/>
          </a:xfrm>
          <a:prstGeom prst="rect">
            <a:avLst/>
          </a:prstGeom>
        </p:spPr>
      </p:pic>
      <p:sp>
        <p:nvSpPr>
          <p:cNvPr id="5" name="投影片編號版面配置區 4"/>
          <p:cNvSpPr txBox="1">
            <a:spLocks/>
          </p:cNvSpPr>
          <p:nvPr/>
        </p:nvSpPr>
        <p:spPr bwMode="auto">
          <a:xfrm>
            <a:off x="9676613"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87</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4848"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zh-TW" altLang="en-US"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97621" y="869183"/>
            <a:ext cx="4400707" cy="4609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3</a:t>
            </a:r>
            <a:r>
              <a:rPr lang="zh-TW" altLang="en-US" sz="2800" b="1" dirty="0">
                <a:solidFill>
                  <a:srgbClr val="0033CC"/>
                </a:solidFill>
                <a:latin typeface="微軟正黑體" panose="020B0604030504040204" pitchFamily="34" charset="-120"/>
                <a:ea typeface="微軟正黑體" panose="020B0604030504040204" pitchFamily="34" charset="-120"/>
              </a:rPr>
              <a:t>、列印、儲存設定通行碼</a:t>
            </a:r>
          </a:p>
        </p:txBody>
      </p:sp>
      <p:sp>
        <p:nvSpPr>
          <p:cNvPr id="15" name="Rectangle 16"/>
          <p:cNvSpPr>
            <a:spLocks noChangeArrowheads="1"/>
          </p:cNvSpPr>
          <p:nvPr/>
        </p:nvSpPr>
        <p:spPr bwMode="auto">
          <a:xfrm>
            <a:off x="865576" y="1353073"/>
            <a:ext cx="10149350" cy="3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216000" algn="just">
              <a:lnSpc>
                <a:spcPts val="2600"/>
              </a:lnSpc>
              <a:buFont typeface="Wingdings" panose="05000000000000000000" pitchFamily="2" charset="2"/>
              <a:buChar char="Ø"/>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免試生自行設定通行碼確定後，務必請</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儲存或列印</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通行碼設定表並妥善保存及熟記。</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Rectangle 16"/>
          <p:cNvSpPr>
            <a:spLocks noChangeArrowheads="1"/>
          </p:cNvSpPr>
          <p:nvPr/>
        </p:nvSpPr>
        <p:spPr bwMode="auto">
          <a:xfrm>
            <a:off x="865576" y="6074607"/>
            <a:ext cx="10245144" cy="69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216000" algn="just">
              <a:lnSpc>
                <a:spcPts val="2600"/>
              </a:lnSpc>
              <a:buFont typeface="Wingdings" panose="05000000000000000000" pitchFamily="2" charset="2"/>
              <a:buChar char="Ø"/>
            </a:pP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遺忘</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自設通行碼：請至本委員會網站「下載專區」下載</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忘記</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通行碼申請切結書</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，填妥資料、黏貼雙證件影印本，傳真</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(02-2773-8881)</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至本委員會申請補發，以</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次為限。</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6" name="群組 35">
            <a:extLst>
              <a:ext uri="{FF2B5EF4-FFF2-40B4-BE49-F238E27FC236}">
                <a16:creationId xmlns:a16="http://schemas.microsoft.com/office/drawing/2014/main" id="{4434FF58-8E87-4E25-A65B-80715144BA47}"/>
              </a:ext>
            </a:extLst>
          </p:cNvPr>
          <p:cNvGrpSpPr/>
          <p:nvPr/>
        </p:nvGrpSpPr>
        <p:grpSpPr>
          <a:xfrm>
            <a:off x="430614" y="3713135"/>
            <a:ext cx="6423174" cy="2435077"/>
            <a:chOff x="87714" y="3713135"/>
            <a:chExt cx="6423174" cy="2435077"/>
          </a:xfrm>
        </p:grpSpPr>
        <p:pic>
          <p:nvPicPr>
            <p:cNvPr id="31" name="圖片 30">
              <a:extLst>
                <a:ext uri="{FF2B5EF4-FFF2-40B4-BE49-F238E27FC236}">
                  <a16:creationId xmlns:a16="http://schemas.microsoft.com/office/drawing/2014/main" id="{810077E1-1F98-4999-AFF7-40330FA648A5}"/>
                </a:ext>
              </a:extLst>
            </p:cNvPr>
            <p:cNvPicPr>
              <a:picLocks noChangeAspect="1"/>
            </p:cNvPicPr>
            <p:nvPr/>
          </p:nvPicPr>
          <p:blipFill>
            <a:blip r:embed="rId3"/>
            <a:stretch>
              <a:fillRect/>
            </a:stretch>
          </p:blipFill>
          <p:spPr>
            <a:xfrm>
              <a:off x="87714" y="3713135"/>
              <a:ext cx="6423174" cy="2435077"/>
            </a:xfrm>
            <a:prstGeom prst="rect">
              <a:avLst/>
            </a:prstGeom>
          </p:spPr>
        </p:pic>
        <p:sp>
          <p:nvSpPr>
            <p:cNvPr id="20" name="矩形 19"/>
            <p:cNvSpPr/>
            <p:nvPr/>
          </p:nvSpPr>
          <p:spPr>
            <a:xfrm>
              <a:off x="219538" y="5784943"/>
              <a:ext cx="1218737" cy="289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1485573" y="5776542"/>
              <a:ext cx="1286202" cy="298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快取圖案 11"/>
            <p:cNvSpPr>
              <a:spLocks noChangeArrowheads="1"/>
            </p:cNvSpPr>
            <p:nvPr/>
          </p:nvSpPr>
          <p:spPr bwMode="auto">
            <a:xfrm>
              <a:off x="684906" y="5390339"/>
              <a:ext cx="288000" cy="24480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lnSpc>
                  <a:spcPct val="115000"/>
                </a:lnSpc>
                <a:spcAft>
                  <a:spcPts val="800"/>
                </a:spcAft>
              </a:pPr>
              <a:r>
                <a:rPr lang="en-US" altLang="zh-TW"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快取圖案 11"/>
            <p:cNvSpPr>
              <a:spLocks noChangeArrowheads="1"/>
            </p:cNvSpPr>
            <p:nvPr/>
          </p:nvSpPr>
          <p:spPr bwMode="auto">
            <a:xfrm>
              <a:off x="2021049" y="5382527"/>
              <a:ext cx="288000" cy="2448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lnSpc>
                  <a:spcPct val="115000"/>
                </a:lnSpc>
                <a:spcAft>
                  <a:spcPts val="800"/>
                </a:spcAft>
              </a:pPr>
              <a:r>
                <a:rPr lang="en-US" altLang="zh-TW"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35" name="群組 34">
            <a:extLst>
              <a:ext uri="{FF2B5EF4-FFF2-40B4-BE49-F238E27FC236}">
                <a16:creationId xmlns:a16="http://schemas.microsoft.com/office/drawing/2014/main" id="{000C8C91-796C-4516-9B39-3479240265A9}"/>
              </a:ext>
            </a:extLst>
          </p:cNvPr>
          <p:cNvGrpSpPr/>
          <p:nvPr/>
        </p:nvGrpSpPr>
        <p:grpSpPr>
          <a:xfrm>
            <a:off x="430614" y="1675232"/>
            <a:ext cx="6423174" cy="2214697"/>
            <a:chOff x="87714" y="1675232"/>
            <a:chExt cx="6423174" cy="2214697"/>
          </a:xfrm>
        </p:grpSpPr>
        <p:pic>
          <p:nvPicPr>
            <p:cNvPr id="4" name="圖片 3">
              <a:extLst>
                <a:ext uri="{FF2B5EF4-FFF2-40B4-BE49-F238E27FC236}">
                  <a16:creationId xmlns:a16="http://schemas.microsoft.com/office/drawing/2014/main" id="{083D38B4-D73C-4981-8459-8D79428E490D}"/>
                </a:ext>
              </a:extLst>
            </p:cNvPr>
            <p:cNvPicPr>
              <a:picLocks noChangeAspect="1"/>
            </p:cNvPicPr>
            <p:nvPr/>
          </p:nvPicPr>
          <p:blipFill>
            <a:blip r:embed="rId4"/>
            <a:stretch>
              <a:fillRect/>
            </a:stretch>
          </p:blipFill>
          <p:spPr>
            <a:xfrm>
              <a:off x="87714" y="1675232"/>
              <a:ext cx="6423174" cy="1969975"/>
            </a:xfrm>
            <a:prstGeom prst="rect">
              <a:avLst/>
            </a:prstGeom>
          </p:spPr>
        </p:pic>
        <p:sp>
          <p:nvSpPr>
            <p:cNvPr id="19" name="向右箭號 18"/>
            <p:cNvSpPr/>
            <p:nvPr/>
          </p:nvSpPr>
          <p:spPr bwMode="auto">
            <a:xfrm rot="5400000">
              <a:off x="3098023" y="3529398"/>
              <a:ext cx="395142" cy="32592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快取圖案 11"/>
            <p:cNvSpPr>
              <a:spLocks noChangeAspect="1" noChangeArrowheads="1"/>
            </p:cNvSpPr>
            <p:nvPr/>
          </p:nvSpPr>
          <p:spPr bwMode="auto">
            <a:xfrm>
              <a:off x="1992530" y="3094949"/>
              <a:ext cx="288000" cy="24404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lnSpc>
                  <a:spcPct val="115000"/>
                </a:lnSpc>
                <a:spcAft>
                  <a:spcPts val="800"/>
                </a:spcAft>
              </a:pPr>
              <a:r>
                <a:rPr lang="en-US" altLang="zh-TW"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p:cNvSpPr/>
            <p:nvPr/>
          </p:nvSpPr>
          <p:spPr>
            <a:xfrm>
              <a:off x="2552589" y="3041906"/>
              <a:ext cx="1486011" cy="4446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4" name="群組 33">
            <a:extLst>
              <a:ext uri="{FF2B5EF4-FFF2-40B4-BE49-F238E27FC236}">
                <a16:creationId xmlns:a16="http://schemas.microsoft.com/office/drawing/2014/main" id="{1F6280B9-214C-4927-9A25-8E0DE7EA19C2}"/>
              </a:ext>
            </a:extLst>
          </p:cNvPr>
          <p:cNvGrpSpPr/>
          <p:nvPr/>
        </p:nvGrpSpPr>
        <p:grpSpPr>
          <a:xfrm>
            <a:off x="7156499" y="1988991"/>
            <a:ext cx="4353187" cy="887125"/>
            <a:chOff x="6809784" y="1961831"/>
            <a:chExt cx="4353187" cy="887125"/>
          </a:xfrm>
        </p:grpSpPr>
        <p:sp>
          <p:nvSpPr>
            <p:cNvPr id="16" name="矩形 15"/>
            <p:cNvSpPr/>
            <p:nvPr/>
          </p:nvSpPr>
          <p:spPr>
            <a:xfrm>
              <a:off x="9075385" y="2470584"/>
              <a:ext cx="2087586"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儲存、列印通知碼</a:t>
              </a:r>
            </a:p>
          </p:txBody>
        </p:sp>
        <p:sp>
          <p:nvSpPr>
            <p:cNvPr id="25" name="快取圖案 11"/>
            <p:cNvSpPr>
              <a:spLocks noChangeArrowheads="1"/>
            </p:cNvSpPr>
            <p:nvPr/>
          </p:nvSpPr>
          <p:spPr bwMode="auto">
            <a:xfrm>
              <a:off x="6809784" y="1961831"/>
              <a:ext cx="288000" cy="24480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lnSpc>
                  <a:spcPct val="115000"/>
                </a:lnSpc>
                <a:spcAft>
                  <a:spcPts val="800"/>
                </a:spcAft>
              </a:pPr>
              <a:r>
                <a:rPr lang="en-US" altLang="zh-TW"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1827700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descr="一張含有 文字, 螢幕擷取畫面, 字型, 網站 的圖片&#10;&#10;AI 產生的內容可能不正確。">
            <a:extLst>
              <a:ext uri="{FF2B5EF4-FFF2-40B4-BE49-F238E27FC236}">
                <a16:creationId xmlns:a16="http://schemas.microsoft.com/office/drawing/2014/main" id="{5D439961-D594-3C8D-8403-8B07B2511D0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9606" y="1236264"/>
            <a:ext cx="10849764" cy="5205221"/>
          </a:xfrm>
          <a:prstGeom prst="rect">
            <a:avLst/>
          </a:prstGeom>
        </p:spPr>
      </p:pic>
      <p:grpSp>
        <p:nvGrpSpPr>
          <p:cNvPr id="6" name="群組 5"/>
          <p:cNvGrpSpPr>
            <a:grpSpLocks noChangeAspect="1"/>
          </p:cNvGrpSpPr>
          <p:nvPr/>
        </p:nvGrpSpPr>
        <p:grpSpPr>
          <a:xfrm>
            <a:off x="434844"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92594" y="671377"/>
            <a:ext cx="5108889"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4</a:t>
            </a:r>
            <a:r>
              <a:rPr lang="zh-TW" altLang="en-US" sz="2800" b="1" dirty="0">
                <a:solidFill>
                  <a:srgbClr val="0033CC"/>
                </a:solidFill>
                <a:latin typeface="微軟正黑體" panose="020B0604030504040204" pitchFamily="34" charset="-120"/>
                <a:ea typeface="微軟正黑體" panose="020B0604030504040204" pitchFamily="34" charset="-120"/>
              </a:rPr>
              <a:t>、閱讀選填登記志願規定說明</a:t>
            </a:r>
          </a:p>
        </p:txBody>
      </p:sp>
      <p:sp>
        <p:nvSpPr>
          <p:cNvPr id="15" name="矩形 2"/>
          <p:cNvSpPr>
            <a:spLocks noChangeArrowheads="1"/>
          </p:cNvSpPr>
          <p:nvPr/>
        </p:nvSpPr>
        <p:spPr bwMode="auto">
          <a:xfrm>
            <a:off x="2542594" y="2775897"/>
            <a:ext cx="5251453" cy="369332"/>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b="1" dirty="0">
                <a:latin typeface="微軟正黑體" panose="020B0604030504040204" pitchFamily="34" charset="-120"/>
                <a:ea typeface="微軟正黑體" panose="020B0604030504040204" pitchFamily="34" charset="-120"/>
              </a:rPr>
              <a:t>請詳讀</a:t>
            </a:r>
            <a:r>
              <a:rPr lang="en-US" altLang="zh-TW" b="1" dirty="0">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選填登記志願規定說明</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，以免權益受損</a:t>
            </a:r>
            <a:endParaRPr lang="en-US" altLang="zh-TW" b="1" u="sng" dirty="0">
              <a:solidFill>
                <a:srgbClr val="C00000"/>
              </a:solidFill>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E9A66817-5F99-47EF-B95D-9DC28425DE9B}"/>
              </a:ext>
            </a:extLst>
          </p:cNvPr>
          <p:cNvGrpSpPr/>
          <p:nvPr/>
        </p:nvGrpSpPr>
        <p:grpSpPr>
          <a:xfrm>
            <a:off x="698363" y="5646600"/>
            <a:ext cx="11102328" cy="1143828"/>
            <a:chOff x="631688" y="5646600"/>
            <a:chExt cx="11102328" cy="1143828"/>
          </a:xfrm>
        </p:grpSpPr>
        <p:sp>
          <p:nvSpPr>
            <p:cNvPr id="5" name="投影片編號版面配置區 4"/>
            <p:cNvSpPr txBox="1">
              <a:spLocks/>
            </p:cNvSpPr>
            <p:nvPr/>
          </p:nvSpPr>
          <p:spPr bwMode="auto">
            <a:xfrm>
              <a:off x="967661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88</a:t>
              </a:fld>
              <a:endParaRPr lang="zh-TW" altLang="en-US" sz="1500" b="1" dirty="0">
                <a:latin typeface="Arial" panose="020B0604020202020204" pitchFamily="34" charset="0"/>
                <a:cs typeface="Arial" panose="020B0604020202020204" pitchFamily="34" charset="0"/>
              </a:endParaRPr>
            </a:p>
          </p:txBody>
        </p:sp>
        <p:sp>
          <p:nvSpPr>
            <p:cNvPr id="16" name="矩形 15"/>
            <p:cNvSpPr/>
            <p:nvPr/>
          </p:nvSpPr>
          <p:spPr>
            <a:xfrm>
              <a:off x="4963122" y="5928631"/>
              <a:ext cx="2013800" cy="3783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17" name="矩形 16"/>
            <p:cNvSpPr/>
            <p:nvPr/>
          </p:nvSpPr>
          <p:spPr>
            <a:xfrm>
              <a:off x="631688" y="5646600"/>
              <a:ext cx="2808629" cy="37837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詳讀規定說明後，請勾選</a:t>
              </a:r>
            </a:p>
          </p:txBody>
        </p:sp>
        <p:sp>
          <p:nvSpPr>
            <p:cNvPr id="19" name="矩形 18"/>
            <p:cNvSpPr/>
            <p:nvPr/>
          </p:nvSpPr>
          <p:spPr>
            <a:xfrm>
              <a:off x="4279971" y="5663448"/>
              <a:ext cx="3557029" cy="230586"/>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20" name="向右箭號 19"/>
            <p:cNvSpPr/>
            <p:nvPr/>
          </p:nvSpPr>
          <p:spPr bwMode="auto">
            <a:xfrm flipH="1">
              <a:off x="7199608" y="6061184"/>
              <a:ext cx="316540" cy="265616"/>
            </a:xfrm>
            <a:prstGeom prst="rightArrow">
              <a:avLst>
                <a:gd name="adj1" fmla="val 57172"/>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sp>
          <p:nvSpPr>
            <p:cNvPr id="18" name="向右箭號 17"/>
            <p:cNvSpPr/>
            <p:nvPr/>
          </p:nvSpPr>
          <p:spPr bwMode="auto">
            <a:xfrm>
              <a:off x="3649691" y="5660915"/>
              <a:ext cx="368019" cy="2356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grpSp>
    </p:spTree>
    <p:extLst>
      <p:ext uri="{BB962C8B-B14F-4D97-AF65-F5344CB8AC3E}">
        <p14:creationId xmlns:p14="http://schemas.microsoft.com/office/powerpoint/2010/main" val="470009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42185CA2-0C6B-F831-ECB9-248719CD4A48}"/>
              </a:ext>
            </a:extLst>
          </p:cNvPr>
          <p:cNvPicPr>
            <a:picLocks noChangeAspect="1"/>
          </p:cNvPicPr>
          <p:nvPr/>
        </p:nvPicPr>
        <p:blipFill>
          <a:blip r:embed="rId2"/>
          <a:stretch>
            <a:fillRect/>
          </a:stretch>
        </p:blipFill>
        <p:spPr>
          <a:xfrm>
            <a:off x="3055323" y="1281258"/>
            <a:ext cx="5962405" cy="280440"/>
          </a:xfrm>
          <a:prstGeom prst="rect">
            <a:avLst/>
          </a:prstGeom>
        </p:spPr>
      </p:pic>
      <p:pic>
        <p:nvPicPr>
          <p:cNvPr id="23" name="圖片 22">
            <a:extLst>
              <a:ext uri="{FF2B5EF4-FFF2-40B4-BE49-F238E27FC236}">
                <a16:creationId xmlns:a16="http://schemas.microsoft.com/office/drawing/2014/main" id="{3C2661CB-0092-4F0D-A926-17C51914CD8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138139" y="1644185"/>
            <a:ext cx="5958151" cy="5213037"/>
          </a:xfrm>
          <a:prstGeom prst="rect">
            <a:avLst/>
          </a:prstGeom>
        </p:spPr>
      </p:pic>
      <p:sp>
        <p:nvSpPr>
          <p:cNvPr id="5" name="投影片編號版面配置區 4"/>
          <p:cNvSpPr txBox="1">
            <a:spLocks/>
          </p:cNvSpPr>
          <p:nvPr/>
        </p:nvSpPr>
        <p:spPr bwMode="auto">
          <a:xfrm>
            <a:off x="9667908"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89</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43554"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0205" y="630500"/>
            <a:ext cx="418009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(1/6)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5" name="矩形 2"/>
          <p:cNvSpPr>
            <a:spLocks noChangeArrowheads="1"/>
          </p:cNvSpPr>
          <p:nvPr/>
        </p:nvSpPr>
        <p:spPr bwMode="auto">
          <a:xfrm>
            <a:off x="5026482" y="1213104"/>
            <a:ext cx="6598318" cy="369332"/>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b="1" dirty="0">
                <a:solidFill>
                  <a:srgbClr val="C00000"/>
                </a:solidFill>
                <a:latin typeface="微軟正黑體" panose="020B0604030504040204" pitchFamily="34" charset="-120"/>
                <a:ea typeface="微軟正黑體" panose="020B0604030504040204" pitchFamily="34" charset="-120"/>
              </a:rPr>
              <a:t>提醒</a:t>
            </a:r>
            <a:r>
              <a:rPr lang="zh-TW" altLang="en-US" b="1" dirty="0">
                <a:latin typeface="微軟正黑體" panose="020B0604030504040204" pitchFamily="34" charset="-120"/>
                <a:ea typeface="微軟正黑體" panose="020B0604030504040204" pitchFamily="34" charset="-120"/>
              </a:rPr>
              <a:t>：就各招生學校各科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組</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選填登記為志願，</a:t>
            </a:r>
            <a:r>
              <a:rPr lang="zh-TW" altLang="en-US" b="1" u="sng" dirty="0">
                <a:solidFill>
                  <a:srgbClr val="C00000"/>
                </a:solidFill>
                <a:latin typeface="微軟正黑體" panose="020B0604030504040204" pitchFamily="34" charset="-120"/>
                <a:ea typeface="微軟正黑體" panose="020B0604030504040204" pitchFamily="34" charset="-120"/>
              </a:rPr>
              <a:t>最多以</a:t>
            </a:r>
            <a:r>
              <a:rPr lang="en-US" altLang="zh-TW" b="1" u="sng" dirty="0">
                <a:solidFill>
                  <a:srgbClr val="C00000"/>
                </a:solidFill>
                <a:latin typeface="微軟正黑體" panose="020B0604030504040204" pitchFamily="34" charset="-120"/>
                <a:ea typeface="微軟正黑體" panose="020B0604030504040204" pitchFamily="34" charset="-120"/>
              </a:rPr>
              <a:t>30</a:t>
            </a:r>
            <a:r>
              <a:rPr lang="zh-TW" altLang="en-US" b="1" u="sng" dirty="0">
                <a:solidFill>
                  <a:srgbClr val="C00000"/>
                </a:solidFill>
                <a:latin typeface="微軟正黑體" panose="020B0604030504040204" pitchFamily="34" charset="-120"/>
                <a:ea typeface="微軟正黑體" panose="020B0604030504040204" pitchFamily="34" charset="-120"/>
              </a:rPr>
              <a:t>個為限</a:t>
            </a:r>
            <a:endParaRPr lang="en-US" altLang="zh-TW" b="1" u="sng" dirty="0">
              <a:solidFill>
                <a:srgbClr val="C00000"/>
              </a:solidFill>
              <a:latin typeface="微軟正黑體" panose="020B0604030504040204" pitchFamily="34" charset="-120"/>
              <a:ea typeface="微軟正黑體" panose="020B0604030504040204" pitchFamily="34" charset="-120"/>
            </a:endParaRPr>
          </a:p>
        </p:txBody>
      </p:sp>
      <p:grpSp>
        <p:nvGrpSpPr>
          <p:cNvPr id="41" name="群組 40">
            <a:extLst>
              <a:ext uri="{FF2B5EF4-FFF2-40B4-BE49-F238E27FC236}">
                <a16:creationId xmlns:a16="http://schemas.microsoft.com/office/drawing/2014/main" id="{D63BF74F-A9F8-4B3D-BCC3-9941560335AF}"/>
              </a:ext>
            </a:extLst>
          </p:cNvPr>
          <p:cNvGrpSpPr/>
          <p:nvPr/>
        </p:nvGrpSpPr>
        <p:grpSpPr>
          <a:xfrm>
            <a:off x="867751" y="2597732"/>
            <a:ext cx="9598728" cy="3219141"/>
            <a:chOff x="127519" y="2649986"/>
            <a:chExt cx="9598728" cy="3219141"/>
          </a:xfrm>
        </p:grpSpPr>
        <p:sp>
          <p:nvSpPr>
            <p:cNvPr id="16" name="矩形 15"/>
            <p:cNvSpPr/>
            <p:nvPr/>
          </p:nvSpPr>
          <p:spPr>
            <a:xfrm>
              <a:off x="8466269" y="3139907"/>
              <a:ext cx="1197883" cy="378372"/>
            </a:xfrm>
            <a:prstGeom prst="rect">
              <a:avLst/>
            </a:prstGeom>
            <a:solidFill>
              <a:srgbClr val="FBCEC5"/>
            </a:solidFill>
            <a:ln>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舉例說明</a:t>
              </a:r>
            </a:p>
          </p:txBody>
        </p:sp>
        <p:sp>
          <p:nvSpPr>
            <p:cNvPr id="17" name="矩形 16"/>
            <p:cNvSpPr/>
            <p:nvPr/>
          </p:nvSpPr>
          <p:spPr>
            <a:xfrm>
              <a:off x="127519" y="2649986"/>
              <a:ext cx="2105909" cy="717448"/>
            </a:xfrm>
            <a:prstGeom prst="rect">
              <a:avLst/>
            </a:prstGeom>
            <a:solidFill>
              <a:srgbClr val="FBCEC5"/>
            </a:solidFill>
            <a:ln>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r>
                <a:rPr lang="zh-TW" altLang="en-US" b="1" noProof="1">
                  <a:solidFill>
                    <a:schemeClr val="tx1"/>
                  </a:solidFill>
                  <a:latin typeface="微軟正黑體" panose="020B0604030504040204" pitchFamily="34" charset="-120"/>
                  <a:ea typeface="微軟正黑體" panose="020B0604030504040204" pitchFamily="34" charset="-120"/>
                </a:rPr>
                <a:t>查詢五專招生學校</a:t>
              </a:r>
              <a:endParaRPr lang="en-US" altLang="zh-TW" b="1" noProof="1">
                <a:solidFill>
                  <a:schemeClr val="tx1"/>
                </a:solidFill>
                <a:latin typeface="微軟正黑體" panose="020B0604030504040204" pitchFamily="34" charset="-120"/>
                <a:ea typeface="微軟正黑體" panose="020B0604030504040204" pitchFamily="34" charset="-120"/>
              </a:endParaRPr>
            </a:p>
            <a:p>
              <a:r>
                <a:rPr lang="zh-TW" altLang="en-US" b="1" noProof="1">
                  <a:solidFill>
                    <a:schemeClr val="tx1"/>
                  </a:solidFill>
                  <a:latin typeface="微軟正黑體" panose="020B0604030504040204" pitchFamily="34" charset="-120"/>
                  <a:ea typeface="微軟正黑體" panose="020B0604030504040204" pitchFamily="34" charset="-120"/>
                </a:rPr>
                <a:t>帶出科</a:t>
              </a:r>
              <a:r>
                <a:rPr lang="en-US" altLang="zh-TW" b="1" noProof="1">
                  <a:solidFill>
                    <a:schemeClr val="tx1"/>
                  </a:solidFill>
                  <a:latin typeface="微軟正黑體" panose="020B0604030504040204" pitchFamily="34" charset="-120"/>
                  <a:ea typeface="微軟正黑體" panose="020B0604030504040204" pitchFamily="34" charset="-120"/>
                </a:rPr>
                <a:t>(</a:t>
              </a:r>
              <a:r>
                <a:rPr lang="zh-TW" altLang="en-US" b="1" noProof="1">
                  <a:solidFill>
                    <a:schemeClr val="tx1"/>
                  </a:solidFill>
                  <a:latin typeface="微軟正黑體" panose="020B0604030504040204" pitchFamily="34" charset="-120"/>
                  <a:ea typeface="微軟正黑體" panose="020B0604030504040204" pitchFamily="34" charset="-120"/>
                </a:rPr>
                <a:t>組</a:t>
              </a:r>
              <a:r>
                <a:rPr lang="en-US" altLang="zh-TW" b="1" noProof="1">
                  <a:solidFill>
                    <a:schemeClr val="tx1"/>
                  </a:solidFill>
                  <a:latin typeface="微軟正黑體" panose="020B0604030504040204" pitchFamily="34" charset="-120"/>
                  <a:ea typeface="微軟正黑體" panose="020B0604030504040204" pitchFamily="34" charset="-120"/>
                </a:rPr>
                <a:t>)</a:t>
              </a:r>
              <a:r>
                <a:rPr lang="zh-TW" altLang="en-US" b="1" noProof="1">
                  <a:solidFill>
                    <a:schemeClr val="tx1"/>
                  </a:solidFill>
                  <a:latin typeface="微軟正黑體" panose="020B0604030504040204" pitchFamily="34" charset="-120"/>
                  <a:ea typeface="微軟正黑體" panose="020B0604030504040204" pitchFamily="34" charset="-120"/>
                </a:rPr>
                <a:t>資訊</a:t>
              </a:r>
              <a:endParaRPr lang="en-US" altLang="zh-TW" b="1" noProof="1">
                <a:solidFill>
                  <a:schemeClr val="tx1"/>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rot="5400000">
              <a:off x="2048461" y="2849026"/>
              <a:ext cx="288653" cy="554592"/>
              <a:chOff x="8171377" y="3143972"/>
              <a:chExt cx="549818" cy="900384"/>
            </a:xfrm>
          </p:grpSpPr>
          <p:sp>
            <p:nvSpPr>
              <p:cNvPr id="20" name="Freeform 17"/>
              <p:cNvSpPr>
                <a:spLocks/>
              </p:cNvSpPr>
              <p:nvPr/>
            </p:nvSpPr>
            <p:spPr bwMode="auto">
              <a:xfrm>
                <a:off x="8171377" y="3143972"/>
                <a:ext cx="539686" cy="693020"/>
              </a:xfrm>
              <a:custGeom>
                <a:avLst/>
                <a:gdLst>
                  <a:gd name="T0" fmla="*/ 276 w 277"/>
                  <a:gd name="T1" fmla="*/ 150 h 366"/>
                  <a:gd name="T2" fmla="*/ 231 w 277"/>
                  <a:gd name="T3" fmla="*/ 147 h 366"/>
                  <a:gd name="T4" fmla="*/ 231 w 277"/>
                  <a:gd name="T5" fmla="*/ 163 h 366"/>
                  <a:gd name="T6" fmla="*/ 230 w 277"/>
                  <a:gd name="T7" fmla="*/ 163 h 366"/>
                  <a:gd name="T8" fmla="*/ 229 w 277"/>
                  <a:gd name="T9" fmla="*/ 127 h 366"/>
                  <a:gd name="T10" fmla="*/ 185 w 277"/>
                  <a:gd name="T11" fmla="*/ 127 h 366"/>
                  <a:gd name="T12" fmla="*/ 184 w 277"/>
                  <a:gd name="T13" fmla="*/ 162 h 366"/>
                  <a:gd name="T14" fmla="*/ 182 w 277"/>
                  <a:gd name="T15" fmla="*/ 161 h 366"/>
                  <a:gd name="T16" fmla="*/ 181 w 277"/>
                  <a:gd name="T17" fmla="*/ 110 h 366"/>
                  <a:gd name="T18" fmla="*/ 136 w 277"/>
                  <a:gd name="T19" fmla="*/ 110 h 366"/>
                  <a:gd name="T20" fmla="*/ 136 w 277"/>
                  <a:gd name="T21" fmla="*/ 160 h 366"/>
                  <a:gd name="T22" fmla="*/ 133 w 277"/>
                  <a:gd name="T23" fmla="*/ 160 h 366"/>
                  <a:gd name="T24" fmla="*/ 133 w 277"/>
                  <a:gd name="T25" fmla="*/ 19 h 366"/>
                  <a:gd name="T26" fmla="*/ 89 w 277"/>
                  <a:gd name="T27" fmla="*/ 19 h 366"/>
                  <a:gd name="T28" fmla="*/ 89 w 277"/>
                  <a:gd name="T29" fmla="*/ 159 h 366"/>
                  <a:gd name="T30" fmla="*/ 88 w 277"/>
                  <a:gd name="T31" fmla="*/ 159 h 366"/>
                  <a:gd name="T32" fmla="*/ 89 w 277"/>
                  <a:gd name="T33" fmla="*/ 164 h 366"/>
                  <a:gd name="T34" fmla="*/ 89 w 277"/>
                  <a:gd name="T35" fmla="*/ 166 h 366"/>
                  <a:gd name="T36" fmla="*/ 89 w 277"/>
                  <a:gd name="T37" fmla="*/ 166 h 366"/>
                  <a:gd name="T38" fmla="*/ 90 w 277"/>
                  <a:gd name="T39" fmla="*/ 234 h 366"/>
                  <a:gd name="T40" fmla="*/ 90 w 277"/>
                  <a:gd name="T41" fmla="*/ 237 h 366"/>
                  <a:gd name="T42" fmla="*/ 43 w 277"/>
                  <a:gd name="T43" fmla="*/ 165 h 366"/>
                  <a:gd name="T44" fmla="*/ 5 w 277"/>
                  <a:gd name="T45" fmla="*/ 175 h 366"/>
                  <a:gd name="T46" fmla="*/ 89 w 277"/>
                  <a:gd name="T47" fmla="*/ 321 h 366"/>
                  <a:gd name="T48" fmla="*/ 99 w 277"/>
                  <a:gd name="T49" fmla="*/ 350 h 366"/>
                  <a:gd name="T50" fmla="*/ 100 w 277"/>
                  <a:gd name="T51" fmla="*/ 365 h 366"/>
                  <a:gd name="T52" fmla="*/ 253 w 277"/>
                  <a:gd name="T53" fmla="*/ 366 h 366"/>
                  <a:gd name="T54" fmla="*/ 255 w 277"/>
                  <a:gd name="T55" fmla="*/ 344 h 366"/>
                  <a:gd name="T56" fmla="*/ 261 w 277"/>
                  <a:gd name="T57" fmla="*/ 330 h 366"/>
                  <a:gd name="T58" fmla="*/ 273 w 277"/>
                  <a:gd name="T59" fmla="*/ 199 h 366"/>
                  <a:gd name="T60" fmla="*/ 276 w 277"/>
                  <a:gd name="T61" fmla="*/ 15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7" h="366">
                    <a:moveTo>
                      <a:pt x="276" y="150"/>
                    </a:moveTo>
                    <a:cubicBezTo>
                      <a:pt x="275" y="130"/>
                      <a:pt x="231" y="129"/>
                      <a:pt x="231" y="147"/>
                    </a:cubicBezTo>
                    <a:cubicBezTo>
                      <a:pt x="231" y="155"/>
                      <a:pt x="231" y="153"/>
                      <a:pt x="231" y="163"/>
                    </a:cubicBezTo>
                    <a:cubicBezTo>
                      <a:pt x="230" y="163"/>
                      <a:pt x="230" y="163"/>
                      <a:pt x="230" y="163"/>
                    </a:cubicBezTo>
                    <a:cubicBezTo>
                      <a:pt x="230" y="153"/>
                      <a:pt x="230" y="135"/>
                      <a:pt x="229" y="127"/>
                    </a:cubicBezTo>
                    <a:cubicBezTo>
                      <a:pt x="229" y="108"/>
                      <a:pt x="185" y="108"/>
                      <a:pt x="185" y="127"/>
                    </a:cubicBezTo>
                    <a:cubicBezTo>
                      <a:pt x="184" y="135"/>
                      <a:pt x="184" y="152"/>
                      <a:pt x="184" y="162"/>
                    </a:cubicBezTo>
                    <a:cubicBezTo>
                      <a:pt x="182" y="161"/>
                      <a:pt x="182" y="161"/>
                      <a:pt x="182" y="161"/>
                    </a:cubicBezTo>
                    <a:cubicBezTo>
                      <a:pt x="182" y="152"/>
                      <a:pt x="182" y="118"/>
                      <a:pt x="181" y="110"/>
                    </a:cubicBezTo>
                    <a:cubicBezTo>
                      <a:pt x="181" y="91"/>
                      <a:pt x="137" y="91"/>
                      <a:pt x="136" y="110"/>
                    </a:cubicBezTo>
                    <a:cubicBezTo>
                      <a:pt x="136" y="118"/>
                      <a:pt x="136" y="151"/>
                      <a:pt x="136" y="160"/>
                    </a:cubicBezTo>
                    <a:cubicBezTo>
                      <a:pt x="133" y="160"/>
                      <a:pt x="133" y="160"/>
                      <a:pt x="133" y="160"/>
                    </a:cubicBezTo>
                    <a:cubicBezTo>
                      <a:pt x="134" y="138"/>
                      <a:pt x="135" y="60"/>
                      <a:pt x="133" y="19"/>
                    </a:cubicBezTo>
                    <a:cubicBezTo>
                      <a:pt x="133" y="0"/>
                      <a:pt x="89" y="0"/>
                      <a:pt x="89" y="19"/>
                    </a:cubicBezTo>
                    <a:cubicBezTo>
                      <a:pt x="88" y="62"/>
                      <a:pt x="88" y="136"/>
                      <a:pt x="89" y="159"/>
                    </a:cubicBezTo>
                    <a:cubicBezTo>
                      <a:pt x="88" y="159"/>
                      <a:pt x="88" y="159"/>
                      <a:pt x="88" y="159"/>
                    </a:cubicBezTo>
                    <a:cubicBezTo>
                      <a:pt x="89" y="164"/>
                      <a:pt x="89" y="164"/>
                      <a:pt x="89" y="164"/>
                    </a:cubicBezTo>
                    <a:cubicBezTo>
                      <a:pt x="89" y="165"/>
                      <a:pt x="89" y="166"/>
                      <a:pt x="89" y="166"/>
                    </a:cubicBezTo>
                    <a:cubicBezTo>
                      <a:pt x="89" y="166"/>
                      <a:pt x="89" y="166"/>
                      <a:pt x="89" y="166"/>
                    </a:cubicBezTo>
                    <a:cubicBezTo>
                      <a:pt x="90" y="234"/>
                      <a:pt x="90" y="234"/>
                      <a:pt x="90" y="234"/>
                    </a:cubicBezTo>
                    <a:cubicBezTo>
                      <a:pt x="90" y="237"/>
                      <a:pt x="90" y="237"/>
                      <a:pt x="90" y="237"/>
                    </a:cubicBezTo>
                    <a:cubicBezTo>
                      <a:pt x="74" y="201"/>
                      <a:pt x="62" y="170"/>
                      <a:pt x="43" y="165"/>
                    </a:cubicBezTo>
                    <a:cubicBezTo>
                      <a:pt x="33" y="162"/>
                      <a:pt x="0" y="166"/>
                      <a:pt x="5" y="175"/>
                    </a:cubicBezTo>
                    <a:cubicBezTo>
                      <a:pt x="31" y="225"/>
                      <a:pt x="75" y="298"/>
                      <a:pt x="89" y="321"/>
                    </a:cubicBezTo>
                    <a:cubicBezTo>
                      <a:pt x="99" y="350"/>
                      <a:pt x="99" y="350"/>
                      <a:pt x="99" y="350"/>
                    </a:cubicBezTo>
                    <a:cubicBezTo>
                      <a:pt x="100" y="365"/>
                      <a:pt x="100" y="365"/>
                      <a:pt x="100" y="365"/>
                    </a:cubicBezTo>
                    <a:cubicBezTo>
                      <a:pt x="253" y="366"/>
                      <a:pt x="253" y="366"/>
                      <a:pt x="253" y="366"/>
                    </a:cubicBezTo>
                    <a:cubicBezTo>
                      <a:pt x="255" y="344"/>
                      <a:pt x="255" y="344"/>
                      <a:pt x="255" y="344"/>
                    </a:cubicBezTo>
                    <a:cubicBezTo>
                      <a:pt x="255" y="344"/>
                      <a:pt x="260" y="334"/>
                      <a:pt x="261" y="330"/>
                    </a:cubicBezTo>
                    <a:cubicBezTo>
                      <a:pt x="267" y="303"/>
                      <a:pt x="271" y="239"/>
                      <a:pt x="273" y="199"/>
                    </a:cubicBezTo>
                    <a:cubicBezTo>
                      <a:pt x="275" y="176"/>
                      <a:pt x="277" y="166"/>
                      <a:pt x="276" y="150"/>
                    </a:cubicBezTo>
                  </a:path>
                </a:pathLst>
              </a:custGeom>
              <a:solidFill>
                <a:srgbClr val="EBB18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18"/>
              <p:cNvSpPr>
                <a:spLocks/>
              </p:cNvSpPr>
              <p:nvPr/>
            </p:nvSpPr>
            <p:spPr bwMode="auto">
              <a:xfrm>
                <a:off x="8317970" y="3780970"/>
                <a:ext cx="403225" cy="61913"/>
              </a:xfrm>
              <a:custGeom>
                <a:avLst/>
                <a:gdLst>
                  <a:gd name="T0" fmla="*/ 254 w 254"/>
                  <a:gd name="T1" fmla="*/ 39 h 39"/>
                  <a:gd name="T2" fmla="*/ 0 w 254"/>
                  <a:gd name="T3" fmla="*/ 38 h 39"/>
                  <a:gd name="T4" fmla="*/ 2 w 254"/>
                  <a:gd name="T5" fmla="*/ 0 h 39"/>
                  <a:gd name="T6" fmla="*/ 254 w 254"/>
                  <a:gd name="T7" fmla="*/ 3 h 39"/>
                  <a:gd name="T8" fmla="*/ 254 w 254"/>
                  <a:gd name="T9" fmla="*/ 39 h 39"/>
                </a:gdLst>
                <a:ahLst/>
                <a:cxnLst>
                  <a:cxn ang="0">
                    <a:pos x="T0" y="T1"/>
                  </a:cxn>
                  <a:cxn ang="0">
                    <a:pos x="T2" y="T3"/>
                  </a:cxn>
                  <a:cxn ang="0">
                    <a:pos x="T4" y="T5"/>
                  </a:cxn>
                  <a:cxn ang="0">
                    <a:pos x="T6" y="T7"/>
                  </a:cxn>
                  <a:cxn ang="0">
                    <a:pos x="T8" y="T9"/>
                  </a:cxn>
                </a:cxnLst>
                <a:rect l="0" t="0" r="r" b="b"/>
                <a:pathLst>
                  <a:path w="254" h="39">
                    <a:moveTo>
                      <a:pt x="254" y="39"/>
                    </a:moveTo>
                    <a:lnTo>
                      <a:pt x="0" y="38"/>
                    </a:lnTo>
                    <a:lnTo>
                      <a:pt x="2" y="0"/>
                    </a:lnTo>
                    <a:lnTo>
                      <a:pt x="254" y="3"/>
                    </a:lnTo>
                    <a:lnTo>
                      <a:pt x="254" y="39"/>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9"/>
              <p:cNvSpPr>
                <a:spLocks/>
              </p:cNvSpPr>
              <p:nvPr/>
            </p:nvSpPr>
            <p:spPr bwMode="auto">
              <a:xfrm>
                <a:off x="8307035" y="3839602"/>
                <a:ext cx="404013" cy="204754"/>
              </a:xfrm>
              <a:custGeom>
                <a:avLst/>
                <a:gdLst>
                  <a:gd name="T0" fmla="*/ 269 w 270"/>
                  <a:gd name="T1" fmla="*/ 146 h 146"/>
                  <a:gd name="T2" fmla="*/ 0 w 270"/>
                  <a:gd name="T3" fmla="*/ 143 h 146"/>
                  <a:gd name="T4" fmla="*/ 1 w 270"/>
                  <a:gd name="T5" fmla="*/ 0 h 146"/>
                  <a:gd name="T6" fmla="*/ 270 w 270"/>
                  <a:gd name="T7" fmla="*/ 3 h 146"/>
                  <a:gd name="T8" fmla="*/ 269 w 270"/>
                  <a:gd name="T9" fmla="*/ 146 h 146"/>
                </a:gdLst>
                <a:ahLst/>
                <a:cxnLst>
                  <a:cxn ang="0">
                    <a:pos x="T0" y="T1"/>
                  </a:cxn>
                  <a:cxn ang="0">
                    <a:pos x="T2" y="T3"/>
                  </a:cxn>
                  <a:cxn ang="0">
                    <a:pos x="T4" y="T5"/>
                  </a:cxn>
                  <a:cxn ang="0">
                    <a:pos x="T6" y="T7"/>
                  </a:cxn>
                  <a:cxn ang="0">
                    <a:pos x="T8" y="T9"/>
                  </a:cxn>
                </a:cxnLst>
                <a:rect l="0" t="0" r="r" b="b"/>
                <a:pathLst>
                  <a:path w="270" h="146">
                    <a:moveTo>
                      <a:pt x="269" y="146"/>
                    </a:moveTo>
                    <a:lnTo>
                      <a:pt x="0" y="143"/>
                    </a:lnTo>
                    <a:lnTo>
                      <a:pt x="1" y="0"/>
                    </a:lnTo>
                    <a:lnTo>
                      <a:pt x="270" y="3"/>
                    </a:lnTo>
                    <a:lnTo>
                      <a:pt x="269" y="146"/>
                    </a:lnTo>
                    <a:close/>
                  </a:path>
                </a:pathLst>
              </a:custGeom>
              <a:solidFill>
                <a:srgbClr val="233A47"/>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26" name="群組 25"/>
            <p:cNvGrpSpPr/>
            <p:nvPr/>
          </p:nvGrpSpPr>
          <p:grpSpPr>
            <a:xfrm>
              <a:off x="6530546" y="3555299"/>
              <a:ext cx="3195701" cy="2313828"/>
              <a:chOff x="542057" y="2065947"/>
              <a:chExt cx="3814141" cy="2373096"/>
            </a:xfrm>
          </p:grpSpPr>
          <p:grpSp>
            <p:nvGrpSpPr>
              <p:cNvPr id="27" name="群組 26"/>
              <p:cNvGrpSpPr/>
              <p:nvPr/>
            </p:nvGrpSpPr>
            <p:grpSpPr>
              <a:xfrm>
                <a:off x="542057" y="2065947"/>
                <a:ext cx="3814141" cy="2373096"/>
                <a:chOff x="628650" y="2832346"/>
                <a:chExt cx="1577340" cy="2234916"/>
              </a:xfrm>
            </p:grpSpPr>
            <p:grpSp>
              <p:nvGrpSpPr>
                <p:cNvPr id="30" name="Group 6"/>
                <p:cNvGrpSpPr/>
                <p:nvPr/>
              </p:nvGrpSpPr>
              <p:grpSpPr>
                <a:xfrm>
                  <a:off x="628650" y="2833755"/>
                  <a:ext cx="1577340" cy="2233507"/>
                  <a:chOff x="497608" y="2958797"/>
                  <a:chExt cx="3020291" cy="2482336"/>
                </a:xfrm>
                <a:effectLst/>
              </p:grpSpPr>
              <p:sp>
                <p:nvSpPr>
                  <p:cNvPr id="32" name="Rectangle 4"/>
                  <p:cNvSpPr/>
                  <p:nvPr/>
                </p:nvSpPr>
                <p:spPr>
                  <a:xfrm>
                    <a:off x="497608" y="2958797"/>
                    <a:ext cx="3020291" cy="248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Rectangle 5"/>
                  <p:cNvSpPr/>
                  <p:nvPr/>
                </p:nvSpPr>
                <p:spPr>
                  <a:xfrm>
                    <a:off x="497608" y="5288732"/>
                    <a:ext cx="3020291"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31" name="Rectangle 5"/>
                <p:cNvSpPr/>
                <p:nvPr/>
              </p:nvSpPr>
              <p:spPr>
                <a:xfrm>
                  <a:off x="628650" y="2832346"/>
                  <a:ext cx="1577340" cy="1371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8" name="TextBox 25"/>
              <p:cNvSpPr txBox="1"/>
              <p:nvPr/>
            </p:nvSpPr>
            <p:spPr>
              <a:xfrm>
                <a:off x="628361" y="2403397"/>
                <a:ext cx="3641533" cy="1799263"/>
              </a:xfrm>
              <a:prstGeom prst="rect">
                <a:avLst/>
              </a:prstGeom>
              <a:noFill/>
              <a:ln>
                <a:noFill/>
              </a:ln>
            </p:spPr>
            <p:txBody>
              <a:bodyPr wrap="square" lIns="0" rIns="0" rtlCol="0" anchor="ctr">
                <a:spAutoFit/>
              </a:bodyPr>
              <a:lstStyle/>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志願代碼</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:11407</a:t>
                </a:r>
              </a:p>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招生學校</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國立臺北商業大學</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科</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組</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名稱</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資訊管理科</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是否採計會考</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有</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招生名額</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一般生</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45</a:t>
                </a:r>
              </a:p>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                 特種生</a:t>
                </a:r>
                <a:r>
                  <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rPr>
                  <a:t>7</a:t>
                </a:r>
              </a:p>
            </p:txBody>
          </p:sp>
        </p:grpSp>
        <p:sp>
          <p:nvSpPr>
            <p:cNvPr id="34" name="矩形 33"/>
            <p:cNvSpPr/>
            <p:nvPr/>
          </p:nvSpPr>
          <p:spPr>
            <a:xfrm>
              <a:off x="2653314" y="3380948"/>
              <a:ext cx="2280636" cy="7302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5" name="矩形 34"/>
            <p:cNvSpPr/>
            <p:nvPr/>
          </p:nvSpPr>
          <p:spPr>
            <a:xfrm>
              <a:off x="2490174" y="2950245"/>
              <a:ext cx="1796076" cy="2833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6" name="群組 35"/>
            <p:cNvGrpSpPr/>
            <p:nvPr/>
          </p:nvGrpSpPr>
          <p:grpSpPr>
            <a:xfrm rot="16200000" flipH="1">
              <a:off x="5246653" y="3055882"/>
              <a:ext cx="642285" cy="1267690"/>
              <a:chOff x="8139112" y="2652713"/>
              <a:chExt cx="611188" cy="1001679"/>
            </a:xfrm>
          </p:grpSpPr>
          <p:sp>
            <p:nvSpPr>
              <p:cNvPr id="37" name="Freeform 17"/>
              <p:cNvSpPr>
                <a:spLocks/>
              </p:cNvSpPr>
              <p:nvPr/>
            </p:nvSpPr>
            <p:spPr bwMode="auto">
              <a:xfrm>
                <a:off x="8139112" y="2652713"/>
                <a:ext cx="611188" cy="806450"/>
              </a:xfrm>
              <a:custGeom>
                <a:avLst/>
                <a:gdLst>
                  <a:gd name="T0" fmla="*/ 276 w 277"/>
                  <a:gd name="T1" fmla="*/ 150 h 366"/>
                  <a:gd name="T2" fmla="*/ 231 w 277"/>
                  <a:gd name="T3" fmla="*/ 147 h 366"/>
                  <a:gd name="T4" fmla="*/ 231 w 277"/>
                  <a:gd name="T5" fmla="*/ 163 h 366"/>
                  <a:gd name="T6" fmla="*/ 230 w 277"/>
                  <a:gd name="T7" fmla="*/ 163 h 366"/>
                  <a:gd name="T8" fmla="*/ 229 w 277"/>
                  <a:gd name="T9" fmla="*/ 127 h 366"/>
                  <a:gd name="T10" fmla="*/ 185 w 277"/>
                  <a:gd name="T11" fmla="*/ 127 h 366"/>
                  <a:gd name="T12" fmla="*/ 184 w 277"/>
                  <a:gd name="T13" fmla="*/ 162 h 366"/>
                  <a:gd name="T14" fmla="*/ 182 w 277"/>
                  <a:gd name="T15" fmla="*/ 161 h 366"/>
                  <a:gd name="T16" fmla="*/ 181 w 277"/>
                  <a:gd name="T17" fmla="*/ 110 h 366"/>
                  <a:gd name="T18" fmla="*/ 136 w 277"/>
                  <a:gd name="T19" fmla="*/ 110 h 366"/>
                  <a:gd name="T20" fmla="*/ 136 w 277"/>
                  <a:gd name="T21" fmla="*/ 160 h 366"/>
                  <a:gd name="T22" fmla="*/ 133 w 277"/>
                  <a:gd name="T23" fmla="*/ 160 h 366"/>
                  <a:gd name="T24" fmla="*/ 133 w 277"/>
                  <a:gd name="T25" fmla="*/ 19 h 366"/>
                  <a:gd name="T26" fmla="*/ 89 w 277"/>
                  <a:gd name="T27" fmla="*/ 19 h 366"/>
                  <a:gd name="T28" fmla="*/ 89 w 277"/>
                  <a:gd name="T29" fmla="*/ 159 h 366"/>
                  <a:gd name="T30" fmla="*/ 88 w 277"/>
                  <a:gd name="T31" fmla="*/ 159 h 366"/>
                  <a:gd name="T32" fmla="*/ 89 w 277"/>
                  <a:gd name="T33" fmla="*/ 164 h 366"/>
                  <a:gd name="T34" fmla="*/ 89 w 277"/>
                  <a:gd name="T35" fmla="*/ 166 h 366"/>
                  <a:gd name="T36" fmla="*/ 89 w 277"/>
                  <a:gd name="T37" fmla="*/ 166 h 366"/>
                  <a:gd name="T38" fmla="*/ 90 w 277"/>
                  <a:gd name="T39" fmla="*/ 234 h 366"/>
                  <a:gd name="T40" fmla="*/ 90 w 277"/>
                  <a:gd name="T41" fmla="*/ 237 h 366"/>
                  <a:gd name="T42" fmla="*/ 43 w 277"/>
                  <a:gd name="T43" fmla="*/ 165 h 366"/>
                  <a:gd name="T44" fmla="*/ 5 w 277"/>
                  <a:gd name="T45" fmla="*/ 175 h 366"/>
                  <a:gd name="T46" fmla="*/ 89 w 277"/>
                  <a:gd name="T47" fmla="*/ 321 h 366"/>
                  <a:gd name="T48" fmla="*/ 99 w 277"/>
                  <a:gd name="T49" fmla="*/ 350 h 366"/>
                  <a:gd name="T50" fmla="*/ 100 w 277"/>
                  <a:gd name="T51" fmla="*/ 365 h 366"/>
                  <a:gd name="T52" fmla="*/ 253 w 277"/>
                  <a:gd name="T53" fmla="*/ 366 h 366"/>
                  <a:gd name="T54" fmla="*/ 255 w 277"/>
                  <a:gd name="T55" fmla="*/ 344 h 366"/>
                  <a:gd name="T56" fmla="*/ 261 w 277"/>
                  <a:gd name="T57" fmla="*/ 330 h 366"/>
                  <a:gd name="T58" fmla="*/ 273 w 277"/>
                  <a:gd name="T59" fmla="*/ 199 h 366"/>
                  <a:gd name="T60" fmla="*/ 276 w 277"/>
                  <a:gd name="T61" fmla="*/ 15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7" h="366">
                    <a:moveTo>
                      <a:pt x="276" y="150"/>
                    </a:moveTo>
                    <a:cubicBezTo>
                      <a:pt x="275" y="130"/>
                      <a:pt x="231" y="129"/>
                      <a:pt x="231" y="147"/>
                    </a:cubicBezTo>
                    <a:cubicBezTo>
                      <a:pt x="231" y="155"/>
                      <a:pt x="231" y="153"/>
                      <a:pt x="231" y="163"/>
                    </a:cubicBezTo>
                    <a:cubicBezTo>
                      <a:pt x="230" y="163"/>
                      <a:pt x="230" y="163"/>
                      <a:pt x="230" y="163"/>
                    </a:cubicBezTo>
                    <a:cubicBezTo>
                      <a:pt x="230" y="153"/>
                      <a:pt x="230" y="135"/>
                      <a:pt x="229" y="127"/>
                    </a:cubicBezTo>
                    <a:cubicBezTo>
                      <a:pt x="229" y="108"/>
                      <a:pt x="185" y="108"/>
                      <a:pt x="185" y="127"/>
                    </a:cubicBezTo>
                    <a:cubicBezTo>
                      <a:pt x="184" y="135"/>
                      <a:pt x="184" y="152"/>
                      <a:pt x="184" y="162"/>
                    </a:cubicBezTo>
                    <a:cubicBezTo>
                      <a:pt x="182" y="161"/>
                      <a:pt x="182" y="161"/>
                      <a:pt x="182" y="161"/>
                    </a:cubicBezTo>
                    <a:cubicBezTo>
                      <a:pt x="182" y="152"/>
                      <a:pt x="182" y="118"/>
                      <a:pt x="181" y="110"/>
                    </a:cubicBezTo>
                    <a:cubicBezTo>
                      <a:pt x="181" y="91"/>
                      <a:pt x="137" y="91"/>
                      <a:pt x="136" y="110"/>
                    </a:cubicBezTo>
                    <a:cubicBezTo>
                      <a:pt x="136" y="118"/>
                      <a:pt x="136" y="151"/>
                      <a:pt x="136" y="160"/>
                    </a:cubicBezTo>
                    <a:cubicBezTo>
                      <a:pt x="133" y="160"/>
                      <a:pt x="133" y="160"/>
                      <a:pt x="133" y="160"/>
                    </a:cubicBezTo>
                    <a:cubicBezTo>
                      <a:pt x="134" y="138"/>
                      <a:pt x="135" y="60"/>
                      <a:pt x="133" y="19"/>
                    </a:cubicBezTo>
                    <a:cubicBezTo>
                      <a:pt x="133" y="0"/>
                      <a:pt x="89" y="0"/>
                      <a:pt x="89" y="19"/>
                    </a:cubicBezTo>
                    <a:cubicBezTo>
                      <a:pt x="88" y="62"/>
                      <a:pt x="88" y="136"/>
                      <a:pt x="89" y="159"/>
                    </a:cubicBezTo>
                    <a:cubicBezTo>
                      <a:pt x="88" y="159"/>
                      <a:pt x="88" y="159"/>
                      <a:pt x="88" y="159"/>
                    </a:cubicBezTo>
                    <a:cubicBezTo>
                      <a:pt x="89" y="164"/>
                      <a:pt x="89" y="164"/>
                      <a:pt x="89" y="164"/>
                    </a:cubicBezTo>
                    <a:cubicBezTo>
                      <a:pt x="89" y="165"/>
                      <a:pt x="89" y="166"/>
                      <a:pt x="89" y="166"/>
                    </a:cubicBezTo>
                    <a:cubicBezTo>
                      <a:pt x="89" y="166"/>
                      <a:pt x="89" y="166"/>
                      <a:pt x="89" y="166"/>
                    </a:cubicBezTo>
                    <a:cubicBezTo>
                      <a:pt x="90" y="234"/>
                      <a:pt x="90" y="234"/>
                      <a:pt x="90" y="234"/>
                    </a:cubicBezTo>
                    <a:cubicBezTo>
                      <a:pt x="90" y="237"/>
                      <a:pt x="90" y="237"/>
                      <a:pt x="90" y="237"/>
                    </a:cubicBezTo>
                    <a:cubicBezTo>
                      <a:pt x="74" y="201"/>
                      <a:pt x="62" y="170"/>
                      <a:pt x="43" y="165"/>
                    </a:cubicBezTo>
                    <a:cubicBezTo>
                      <a:pt x="33" y="162"/>
                      <a:pt x="0" y="166"/>
                      <a:pt x="5" y="175"/>
                    </a:cubicBezTo>
                    <a:cubicBezTo>
                      <a:pt x="31" y="225"/>
                      <a:pt x="75" y="298"/>
                      <a:pt x="89" y="321"/>
                    </a:cubicBezTo>
                    <a:cubicBezTo>
                      <a:pt x="99" y="350"/>
                      <a:pt x="99" y="350"/>
                      <a:pt x="99" y="350"/>
                    </a:cubicBezTo>
                    <a:cubicBezTo>
                      <a:pt x="100" y="365"/>
                      <a:pt x="100" y="365"/>
                      <a:pt x="100" y="365"/>
                    </a:cubicBezTo>
                    <a:cubicBezTo>
                      <a:pt x="253" y="366"/>
                      <a:pt x="253" y="366"/>
                      <a:pt x="253" y="366"/>
                    </a:cubicBezTo>
                    <a:cubicBezTo>
                      <a:pt x="255" y="344"/>
                      <a:pt x="255" y="344"/>
                      <a:pt x="255" y="344"/>
                    </a:cubicBezTo>
                    <a:cubicBezTo>
                      <a:pt x="255" y="344"/>
                      <a:pt x="260" y="334"/>
                      <a:pt x="261" y="330"/>
                    </a:cubicBezTo>
                    <a:cubicBezTo>
                      <a:pt x="267" y="303"/>
                      <a:pt x="271" y="239"/>
                      <a:pt x="273" y="199"/>
                    </a:cubicBezTo>
                    <a:cubicBezTo>
                      <a:pt x="275" y="176"/>
                      <a:pt x="277" y="166"/>
                      <a:pt x="276" y="150"/>
                    </a:cubicBezTo>
                  </a:path>
                </a:pathLst>
              </a:custGeom>
              <a:solidFill>
                <a:srgbClr val="EBB18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18"/>
              <p:cNvSpPr>
                <a:spLocks/>
              </p:cNvSpPr>
              <p:nvPr/>
            </p:nvSpPr>
            <p:spPr bwMode="auto">
              <a:xfrm>
                <a:off x="8326438" y="3408364"/>
                <a:ext cx="403225" cy="61913"/>
              </a:xfrm>
              <a:custGeom>
                <a:avLst/>
                <a:gdLst>
                  <a:gd name="T0" fmla="*/ 254 w 254"/>
                  <a:gd name="T1" fmla="*/ 39 h 39"/>
                  <a:gd name="T2" fmla="*/ 0 w 254"/>
                  <a:gd name="T3" fmla="*/ 38 h 39"/>
                  <a:gd name="T4" fmla="*/ 2 w 254"/>
                  <a:gd name="T5" fmla="*/ 0 h 39"/>
                  <a:gd name="T6" fmla="*/ 254 w 254"/>
                  <a:gd name="T7" fmla="*/ 3 h 39"/>
                  <a:gd name="T8" fmla="*/ 254 w 254"/>
                  <a:gd name="T9" fmla="*/ 39 h 39"/>
                </a:gdLst>
                <a:ahLst/>
                <a:cxnLst>
                  <a:cxn ang="0">
                    <a:pos x="T0" y="T1"/>
                  </a:cxn>
                  <a:cxn ang="0">
                    <a:pos x="T2" y="T3"/>
                  </a:cxn>
                  <a:cxn ang="0">
                    <a:pos x="T4" y="T5"/>
                  </a:cxn>
                  <a:cxn ang="0">
                    <a:pos x="T6" y="T7"/>
                  </a:cxn>
                  <a:cxn ang="0">
                    <a:pos x="T8" y="T9"/>
                  </a:cxn>
                </a:cxnLst>
                <a:rect l="0" t="0" r="r" b="b"/>
                <a:pathLst>
                  <a:path w="254" h="39">
                    <a:moveTo>
                      <a:pt x="254" y="39"/>
                    </a:moveTo>
                    <a:lnTo>
                      <a:pt x="0" y="38"/>
                    </a:lnTo>
                    <a:lnTo>
                      <a:pt x="2" y="0"/>
                    </a:lnTo>
                    <a:lnTo>
                      <a:pt x="254" y="3"/>
                    </a:lnTo>
                    <a:lnTo>
                      <a:pt x="254" y="39"/>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9"/>
              <p:cNvSpPr>
                <a:spLocks/>
              </p:cNvSpPr>
              <p:nvPr/>
            </p:nvSpPr>
            <p:spPr bwMode="auto">
              <a:xfrm>
                <a:off x="8324516" y="3449639"/>
                <a:ext cx="404014" cy="204753"/>
              </a:xfrm>
              <a:custGeom>
                <a:avLst/>
                <a:gdLst>
                  <a:gd name="T0" fmla="*/ 269 w 270"/>
                  <a:gd name="T1" fmla="*/ 146 h 146"/>
                  <a:gd name="T2" fmla="*/ 0 w 270"/>
                  <a:gd name="T3" fmla="*/ 143 h 146"/>
                  <a:gd name="T4" fmla="*/ 1 w 270"/>
                  <a:gd name="T5" fmla="*/ 0 h 146"/>
                  <a:gd name="T6" fmla="*/ 270 w 270"/>
                  <a:gd name="T7" fmla="*/ 3 h 146"/>
                  <a:gd name="T8" fmla="*/ 269 w 270"/>
                  <a:gd name="T9" fmla="*/ 146 h 146"/>
                </a:gdLst>
                <a:ahLst/>
                <a:cxnLst>
                  <a:cxn ang="0">
                    <a:pos x="T0" y="T1"/>
                  </a:cxn>
                  <a:cxn ang="0">
                    <a:pos x="T2" y="T3"/>
                  </a:cxn>
                  <a:cxn ang="0">
                    <a:pos x="T4" y="T5"/>
                  </a:cxn>
                  <a:cxn ang="0">
                    <a:pos x="T6" y="T7"/>
                  </a:cxn>
                  <a:cxn ang="0">
                    <a:pos x="T8" y="T9"/>
                  </a:cxn>
                </a:cxnLst>
                <a:rect l="0" t="0" r="r" b="b"/>
                <a:pathLst>
                  <a:path w="270" h="146">
                    <a:moveTo>
                      <a:pt x="269" y="146"/>
                    </a:moveTo>
                    <a:lnTo>
                      <a:pt x="0" y="143"/>
                    </a:lnTo>
                    <a:lnTo>
                      <a:pt x="1" y="0"/>
                    </a:lnTo>
                    <a:lnTo>
                      <a:pt x="270" y="3"/>
                    </a:lnTo>
                    <a:lnTo>
                      <a:pt x="269" y="146"/>
                    </a:lnTo>
                    <a:close/>
                  </a:path>
                </a:pathLst>
              </a:custGeom>
              <a:solidFill>
                <a:srgbClr val="233A47"/>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275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標題 1"/>
          <p:cNvSpPr txBox="1">
            <a:spLocks/>
          </p:cNvSpPr>
          <p:nvPr/>
        </p:nvSpPr>
        <p:spPr bwMode="auto">
          <a:xfrm>
            <a:off x="450778" y="361293"/>
            <a:ext cx="7218683" cy="4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zh-TW" altLang="en-US" sz="3000" b="1" dirty="0">
                <a:solidFill>
                  <a:srgbClr val="002060"/>
                </a:solidFill>
                <a:latin typeface="微軟正黑體" panose="020B0604030504040204" pitchFamily="34" charset="-120"/>
                <a:ea typeface="微軟正黑體" panose="020B0604030504040204" pitchFamily="34" charset="-120"/>
              </a:rPr>
              <a:t>肆、報名作業 </a:t>
            </a:r>
            <a:r>
              <a:rPr lang="en-US" altLang="zh-TW" sz="3000" b="1" dirty="0">
                <a:solidFill>
                  <a:srgbClr val="002060"/>
                </a:solidFill>
                <a:latin typeface="微軟正黑體" panose="020B0604030504040204" pitchFamily="34" charset="-120"/>
                <a:ea typeface="微軟正黑體" panose="020B0604030504040204" pitchFamily="34" charset="-120"/>
              </a:rPr>
              <a:t>- </a:t>
            </a:r>
            <a:r>
              <a:rPr lang="zh-TW" altLang="en-US" sz="2800" b="1" dirty="0">
                <a:solidFill>
                  <a:srgbClr val="002060"/>
                </a:solidFill>
                <a:latin typeface="微軟正黑體" panose="020B0604030504040204" pitchFamily="34" charset="-120"/>
                <a:ea typeface="微軟正黑體" panose="020B0604030504040204" pitchFamily="34" charset="-120"/>
              </a:rPr>
              <a:t>報名費繳交說明（</a:t>
            </a:r>
            <a:r>
              <a:rPr lang="en-US" altLang="zh-TW" sz="2800" b="1" dirty="0">
                <a:solidFill>
                  <a:srgbClr val="002060"/>
                </a:solidFill>
                <a:latin typeface="微軟正黑體" panose="020B0604030504040204" pitchFamily="34" charset="-120"/>
                <a:ea typeface="微軟正黑體" panose="020B0604030504040204" pitchFamily="34" charset="-120"/>
              </a:rPr>
              <a:t>3/13</a:t>
            </a:r>
            <a:r>
              <a:rPr lang="zh-TW" altLang="en-US" sz="2800" b="1"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2" name="投影片編號版面配置區 4"/>
          <p:cNvSpPr>
            <a:spLocks noGrp="1"/>
          </p:cNvSpPr>
          <p:nvPr>
            <p:ph type="sldNum" sz="quarter" idx="12"/>
          </p:nvPr>
        </p:nvSpPr>
        <p:spPr bwMode="auto">
          <a:xfrm>
            <a:off x="9630348" y="6515791"/>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557199" indent="-214308">
              <a:defRPr>
                <a:solidFill>
                  <a:schemeClr val="tx1"/>
                </a:solidFill>
                <a:latin typeface="Calibri" panose="020F0502020204030204" pitchFamily="34" charset="0"/>
                <a:ea typeface="新細明體" panose="02020500000000000000" pitchFamily="18" charset="-120"/>
              </a:defRPr>
            </a:lvl2pPr>
            <a:lvl3pPr marL="857228" indent="-171446">
              <a:defRPr>
                <a:solidFill>
                  <a:schemeClr val="tx1"/>
                </a:solidFill>
                <a:latin typeface="Calibri" panose="020F0502020204030204" pitchFamily="34" charset="0"/>
                <a:ea typeface="新細明體" panose="02020500000000000000" pitchFamily="18" charset="-120"/>
              </a:defRPr>
            </a:lvl3pPr>
            <a:lvl4pPr marL="1200120" indent="-171446">
              <a:defRPr>
                <a:solidFill>
                  <a:schemeClr val="tx1"/>
                </a:solidFill>
                <a:latin typeface="Calibri" panose="020F0502020204030204" pitchFamily="34" charset="0"/>
                <a:ea typeface="新細明體" panose="02020500000000000000" pitchFamily="18" charset="-120"/>
              </a:defRPr>
            </a:lvl4pPr>
            <a:lvl5pPr marL="1543012" indent="-171446">
              <a:defRPr>
                <a:solidFill>
                  <a:schemeClr val="tx1"/>
                </a:solidFill>
                <a:latin typeface="Calibri" panose="020F0502020204030204" pitchFamily="34" charset="0"/>
                <a:ea typeface="新細明體" panose="02020500000000000000" pitchFamily="18" charset="-120"/>
              </a:defRPr>
            </a:lvl5pPr>
            <a:lvl6pPr marL="1885903"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228795"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2571686"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2914577" indent="-171446"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a:t>
            </a:fld>
            <a:endParaRPr lang="zh-TW" altLang="en-US" sz="1500" b="1" dirty="0">
              <a:latin typeface="Arial" panose="020B0604020202020204" pitchFamily="34" charset="0"/>
              <a:cs typeface="Arial" panose="020B0604020202020204" pitchFamily="34" charset="0"/>
            </a:endParaRPr>
          </a:p>
        </p:txBody>
      </p:sp>
      <p:cxnSp>
        <p:nvCxnSpPr>
          <p:cNvPr id="44" name="直接连接符 42">
            <a:extLst>
              <a:ext uri="{FF2B5EF4-FFF2-40B4-BE49-F238E27FC236}">
                <a16:creationId xmlns:a16="http://schemas.microsoft.com/office/drawing/2014/main" id="{D0A90210-1C3C-4810-BA74-27A70590C066}"/>
              </a:ext>
            </a:extLst>
          </p:cNvPr>
          <p:cNvCxnSpPr>
            <a:cxnSpLocks/>
            <a:endCxn id="45" idx="11"/>
          </p:cNvCxnSpPr>
          <p:nvPr/>
        </p:nvCxnSpPr>
        <p:spPr>
          <a:xfrm>
            <a:off x="479917" y="797406"/>
            <a:ext cx="10001521" cy="4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Freeform 6">
            <a:extLst>
              <a:ext uri="{FF2B5EF4-FFF2-40B4-BE49-F238E27FC236}">
                <a16:creationId xmlns:a16="http://schemas.microsoft.com/office/drawing/2014/main" id="{7BE0F812-062C-4F1C-B909-A168CBD58732}"/>
              </a:ext>
            </a:extLst>
          </p:cNvPr>
          <p:cNvSpPr>
            <a:spLocks noEditPoints="1"/>
          </p:cNvSpPr>
          <p:nvPr/>
        </p:nvSpPr>
        <p:spPr bwMode="auto">
          <a:xfrm>
            <a:off x="10481438"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grpSp>
        <p:nvGrpSpPr>
          <p:cNvPr id="4" name="组合 7">
            <a:extLst>
              <a:ext uri="{FF2B5EF4-FFF2-40B4-BE49-F238E27FC236}">
                <a16:creationId xmlns:a16="http://schemas.microsoft.com/office/drawing/2014/main" id="{621F3297-8C78-8AEE-F9F8-D005592883FD}"/>
              </a:ext>
            </a:extLst>
          </p:cNvPr>
          <p:cNvGrpSpPr/>
          <p:nvPr/>
        </p:nvGrpSpPr>
        <p:grpSpPr>
          <a:xfrm>
            <a:off x="6343361" y="4383110"/>
            <a:ext cx="5115214" cy="1360257"/>
            <a:chOff x="0" y="194742"/>
            <a:chExt cx="3222454" cy="1955698"/>
          </a:xfrm>
        </p:grpSpPr>
        <p:sp>
          <p:nvSpPr>
            <p:cNvPr id="5" name="圆角矩形 8">
              <a:extLst>
                <a:ext uri="{FF2B5EF4-FFF2-40B4-BE49-F238E27FC236}">
                  <a16:creationId xmlns:a16="http://schemas.microsoft.com/office/drawing/2014/main" id="{39CAD3DE-2365-4CF3-50FB-EB092620E1EB}"/>
                </a:ext>
              </a:extLst>
            </p:cNvPr>
            <p:cNvSpPr/>
            <p:nvPr/>
          </p:nvSpPr>
          <p:spPr>
            <a:xfrm>
              <a:off x="173208" y="194742"/>
              <a:ext cx="3049246" cy="1955698"/>
            </a:xfrm>
            <a:prstGeom prst="roundRect">
              <a:avLst>
                <a:gd name="adj" fmla="val 9976"/>
              </a:avLst>
            </a:prstGeom>
            <a:solidFill>
              <a:schemeClr val="accent4">
                <a:lumMod val="20000"/>
                <a:lumOff val="80000"/>
              </a:schemeClr>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dirty="0">
                <a:solidFill>
                  <a:prstClr val="white"/>
                </a:solidFill>
                <a:latin typeface="Calibri"/>
                <a:ea typeface="宋体" panose="02010600030101010101" pitchFamily="2" charset="-122"/>
              </a:endParaRPr>
            </a:p>
          </p:txBody>
        </p:sp>
        <p:grpSp>
          <p:nvGrpSpPr>
            <p:cNvPr id="6" name="组合 9">
              <a:extLst>
                <a:ext uri="{FF2B5EF4-FFF2-40B4-BE49-F238E27FC236}">
                  <a16:creationId xmlns:a16="http://schemas.microsoft.com/office/drawing/2014/main" id="{A74207D9-7BEE-BACF-25F1-CFE11B5468BD}"/>
                </a:ext>
              </a:extLst>
            </p:cNvPr>
            <p:cNvGrpSpPr/>
            <p:nvPr/>
          </p:nvGrpSpPr>
          <p:grpSpPr>
            <a:xfrm>
              <a:off x="0" y="290669"/>
              <a:ext cx="424561" cy="355906"/>
              <a:chOff x="469900" y="728859"/>
              <a:chExt cx="424561" cy="355906"/>
            </a:xfrm>
          </p:grpSpPr>
          <p:sp>
            <p:nvSpPr>
              <p:cNvPr id="7" name="椭圆 10">
                <a:extLst>
                  <a:ext uri="{FF2B5EF4-FFF2-40B4-BE49-F238E27FC236}">
                    <a16:creationId xmlns:a16="http://schemas.microsoft.com/office/drawing/2014/main" id="{04E2F3D0-B25F-0A50-086A-520292D046F1}"/>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8" name="椭圆 11">
                <a:extLst>
                  <a:ext uri="{FF2B5EF4-FFF2-40B4-BE49-F238E27FC236}">
                    <a16:creationId xmlns:a16="http://schemas.microsoft.com/office/drawing/2014/main" id="{4BA225FF-682A-25C0-186B-378CDFBE395A}"/>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9" name="椭圆 12">
                <a:extLst>
                  <a:ext uri="{FF2B5EF4-FFF2-40B4-BE49-F238E27FC236}">
                    <a16:creationId xmlns:a16="http://schemas.microsoft.com/office/drawing/2014/main" id="{03C60775-979E-08C2-3311-B70FE9C22DE0}"/>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1" name="椭圆 13">
                <a:extLst>
                  <a:ext uri="{FF2B5EF4-FFF2-40B4-BE49-F238E27FC236}">
                    <a16:creationId xmlns:a16="http://schemas.microsoft.com/office/drawing/2014/main" id="{EA969352-485E-326D-908D-B164A32C88F6}"/>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3" name="圆角矩形 14">
                <a:extLst>
                  <a:ext uri="{FF2B5EF4-FFF2-40B4-BE49-F238E27FC236}">
                    <a16:creationId xmlns:a16="http://schemas.microsoft.com/office/drawing/2014/main" id="{1A175FBC-6D4A-E584-7277-BF7946BADA55}"/>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7" name="圆角矩形 15">
                <a:extLst>
                  <a:ext uri="{FF2B5EF4-FFF2-40B4-BE49-F238E27FC236}">
                    <a16:creationId xmlns:a16="http://schemas.microsoft.com/office/drawing/2014/main" id="{6F275906-8D9A-D851-5926-AA23E2D51C23}"/>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19" name="圆角矩形 16">
                <a:extLst>
                  <a:ext uri="{FF2B5EF4-FFF2-40B4-BE49-F238E27FC236}">
                    <a16:creationId xmlns:a16="http://schemas.microsoft.com/office/drawing/2014/main" id="{CA5AEB31-2AB4-5266-7B28-9BD12A20FE81}"/>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sp>
            <p:nvSpPr>
              <p:cNvPr id="20" name="圆角矩形 17">
                <a:extLst>
                  <a:ext uri="{FF2B5EF4-FFF2-40B4-BE49-F238E27FC236}">
                    <a16:creationId xmlns:a16="http://schemas.microsoft.com/office/drawing/2014/main" id="{E4A74E60-8D2B-264A-2C37-795400D839F8}"/>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a:ea typeface="宋体" panose="02010600030101010101" pitchFamily="2" charset="-122"/>
                </a:endParaRPr>
              </a:p>
            </p:txBody>
          </p:sp>
        </p:grpSp>
      </p:grpSp>
      <p:sp>
        <p:nvSpPr>
          <p:cNvPr id="21" name="矩形 20">
            <a:extLst>
              <a:ext uri="{FF2B5EF4-FFF2-40B4-BE49-F238E27FC236}">
                <a16:creationId xmlns:a16="http://schemas.microsoft.com/office/drawing/2014/main" id="{F57A73D1-00BC-89B1-3611-D7BB1D23ED40}"/>
              </a:ext>
            </a:extLst>
          </p:cNvPr>
          <p:cNvSpPr/>
          <p:nvPr/>
        </p:nvSpPr>
        <p:spPr>
          <a:xfrm>
            <a:off x="6571376" y="2429292"/>
            <a:ext cx="2486025" cy="15073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defRPr/>
            </a:pPr>
            <a:r>
              <a:rPr lang="zh-TW" altLang="en-US" sz="2250" b="1" dirty="0">
                <a:solidFill>
                  <a:srgbClr val="7030A0"/>
                </a:solidFill>
                <a:latin typeface="微軟正黑體" pitchFamily="34" charset="-120"/>
                <a:ea typeface="微軟正黑體" pitchFamily="34" charset="-120"/>
              </a:rPr>
              <a:t>報名作業費</a:t>
            </a:r>
            <a:endParaRPr lang="en-US" altLang="zh-TW" sz="2250" b="1" dirty="0">
              <a:solidFill>
                <a:srgbClr val="7030A0"/>
              </a:solidFill>
              <a:latin typeface="微軟正黑體" pitchFamily="34" charset="-120"/>
              <a:ea typeface="微軟正黑體" pitchFamily="34" charset="-120"/>
            </a:endParaRPr>
          </a:p>
          <a:p>
            <a:pPr algn="ctr">
              <a:lnSpc>
                <a:spcPts val="2550"/>
              </a:lnSpc>
              <a:defRPr/>
            </a:pPr>
            <a:r>
              <a:rPr lang="en-US" altLang="zh-TW" sz="2000" b="1" dirty="0">
                <a:solidFill>
                  <a:srgbClr val="C00000"/>
                </a:solidFill>
                <a:latin typeface="微軟正黑體" pitchFamily="34" charset="-120"/>
                <a:ea typeface="微軟正黑體" pitchFamily="34" charset="-120"/>
              </a:rPr>
              <a:t>50</a:t>
            </a:r>
            <a:r>
              <a:rPr lang="zh-TW" altLang="en-US" sz="2000" b="1" dirty="0">
                <a:solidFill>
                  <a:srgbClr val="C00000"/>
                </a:solidFill>
                <a:latin typeface="微軟正黑體" pitchFamily="34" charset="-120"/>
                <a:ea typeface="微軟正黑體" pitchFamily="34" charset="-120"/>
              </a:rPr>
              <a:t>元</a:t>
            </a:r>
            <a:r>
              <a:rPr lang="en-US" altLang="zh-TW" sz="2000" b="1" dirty="0">
                <a:solidFill>
                  <a:srgbClr val="C00000"/>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人 </a:t>
            </a:r>
            <a:r>
              <a:rPr lang="en-US" altLang="zh-TW" sz="2000" b="1" dirty="0">
                <a:solidFill>
                  <a:srgbClr val="C00000"/>
                </a:solidFill>
                <a:latin typeface="微軟正黑體" pitchFamily="34" charset="-120"/>
                <a:ea typeface="微軟正黑體" pitchFamily="34" charset="-120"/>
              </a:rPr>
              <a:t>X</a:t>
            </a:r>
            <a:r>
              <a:rPr lang="zh-TW" altLang="en-US" sz="2000" b="1" dirty="0">
                <a:solidFill>
                  <a:srgbClr val="C00000"/>
                </a:solidFill>
                <a:latin typeface="微軟正黑體" pitchFamily="34" charset="-120"/>
                <a:ea typeface="微軟正黑體" pitchFamily="34" charset="-120"/>
              </a:rPr>
              <a:t> 報名人數</a:t>
            </a:r>
            <a:endParaRPr lang="en-US" altLang="zh-TW" sz="2000" b="1" dirty="0">
              <a:solidFill>
                <a:srgbClr val="C00000"/>
              </a:solidFill>
              <a:latin typeface="微軟正黑體" pitchFamily="34" charset="-120"/>
              <a:ea typeface="微軟正黑體" pitchFamily="34" charset="-120"/>
            </a:endParaRPr>
          </a:p>
          <a:p>
            <a:pPr algn="ctr">
              <a:lnSpc>
                <a:spcPts val="2550"/>
              </a:lnSpc>
              <a:defRPr/>
            </a:pPr>
            <a:r>
              <a:rPr lang="zh-TW" altLang="en-US" sz="1500" b="1" dirty="0">
                <a:solidFill>
                  <a:srgbClr val="0033CC"/>
                </a:solidFill>
                <a:latin typeface="微軟正黑體" pitchFamily="34" charset="-120"/>
                <a:ea typeface="微軟正黑體" pitchFamily="34" charset="-120"/>
              </a:rPr>
              <a:t>（依報名學生人數計算）</a:t>
            </a:r>
          </a:p>
        </p:txBody>
      </p:sp>
      <p:grpSp>
        <p:nvGrpSpPr>
          <p:cNvPr id="22" name="群組 22">
            <a:extLst>
              <a:ext uri="{FF2B5EF4-FFF2-40B4-BE49-F238E27FC236}">
                <a16:creationId xmlns:a16="http://schemas.microsoft.com/office/drawing/2014/main" id="{978005A7-EF48-2102-0E20-B88F6308AF75}"/>
              </a:ext>
            </a:extLst>
          </p:cNvPr>
          <p:cNvGrpSpPr>
            <a:grpSpLocks/>
          </p:cNvGrpSpPr>
          <p:nvPr/>
        </p:nvGrpSpPr>
        <p:grpSpPr bwMode="auto">
          <a:xfrm>
            <a:off x="800100" y="2095913"/>
            <a:ext cx="4912199" cy="2835447"/>
            <a:chOff x="519112" y="3048000"/>
            <a:chExt cx="4600575" cy="1906208"/>
          </a:xfrm>
        </p:grpSpPr>
        <p:sp>
          <p:nvSpPr>
            <p:cNvPr id="23" name="矩形 22">
              <a:extLst>
                <a:ext uri="{FF2B5EF4-FFF2-40B4-BE49-F238E27FC236}">
                  <a16:creationId xmlns:a16="http://schemas.microsoft.com/office/drawing/2014/main" id="{846F715A-15D1-F6F5-070A-DAAB597325B3}"/>
                </a:ext>
              </a:extLst>
            </p:cNvPr>
            <p:cNvSpPr/>
            <p:nvPr/>
          </p:nvSpPr>
          <p:spPr>
            <a:xfrm>
              <a:off x="519112" y="3048000"/>
              <a:ext cx="2152650" cy="9144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100" b="1" dirty="0">
                  <a:solidFill>
                    <a:srgbClr val="7030A0"/>
                  </a:solidFill>
                  <a:latin typeface="微軟正黑體" pitchFamily="34" charset="-120"/>
                  <a:ea typeface="微軟正黑體" pitchFamily="34" charset="-120"/>
                </a:rPr>
                <a:t>一般生</a:t>
              </a:r>
              <a:br>
                <a:rPr lang="en-US" altLang="zh-TW" sz="2100" b="1" dirty="0">
                  <a:solidFill>
                    <a:srgbClr val="7030A0"/>
                  </a:solidFill>
                  <a:latin typeface="微軟正黑體" pitchFamily="34" charset="-120"/>
                  <a:ea typeface="微軟正黑體" pitchFamily="34" charset="-120"/>
                </a:rPr>
              </a:br>
              <a:r>
                <a:rPr lang="zh-TW" altLang="en-US" sz="1600" b="1" dirty="0">
                  <a:solidFill>
                    <a:srgbClr val="7030A0"/>
                  </a:solidFill>
                  <a:latin typeface="微軟正黑體" pitchFamily="34" charset="-120"/>
                  <a:ea typeface="微軟正黑體" pitchFamily="34" charset="-120"/>
                </a:rPr>
                <a:t>（</a:t>
              </a:r>
              <a:r>
                <a:rPr lang="zh-TW" altLang="en-US" sz="1600" b="1" u="sng" dirty="0">
                  <a:solidFill>
                    <a:schemeClr val="accent2"/>
                  </a:solidFill>
                  <a:latin typeface="微軟正黑體" pitchFamily="34" charset="-120"/>
                  <a:ea typeface="微軟正黑體" pitchFamily="34" charset="-120"/>
                </a:rPr>
                <a:t>特殊境遇家庭</a:t>
              </a:r>
              <a:r>
                <a:rPr lang="zh-TW" altLang="en-US" sz="1600" b="1" dirty="0">
                  <a:solidFill>
                    <a:srgbClr val="7030A0"/>
                  </a:solidFill>
                  <a:latin typeface="微軟正黑體" pitchFamily="34" charset="-120"/>
                  <a:ea typeface="微軟正黑體" pitchFamily="34" charset="-120"/>
                </a:rPr>
                <a:t>）</a:t>
              </a:r>
              <a:br>
                <a:rPr lang="en-US" altLang="zh-TW" sz="1200" b="1" dirty="0">
                  <a:solidFill>
                    <a:srgbClr val="7030A0"/>
                  </a:solidFill>
                  <a:latin typeface="微軟正黑體" pitchFamily="34" charset="-120"/>
                  <a:ea typeface="微軟正黑體" pitchFamily="34" charset="-120"/>
                </a:rPr>
              </a:br>
              <a:r>
                <a:rPr lang="zh-TW" altLang="en-US" sz="1100" b="1" dirty="0">
                  <a:solidFill>
                    <a:srgbClr val="0033CC"/>
                  </a:solidFill>
                  <a:latin typeface="微軟正黑體" pitchFamily="34" charset="-120"/>
                  <a:ea typeface="微軟正黑體" pitchFamily="34" charset="-120"/>
                </a:rPr>
                <a:t>檢附在報名期間內有效之「特殊境遇家庭子女身分認定證明文件」</a:t>
              </a:r>
              <a:endParaRPr lang="en-US" altLang="zh-TW" sz="1100" b="1" dirty="0">
                <a:solidFill>
                  <a:srgbClr val="7030A0"/>
                </a:solidFill>
                <a:latin typeface="微軟正黑體" pitchFamily="34" charset="-120"/>
                <a:ea typeface="微軟正黑體" pitchFamily="34" charset="-120"/>
              </a:endParaRPr>
            </a:p>
            <a:p>
              <a:pPr algn="ctr">
                <a:defRPr/>
              </a:pPr>
              <a:r>
                <a:rPr lang="en-US" altLang="zh-TW" sz="2100" b="1" dirty="0">
                  <a:solidFill>
                    <a:srgbClr val="C00000"/>
                  </a:solidFill>
                  <a:latin typeface="微軟正黑體" pitchFamily="34" charset="-120"/>
                  <a:ea typeface="微軟正黑體" pitchFamily="34" charset="-120"/>
                </a:rPr>
                <a:t>300</a:t>
              </a:r>
              <a:r>
                <a:rPr lang="zh-TW" altLang="en-US" sz="2100" b="1" dirty="0">
                  <a:solidFill>
                    <a:srgbClr val="C00000"/>
                  </a:solidFill>
                  <a:latin typeface="微軟正黑體" pitchFamily="34" charset="-120"/>
                  <a:ea typeface="微軟正黑體" pitchFamily="34" charset="-120"/>
                </a:rPr>
                <a:t>元</a:t>
              </a:r>
              <a:r>
                <a:rPr lang="en-US" altLang="zh-TW" sz="2100" b="1" dirty="0">
                  <a:solidFill>
                    <a:srgbClr val="C00000"/>
                  </a:solidFill>
                  <a:latin typeface="微軟正黑體" pitchFamily="34" charset="-120"/>
                  <a:ea typeface="微軟正黑體" pitchFamily="34" charset="-120"/>
                </a:rPr>
                <a:t>/</a:t>
              </a:r>
              <a:r>
                <a:rPr lang="zh-TW" altLang="en-US" sz="2100" b="1" dirty="0">
                  <a:solidFill>
                    <a:srgbClr val="C00000"/>
                  </a:solidFill>
                  <a:latin typeface="微軟正黑體" pitchFamily="34" charset="-120"/>
                  <a:ea typeface="微軟正黑體" pitchFamily="34" charset="-120"/>
                </a:rPr>
                <a:t>人</a:t>
              </a:r>
            </a:p>
          </p:txBody>
        </p:sp>
        <p:sp>
          <p:nvSpPr>
            <p:cNvPr id="24" name="矩形 23">
              <a:extLst>
                <a:ext uri="{FF2B5EF4-FFF2-40B4-BE49-F238E27FC236}">
                  <a16:creationId xmlns:a16="http://schemas.microsoft.com/office/drawing/2014/main" id="{08A43F4F-02EF-1093-3805-C6F624701858}"/>
                </a:ext>
              </a:extLst>
            </p:cNvPr>
            <p:cNvSpPr/>
            <p:nvPr/>
          </p:nvSpPr>
          <p:spPr>
            <a:xfrm>
              <a:off x="534987" y="4039738"/>
              <a:ext cx="2152650" cy="914470"/>
            </a:xfrm>
            <a:prstGeom prst="rect">
              <a:avLst/>
            </a:prstGeom>
            <a:solidFill>
              <a:srgbClr val="FFEB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50" b="1" dirty="0">
                  <a:solidFill>
                    <a:srgbClr val="7030A0"/>
                  </a:solidFill>
                  <a:latin typeface="微軟正黑體" pitchFamily="34" charset="-120"/>
                  <a:ea typeface="微軟正黑體" pitchFamily="34" charset="-120"/>
                </a:rPr>
                <a:t>低收入戶</a:t>
              </a:r>
              <a:endParaRPr lang="en-US" altLang="zh-TW" sz="2250" b="1" dirty="0">
                <a:solidFill>
                  <a:srgbClr val="7030A0"/>
                </a:solidFill>
                <a:latin typeface="微軟正黑體" pitchFamily="34" charset="-120"/>
                <a:ea typeface="微軟正黑體" pitchFamily="34" charset="-120"/>
              </a:endParaRPr>
            </a:p>
            <a:p>
              <a:pPr algn="ctr">
                <a:defRPr/>
              </a:pPr>
              <a:r>
                <a:rPr lang="en-US" altLang="zh-TW" sz="2100" b="1" dirty="0">
                  <a:solidFill>
                    <a:srgbClr val="C00000"/>
                  </a:solidFill>
                  <a:latin typeface="微軟正黑體" pitchFamily="34" charset="-120"/>
                  <a:ea typeface="微軟正黑體" pitchFamily="34" charset="-120"/>
                </a:rPr>
                <a:t>0</a:t>
              </a:r>
              <a:r>
                <a:rPr lang="zh-TW" altLang="en-US" sz="2100" b="1" dirty="0">
                  <a:solidFill>
                    <a:srgbClr val="C00000"/>
                  </a:solidFill>
                  <a:latin typeface="微軟正黑體" pitchFamily="34" charset="-120"/>
                  <a:ea typeface="微軟正黑體" pitchFamily="34" charset="-120"/>
                </a:rPr>
                <a:t>元</a:t>
              </a:r>
              <a:r>
                <a:rPr lang="en-US" altLang="zh-TW" sz="2100" b="1" dirty="0">
                  <a:solidFill>
                    <a:srgbClr val="C00000"/>
                  </a:solidFill>
                  <a:latin typeface="微軟正黑體" pitchFamily="34" charset="-120"/>
                  <a:ea typeface="微軟正黑體" pitchFamily="34" charset="-120"/>
                </a:rPr>
                <a:t>/</a:t>
              </a:r>
              <a:r>
                <a:rPr lang="zh-TW" altLang="en-US" sz="2100" b="1" dirty="0">
                  <a:solidFill>
                    <a:srgbClr val="C00000"/>
                  </a:solidFill>
                  <a:latin typeface="微軟正黑體" pitchFamily="34" charset="-120"/>
                  <a:ea typeface="微軟正黑體" pitchFamily="34" charset="-120"/>
                </a:rPr>
                <a:t>人</a:t>
              </a:r>
              <a:br>
                <a:rPr lang="en-US" altLang="zh-TW" sz="2100" b="1" dirty="0">
                  <a:solidFill>
                    <a:srgbClr val="C00000"/>
                  </a:solidFill>
                  <a:latin typeface="微軟正黑體" pitchFamily="34" charset="-120"/>
                  <a:ea typeface="微軟正黑體" pitchFamily="34" charset="-120"/>
                </a:rPr>
              </a:br>
              <a:r>
                <a:rPr lang="zh-TW" altLang="en-US" sz="1100" b="1" dirty="0">
                  <a:solidFill>
                    <a:srgbClr val="0033CC"/>
                  </a:solidFill>
                  <a:latin typeface="微軟正黑體" pitchFamily="34" charset="-120"/>
                  <a:ea typeface="微軟正黑體" pitchFamily="34" charset="-120"/>
                </a:rPr>
                <a:t>檢附在報名期間內有效之「低收入戶證明文件」</a:t>
              </a:r>
              <a:endParaRPr lang="zh-TW" altLang="en-US" sz="1050" b="1" dirty="0">
                <a:solidFill>
                  <a:srgbClr val="0033CC"/>
                </a:solidFill>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id="{595C1CC2-3766-A91D-7F1A-3E3766776372}"/>
                </a:ext>
              </a:extLst>
            </p:cNvPr>
            <p:cNvSpPr/>
            <p:nvPr/>
          </p:nvSpPr>
          <p:spPr>
            <a:xfrm>
              <a:off x="2967037" y="3048000"/>
              <a:ext cx="2152650" cy="9144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50" b="1" dirty="0">
                  <a:solidFill>
                    <a:srgbClr val="7030A0"/>
                  </a:solidFill>
                  <a:latin typeface="微軟正黑體" pitchFamily="34" charset="-120"/>
                  <a:ea typeface="微軟正黑體" pitchFamily="34" charset="-120"/>
                </a:rPr>
                <a:t>中低收入戶</a:t>
              </a:r>
              <a:endParaRPr lang="en-US" altLang="zh-TW" sz="2250" b="1" dirty="0">
                <a:solidFill>
                  <a:srgbClr val="7030A0"/>
                </a:solidFill>
                <a:latin typeface="微軟正黑體" pitchFamily="34" charset="-120"/>
                <a:ea typeface="微軟正黑體" pitchFamily="34" charset="-120"/>
              </a:endParaRPr>
            </a:p>
            <a:p>
              <a:pPr algn="ctr">
                <a:defRPr/>
              </a:pPr>
              <a:r>
                <a:rPr lang="en-US" altLang="zh-TW" sz="2100" b="1" dirty="0">
                  <a:solidFill>
                    <a:srgbClr val="C00000"/>
                  </a:solidFill>
                  <a:latin typeface="微軟正黑體" pitchFamily="34" charset="-120"/>
                  <a:ea typeface="微軟正黑體" pitchFamily="34" charset="-120"/>
                </a:rPr>
                <a:t>120</a:t>
              </a:r>
              <a:r>
                <a:rPr lang="zh-TW" altLang="en-US" sz="2100" b="1" dirty="0">
                  <a:solidFill>
                    <a:srgbClr val="C00000"/>
                  </a:solidFill>
                  <a:latin typeface="微軟正黑體" pitchFamily="34" charset="-120"/>
                  <a:ea typeface="微軟正黑體" pitchFamily="34" charset="-120"/>
                </a:rPr>
                <a:t>元</a:t>
              </a:r>
              <a:r>
                <a:rPr lang="en-US" altLang="zh-TW" sz="2100" b="1" dirty="0">
                  <a:solidFill>
                    <a:srgbClr val="C00000"/>
                  </a:solidFill>
                  <a:latin typeface="微軟正黑體" pitchFamily="34" charset="-120"/>
                  <a:ea typeface="微軟正黑體" pitchFamily="34" charset="-120"/>
                </a:rPr>
                <a:t>/</a:t>
              </a:r>
              <a:r>
                <a:rPr lang="zh-TW" altLang="en-US" sz="2100" b="1" dirty="0">
                  <a:solidFill>
                    <a:srgbClr val="C00000"/>
                  </a:solidFill>
                  <a:latin typeface="微軟正黑體" pitchFamily="34" charset="-120"/>
                  <a:ea typeface="微軟正黑體" pitchFamily="34" charset="-120"/>
                </a:rPr>
                <a:t>人</a:t>
              </a:r>
              <a:br>
                <a:rPr lang="en-US" altLang="zh-TW" sz="2100" b="1" dirty="0">
                  <a:solidFill>
                    <a:srgbClr val="C00000"/>
                  </a:solidFill>
                  <a:latin typeface="微軟正黑體" pitchFamily="34" charset="-120"/>
                  <a:ea typeface="微軟正黑體" pitchFamily="34" charset="-120"/>
                </a:rPr>
              </a:br>
              <a:r>
                <a:rPr lang="zh-TW" altLang="en-US" sz="1100" b="1" dirty="0">
                  <a:solidFill>
                    <a:srgbClr val="0033CC"/>
                  </a:solidFill>
                  <a:latin typeface="微軟正黑體" pitchFamily="34" charset="-120"/>
                  <a:ea typeface="微軟正黑體" pitchFamily="34" charset="-120"/>
                </a:rPr>
                <a:t>檢附在報名期間內有效之「中低收入戶證明文件」</a:t>
              </a:r>
              <a:endParaRPr lang="en-US" altLang="zh-TW" sz="1100" b="1" dirty="0">
                <a:solidFill>
                  <a:srgbClr val="0033CC"/>
                </a:solidFill>
                <a:latin typeface="微軟正黑體" pitchFamily="34" charset="-120"/>
                <a:ea typeface="微軟正黑體" pitchFamily="34" charset="-120"/>
              </a:endParaRPr>
            </a:p>
          </p:txBody>
        </p:sp>
        <p:sp>
          <p:nvSpPr>
            <p:cNvPr id="29" name="矩形 28">
              <a:extLst>
                <a:ext uri="{FF2B5EF4-FFF2-40B4-BE49-F238E27FC236}">
                  <a16:creationId xmlns:a16="http://schemas.microsoft.com/office/drawing/2014/main" id="{C6CF053E-D9CC-F1C9-BD15-C3151191A931}"/>
                </a:ext>
              </a:extLst>
            </p:cNvPr>
            <p:cNvSpPr/>
            <p:nvPr/>
          </p:nvSpPr>
          <p:spPr>
            <a:xfrm>
              <a:off x="2955924" y="4039738"/>
              <a:ext cx="2152650" cy="9144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50" b="1" dirty="0">
                  <a:solidFill>
                    <a:srgbClr val="7030A0"/>
                  </a:solidFill>
                  <a:latin typeface="微軟正黑體" pitchFamily="34" charset="-120"/>
                  <a:ea typeface="微軟正黑體" pitchFamily="34" charset="-120"/>
                </a:rPr>
                <a:t>失業戶子女</a:t>
              </a:r>
              <a:endParaRPr lang="en-US" altLang="zh-TW" sz="2250" b="1" dirty="0">
                <a:solidFill>
                  <a:srgbClr val="7030A0"/>
                </a:solidFill>
                <a:latin typeface="微軟正黑體" pitchFamily="34" charset="-120"/>
                <a:ea typeface="微軟正黑體" pitchFamily="34" charset="-120"/>
              </a:endParaRPr>
            </a:p>
            <a:p>
              <a:pPr algn="ctr">
                <a:defRPr/>
              </a:pPr>
              <a:r>
                <a:rPr lang="en-US" altLang="zh-TW" sz="2100" b="1" dirty="0">
                  <a:solidFill>
                    <a:srgbClr val="C00000"/>
                  </a:solidFill>
                  <a:latin typeface="微軟正黑體" pitchFamily="34" charset="-120"/>
                  <a:ea typeface="微軟正黑體" pitchFamily="34" charset="-120"/>
                </a:rPr>
                <a:t>0</a:t>
              </a:r>
              <a:r>
                <a:rPr lang="zh-TW" altLang="en-US" sz="2100" b="1" dirty="0">
                  <a:solidFill>
                    <a:srgbClr val="C00000"/>
                  </a:solidFill>
                  <a:latin typeface="微軟正黑體" pitchFamily="34" charset="-120"/>
                  <a:ea typeface="微軟正黑體" pitchFamily="34" charset="-120"/>
                </a:rPr>
                <a:t>元</a:t>
              </a:r>
              <a:r>
                <a:rPr lang="en-US" altLang="zh-TW" sz="2100" b="1" dirty="0">
                  <a:solidFill>
                    <a:srgbClr val="C00000"/>
                  </a:solidFill>
                  <a:latin typeface="微軟正黑體" pitchFamily="34" charset="-120"/>
                  <a:ea typeface="微軟正黑體" pitchFamily="34" charset="-120"/>
                </a:rPr>
                <a:t>/</a:t>
              </a:r>
              <a:r>
                <a:rPr lang="zh-TW" altLang="en-US" sz="2100" b="1" dirty="0">
                  <a:solidFill>
                    <a:srgbClr val="C00000"/>
                  </a:solidFill>
                  <a:latin typeface="微軟正黑體" pitchFamily="34" charset="-120"/>
                  <a:ea typeface="微軟正黑體" pitchFamily="34" charset="-120"/>
                </a:rPr>
                <a:t>人</a:t>
              </a:r>
              <a:br>
                <a:rPr lang="en-US" altLang="zh-TW" sz="2100" b="1" dirty="0">
                  <a:solidFill>
                    <a:srgbClr val="C00000"/>
                  </a:solidFill>
                  <a:latin typeface="微軟正黑體" pitchFamily="34" charset="-120"/>
                  <a:ea typeface="微軟正黑體" pitchFamily="34" charset="-120"/>
                </a:rPr>
              </a:br>
              <a:r>
                <a:rPr lang="zh-TW" altLang="en-US" sz="1100" b="1" dirty="0">
                  <a:solidFill>
                    <a:srgbClr val="0033CC"/>
                  </a:solidFill>
                  <a:latin typeface="微軟正黑體" pitchFamily="34" charset="-120"/>
                  <a:ea typeface="微軟正黑體" pitchFamily="34" charset="-120"/>
                </a:rPr>
                <a:t>檢附在報名期間內有效之「直系血親尊親屬支領失業給付證明文件」</a:t>
              </a:r>
              <a:endParaRPr lang="zh-TW" altLang="en-US" sz="1050" b="1" dirty="0">
                <a:solidFill>
                  <a:srgbClr val="0033CC"/>
                </a:solidFill>
                <a:latin typeface="微軟正黑體" pitchFamily="34" charset="-120"/>
                <a:ea typeface="微軟正黑體" pitchFamily="34" charset="-120"/>
              </a:endParaRPr>
            </a:p>
          </p:txBody>
        </p:sp>
      </p:grpSp>
      <p:sp>
        <p:nvSpPr>
          <p:cNvPr id="30" name="文字方塊 16">
            <a:extLst>
              <a:ext uri="{FF2B5EF4-FFF2-40B4-BE49-F238E27FC236}">
                <a16:creationId xmlns:a16="http://schemas.microsoft.com/office/drawing/2014/main" id="{CC9A0414-E78F-32DD-DB6E-FE4D1A584105}"/>
              </a:ext>
            </a:extLst>
          </p:cNvPr>
          <p:cNvSpPr txBox="1">
            <a:spLocks noChangeArrowheads="1"/>
          </p:cNvSpPr>
          <p:nvPr/>
        </p:nvSpPr>
        <p:spPr bwMode="auto">
          <a:xfrm>
            <a:off x="2145369" y="1301853"/>
            <a:ext cx="233910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100" b="1" dirty="0">
                <a:solidFill>
                  <a:srgbClr val="C00000"/>
                </a:solidFill>
                <a:latin typeface="微軟正黑體" panose="020B0604030504040204" pitchFamily="34" charset="-120"/>
                <a:ea typeface="微軟正黑體" panose="020B0604030504040204" pitchFamily="34" charset="-120"/>
              </a:rPr>
              <a:t>各繳費身分報名費</a:t>
            </a:r>
          </a:p>
        </p:txBody>
      </p:sp>
      <p:sp>
        <p:nvSpPr>
          <p:cNvPr id="46" name="文字方塊 18">
            <a:extLst>
              <a:ext uri="{FF2B5EF4-FFF2-40B4-BE49-F238E27FC236}">
                <a16:creationId xmlns:a16="http://schemas.microsoft.com/office/drawing/2014/main" id="{9880AEAD-184B-E7F0-2FA2-5BCBD779A154}"/>
              </a:ext>
            </a:extLst>
          </p:cNvPr>
          <p:cNvSpPr txBox="1">
            <a:spLocks noChangeArrowheads="1"/>
          </p:cNvSpPr>
          <p:nvPr/>
        </p:nvSpPr>
        <p:spPr bwMode="auto">
          <a:xfrm>
            <a:off x="9440780" y="1288669"/>
            <a:ext cx="17331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100" dirty="0">
                <a:latin typeface="微軟正黑體" panose="020B0604030504040204" pitchFamily="34" charset="-120"/>
                <a:ea typeface="微軟正黑體" panose="020B0604030504040204" pitchFamily="34" charset="-120"/>
              </a:rPr>
              <a:t>   </a:t>
            </a:r>
            <a:r>
              <a:rPr lang="zh-TW" altLang="en-US" sz="2100" b="1" dirty="0">
                <a:solidFill>
                  <a:srgbClr val="C00000"/>
                </a:solidFill>
                <a:latin typeface="微軟正黑體" panose="020B0604030504040204" pitchFamily="34" charset="-120"/>
                <a:ea typeface="微軟正黑體" panose="020B0604030504040204" pitchFamily="34" charset="-120"/>
              </a:rPr>
              <a:t>應繳報名費</a:t>
            </a:r>
          </a:p>
        </p:txBody>
      </p:sp>
      <p:sp>
        <p:nvSpPr>
          <p:cNvPr id="47" name="文字方塊 19">
            <a:extLst>
              <a:ext uri="{FF2B5EF4-FFF2-40B4-BE49-F238E27FC236}">
                <a16:creationId xmlns:a16="http://schemas.microsoft.com/office/drawing/2014/main" id="{4342015D-EE01-974C-440C-2E8B5A04FB82}"/>
              </a:ext>
            </a:extLst>
          </p:cNvPr>
          <p:cNvSpPr txBox="1">
            <a:spLocks noChangeArrowheads="1"/>
          </p:cNvSpPr>
          <p:nvPr/>
        </p:nvSpPr>
        <p:spPr bwMode="auto">
          <a:xfrm>
            <a:off x="5859335" y="2776041"/>
            <a:ext cx="5036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6000" dirty="0">
                <a:latin typeface="微軟正黑體" panose="020B0604030504040204" pitchFamily="34" charset="-120"/>
                <a:ea typeface="微軟正黑體" panose="020B0604030504040204" pitchFamily="34" charset="-120"/>
              </a:rPr>
              <a:t>-</a:t>
            </a:r>
            <a:endParaRPr lang="zh-TW" altLang="en-US" sz="6000" dirty="0">
              <a:latin typeface="微軟正黑體" panose="020B0604030504040204" pitchFamily="34" charset="-120"/>
              <a:ea typeface="微軟正黑體" panose="020B0604030504040204" pitchFamily="34" charset="-120"/>
            </a:endParaRPr>
          </a:p>
        </p:txBody>
      </p:sp>
      <p:sp>
        <p:nvSpPr>
          <p:cNvPr id="48" name="文字方塊 20">
            <a:extLst>
              <a:ext uri="{FF2B5EF4-FFF2-40B4-BE49-F238E27FC236}">
                <a16:creationId xmlns:a16="http://schemas.microsoft.com/office/drawing/2014/main" id="{279C61FE-C3ED-1B86-23D5-7E85E3DB8032}"/>
              </a:ext>
            </a:extLst>
          </p:cNvPr>
          <p:cNvSpPr txBox="1">
            <a:spLocks noChangeArrowheads="1"/>
          </p:cNvSpPr>
          <p:nvPr/>
        </p:nvSpPr>
        <p:spPr bwMode="auto">
          <a:xfrm>
            <a:off x="9132410" y="2931732"/>
            <a:ext cx="66556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3750">
                <a:latin typeface="微軟正黑體" panose="020B0604030504040204" pitchFamily="34" charset="-120"/>
                <a:ea typeface="微軟正黑體" panose="020B0604030504040204" pitchFamily="34" charset="-120"/>
              </a:rPr>
              <a:t>＝</a:t>
            </a:r>
          </a:p>
        </p:txBody>
      </p:sp>
      <p:sp>
        <p:nvSpPr>
          <p:cNvPr id="49" name="文字方塊 23">
            <a:extLst>
              <a:ext uri="{FF2B5EF4-FFF2-40B4-BE49-F238E27FC236}">
                <a16:creationId xmlns:a16="http://schemas.microsoft.com/office/drawing/2014/main" id="{B824D112-CC7D-DC8E-BA72-ECA50BE9F5E4}"/>
              </a:ext>
            </a:extLst>
          </p:cNvPr>
          <p:cNvSpPr txBox="1">
            <a:spLocks noChangeArrowheads="1"/>
          </p:cNvSpPr>
          <p:nvPr/>
        </p:nvSpPr>
        <p:spPr bwMode="auto">
          <a:xfrm>
            <a:off x="6794965" y="1274938"/>
            <a:ext cx="206979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100" b="1" dirty="0">
                <a:solidFill>
                  <a:srgbClr val="C00000"/>
                </a:solidFill>
                <a:latin typeface="微軟正黑體" panose="020B0604030504040204" pitchFamily="34" charset="-120"/>
                <a:ea typeface="微軟正黑體" panose="020B0604030504040204" pitchFamily="34" charset="-120"/>
              </a:rPr>
              <a:t>國中學校作業費</a:t>
            </a:r>
          </a:p>
        </p:txBody>
      </p:sp>
      <p:sp>
        <p:nvSpPr>
          <p:cNvPr id="50" name="矩形 49">
            <a:extLst>
              <a:ext uri="{FF2B5EF4-FFF2-40B4-BE49-F238E27FC236}">
                <a16:creationId xmlns:a16="http://schemas.microsoft.com/office/drawing/2014/main" id="{1D52A864-1258-0474-095F-75DB7BCEB1AE}"/>
              </a:ext>
            </a:extLst>
          </p:cNvPr>
          <p:cNvSpPr/>
          <p:nvPr/>
        </p:nvSpPr>
        <p:spPr>
          <a:xfrm>
            <a:off x="9663426" y="2418577"/>
            <a:ext cx="1435894" cy="15287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defRPr/>
            </a:pPr>
            <a:r>
              <a:rPr lang="zh-TW" altLang="en-US" sz="2250" b="1" dirty="0">
                <a:solidFill>
                  <a:srgbClr val="0033CC"/>
                </a:solidFill>
                <a:latin typeface="微軟正黑體" pitchFamily="34" charset="-120"/>
                <a:ea typeface="微軟正黑體" pitchFamily="34" charset="-120"/>
              </a:rPr>
              <a:t>國中集體報名費</a:t>
            </a:r>
            <a:endParaRPr lang="en-US" altLang="zh-TW" sz="2250" b="1" dirty="0">
              <a:solidFill>
                <a:srgbClr val="0033CC"/>
              </a:solidFill>
              <a:latin typeface="微軟正黑體" pitchFamily="34" charset="-120"/>
              <a:ea typeface="微軟正黑體" pitchFamily="34" charset="-120"/>
            </a:endParaRPr>
          </a:p>
        </p:txBody>
      </p:sp>
      <p:sp>
        <p:nvSpPr>
          <p:cNvPr id="51" name="左中括弧 50">
            <a:extLst>
              <a:ext uri="{FF2B5EF4-FFF2-40B4-BE49-F238E27FC236}">
                <a16:creationId xmlns:a16="http://schemas.microsoft.com/office/drawing/2014/main" id="{F7474964-C789-058E-0EB0-20CDB8789DE6}"/>
              </a:ext>
            </a:extLst>
          </p:cNvPr>
          <p:cNvSpPr/>
          <p:nvPr/>
        </p:nvSpPr>
        <p:spPr>
          <a:xfrm rot="5400000">
            <a:off x="3123188" y="-592412"/>
            <a:ext cx="271512" cy="4883788"/>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2" name="左中括弧 51">
            <a:extLst>
              <a:ext uri="{FF2B5EF4-FFF2-40B4-BE49-F238E27FC236}">
                <a16:creationId xmlns:a16="http://schemas.microsoft.com/office/drawing/2014/main" id="{EB41E7C3-4E55-15BD-53FC-DB9A759DA0C8}"/>
              </a:ext>
            </a:extLst>
          </p:cNvPr>
          <p:cNvSpPr/>
          <p:nvPr/>
        </p:nvSpPr>
        <p:spPr>
          <a:xfrm rot="5400000">
            <a:off x="7689966" y="543937"/>
            <a:ext cx="279794" cy="261937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3" name="左中括弧 52">
            <a:extLst>
              <a:ext uri="{FF2B5EF4-FFF2-40B4-BE49-F238E27FC236}">
                <a16:creationId xmlns:a16="http://schemas.microsoft.com/office/drawing/2014/main" id="{6C7C91AD-5E0F-BED6-731B-1BA913ADB3D8}"/>
              </a:ext>
            </a:extLst>
          </p:cNvPr>
          <p:cNvSpPr/>
          <p:nvPr/>
        </p:nvSpPr>
        <p:spPr>
          <a:xfrm rot="5400000">
            <a:off x="10251569" y="1133864"/>
            <a:ext cx="271512" cy="14478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4" name="內容版面配置區 2">
            <a:extLst>
              <a:ext uri="{FF2B5EF4-FFF2-40B4-BE49-F238E27FC236}">
                <a16:creationId xmlns:a16="http://schemas.microsoft.com/office/drawing/2014/main" id="{3B59CF37-176B-2DEA-056F-BFC82E394283}"/>
              </a:ext>
            </a:extLst>
          </p:cNvPr>
          <p:cNvSpPr>
            <a:spLocks noGrp="1"/>
          </p:cNvSpPr>
          <p:nvPr>
            <p:ph idx="1"/>
          </p:nvPr>
        </p:nvSpPr>
        <p:spPr>
          <a:xfrm>
            <a:off x="7013642" y="4468775"/>
            <a:ext cx="4283008" cy="1433046"/>
          </a:xfrm>
        </p:spPr>
        <p:txBody>
          <a:bodyPr rtlCol="0">
            <a:noAutofit/>
          </a:bodyPr>
          <a:lstStyle/>
          <a:p>
            <a:pPr marL="0" algn="just">
              <a:buNone/>
              <a:defRPr/>
            </a:pPr>
            <a:r>
              <a:rPr lang="zh-TW" altLang="en-US" sz="2000" b="1" dirty="0">
                <a:latin typeface="微軟正黑體" pitchFamily="34" charset="-120"/>
                <a:ea typeface="微軟正黑體" pitchFamily="34" charset="-120"/>
              </a:rPr>
              <a:t>國中學校老師於集體報名系統上傳報名資料後，系統可下載「</a:t>
            </a:r>
            <a:r>
              <a:rPr lang="zh-TW" altLang="en-US" sz="2000" b="1" dirty="0">
                <a:solidFill>
                  <a:srgbClr val="C00000"/>
                </a:solidFill>
                <a:highlight>
                  <a:srgbClr val="FFCF9F"/>
                </a:highlight>
                <a:latin typeface="微軟正黑體" pitchFamily="34" charset="-120"/>
                <a:ea typeface="微軟正黑體" pitchFamily="34" charset="-120"/>
              </a:rPr>
              <a:t>報名資料檢核表</a:t>
            </a:r>
            <a:r>
              <a:rPr lang="zh-TW" altLang="en-US" sz="2000" b="1" dirty="0">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確認報名人數及繳費金額</a:t>
            </a:r>
            <a:r>
              <a:rPr lang="zh-TW" altLang="en-US" sz="2000" b="1" dirty="0">
                <a:latin typeface="微軟正黑體" pitchFamily="34" charset="-120"/>
                <a:ea typeface="微軟正黑體" pitchFamily="34" charset="-120"/>
              </a:rPr>
              <a:t>後，再點選</a:t>
            </a:r>
            <a:r>
              <a:rPr lang="zh-TW" altLang="en-US" sz="2000" b="1" dirty="0">
                <a:solidFill>
                  <a:srgbClr val="C00000"/>
                </a:solidFill>
                <a:latin typeface="微軟正黑體" pitchFamily="34" charset="-120"/>
                <a:ea typeface="微軟正黑體" pitchFamily="34" charset="-120"/>
              </a:rPr>
              <a:t>報名資料確認。</a:t>
            </a:r>
            <a:endParaRPr lang="en-US" altLang="zh-TW" sz="2000" b="1" dirty="0">
              <a:solidFill>
                <a:srgbClr val="C00000"/>
              </a:solidFill>
              <a:latin typeface="微軟正黑體" pitchFamily="34" charset="-120"/>
              <a:ea typeface="微軟正黑體" pitchFamily="34" charset="-12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圖片 36">
            <a:extLst>
              <a:ext uri="{FF2B5EF4-FFF2-40B4-BE49-F238E27FC236}">
                <a16:creationId xmlns:a16="http://schemas.microsoft.com/office/drawing/2014/main" id="{DDC9F5CA-1CA5-4040-A1CD-6FFE6124A4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284" y="1271451"/>
            <a:ext cx="8259539" cy="5586549"/>
          </a:xfrm>
          <a:prstGeom prst="rect">
            <a:avLst/>
          </a:prstGeom>
        </p:spPr>
      </p:pic>
      <p:sp>
        <p:nvSpPr>
          <p:cNvPr id="5" name="投影片編號版面配置區 4"/>
          <p:cNvSpPr txBox="1">
            <a:spLocks/>
          </p:cNvSpPr>
          <p:nvPr/>
        </p:nvSpPr>
        <p:spPr bwMode="auto">
          <a:xfrm>
            <a:off x="966790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90</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26134"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0200" y="625547"/>
            <a:ext cx="418526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(2/6)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27" name="Oval 61">
            <a:extLst>
              <a:ext uri="{FF2B5EF4-FFF2-40B4-BE49-F238E27FC236}">
                <a16:creationId xmlns:a16="http://schemas.microsoft.com/office/drawing/2014/main" id="{55497F7E-CFF7-4F36-943E-41C2C14BA434}"/>
              </a:ext>
            </a:extLst>
          </p:cNvPr>
          <p:cNvSpPr/>
          <p:nvPr/>
        </p:nvSpPr>
        <p:spPr>
          <a:xfrm>
            <a:off x="7508192" y="1617165"/>
            <a:ext cx="288000" cy="288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75000"/>
                  </a:schemeClr>
                </a:solidFill>
              </a:rPr>
              <a:t>4</a:t>
            </a:r>
          </a:p>
        </p:txBody>
      </p:sp>
      <p:sp>
        <p:nvSpPr>
          <p:cNvPr id="28" name="Oval 45">
            <a:extLst>
              <a:ext uri="{FF2B5EF4-FFF2-40B4-BE49-F238E27FC236}">
                <a16:creationId xmlns:a16="http://schemas.microsoft.com/office/drawing/2014/main" id="{F5306101-53A4-45A9-85B8-EC3EF7398F88}"/>
              </a:ext>
            </a:extLst>
          </p:cNvPr>
          <p:cNvSpPr/>
          <p:nvPr/>
        </p:nvSpPr>
        <p:spPr>
          <a:xfrm>
            <a:off x="5405572" y="1913874"/>
            <a:ext cx="288000" cy="288000"/>
          </a:xfrm>
          <a:prstGeom prst="ellipse">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lumMod val="75000"/>
                  </a:schemeClr>
                </a:solidFill>
              </a:rPr>
              <a:t>3</a:t>
            </a:r>
          </a:p>
        </p:txBody>
      </p:sp>
      <p:sp>
        <p:nvSpPr>
          <p:cNvPr id="29" name="Oval 56">
            <a:extLst>
              <a:ext uri="{FF2B5EF4-FFF2-40B4-BE49-F238E27FC236}">
                <a16:creationId xmlns:a16="http://schemas.microsoft.com/office/drawing/2014/main" id="{033371B3-0C06-4B39-9C4D-694C84D90BBA}"/>
              </a:ext>
            </a:extLst>
          </p:cNvPr>
          <p:cNvSpPr/>
          <p:nvPr/>
        </p:nvSpPr>
        <p:spPr>
          <a:xfrm>
            <a:off x="1601827" y="1898115"/>
            <a:ext cx="288000" cy="28800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75000"/>
                  </a:schemeClr>
                </a:solidFill>
              </a:rPr>
              <a:t>2</a:t>
            </a:r>
          </a:p>
        </p:txBody>
      </p:sp>
      <p:sp>
        <p:nvSpPr>
          <p:cNvPr id="31" name="Oval 40">
            <a:extLst>
              <a:ext uri="{FF2B5EF4-FFF2-40B4-BE49-F238E27FC236}">
                <a16:creationId xmlns:a16="http://schemas.microsoft.com/office/drawing/2014/main" id="{DA84B160-3C5E-425C-9168-D517ED2E99A6}"/>
              </a:ext>
            </a:extLst>
          </p:cNvPr>
          <p:cNvSpPr/>
          <p:nvPr/>
        </p:nvSpPr>
        <p:spPr>
          <a:xfrm>
            <a:off x="5397863" y="3039297"/>
            <a:ext cx="288000" cy="288000"/>
          </a:xfrm>
          <a:prstGeom prst="ellipse">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75000"/>
                  </a:schemeClr>
                </a:solidFill>
              </a:rPr>
              <a:t>6</a:t>
            </a:r>
          </a:p>
        </p:txBody>
      </p:sp>
      <p:sp>
        <p:nvSpPr>
          <p:cNvPr id="32" name="Oval 40">
            <a:extLst>
              <a:ext uri="{FF2B5EF4-FFF2-40B4-BE49-F238E27FC236}">
                <a16:creationId xmlns:a16="http://schemas.microsoft.com/office/drawing/2014/main" id="{DA84B160-3C5E-425C-9168-D517ED2E99A6}"/>
              </a:ext>
            </a:extLst>
          </p:cNvPr>
          <p:cNvSpPr/>
          <p:nvPr/>
        </p:nvSpPr>
        <p:spPr>
          <a:xfrm>
            <a:off x="5403534" y="4235556"/>
            <a:ext cx="288000" cy="288000"/>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rPr>
              <a:t>7</a:t>
            </a:r>
          </a:p>
        </p:txBody>
      </p:sp>
      <p:sp>
        <p:nvSpPr>
          <p:cNvPr id="33" name="矩形 32"/>
          <p:cNvSpPr/>
          <p:nvPr/>
        </p:nvSpPr>
        <p:spPr>
          <a:xfrm>
            <a:off x="1889828" y="1339424"/>
            <a:ext cx="2534126" cy="2879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矩形 34"/>
          <p:cNvSpPr/>
          <p:nvPr/>
        </p:nvSpPr>
        <p:spPr>
          <a:xfrm>
            <a:off x="6428281" y="2604983"/>
            <a:ext cx="3140041" cy="1801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Oval 40">
            <a:extLst>
              <a:ext uri="{FF2B5EF4-FFF2-40B4-BE49-F238E27FC236}">
                <a16:creationId xmlns:a16="http://schemas.microsoft.com/office/drawing/2014/main" id="{DA84B160-3C5E-425C-9168-D517ED2E99A6}"/>
              </a:ext>
            </a:extLst>
          </p:cNvPr>
          <p:cNvSpPr/>
          <p:nvPr/>
        </p:nvSpPr>
        <p:spPr>
          <a:xfrm>
            <a:off x="1829057" y="6175521"/>
            <a:ext cx="288000" cy="2880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5</a:t>
            </a:r>
          </a:p>
        </p:txBody>
      </p:sp>
      <p:sp>
        <p:nvSpPr>
          <p:cNvPr id="30" name="Oval 50">
            <a:extLst>
              <a:ext uri="{FF2B5EF4-FFF2-40B4-BE49-F238E27FC236}">
                <a16:creationId xmlns:a16="http://schemas.microsoft.com/office/drawing/2014/main" id="{7150590E-63BC-4760-A7E4-AB6F08EC4FE9}"/>
              </a:ext>
            </a:extLst>
          </p:cNvPr>
          <p:cNvSpPr/>
          <p:nvPr/>
        </p:nvSpPr>
        <p:spPr>
          <a:xfrm>
            <a:off x="1601827" y="1262995"/>
            <a:ext cx="288000" cy="288000"/>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rPr>
              <a:t>1</a:t>
            </a:r>
          </a:p>
        </p:txBody>
      </p:sp>
      <p:sp>
        <p:nvSpPr>
          <p:cNvPr id="4" name="矩形 3">
            <a:extLst>
              <a:ext uri="{FF2B5EF4-FFF2-40B4-BE49-F238E27FC236}">
                <a16:creationId xmlns:a16="http://schemas.microsoft.com/office/drawing/2014/main" id="{781246B4-24C2-1BFE-8E6F-9779B4B59DDF}"/>
              </a:ext>
            </a:extLst>
          </p:cNvPr>
          <p:cNvSpPr/>
          <p:nvPr/>
        </p:nvSpPr>
        <p:spPr>
          <a:xfrm>
            <a:off x="5995868" y="6071191"/>
            <a:ext cx="4039955" cy="541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5" name="群組 14"/>
          <p:cNvGrpSpPr/>
          <p:nvPr/>
        </p:nvGrpSpPr>
        <p:grpSpPr>
          <a:xfrm>
            <a:off x="6318880" y="3454134"/>
            <a:ext cx="4074904" cy="3108704"/>
            <a:chOff x="7931744" y="3042772"/>
            <a:chExt cx="3498256" cy="2675709"/>
          </a:xfrm>
        </p:grpSpPr>
        <p:grpSp>
          <p:nvGrpSpPr>
            <p:cNvPr id="16" name="Group 58">
              <a:extLst>
                <a:ext uri="{FF2B5EF4-FFF2-40B4-BE49-F238E27FC236}">
                  <a16:creationId xmlns:a16="http://schemas.microsoft.com/office/drawing/2014/main" id="{79121BBD-CBFA-48AD-9671-DEB2A39D7DDC}"/>
                </a:ext>
              </a:extLst>
            </p:cNvPr>
            <p:cNvGrpSpPr/>
            <p:nvPr/>
          </p:nvGrpSpPr>
          <p:grpSpPr>
            <a:xfrm>
              <a:off x="7931744" y="3042772"/>
              <a:ext cx="3498256" cy="2675709"/>
              <a:chOff x="6306598" y="3734324"/>
              <a:chExt cx="3145872" cy="2891943"/>
            </a:xfrm>
          </p:grpSpPr>
          <p:sp>
            <p:nvSpPr>
              <p:cNvPr id="24" name="Right Triangle 59">
                <a:extLst>
                  <a:ext uri="{FF2B5EF4-FFF2-40B4-BE49-F238E27FC236}">
                    <a16:creationId xmlns:a16="http://schemas.microsoft.com/office/drawing/2014/main" id="{13D75164-4795-4CB1-9B83-E1A87DE5630E}"/>
                  </a:ext>
                </a:extLst>
              </p:cNvPr>
              <p:cNvSpPr/>
              <p:nvPr/>
            </p:nvSpPr>
            <p:spPr>
              <a:xfrm rot="5400000">
                <a:off x="9055708" y="4064310"/>
                <a:ext cx="391188" cy="402336"/>
              </a:xfrm>
              <a:prstGeom prst="rtTriangle">
                <a:avLst/>
              </a:prstGeom>
              <a:solidFill>
                <a:schemeClr val="accent6">
                  <a:lumMod val="75000"/>
                  <a:alpha val="61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25" name="Rectangle 60">
                <a:extLst>
                  <a:ext uri="{FF2B5EF4-FFF2-40B4-BE49-F238E27FC236}">
                    <a16:creationId xmlns:a16="http://schemas.microsoft.com/office/drawing/2014/main" id="{44F2124A-88B4-4B93-B61A-561CD31CC7EA}"/>
                  </a:ext>
                </a:extLst>
              </p:cNvPr>
              <p:cNvSpPr/>
              <p:nvPr/>
            </p:nvSpPr>
            <p:spPr>
              <a:xfrm>
                <a:off x="6306598" y="3734324"/>
                <a:ext cx="3145872" cy="335560"/>
              </a:xfrm>
              <a:prstGeom prst="rect">
                <a:avLst/>
              </a:prstGeom>
              <a:solidFill>
                <a:schemeClr val="accent6">
                  <a:lumMod val="60000"/>
                  <a:lumOff val="40000"/>
                  <a:alpha val="79000"/>
                </a:schemeClr>
              </a:solidFill>
              <a:ln>
                <a:noFill/>
              </a:ln>
            </p:spPr>
            <p:style>
              <a:lnRef idx="0">
                <a:scrgbClr r="0" g="0" b="0"/>
              </a:lnRef>
              <a:fillRef idx="0">
                <a:scrgbClr r="0" g="0" b="0"/>
              </a:fillRef>
              <a:effectRef idx="0">
                <a:scrgbClr r="0" g="0" b="0"/>
              </a:effectRef>
              <a:fontRef idx="minor">
                <a:schemeClr val="lt1"/>
              </a:fontRef>
            </p:style>
            <p:txBody>
              <a:bodyPr lIns="320040" rtlCol="0" anchor="ctr"/>
              <a:lstStyle/>
              <a:p>
                <a:endParaRPr lang="en-US" sz="1600" b="1" dirty="0"/>
              </a:p>
            </p:txBody>
          </p:sp>
          <p:sp>
            <p:nvSpPr>
              <p:cNvPr id="26" name="Rectangle 62">
                <a:extLst>
                  <a:ext uri="{FF2B5EF4-FFF2-40B4-BE49-F238E27FC236}">
                    <a16:creationId xmlns:a16="http://schemas.microsoft.com/office/drawing/2014/main" id="{30A72DA4-F183-463B-8913-C3D6263A4E65}"/>
                  </a:ext>
                </a:extLst>
              </p:cNvPr>
              <p:cNvSpPr/>
              <p:nvPr/>
            </p:nvSpPr>
            <p:spPr>
              <a:xfrm>
                <a:off x="6515001" y="4069885"/>
                <a:ext cx="2802490" cy="25563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選擇招生學校，點選</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查詢</a:t>
                </a:r>
                <a:r>
                  <a:rPr lang="en-US" altLang="zh-TW" sz="2000" b="1" dirty="0">
                    <a:solidFill>
                      <a:schemeClr val="tx1"/>
                    </a:solidFill>
                    <a:latin typeface="微軟正黑體" panose="020B0604030504040204" pitchFamily="34" charset="-120"/>
                    <a:ea typeface="微軟正黑體" panose="020B0604030504040204" pitchFamily="34" charset="-120"/>
                  </a:rPr>
                  <a:t>】</a:t>
                </a: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選擇科</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組</a:t>
                </a:r>
                <a:r>
                  <a:rPr lang="en-US" altLang="zh-TW" sz="2000" b="1" dirty="0">
                    <a:solidFill>
                      <a:schemeClr val="tx1"/>
                    </a:solidFill>
                    <a:latin typeface="微軟正黑體" panose="020B0604030504040204" pitchFamily="34" charset="-120"/>
                    <a:ea typeface="微軟正黑體" panose="020B0604030504040204" pitchFamily="34" charset="-120"/>
                  </a:rPr>
                  <a:t>)</a:t>
                </a: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點選</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新增</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移至右方暫存區</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已選填志願暫存區</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選點暫存區之志願</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志願順序排序上下移動</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just">
                  <a:spcBef>
                    <a:spcPts val="600"/>
                  </a:spcBef>
                </a:pPr>
                <a:r>
                  <a:rPr lang="zh-TW" altLang="en-US" sz="2000" b="1" dirty="0">
                    <a:solidFill>
                      <a:schemeClr val="tx1"/>
                    </a:solidFill>
                    <a:latin typeface="微軟正黑體" panose="020B0604030504040204" pitchFamily="34" charset="-120"/>
                    <a:ea typeface="微軟正黑體" panose="020B0604030504040204" pitchFamily="34" charset="-120"/>
                  </a:rPr>
                  <a:t>移除志願</a:t>
                </a:r>
                <a:endParaRPr lang="en-US" sz="2000" b="1" dirty="0">
                  <a:solidFill>
                    <a:schemeClr val="tx1"/>
                  </a:solidFill>
                  <a:latin typeface="微軟正黑體" panose="020B0604030504040204" pitchFamily="34" charset="-120"/>
                  <a:ea typeface="微軟正黑體" panose="020B0604030504040204" pitchFamily="34" charset="-120"/>
                </a:endParaRPr>
              </a:p>
            </p:txBody>
          </p:sp>
        </p:grpSp>
        <p:sp>
          <p:nvSpPr>
            <p:cNvPr id="17" name="Oval 61">
              <a:extLst>
                <a:ext uri="{FF2B5EF4-FFF2-40B4-BE49-F238E27FC236}">
                  <a16:creationId xmlns:a16="http://schemas.microsoft.com/office/drawing/2014/main" id="{55497F7E-CFF7-4F36-943E-41C2C14BA434}"/>
                </a:ext>
              </a:extLst>
            </p:cNvPr>
            <p:cNvSpPr/>
            <p:nvPr/>
          </p:nvSpPr>
          <p:spPr>
            <a:xfrm>
              <a:off x="7941600" y="4384040"/>
              <a:ext cx="247245" cy="24788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rPr>
                <a:t>4</a:t>
              </a:r>
            </a:p>
          </p:txBody>
        </p:sp>
        <p:sp>
          <p:nvSpPr>
            <p:cNvPr id="18" name="Oval 40">
              <a:extLst>
                <a:ext uri="{FF2B5EF4-FFF2-40B4-BE49-F238E27FC236}">
                  <a16:creationId xmlns:a16="http://schemas.microsoft.com/office/drawing/2014/main" id="{DA84B160-3C5E-425C-9168-D517ED2E99A6}"/>
                </a:ext>
              </a:extLst>
            </p:cNvPr>
            <p:cNvSpPr/>
            <p:nvPr/>
          </p:nvSpPr>
          <p:spPr>
            <a:xfrm>
              <a:off x="7941049" y="4720087"/>
              <a:ext cx="247245" cy="24788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75000"/>
                    </a:schemeClr>
                  </a:solidFill>
                </a:rPr>
                <a:t>5</a:t>
              </a:r>
            </a:p>
          </p:txBody>
        </p:sp>
        <p:sp>
          <p:nvSpPr>
            <p:cNvPr id="19" name="Oval 45">
              <a:extLst>
                <a:ext uri="{FF2B5EF4-FFF2-40B4-BE49-F238E27FC236}">
                  <a16:creationId xmlns:a16="http://schemas.microsoft.com/office/drawing/2014/main" id="{F5306101-53A4-45A9-85B8-EC3EF7398F88}"/>
                </a:ext>
              </a:extLst>
            </p:cNvPr>
            <p:cNvSpPr/>
            <p:nvPr/>
          </p:nvSpPr>
          <p:spPr>
            <a:xfrm>
              <a:off x="7941600" y="4052202"/>
              <a:ext cx="247245" cy="247886"/>
            </a:xfrm>
            <a:prstGeom prst="ellipse">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3</a:t>
              </a:r>
            </a:p>
          </p:txBody>
        </p:sp>
        <p:sp>
          <p:nvSpPr>
            <p:cNvPr id="20" name="Oval 56">
              <a:extLst>
                <a:ext uri="{FF2B5EF4-FFF2-40B4-BE49-F238E27FC236}">
                  <a16:creationId xmlns:a16="http://schemas.microsoft.com/office/drawing/2014/main" id="{033371B3-0C06-4B39-9C4D-694C84D90BBA}"/>
                </a:ext>
              </a:extLst>
            </p:cNvPr>
            <p:cNvSpPr/>
            <p:nvPr/>
          </p:nvSpPr>
          <p:spPr>
            <a:xfrm>
              <a:off x="7942968" y="3722590"/>
              <a:ext cx="247245" cy="24788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75000"/>
                    </a:schemeClr>
                  </a:solidFill>
                </a:rPr>
                <a:t>2</a:t>
              </a:r>
            </a:p>
          </p:txBody>
        </p:sp>
        <p:sp>
          <p:nvSpPr>
            <p:cNvPr id="21" name="Oval 50">
              <a:extLst>
                <a:ext uri="{FF2B5EF4-FFF2-40B4-BE49-F238E27FC236}">
                  <a16:creationId xmlns:a16="http://schemas.microsoft.com/office/drawing/2014/main" id="{7150590E-63BC-4760-A7E4-AB6F08EC4FE9}"/>
                </a:ext>
              </a:extLst>
            </p:cNvPr>
            <p:cNvSpPr/>
            <p:nvPr/>
          </p:nvSpPr>
          <p:spPr>
            <a:xfrm>
              <a:off x="7941049" y="3390212"/>
              <a:ext cx="247245" cy="24788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75000"/>
                    </a:schemeClr>
                  </a:solidFill>
                </a:rPr>
                <a:t>1</a:t>
              </a:r>
            </a:p>
          </p:txBody>
        </p:sp>
        <p:sp>
          <p:nvSpPr>
            <p:cNvPr id="22" name="Oval 40">
              <a:extLst>
                <a:ext uri="{FF2B5EF4-FFF2-40B4-BE49-F238E27FC236}">
                  <a16:creationId xmlns:a16="http://schemas.microsoft.com/office/drawing/2014/main" id="{DA84B160-3C5E-425C-9168-D517ED2E99A6}"/>
                </a:ext>
              </a:extLst>
            </p:cNvPr>
            <p:cNvSpPr/>
            <p:nvPr/>
          </p:nvSpPr>
          <p:spPr>
            <a:xfrm>
              <a:off x="7941600" y="5046031"/>
              <a:ext cx="247245" cy="247886"/>
            </a:xfrm>
            <a:prstGeom prst="ellipse">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75000"/>
                    </a:schemeClr>
                  </a:solidFill>
                </a:rPr>
                <a:t>6</a:t>
              </a:r>
            </a:p>
          </p:txBody>
        </p:sp>
        <p:sp>
          <p:nvSpPr>
            <p:cNvPr id="23" name="Oval 40">
              <a:extLst>
                <a:ext uri="{FF2B5EF4-FFF2-40B4-BE49-F238E27FC236}">
                  <a16:creationId xmlns:a16="http://schemas.microsoft.com/office/drawing/2014/main" id="{DA84B160-3C5E-425C-9168-D517ED2E99A6}"/>
                </a:ext>
              </a:extLst>
            </p:cNvPr>
            <p:cNvSpPr/>
            <p:nvPr/>
          </p:nvSpPr>
          <p:spPr>
            <a:xfrm>
              <a:off x="7941600" y="5385111"/>
              <a:ext cx="247245" cy="247886"/>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7</a:t>
              </a:r>
            </a:p>
          </p:txBody>
        </p:sp>
      </p:grpSp>
      <p:sp>
        <p:nvSpPr>
          <p:cNvPr id="34" name="矩形 33"/>
          <p:cNvSpPr/>
          <p:nvPr/>
        </p:nvSpPr>
        <p:spPr>
          <a:xfrm>
            <a:off x="2129932" y="1898114"/>
            <a:ext cx="3035535" cy="18508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571168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4EB95171-FDB6-4464-8EF4-C4160CF913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64242" y="1314056"/>
            <a:ext cx="7897830" cy="5341897"/>
          </a:xfrm>
          <a:prstGeom prst="rect">
            <a:avLst/>
          </a:prstGeom>
        </p:spPr>
      </p:pic>
      <p:sp>
        <p:nvSpPr>
          <p:cNvPr id="5" name="投影片編號版面配置區 4"/>
          <p:cNvSpPr txBox="1">
            <a:spLocks/>
          </p:cNvSpPr>
          <p:nvPr/>
        </p:nvSpPr>
        <p:spPr bwMode="auto">
          <a:xfrm>
            <a:off x="966790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91</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4845"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2" name="矩形 1">
            <a:extLst>
              <a:ext uri="{FF2B5EF4-FFF2-40B4-BE49-F238E27FC236}">
                <a16:creationId xmlns:a16="http://schemas.microsoft.com/office/drawing/2014/main" id="{70183C33-AF90-A06B-55DD-59030F443E97}"/>
              </a:ext>
            </a:extLst>
          </p:cNvPr>
          <p:cNvSpPr/>
          <p:nvPr/>
        </p:nvSpPr>
        <p:spPr>
          <a:xfrm>
            <a:off x="2532297" y="1964156"/>
            <a:ext cx="2916003" cy="1036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標題 1"/>
          <p:cNvSpPr txBox="1">
            <a:spLocks/>
          </p:cNvSpPr>
          <p:nvPr/>
        </p:nvSpPr>
        <p:spPr>
          <a:xfrm>
            <a:off x="988909" y="751100"/>
            <a:ext cx="4383298"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(3/6)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sp>
        <p:nvSpPr>
          <p:cNvPr id="15" name="矩形 2"/>
          <p:cNvSpPr>
            <a:spLocks noChangeArrowheads="1"/>
          </p:cNvSpPr>
          <p:nvPr/>
        </p:nvSpPr>
        <p:spPr bwMode="auto">
          <a:xfrm>
            <a:off x="1934855" y="5564742"/>
            <a:ext cx="8322290" cy="400110"/>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2000" b="1" dirty="0">
                <a:solidFill>
                  <a:srgbClr val="C00000"/>
                </a:solidFill>
                <a:latin typeface="微軟正黑體" panose="020B0604030504040204" pitchFamily="34" charset="-120"/>
                <a:ea typeface="微軟正黑體" panose="020B0604030504040204" pitchFamily="34" charset="-120"/>
              </a:rPr>
              <a:t>提醒</a:t>
            </a:r>
            <a:r>
              <a:rPr lang="zh-TW" altLang="en-US" sz="2000" b="1" dirty="0">
                <a:latin typeface="微軟正黑體" panose="020B0604030504040204" pitchFamily="34" charset="-120"/>
                <a:ea typeface="微軟正黑體" panose="020B0604030504040204" pitchFamily="34" charset="-120"/>
              </a:rPr>
              <a:t>：為避免網路壅塞，請儘早上網選填登記志願並送出，逾期概不受理</a:t>
            </a:r>
            <a:endParaRPr lang="en-US" altLang="zh-TW" sz="2000" b="1" u="sng" dirty="0">
              <a:solidFill>
                <a:srgbClr val="C0000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722590" y="2301284"/>
            <a:ext cx="4277375" cy="2721787"/>
            <a:chOff x="542057" y="2065946"/>
            <a:chExt cx="3814141" cy="2962345"/>
          </a:xfrm>
        </p:grpSpPr>
        <p:grpSp>
          <p:nvGrpSpPr>
            <p:cNvPr id="17" name="群組 16"/>
            <p:cNvGrpSpPr/>
            <p:nvPr/>
          </p:nvGrpSpPr>
          <p:grpSpPr>
            <a:xfrm>
              <a:off x="542057" y="2065946"/>
              <a:ext cx="3814141" cy="2962345"/>
              <a:chOff x="628650" y="2832345"/>
              <a:chExt cx="1577340" cy="2789857"/>
            </a:xfrm>
          </p:grpSpPr>
          <p:grpSp>
            <p:nvGrpSpPr>
              <p:cNvPr id="20" name="Group 6"/>
              <p:cNvGrpSpPr/>
              <p:nvPr/>
            </p:nvGrpSpPr>
            <p:grpSpPr>
              <a:xfrm>
                <a:off x="628650" y="2833754"/>
                <a:ext cx="1577340" cy="2788448"/>
                <a:chOff x="497608" y="2958796"/>
                <a:chExt cx="3020291" cy="3099104"/>
              </a:xfrm>
              <a:effectLst/>
            </p:grpSpPr>
            <p:sp>
              <p:nvSpPr>
                <p:cNvPr id="22" name="Rectangle 4"/>
                <p:cNvSpPr/>
                <p:nvPr/>
              </p:nvSpPr>
              <p:spPr>
                <a:xfrm>
                  <a:off x="497608" y="2958796"/>
                  <a:ext cx="3020291" cy="294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Rectangle 5"/>
                <p:cNvSpPr/>
                <p:nvPr/>
              </p:nvSpPr>
              <p:spPr>
                <a:xfrm>
                  <a:off x="497608" y="5905500"/>
                  <a:ext cx="3020291"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1" name="Rectangle 5"/>
              <p:cNvSpPr/>
              <p:nvPr/>
            </p:nvSpPr>
            <p:spPr>
              <a:xfrm>
                <a:off x="628650" y="2832345"/>
                <a:ext cx="1577340" cy="1371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 name="TextBox 25"/>
            <p:cNvSpPr txBox="1"/>
            <p:nvPr/>
          </p:nvSpPr>
          <p:spPr>
            <a:xfrm>
              <a:off x="619501" y="2290167"/>
              <a:ext cx="3641532" cy="1015663"/>
            </a:xfrm>
            <a:prstGeom prst="rect">
              <a:avLst/>
            </a:prstGeom>
            <a:noFill/>
          </p:spPr>
          <p:txBody>
            <a:bodyPr wrap="square" lIns="0" rIns="0" rtlCol="0" anchor="ctr">
              <a:spAutoFit/>
            </a:bodyPr>
            <a:lstStyle/>
            <a:p>
              <a:pPr algn="just"/>
              <a:r>
                <a:rPr lang="zh-TW" altLang="en-US" sz="2000" b="1" dirty="0">
                  <a:latin typeface="微軟正黑體" panose="020B0604030504040204" pitchFamily="34" charset="-120"/>
                  <a:ea typeface="微軟正黑體" panose="020B0604030504040204" pitchFamily="34" charset="-120"/>
                </a:rPr>
                <a:t>選填登記志願後，可點選暫存志願，右方會顯示</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暫存就讀志願順序成功</a:t>
              </a:r>
              <a:r>
                <a:rPr lang="en-US" altLang="zh-TW" sz="2000" b="1" dirty="0">
                  <a:latin typeface="微軟正黑體" panose="020B0604030504040204" pitchFamily="34" charset="-120"/>
                  <a:ea typeface="微軟正黑體" panose="020B0604030504040204" pitchFamily="34" charset="-120"/>
                </a:rPr>
                <a:t>】</a:t>
              </a:r>
              <a:endParaRPr lang="en-US" sz="2000" b="1" dirty="0">
                <a:latin typeface="微軟正黑體" panose="020B0604030504040204" pitchFamily="34" charset="-120"/>
                <a:ea typeface="微軟正黑體" panose="020B0604030504040204" pitchFamily="34" charset="-120"/>
              </a:endParaRPr>
            </a:p>
          </p:txBody>
        </p:sp>
        <p:sp>
          <p:nvSpPr>
            <p:cNvPr id="19" name="矩形 2"/>
            <p:cNvSpPr>
              <a:spLocks noChangeArrowheads="1"/>
            </p:cNvSpPr>
            <p:nvPr/>
          </p:nvSpPr>
          <p:spPr bwMode="auto">
            <a:xfrm>
              <a:off x="599623" y="3384451"/>
              <a:ext cx="3715305" cy="1574400"/>
            </a:xfrm>
            <a:prstGeom prst="rect">
              <a:avLst/>
            </a:prstGeom>
            <a:solidFill>
              <a:srgbClr val="FFE5E5"/>
            </a:solidFill>
            <a:ln w="9525">
              <a:no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defRPr/>
              </a:pPr>
              <a:r>
                <a:rPr lang="zh-TW" altLang="en-US" sz="2200" b="1" dirty="0">
                  <a:solidFill>
                    <a:srgbClr val="C00000"/>
                  </a:solidFill>
                  <a:latin typeface="微軟正黑體" panose="020B0604030504040204" pitchFamily="34" charset="-120"/>
                  <a:ea typeface="微軟正黑體" panose="020B0604030504040204" pitchFamily="34" charset="-120"/>
                </a:rPr>
                <a:t>暫存志願</a:t>
              </a:r>
              <a:r>
                <a:rPr lang="zh-TW" altLang="en-US" sz="2200" b="1" u="sng" dirty="0">
                  <a:solidFill>
                    <a:srgbClr val="C00000"/>
                  </a:solidFill>
                  <a:latin typeface="微軟正黑體" panose="020B0604030504040204" pitchFamily="34" charset="-120"/>
                  <a:ea typeface="微軟正黑體" panose="020B0604030504040204" pitchFamily="34" charset="-120"/>
                </a:rPr>
                <a:t>不代表確定送出</a:t>
              </a:r>
              <a:r>
                <a:rPr lang="zh-TW" altLang="en-US" sz="2200" b="1" dirty="0">
                  <a:solidFill>
                    <a:srgbClr val="C00000"/>
                  </a:solidFill>
                  <a:latin typeface="微軟正黑體" panose="020B0604030504040204" pitchFamily="34" charset="-120"/>
                  <a:ea typeface="微軟正黑體" panose="020B0604030504040204" pitchFamily="34" charset="-120"/>
                </a:rPr>
                <a:t>，若未於規定時間內將選填志願確定送出者，亦視同未上網選填登記志願，放棄參加分發</a:t>
              </a:r>
              <a:endParaRPr lang="en-US" altLang="zh-TW" sz="2200" b="1" u="sng" dirty="0">
                <a:solidFill>
                  <a:srgbClr val="C00000"/>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2416276" y="6182218"/>
            <a:ext cx="791441" cy="3708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矩形 24"/>
          <p:cNvSpPr/>
          <p:nvPr/>
        </p:nvSpPr>
        <p:spPr>
          <a:xfrm>
            <a:off x="6162034" y="6123479"/>
            <a:ext cx="3900038" cy="561434"/>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向右箭號 25"/>
          <p:cNvSpPr/>
          <p:nvPr/>
        </p:nvSpPr>
        <p:spPr bwMode="auto">
          <a:xfrm rot="2033745">
            <a:off x="2075306" y="6036317"/>
            <a:ext cx="316540" cy="2656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3" name="文字方塊 2">
            <a:extLst>
              <a:ext uri="{FF2B5EF4-FFF2-40B4-BE49-F238E27FC236}">
                <a16:creationId xmlns:a16="http://schemas.microsoft.com/office/drawing/2014/main" id="{E721A1C1-F96D-686E-B2CA-9686E888C1F2}"/>
              </a:ext>
            </a:extLst>
          </p:cNvPr>
          <p:cNvSpPr txBox="1"/>
          <p:nvPr/>
        </p:nvSpPr>
        <p:spPr>
          <a:xfrm>
            <a:off x="6162034" y="6182218"/>
            <a:ext cx="3763016" cy="461665"/>
          </a:xfrm>
          <a:prstGeom prst="rect">
            <a:avLst/>
          </a:prstGeom>
          <a:noFill/>
        </p:spPr>
        <p:txBody>
          <a:bodyPr wrap="square" rtlCol="0">
            <a:spAutoFit/>
          </a:bodyPr>
          <a:lstStyle/>
          <a:p>
            <a:pPr algn="ctr"/>
            <a:r>
              <a:rPr lang="zh-TW" altLang="en-US" sz="1200" b="1" dirty="0">
                <a:solidFill>
                  <a:srgbClr val="FF0000"/>
                </a:solidFill>
                <a:latin typeface="+mj-ea"/>
                <a:ea typeface="+mj-ea"/>
              </a:rPr>
              <a:t>暫存就讀志願序成功，暫存志願不代表確定送出，請於規定時間內確定送出志願序。</a:t>
            </a:r>
          </a:p>
        </p:txBody>
      </p:sp>
    </p:spTree>
    <p:extLst>
      <p:ext uri="{BB962C8B-B14F-4D97-AF65-F5344CB8AC3E}">
        <p14:creationId xmlns:p14="http://schemas.microsoft.com/office/powerpoint/2010/main" val="31232410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descr="一張含有 文字, 螢幕擷取畫面, 數字, 字型 的圖片&#10;&#10;AI 產生的內容可能不正確。">
            <a:extLst>
              <a:ext uri="{FF2B5EF4-FFF2-40B4-BE49-F238E27FC236}">
                <a16:creationId xmlns:a16="http://schemas.microsoft.com/office/drawing/2014/main" id="{8DB3141C-6DC4-88AD-6692-45635B86C92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82657" y="989672"/>
            <a:ext cx="5051416" cy="4862993"/>
          </a:xfrm>
          <a:prstGeom prst="rect">
            <a:avLst/>
          </a:prstGeom>
        </p:spPr>
      </p:pic>
      <p:pic>
        <p:nvPicPr>
          <p:cNvPr id="31" name="圖片 30" descr="一張含有 文字, 電子產品, 螢幕擷取畫面, 軟體 的圖片&#10;&#10;AI 產生的內容可能不正確。">
            <a:extLst>
              <a:ext uri="{FF2B5EF4-FFF2-40B4-BE49-F238E27FC236}">
                <a16:creationId xmlns:a16="http://schemas.microsoft.com/office/drawing/2014/main" id="{7A3EA503-0CAF-F0A8-2710-7F86D84122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7361" y="1253439"/>
            <a:ext cx="6855296" cy="5331281"/>
          </a:xfrm>
          <a:prstGeom prst="rect">
            <a:avLst/>
          </a:prstGeom>
        </p:spPr>
      </p:pic>
      <p:grpSp>
        <p:nvGrpSpPr>
          <p:cNvPr id="26" name="群組 25">
            <a:extLst>
              <a:ext uri="{FF2B5EF4-FFF2-40B4-BE49-F238E27FC236}">
                <a16:creationId xmlns:a16="http://schemas.microsoft.com/office/drawing/2014/main" id="{E3E2D42A-FCED-4E6D-9006-17B97236778C}"/>
              </a:ext>
            </a:extLst>
          </p:cNvPr>
          <p:cNvGrpSpPr/>
          <p:nvPr/>
        </p:nvGrpSpPr>
        <p:grpSpPr>
          <a:xfrm>
            <a:off x="243406" y="3140779"/>
            <a:ext cx="6555061" cy="3551202"/>
            <a:chOff x="77941" y="3140779"/>
            <a:chExt cx="6555061" cy="3551202"/>
          </a:xfrm>
        </p:grpSpPr>
        <p:sp>
          <p:nvSpPr>
            <p:cNvPr id="18" name="矩形 17"/>
            <p:cNvSpPr/>
            <p:nvPr/>
          </p:nvSpPr>
          <p:spPr>
            <a:xfrm>
              <a:off x="1373910" y="3140779"/>
              <a:ext cx="860085" cy="3429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右箭號 18"/>
            <p:cNvSpPr/>
            <p:nvPr/>
          </p:nvSpPr>
          <p:spPr bwMode="auto">
            <a:xfrm rot="5400000">
              <a:off x="1627139" y="3677249"/>
              <a:ext cx="708532" cy="32592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右箭號 19"/>
            <p:cNvSpPr/>
            <p:nvPr/>
          </p:nvSpPr>
          <p:spPr bwMode="auto">
            <a:xfrm>
              <a:off x="2197783" y="3195901"/>
              <a:ext cx="4435219" cy="2307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2"/>
            <p:cNvSpPr>
              <a:spLocks noChangeArrowheads="1"/>
            </p:cNvSpPr>
            <p:nvPr/>
          </p:nvSpPr>
          <p:spPr bwMode="auto">
            <a:xfrm>
              <a:off x="1464992" y="4234786"/>
              <a:ext cx="5031708" cy="830997"/>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defRPr/>
              </a:pPr>
              <a:r>
                <a:rPr lang="zh-TW" altLang="en-US" sz="2400" b="1" dirty="0">
                  <a:latin typeface="微軟正黑體" panose="020B0604030504040204" pitchFamily="34" charset="-120"/>
                  <a:ea typeface="微軟正黑體" panose="020B0604030504040204" pitchFamily="34" charset="-120"/>
                </a:rPr>
                <a:t>在確定送出志願前，可點選</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列印暫存志願</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鈕檢核確認志願順序</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77941" y="6283747"/>
              <a:ext cx="629131" cy="222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矩形 2"/>
            <p:cNvSpPr>
              <a:spLocks noChangeArrowheads="1"/>
            </p:cNvSpPr>
            <p:nvPr/>
          </p:nvSpPr>
          <p:spPr bwMode="auto">
            <a:xfrm>
              <a:off x="779158" y="6230316"/>
              <a:ext cx="5853844" cy="461665"/>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defRPr/>
              </a:pPr>
              <a:r>
                <a:rPr lang="zh-TW" altLang="en-US" sz="2400" b="1" dirty="0">
                  <a:latin typeface="微軟正黑體" panose="020B0604030504040204" pitchFamily="34" charset="-120"/>
                  <a:ea typeface="微軟正黑體" panose="020B0604030504040204" pitchFamily="34" charset="-120"/>
                </a:rPr>
                <a:t>志願未確定送出</a:t>
              </a:r>
              <a:r>
                <a:rPr lang="zh-TW" altLang="en-US" sz="2400" b="1" u="sng" dirty="0">
                  <a:solidFill>
                    <a:srgbClr val="C00000"/>
                  </a:solidFill>
                  <a:latin typeface="微軟正黑體" panose="020B0604030504040204" pitchFamily="34" charset="-120"/>
                  <a:ea typeface="微軟正黑體" panose="020B0604030504040204" pitchFamily="34" charset="-120"/>
                </a:rPr>
                <a:t>皆可返回修改志願及順序</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p:txBody>
        </p:sp>
        <p:sp>
          <p:nvSpPr>
            <p:cNvPr id="27" name="向右箭號 26"/>
            <p:cNvSpPr/>
            <p:nvPr/>
          </p:nvSpPr>
          <p:spPr bwMode="auto">
            <a:xfrm rot="20158197" flipH="1">
              <a:off x="672526" y="5933351"/>
              <a:ext cx="452811" cy="265616"/>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a:p>
          </p:txBody>
        </p:sp>
        <p:sp>
          <p:nvSpPr>
            <p:cNvPr id="28" name="矩形 27"/>
            <p:cNvSpPr/>
            <p:nvPr/>
          </p:nvSpPr>
          <p:spPr>
            <a:xfrm>
              <a:off x="1103882" y="5694825"/>
              <a:ext cx="1128801" cy="378372"/>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返回上一頁</a:t>
              </a:r>
            </a:p>
          </p:txBody>
        </p:sp>
      </p:grpSp>
      <p:sp>
        <p:nvSpPr>
          <p:cNvPr id="5" name="投影片編號版面配置區 4"/>
          <p:cNvSpPr txBox="1">
            <a:spLocks/>
          </p:cNvSpPr>
          <p:nvPr/>
        </p:nvSpPr>
        <p:spPr bwMode="auto">
          <a:xfrm>
            <a:off x="9650492"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92</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43553"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71497" y="746360"/>
            <a:ext cx="4196557"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(4/6)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grpSp>
        <p:nvGrpSpPr>
          <p:cNvPr id="33" name="群組 32">
            <a:extLst>
              <a:ext uri="{FF2B5EF4-FFF2-40B4-BE49-F238E27FC236}">
                <a16:creationId xmlns:a16="http://schemas.microsoft.com/office/drawing/2014/main" id="{CAE2B87F-F990-43ED-954E-3C528739074C}"/>
              </a:ext>
            </a:extLst>
          </p:cNvPr>
          <p:cNvGrpSpPr/>
          <p:nvPr/>
        </p:nvGrpSpPr>
        <p:grpSpPr>
          <a:xfrm>
            <a:off x="6654286" y="1375106"/>
            <a:ext cx="3787291" cy="5443464"/>
            <a:chOff x="6332070" y="1375106"/>
            <a:chExt cx="3787291" cy="5443464"/>
          </a:xfrm>
        </p:grpSpPr>
        <p:sp>
          <p:nvSpPr>
            <p:cNvPr id="22" name="矩形 21"/>
            <p:cNvSpPr/>
            <p:nvPr/>
          </p:nvSpPr>
          <p:spPr>
            <a:xfrm>
              <a:off x="8029303" y="1375106"/>
              <a:ext cx="2090058" cy="1616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5" name="矩形 2"/>
            <p:cNvSpPr>
              <a:spLocks noChangeArrowheads="1"/>
            </p:cNvSpPr>
            <p:nvPr/>
          </p:nvSpPr>
          <p:spPr bwMode="auto">
            <a:xfrm>
              <a:off x="6332070" y="5987573"/>
              <a:ext cx="2969425" cy="830997"/>
            </a:xfrm>
            <a:prstGeom prst="rect">
              <a:avLst/>
            </a:prstGeom>
            <a:solidFill>
              <a:srgbClr val="FFE5E5"/>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a:defRPr/>
              </a:pPr>
              <a:r>
                <a:rPr lang="zh-TW" altLang="en-US" sz="2400" b="1" dirty="0">
                  <a:latin typeface="微軟正黑體" panose="020B0604030504040204" pitchFamily="34" charset="-120"/>
                  <a:ea typeface="微軟正黑體" panose="020B0604030504040204" pitchFamily="34" charset="-120"/>
                </a:rPr>
                <a:t>此為</a:t>
              </a:r>
              <a:r>
                <a:rPr lang="zh-TW" altLang="en-US" sz="2400" b="1" dirty="0">
                  <a:solidFill>
                    <a:srgbClr val="C00000"/>
                  </a:solidFill>
                  <a:latin typeface="微軟正黑體" panose="020B0604030504040204" pitchFamily="34" charset="-120"/>
                  <a:ea typeface="微軟正黑體" panose="020B0604030504040204" pitchFamily="34" charset="-120"/>
                </a:rPr>
                <a:t>暫存檢核用，請檢核確認志願順序</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p:txBody>
        </p:sp>
      </p:grpSp>
      <p:sp>
        <p:nvSpPr>
          <p:cNvPr id="30" name="矩形 29">
            <a:extLst>
              <a:ext uri="{FF2B5EF4-FFF2-40B4-BE49-F238E27FC236}">
                <a16:creationId xmlns:a16="http://schemas.microsoft.com/office/drawing/2014/main" id="{0EC5411F-04D6-D6D1-4BD5-C947FE87C6D8}"/>
              </a:ext>
            </a:extLst>
          </p:cNvPr>
          <p:cNvSpPr/>
          <p:nvPr/>
        </p:nvSpPr>
        <p:spPr>
          <a:xfrm>
            <a:off x="7451614" y="332563"/>
            <a:ext cx="3889868" cy="378372"/>
          </a:xfrm>
          <a:prstGeom prst="rect">
            <a:avLst/>
          </a:prstGeom>
          <a:solidFill>
            <a:srgbClr val="FFFF8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提醒您尚未完成網路選填登記志願</a:t>
            </a:r>
          </a:p>
        </p:txBody>
      </p:sp>
    </p:spTree>
    <p:extLst>
      <p:ext uri="{BB962C8B-B14F-4D97-AF65-F5344CB8AC3E}">
        <p14:creationId xmlns:p14="http://schemas.microsoft.com/office/powerpoint/2010/main" val="89598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txBox="1">
            <a:spLocks/>
          </p:cNvSpPr>
          <p:nvPr/>
        </p:nvSpPr>
        <p:spPr bwMode="auto">
          <a:xfrm>
            <a:off x="9667906"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93</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34848"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grpSp>
        <p:nvGrpSpPr>
          <p:cNvPr id="18" name="群組 17"/>
          <p:cNvGrpSpPr/>
          <p:nvPr/>
        </p:nvGrpSpPr>
        <p:grpSpPr>
          <a:xfrm>
            <a:off x="6988428" y="914492"/>
            <a:ext cx="4842940" cy="2347269"/>
            <a:chOff x="7931744" y="3042769"/>
            <a:chExt cx="3498256" cy="2020331"/>
          </a:xfrm>
        </p:grpSpPr>
        <p:grpSp>
          <p:nvGrpSpPr>
            <p:cNvPr id="19" name="Group 58">
              <a:extLst>
                <a:ext uri="{FF2B5EF4-FFF2-40B4-BE49-F238E27FC236}">
                  <a16:creationId xmlns:a16="http://schemas.microsoft.com/office/drawing/2014/main" id="{79121BBD-CBFA-48AD-9671-DEB2A39D7DDC}"/>
                </a:ext>
              </a:extLst>
            </p:cNvPr>
            <p:cNvGrpSpPr/>
            <p:nvPr/>
          </p:nvGrpSpPr>
          <p:grpSpPr>
            <a:xfrm>
              <a:off x="7931744" y="3042769"/>
              <a:ext cx="3498256" cy="2020331"/>
              <a:chOff x="6306598" y="3734324"/>
              <a:chExt cx="3145872" cy="2183605"/>
            </a:xfrm>
          </p:grpSpPr>
          <p:sp>
            <p:nvSpPr>
              <p:cNvPr id="21" name="Right Triangle 59">
                <a:extLst>
                  <a:ext uri="{FF2B5EF4-FFF2-40B4-BE49-F238E27FC236}">
                    <a16:creationId xmlns:a16="http://schemas.microsoft.com/office/drawing/2014/main" id="{13D75164-4795-4CB1-9B83-E1A87DE5630E}"/>
                  </a:ext>
                </a:extLst>
              </p:cNvPr>
              <p:cNvSpPr/>
              <p:nvPr/>
            </p:nvSpPr>
            <p:spPr>
              <a:xfrm rot="5400000">
                <a:off x="9055708" y="4064310"/>
                <a:ext cx="391188" cy="402336"/>
              </a:xfrm>
              <a:prstGeom prst="rtTriangle">
                <a:avLst/>
              </a:prstGeom>
              <a:solidFill>
                <a:schemeClr val="accent6">
                  <a:lumMod val="75000"/>
                  <a:alpha val="61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Rectangle 60">
                <a:extLst>
                  <a:ext uri="{FF2B5EF4-FFF2-40B4-BE49-F238E27FC236}">
                    <a16:creationId xmlns:a16="http://schemas.microsoft.com/office/drawing/2014/main" id="{44F2124A-88B4-4B93-B61A-561CD31CC7EA}"/>
                  </a:ext>
                </a:extLst>
              </p:cNvPr>
              <p:cNvSpPr/>
              <p:nvPr/>
            </p:nvSpPr>
            <p:spPr>
              <a:xfrm>
                <a:off x="6306598" y="3734324"/>
                <a:ext cx="3145872" cy="335560"/>
              </a:xfrm>
              <a:prstGeom prst="rect">
                <a:avLst/>
              </a:prstGeom>
              <a:solidFill>
                <a:schemeClr val="accent6">
                  <a:lumMod val="60000"/>
                  <a:lumOff val="40000"/>
                  <a:alpha val="79000"/>
                </a:schemeClr>
              </a:solidFill>
              <a:ln>
                <a:noFill/>
              </a:ln>
            </p:spPr>
            <p:style>
              <a:lnRef idx="0">
                <a:scrgbClr r="0" g="0" b="0"/>
              </a:lnRef>
              <a:fillRef idx="0">
                <a:scrgbClr r="0" g="0" b="0"/>
              </a:fillRef>
              <a:effectRef idx="0">
                <a:scrgbClr r="0" g="0" b="0"/>
              </a:effectRef>
              <a:fontRef idx="minor">
                <a:schemeClr val="lt1"/>
              </a:fontRef>
            </p:style>
            <p:txBody>
              <a:bodyPr lIns="320040" rtlCol="0" anchor="ctr"/>
              <a:lstStyle/>
              <a:p>
                <a:endParaRPr lang="en-US" b="1" dirty="0"/>
              </a:p>
            </p:txBody>
          </p:sp>
          <p:sp>
            <p:nvSpPr>
              <p:cNvPr id="23" name="Rectangle 62">
                <a:extLst>
                  <a:ext uri="{FF2B5EF4-FFF2-40B4-BE49-F238E27FC236}">
                    <a16:creationId xmlns:a16="http://schemas.microsoft.com/office/drawing/2014/main" id="{30A72DA4-F183-463B-8913-C3D6263A4E65}"/>
                  </a:ext>
                </a:extLst>
              </p:cNvPr>
              <p:cNvSpPr/>
              <p:nvPr/>
            </p:nvSpPr>
            <p:spPr>
              <a:xfrm>
                <a:off x="6438271" y="4069885"/>
                <a:ext cx="2871383" cy="18480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ts val="600"/>
                  </a:spcBef>
                </a:pPr>
                <a:r>
                  <a:rPr lang="zh-TW" altLang="en-US" sz="2200" b="1" dirty="0">
                    <a:solidFill>
                      <a:schemeClr val="tx1"/>
                    </a:solidFill>
                    <a:latin typeface="微軟正黑體" panose="020B0604030504040204" pitchFamily="34" charset="-120"/>
                    <a:ea typeface="微軟正黑體" panose="020B0604030504040204" pitchFamily="34" charset="-120"/>
                  </a:rPr>
                  <a:t>確認志願順序選填無誤後，須輸入</a:t>
                </a:r>
                <a:r>
                  <a:rPr lang="en-US" altLang="zh-TW" sz="2200" b="1" dirty="0">
                    <a:solidFill>
                      <a:schemeClr val="tx1"/>
                    </a:solidFill>
                    <a:latin typeface="微軟正黑體" panose="020B0604030504040204" pitchFamily="34" charset="-120"/>
                    <a:ea typeface="微軟正黑體" panose="020B0604030504040204" pitchFamily="34" charset="-120"/>
                  </a:rPr>
                  <a:t>:</a:t>
                </a:r>
              </a:p>
              <a:p>
                <a:pPr algn="just">
                  <a:spcBef>
                    <a:spcPts val="600"/>
                  </a:spcBef>
                </a:pPr>
                <a:r>
                  <a:rPr lang="zh-TW" altLang="en-US" sz="2200" b="1" u="sng" dirty="0">
                    <a:solidFill>
                      <a:srgbClr val="C00000"/>
                    </a:solidFill>
                    <a:latin typeface="微軟正黑體" panose="020B0604030504040204" pitchFamily="34" charset="-120"/>
                    <a:ea typeface="微軟正黑體" panose="020B0604030504040204" pitchFamily="34" charset="-120"/>
                  </a:rPr>
                  <a:t>身分證統一編號</a:t>
                </a:r>
                <a:r>
                  <a:rPr lang="en-US" altLang="zh-TW" sz="2200" b="1" u="sng" dirty="0">
                    <a:solidFill>
                      <a:srgbClr val="C00000"/>
                    </a:solidFill>
                    <a:latin typeface="微軟正黑體" panose="020B0604030504040204" pitchFamily="34" charset="-120"/>
                    <a:ea typeface="微軟正黑體" panose="020B0604030504040204" pitchFamily="34" charset="-120"/>
                  </a:rPr>
                  <a:t>(</a:t>
                </a:r>
                <a:r>
                  <a:rPr lang="zh-TW" altLang="en-US" sz="2200" b="1" u="sng" dirty="0">
                    <a:solidFill>
                      <a:srgbClr val="C00000"/>
                    </a:solidFill>
                    <a:latin typeface="微軟正黑體" panose="020B0604030504040204" pitchFamily="34" charset="-120"/>
                    <a:ea typeface="微軟正黑體" panose="020B0604030504040204" pitchFamily="34" charset="-120"/>
                  </a:rPr>
                  <a:t>居留證號或入出境許可證統一編號</a:t>
                </a:r>
                <a:r>
                  <a:rPr lang="en-US" altLang="zh-TW" sz="2200" b="1" u="sng"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chemeClr val="tx1"/>
                    </a:solidFill>
                    <a:latin typeface="微軟正黑體" panose="020B0604030504040204" pitchFamily="34" charset="-120"/>
                    <a:ea typeface="微軟正黑體" panose="020B0604030504040204" pitchFamily="34" charset="-120"/>
                  </a:rPr>
                  <a:t>、</a:t>
                </a:r>
                <a:endParaRPr lang="en-US" altLang="zh-TW" sz="2200" b="1" dirty="0">
                  <a:solidFill>
                    <a:schemeClr val="tx1"/>
                  </a:solidFill>
                  <a:latin typeface="微軟正黑體" panose="020B0604030504040204" pitchFamily="34" charset="-120"/>
                  <a:ea typeface="微軟正黑體" panose="020B0604030504040204" pitchFamily="34" charset="-120"/>
                </a:endParaRPr>
              </a:p>
              <a:p>
                <a:pPr algn="just">
                  <a:spcBef>
                    <a:spcPts val="600"/>
                  </a:spcBef>
                </a:pPr>
                <a:r>
                  <a:rPr lang="zh-TW" altLang="en-US" sz="2200" b="1" u="sng" dirty="0">
                    <a:solidFill>
                      <a:srgbClr val="C00000"/>
                    </a:solidFill>
                    <a:latin typeface="微軟正黑體" panose="020B0604030504040204" pitchFamily="34" charset="-120"/>
                    <a:ea typeface="微軟正黑體" panose="020B0604030504040204" pitchFamily="34" charset="-120"/>
                  </a:rPr>
                  <a:t>出生年月日</a:t>
                </a:r>
                <a:r>
                  <a:rPr lang="zh-TW" altLang="en-US" sz="2200" b="1" dirty="0">
                    <a:solidFill>
                      <a:schemeClr val="tx1"/>
                    </a:solidFill>
                    <a:latin typeface="微軟正黑體" panose="020B0604030504040204" pitchFamily="34" charset="-120"/>
                    <a:ea typeface="微軟正黑體" panose="020B0604030504040204" pitchFamily="34" charset="-120"/>
                  </a:rPr>
                  <a:t>、</a:t>
                </a:r>
                <a:r>
                  <a:rPr lang="zh-TW" altLang="en-US" sz="2200" b="1" u="sng" dirty="0">
                    <a:solidFill>
                      <a:srgbClr val="C00000"/>
                    </a:solidFill>
                    <a:latin typeface="微軟正黑體" panose="020B0604030504040204" pitchFamily="34" charset="-120"/>
                    <a:ea typeface="微軟正黑體" panose="020B0604030504040204" pitchFamily="34" charset="-120"/>
                  </a:rPr>
                  <a:t>通行碼</a:t>
                </a:r>
                <a:r>
                  <a:rPr lang="zh-TW" altLang="en-US" sz="2200" b="1" dirty="0">
                    <a:solidFill>
                      <a:schemeClr val="tx1"/>
                    </a:solidFill>
                    <a:latin typeface="微軟正黑體" panose="020B0604030504040204" pitchFamily="34" charset="-120"/>
                    <a:ea typeface="微軟正黑體" panose="020B0604030504040204" pitchFamily="34" charset="-120"/>
                  </a:rPr>
                  <a:t>及</a:t>
                </a:r>
                <a:r>
                  <a:rPr lang="zh-TW" altLang="en-US" sz="2200" b="1" u="sng" dirty="0">
                    <a:solidFill>
                      <a:srgbClr val="C00000"/>
                    </a:solidFill>
                    <a:latin typeface="微軟正黑體" panose="020B0604030504040204" pitchFamily="34" charset="-120"/>
                    <a:ea typeface="微軟正黑體" panose="020B0604030504040204" pitchFamily="34" charset="-120"/>
                  </a:rPr>
                  <a:t>驗證碼</a:t>
                </a:r>
                <a:endParaRPr lang="en-US" altLang="zh-TW" sz="2200" b="1" u="sng" dirty="0">
                  <a:solidFill>
                    <a:srgbClr val="C00000"/>
                  </a:solidFill>
                  <a:latin typeface="微軟正黑體" panose="020B0604030504040204" pitchFamily="34" charset="-120"/>
                  <a:ea typeface="微軟正黑體" panose="020B0604030504040204" pitchFamily="34" charset="-120"/>
                </a:endParaRPr>
              </a:p>
              <a:p>
                <a:pPr algn="just">
                  <a:spcBef>
                    <a:spcPts val="600"/>
                  </a:spcBef>
                </a:pPr>
                <a:r>
                  <a:rPr lang="zh-TW" altLang="en-US" sz="2200" b="1" dirty="0">
                    <a:solidFill>
                      <a:schemeClr val="tx1"/>
                    </a:solidFill>
                    <a:latin typeface="微軟正黑體" panose="020B0604030504040204" pitchFamily="34" charset="-120"/>
                    <a:ea typeface="微軟正黑體" panose="020B0604030504040204" pitchFamily="34" charset="-120"/>
                  </a:rPr>
                  <a:t>即可點選</a:t>
                </a:r>
                <a:r>
                  <a:rPr lang="zh-TW" altLang="en-US" sz="2400" b="1" dirty="0">
                    <a:solidFill>
                      <a:srgbClr val="C00000"/>
                    </a:solidFill>
                    <a:latin typeface="微軟正黑體" panose="020B0604030504040204" pitchFamily="34" charset="-120"/>
                    <a:ea typeface="微軟正黑體" panose="020B0604030504040204" pitchFamily="34" charset="-120"/>
                  </a:rPr>
                  <a:t>確定送出</a:t>
                </a:r>
                <a:endParaRPr lang="en-US" sz="2400" b="1" dirty="0">
                  <a:solidFill>
                    <a:srgbClr val="C00000"/>
                  </a:solidFill>
                  <a:latin typeface="微軟正黑體" panose="020B0604030504040204" pitchFamily="34" charset="-120"/>
                  <a:ea typeface="微軟正黑體" panose="020B0604030504040204" pitchFamily="34" charset="-120"/>
                </a:endParaRPr>
              </a:p>
            </p:txBody>
          </p:sp>
        </p:grpSp>
        <p:sp>
          <p:nvSpPr>
            <p:cNvPr id="20" name="Oval 50">
              <a:extLst>
                <a:ext uri="{FF2B5EF4-FFF2-40B4-BE49-F238E27FC236}">
                  <a16:creationId xmlns:a16="http://schemas.microsoft.com/office/drawing/2014/main" id="{7150590E-63BC-4760-A7E4-AB6F08EC4FE9}"/>
                </a:ext>
              </a:extLst>
            </p:cNvPr>
            <p:cNvSpPr/>
            <p:nvPr/>
          </p:nvSpPr>
          <p:spPr>
            <a:xfrm>
              <a:off x="7941049" y="3056574"/>
              <a:ext cx="247245" cy="24788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75000"/>
                    </a:schemeClr>
                  </a:solidFill>
                </a:rPr>
                <a:t>1</a:t>
              </a:r>
            </a:p>
          </p:txBody>
        </p:sp>
      </p:grpSp>
      <p:sp>
        <p:nvSpPr>
          <p:cNvPr id="34" name="標題 1"/>
          <p:cNvSpPr txBox="1">
            <a:spLocks/>
          </p:cNvSpPr>
          <p:nvPr/>
        </p:nvSpPr>
        <p:spPr>
          <a:xfrm>
            <a:off x="971494" y="707898"/>
            <a:ext cx="408831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(5/6)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7073991" y="5060509"/>
            <a:ext cx="4989544" cy="937622"/>
            <a:chOff x="5079934" y="5143321"/>
            <a:chExt cx="4064065" cy="937622"/>
          </a:xfrm>
        </p:grpSpPr>
        <p:grpSp>
          <p:nvGrpSpPr>
            <p:cNvPr id="29" name="群組 28"/>
            <p:cNvGrpSpPr/>
            <p:nvPr/>
          </p:nvGrpSpPr>
          <p:grpSpPr>
            <a:xfrm>
              <a:off x="5079934" y="5188551"/>
              <a:ext cx="4064065" cy="892392"/>
              <a:chOff x="7525650" y="4712013"/>
              <a:chExt cx="4064065" cy="836737"/>
            </a:xfrm>
          </p:grpSpPr>
          <p:sp>
            <p:nvSpPr>
              <p:cNvPr id="30" name="Right Triangle 59">
                <a:extLst>
                  <a:ext uri="{FF2B5EF4-FFF2-40B4-BE49-F238E27FC236}">
                    <a16:creationId xmlns:a16="http://schemas.microsoft.com/office/drawing/2014/main" id="{13D75164-4795-4CB1-9B83-E1A87DE5630E}"/>
                  </a:ext>
                </a:extLst>
              </p:cNvPr>
              <p:cNvSpPr/>
              <p:nvPr/>
            </p:nvSpPr>
            <p:spPr>
              <a:xfrm rot="5400000">
                <a:off x="11118885" y="5022401"/>
                <a:ext cx="420508" cy="521153"/>
              </a:xfrm>
              <a:prstGeom prst="rtTriangle">
                <a:avLst/>
              </a:prstGeom>
              <a:solidFill>
                <a:schemeClr val="accent5">
                  <a:lumMod val="75000"/>
                  <a:alpha val="61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Rectangle 60">
                <a:extLst>
                  <a:ext uri="{FF2B5EF4-FFF2-40B4-BE49-F238E27FC236}">
                    <a16:creationId xmlns:a16="http://schemas.microsoft.com/office/drawing/2014/main" id="{44F2124A-88B4-4B93-B61A-561CD31CC7EA}"/>
                  </a:ext>
                </a:extLst>
              </p:cNvPr>
              <p:cNvSpPr/>
              <p:nvPr/>
            </p:nvSpPr>
            <p:spPr>
              <a:xfrm>
                <a:off x="7525650" y="4712013"/>
                <a:ext cx="4064065" cy="360711"/>
              </a:xfrm>
              <a:prstGeom prst="rect">
                <a:avLst/>
              </a:prstGeom>
              <a:solidFill>
                <a:schemeClr val="accent5">
                  <a:lumMod val="40000"/>
                  <a:lumOff val="60000"/>
                  <a:alpha val="79000"/>
                </a:schemeClr>
              </a:solidFill>
              <a:ln>
                <a:noFill/>
              </a:ln>
            </p:spPr>
            <p:style>
              <a:lnRef idx="0">
                <a:scrgbClr r="0" g="0" b="0"/>
              </a:lnRef>
              <a:fillRef idx="0">
                <a:scrgbClr r="0" g="0" b="0"/>
              </a:fillRef>
              <a:effectRef idx="0">
                <a:scrgbClr r="0" g="0" b="0"/>
              </a:effectRef>
              <a:fontRef idx="minor">
                <a:schemeClr val="lt1"/>
              </a:fontRef>
            </p:style>
            <p:txBody>
              <a:bodyPr lIns="320040" rtlCol="0" anchor="ctr"/>
              <a:lstStyle/>
              <a:p>
                <a:endParaRPr lang="en-US" b="1" dirty="0"/>
              </a:p>
            </p:txBody>
          </p:sp>
          <p:sp>
            <p:nvSpPr>
              <p:cNvPr id="32" name="Rectangle 62">
                <a:extLst>
                  <a:ext uri="{FF2B5EF4-FFF2-40B4-BE49-F238E27FC236}">
                    <a16:creationId xmlns:a16="http://schemas.microsoft.com/office/drawing/2014/main" id="{30A72DA4-F183-463B-8913-C3D6263A4E65}"/>
                  </a:ext>
                </a:extLst>
              </p:cNvPr>
              <p:cNvSpPr/>
              <p:nvPr/>
            </p:nvSpPr>
            <p:spPr>
              <a:xfrm>
                <a:off x="7685370" y="5072726"/>
                <a:ext cx="3719354" cy="47602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lang="zh-TW" altLang="en-US" sz="2400" b="1" u="sng" dirty="0">
                    <a:solidFill>
                      <a:srgbClr val="C00000"/>
                    </a:solidFill>
                    <a:latin typeface="微軟正黑體" panose="020B0604030504040204" pitchFamily="34" charset="-120"/>
                    <a:ea typeface="微軟正黑體" panose="020B0604030504040204" pitchFamily="34" charset="-120"/>
                  </a:rPr>
                  <a:t>確定送出即不可修改志願及順序</a:t>
                </a:r>
                <a:endParaRPr lang="en-US" altLang="zh-TW" sz="2400" b="1" u="sng" dirty="0">
                  <a:solidFill>
                    <a:srgbClr val="C00000"/>
                  </a:solidFill>
                  <a:latin typeface="微軟正黑體" panose="020B0604030504040204" pitchFamily="34" charset="-120"/>
                  <a:ea typeface="微軟正黑體" panose="020B0604030504040204" pitchFamily="34" charset="-120"/>
                </a:endParaRPr>
              </a:p>
            </p:txBody>
          </p:sp>
          <p:sp>
            <p:nvSpPr>
              <p:cNvPr id="33" name="Oval 56">
                <a:extLst>
                  <a:ext uri="{FF2B5EF4-FFF2-40B4-BE49-F238E27FC236}">
                    <a16:creationId xmlns:a16="http://schemas.microsoft.com/office/drawing/2014/main" id="{033371B3-0C06-4B39-9C4D-694C84D90BBA}"/>
                  </a:ext>
                </a:extLst>
              </p:cNvPr>
              <p:cNvSpPr/>
              <p:nvPr/>
            </p:nvSpPr>
            <p:spPr>
              <a:xfrm>
                <a:off x="7555144" y="4733553"/>
                <a:ext cx="288000" cy="28800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75000"/>
                      </a:schemeClr>
                    </a:solidFill>
                  </a:rPr>
                  <a:t>2</a:t>
                </a:r>
              </a:p>
            </p:txBody>
          </p:sp>
        </p:grpSp>
        <p:sp>
          <p:nvSpPr>
            <p:cNvPr id="3" name="文字方塊 2"/>
            <p:cNvSpPr txBox="1"/>
            <p:nvPr/>
          </p:nvSpPr>
          <p:spPr>
            <a:xfrm>
              <a:off x="5346262" y="5143321"/>
              <a:ext cx="800219" cy="461665"/>
            </a:xfrm>
            <a:prstGeom prst="rect">
              <a:avLst/>
            </a:prstGeom>
            <a:noFill/>
          </p:spPr>
          <p:txBody>
            <a:bodyPr wrap="none" rtlCol="0">
              <a:spAutoFit/>
            </a:bodyPr>
            <a:lstStyle/>
            <a:p>
              <a:r>
                <a:rPr lang="zh-TW" altLang="en-US" sz="2400" b="1" dirty="0">
                  <a:solidFill>
                    <a:srgbClr val="C00000"/>
                  </a:solidFill>
                  <a:latin typeface="微軟正黑體" panose="020B0604030504040204" pitchFamily="34" charset="-120"/>
                  <a:ea typeface="微軟正黑體" panose="020B0604030504040204" pitchFamily="34" charset="-120"/>
                </a:rPr>
                <a:t>注意</a:t>
              </a:r>
            </a:p>
          </p:txBody>
        </p:sp>
      </p:grpSp>
      <p:grpSp>
        <p:nvGrpSpPr>
          <p:cNvPr id="39" name="群組 38"/>
          <p:cNvGrpSpPr/>
          <p:nvPr/>
        </p:nvGrpSpPr>
        <p:grpSpPr>
          <a:xfrm>
            <a:off x="7416175" y="3893872"/>
            <a:ext cx="2769706" cy="822686"/>
            <a:chOff x="542057" y="3523533"/>
            <a:chExt cx="3814141" cy="843759"/>
          </a:xfrm>
        </p:grpSpPr>
        <p:grpSp>
          <p:nvGrpSpPr>
            <p:cNvPr id="40" name="群組 39"/>
            <p:cNvGrpSpPr/>
            <p:nvPr/>
          </p:nvGrpSpPr>
          <p:grpSpPr>
            <a:xfrm>
              <a:off x="542057" y="3523533"/>
              <a:ext cx="3814141" cy="843759"/>
              <a:chOff x="628650" y="4205051"/>
              <a:chExt cx="1577340" cy="794627"/>
            </a:xfrm>
          </p:grpSpPr>
          <p:grpSp>
            <p:nvGrpSpPr>
              <p:cNvPr id="42" name="Group 6"/>
              <p:cNvGrpSpPr/>
              <p:nvPr/>
            </p:nvGrpSpPr>
            <p:grpSpPr>
              <a:xfrm>
                <a:off x="628650" y="4297494"/>
                <a:ext cx="1577340" cy="702184"/>
                <a:chOff x="497608" y="4585611"/>
                <a:chExt cx="3020291" cy="780413"/>
              </a:xfrm>
              <a:effectLst/>
            </p:grpSpPr>
            <p:sp>
              <p:nvSpPr>
                <p:cNvPr id="44" name="Rectangle 4"/>
                <p:cNvSpPr/>
                <p:nvPr/>
              </p:nvSpPr>
              <p:spPr>
                <a:xfrm>
                  <a:off x="497608" y="4585611"/>
                  <a:ext cx="3020291" cy="69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Rectangle 5"/>
                <p:cNvSpPr/>
                <p:nvPr/>
              </p:nvSpPr>
              <p:spPr>
                <a:xfrm>
                  <a:off x="497608" y="5288732"/>
                  <a:ext cx="3020291" cy="77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5"/>
              <p:cNvSpPr/>
              <p:nvPr/>
            </p:nvSpPr>
            <p:spPr>
              <a:xfrm>
                <a:off x="628650" y="4205051"/>
                <a:ext cx="1577340" cy="695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1" name="TextBox 25"/>
            <p:cNvSpPr txBox="1"/>
            <p:nvPr/>
          </p:nvSpPr>
          <p:spPr>
            <a:xfrm>
              <a:off x="665454" y="3621686"/>
              <a:ext cx="3567347" cy="662887"/>
            </a:xfrm>
            <a:prstGeom prst="rect">
              <a:avLst/>
            </a:prstGeom>
            <a:noFill/>
          </p:spPr>
          <p:txBody>
            <a:bodyPr wrap="square" lIns="0" rIns="0" rtlCol="0" anchor="ctr">
              <a:spAutoFit/>
            </a:bodyPr>
            <a:lstStyle/>
            <a:p>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輸入後可點選</a:t>
              </a:r>
              <a:r>
                <a:rPr lang="zh-TW" altLang="en-US" b="1" u="sng" noProof="1">
                  <a:solidFill>
                    <a:srgbClr val="C00000"/>
                  </a:solidFill>
                  <a:latin typeface="微軟正黑體" panose="020B0604030504040204" pitchFamily="34" charset="-120"/>
                  <a:ea typeface="微軟正黑體" panose="020B0604030504040204" pitchFamily="34" charset="-120"/>
                </a:rPr>
                <a:t>小眼睛圖示</a:t>
              </a:r>
              <a:r>
                <a:rPr lang="zh-TW" altLang="en-US" b="1" noProof="1">
                  <a:solidFill>
                    <a:schemeClr val="tx1">
                      <a:lumMod val="85000"/>
                      <a:lumOff val="15000"/>
                    </a:schemeClr>
                  </a:solidFill>
                  <a:latin typeface="微軟正黑體" panose="020B0604030504040204" pitchFamily="34" charset="-120"/>
                  <a:ea typeface="微軟正黑體" panose="020B0604030504040204" pitchFamily="34" charset="-120"/>
                </a:rPr>
                <a:t>，檢視輸入通行碼是否正確</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pic>
        <p:nvPicPr>
          <p:cNvPr id="47" name="图片 22">
            <a:extLst>
              <a:ext uri="{FF2B5EF4-FFF2-40B4-BE49-F238E27FC236}">
                <a16:creationId xmlns:a16="http://schemas.microsoft.com/office/drawing/2014/main" id="{8A7EE1F4-9CCE-4253-81EB-18404AA15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9004" y="3669302"/>
            <a:ext cx="1510082" cy="1204470"/>
          </a:xfrm>
          <a:prstGeom prst="rect">
            <a:avLst/>
          </a:prstGeom>
        </p:spPr>
      </p:pic>
      <p:pic>
        <p:nvPicPr>
          <p:cNvPr id="25" name="圖片 24" descr="一張含有 文字, 電子產品, 螢幕擷取畫面, 軟體 的圖片&#10;&#10;AI 產生的內容可能不正確。">
            <a:extLst>
              <a:ext uri="{FF2B5EF4-FFF2-40B4-BE49-F238E27FC236}">
                <a16:creationId xmlns:a16="http://schemas.microsoft.com/office/drawing/2014/main" id="{9E026797-6CB9-AAA6-79D4-D569B8C9E1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270" y="1291242"/>
            <a:ext cx="7071429" cy="5528017"/>
          </a:xfrm>
          <a:prstGeom prst="rect">
            <a:avLst/>
          </a:prstGeom>
        </p:spPr>
      </p:pic>
    </p:spTree>
    <p:extLst>
      <p:ext uri="{BB962C8B-B14F-4D97-AF65-F5344CB8AC3E}">
        <p14:creationId xmlns:p14="http://schemas.microsoft.com/office/powerpoint/2010/main" val="41690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a:grpSpLocks noChangeAspect="1"/>
          </p:cNvGrpSpPr>
          <p:nvPr/>
        </p:nvGrpSpPr>
        <p:grpSpPr>
          <a:xfrm>
            <a:off x="443554"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988911" y="752387"/>
            <a:ext cx="4088316"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solidFill>
                  <a:srgbClr val="0033CC"/>
                </a:solidFill>
                <a:latin typeface="微軟正黑體" panose="020B0604030504040204" pitchFamily="34" charset="-120"/>
                <a:ea typeface="微軟正黑體" panose="020B0604030504040204" pitchFamily="34" charset="-120"/>
              </a:rPr>
              <a:t>5</a:t>
            </a:r>
            <a:r>
              <a:rPr lang="zh-TW" altLang="en-US" sz="2800" b="1" dirty="0">
                <a:solidFill>
                  <a:srgbClr val="0033CC"/>
                </a:solidFill>
                <a:latin typeface="微軟正黑體" panose="020B0604030504040204" pitchFamily="34" charset="-120"/>
                <a:ea typeface="微軟正黑體" panose="020B0604030504040204" pitchFamily="34" charset="-120"/>
              </a:rPr>
              <a:t>、選填志願及順序</a:t>
            </a:r>
            <a:r>
              <a:rPr lang="en-US" altLang="zh-TW" sz="2800" b="1" dirty="0">
                <a:solidFill>
                  <a:srgbClr val="0033CC"/>
                </a:solidFill>
                <a:latin typeface="微軟正黑體" panose="020B0604030504040204" pitchFamily="34" charset="-120"/>
                <a:ea typeface="微軟正黑體" panose="020B0604030504040204" pitchFamily="34" charset="-120"/>
              </a:rPr>
              <a:t>(6/6)</a:t>
            </a:r>
            <a:endParaRPr lang="zh-TW" altLang="en-US" sz="2800" b="1" dirty="0">
              <a:solidFill>
                <a:srgbClr val="0033CC"/>
              </a:solidFill>
              <a:latin typeface="微軟正黑體" panose="020B0604030504040204" pitchFamily="34" charset="-120"/>
              <a:ea typeface="微軟正黑體" panose="020B0604030504040204" pitchFamily="34" charset="-120"/>
            </a:endParaRPr>
          </a:p>
        </p:txBody>
      </p:sp>
      <p:grpSp>
        <p:nvGrpSpPr>
          <p:cNvPr id="15" name="Group 58">
            <a:extLst>
              <a:ext uri="{FF2B5EF4-FFF2-40B4-BE49-F238E27FC236}">
                <a16:creationId xmlns:a16="http://schemas.microsoft.com/office/drawing/2014/main" id="{79121BBD-CBFA-48AD-9671-DEB2A39D7DDC}"/>
              </a:ext>
            </a:extLst>
          </p:cNvPr>
          <p:cNvGrpSpPr/>
          <p:nvPr/>
        </p:nvGrpSpPr>
        <p:grpSpPr>
          <a:xfrm>
            <a:off x="1210491" y="1527278"/>
            <a:ext cx="4996796" cy="1489142"/>
            <a:chOff x="6306598" y="3734324"/>
            <a:chExt cx="3009792" cy="1756031"/>
          </a:xfrm>
        </p:grpSpPr>
        <p:sp>
          <p:nvSpPr>
            <p:cNvPr id="16" name="Right Triangle 59">
              <a:extLst>
                <a:ext uri="{FF2B5EF4-FFF2-40B4-BE49-F238E27FC236}">
                  <a16:creationId xmlns:a16="http://schemas.microsoft.com/office/drawing/2014/main" id="{13D75164-4795-4CB1-9B83-E1A87DE5630E}"/>
                </a:ext>
              </a:extLst>
            </p:cNvPr>
            <p:cNvSpPr/>
            <p:nvPr/>
          </p:nvSpPr>
          <p:spPr>
            <a:xfrm rot="5400000">
              <a:off x="8919628" y="4064310"/>
              <a:ext cx="391188" cy="402336"/>
            </a:xfrm>
            <a:prstGeom prst="rtTriangle">
              <a:avLst/>
            </a:prstGeom>
            <a:solidFill>
              <a:schemeClr val="accent6">
                <a:lumMod val="75000"/>
                <a:alpha val="61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17" name="Rectangle 60">
              <a:extLst>
                <a:ext uri="{FF2B5EF4-FFF2-40B4-BE49-F238E27FC236}">
                  <a16:creationId xmlns:a16="http://schemas.microsoft.com/office/drawing/2014/main" id="{44F2124A-88B4-4B93-B61A-561CD31CC7EA}"/>
                </a:ext>
              </a:extLst>
            </p:cNvPr>
            <p:cNvSpPr/>
            <p:nvPr/>
          </p:nvSpPr>
          <p:spPr>
            <a:xfrm>
              <a:off x="6306599" y="3734324"/>
              <a:ext cx="3003056" cy="335560"/>
            </a:xfrm>
            <a:prstGeom prst="rect">
              <a:avLst/>
            </a:prstGeom>
            <a:solidFill>
              <a:schemeClr val="accent6">
                <a:lumMod val="60000"/>
                <a:lumOff val="40000"/>
                <a:alpha val="79000"/>
              </a:schemeClr>
            </a:solidFill>
            <a:ln>
              <a:noFill/>
            </a:ln>
          </p:spPr>
          <p:style>
            <a:lnRef idx="0">
              <a:scrgbClr r="0" g="0" b="0"/>
            </a:lnRef>
            <a:fillRef idx="0">
              <a:scrgbClr r="0" g="0" b="0"/>
            </a:fillRef>
            <a:effectRef idx="0">
              <a:scrgbClr r="0" g="0" b="0"/>
            </a:effectRef>
            <a:fontRef idx="minor">
              <a:schemeClr val="lt1"/>
            </a:fontRef>
          </p:style>
          <p:txBody>
            <a:bodyPr lIns="320040" rtlCol="0" anchor="ct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畫面顯示</a:t>
              </a:r>
              <a:endParaRPr lang="en-US" sz="2000" b="1" dirty="0">
                <a:solidFill>
                  <a:schemeClr val="tx1"/>
                </a:solidFill>
                <a:latin typeface="微軟正黑體" panose="020B0604030504040204" pitchFamily="34" charset="-120"/>
                <a:ea typeface="微軟正黑體" panose="020B0604030504040204" pitchFamily="34" charset="-120"/>
              </a:endParaRPr>
            </a:p>
          </p:txBody>
        </p:sp>
        <p:sp>
          <p:nvSpPr>
            <p:cNvPr id="18" name="Rectangle 62">
              <a:extLst>
                <a:ext uri="{FF2B5EF4-FFF2-40B4-BE49-F238E27FC236}">
                  <a16:creationId xmlns:a16="http://schemas.microsoft.com/office/drawing/2014/main" id="{30A72DA4-F183-463B-8913-C3D6263A4E65}"/>
                </a:ext>
              </a:extLst>
            </p:cNvPr>
            <p:cNvSpPr/>
            <p:nvPr/>
          </p:nvSpPr>
          <p:spPr>
            <a:xfrm>
              <a:off x="6306598" y="4069885"/>
              <a:ext cx="2866969" cy="14204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ts val="600"/>
                </a:spcBef>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您已完成網路選填登記志願</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訊息，並產生</a:t>
              </a:r>
              <a:r>
                <a:rPr lang="zh-TW" altLang="en-US" sz="2400" b="1" dirty="0">
                  <a:solidFill>
                    <a:srgbClr val="C00000"/>
                  </a:solidFill>
                  <a:latin typeface="微軟正黑體" panose="020B0604030504040204" pitchFamily="34" charset="-120"/>
                  <a:ea typeface="微軟正黑體" panose="020B0604030504040204" pitchFamily="34" charset="-120"/>
                </a:rPr>
                <a:t>選填登記志願表</a:t>
              </a:r>
              <a:r>
                <a:rPr lang="zh-TW" altLang="en-US" sz="2400" b="1" dirty="0">
                  <a:solidFill>
                    <a:schemeClr val="tx1"/>
                  </a:solidFill>
                  <a:latin typeface="微軟正黑體" panose="020B0604030504040204" pitchFamily="34" charset="-120"/>
                  <a:ea typeface="微軟正黑體" panose="020B0604030504040204" pitchFamily="34" charset="-120"/>
                </a:rPr>
                <a:t>，才算完成網路選填登記志願程序</a:t>
              </a:r>
              <a:endParaRPr lang="en-US" sz="2800" b="1" dirty="0">
                <a:solidFill>
                  <a:srgbClr val="C00000"/>
                </a:solidFill>
                <a:latin typeface="微軟正黑體" panose="020B0604030504040204" pitchFamily="34" charset="-120"/>
                <a:ea typeface="微軟正黑體" panose="020B0604030504040204" pitchFamily="34" charset="-120"/>
              </a:endParaRPr>
            </a:p>
          </p:txBody>
        </p:sp>
      </p:grpSp>
      <p:grpSp>
        <p:nvGrpSpPr>
          <p:cNvPr id="26" name="群組 25"/>
          <p:cNvGrpSpPr/>
          <p:nvPr/>
        </p:nvGrpSpPr>
        <p:grpSpPr>
          <a:xfrm>
            <a:off x="1713821" y="5920985"/>
            <a:ext cx="3978955" cy="559880"/>
            <a:chOff x="542057" y="3523533"/>
            <a:chExt cx="3814141" cy="843759"/>
          </a:xfrm>
        </p:grpSpPr>
        <p:grpSp>
          <p:nvGrpSpPr>
            <p:cNvPr id="27" name="群組 26"/>
            <p:cNvGrpSpPr/>
            <p:nvPr/>
          </p:nvGrpSpPr>
          <p:grpSpPr>
            <a:xfrm>
              <a:off x="542057" y="3523533"/>
              <a:ext cx="3814141" cy="843759"/>
              <a:chOff x="628650" y="4205051"/>
              <a:chExt cx="1577340" cy="794627"/>
            </a:xfrm>
          </p:grpSpPr>
          <p:grpSp>
            <p:nvGrpSpPr>
              <p:cNvPr id="29" name="Group 6"/>
              <p:cNvGrpSpPr/>
              <p:nvPr/>
            </p:nvGrpSpPr>
            <p:grpSpPr>
              <a:xfrm>
                <a:off x="628650" y="4297494"/>
                <a:ext cx="1577340" cy="702184"/>
                <a:chOff x="497608" y="4585611"/>
                <a:chExt cx="3020291" cy="780413"/>
              </a:xfrm>
              <a:effectLst/>
            </p:grpSpPr>
            <p:sp>
              <p:nvSpPr>
                <p:cNvPr id="31" name="Rectangle 4"/>
                <p:cNvSpPr/>
                <p:nvPr/>
              </p:nvSpPr>
              <p:spPr>
                <a:xfrm>
                  <a:off x="497608" y="4585611"/>
                  <a:ext cx="2232239" cy="69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Rectangle 5"/>
                <p:cNvSpPr/>
                <p:nvPr/>
              </p:nvSpPr>
              <p:spPr>
                <a:xfrm>
                  <a:off x="497608" y="5288732"/>
                  <a:ext cx="3020291" cy="772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0" name="Rectangle 5"/>
              <p:cNvSpPr/>
              <p:nvPr/>
            </p:nvSpPr>
            <p:spPr>
              <a:xfrm>
                <a:off x="628650" y="4205051"/>
                <a:ext cx="1577340" cy="695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8" name="TextBox 25"/>
            <p:cNvSpPr txBox="1"/>
            <p:nvPr/>
          </p:nvSpPr>
          <p:spPr>
            <a:xfrm>
              <a:off x="665454" y="3674832"/>
              <a:ext cx="3567347" cy="556597"/>
            </a:xfrm>
            <a:prstGeom prst="rect">
              <a:avLst/>
            </a:prstGeom>
            <a:noFill/>
          </p:spPr>
          <p:txBody>
            <a:bodyPr wrap="square" lIns="0" rIns="0" rtlCol="0" anchor="ctr">
              <a:spAutoFit/>
            </a:bodyPr>
            <a:lstStyle/>
            <a:p>
              <a:r>
                <a:rPr lang="zh-TW" altLang="zh-TW" b="1" dirty="0">
                  <a:latin typeface="微軟正黑體" panose="020B0604030504040204" pitchFamily="34" charset="-120"/>
                  <a:ea typeface="微軟正黑體" panose="020B0604030504040204" pitchFamily="34" charset="-120"/>
                </a:rPr>
                <a:t>將</a:t>
              </a:r>
              <a:r>
                <a:rPr lang="zh-TW" altLang="zh-TW" b="1" u="sng" dirty="0">
                  <a:solidFill>
                    <a:srgbClr val="C00000"/>
                  </a:solidFill>
                  <a:latin typeface="微軟正黑體" panose="020B0604030504040204" pitchFamily="34" charset="-120"/>
                  <a:ea typeface="微軟正黑體" panose="020B0604030504040204" pitchFamily="34" charset="-120"/>
                </a:rPr>
                <a:t>志願表</a:t>
              </a:r>
              <a:r>
                <a:rPr lang="zh-TW" altLang="zh-TW" b="1" dirty="0">
                  <a:latin typeface="微軟正黑體" panose="020B0604030504040204" pitchFamily="34" charset="-120"/>
                  <a:ea typeface="微軟正黑體" panose="020B0604030504040204" pitchFamily="34" charset="-120"/>
                </a:rPr>
                <a:t>檔案</a:t>
              </a:r>
              <a:r>
                <a:rPr lang="zh-TW" altLang="zh-TW" b="1" u="sng" dirty="0">
                  <a:solidFill>
                    <a:srgbClr val="C00000"/>
                  </a:solidFill>
                  <a:latin typeface="微軟正黑體" panose="020B0604030504040204" pitchFamily="34" charset="-120"/>
                  <a:ea typeface="微軟正黑體" panose="020B0604030504040204" pitchFamily="34" charset="-120"/>
                </a:rPr>
                <a:t>儲存及列印</a:t>
              </a:r>
              <a:r>
                <a:rPr lang="zh-TW" altLang="zh-TW" b="1" dirty="0">
                  <a:latin typeface="微軟正黑體" panose="020B0604030504040204" pitchFamily="34" charset="-120"/>
                  <a:ea typeface="微軟正黑體" panose="020B0604030504040204" pitchFamily="34" charset="-120"/>
                </a:rPr>
                <a:t>並妥善保存</a:t>
              </a:r>
              <a:endParaRPr lang="en-US" altLang="zh-TW" b="1" noProof="1">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grpSp>
        <p:nvGrpSpPr>
          <p:cNvPr id="23" name="群組 22">
            <a:extLst>
              <a:ext uri="{FF2B5EF4-FFF2-40B4-BE49-F238E27FC236}">
                <a16:creationId xmlns:a16="http://schemas.microsoft.com/office/drawing/2014/main" id="{88EB6E22-C28E-4E59-83C5-24D40CDF1262}"/>
              </a:ext>
            </a:extLst>
          </p:cNvPr>
          <p:cNvGrpSpPr/>
          <p:nvPr/>
        </p:nvGrpSpPr>
        <p:grpSpPr>
          <a:xfrm>
            <a:off x="286501" y="3119396"/>
            <a:ext cx="6502909" cy="2698613"/>
            <a:chOff x="286501" y="3119396"/>
            <a:chExt cx="6502909" cy="2698613"/>
          </a:xfrm>
        </p:grpSpPr>
        <p:pic>
          <p:nvPicPr>
            <p:cNvPr id="4" name="圖片 3">
              <a:extLst>
                <a:ext uri="{FF2B5EF4-FFF2-40B4-BE49-F238E27FC236}">
                  <a16:creationId xmlns:a16="http://schemas.microsoft.com/office/drawing/2014/main" id="{613E908B-29A2-4F7C-8707-3F12F5282AA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86501" y="3119396"/>
              <a:ext cx="6502909" cy="2698613"/>
            </a:xfrm>
            <a:prstGeom prst="rect">
              <a:avLst/>
            </a:prstGeom>
          </p:spPr>
        </p:pic>
        <p:sp>
          <p:nvSpPr>
            <p:cNvPr id="21" name="矩形 20"/>
            <p:cNvSpPr/>
            <p:nvPr/>
          </p:nvSpPr>
          <p:spPr>
            <a:xfrm>
              <a:off x="1276952" y="4305828"/>
              <a:ext cx="4555765" cy="3317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4" name="矩形 23"/>
            <p:cNvSpPr/>
            <p:nvPr/>
          </p:nvSpPr>
          <p:spPr>
            <a:xfrm>
              <a:off x="2815328" y="4934609"/>
              <a:ext cx="1479015" cy="2656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5" name="向右箭號 24"/>
            <p:cNvSpPr/>
            <p:nvPr/>
          </p:nvSpPr>
          <p:spPr bwMode="auto">
            <a:xfrm>
              <a:off x="2466876" y="4898654"/>
              <a:ext cx="316540" cy="265616"/>
            </a:xfrm>
            <a:prstGeom prst="rightArrow">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400" dirty="0"/>
            </a:p>
          </p:txBody>
        </p:sp>
      </p:grpSp>
      <p:sp>
        <p:nvSpPr>
          <p:cNvPr id="40" name="投影片編號版面配置區 4"/>
          <p:cNvSpPr txBox="1">
            <a:spLocks/>
          </p:cNvSpPr>
          <p:nvPr/>
        </p:nvSpPr>
        <p:spPr bwMode="auto">
          <a:xfrm>
            <a:off x="9707583" y="6526213"/>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94</a:t>
            </a:fld>
            <a:endParaRPr lang="zh-TW" altLang="en-US" sz="1500" b="1" dirty="0">
              <a:latin typeface="Arial" panose="020B0604020202020204" pitchFamily="34" charset="0"/>
              <a:cs typeface="Arial" panose="020B0604020202020204" pitchFamily="34" charset="0"/>
            </a:endParaRPr>
          </a:p>
        </p:txBody>
      </p:sp>
      <p:pic>
        <p:nvPicPr>
          <p:cNvPr id="45" name="圖片 44" descr="一張含有 文字, 螢幕擷取畫面, 字型, 數字 的圖片&#10;&#10;AI 產生的內容可能不正確。">
            <a:extLst>
              <a:ext uri="{FF2B5EF4-FFF2-40B4-BE49-F238E27FC236}">
                <a16:creationId xmlns:a16="http://schemas.microsoft.com/office/drawing/2014/main" id="{0956F36A-FA1F-5B02-6DA4-B652D61E8BB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8741" y="683275"/>
            <a:ext cx="5275862" cy="5755234"/>
          </a:xfrm>
          <a:prstGeom prst="rect">
            <a:avLst/>
          </a:prstGeom>
        </p:spPr>
      </p:pic>
    </p:spTree>
    <p:extLst>
      <p:ext uri="{BB962C8B-B14F-4D97-AF65-F5344CB8AC3E}">
        <p14:creationId xmlns:p14="http://schemas.microsoft.com/office/powerpoint/2010/main" val="33952886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6B6467C-A829-0ED6-990F-1775E835682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874285" y="3181036"/>
            <a:ext cx="4394704" cy="3608254"/>
          </a:xfrm>
          <a:prstGeom prst="rect">
            <a:avLst/>
          </a:prstGeom>
        </p:spPr>
      </p:pic>
      <p:pic>
        <p:nvPicPr>
          <p:cNvPr id="25" name="圖片 24">
            <a:extLst>
              <a:ext uri="{FF2B5EF4-FFF2-40B4-BE49-F238E27FC236}">
                <a16:creationId xmlns:a16="http://schemas.microsoft.com/office/drawing/2014/main" id="{05626F69-D1E9-4C62-AB72-617994BD0CE2}"/>
              </a:ext>
            </a:extLst>
          </p:cNvPr>
          <p:cNvPicPr>
            <a:picLocks noGrp="1" noRot="1" noChangeAspect="1" noMove="1" noResize="1" noEditPoints="1" noAdjustHandles="1" noChangeArrowheads="1" noChangeShapeType="1" noCrop="1"/>
          </p:cNvPicPr>
          <p:nvPr/>
        </p:nvPicPr>
        <p:blipFill rotWithShape="1">
          <a:blip r:embed="rId3"/>
          <a:srcRect t="1371" b="644"/>
          <a:stretch/>
        </p:blipFill>
        <p:spPr>
          <a:xfrm>
            <a:off x="6028647" y="3160598"/>
            <a:ext cx="3763899" cy="3688080"/>
          </a:xfrm>
          <a:prstGeom prst="rect">
            <a:avLst/>
          </a:prstGeom>
        </p:spPr>
      </p:pic>
      <p:sp>
        <p:nvSpPr>
          <p:cNvPr id="5" name="投影片編號版面配置區 4"/>
          <p:cNvSpPr txBox="1">
            <a:spLocks/>
          </p:cNvSpPr>
          <p:nvPr/>
        </p:nvSpPr>
        <p:spPr bwMode="auto">
          <a:xfrm>
            <a:off x="9694029" y="6515791"/>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1200" kern="1200">
                <a:solidFill>
                  <a:schemeClr val="tx1"/>
                </a:solidFill>
                <a:latin typeface="Calibri" panose="020F0502020204030204" pitchFamily="34" charset="0"/>
                <a:ea typeface="新細明體" panose="02020500000000000000" pitchFamily="18" charset="-120"/>
                <a:cs typeface="+mn-cs"/>
              </a:defRPr>
            </a:lvl1pPr>
            <a:lvl2pPr marL="557199" indent="-214308"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2pPr>
            <a:lvl3pPr marL="857228"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3pPr>
            <a:lvl4pPr marL="1200120"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4pPr>
            <a:lvl5pPr marL="1543012" indent="-171446" algn="l" defTabSz="457200" rtl="0" eaLnBrk="1" latinLnBrk="0" hangingPunct="1">
              <a:defRPr sz="1800" kern="1200">
                <a:solidFill>
                  <a:schemeClr val="tx1"/>
                </a:solidFill>
                <a:latin typeface="Calibri" panose="020F0502020204030204" pitchFamily="34" charset="0"/>
                <a:ea typeface="新細明體" panose="02020500000000000000" pitchFamily="18" charset="-120"/>
                <a:cs typeface="+mn-cs"/>
              </a:defRPr>
            </a:lvl5pPr>
            <a:lvl6pPr marL="1885903"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6pPr>
            <a:lvl7pPr marL="2228795"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7pPr>
            <a:lvl8pPr marL="2571686"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8pPr>
            <a:lvl9pPr marL="2914577" indent="-171446"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1500" b="1">
                <a:latin typeface="Arial" panose="020B0604020202020204" pitchFamily="34" charset="0"/>
                <a:cs typeface="Arial" panose="020B0604020202020204" pitchFamily="34" charset="0"/>
              </a:rPr>
              <a:pPr fontAlgn="base">
                <a:spcBef>
                  <a:spcPct val="0"/>
                </a:spcBef>
                <a:spcAft>
                  <a:spcPct val="0"/>
                </a:spcAft>
              </a:pPr>
              <a:t>95</a:t>
            </a:fld>
            <a:endParaRPr lang="zh-TW" altLang="en-US" sz="1500" b="1" dirty="0">
              <a:latin typeface="Arial" panose="020B0604020202020204" pitchFamily="34" charset="0"/>
              <a:cs typeface="Arial" panose="020B0604020202020204" pitchFamily="34" charset="0"/>
            </a:endParaRPr>
          </a:p>
        </p:txBody>
      </p:sp>
      <p:grpSp>
        <p:nvGrpSpPr>
          <p:cNvPr id="6" name="群組 5"/>
          <p:cNvGrpSpPr>
            <a:grpSpLocks noChangeAspect="1"/>
          </p:cNvGrpSpPr>
          <p:nvPr/>
        </p:nvGrpSpPr>
        <p:grpSpPr>
          <a:xfrm>
            <a:off x="443557" y="113280"/>
            <a:ext cx="4233079" cy="583027"/>
            <a:chOff x="1538410" y="5588649"/>
            <a:chExt cx="5644104" cy="777362"/>
          </a:xfrm>
        </p:grpSpPr>
        <p:sp>
          <p:nvSpPr>
            <p:cNvPr id="7" name="圆角矩形 16">
              <a:extLst>
                <a:ext uri="{FF2B5EF4-FFF2-40B4-BE49-F238E27FC236}">
                  <a16:creationId xmlns:a16="http://schemas.microsoft.com/office/drawing/2014/main" id="{27F2510D-F7C6-4619-8F71-0F3ECC8CC7A6}"/>
                </a:ext>
              </a:extLst>
            </p:cNvPr>
            <p:cNvSpPr/>
            <p:nvPr/>
          </p:nvSpPr>
          <p:spPr>
            <a:xfrm rot="5400000" flipH="1">
              <a:off x="4230397" y="3402725"/>
              <a:ext cx="688284" cy="5215947"/>
            </a:xfrm>
            <a:prstGeom prst="roundRect">
              <a:avLst/>
            </a:prstGeom>
            <a:solidFill>
              <a:srgbClr val="5B9BD5">
                <a:lumMod val="75000"/>
              </a:srgbClr>
            </a:solidFill>
            <a:ln w="635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sp>
          <p:nvSpPr>
            <p:cNvPr id="8" name="矩形 7">
              <a:extLst>
                <a:ext uri="{FF2B5EF4-FFF2-40B4-BE49-F238E27FC236}">
                  <a16:creationId xmlns:a16="http://schemas.microsoft.com/office/drawing/2014/main" id="{54BA5B10-F0E2-427C-9DD6-E9C334FBD835}"/>
                </a:ext>
              </a:extLst>
            </p:cNvPr>
            <p:cNvSpPr/>
            <p:nvPr/>
          </p:nvSpPr>
          <p:spPr>
            <a:xfrm>
              <a:off x="2411368" y="5668391"/>
              <a:ext cx="4771146" cy="697620"/>
            </a:xfrm>
            <a:prstGeom prst="rect">
              <a:avLst/>
            </a:prstGeom>
          </p:spPr>
          <p:txBody>
            <a:bodyPr wrap="square">
              <a:spAutoFit/>
            </a:bodyPr>
            <a:lstStyle/>
            <a:p>
              <a:pPr defTabSz="1219200">
                <a:defRPr/>
              </a:pPr>
              <a:r>
                <a:rPr lang="en-US" altLang="zh-CN" sz="2800" b="1" kern="0" dirty="0">
                  <a:solidFill>
                    <a:prstClr val="white"/>
                  </a:solidFill>
                  <a:cs typeface="+mn-ea"/>
                  <a:sym typeface="+mn-lt"/>
                </a:rPr>
                <a:t>0</a:t>
              </a:r>
              <a:r>
                <a:rPr lang="en-US" altLang="zh-TW" sz="2800" b="1" kern="0" dirty="0">
                  <a:solidFill>
                    <a:prstClr val="white"/>
                  </a:solidFill>
                  <a:cs typeface="+mn-ea"/>
                  <a:sym typeface="+mn-lt"/>
                </a:rPr>
                <a:t>4</a:t>
              </a:r>
              <a:r>
                <a:rPr lang="en-US" altLang="zh-CN" sz="2800" b="1" kern="0" dirty="0">
                  <a:solidFill>
                    <a:prstClr val="white"/>
                  </a:solidFill>
                  <a:cs typeface="+mn-ea"/>
                  <a:sym typeface="+mn-lt"/>
                </a:rPr>
                <a:t> </a:t>
              </a:r>
              <a:r>
                <a:rPr lang="zh-TW" altLang="en-US" sz="2800" b="1" kern="0" dirty="0">
                  <a:solidFill>
                    <a:prstClr val="white"/>
                  </a:solidFill>
                  <a:latin typeface="微軟正黑體" panose="020B0604030504040204" pitchFamily="34" charset="-120"/>
                  <a:ea typeface="微軟正黑體" panose="020B0604030504040204" pitchFamily="34" charset="-120"/>
                  <a:cs typeface="+mn-ea"/>
                  <a:sym typeface="+mn-lt"/>
                </a:rPr>
                <a:t>選填登記志願系統</a:t>
              </a:r>
              <a:endParaRPr lang="zh-CN" altLang="en-US" sz="2800" b="1" kern="0" dirty="0">
                <a:solidFill>
                  <a:prstClr val="white"/>
                </a:solidFill>
                <a:latin typeface="微軟正黑體" panose="020B0604030504040204" pitchFamily="34" charset="-120"/>
                <a:ea typeface="微軟正黑體" panose="020B0604030504040204" pitchFamily="34" charset="-120"/>
                <a:cs typeface="+mn-ea"/>
                <a:sym typeface="+mn-lt"/>
              </a:endParaRPr>
            </a:p>
          </p:txBody>
        </p:sp>
        <p:grpSp>
          <p:nvGrpSpPr>
            <p:cNvPr id="9" name="组合 56">
              <a:extLst>
                <a:ext uri="{FF2B5EF4-FFF2-40B4-BE49-F238E27FC236}">
                  <a16:creationId xmlns:a16="http://schemas.microsoft.com/office/drawing/2014/main" id="{F27D1645-C55D-480D-94C7-7B59C9C6349F}"/>
                </a:ext>
              </a:extLst>
            </p:cNvPr>
            <p:cNvGrpSpPr/>
            <p:nvPr/>
          </p:nvGrpSpPr>
          <p:grpSpPr>
            <a:xfrm>
              <a:off x="1538410" y="5588649"/>
              <a:ext cx="767322" cy="767322"/>
              <a:chOff x="3552943" y="2498822"/>
              <a:chExt cx="398028" cy="398028"/>
            </a:xfrm>
          </p:grpSpPr>
          <p:sp>
            <p:nvSpPr>
              <p:cNvPr id="10" name="椭圆 57">
                <a:extLst>
                  <a:ext uri="{FF2B5EF4-FFF2-40B4-BE49-F238E27FC236}">
                    <a16:creationId xmlns:a16="http://schemas.microsoft.com/office/drawing/2014/main" id="{CB2983EC-0F61-4C20-A99D-BC741FDDB193}"/>
                  </a:ext>
                </a:extLst>
              </p:cNvPr>
              <p:cNvSpPr/>
              <p:nvPr/>
            </p:nvSpPr>
            <p:spPr>
              <a:xfrm>
                <a:off x="3552943" y="2498822"/>
                <a:ext cx="398028" cy="398028"/>
              </a:xfrm>
              <a:prstGeom prst="ellipse">
                <a:avLst/>
              </a:prstGeom>
              <a:gradFill flip="none" rotWithShape="1">
                <a:gsLst>
                  <a:gs pos="0">
                    <a:sysClr val="window" lastClr="FFFFFF"/>
                  </a:gs>
                  <a:gs pos="100000">
                    <a:sysClr val="window" lastClr="FFFFFF">
                      <a:lumMod val="85000"/>
                    </a:sysClr>
                  </a:gs>
                </a:gsLst>
                <a:lin ang="18900000" scaled="1"/>
                <a:tileRect/>
              </a:gradFill>
              <a:ln w="38100" cap="flat" cmpd="sng" algn="ctr">
                <a:gradFill flip="none" rotWithShape="1">
                  <a:gsLst>
                    <a:gs pos="0">
                      <a:sysClr val="window" lastClr="FFFFFF">
                        <a:lumMod val="85000"/>
                      </a:sysClr>
                    </a:gs>
                    <a:gs pos="100000">
                      <a:sysClr val="window" lastClr="FFFFFF"/>
                    </a:gs>
                  </a:gsLst>
                  <a:lin ang="18900000" scaled="1"/>
                  <a:tileRect/>
                </a:gradFill>
                <a:prstDash val="solid"/>
                <a:miter lim="800000"/>
              </a:ln>
              <a:effectLst>
                <a:outerShdw blurRad="444500" dist="190500" dir="8100000" algn="tr" rotWithShape="0">
                  <a:prstClr val="black">
                    <a:alpha val="40000"/>
                  </a:prstClr>
                </a:outerShdw>
              </a:effectLst>
            </p:spPr>
            <p:txBody>
              <a:bodyPr rtlCol="0" anchor="ctr"/>
              <a:lstStyle/>
              <a:p>
                <a:pPr algn="ctr" defTabSz="914400">
                  <a:defRPr/>
                </a:pPr>
                <a:endParaRPr lang="zh-CN" altLang="en-US" kern="0">
                  <a:solidFill>
                    <a:prstClr val="white"/>
                  </a:solidFill>
                  <a:latin typeface="Calibri" panose="020F0502020204030204"/>
                  <a:cs typeface="+mn-ea"/>
                  <a:sym typeface="+mn-lt"/>
                </a:endParaRPr>
              </a:p>
            </p:txBody>
          </p:sp>
          <p:grpSp>
            <p:nvGrpSpPr>
              <p:cNvPr id="11" name="组合 58">
                <a:extLst>
                  <a:ext uri="{FF2B5EF4-FFF2-40B4-BE49-F238E27FC236}">
                    <a16:creationId xmlns:a16="http://schemas.microsoft.com/office/drawing/2014/main" id="{C423C9F7-8B63-4C3C-957E-8BDF56AA0233}"/>
                  </a:ext>
                </a:extLst>
              </p:cNvPr>
              <p:cNvGrpSpPr/>
              <p:nvPr/>
            </p:nvGrpSpPr>
            <p:grpSpPr>
              <a:xfrm>
                <a:off x="3653065" y="2597911"/>
                <a:ext cx="197783" cy="205476"/>
                <a:chOff x="4528189" y="3001023"/>
                <a:chExt cx="464228" cy="482285"/>
              </a:xfrm>
              <a:solidFill>
                <a:srgbClr val="009288"/>
              </a:solidFill>
            </p:grpSpPr>
            <p:sp>
              <p:nvSpPr>
                <p:cNvPr id="12" name="Freeform 6">
                  <a:extLst>
                    <a:ext uri="{FF2B5EF4-FFF2-40B4-BE49-F238E27FC236}">
                      <a16:creationId xmlns:a16="http://schemas.microsoft.com/office/drawing/2014/main" id="{50329EB6-BF26-4FDC-9911-FA7CB6820E81}"/>
                    </a:ext>
                  </a:extLst>
                </p:cNvPr>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a:solidFill>
                      <a:prstClr val="white"/>
                    </a:solidFill>
                    <a:latin typeface="Calibri" panose="020F0502020204030204"/>
                    <a:cs typeface="+mn-ea"/>
                    <a:sym typeface="+mn-lt"/>
                  </a:endParaRPr>
                </a:p>
              </p:txBody>
            </p:sp>
            <p:sp>
              <p:nvSpPr>
                <p:cNvPr id="13" name="Freeform 7">
                  <a:extLst>
                    <a:ext uri="{FF2B5EF4-FFF2-40B4-BE49-F238E27FC236}">
                      <a16:creationId xmlns:a16="http://schemas.microsoft.com/office/drawing/2014/main" id="{A6028CAC-99FD-47D8-9E71-C975DF3D460B}"/>
                    </a:ext>
                  </a:extLst>
                </p:cNvPr>
                <p:cNvSpPr/>
                <p:nvPr/>
              </p:nvSpPr>
              <p:spPr bwMode="auto">
                <a:xfrm>
                  <a:off x="4528189" y="3065351"/>
                  <a:ext cx="464228" cy="417957"/>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015A75"/>
                </a:solidFill>
                <a:ln w="19050" cap="flat" cmpd="sng" algn="ctr">
                  <a:noFill/>
                  <a:prstDash val="solid"/>
                  <a:miter lim="800000"/>
                </a:ln>
                <a:effectLst>
                  <a:innerShdw blurRad="38100" dist="12700" dir="13500000">
                    <a:prstClr val="black">
                      <a:alpha val="30000"/>
                    </a:prstClr>
                  </a:innerShdw>
                </a:effectLst>
              </p:spPr>
              <p:txBody>
                <a:bodyPr anchor="ctr"/>
                <a:lstStyle/>
                <a:p>
                  <a:pPr algn="ctr" defTabSz="914400">
                    <a:defRPr/>
                  </a:pPr>
                  <a:endParaRPr lang="zh-CN" altLang="en-US" kern="0" dirty="0">
                    <a:solidFill>
                      <a:srgbClr val="015A75"/>
                    </a:solidFill>
                    <a:latin typeface="Calibri" panose="020F0502020204030204"/>
                    <a:cs typeface="+mn-ea"/>
                    <a:sym typeface="+mn-lt"/>
                  </a:endParaRPr>
                </a:p>
              </p:txBody>
            </p:sp>
          </p:grpSp>
        </p:grpSp>
      </p:grpSp>
      <p:sp>
        <p:nvSpPr>
          <p:cNvPr id="14" name="標題 1"/>
          <p:cNvSpPr txBox="1">
            <a:spLocks/>
          </p:cNvSpPr>
          <p:nvPr/>
        </p:nvSpPr>
        <p:spPr>
          <a:xfrm>
            <a:off x="6028647" y="82645"/>
            <a:ext cx="4560623" cy="68452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dirty="0">
                <a:solidFill>
                  <a:srgbClr val="0033CC"/>
                </a:solidFill>
                <a:latin typeface="微軟正黑體" panose="020B0604030504040204" pitchFamily="34" charset="-120"/>
                <a:ea typeface="微軟正黑體" panose="020B0604030504040204" pitchFamily="34" charset="-120"/>
              </a:rPr>
              <a:t>選填登記志願</a:t>
            </a:r>
            <a:r>
              <a:rPr lang="zh-TW" altLang="en-US" sz="2800" b="1" u="sng" dirty="0">
                <a:solidFill>
                  <a:srgbClr val="C00000"/>
                </a:solidFill>
                <a:highlight>
                  <a:srgbClr val="FFFFCC"/>
                </a:highlight>
                <a:latin typeface="微軟正黑體" panose="020B0604030504040204" pitchFamily="34" charset="-120"/>
                <a:ea typeface="微軟正黑體" panose="020B0604030504040204" pitchFamily="34" charset="-120"/>
              </a:rPr>
              <a:t>練習版</a:t>
            </a:r>
            <a:r>
              <a:rPr lang="zh-TW" altLang="en-US" sz="2800" b="1" dirty="0">
                <a:solidFill>
                  <a:srgbClr val="0033CC"/>
                </a:solidFill>
                <a:latin typeface="微軟正黑體" panose="020B0604030504040204" pitchFamily="34" charset="-120"/>
                <a:ea typeface="微軟正黑體" panose="020B0604030504040204" pitchFamily="34" charset="-120"/>
              </a:rPr>
              <a:t>重要提醒</a:t>
            </a:r>
          </a:p>
        </p:txBody>
      </p:sp>
      <p:sp>
        <p:nvSpPr>
          <p:cNvPr id="15" name="矩形 14"/>
          <p:cNvSpPr/>
          <p:nvPr/>
        </p:nvSpPr>
        <p:spPr>
          <a:xfrm>
            <a:off x="2397761" y="825603"/>
            <a:ext cx="7175438" cy="430887"/>
          </a:xfrm>
          <a:prstGeom prst="rect">
            <a:avLst/>
          </a:prstGeom>
        </p:spPr>
        <p:txBody>
          <a:bodyPr wrap="square">
            <a:spAutoFit/>
          </a:bodyPr>
          <a:lstStyle/>
          <a:p>
            <a:pPr algn="just">
              <a:spcBef>
                <a:spcPct val="0"/>
              </a:spcBef>
            </a:pP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練習版</a:t>
            </a:r>
            <a:r>
              <a:rPr lang="en-US" altLang="zh-TW" sz="2200" b="1" dirty="0">
                <a:latin typeface="微軟正黑體" panose="020B0604030504040204" pitchFamily="34" charset="-120"/>
                <a:ea typeface="微軟正黑體" panose="020B0604030504040204" pitchFamily="34" charset="-120"/>
              </a:rPr>
              <a:t>】</a:t>
            </a:r>
            <a:r>
              <a:rPr lang="en-US" altLang="zh-TW" sz="2200" b="1" dirty="0">
                <a:solidFill>
                  <a:srgbClr val="C00000"/>
                </a:solidFill>
                <a:latin typeface="微軟正黑體" panose="020B0604030504040204" pitchFamily="34" charset="-120"/>
                <a:ea typeface="微軟正黑體" panose="020B0604030504040204" pitchFamily="34" charset="-120"/>
              </a:rPr>
              <a:t>115/5/27(</a:t>
            </a:r>
            <a:r>
              <a:rPr lang="zh-TW" altLang="en-US" sz="2200" b="1" dirty="0">
                <a:solidFill>
                  <a:srgbClr val="C00000"/>
                </a:solidFill>
                <a:latin typeface="微軟正黑體" panose="020B0604030504040204" pitchFamily="34" charset="-120"/>
                <a:ea typeface="微軟正黑體" panose="020B0604030504040204" pitchFamily="34" charset="-120"/>
              </a:rPr>
              <a:t>三</a:t>
            </a:r>
            <a:r>
              <a:rPr lang="en-US" altLang="zh-TW" sz="2200" b="1" dirty="0">
                <a:solidFill>
                  <a:srgbClr val="C00000"/>
                </a:solidFill>
                <a:latin typeface="微軟正黑體" panose="020B0604030504040204" pitchFamily="34" charset="-120"/>
                <a:ea typeface="微軟正黑體" panose="020B0604030504040204" pitchFamily="34" charset="-120"/>
              </a:rPr>
              <a:t>) 10:00 </a:t>
            </a:r>
            <a:r>
              <a:rPr lang="zh-TW" altLang="en-US" sz="2200" b="1" dirty="0">
                <a:solidFill>
                  <a:srgbClr val="C00000"/>
                </a:solidFill>
                <a:latin typeface="微軟正黑體" panose="020B0604030504040204" pitchFamily="34" charset="-120"/>
                <a:ea typeface="微軟正黑體" panose="020B0604030504040204" pitchFamily="34" charset="-120"/>
              </a:rPr>
              <a:t>起至 </a:t>
            </a:r>
            <a:r>
              <a:rPr lang="en-US" altLang="zh-TW" sz="2200" b="1" dirty="0">
                <a:solidFill>
                  <a:srgbClr val="C00000"/>
                </a:solidFill>
                <a:latin typeface="微軟正黑體" panose="020B0604030504040204" pitchFamily="34" charset="-120"/>
                <a:ea typeface="微軟正黑體" panose="020B0604030504040204" pitchFamily="34" charset="-120"/>
              </a:rPr>
              <a:t>6/3(</a:t>
            </a:r>
            <a:r>
              <a:rPr lang="zh-TW" altLang="en-US" sz="2200" b="1" dirty="0">
                <a:solidFill>
                  <a:srgbClr val="C00000"/>
                </a:solidFill>
                <a:latin typeface="微軟正黑體" panose="020B0604030504040204" pitchFamily="34" charset="-120"/>
                <a:ea typeface="微軟正黑體" panose="020B0604030504040204" pitchFamily="34" charset="-120"/>
              </a:rPr>
              <a:t>三</a:t>
            </a:r>
            <a:r>
              <a:rPr lang="en-US" altLang="zh-TW" sz="2200" b="1" dirty="0">
                <a:solidFill>
                  <a:srgbClr val="C00000"/>
                </a:solidFill>
                <a:latin typeface="微軟正黑體" panose="020B0604030504040204" pitchFamily="34" charset="-120"/>
                <a:ea typeface="微軟正黑體" panose="020B0604030504040204" pitchFamily="34" charset="-120"/>
              </a:rPr>
              <a:t>) 17:00</a:t>
            </a:r>
            <a:r>
              <a:rPr lang="zh-TW" altLang="en-US" sz="2200" b="1" dirty="0">
                <a:solidFill>
                  <a:srgbClr val="C00000"/>
                </a:solidFill>
                <a:latin typeface="微軟正黑體" panose="020B0604030504040204" pitchFamily="34" charset="-120"/>
                <a:ea typeface="微軟正黑體" panose="020B0604030504040204" pitchFamily="34" charset="-120"/>
              </a:rPr>
              <a:t>止</a:t>
            </a:r>
            <a:endParaRPr lang="en-US" altLang="zh-TW" sz="2200" b="1" dirty="0">
              <a:solidFill>
                <a:srgbClr val="C00000"/>
              </a:solidFill>
              <a:latin typeface="微軟正黑體" panose="020B0604030504040204" pitchFamily="34" charset="-120"/>
              <a:ea typeface="微軟正黑體" panose="020B0604030504040204" pitchFamily="34" charset="-120"/>
            </a:endParaRPr>
          </a:p>
        </p:txBody>
      </p:sp>
      <p:sp>
        <p:nvSpPr>
          <p:cNvPr id="16" name="Rectangle 16"/>
          <p:cNvSpPr>
            <a:spLocks noChangeArrowheads="1"/>
          </p:cNvSpPr>
          <p:nvPr/>
        </p:nvSpPr>
        <p:spPr bwMode="auto">
          <a:xfrm>
            <a:off x="346136" y="1290717"/>
            <a:ext cx="11758778" cy="193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25392" bIns="25392" anchor="ctr">
            <a:spAutoFit/>
          </a:bodyPr>
          <a:lstStyle>
            <a:lvl1pPr>
              <a:tabLst>
                <a:tab pos="561975" algn="l"/>
              </a:tabLst>
              <a:defRPr>
                <a:solidFill>
                  <a:schemeClr val="tx1"/>
                </a:solidFill>
                <a:latin typeface="Calibri" panose="020F0502020204030204" pitchFamily="34" charset="0"/>
                <a:ea typeface="新細明體" panose="02020500000000000000" pitchFamily="18" charset="-120"/>
              </a:defRPr>
            </a:lvl1pPr>
            <a:lvl2pPr marL="742950" indent="-285750">
              <a:tabLst>
                <a:tab pos="561975" algn="l"/>
              </a:tabLst>
              <a:defRPr>
                <a:solidFill>
                  <a:schemeClr val="tx1"/>
                </a:solidFill>
                <a:latin typeface="Calibri" panose="020F0502020204030204" pitchFamily="34" charset="0"/>
                <a:ea typeface="新細明體" panose="02020500000000000000" pitchFamily="18" charset="-120"/>
              </a:defRPr>
            </a:lvl2pPr>
            <a:lvl3pPr marL="1143000" indent="-228600">
              <a:tabLst>
                <a:tab pos="561975" algn="l"/>
              </a:tabLst>
              <a:defRPr>
                <a:solidFill>
                  <a:schemeClr val="tx1"/>
                </a:solidFill>
                <a:latin typeface="Calibri" panose="020F0502020204030204" pitchFamily="34" charset="0"/>
                <a:ea typeface="新細明體" panose="02020500000000000000" pitchFamily="18" charset="-120"/>
              </a:defRPr>
            </a:lvl3pPr>
            <a:lvl4pPr marL="1600200" indent="-228600">
              <a:tabLst>
                <a:tab pos="561975" algn="l"/>
              </a:tabLst>
              <a:defRPr>
                <a:solidFill>
                  <a:schemeClr val="tx1"/>
                </a:solidFill>
                <a:latin typeface="Calibri" panose="020F0502020204030204" pitchFamily="34" charset="0"/>
                <a:ea typeface="新細明體" panose="02020500000000000000" pitchFamily="18" charset="-120"/>
              </a:defRPr>
            </a:lvl4pPr>
            <a:lvl5pPr marL="2057400" indent="-228600">
              <a:tabLst>
                <a:tab pos="561975" algn="l"/>
              </a:tabLst>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tabLst>
                <a:tab pos="561975" algn="l"/>
              </a:tabLst>
              <a:defRPr>
                <a:solidFill>
                  <a:schemeClr val="tx1"/>
                </a:solidFill>
                <a:latin typeface="Calibri" panose="020F0502020204030204" pitchFamily="34" charset="0"/>
                <a:ea typeface="新細明體" panose="02020500000000000000" pitchFamily="18" charset="-120"/>
              </a:defRPr>
            </a:lvl9pPr>
          </a:lstStyle>
          <a:p>
            <a:pPr marL="342900" indent="-342900">
              <a:spcBef>
                <a:spcPts val="600"/>
              </a:spcBef>
              <a:spcAft>
                <a:spcPts val="300"/>
              </a:spcAft>
              <a:buClr>
                <a:srgbClr val="C00000"/>
              </a:buClr>
              <a:buFont typeface="+mj-lt"/>
              <a:buAutoNum type="arabicPeriod"/>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為</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讓免試生</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熟悉</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網路選填登記志願</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系統操作</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，開放網路選填登記志願系統【練習版】，請免試生踴躍至本委員會網站</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登入練習</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熟悉介面流程或試填志願順序</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300"/>
              </a:spcAft>
              <a:buClr>
                <a:srgbClr val="C00000"/>
              </a:buClr>
              <a:buFont typeface="+mj-lt"/>
              <a:buAutoNum type="arabicPeriod"/>
            </a:pP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本項服務僅作為網路選填登記志願之參考，亦不作為分發之依據</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spcAft>
                <a:spcPts val="300"/>
              </a:spcAft>
              <a:buClr>
                <a:srgbClr val="C00000"/>
              </a:buClr>
              <a:buFont typeface="+mj-lt"/>
              <a:buAutoNum type="arabicPeriod"/>
            </a:pP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【練習版】系統</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不儲存</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免試生</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修改後之通行碼，亦不延用至正式版</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300"/>
              </a:spcAft>
              <a:buClr>
                <a:srgbClr val="C00000"/>
              </a:buClr>
            </a:pP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故</a:t>
            </a:r>
            <a:r>
              <a:rPr lang="zh-TW"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練習</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進行網路選填登記志願</a:t>
            </a:r>
            <a:r>
              <a:rPr lang="zh-TW"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確定送出</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操作時，</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通行碼</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須輸入</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7281527" y="2830650"/>
            <a:ext cx="4561798" cy="378372"/>
          </a:xfrm>
          <a:prstGeom prst="rect">
            <a:avLst/>
          </a:prstGeom>
          <a:solidFill>
            <a:srgbClr val="FFFF8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just"/>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預設</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身分證後</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碼</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出生月日</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碼</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碼</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6130835" y="5105718"/>
            <a:ext cx="3274421" cy="4702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8850690" y="3750673"/>
            <a:ext cx="904302" cy="34128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練習版</a:t>
            </a:r>
          </a:p>
        </p:txBody>
      </p:sp>
      <p:sp>
        <p:nvSpPr>
          <p:cNvPr id="19" name="矩形 18"/>
          <p:cNvSpPr/>
          <p:nvPr/>
        </p:nvSpPr>
        <p:spPr>
          <a:xfrm>
            <a:off x="1607430" y="5960537"/>
            <a:ext cx="2620538" cy="3166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8614584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副標題 2"/>
          <p:cNvSpPr txBox="1">
            <a:spLocks/>
          </p:cNvSpPr>
          <p:nvPr/>
        </p:nvSpPr>
        <p:spPr bwMode="auto">
          <a:xfrm>
            <a:off x="2684862" y="2928938"/>
            <a:ext cx="7983140" cy="1009650"/>
          </a:xfrm>
          <a:prstGeom prst="rect">
            <a:avLst/>
          </a:prstGeom>
          <a:solidFill>
            <a:srgbClr val="B7F0FB">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100">
                <a:latin typeface="微軟正黑體" panose="020B0604030504040204" pitchFamily="34" charset="-120"/>
                <a:ea typeface="微軟正黑體" panose="020B0604030504040204" pitchFamily="34" charset="-120"/>
              </a:rPr>
              <a:t>                     </a:t>
            </a:r>
          </a:p>
          <a:p>
            <a:pPr eaLnBrk="1" hangingPunct="1"/>
            <a:r>
              <a:rPr lang="en-US" altLang="zh-TW" sz="2100" b="1">
                <a:solidFill>
                  <a:srgbClr val="C00000"/>
                </a:solidFill>
                <a:latin typeface="微軟正黑體" panose="020B0604030504040204" pitchFamily="34" charset="-120"/>
                <a:ea typeface="微軟正黑體" panose="020B0604030504040204" pitchFamily="34" charset="-120"/>
              </a:rPr>
              <a:t>                            </a:t>
            </a:r>
            <a:endParaRPr lang="zh-TW" altLang="en-US" sz="2100" b="1">
              <a:solidFill>
                <a:srgbClr val="C00000"/>
              </a:solidFill>
              <a:latin typeface="微軟正黑體" panose="020B0604030504040204" pitchFamily="34" charset="-120"/>
              <a:ea typeface="微軟正黑體" panose="020B0604030504040204" pitchFamily="34" charset="-120"/>
            </a:endParaRPr>
          </a:p>
        </p:txBody>
      </p:sp>
      <p:pic>
        <p:nvPicPr>
          <p:cNvPr id="92164" name="Picture 2" descr="https://caac.jctv.ntut.edu.tw/105generalquery/image/applyLogo.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4494" y="2237185"/>
            <a:ext cx="2768204"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內容版面配置區 2"/>
          <p:cNvSpPr>
            <a:spLocks noGrp="1"/>
          </p:cNvSpPr>
          <p:nvPr>
            <p:ph idx="1"/>
          </p:nvPr>
        </p:nvSpPr>
        <p:spPr>
          <a:xfrm>
            <a:off x="4133850" y="3142062"/>
            <a:ext cx="6068616" cy="629840"/>
          </a:xfrm>
        </p:spPr>
        <p:txBody>
          <a:bodyPr rtlCol="0">
            <a:normAutofit fontScale="92500" lnSpcReduction="10000"/>
          </a:bodyPr>
          <a:lstStyle/>
          <a:p>
            <a:pPr marL="0" indent="0">
              <a:buNone/>
              <a:defRPr/>
            </a:pPr>
            <a:r>
              <a:rPr lang="zh-TW" altLang="en-US" sz="4500" b="1" dirty="0">
                <a:latin typeface="微軟正黑體" panose="020B0604030504040204" pitchFamily="34" charset="-120"/>
                <a:ea typeface="微軟正黑體" panose="020B0604030504040204" pitchFamily="34" charset="-120"/>
              </a:rPr>
              <a:t>感謝聆聽　敬請指教</a:t>
            </a:r>
          </a:p>
        </p:txBody>
      </p:sp>
      <p:sp>
        <p:nvSpPr>
          <p:cNvPr id="92166" name="矩形 3"/>
          <p:cNvSpPr>
            <a:spLocks noChangeArrowheads="1"/>
          </p:cNvSpPr>
          <p:nvPr/>
        </p:nvSpPr>
        <p:spPr bwMode="auto">
          <a:xfrm>
            <a:off x="4232675" y="4057655"/>
            <a:ext cx="512087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950" b="1" dirty="0">
                <a:solidFill>
                  <a:srgbClr val="C00000"/>
                </a:solidFill>
                <a:latin typeface="微軟正黑體" panose="020B0604030504040204" pitchFamily="34" charset="-120"/>
                <a:ea typeface="微軟正黑體" panose="020B0604030504040204" pitchFamily="34" charset="-120"/>
              </a:rPr>
              <a:t>115</a:t>
            </a:r>
            <a:r>
              <a:rPr lang="zh-TW" altLang="en-US" sz="1950" b="1" dirty="0">
                <a:solidFill>
                  <a:srgbClr val="C00000"/>
                </a:solidFill>
                <a:latin typeface="微軟正黑體" panose="020B0604030504040204" pitchFamily="34" charset="-120"/>
                <a:ea typeface="微軟正黑體" panose="020B0604030504040204" pitchFamily="34" charset="-120"/>
              </a:rPr>
              <a:t>學年度五專優先免試入學招生委員會</a:t>
            </a:r>
          </a:p>
        </p:txBody>
      </p:sp>
      <p:sp>
        <p:nvSpPr>
          <p:cNvPr id="92167" name="文字方塊 1"/>
          <p:cNvSpPr txBox="1">
            <a:spLocks noChangeArrowheads="1"/>
          </p:cNvSpPr>
          <p:nvPr/>
        </p:nvSpPr>
        <p:spPr bwMode="auto">
          <a:xfrm>
            <a:off x="4239819" y="4427937"/>
            <a:ext cx="4698206"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ts val="450"/>
              </a:spcBef>
              <a:spcAft>
                <a:spcPts val="450"/>
              </a:spcAft>
              <a:buNone/>
            </a:pPr>
            <a:r>
              <a:rPr lang="zh-TW" altLang="en-US" sz="1500" b="1" dirty="0">
                <a:latin typeface="微軟正黑體" panose="020B0604030504040204" pitchFamily="34" charset="-120"/>
                <a:ea typeface="微軟正黑體" panose="020B0604030504040204" pitchFamily="34" charset="-120"/>
              </a:rPr>
              <a:t>電   話：</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02</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2772-5333</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2772-5182</a:t>
            </a:r>
          </a:p>
          <a:p>
            <a:pPr>
              <a:lnSpc>
                <a:spcPct val="100000"/>
              </a:lnSpc>
              <a:spcBef>
                <a:spcPts val="450"/>
              </a:spcBef>
              <a:spcAft>
                <a:spcPts val="450"/>
              </a:spcAft>
              <a:buNone/>
            </a:pPr>
            <a:r>
              <a:rPr lang="zh-TW" altLang="en-US" sz="1500" b="1" dirty="0">
                <a:latin typeface="微軟正黑體" panose="020B0604030504040204" pitchFamily="34" charset="-120"/>
                <a:ea typeface="微軟正黑體" panose="020B0604030504040204" pitchFamily="34" charset="-120"/>
              </a:rPr>
              <a:t>傳   真：</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02</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2773-8881</a:t>
            </a:r>
            <a:r>
              <a:rPr lang="zh-TW" altLang="en-US" sz="1500" dirty="0">
                <a:latin typeface="微軟正黑體" panose="020B0604030504040204" pitchFamily="34" charset="-120"/>
                <a:ea typeface="微軟正黑體" panose="020B0604030504040204" pitchFamily="34" charset="-120"/>
              </a:rPr>
              <a:t>、</a:t>
            </a:r>
            <a:r>
              <a:rPr lang="en-US" altLang="zh-TW" sz="1500" dirty="0">
                <a:latin typeface="微軟正黑體" panose="020B0604030504040204" pitchFamily="34" charset="-120"/>
                <a:ea typeface="微軟正黑體" panose="020B0604030504040204" pitchFamily="34" charset="-120"/>
              </a:rPr>
              <a:t>2773-1722</a:t>
            </a:r>
          </a:p>
          <a:p>
            <a:pPr>
              <a:lnSpc>
                <a:spcPct val="100000"/>
              </a:lnSpc>
              <a:spcBef>
                <a:spcPts val="450"/>
              </a:spcBef>
              <a:spcAft>
                <a:spcPts val="450"/>
              </a:spcAft>
              <a:buNone/>
            </a:pPr>
            <a:r>
              <a:rPr lang="zh-TW" altLang="en-US" sz="1500" b="1" dirty="0">
                <a:latin typeface="微軟正黑體" panose="020B0604030504040204" pitchFamily="34" charset="-120"/>
                <a:ea typeface="微軟正黑體" panose="020B0604030504040204" pitchFamily="34" charset="-120"/>
              </a:rPr>
              <a:t>網   址：</a:t>
            </a:r>
            <a:r>
              <a:rPr lang="en-US" altLang="zh-TW" sz="1500" dirty="0">
                <a:latin typeface="微軟正黑體" panose="020B0604030504040204" pitchFamily="34" charset="-120"/>
                <a:ea typeface="微軟正黑體" panose="020B0604030504040204" pitchFamily="34" charset="-120"/>
              </a:rPr>
              <a:t>https://www.jctv.ntut.edu.tw/u5/</a:t>
            </a:r>
          </a:p>
          <a:p>
            <a:pPr>
              <a:lnSpc>
                <a:spcPct val="100000"/>
              </a:lnSpc>
              <a:spcBef>
                <a:spcPts val="450"/>
              </a:spcBef>
              <a:spcAft>
                <a:spcPts val="450"/>
              </a:spcAft>
              <a:buNone/>
            </a:pPr>
            <a:r>
              <a:rPr lang="en-US" altLang="zh-TW" sz="1500" b="1" dirty="0">
                <a:latin typeface="微軟正黑體" panose="020B0604030504040204" pitchFamily="34" charset="-120"/>
                <a:ea typeface="微軟正黑體" panose="020B0604030504040204" pitchFamily="34" charset="-120"/>
              </a:rPr>
              <a:t>E-mail</a:t>
            </a:r>
            <a:r>
              <a:rPr lang="zh-TW" altLang="en-US" sz="1500" b="1" dirty="0">
                <a:latin typeface="微軟正黑體" panose="020B0604030504040204" pitchFamily="34" charset="-120"/>
                <a:ea typeface="微軟正黑體" panose="020B0604030504040204" pitchFamily="34" charset="-120"/>
              </a:rPr>
              <a:t>： </a:t>
            </a:r>
            <a:r>
              <a:rPr lang="en-US" altLang="zh-TW" sz="1500" dirty="0">
                <a:latin typeface="微軟正黑體" panose="020B0604030504040204" pitchFamily="34" charset="-120"/>
                <a:ea typeface="微軟正黑體" panose="020B0604030504040204" pitchFamily="34" charset="-120"/>
              </a:rPr>
              <a:t>u_5@ntut.edu.tw</a:t>
            </a:r>
            <a:endParaRPr lang="zh-TW" altLang="en-US" sz="1500" dirty="0">
              <a:latin typeface="微軟正黑體" panose="020B0604030504040204" pitchFamily="34" charset="-120"/>
              <a:ea typeface="微軟正黑體" panose="020B0604030504040204" pitchFamily="34" charset="-120"/>
            </a:endParaRPr>
          </a:p>
        </p:txBody>
      </p:sp>
      <p:pic>
        <p:nvPicPr>
          <p:cNvPr id="92168" name="圖片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4727" y="4426746"/>
            <a:ext cx="704850" cy="70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descr="聯合會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527" y="175414"/>
            <a:ext cx="4111509" cy="751316"/>
          </a:xfrm>
          <a:prstGeom prst="rect">
            <a:avLst/>
          </a:prstGeom>
        </p:spPr>
      </p:pic>
      <p:pic>
        <p:nvPicPr>
          <p:cNvPr id="4" name="圖片 3">
            <a:extLst>
              <a:ext uri="{FF2B5EF4-FFF2-40B4-BE49-F238E27FC236}">
                <a16:creationId xmlns:a16="http://schemas.microsoft.com/office/drawing/2014/main" id="{6581616F-505B-DC0D-F8AF-A9B37944D9E8}"/>
              </a:ext>
            </a:extLst>
          </p:cNvPr>
          <p:cNvPicPr>
            <a:picLocks noChangeAspect="1"/>
          </p:cNvPicPr>
          <p:nvPr/>
        </p:nvPicPr>
        <p:blipFill>
          <a:blip r:embed="rId6"/>
          <a:stretch>
            <a:fillRect/>
          </a:stretch>
        </p:blipFill>
        <p:spPr>
          <a:xfrm>
            <a:off x="2225583" y="6081316"/>
            <a:ext cx="7706012" cy="603556"/>
          </a:xfrm>
          <a:prstGeom prst="rect">
            <a:avLst/>
          </a:prstGeom>
        </p:spPr>
      </p:pic>
    </p:spTree>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10842</Words>
  <Application>Microsoft Office PowerPoint</Application>
  <PresentationFormat>寬螢幕</PresentationFormat>
  <Paragraphs>1160</Paragraphs>
  <Slides>96</Slides>
  <Notes>26</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96</vt:i4>
      </vt:variant>
    </vt:vector>
  </HeadingPairs>
  <TitlesOfParts>
    <vt:vector size="113" baseType="lpstr">
      <vt:lpstr>Calibri</vt:lpstr>
      <vt:lpstr>Arial</vt:lpstr>
      <vt:lpstr>Franklin Gothic Book</vt:lpstr>
      <vt:lpstr>微軟正黑體</vt:lpstr>
      <vt:lpstr>標楷體</vt:lpstr>
      <vt:lpstr>SimSun</vt:lpstr>
      <vt:lpstr>SimSun</vt:lpstr>
      <vt:lpstr>Roboto</vt:lpstr>
      <vt:lpstr>Wingdings</vt:lpstr>
      <vt:lpstr>Calibri Light</vt:lpstr>
      <vt:lpstr>Times New Roman</vt:lpstr>
      <vt:lpstr>新細明體</vt:lpstr>
      <vt:lpstr>Microsoft JhengHei Light</vt:lpstr>
      <vt:lpstr>華康中圓體</vt:lpstr>
      <vt:lpstr>Verdana</vt:lpstr>
      <vt:lpstr>Malgun Gothic</vt:lpstr>
      <vt:lpstr>Office 佈景主題</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115學年度五專優先免試入學試務暨系統操作說明</dc:title>
  <dc:creator/>
  <cp:lastModifiedBy/>
  <cp:revision>1</cp:revision>
  <dcterms:created xsi:type="dcterms:W3CDTF">2021-12-03T01:03:17Z</dcterms:created>
  <dcterms:modified xsi:type="dcterms:W3CDTF">2026-03-16T02:09:21Z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7216088</vt:lpwstr>
  </property>
  <property fmtid="{D5CDD505-2E9C-101B-9397-08002B2CF9AE}" pid="3" name="NXPowerLiteSettings">
    <vt:lpwstr>F7000400038000</vt:lpwstr>
  </property>
  <property fmtid="{D5CDD505-2E9C-101B-9397-08002B2CF9AE}" pid="4" name="NXPowerLiteVersion">
    <vt:lpwstr>S9.2.0</vt:lpwstr>
  </property>
</Properties>
</file>