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2"/>
  </p:notesMasterIdLst>
  <p:handoutMasterIdLst>
    <p:handoutMasterId r:id="rId33"/>
  </p:handoutMasterIdLst>
  <p:sldIdLst>
    <p:sldId id="256" r:id="rId2"/>
    <p:sldId id="411" r:id="rId3"/>
    <p:sldId id="372" r:id="rId4"/>
    <p:sldId id="393" r:id="rId5"/>
    <p:sldId id="405" r:id="rId6"/>
    <p:sldId id="404" r:id="rId7"/>
    <p:sldId id="390" r:id="rId8"/>
    <p:sldId id="391" r:id="rId9"/>
    <p:sldId id="392" r:id="rId10"/>
    <p:sldId id="394" r:id="rId11"/>
    <p:sldId id="395" r:id="rId12"/>
    <p:sldId id="396" r:id="rId13"/>
    <p:sldId id="403" r:id="rId14"/>
    <p:sldId id="397" r:id="rId15"/>
    <p:sldId id="399" r:id="rId16"/>
    <p:sldId id="400" r:id="rId17"/>
    <p:sldId id="308" r:id="rId18"/>
    <p:sldId id="408" r:id="rId19"/>
    <p:sldId id="409" r:id="rId20"/>
    <p:sldId id="377" r:id="rId21"/>
    <p:sldId id="378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401" r:id="rId31"/>
  </p:sldIdLst>
  <p:sldSz cx="9144000" cy="6858000" type="screen4x3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2F4"/>
    <a:srgbClr val="F7C1C7"/>
    <a:srgbClr val="FFE98B"/>
    <a:srgbClr val="8FDAFF"/>
    <a:srgbClr val="19E9FF"/>
    <a:srgbClr val="FFCC00"/>
    <a:srgbClr val="3333FF"/>
    <a:srgbClr val="C6FEE5"/>
    <a:srgbClr val="017D7A"/>
    <a:srgbClr val="015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6353" autoAdjust="0"/>
  </p:normalViewPr>
  <p:slideViewPr>
    <p:cSldViewPr>
      <p:cViewPr varScale="1">
        <p:scale>
          <a:sx n="106" d="100"/>
          <a:sy n="106" d="100"/>
        </p:scale>
        <p:origin x="16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954" y="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827A463-BC8D-4E2F-A516-0C64F1442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4737" tIns="47369" rIns="94737" bIns="47369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6AB13CB-C5CD-4185-8DC2-1CFD5920CE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4737" tIns="47369" rIns="94737" bIns="47369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9133D92-9F11-4895-9692-665526DE7F61}" type="datetime1">
              <a:rPr lang="zh-TW" altLang="en-US"/>
              <a:pPr>
                <a:defRPr/>
              </a:pPr>
              <a:t>2026/4/15</a:t>
            </a:fld>
            <a:endParaRPr lang="zh-TW" altLang="en-US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DB8F7E11-121E-402F-9A46-9EB2C2CE1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37" tIns="47369" rIns="94737" bIns="47369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45BA481B-CA43-467C-8899-DF5021F0E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4737" tIns="47369" rIns="94737" bIns="47369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08A041-4151-464A-97B1-CBFD72AA73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4737" tIns="47369" rIns="94737" bIns="47369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9719BC4-9007-4E62-A59E-025F7DC63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4737" tIns="47369" rIns="94737" bIns="473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C05091-7EAB-46BC-8D04-F664E97C815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94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C05091-7EAB-46BC-8D04-F664E97C8159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75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文件 3">
            <a:extLst>
              <a:ext uri="{FF2B5EF4-FFF2-40B4-BE49-F238E27FC236}">
                <a16:creationId xmlns:a16="http://schemas.microsoft.com/office/drawing/2014/main" id="{3F74B5F7-F48D-4DC9-893B-80D8E4B59AB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5033963"/>
            <a:ext cx="9144000" cy="1824037"/>
          </a:xfrm>
          <a:prstGeom prst="flowChartDocument">
            <a:avLst/>
          </a:prstGeom>
          <a:gradFill rotWithShape="1">
            <a:gsLst>
              <a:gs pos="0">
                <a:srgbClr val="9FCCF6"/>
              </a:gs>
              <a:gs pos="50000">
                <a:srgbClr val="C4DEF8"/>
              </a:gs>
              <a:gs pos="100000">
                <a:srgbClr val="4BB496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3A96EC-BB6D-4981-B4DD-2CB08AADC1C3}"/>
              </a:ext>
            </a:extLst>
          </p:cNvPr>
          <p:cNvSpPr/>
          <p:nvPr userDrawn="1"/>
        </p:nvSpPr>
        <p:spPr>
          <a:xfrm>
            <a:off x="611188" y="2420938"/>
            <a:ext cx="7993062" cy="36512"/>
          </a:xfrm>
          <a:prstGeom prst="rect">
            <a:avLst/>
          </a:prstGeom>
          <a:gradFill flip="none" rotWithShape="1">
            <a:gsLst>
              <a:gs pos="0">
                <a:srgbClr val="67A9D7">
                  <a:tint val="66000"/>
                  <a:satMod val="160000"/>
                </a:srgbClr>
              </a:gs>
              <a:gs pos="50000">
                <a:srgbClr val="67A9D7">
                  <a:tint val="44500"/>
                  <a:satMod val="160000"/>
                </a:srgbClr>
              </a:gs>
              <a:gs pos="100000">
                <a:srgbClr val="67A9D7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/>
          </a:p>
        </p:txBody>
      </p:sp>
      <p:pic>
        <p:nvPicPr>
          <p:cNvPr id="7" name="圖片 13" descr="聯合會logo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354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7538" y="87788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41538" y="2547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7839FB2-9555-449E-A40C-67F96BAC5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3186A67-D47D-4EBB-BA09-8EDA3FDC3CDF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38D427B-F3FC-4509-B82B-78726E102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79154961-0F80-4E2F-BD60-F4DDF858B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7BDA4-EE96-438F-80FC-C950842F55D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4826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B239A-0EA9-46BE-99D1-1D69358CC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1E28D47-67FD-407A-9246-A6CB7589F05A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C85B24-ED92-46F8-A141-F290A83BE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66AFB8-9698-40C1-8A90-FE15C5EF4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47C8-9A78-440F-9EAC-79A23839489B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0630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60350"/>
            <a:ext cx="2171700" cy="5865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260350"/>
            <a:ext cx="6362700" cy="5865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F9E4DC-7E98-4C0A-AF2A-6B53340A5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735B3AD-B555-4923-924E-53C671D3CA37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360D86-A9EF-4B9B-A558-4ACFCCFD7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817036-3933-4EEB-9CD4-E0027246F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E6517-A5D8-4056-B7F2-B85222BA8B27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40104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11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C59DB8-57EC-441D-871F-82C22F6B3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409134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DE69-F466-40A0-AA8C-7174EFF8D2A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4" name="Picture 2" descr="https://caac.jctv.ntut.edu.tw/105generalquery/image/applyLogo.gif">
            <a:extLst>
              <a:ext uri="{FF2B5EF4-FFF2-40B4-BE49-F238E27FC236}">
                <a16:creationId xmlns:a16="http://schemas.microsoft.com/office/drawing/2014/main" id="{7D4920BA-AB79-DC32-6F36-F9EA492CDF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6" y="6066357"/>
            <a:ext cx="649419" cy="660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C8B5EA8-4536-92F7-F4B2-648535567DF4}"/>
              </a:ext>
            </a:extLst>
          </p:cNvPr>
          <p:cNvSpPr txBox="1"/>
          <p:nvPr userDrawn="1"/>
        </p:nvSpPr>
        <p:spPr>
          <a:xfrm>
            <a:off x="134144" y="4066051"/>
            <a:ext cx="384721" cy="23430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技專校院招生委員會聯合會</a:t>
            </a:r>
          </a:p>
        </p:txBody>
      </p:sp>
    </p:spTree>
    <p:extLst>
      <p:ext uri="{BB962C8B-B14F-4D97-AF65-F5344CB8AC3E}">
        <p14:creationId xmlns:p14="http://schemas.microsoft.com/office/powerpoint/2010/main" val="284318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075802-6074-482C-8C0D-84259C1693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6CC0DE2-8504-4E2B-A4AD-66E92894C876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ECA47-A256-41B2-99E6-EE61A7CC70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FD6D1-CF44-4B3D-884C-BBC44ECCE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4F4B-15A6-4B4A-BA73-7DD657C3B43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913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3E463-3173-465A-8834-7DF86AA4E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7A7A89-3E3A-45F2-9418-EB1B52F2422D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E02A5-BB6F-452F-93EA-8236A2DF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82C049-0F40-403A-B0DE-64E22F022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C070-1070-4A7C-94C1-9A5F8EDB9BB9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8103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FA3F789-A428-4E42-8B43-E83FCC8E9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681DE08-661A-4F12-B8B5-8DDFD18D281D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633A9D-9327-4B02-94A5-9AE9456F0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AD5FA0-E418-486A-9BEE-BDD21DE755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850E-2408-4126-A044-1AC85B5B9EB5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1520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E78D9F-5770-44D1-8CF8-C2993A216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B970490-823B-4D7B-8ACA-E0F02226CB8E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161E3D-2FEA-45AA-9FDE-6C30853EA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8ED02A-FEEE-4EBF-B972-072DDFC45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3BF02-503B-40C6-8D01-A4968EFB4C1E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6940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CA10EF-D188-4D8B-9B09-D66650B20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27C22F2-A05F-4075-AFAE-3742BAA53BBF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9230D2-47BE-4BD3-84BE-550B6FA5F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4A9855-BFF2-4320-8EF7-734284F70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381750"/>
            <a:ext cx="2133600" cy="476250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B2A6B83-F4E7-4D87-BE27-71EF5CB495C0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6905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DF22D-6299-409D-AF87-726BCCA3CC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DAB02C5-D31E-4C4A-8F31-28C57AA1FF8E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397CEC-AECC-49F0-A7AA-39A23251B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38DE8-24E8-4BAB-8A01-0BE5E73D11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B196A-6112-46A8-B896-A329998492C6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778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69642-880E-4338-B653-30B293D1C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9E742D1-7DC4-4C3F-A3F9-28F83D0479D3}" type="datetime1">
              <a:rPr lang="zh-TW" altLang="en-US"/>
              <a:pPr>
                <a:defRPr/>
              </a:pPr>
              <a:t>2026/4/15</a:t>
            </a:fld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9D5FF-0B8B-4AA5-B560-A3FFA1C0F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36FEF6-B834-4E13-AA6E-20ED6B3E1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91AF-2252-414D-9C79-D7705712483A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4287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D7000256-92A7-4B06-BE1B-D531E7D37A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08F84DB0-CF5A-4C15-803B-28B3CDB01B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5788" y="64722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B3886A1-7A51-4910-B062-0E1AC2F65492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CE65686-3C58-4E52-B98D-63B5A9CEE99E}"/>
              </a:ext>
            </a:extLst>
          </p:cNvPr>
          <p:cNvSpPr/>
          <p:nvPr/>
        </p:nvSpPr>
        <p:spPr>
          <a:xfrm>
            <a:off x="9525" y="963613"/>
            <a:ext cx="7993063" cy="36512"/>
          </a:xfrm>
          <a:prstGeom prst="rect">
            <a:avLst/>
          </a:prstGeom>
          <a:gradFill flip="none" rotWithShape="1">
            <a:gsLst>
              <a:gs pos="0">
                <a:srgbClr val="67A9D7">
                  <a:tint val="66000"/>
                  <a:satMod val="160000"/>
                </a:srgbClr>
              </a:gs>
              <a:gs pos="50000">
                <a:srgbClr val="67A9D7">
                  <a:tint val="44500"/>
                  <a:satMod val="160000"/>
                </a:srgbClr>
              </a:gs>
              <a:gs pos="100000">
                <a:srgbClr val="67A9D7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  <p:sldLayoutId id="214748504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28B2703-79AC-4D6E-89B2-0D3EA70B6C79}"/>
              </a:ext>
            </a:extLst>
          </p:cNvPr>
          <p:cNvSpPr/>
          <p:nvPr/>
        </p:nvSpPr>
        <p:spPr>
          <a:xfrm>
            <a:off x="795" y="6077998"/>
            <a:ext cx="9143205" cy="828000"/>
          </a:xfrm>
          <a:prstGeom prst="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23281" y="4653136"/>
            <a:ext cx="5697438" cy="1138237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zh-TW" altLang="en-US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主辦單位：技專校院招生委員會聯合會</a:t>
            </a:r>
            <a:endParaRPr lang="en-US" altLang="zh-TW" sz="2200" b="1" dirty="0">
              <a:solidFill>
                <a:srgbClr val="015F5D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en-US" altLang="zh-TW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115 </a:t>
            </a:r>
            <a:r>
              <a:rPr lang="zh-TW" altLang="en-US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 </a:t>
            </a:r>
            <a:r>
              <a:rPr lang="en-US" altLang="zh-TW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TW" altLang="en-US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月 </a:t>
            </a:r>
            <a:r>
              <a:rPr lang="en-US" altLang="zh-TW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15 - 17</a:t>
            </a:r>
            <a:r>
              <a:rPr lang="zh-TW" altLang="en-US" sz="22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日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630238" y="1255713"/>
            <a:ext cx="79629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6600">
              <a:solidFill>
                <a:srgbClr val="00009A"/>
              </a:solidFill>
              <a:ea typeface="超研澤超黑"/>
              <a:cs typeface="超研澤超黑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6B3677-90FA-48B6-9C96-DEF1C9F43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981075"/>
            <a:ext cx="83566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4000" b="1" kern="0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115</a:t>
            </a:r>
            <a:r>
              <a:rPr lang="zh-TW" altLang="en-US" sz="4000" b="1" kern="0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學年度科技校院繁星計畫</a:t>
            </a:r>
            <a:br>
              <a:rPr lang="en-US" altLang="zh-TW" sz="4000" b="1" kern="0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</a:br>
            <a:r>
              <a:rPr lang="zh-TW" altLang="en-US" sz="4000" b="1" kern="0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聯合推薦甄選入學招生</a:t>
            </a:r>
          </a:p>
        </p:txBody>
      </p:sp>
      <p:sp>
        <p:nvSpPr>
          <p:cNvPr id="14342" name="矩形 10"/>
          <p:cNvSpPr>
            <a:spLocks noChangeArrowheads="1"/>
          </p:cNvSpPr>
          <p:nvPr/>
        </p:nvSpPr>
        <p:spPr bwMode="auto">
          <a:xfrm>
            <a:off x="1250156" y="2537192"/>
            <a:ext cx="66976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6000"/>
              </a:lnSpc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網路選填登記就讀志願</a:t>
            </a:r>
            <a:endParaRPr lang="en-US" altLang="zh-TW" sz="5000" b="1" dirty="0">
              <a:solidFill>
                <a:srgbClr val="DE6E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ts val="6000"/>
              </a:lnSpc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系統操作說明會</a:t>
            </a:r>
          </a:p>
        </p:txBody>
      </p:sp>
      <p:pic>
        <p:nvPicPr>
          <p:cNvPr id="1434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198975"/>
            <a:ext cx="11461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D13E79-527E-4512-B4E6-AB7797ED8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16" y="6021288"/>
            <a:ext cx="9381031" cy="82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10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0B2C0794-B5CF-40C5-9072-441491DC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" y="188640"/>
            <a:ext cx="823825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考生排名結果說明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(1/3)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內容版面配置區 13">
            <a:extLst>
              <a:ext uri="{FF2B5EF4-FFF2-40B4-BE49-F238E27FC236}">
                <a16:creationId xmlns:a16="http://schemas.microsoft.com/office/drawing/2014/main" id="{73B8DA3F-A127-47E3-9432-3EA9A34E5B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1920875"/>
            <a:ext cx="9155113" cy="1878013"/>
          </a:xfrm>
        </p:spPr>
      </p:pic>
      <p:sp>
        <p:nvSpPr>
          <p:cNvPr id="6" name="矩形圖說文字 5">
            <a:extLst>
              <a:ext uri="{FF2B5EF4-FFF2-40B4-BE49-F238E27FC236}">
                <a16:creationId xmlns:a16="http://schemas.microsoft.com/office/drawing/2014/main" id="{FEFE3D51-66A5-4112-8A0D-3ECE29BA7C25}"/>
              </a:ext>
            </a:extLst>
          </p:cNvPr>
          <p:cNvSpPr/>
          <p:nvPr/>
        </p:nvSpPr>
        <p:spPr>
          <a:xfrm>
            <a:off x="4391528" y="1247427"/>
            <a:ext cx="3184107" cy="510091"/>
          </a:xfrm>
          <a:prstGeom prst="wedgeRectCallout">
            <a:avLst>
              <a:gd name="adj1" fmla="val -32650"/>
              <a:gd name="adj2" fmla="val 103095"/>
            </a:avLst>
          </a:prstGeom>
          <a:solidFill>
            <a:srgbClr val="F8E57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請詳實核對考生姓名、群別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圖說文字 6">
            <a:extLst>
              <a:ext uri="{FF2B5EF4-FFF2-40B4-BE49-F238E27FC236}">
                <a16:creationId xmlns:a16="http://schemas.microsoft.com/office/drawing/2014/main" id="{A49A43EF-B537-49DF-A4B1-CA9059C67599}"/>
              </a:ext>
            </a:extLst>
          </p:cNvPr>
          <p:cNvSpPr/>
          <p:nvPr/>
        </p:nvSpPr>
        <p:spPr>
          <a:xfrm>
            <a:off x="17951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F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商管群考生共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800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名，甲生為商管群排名第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26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E3098CE-CDBB-4BCF-B6DB-8787F60A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095375"/>
            <a:ext cx="47530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範例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06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商業與管理群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甲生</a:t>
            </a:r>
          </a:p>
        </p:txBody>
      </p:sp>
      <p:sp>
        <p:nvSpPr>
          <p:cNvPr id="9" name="矩形圖說文字 8">
            <a:extLst>
              <a:ext uri="{FF2B5EF4-FFF2-40B4-BE49-F238E27FC236}">
                <a16:creationId xmlns:a16="http://schemas.microsoft.com/office/drawing/2014/main" id="{7B0161B1-F032-4316-91AE-217A118F9DFE}"/>
              </a:ext>
            </a:extLst>
          </p:cNvPr>
          <p:cNvSpPr/>
          <p:nvPr/>
        </p:nvSpPr>
        <p:spPr>
          <a:xfrm>
            <a:off x="1979712" y="4032626"/>
            <a:ext cx="1728192" cy="1577946"/>
          </a:xfrm>
          <a:prstGeom prst="wedgeRectCallout">
            <a:avLst>
              <a:gd name="adj1" fmla="val -5639"/>
              <a:gd name="adj2" fmla="val -80809"/>
            </a:avLst>
          </a:prstGeom>
          <a:solidFill>
            <a:srgbClr val="FF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甲生的商管群在第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輪排名第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25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圖說文字 9">
            <a:extLst>
              <a:ext uri="{FF2B5EF4-FFF2-40B4-BE49-F238E27FC236}">
                <a16:creationId xmlns:a16="http://schemas.microsoft.com/office/drawing/2014/main" id="{722174A0-59E9-465B-91B9-704426F58BC4}"/>
              </a:ext>
            </a:extLst>
          </p:cNvPr>
          <p:cNvSpPr/>
          <p:nvPr/>
        </p:nvSpPr>
        <p:spPr>
          <a:xfrm>
            <a:off x="377991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27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全部考生共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3,583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名，甲生為第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86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</a:p>
        </p:txBody>
      </p:sp>
      <p:sp>
        <p:nvSpPr>
          <p:cNvPr id="11" name="矩形圖說文字 10">
            <a:extLst>
              <a:ext uri="{FF2B5EF4-FFF2-40B4-BE49-F238E27FC236}">
                <a16:creationId xmlns:a16="http://schemas.microsoft.com/office/drawing/2014/main" id="{79C773D8-8F3E-47FB-B138-508888A7EE75}"/>
              </a:ext>
            </a:extLst>
          </p:cNvPr>
          <p:cNvSpPr/>
          <p:nvPr/>
        </p:nvSpPr>
        <p:spPr>
          <a:xfrm>
            <a:off x="739363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27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甲生為第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輪分發考生</a:t>
            </a:r>
          </a:p>
        </p:txBody>
      </p:sp>
      <p:sp>
        <p:nvSpPr>
          <p:cNvPr id="12" name="矩形圖說文字 11">
            <a:extLst>
              <a:ext uri="{FF2B5EF4-FFF2-40B4-BE49-F238E27FC236}">
                <a16:creationId xmlns:a16="http://schemas.microsoft.com/office/drawing/2014/main" id="{5245B962-56FF-42E0-BE2F-233F05363D27}"/>
              </a:ext>
            </a:extLst>
          </p:cNvPr>
          <p:cNvSpPr/>
          <p:nvPr/>
        </p:nvSpPr>
        <p:spPr>
          <a:xfrm>
            <a:off x="5608290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FA54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不分群別排名在甲生名次前有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70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校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輪分發考生可參考此欄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endParaRPr lang="zh-TW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圖片 13" descr="一張含有 寫生, 卡通, 領結, 圖解 的圖片&#10;&#10;AI 產生的內容可能不正確。">
            <a:extLst>
              <a:ext uri="{FF2B5EF4-FFF2-40B4-BE49-F238E27FC236}">
                <a16:creationId xmlns:a16="http://schemas.microsoft.com/office/drawing/2014/main" id="{52C03526-4604-457A-CDF1-DBDE10AFD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709" r="5648" b="5687"/>
          <a:stretch/>
        </p:blipFill>
        <p:spPr>
          <a:xfrm>
            <a:off x="7907188" y="298593"/>
            <a:ext cx="96241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6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11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FFC4535-BA54-44F7-8C93-8860FFBA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" y="188640"/>
            <a:ext cx="823825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考生排名結果說明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(2/3)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內容版面配置區 17">
            <a:extLst>
              <a:ext uri="{FF2B5EF4-FFF2-40B4-BE49-F238E27FC236}">
                <a16:creationId xmlns:a16="http://schemas.microsoft.com/office/drawing/2014/main" id="{D29EE533-3B64-40CE-955A-77C6682A42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874838"/>
            <a:ext cx="9109075" cy="1887537"/>
          </a:xfrm>
        </p:spPr>
      </p:pic>
      <p:sp>
        <p:nvSpPr>
          <p:cNvPr id="7" name="矩形圖說文字 6">
            <a:extLst>
              <a:ext uri="{FF2B5EF4-FFF2-40B4-BE49-F238E27FC236}">
                <a16:creationId xmlns:a16="http://schemas.microsoft.com/office/drawing/2014/main" id="{2F45D26B-A08F-4096-8C25-6E2E51D84FC9}"/>
              </a:ext>
            </a:extLst>
          </p:cNvPr>
          <p:cNvSpPr/>
          <p:nvPr/>
        </p:nvSpPr>
        <p:spPr>
          <a:xfrm>
            <a:off x="17951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F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土木群考生共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79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名，乙生為土木群排名第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11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06F9BFE-1155-4846-835D-48F247DB9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095375"/>
            <a:ext cx="42719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範例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05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土木建築群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乙生</a:t>
            </a:r>
          </a:p>
        </p:txBody>
      </p:sp>
      <p:sp>
        <p:nvSpPr>
          <p:cNvPr id="9" name="矩形圖說文字 8">
            <a:extLst>
              <a:ext uri="{FF2B5EF4-FFF2-40B4-BE49-F238E27FC236}">
                <a16:creationId xmlns:a16="http://schemas.microsoft.com/office/drawing/2014/main" id="{1F38F826-C8E8-454A-847F-2C48CFC1B025}"/>
              </a:ext>
            </a:extLst>
          </p:cNvPr>
          <p:cNvSpPr/>
          <p:nvPr/>
        </p:nvSpPr>
        <p:spPr>
          <a:xfrm>
            <a:off x="1979712" y="4032626"/>
            <a:ext cx="1728192" cy="1000722"/>
          </a:xfrm>
          <a:prstGeom prst="wedgeRectCallout">
            <a:avLst>
              <a:gd name="adj1" fmla="val -9776"/>
              <a:gd name="adj2" fmla="val -96825"/>
            </a:avLst>
          </a:prstGeom>
          <a:solidFill>
            <a:srgbClr val="FF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乙生的土木群在第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輪排名為第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altLang="zh-TW" strike="sngStrike" dirty="0">
              <a:solidFill>
                <a:schemeClr val="tx1"/>
              </a:solidFill>
              <a:highlight>
                <a:srgbClr val="00FF00"/>
              </a:highligh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圖說文字 9">
            <a:extLst>
              <a:ext uri="{FF2B5EF4-FFF2-40B4-BE49-F238E27FC236}">
                <a16:creationId xmlns:a16="http://schemas.microsoft.com/office/drawing/2014/main" id="{70B8B3C5-6924-4DF3-8537-D3806AFBD2A0}"/>
              </a:ext>
            </a:extLst>
          </p:cNvPr>
          <p:cNvSpPr/>
          <p:nvPr/>
        </p:nvSpPr>
        <p:spPr>
          <a:xfrm>
            <a:off x="377991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27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全部考生共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3,583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名，乙生為第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439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</a:p>
        </p:txBody>
      </p:sp>
      <p:sp>
        <p:nvSpPr>
          <p:cNvPr id="11" name="矩形圖說文字 10">
            <a:extLst>
              <a:ext uri="{FF2B5EF4-FFF2-40B4-BE49-F238E27FC236}">
                <a16:creationId xmlns:a16="http://schemas.microsoft.com/office/drawing/2014/main" id="{2A7234AC-39E7-4ECC-95A0-3AA3EC21DCDB}"/>
              </a:ext>
            </a:extLst>
          </p:cNvPr>
          <p:cNvSpPr/>
          <p:nvPr/>
        </p:nvSpPr>
        <p:spPr>
          <a:xfrm>
            <a:off x="739363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27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乙生為第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輪分發考生</a:t>
            </a:r>
          </a:p>
        </p:txBody>
      </p:sp>
      <p:sp>
        <p:nvSpPr>
          <p:cNvPr id="12" name="矩形圖說文字 11">
            <a:extLst>
              <a:ext uri="{FF2B5EF4-FFF2-40B4-BE49-F238E27FC236}">
                <a16:creationId xmlns:a16="http://schemas.microsoft.com/office/drawing/2014/main" id="{8AC791D3-B5A0-492D-9452-D010F1680DA6}"/>
              </a:ext>
            </a:extLst>
          </p:cNvPr>
          <p:cNvSpPr/>
          <p:nvPr/>
        </p:nvSpPr>
        <p:spPr>
          <a:xfrm>
            <a:off x="5608290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不分群別排名在乙生名次前有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215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校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非第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輪分發考生，可略過此欄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endParaRPr lang="zh-TW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圓角矩形圖說文字 15">
            <a:extLst>
              <a:ext uri="{FF2B5EF4-FFF2-40B4-BE49-F238E27FC236}">
                <a16:creationId xmlns:a16="http://schemas.microsoft.com/office/drawing/2014/main" id="{898F1320-CF69-45B5-BB8D-0A84B210425E}"/>
              </a:ext>
            </a:extLst>
          </p:cNvPr>
          <p:cNvSpPr/>
          <p:nvPr/>
        </p:nvSpPr>
        <p:spPr>
          <a:xfrm>
            <a:off x="1331640" y="5733256"/>
            <a:ext cx="4176464" cy="1008112"/>
          </a:xfrm>
          <a:prstGeom prst="wedgeRoundRectCallout">
            <a:avLst>
              <a:gd name="adj1" fmla="val -18885"/>
              <a:gd name="adj2" fmla="val -119843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說明：土木群其他考生，群排名在乙生之後，但為該校之</a:t>
            </a:r>
            <a:r>
              <a:rPr lang="zh-TW" altLang="en-US" b="1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TW" b="1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b="1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</a:t>
            </a: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分發考生，有可能在乙生前優先分發。</a:t>
            </a:r>
          </a:p>
        </p:txBody>
      </p:sp>
      <p:sp>
        <p:nvSpPr>
          <p:cNvPr id="14" name="矩形圖說文字 5">
            <a:extLst>
              <a:ext uri="{FF2B5EF4-FFF2-40B4-BE49-F238E27FC236}">
                <a16:creationId xmlns:a16="http://schemas.microsoft.com/office/drawing/2014/main" id="{6A45D396-9E80-4B87-BA48-4F99496B66E2}"/>
              </a:ext>
            </a:extLst>
          </p:cNvPr>
          <p:cNvSpPr/>
          <p:nvPr/>
        </p:nvSpPr>
        <p:spPr>
          <a:xfrm>
            <a:off x="4209525" y="1182372"/>
            <a:ext cx="3184107" cy="510091"/>
          </a:xfrm>
          <a:prstGeom prst="wedgeRectCallout">
            <a:avLst>
              <a:gd name="adj1" fmla="val -32650"/>
              <a:gd name="adj2" fmla="val 103095"/>
            </a:avLst>
          </a:prstGeom>
          <a:solidFill>
            <a:srgbClr val="F8E57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請詳實核對考生姓名、群別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圖片 5" descr="一張含有 卡通, 寫生, 人的臉孔, 圖解 的圖片&#10;&#10;AI 產生的內容可能不正確。">
            <a:extLst>
              <a:ext uri="{FF2B5EF4-FFF2-40B4-BE49-F238E27FC236}">
                <a16:creationId xmlns:a16="http://schemas.microsoft.com/office/drawing/2014/main" id="{B3E24A25-0744-0797-229B-0744197BF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3069" r="6389" b="4739"/>
          <a:stretch/>
        </p:blipFill>
        <p:spPr>
          <a:xfrm>
            <a:off x="7911256" y="299713"/>
            <a:ext cx="96979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5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12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9F888C8-3AFA-4876-B21A-745FAE7A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" y="188640"/>
            <a:ext cx="823825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考生排名結果說明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(3/3)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內容版面配置區 12">
            <a:extLst>
              <a:ext uri="{FF2B5EF4-FFF2-40B4-BE49-F238E27FC236}">
                <a16:creationId xmlns:a16="http://schemas.microsoft.com/office/drawing/2014/main" id="{0AF14E73-B593-4FD3-91F4-0B894A9CBF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"/>
          <a:stretch>
            <a:fillRect/>
          </a:stretch>
        </p:blipFill>
        <p:spPr>
          <a:xfrm>
            <a:off x="-58738" y="1817688"/>
            <a:ext cx="9178926" cy="1968500"/>
          </a:xfrm>
        </p:spPr>
      </p:pic>
      <p:sp>
        <p:nvSpPr>
          <p:cNvPr id="6" name="矩形圖說文字 6">
            <a:extLst>
              <a:ext uri="{FF2B5EF4-FFF2-40B4-BE49-F238E27FC236}">
                <a16:creationId xmlns:a16="http://schemas.microsoft.com/office/drawing/2014/main" id="{19C9EEE4-658C-4F5F-9965-6A39FE0DF83A}"/>
              </a:ext>
            </a:extLst>
          </p:cNvPr>
          <p:cNvSpPr/>
          <p:nvPr/>
        </p:nvSpPr>
        <p:spPr>
          <a:xfrm>
            <a:off x="17951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F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餐旅群考生共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598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名，丙生為餐旅群排名第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207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22F02101-B540-448D-89F8-895FE93D1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095375"/>
            <a:ext cx="42719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範例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餐旅群</a:t>
            </a:r>
            <a:r>
              <a:rPr lang="en-US" altLang="zh-TW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丙生</a:t>
            </a:r>
            <a:endParaRPr lang="zh-TW" altLang="en-US" sz="2200" spc="-1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圖說文字 8">
            <a:extLst>
              <a:ext uri="{FF2B5EF4-FFF2-40B4-BE49-F238E27FC236}">
                <a16:creationId xmlns:a16="http://schemas.microsoft.com/office/drawing/2014/main" id="{E384B89C-10D8-41E6-AEF9-C9A7C9B4F379}"/>
              </a:ext>
            </a:extLst>
          </p:cNvPr>
          <p:cNvSpPr/>
          <p:nvPr/>
        </p:nvSpPr>
        <p:spPr>
          <a:xfrm>
            <a:off x="1979712" y="4032625"/>
            <a:ext cx="1728192" cy="980551"/>
          </a:xfrm>
          <a:prstGeom prst="wedgeRectCallout">
            <a:avLst>
              <a:gd name="adj1" fmla="val -10835"/>
              <a:gd name="adj2" fmla="val -98303"/>
            </a:avLst>
          </a:prstGeom>
          <a:solidFill>
            <a:srgbClr val="FFC08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丙生的餐旅群排名在第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38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altLang="zh-TW" sz="1700" dirty="0">
              <a:solidFill>
                <a:schemeClr val="tx1"/>
              </a:solidFill>
              <a:highlight>
                <a:srgbClr val="00FF00"/>
              </a:highligh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圖說文字 9">
            <a:extLst>
              <a:ext uri="{FF2B5EF4-FFF2-40B4-BE49-F238E27FC236}">
                <a16:creationId xmlns:a16="http://schemas.microsoft.com/office/drawing/2014/main" id="{665770C7-B8BB-4658-A66D-85938A5BEF09}"/>
              </a:ext>
            </a:extLst>
          </p:cNvPr>
          <p:cNvSpPr/>
          <p:nvPr/>
        </p:nvSpPr>
        <p:spPr>
          <a:xfrm>
            <a:off x="377991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27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全部考生共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3,583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名，丙生為第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1,399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名。</a:t>
            </a:r>
          </a:p>
        </p:txBody>
      </p:sp>
      <p:sp>
        <p:nvSpPr>
          <p:cNvPr id="10" name="矩形圖說文字 10">
            <a:extLst>
              <a:ext uri="{FF2B5EF4-FFF2-40B4-BE49-F238E27FC236}">
                <a16:creationId xmlns:a16="http://schemas.microsoft.com/office/drawing/2014/main" id="{895AD974-CD1D-49EF-B957-DC7B26AF757C}"/>
              </a:ext>
            </a:extLst>
          </p:cNvPr>
          <p:cNvSpPr/>
          <p:nvPr/>
        </p:nvSpPr>
        <p:spPr>
          <a:xfrm>
            <a:off x="7393632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rgbClr val="F279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丙生為第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輪分發考生</a:t>
            </a:r>
          </a:p>
        </p:txBody>
      </p:sp>
      <p:sp>
        <p:nvSpPr>
          <p:cNvPr id="11" name="矩形圖說文字 11">
            <a:extLst>
              <a:ext uri="{FF2B5EF4-FFF2-40B4-BE49-F238E27FC236}">
                <a16:creationId xmlns:a16="http://schemas.microsoft.com/office/drawing/2014/main" id="{7C105BA9-D23B-4F49-84F8-1F428516DDC2}"/>
              </a:ext>
            </a:extLst>
          </p:cNvPr>
          <p:cNvSpPr/>
          <p:nvPr/>
        </p:nvSpPr>
        <p:spPr>
          <a:xfrm>
            <a:off x="5608290" y="4032626"/>
            <a:ext cx="1728192" cy="1577946"/>
          </a:xfrm>
          <a:prstGeom prst="wedgeRectCallout">
            <a:avLst>
              <a:gd name="adj1" fmla="val -7843"/>
              <a:gd name="adj2" fmla="val -81856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不分群別排名在丙生名次前有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278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校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非第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輪分發考生，可略過此欄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endParaRPr lang="zh-TW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圓角矩形圖說文字 15">
            <a:extLst>
              <a:ext uri="{FF2B5EF4-FFF2-40B4-BE49-F238E27FC236}">
                <a16:creationId xmlns:a16="http://schemas.microsoft.com/office/drawing/2014/main" id="{D5B9E684-CD31-49C6-9EAF-0D906A64F201}"/>
              </a:ext>
            </a:extLst>
          </p:cNvPr>
          <p:cNvSpPr/>
          <p:nvPr/>
        </p:nvSpPr>
        <p:spPr>
          <a:xfrm>
            <a:off x="1403648" y="5733256"/>
            <a:ext cx="4204642" cy="1000722"/>
          </a:xfrm>
          <a:prstGeom prst="wedgeRoundRectCallout">
            <a:avLst>
              <a:gd name="adj1" fmla="val -21224"/>
              <a:gd name="adj2" fmla="val -12345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/>
          <a:lstStyle/>
          <a:p>
            <a:pPr algn="just">
              <a:defRPr/>
            </a:pP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說明：餐旅群其他考生，群排名在丙生之前，但為該校</a:t>
            </a:r>
            <a:r>
              <a:rPr lang="zh-TW" altLang="en-US" b="1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TW" b="1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TW" altLang="en-US" b="1" u="sng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輪</a:t>
            </a: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分發考生，有可能在丙生後分發。</a:t>
            </a:r>
          </a:p>
        </p:txBody>
      </p:sp>
      <p:sp>
        <p:nvSpPr>
          <p:cNvPr id="13" name="矩形圖說文字 5">
            <a:extLst>
              <a:ext uri="{FF2B5EF4-FFF2-40B4-BE49-F238E27FC236}">
                <a16:creationId xmlns:a16="http://schemas.microsoft.com/office/drawing/2014/main" id="{38F56173-15BE-4D1C-96E1-B0B7C8DBEADA}"/>
              </a:ext>
            </a:extLst>
          </p:cNvPr>
          <p:cNvSpPr/>
          <p:nvPr/>
        </p:nvSpPr>
        <p:spPr>
          <a:xfrm>
            <a:off x="4140899" y="1161256"/>
            <a:ext cx="3184107" cy="510091"/>
          </a:xfrm>
          <a:prstGeom prst="wedgeRectCallout">
            <a:avLst>
              <a:gd name="adj1" fmla="val -32650"/>
              <a:gd name="adj2" fmla="val 103095"/>
            </a:avLst>
          </a:prstGeom>
          <a:solidFill>
            <a:srgbClr val="F8E57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請詳實核對考生姓名、群別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圖片 14" descr="一張含有 卡通, 寫生, 圖解, 動畫卡通 的圖片&#10;&#10;AI 產生的內容可能不正確。">
            <a:extLst>
              <a:ext uri="{FF2B5EF4-FFF2-40B4-BE49-F238E27FC236}">
                <a16:creationId xmlns:a16="http://schemas.microsoft.com/office/drawing/2014/main" id="{7026DB3B-6F00-B689-9E17-3C4D55D3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3958" r="4975" b="4516"/>
          <a:stretch/>
        </p:blipFill>
        <p:spPr>
          <a:xfrm>
            <a:off x="7837235" y="225272"/>
            <a:ext cx="103426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04062A01-9910-3667-1B5E-9BADC31CB98D}"/>
              </a:ext>
            </a:extLst>
          </p:cNvPr>
          <p:cNvSpPr/>
          <p:nvPr/>
        </p:nvSpPr>
        <p:spPr>
          <a:xfrm>
            <a:off x="621431" y="1173700"/>
            <a:ext cx="8388425" cy="714866"/>
          </a:xfrm>
          <a:prstGeom prst="roundRect">
            <a:avLst/>
          </a:prstGeom>
          <a:solidFill>
            <a:srgbClr val="E4F2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1AABA16-D325-53C4-F893-ACC3BD46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14866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考生常見問題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32876C-C263-53EC-644A-9CB895E2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13</a:t>
            </a:fld>
            <a:endParaRPr lang="en-US" altLang="zh-TW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7EC5317-D5BF-B616-E09D-96055F471EFA}"/>
              </a:ext>
            </a:extLst>
          </p:cNvPr>
          <p:cNvSpPr txBox="1"/>
          <p:nvPr/>
        </p:nvSpPr>
        <p:spPr>
          <a:xfrm>
            <a:off x="755574" y="1315690"/>
            <a:ext cx="83884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zh-TW" sz="22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比序排名很前面的考生，為何仍無法保證錄取心目中的理想志願</a:t>
            </a:r>
            <a:r>
              <a:rPr lang="zh-TW" altLang="en-US" sz="22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？</a:t>
            </a:r>
            <a:endParaRPr lang="en-US" altLang="zh-TW" sz="22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C7E88BB-09F5-68E4-8705-D5FAA2C99CAC}"/>
              </a:ext>
            </a:extLst>
          </p:cNvPr>
          <p:cNvSpPr txBox="1"/>
          <p:nvPr/>
        </p:nvSpPr>
        <p:spPr>
          <a:xfrm>
            <a:off x="688502" y="2070675"/>
            <a:ext cx="8254281" cy="419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核心宗旨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：縮短城鄉差距、落實高中社區化及實踐「校校等值」理念。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四輪分發機制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：前三輪分發各校比序前三名的學生，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讓各技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綜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高學校優秀學生，皆有就讀優質科技校院之機會。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考生錄取與否，將取決於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分發輪別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、志願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是否有缺額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比序排名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。即使比序排名領先，若理想志願在前面分發輪別已額滿，後續輪次考生便無法錄取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心儀志願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本招生管道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強調</a:t>
            </a:r>
            <a:r>
              <a:rPr lang="zh-TW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機會均等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，展現科技繁星計畫照顧各地優秀學生、實現</a:t>
            </a:r>
            <a:r>
              <a:rPr lang="zh-TW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公平升學</a:t>
            </a:r>
            <a:r>
              <a:rPr lang="zh-TW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的核心精神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0239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7501E-BFC6-4C57-8B90-E99E7571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470FFDF-1CB7-494D-9C2E-0015EA1DF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607" y="154667"/>
            <a:ext cx="8229600" cy="633413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錄取公告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518CF2A-679D-4FE6-8B52-A16A801ADE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1115716"/>
            <a:ext cx="7992888" cy="5587618"/>
          </a:xfrm>
        </p:spPr>
        <p:txBody>
          <a:bodyPr/>
          <a:lstStyle/>
          <a:p>
            <a:pPr marL="174625" indent="-174625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開放查詢時間：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115</a:t>
            </a:r>
            <a:r>
              <a:rPr lang="zh-TW" altLang="en-US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TW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TW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lang="en-US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星期二</a:t>
            </a:r>
            <a:r>
              <a:rPr lang="en-US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)10:00</a:t>
            </a:r>
            <a:r>
              <a:rPr lang="zh-TW" altLang="zh-TW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</a:t>
            </a:r>
            <a:endParaRPr lang="en-US" altLang="zh-TW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174625" indent="-174625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查詢方式：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考生須自行至本委員會網站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「分發結果查詢系統」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查詢、下載或列印錄取通知單。不另寄書面通知，未上網查詢導致權益受損，概由考生自行負責。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174625" indent="-174625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錄取生特別提醒：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本招生各科技校院不另辦理錄取報到作業。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174625" indent="-174625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分發結果複查：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若對分發結果有疑義，請填寫簡章附件六「排名及分發結果複查申請表」，並附「就讀志願表」，於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115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星期三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)12:00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前，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傳真至</a:t>
            </a:r>
            <a:r>
              <a:rPr lang="zh-TW" altLang="en-US" sz="22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本委員會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，並以電話確認已收到，逾期或未按規定申請概不受理。</a:t>
            </a:r>
          </a:p>
        </p:txBody>
      </p:sp>
    </p:spTree>
    <p:extLst>
      <p:ext uri="{BB962C8B-B14F-4D97-AF65-F5344CB8AC3E}">
        <p14:creationId xmlns:p14="http://schemas.microsoft.com/office/powerpoint/2010/main" val="408135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7501E-BFC6-4C57-8B90-E99E7571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15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9455C-09E7-4294-A649-398F2C434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136" y="169263"/>
            <a:ext cx="8229600" cy="633412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錄取規定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1F5362C-26C4-4E31-B443-97A5A34E61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8389" y="1259487"/>
            <a:ext cx="8196896" cy="3753689"/>
          </a:xfrm>
        </p:spPr>
        <p:txBody>
          <a:bodyPr/>
          <a:lstStyle/>
          <a:p>
            <a:pPr marL="261938" indent="-261938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經本委員會分發錄取之</a:t>
            </a:r>
            <a:r>
              <a:rPr lang="zh-TW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錄取生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TW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無論放棄與否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，一概不得參加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115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學年度四技二專甄選入學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61938" indent="-261938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未依規定期限及方式，以書面向錄取學校辦理聲明放棄錄取資格者，不得參加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115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學年度四技二專技優甄審入學招生、日間部聯合登記分發入學招生、各校單獨招生及大學各招生管道之招生，違者取消本招生錄取資格。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4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7501E-BFC6-4C57-8B90-E99E7571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16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BAD3BD-634B-4C93-B895-D30D446F3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732" y="183343"/>
            <a:ext cx="8229600" cy="633412"/>
          </a:xfrm>
        </p:spPr>
        <p:txBody>
          <a:bodyPr/>
          <a:lstStyle/>
          <a:p>
            <a:pPr eaLnBrk="1" hangingPunct="1"/>
            <a:r>
              <a:rPr lang="zh-TW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放棄錄取資格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05AA55B-6C54-44B2-BA62-1DD2D47B7D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130300"/>
            <a:ext cx="8229600" cy="2874764"/>
          </a:xfrm>
        </p:spPr>
        <p:txBody>
          <a:bodyPr/>
          <a:lstStyle/>
          <a:p>
            <a:pPr marL="261938" indent="-261938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申請方式：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填寫簡章附件七「放棄錄取資格聲明書」，於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115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日（星期二）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12:00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前</a:t>
            </a:r>
            <a:r>
              <a:rPr lang="zh-TW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傳真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至</a:t>
            </a:r>
            <a:r>
              <a:rPr lang="zh-TW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錄取學校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，並以</a:t>
            </a:r>
            <a:r>
              <a:rPr lang="zh-TW" altLang="en-U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電話確認</a:t>
            </a:r>
            <a:r>
              <a:rPr lang="zh-TW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學校已收到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</a:p>
          <a:p>
            <a:pPr marL="261938" indent="-261938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注意事項：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未按規定期限及方式申請者，概不受理。</a:t>
            </a:r>
          </a:p>
          <a:p>
            <a:pPr marL="261938" indent="-261938" algn="just" eaLnBrk="1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最終依據：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以錄取學校收到考生之傳真文件為準。</a:t>
            </a:r>
          </a:p>
        </p:txBody>
      </p:sp>
      <p:pic>
        <p:nvPicPr>
          <p:cNvPr id="11" name="圖片 10" descr="一張含有 卡通, 寫生, 人的臉孔, 服裝 的圖片&#10;&#10;AI 產生的內容可能不正確。">
            <a:extLst>
              <a:ext uri="{FF2B5EF4-FFF2-40B4-BE49-F238E27FC236}">
                <a16:creationId xmlns:a16="http://schemas.microsoft.com/office/drawing/2014/main" id="{9210744E-6069-0DDA-F35C-4884E4AEB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"/>
          <a:stretch/>
        </p:blipFill>
        <p:spPr>
          <a:xfrm>
            <a:off x="2519772" y="3801576"/>
            <a:ext cx="4104456" cy="287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89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ac.jctv.ntut.edu.tw/105generalquery/image/applyLogo.gif">
            <a:extLst>
              <a:ext uri="{FF2B5EF4-FFF2-40B4-BE49-F238E27FC236}">
                <a16:creationId xmlns:a16="http://schemas.microsoft.com/office/drawing/2014/main" id="{77E7BA6F-986E-6E36-07DD-BD380052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90" y="6108839"/>
            <a:ext cx="649419" cy="660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4B1A1E9-046D-4256-C1A1-FC71EEBBD0DA}"/>
              </a:ext>
            </a:extLst>
          </p:cNvPr>
          <p:cNvSpPr txBox="1"/>
          <p:nvPr/>
        </p:nvSpPr>
        <p:spPr>
          <a:xfrm>
            <a:off x="220218" y="4108533"/>
            <a:ext cx="384721" cy="23430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技專校院招生委員會聯合會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353ED94-A519-48E8-B793-50C0B68DC6AA}"/>
              </a:ext>
            </a:extLst>
          </p:cNvPr>
          <p:cNvSpPr txBox="1"/>
          <p:nvPr/>
        </p:nvSpPr>
        <p:spPr>
          <a:xfrm>
            <a:off x="0" y="562729"/>
            <a:ext cx="9144000" cy="617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9" name="椭圆 18"/>
          <p:cNvSpPr/>
          <p:nvPr/>
        </p:nvSpPr>
        <p:spPr>
          <a:xfrm flipH="1">
            <a:off x="2153151" y="1528228"/>
            <a:ext cx="58053" cy="58053"/>
          </a:xfrm>
          <a:prstGeom prst="ellipse">
            <a:avLst/>
          </a:prstGeom>
          <a:solidFill>
            <a:srgbClr val="F3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081465" y="1518283"/>
            <a:ext cx="989224" cy="989224"/>
          </a:xfrm>
          <a:prstGeom prst="ellipse">
            <a:avLst/>
          </a:prstGeom>
          <a:solidFill>
            <a:srgbClr val="F3C301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435220" y="2047967"/>
            <a:ext cx="1012656" cy="1012656"/>
          </a:xfrm>
          <a:prstGeom prst="ellipse">
            <a:avLst/>
          </a:prstGeom>
          <a:solidFill>
            <a:srgbClr val="E94E6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033067" y="908720"/>
            <a:ext cx="1012656" cy="1012656"/>
          </a:xfrm>
          <a:prstGeom prst="ellipse">
            <a:avLst/>
          </a:prstGeom>
          <a:solidFill>
            <a:srgbClr val="00C3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062127" y="1513144"/>
            <a:ext cx="1012656" cy="1012656"/>
          </a:xfrm>
          <a:prstGeom prst="ellipse">
            <a:avLst/>
          </a:prstGeom>
          <a:solidFill>
            <a:srgbClr val="DE6E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81330" y="949643"/>
            <a:ext cx="174251" cy="174251"/>
          </a:xfrm>
          <a:prstGeom prst="ellipse">
            <a:avLst/>
          </a:prstGeom>
          <a:solidFill>
            <a:srgbClr val="00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159782" y="1081362"/>
            <a:ext cx="207858" cy="207858"/>
          </a:xfrm>
          <a:prstGeom prst="ellipse">
            <a:avLst/>
          </a:prstGeom>
          <a:solidFill>
            <a:srgbClr val="E9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2540726" y="1931715"/>
            <a:ext cx="142121" cy="142121"/>
          </a:xfrm>
          <a:prstGeom prst="ellipse">
            <a:avLst/>
          </a:prstGeom>
          <a:solidFill>
            <a:srgbClr val="DE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2382337" y="1096100"/>
            <a:ext cx="58053" cy="58053"/>
          </a:xfrm>
          <a:prstGeom prst="ellipse">
            <a:avLst/>
          </a:prstGeom>
          <a:solidFill>
            <a:srgbClr val="028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flipH="1">
            <a:off x="2732022" y="2841235"/>
            <a:ext cx="142121" cy="142121"/>
          </a:xfrm>
          <a:prstGeom prst="ellipse">
            <a:avLst/>
          </a:prstGeom>
          <a:solidFill>
            <a:srgbClr val="E9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2171240" y="2527033"/>
            <a:ext cx="58053" cy="58053"/>
          </a:xfrm>
          <a:prstGeom prst="ellipse">
            <a:avLst/>
          </a:prstGeom>
          <a:solidFill>
            <a:srgbClr val="00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H="1">
            <a:off x="6356985" y="2047128"/>
            <a:ext cx="142121" cy="142121"/>
          </a:xfrm>
          <a:prstGeom prst="ellipse">
            <a:avLst/>
          </a:prstGeom>
          <a:solidFill>
            <a:srgbClr val="F3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flipH="1">
            <a:off x="6304036" y="1186523"/>
            <a:ext cx="58053" cy="58053"/>
          </a:xfrm>
          <a:prstGeom prst="ellipse">
            <a:avLst/>
          </a:prstGeom>
          <a:solidFill>
            <a:srgbClr val="DE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flipH="1">
            <a:off x="6802947" y="1874261"/>
            <a:ext cx="58053" cy="58053"/>
          </a:xfrm>
          <a:prstGeom prst="ellipse">
            <a:avLst/>
          </a:prstGeom>
          <a:solidFill>
            <a:srgbClr val="028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 flipH="1">
            <a:off x="6024181" y="2826450"/>
            <a:ext cx="142121" cy="142121"/>
          </a:xfrm>
          <a:prstGeom prst="ellipse">
            <a:avLst/>
          </a:prstGeom>
          <a:solidFill>
            <a:srgbClr val="00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 flipH="1">
            <a:off x="6787167" y="2599571"/>
            <a:ext cx="58053" cy="58053"/>
          </a:xfrm>
          <a:prstGeom prst="ellipse">
            <a:avLst/>
          </a:prstGeom>
          <a:solidFill>
            <a:srgbClr val="E9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417694" y="2216757"/>
            <a:ext cx="1012656" cy="1012656"/>
          </a:xfrm>
          <a:prstGeom prst="ellipse">
            <a:avLst/>
          </a:prstGeom>
          <a:solidFill>
            <a:srgbClr val="02898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676321" y="1282338"/>
            <a:ext cx="1685801" cy="1685801"/>
          </a:xfrm>
          <a:prstGeom prst="ellipse">
            <a:avLst/>
          </a:prstGeom>
          <a:solidFill>
            <a:srgbClr val="00C3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825558" y="4496854"/>
            <a:ext cx="5492883" cy="57157"/>
            <a:chOff x="2424953" y="1238297"/>
            <a:chExt cx="7322890" cy="76200"/>
          </a:xfrm>
        </p:grpSpPr>
        <p:sp>
          <p:nvSpPr>
            <p:cNvPr id="35" name="Rectangle 13"/>
            <p:cNvSpPr/>
            <p:nvPr/>
          </p:nvSpPr>
          <p:spPr>
            <a:xfrm>
              <a:off x="2424953" y="1238297"/>
              <a:ext cx="1463040" cy="76200"/>
            </a:xfrm>
            <a:prstGeom prst="rect">
              <a:avLst/>
            </a:prstGeom>
            <a:solidFill>
              <a:srgbClr val="00C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6" name="Rectangle 14"/>
            <p:cNvSpPr/>
            <p:nvPr/>
          </p:nvSpPr>
          <p:spPr>
            <a:xfrm>
              <a:off x="8284803" y="1238297"/>
              <a:ext cx="1463040" cy="76200"/>
            </a:xfrm>
            <a:prstGeom prst="rect">
              <a:avLst/>
            </a:prstGeom>
            <a:solidFill>
              <a:srgbClr val="E9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7" name="Rectangle 15"/>
            <p:cNvSpPr/>
            <p:nvPr/>
          </p:nvSpPr>
          <p:spPr>
            <a:xfrm>
              <a:off x="5351033" y="1238297"/>
              <a:ext cx="1463040" cy="76200"/>
            </a:xfrm>
            <a:prstGeom prst="rect">
              <a:avLst/>
            </a:prstGeom>
            <a:solidFill>
              <a:srgbClr val="028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8" name="Rectangle 16"/>
            <p:cNvSpPr/>
            <p:nvPr/>
          </p:nvSpPr>
          <p:spPr>
            <a:xfrm>
              <a:off x="6814073" y="1238297"/>
              <a:ext cx="1463040" cy="76200"/>
            </a:xfrm>
            <a:prstGeom prst="rect">
              <a:avLst/>
            </a:prstGeom>
            <a:solidFill>
              <a:srgbClr val="F3C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9" name="Rectangle 17"/>
            <p:cNvSpPr/>
            <p:nvPr/>
          </p:nvSpPr>
          <p:spPr>
            <a:xfrm>
              <a:off x="3887993" y="1238297"/>
              <a:ext cx="1463040" cy="76200"/>
            </a:xfrm>
            <a:prstGeom prst="rect">
              <a:avLst/>
            </a:prstGeom>
            <a:solidFill>
              <a:srgbClr val="DE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</p:grp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0" y="3442504"/>
            <a:ext cx="9144000" cy="80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zh-TW" altLang="en-US" sz="5300" b="1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網路選填登記就讀志願系統</a:t>
            </a:r>
            <a:endParaRPr lang="zh-CN" altLang="en-US" sz="5300" b="1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"/>
                            </p:stCondLst>
                            <p:childTnLst>
                              <p:par>
                                <p:cTn id="9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CD4409-CF0A-E53C-EBAF-5EA33EB5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09154"/>
            <a:ext cx="8229600" cy="633413"/>
          </a:xfrm>
        </p:spPr>
        <p:txBody>
          <a:bodyPr/>
          <a:lstStyle/>
          <a:p>
            <a:r>
              <a:rPr lang="zh-TW" altLang="en-US" sz="4800" b="1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招生簡章修訂公告</a:t>
            </a:r>
            <a:endParaRPr lang="zh-TW" altLang="en-US" sz="4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A77753-A7AE-BB3A-2E1C-E7552279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18</a:t>
            </a:fld>
            <a:endParaRPr lang="en-US" altLang="zh-TW" dirty="0"/>
          </a:p>
        </p:txBody>
      </p:sp>
      <p:pic>
        <p:nvPicPr>
          <p:cNvPr id="6" name="圖片 5" descr="一張含有 文字, 卡通, 傢俱, 服裝 的圖片&#10;&#10;AI 產生的內容可能不正確。">
            <a:extLst>
              <a:ext uri="{FF2B5EF4-FFF2-40B4-BE49-F238E27FC236}">
                <a16:creationId xmlns:a16="http://schemas.microsoft.com/office/drawing/2014/main" id="{35C4A9B7-451A-D851-7065-BA1CF2E2D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0740"/>
          <a:stretch/>
        </p:blipFill>
        <p:spPr>
          <a:xfrm>
            <a:off x="713284" y="1128936"/>
            <a:ext cx="7859216" cy="549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098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文字, 電子產品, 螢幕擷取畫面, 電腦 的圖片&#10;&#10;AI 產生的內容可能不正確。">
            <a:extLst>
              <a:ext uri="{FF2B5EF4-FFF2-40B4-BE49-F238E27FC236}">
                <a16:creationId xmlns:a16="http://schemas.microsoft.com/office/drawing/2014/main" id="{3C09B9E8-92E0-E731-47A5-A394FC7CE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124744"/>
            <a:ext cx="5567473" cy="5612768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600B626-538C-9F2C-058D-40D82780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AA1A4BD-2E43-98A6-5159-A3C22E67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29" y="120488"/>
            <a:ext cx="89566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系統登入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(1/5)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6536010-AEA4-B82A-A4C1-542E4CA0BF74}"/>
              </a:ext>
            </a:extLst>
          </p:cNvPr>
          <p:cNvSpPr txBox="1"/>
          <p:nvPr/>
        </p:nvSpPr>
        <p:spPr>
          <a:xfrm>
            <a:off x="5605574" y="2350471"/>
            <a:ext cx="37101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20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技專校院招生委員會聯合會</a:t>
            </a:r>
            <a:endParaRPr lang="en-US" altLang="zh-TW" sz="2000" b="1" spc="-1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en-US" altLang="zh-TW" sz="20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https://www.jctv.ntut.edu.tw/</a:t>
            </a:r>
            <a:endParaRPr lang="zh-TW" altLang="en-US" sz="2000" b="1" spc="-1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8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825558" y="4928902"/>
            <a:ext cx="5492883" cy="57157"/>
            <a:chOff x="2424953" y="1238297"/>
            <a:chExt cx="7322890" cy="76200"/>
          </a:xfrm>
        </p:grpSpPr>
        <p:sp>
          <p:nvSpPr>
            <p:cNvPr id="35" name="Rectangle 13"/>
            <p:cNvSpPr/>
            <p:nvPr/>
          </p:nvSpPr>
          <p:spPr>
            <a:xfrm>
              <a:off x="2424953" y="1238297"/>
              <a:ext cx="1463040" cy="76200"/>
            </a:xfrm>
            <a:prstGeom prst="rect">
              <a:avLst/>
            </a:prstGeom>
            <a:solidFill>
              <a:srgbClr val="00C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6" name="Rectangle 14"/>
            <p:cNvSpPr/>
            <p:nvPr/>
          </p:nvSpPr>
          <p:spPr>
            <a:xfrm>
              <a:off x="8284803" y="1238297"/>
              <a:ext cx="1463040" cy="76200"/>
            </a:xfrm>
            <a:prstGeom prst="rect">
              <a:avLst/>
            </a:prstGeom>
            <a:solidFill>
              <a:srgbClr val="E94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7" name="Rectangle 15"/>
            <p:cNvSpPr/>
            <p:nvPr/>
          </p:nvSpPr>
          <p:spPr>
            <a:xfrm>
              <a:off x="5351033" y="1238297"/>
              <a:ext cx="1463040" cy="76200"/>
            </a:xfrm>
            <a:prstGeom prst="rect">
              <a:avLst/>
            </a:prstGeom>
            <a:solidFill>
              <a:srgbClr val="028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8" name="Rectangle 16"/>
            <p:cNvSpPr/>
            <p:nvPr/>
          </p:nvSpPr>
          <p:spPr>
            <a:xfrm>
              <a:off x="6814073" y="1238297"/>
              <a:ext cx="1463040" cy="76200"/>
            </a:xfrm>
            <a:prstGeom prst="rect">
              <a:avLst/>
            </a:prstGeom>
            <a:solidFill>
              <a:srgbClr val="F3C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  <p:sp>
          <p:nvSpPr>
            <p:cNvPr id="39" name="Rectangle 17"/>
            <p:cNvSpPr/>
            <p:nvPr/>
          </p:nvSpPr>
          <p:spPr>
            <a:xfrm>
              <a:off x="3887993" y="1238297"/>
              <a:ext cx="1463040" cy="76200"/>
            </a:xfrm>
            <a:prstGeom prst="rect">
              <a:avLst/>
            </a:prstGeom>
            <a:solidFill>
              <a:srgbClr val="DE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350">
                <a:solidFill>
                  <a:prstClr val="white"/>
                </a:solidFill>
                <a:latin typeface="Rockwell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C353ED94-A519-48E8-B793-50C0B68DC6AA}"/>
              </a:ext>
            </a:extLst>
          </p:cNvPr>
          <p:cNvSpPr txBox="1"/>
          <p:nvPr/>
        </p:nvSpPr>
        <p:spPr>
          <a:xfrm>
            <a:off x="0" y="562729"/>
            <a:ext cx="9144000" cy="6176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0" y="3458055"/>
            <a:ext cx="9144000" cy="121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6500"/>
              </a:lnSpc>
            </a:pPr>
            <a:r>
              <a:rPr lang="zh-TW" altLang="en-US" sz="5300" b="1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網路選填登記就讀志願</a:t>
            </a:r>
            <a:endParaRPr lang="en-US" altLang="zh-TW" sz="5300" b="1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ts val="6500"/>
              </a:lnSpc>
            </a:pPr>
            <a:r>
              <a:rPr lang="zh-TW" altLang="en-US" sz="5300" b="1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作業流程說明</a:t>
            </a:r>
            <a:endParaRPr lang="zh-CN" altLang="en-US" sz="5300" b="1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 flipH="1">
            <a:off x="2153151" y="1456220"/>
            <a:ext cx="58053" cy="58053"/>
          </a:xfrm>
          <a:prstGeom prst="ellipse">
            <a:avLst/>
          </a:prstGeom>
          <a:solidFill>
            <a:srgbClr val="F3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081465" y="1446275"/>
            <a:ext cx="989224" cy="989224"/>
          </a:xfrm>
          <a:prstGeom prst="ellipse">
            <a:avLst/>
          </a:prstGeom>
          <a:solidFill>
            <a:srgbClr val="F3C301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435220" y="1975959"/>
            <a:ext cx="1012656" cy="1012656"/>
          </a:xfrm>
          <a:prstGeom prst="ellipse">
            <a:avLst/>
          </a:prstGeom>
          <a:solidFill>
            <a:srgbClr val="E94E6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033067" y="836712"/>
            <a:ext cx="1012656" cy="1012656"/>
          </a:xfrm>
          <a:prstGeom prst="ellipse">
            <a:avLst/>
          </a:prstGeom>
          <a:solidFill>
            <a:srgbClr val="00C3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062127" y="1441136"/>
            <a:ext cx="1012656" cy="1012656"/>
          </a:xfrm>
          <a:prstGeom prst="ellipse">
            <a:avLst/>
          </a:prstGeom>
          <a:solidFill>
            <a:srgbClr val="DE6E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81330" y="877635"/>
            <a:ext cx="174251" cy="174251"/>
          </a:xfrm>
          <a:prstGeom prst="ellipse">
            <a:avLst/>
          </a:prstGeom>
          <a:solidFill>
            <a:srgbClr val="00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159782" y="1009354"/>
            <a:ext cx="207858" cy="207858"/>
          </a:xfrm>
          <a:prstGeom prst="ellipse">
            <a:avLst/>
          </a:prstGeom>
          <a:solidFill>
            <a:srgbClr val="E9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2540726" y="1859707"/>
            <a:ext cx="142121" cy="142121"/>
          </a:xfrm>
          <a:prstGeom prst="ellipse">
            <a:avLst/>
          </a:prstGeom>
          <a:solidFill>
            <a:srgbClr val="DE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2382337" y="1024092"/>
            <a:ext cx="58053" cy="58053"/>
          </a:xfrm>
          <a:prstGeom prst="ellipse">
            <a:avLst/>
          </a:prstGeom>
          <a:solidFill>
            <a:srgbClr val="028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flipH="1">
            <a:off x="2732022" y="2769227"/>
            <a:ext cx="142121" cy="142121"/>
          </a:xfrm>
          <a:prstGeom prst="ellipse">
            <a:avLst/>
          </a:prstGeom>
          <a:solidFill>
            <a:srgbClr val="E9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2171240" y="2455025"/>
            <a:ext cx="58053" cy="58053"/>
          </a:xfrm>
          <a:prstGeom prst="ellipse">
            <a:avLst/>
          </a:prstGeom>
          <a:solidFill>
            <a:srgbClr val="00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H="1">
            <a:off x="6356985" y="1975120"/>
            <a:ext cx="142121" cy="142121"/>
          </a:xfrm>
          <a:prstGeom prst="ellipse">
            <a:avLst/>
          </a:prstGeom>
          <a:solidFill>
            <a:srgbClr val="F3C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flipH="1">
            <a:off x="6304036" y="1114515"/>
            <a:ext cx="58053" cy="58053"/>
          </a:xfrm>
          <a:prstGeom prst="ellipse">
            <a:avLst/>
          </a:prstGeom>
          <a:solidFill>
            <a:srgbClr val="DE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flipH="1">
            <a:off x="6802947" y="1802253"/>
            <a:ext cx="58053" cy="58053"/>
          </a:xfrm>
          <a:prstGeom prst="ellipse">
            <a:avLst/>
          </a:prstGeom>
          <a:solidFill>
            <a:srgbClr val="028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 flipH="1">
            <a:off x="6024181" y="2754442"/>
            <a:ext cx="142121" cy="142121"/>
          </a:xfrm>
          <a:prstGeom prst="ellipse">
            <a:avLst/>
          </a:prstGeom>
          <a:solidFill>
            <a:srgbClr val="00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 flipH="1">
            <a:off x="6787167" y="2527563"/>
            <a:ext cx="58053" cy="58053"/>
          </a:xfrm>
          <a:prstGeom prst="ellipse">
            <a:avLst/>
          </a:prstGeom>
          <a:solidFill>
            <a:srgbClr val="E9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417694" y="2144749"/>
            <a:ext cx="1012656" cy="1012656"/>
          </a:xfrm>
          <a:prstGeom prst="ellipse">
            <a:avLst/>
          </a:prstGeom>
          <a:solidFill>
            <a:srgbClr val="02898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85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676321" y="1210330"/>
            <a:ext cx="1685801" cy="1685801"/>
          </a:xfrm>
          <a:prstGeom prst="ellipse">
            <a:avLst/>
          </a:prstGeom>
          <a:solidFill>
            <a:srgbClr val="00C3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 descr="https://caac.jctv.ntut.edu.tw/105generalquery/image/applyLogo.gif">
            <a:extLst>
              <a:ext uri="{FF2B5EF4-FFF2-40B4-BE49-F238E27FC236}">
                <a16:creationId xmlns:a16="http://schemas.microsoft.com/office/drawing/2014/main" id="{4EFB952E-0E87-5946-0F4B-4D99CC2A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490" y="6007239"/>
            <a:ext cx="649419" cy="660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8928F39-247A-67D0-9891-728DDEAE6BE5}"/>
              </a:ext>
            </a:extLst>
          </p:cNvPr>
          <p:cNvSpPr txBox="1"/>
          <p:nvPr/>
        </p:nvSpPr>
        <p:spPr>
          <a:xfrm>
            <a:off x="245618" y="4006933"/>
            <a:ext cx="384721" cy="23430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技專校院招生委員會聯合會</a:t>
            </a:r>
          </a:p>
        </p:txBody>
      </p:sp>
    </p:spTree>
    <p:extLst>
      <p:ext uri="{BB962C8B-B14F-4D97-AF65-F5344CB8AC3E}">
        <p14:creationId xmlns:p14="http://schemas.microsoft.com/office/powerpoint/2010/main" val="29313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"/>
                            </p:stCondLst>
                            <p:childTnLst>
                              <p:par>
                                <p:cTn id="9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utoUpdateAnimBg="0"/>
      <p:bldP spid="1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產品, 螢幕擷取畫面, 軟體 的圖片&#10;&#10;AI 產生的內容可能不正確。">
            <a:extLst>
              <a:ext uri="{FF2B5EF4-FFF2-40B4-BE49-F238E27FC236}">
                <a16:creationId xmlns:a16="http://schemas.microsoft.com/office/drawing/2014/main" id="{03F61959-A220-AB21-0E6A-B1EF14264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" y="2422112"/>
            <a:ext cx="4538594" cy="4320000"/>
          </a:xfrm>
          <a:prstGeom prst="rect">
            <a:avLst/>
          </a:prstGeom>
        </p:spPr>
      </p:pic>
      <p:pic>
        <p:nvPicPr>
          <p:cNvPr id="9" name="圖片 8" descr="一張含有 文字, 螢幕擷取畫面, 網頁, 軟體 的圖片&#10;&#10;AI 產生的內容可能不正確。">
            <a:extLst>
              <a:ext uri="{FF2B5EF4-FFF2-40B4-BE49-F238E27FC236}">
                <a16:creationId xmlns:a16="http://schemas.microsoft.com/office/drawing/2014/main" id="{F4BB4859-B772-480C-8030-93085B7D4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"/>
          <a:stretch/>
        </p:blipFill>
        <p:spPr>
          <a:xfrm>
            <a:off x="4572000" y="2418539"/>
            <a:ext cx="4408270" cy="4301615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2E3D4A-D8F8-4AF3-A94B-4266A1EB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20</a:t>
            </a:fld>
            <a:endParaRPr lang="en-US" altLang="zh-TW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F9737C-854B-4432-B837-5BDCC64EE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324" y="115888"/>
            <a:ext cx="8956675" cy="792162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系統登入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(2/5)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F0D715DC-C47C-4AA8-9B2F-0E86BEFCEF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325" y="1050925"/>
            <a:ext cx="8848725" cy="1050925"/>
          </a:xfrm>
        </p:spPr>
        <p:txBody>
          <a:bodyPr/>
          <a:lstStyle/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科技繁星網站：</a:t>
            </a:r>
            <a:r>
              <a:rPr lang="en-US" altLang="zh-TW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https://www.jctv.ntut.edu.tw/star/</a:t>
            </a:r>
          </a:p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至「網路選填登記就讀志願系統」登入甄選編號、網路報名時自行</a:t>
            </a:r>
            <a:r>
              <a:rPr lang="zh-TW" altLang="en-US" sz="22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修改後之密碼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及驗證碼登入系統。</a:t>
            </a:r>
          </a:p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向右箭號 4">
            <a:extLst>
              <a:ext uri="{FF2B5EF4-FFF2-40B4-BE49-F238E27FC236}">
                <a16:creationId xmlns:a16="http://schemas.microsoft.com/office/drawing/2014/main" id="{8084F260-1C0E-4EF6-8FD1-ABAB5A141B48}"/>
              </a:ext>
            </a:extLst>
          </p:cNvPr>
          <p:cNvSpPr/>
          <p:nvPr/>
        </p:nvSpPr>
        <p:spPr>
          <a:xfrm>
            <a:off x="4372996" y="4859338"/>
            <a:ext cx="904875" cy="947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952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螢幕擷取畫面, 字型, 收據 的圖片&#10;&#10;AI 產生的內容可能不正確。">
            <a:extLst>
              <a:ext uri="{FF2B5EF4-FFF2-40B4-BE49-F238E27FC236}">
                <a16:creationId xmlns:a16="http://schemas.microsoft.com/office/drawing/2014/main" id="{42736F07-2BEF-64AA-AC92-55B5B07F4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b="1738"/>
          <a:stretch/>
        </p:blipFill>
        <p:spPr>
          <a:xfrm>
            <a:off x="4986809" y="2014600"/>
            <a:ext cx="3833664" cy="4843400"/>
          </a:xfrm>
          <a:prstGeom prst="rect">
            <a:avLst/>
          </a:prstGeom>
        </p:spPr>
      </p:pic>
      <p:pic>
        <p:nvPicPr>
          <p:cNvPr id="7" name="圖片 6" descr="一張含有 文字, 螢幕擷取畫面, 網頁, 數字 的圖片&#10;&#10;AI 產生的內容可能不正確。">
            <a:extLst>
              <a:ext uri="{FF2B5EF4-FFF2-40B4-BE49-F238E27FC236}">
                <a16:creationId xmlns:a16="http://schemas.microsoft.com/office/drawing/2014/main" id="{AE1CAEA0-DD35-3E93-46AE-3523F0821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5" y="2014600"/>
            <a:ext cx="4797896" cy="459738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21</a:t>
            </a:fld>
            <a:endParaRPr lang="en-US" altLang="zh-TW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330D254-1132-4295-9CBB-E104C0F74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912" y="115888"/>
            <a:ext cx="8955087" cy="792162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系統登入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(3/5)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B17EF79-E811-4E4A-B93E-5FAEF43C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124744"/>
            <a:ext cx="8785225" cy="1050925"/>
          </a:xfrm>
        </p:spPr>
        <p:txBody>
          <a:bodyPr/>
          <a:lstStyle/>
          <a:p>
            <a:pPr marL="0" indent="0">
              <a:lnSpc>
                <a:spcPts val="32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若考生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忘記密碼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，可至本委員會網站下載專區，下載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「系統登入密碼申請切結書」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，填妥後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傳真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至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本委員會</a:t>
            </a: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申請補發。</a:t>
            </a:r>
          </a:p>
          <a:p>
            <a:pPr marL="0" indent="0">
              <a:buFontTx/>
              <a:buNone/>
              <a:defRPr/>
            </a:pP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向右箭號 12">
            <a:extLst>
              <a:ext uri="{FF2B5EF4-FFF2-40B4-BE49-F238E27FC236}">
                <a16:creationId xmlns:a16="http://schemas.microsoft.com/office/drawing/2014/main" id="{3B1772F2-32B4-407D-94F5-21587805E8AC}"/>
              </a:ext>
            </a:extLst>
          </p:cNvPr>
          <p:cNvSpPr/>
          <p:nvPr/>
        </p:nvSpPr>
        <p:spPr>
          <a:xfrm>
            <a:off x="4211960" y="3573016"/>
            <a:ext cx="904875" cy="9477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001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螢幕擷取畫面, 網頁, 網站 的圖片&#10;&#10;AI 產生的內容可能不正確。">
            <a:extLst>
              <a:ext uri="{FF2B5EF4-FFF2-40B4-BE49-F238E27FC236}">
                <a16:creationId xmlns:a16="http://schemas.microsoft.com/office/drawing/2014/main" id="{D0F29479-33DB-A4BA-E42C-280B4D3A7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1" y="2503346"/>
            <a:ext cx="8319458" cy="4143913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409134"/>
            <a:ext cx="2133600" cy="476250"/>
          </a:xfrm>
        </p:spPr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22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7810D0-1909-4F15-B5ED-6AFF832CE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15888"/>
            <a:ext cx="8991599" cy="792162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系統登入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(4/5)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2A9CFBE-9E09-4A81-8BCB-71E10678E8AE}"/>
              </a:ext>
            </a:extLst>
          </p:cNvPr>
          <p:cNvSpPr txBox="1"/>
          <p:nvPr/>
        </p:nvSpPr>
        <p:spPr>
          <a:xfrm>
            <a:off x="215516" y="1052736"/>
            <a:ext cx="8712968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有關系統操作步驟，請詳閱「操作手冊」 。</a:t>
            </a:r>
            <a:endParaRPr lang="en-US" altLang="zh-TW" sz="2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請務必閱讀注意事項。</a:t>
            </a:r>
            <a:endParaRPr lang="en-US" altLang="zh-TW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閱讀完成請勾選核取方塊後，點選「確定並進行下一步」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06100234-9368-4D77-B4AD-B2B84053C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073816"/>
            <a:ext cx="72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11">
            <a:extLst>
              <a:ext uri="{FF2B5EF4-FFF2-40B4-BE49-F238E27FC236}">
                <a16:creationId xmlns:a16="http://schemas.microsoft.com/office/drawing/2014/main" id="{42D83990-E1B3-4E22-B1EE-DB257125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7" y="4511104"/>
            <a:ext cx="436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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14">
            <a:extLst>
              <a:ext uri="{FF2B5EF4-FFF2-40B4-BE49-F238E27FC236}">
                <a16:creationId xmlns:a16="http://schemas.microsoft.com/office/drawing/2014/main" id="{8A9B79AC-6383-4554-8664-7B9DC8C06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707" y="5504428"/>
            <a:ext cx="436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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圓角矩形圖說文字 13">
            <a:extLst>
              <a:ext uri="{FF2B5EF4-FFF2-40B4-BE49-F238E27FC236}">
                <a16:creationId xmlns:a16="http://schemas.microsoft.com/office/drawing/2014/main" id="{3CBE7B90-4BB1-40D3-8031-5B19F15D3706}"/>
              </a:ext>
            </a:extLst>
          </p:cNvPr>
          <p:cNvSpPr/>
          <p:nvPr/>
        </p:nvSpPr>
        <p:spPr>
          <a:xfrm>
            <a:off x="6775054" y="2975744"/>
            <a:ext cx="2139404" cy="2590800"/>
          </a:xfrm>
          <a:prstGeom prst="wedgeRoundRectCallout">
            <a:avLst>
              <a:gd name="adj1" fmla="val -87883"/>
              <a:gd name="adj2" fmla="val -17116"/>
              <a:gd name="adj3" fmla="val 16667"/>
            </a:avLst>
          </a:prstGeom>
          <a:solidFill>
            <a:srgbClr val="FFFF00"/>
          </a:solidFill>
          <a:ln w="76200">
            <a:solidFill>
              <a:schemeClr val="bg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just">
              <a:spcAft>
                <a:spcPts val="600"/>
              </a:spcAft>
              <a:defRPr/>
            </a:pP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系統將紀錄登錄過的帳號、</a:t>
            </a:r>
            <a:r>
              <a:rPr lang="en-US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位址、登入時間、操作流程等資訊。</a:t>
            </a:r>
            <a:endParaRPr lang="en-US" altLang="zh-TW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spcAft>
                <a:spcPts val="600"/>
              </a:spcAft>
              <a:defRPr/>
            </a:pPr>
            <a:r>
              <a:rPr lang="zh-TW" altLang="en-US" b="1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請考生切勿使用他人帳號密碼進行登入操作系統！</a:t>
            </a:r>
            <a:endParaRPr lang="en-US" altLang="zh-TW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0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網頁, 網站 的圖片&#10;&#10;AI 產生的內容可能不正確。">
            <a:extLst>
              <a:ext uri="{FF2B5EF4-FFF2-40B4-BE49-F238E27FC236}">
                <a16:creationId xmlns:a16="http://schemas.microsoft.com/office/drawing/2014/main" id="{093B6F55-CE4E-5D2F-184A-A8227C28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8" y="2132856"/>
            <a:ext cx="8643793" cy="387222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23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4EAC9-F97E-4791-905C-028EBB8E4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964488" cy="792162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系統登入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(5/5)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667332C-0772-4140-A075-F791E53E0FA7}"/>
              </a:ext>
            </a:extLst>
          </p:cNvPr>
          <p:cNvSpPr txBox="1"/>
          <p:nvPr/>
        </p:nvSpPr>
        <p:spPr>
          <a:xfrm>
            <a:off x="179512" y="1124744"/>
            <a:ext cx="88303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請務必閱讀注意事項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TW" sz="2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66700" indent="-266700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AutoNum type="arabicPeriod"/>
            </a:pPr>
            <a:r>
              <a:rPr lang="zh-TW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閱讀完成請勾選核取方塊後，點選「確定並進行志願選填」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933883C1-62BD-4BB9-900E-416F40007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98" y="3136612"/>
            <a:ext cx="436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FA330B72-DED2-4BCA-8429-441F0E462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417" y="5031743"/>
            <a:ext cx="43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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5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螢幕擷取畫面, 軟體, 網頁 的圖片&#10;&#10;AI 產生的內容可能不正確。">
            <a:extLst>
              <a:ext uri="{FF2B5EF4-FFF2-40B4-BE49-F238E27FC236}">
                <a16:creationId xmlns:a16="http://schemas.microsoft.com/office/drawing/2014/main" id="{1AC007A4-7826-7632-B5FC-693ADB096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12" y="1727070"/>
            <a:ext cx="6480000" cy="5022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24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388E8072-B803-4E25-A8DE-A0471779E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742" y="188640"/>
            <a:ext cx="8897257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選填志願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(1/5)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字方塊 14">
            <a:extLst>
              <a:ext uri="{FF2B5EF4-FFF2-40B4-BE49-F238E27FC236}">
                <a16:creationId xmlns:a16="http://schemas.microsoft.com/office/drawing/2014/main" id="{C95DA284-1EED-48A4-9C55-227AA6392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61" y="2180565"/>
            <a:ext cx="4381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16">
            <a:extLst>
              <a:ext uri="{FF2B5EF4-FFF2-40B4-BE49-F238E27FC236}">
                <a16:creationId xmlns:a16="http://schemas.microsoft.com/office/drawing/2014/main" id="{B1646FD0-923E-4E3A-9BBC-CD789842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56" y="5373216"/>
            <a:ext cx="4381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15">
            <a:extLst>
              <a:ext uri="{FF2B5EF4-FFF2-40B4-BE49-F238E27FC236}">
                <a16:creationId xmlns:a16="http://schemas.microsoft.com/office/drawing/2014/main" id="{15E0E34A-476B-401D-8723-137E21787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56" y="3653295"/>
            <a:ext cx="4381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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圖說文字 8">
            <a:extLst>
              <a:ext uri="{FF2B5EF4-FFF2-40B4-BE49-F238E27FC236}">
                <a16:creationId xmlns:a16="http://schemas.microsoft.com/office/drawing/2014/main" id="{E8FBFF3A-05E6-4586-AC51-9443C43C2397}"/>
              </a:ext>
            </a:extLst>
          </p:cNvPr>
          <p:cNvSpPr/>
          <p:nvPr/>
        </p:nvSpPr>
        <p:spPr>
          <a:xfrm>
            <a:off x="6086775" y="1338137"/>
            <a:ext cx="2880320" cy="5015920"/>
          </a:xfrm>
          <a:prstGeom prst="wedgeRectCallout">
            <a:avLst>
              <a:gd name="adj1" fmla="val -73354"/>
              <a:gd name="adj2" fmla="val -22459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marL="265113" indent="-265113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確認最新排名結果</a:t>
            </a:r>
            <a:endParaRPr lang="en-US" altLang="zh-TW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5113" indent="-265113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詳閱注意事項</a:t>
            </a:r>
            <a:endParaRPr lang="en-US" altLang="zh-TW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5113" indent="-265113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考生可選填登記科技校院為其所屬</a:t>
            </a:r>
            <a:r>
              <a:rPr lang="zh-TW" altLang="en-U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就讀群別</a:t>
            </a: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TW" altLang="en-U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不分群</a:t>
            </a: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之系（組）、學程志願，皆已列於左方「可供選填志願」內，</a:t>
            </a:r>
            <a:r>
              <a:rPr lang="zh-TW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至多可選填</a:t>
            </a:r>
            <a:r>
              <a:rPr lang="en-US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TW" altLang="zh-TW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個</a:t>
            </a:r>
            <a:r>
              <a:rPr lang="zh-TW" alt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校系（組）、學程</a:t>
            </a: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例如：考生甲就讀國際貿易科，屬於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06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商業與管理群，則可供考生甲選填之志願為：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16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06</a:t>
            </a:r>
            <a:r>
              <a:rPr lang="zh-TW" altLang="en-US" sz="16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商業與管理群、</a:t>
            </a:r>
            <a:r>
              <a:rPr lang="en-US" altLang="zh-TW" sz="16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r>
              <a:rPr lang="zh-TW" altLang="en-US" sz="16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不分群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之系（組）、學程。</a:t>
            </a:r>
            <a:endParaRPr lang="en-US" altLang="zh-TW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圖說文字 5">
            <a:extLst>
              <a:ext uri="{FF2B5EF4-FFF2-40B4-BE49-F238E27FC236}">
                <a16:creationId xmlns:a16="http://schemas.microsoft.com/office/drawing/2014/main" id="{259CE3F0-6679-498F-9138-0868D3F6C895}"/>
              </a:ext>
            </a:extLst>
          </p:cNvPr>
          <p:cNvSpPr/>
          <p:nvPr/>
        </p:nvSpPr>
        <p:spPr>
          <a:xfrm>
            <a:off x="1835696" y="1050137"/>
            <a:ext cx="3384376" cy="576000"/>
          </a:xfrm>
          <a:prstGeom prst="wedgeRectCallout">
            <a:avLst>
              <a:gd name="adj1" fmla="val 12547"/>
              <a:gd name="adj2" fmla="val 83122"/>
            </a:avLst>
          </a:prstGeom>
          <a:solidFill>
            <a:srgbClr val="F8E57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請詳實核對考生姓名、群別</a:t>
            </a:r>
            <a:endParaRPr lang="en-US" altLang="zh-TW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TW" sz="105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TW" altLang="en-US" sz="105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系統會記錄考生登錄</a:t>
            </a:r>
            <a:r>
              <a:rPr lang="en-US" altLang="zh-TW" sz="105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IP</a:t>
            </a:r>
            <a:r>
              <a:rPr lang="zh-TW" altLang="en-US" sz="105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位址、操作時間、操作流程</a:t>
            </a:r>
            <a:r>
              <a:rPr lang="en-US" altLang="zh-TW" sz="105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endParaRPr lang="zh-TW" altLang="en-US" sz="105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67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螢幕擷取畫面, 數字, 軟體 的圖片&#10;&#10;AI 產生的內容可能不正確。">
            <a:extLst>
              <a:ext uri="{FF2B5EF4-FFF2-40B4-BE49-F238E27FC236}">
                <a16:creationId xmlns:a16="http://schemas.microsoft.com/office/drawing/2014/main" id="{D6867190-F5D9-D812-FDDA-759396672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4" y="2097886"/>
            <a:ext cx="5844313" cy="343596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25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70335E16-0CF0-4442-BA31-E931EBE08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930" y="188640"/>
            <a:ext cx="8859069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選填志願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(2/5)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圖說文字 8">
            <a:extLst>
              <a:ext uri="{FF2B5EF4-FFF2-40B4-BE49-F238E27FC236}">
                <a16:creationId xmlns:a16="http://schemas.microsoft.com/office/drawing/2014/main" id="{AB5FB4A1-9602-4361-B104-6ADA6DCD19BD}"/>
              </a:ext>
            </a:extLst>
          </p:cNvPr>
          <p:cNvSpPr/>
          <p:nvPr/>
        </p:nvSpPr>
        <p:spPr>
          <a:xfrm>
            <a:off x="599896" y="1092528"/>
            <a:ext cx="5844312" cy="783897"/>
          </a:xfrm>
          <a:prstGeom prst="wedgeRectCallout">
            <a:avLst>
              <a:gd name="adj1" fmla="val -4338"/>
              <a:gd name="adj2" fmla="val 207285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2563" indent="-182563">
              <a:defRPr/>
            </a:pPr>
            <a:r>
              <a:rPr lang="en-US" altLang="zh-TW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在此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可進行「加入志願</a:t>
            </a:r>
            <a:r>
              <a:rPr lang="zh-TW" altLang="en-US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」、 「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移除志願」、「志願上移」或「志願下移」之編輯動作</a:t>
            </a:r>
          </a:p>
        </p:txBody>
      </p:sp>
      <p:sp>
        <p:nvSpPr>
          <p:cNvPr id="7" name="矩形圖說文字 10">
            <a:extLst>
              <a:ext uri="{FF2B5EF4-FFF2-40B4-BE49-F238E27FC236}">
                <a16:creationId xmlns:a16="http://schemas.microsoft.com/office/drawing/2014/main" id="{6F7C85F6-C8FB-4AB0-A1A1-49433070AE83}"/>
              </a:ext>
            </a:extLst>
          </p:cNvPr>
          <p:cNvSpPr/>
          <p:nvPr/>
        </p:nvSpPr>
        <p:spPr>
          <a:xfrm>
            <a:off x="2706533" y="5863607"/>
            <a:ext cx="3324969" cy="774352"/>
          </a:xfrm>
          <a:prstGeom prst="wedgeRectCallout">
            <a:avLst>
              <a:gd name="adj1" fmla="val -24469"/>
              <a:gd name="adj2" fmla="val -123647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65113" indent="-265113">
              <a:defRPr/>
            </a:pPr>
            <a:r>
              <a:rPr lang="en-US" altLang="zh-TW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完成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所有就讀志願序之選填，請點按「送出志願」</a:t>
            </a:r>
          </a:p>
        </p:txBody>
      </p:sp>
      <p:sp>
        <p:nvSpPr>
          <p:cNvPr id="8" name="圓角矩形 12">
            <a:extLst>
              <a:ext uri="{FF2B5EF4-FFF2-40B4-BE49-F238E27FC236}">
                <a16:creationId xmlns:a16="http://schemas.microsoft.com/office/drawing/2014/main" id="{78BFFA48-B4C3-453E-93F4-77A381CD3AAB}"/>
              </a:ext>
            </a:extLst>
          </p:cNvPr>
          <p:cNvSpPr/>
          <p:nvPr/>
        </p:nvSpPr>
        <p:spPr>
          <a:xfrm>
            <a:off x="6456907" y="1970886"/>
            <a:ext cx="2477568" cy="3995410"/>
          </a:xfrm>
          <a:prstGeom prst="roundRect">
            <a:avLst/>
          </a:prstGeom>
          <a:solidFill>
            <a:srgbClr val="FFFF00"/>
          </a:solidFill>
          <a:ln w="1016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lnSpc>
                <a:spcPts val="3000"/>
              </a:lnSpc>
              <a:defRPr/>
            </a:pPr>
            <a:r>
              <a:rPr lang="zh-TW" altLang="en-US" sz="2400" u="sng" dirty="0">
                <a:solidFill>
                  <a:srgbClr val="FF0000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請使用桌上型電腦或筆記型電腦</a:t>
            </a:r>
            <a:r>
              <a:rPr lang="zh-TW" altLang="en-US" sz="2400" dirty="0">
                <a:solidFill>
                  <a:srgbClr val="0000CC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，避免使用手機或平板電腦因螢幕太小，資訊欄位顯示不完全，造成漏登資料而影響分發權益。</a:t>
            </a:r>
          </a:p>
        </p:txBody>
      </p:sp>
      <p:sp>
        <p:nvSpPr>
          <p:cNvPr id="9" name="文字方塊 15">
            <a:extLst>
              <a:ext uri="{FF2B5EF4-FFF2-40B4-BE49-F238E27FC236}">
                <a16:creationId xmlns:a16="http://schemas.microsoft.com/office/drawing/2014/main" id="{5C00B8EF-4BB1-42C6-B87E-4D35572A9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602" y="2627571"/>
            <a:ext cx="43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16">
            <a:extLst>
              <a:ext uri="{FF2B5EF4-FFF2-40B4-BE49-F238E27FC236}">
                <a16:creationId xmlns:a16="http://schemas.microsoft.com/office/drawing/2014/main" id="{33298D9F-9901-4E78-9CA7-1BAB9E20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285" y="4871491"/>
            <a:ext cx="43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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26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A12AA7A-1016-4002-9F8C-92F37D3C5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964488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選填志願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(3/5)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5D17AF-840C-43F7-988B-DEFE2901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3" y="1235987"/>
            <a:ext cx="5372497" cy="1832973"/>
          </a:xfrm>
          <a:prstGeom prst="rect">
            <a:avLst/>
          </a:prstGeom>
        </p:spPr>
      </p:pic>
      <p:sp>
        <p:nvSpPr>
          <p:cNvPr id="6" name="矩形圖說文字 5">
            <a:extLst>
              <a:ext uri="{FF2B5EF4-FFF2-40B4-BE49-F238E27FC236}">
                <a16:creationId xmlns:a16="http://schemas.microsoft.com/office/drawing/2014/main" id="{CF5CC0FB-5157-4A31-B1C2-877DBD3D9642}"/>
              </a:ext>
            </a:extLst>
          </p:cNvPr>
          <p:cNvSpPr/>
          <p:nvPr/>
        </p:nvSpPr>
        <p:spPr>
          <a:xfrm>
            <a:off x="5940152" y="1235987"/>
            <a:ext cx="3026632" cy="1832973"/>
          </a:xfrm>
          <a:prstGeom prst="wedgeRectCallout">
            <a:avLst>
              <a:gd name="adj1" fmla="val -73138"/>
              <a:gd name="adj2" fmla="val -20417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66700" indent="-266700" algn="just">
              <a:defRPr/>
            </a:pPr>
            <a:r>
              <a:rPr lang="en-US" altLang="zh-TW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若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選填未足</a:t>
            </a:r>
            <a:r>
              <a:rPr lang="en-US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個志願，系統會出現提示訊息；</a:t>
            </a:r>
            <a:endParaRPr lang="en-US" altLang="zh-TW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6700" algn="just">
              <a:spcBef>
                <a:spcPts val="600"/>
              </a:spcBef>
              <a:defRPr/>
            </a:pP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若選填已達</a:t>
            </a:r>
            <a:r>
              <a:rPr lang="en-US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TW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個志願，則不會出現此對話視窗，直接進入下一個畫面。</a:t>
            </a:r>
            <a:endParaRPr lang="en-US" altLang="zh-TW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字方塊 17">
            <a:extLst>
              <a:ext uri="{FF2B5EF4-FFF2-40B4-BE49-F238E27FC236}">
                <a16:creationId xmlns:a16="http://schemas.microsoft.com/office/drawing/2014/main" id="{B6F7A086-37A8-415F-BD28-72F141240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1692097"/>
            <a:ext cx="436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圓角矩形 9">
            <a:extLst>
              <a:ext uri="{FF2B5EF4-FFF2-40B4-BE49-F238E27FC236}">
                <a16:creationId xmlns:a16="http://schemas.microsoft.com/office/drawing/2014/main" id="{39EA6F31-E183-486E-93BE-4DF0B4D4F950}"/>
              </a:ext>
            </a:extLst>
          </p:cNvPr>
          <p:cNvSpPr/>
          <p:nvPr/>
        </p:nvSpPr>
        <p:spPr>
          <a:xfrm>
            <a:off x="2627784" y="3240782"/>
            <a:ext cx="6062256" cy="3168352"/>
          </a:xfrm>
          <a:prstGeom prst="roundRect">
            <a:avLst/>
          </a:prstGeom>
          <a:solidFill>
            <a:srgbClr val="FFFF00"/>
          </a:solidFill>
          <a:ln w="1016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TW" altLang="en-US" sz="2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提醒：</a:t>
            </a:r>
            <a:endParaRPr lang="en-US" altLang="zh-TW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6700" indent="-266700" algn="just">
              <a:spcAft>
                <a:spcPts val="600"/>
              </a:spcAft>
              <a:defRPr/>
            </a:pPr>
            <a:r>
              <a:rPr lang="en-US" altLang="zh-TW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系統</a:t>
            </a:r>
            <a:r>
              <a:rPr lang="zh-TW" altLang="en-US" sz="3200" u="wavyHeavy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anose="020B0809000000000000" pitchFamily="49" charset="-120"/>
                <a:ea typeface="華康儷金黑" panose="020B0809000000000000" pitchFamily="49" charset="-120"/>
              </a:rPr>
              <a:t>無自動儲存</a:t>
            </a:r>
            <a:r>
              <a:rPr lang="zh-TW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，若中途登出，下次登入需重新操作，系統不會保留紀錄。</a:t>
            </a:r>
          </a:p>
          <a:p>
            <a:pPr marL="266700" indent="-266700" algn="just">
              <a:spcAft>
                <a:spcPts val="600"/>
              </a:spcAft>
              <a:defRPr/>
            </a:pPr>
            <a:r>
              <a:rPr lang="en-US" altLang="zh-TW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200" u="sng" dirty="0">
                <a:solidFill>
                  <a:srgbClr val="FF0000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 </a:t>
            </a:r>
            <a:r>
              <a:rPr lang="zh-TW" altLang="en-US" sz="2400" u="sng" dirty="0">
                <a:solidFill>
                  <a:srgbClr val="FF0000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系統停留超過</a:t>
            </a:r>
            <a:r>
              <a:rPr lang="zh-TW" altLang="en-US" sz="2400" u="sng" dirty="0">
                <a:solidFill>
                  <a:srgbClr val="FF0000"/>
                </a:solidFill>
                <a:latin typeface="Arial Black" panose="020B0A04020102020204" pitchFamily="34" charset="0"/>
                <a:ea typeface="華康儷金黑" panose="020B0809000000000000" pitchFamily="49" charset="-120"/>
              </a:rPr>
              <a:t> </a:t>
            </a:r>
            <a:r>
              <a:rPr lang="en-US" altLang="zh-TW" sz="2400" u="sng" dirty="0">
                <a:solidFill>
                  <a:srgbClr val="FF0000"/>
                </a:solidFill>
                <a:latin typeface="Arial Black" panose="020B0A04020102020204" pitchFamily="34" charset="0"/>
                <a:ea typeface="華康儷金黑" panose="020B0809000000000000" pitchFamily="49" charset="-120"/>
              </a:rPr>
              <a:t>20 </a:t>
            </a:r>
            <a:r>
              <a:rPr lang="zh-TW" altLang="en-US" sz="2400" u="sng" dirty="0">
                <a:solidFill>
                  <a:srgbClr val="FF0000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分鐘 將自動登出</a:t>
            </a:r>
            <a:r>
              <a:rPr lang="zh-TW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，請留意操作進度。</a:t>
            </a:r>
            <a:endParaRPr lang="en-US" altLang="zh-TW" sz="2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6700" indent="-266700" algn="just">
              <a:spcAft>
                <a:spcPts val="600"/>
              </a:spcAft>
              <a:defRPr/>
            </a:pPr>
            <a:r>
              <a:rPr lang="en-US" altLang="zh-TW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anose="020B0C09000000000000" pitchFamily="49" charset="-120"/>
                <a:ea typeface="華康超黑體" panose="020B0C09000000000000" pitchFamily="49" charset="-120"/>
              </a:rPr>
              <a:t>勿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開啟多個系統視窗</a:t>
            </a:r>
            <a:r>
              <a:rPr lang="zh-TW" altLang="en-US" sz="2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，以免造成志願序數據衝突無法送出。</a:t>
            </a:r>
          </a:p>
        </p:txBody>
      </p:sp>
      <p:pic>
        <p:nvPicPr>
          <p:cNvPr id="30" name="圖片 29" descr="一張含有 卡通, 日本動畫, 服裝, 虛構角色 的圖片&#10;&#10;AI 產生的內容可能不正確。">
            <a:extLst>
              <a:ext uri="{FF2B5EF4-FFF2-40B4-BE49-F238E27FC236}">
                <a16:creationId xmlns:a16="http://schemas.microsoft.com/office/drawing/2014/main" id="{BD8A489F-873D-86BB-0588-FF10F7E74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6904"/>
            <a:ext cx="1742067" cy="28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6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螢幕擷取畫面, 軟體, 網頁 的圖片&#10;&#10;AI 產生的內容可能不正確。">
            <a:extLst>
              <a:ext uri="{FF2B5EF4-FFF2-40B4-BE49-F238E27FC236}">
                <a16:creationId xmlns:a16="http://schemas.microsoft.com/office/drawing/2014/main" id="{45BFA59F-DC39-B856-962A-CBFB3A9C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3" y="1230888"/>
            <a:ext cx="5987869" cy="5400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27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866F2874-E5C1-4AD8-AD6D-E167208EB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964488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選填志願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(4/5)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63A44258-FC48-43E1-A18A-4967DA07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05" y="1519527"/>
            <a:ext cx="43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2B69C183-76AD-4B83-B139-DC99E658E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89" y="2348880"/>
            <a:ext cx="43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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4C06B84B-4E12-4B5F-B495-C2551CC1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35" y="4653136"/>
            <a:ext cx="436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圖說文字 14">
            <a:extLst>
              <a:ext uri="{FF2B5EF4-FFF2-40B4-BE49-F238E27FC236}">
                <a16:creationId xmlns:a16="http://schemas.microsoft.com/office/drawing/2014/main" id="{541F82A9-9D03-445D-8F20-2628F69E38B0}"/>
              </a:ext>
            </a:extLst>
          </p:cNvPr>
          <p:cNvSpPr/>
          <p:nvPr/>
        </p:nvSpPr>
        <p:spPr>
          <a:xfrm>
            <a:off x="5841503" y="1811914"/>
            <a:ext cx="3168353" cy="3945815"/>
          </a:xfrm>
          <a:prstGeom prst="wedgeRectCallout">
            <a:avLst>
              <a:gd name="adj1" fmla="val -67544"/>
              <a:gd name="adj2" fmla="val -22682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44000" bIns="3600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閱讀注意事項。</a:t>
            </a:r>
            <a:endParaRPr lang="en-US" altLang="zh-TW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務必確認已選填就讀志願序之校系（組）、學程</a:t>
            </a:r>
            <a:r>
              <a:rPr lang="zh-TW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是否正確無誤</a:t>
            </a: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TW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志願序若已確認無誤，請</a:t>
            </a:r>
            <a:r>
              <a:rPr lang="zh-TW" alt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勾選「志願序已確定無誤」核取方塊，並</a:t>
            </a: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輸入「甄選編號」、「密碼」及「驗證碼」</a:t>
            </a:r>
            <a:endParaRPr lang="en-US" altLang="zh-TW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點按「確定送出」。</a:t>
            </a:r>
            <a:endParaRPr lang="en-US" altLang="zh-TW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字方塊 12">
            <a:extLst>
              <a:ext uri="{FF2B5EF4-FFF2-40B4-BE49-F238E27FC236}">
                <a16:creationId xmlns:a16="http://schemas.microsoft.com/office/drawing/2014/main" id="{B77FBF7F-EF77-4E9F-A7AF-DC3DBEE2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555" y="6116746"/>
            <a:ext cx="436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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17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卡通, 日本動畫, 虛構角色, 服裝 的圖片&#10;&#10;AI 產生的內容可能不正確。">
            <a:extLst>
              <a:ext uri="{FF2B5EF4-FFF2-40B4-BE49-F238E27FC236}">
                <a16:creationId xmlns:a16="http://schemas.microsoft.com/office/drawing/2014/main" id="{ADC493C0-B592-55F1-3176-657F84338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"/>
          <a:stretch/>
        </p:blipFill>
        <p:spPr>
          <a:xfrm>
            <a:off x="6491433" y="3721669"/>
            <a:ext cx="2237808" cy="30353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28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A0F4DB-6631-4A63-ACDA-CDED8F46C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964488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選填志願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(5/5)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DA909B-748C-4AB5-97FA-31A0514D6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9" y="1387376"/>
            <a:ext cx="4661635" cy="2664296"/>
          </a:xfrm>
          <a:prstGeom prst="rect">
            <a:avLst/>
          </a:prstGeom>
        </p:spPr>
      </p:pic>
      <p:sp>
        <p:nvSpPr>
          <p:cNvPr id="7" name="矩形圖說文字 6">
            <a:extLst>
              <a:ext uri="{FF2B5EF4-FFF2-40B4-BE49-F238E27FC236}">
                <a16:creationId xmlns:a16="http://schemas.microsoft.com/office/drawing/2014/main" id="{1A8CE35C-773E-436C-B681-10FB61C44965}"/>
              </a:ext>
            </a:extLst>
          </p:cNvPr>
          <p:cNvSpPr/>
          <p:nvPr/>
        </p:nvSpPr>
        <p:spPr>
          <a:xfrm>
            <a:off x="5219700" y="1345295"/>
            <a:ext cx="3759200" cy="1901718"/>
          </a:xfrm>
          <a:prstGeom prst="wedgeRectCallout">
            <a:avLst>
              <a:gd name="adj1" fmla="val -63523"/>
              <a:gd name="adj2" fmla="val -19504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anchor="ctr"/>
          <a:lstStyle/>
          <a:p>
            <a:pPr marL="266700" indent="-266700" algn="just">
              <a:lnSpc>
                <a:spcPts val="27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畫面將出現此訊息視窗。請務必詳細閱讀。</a:t>
            </a:r>
            <a:endParaRPr lang="en-US" altLang="zh-TW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66700" indent="-266700" algn="just">
              <a:lnSpc>
                <a:spcPts val="27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確定送出選填登記就讀志願序無誤後，點選「確定」。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FCF022C-68A2-49EA-B0E5-F1A5E717A3B1}"/>
              </a:ext>
            </a:extLst>
          </p:cNvPr>
          <p:cNvSpPr txBox="1"/>
          <p:nvPr/>
        </p:nvSpPr>
        <p:spPr>
          <a:xfrm>
            <a:off x="869876" y="4533984"/>
            <a:ext cx="5810842" cy="21005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點選</a:t>
            </a:r>
            <a:r>
              <a:rPr lang="en-US" altLang="zh-TW" sz="38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華康儷金黑" panose="020B0809000000000000" pitchFamily="49" charset="-120"/>
                <a:ea typeface="華康儷金黑" panose="020B0809000000000000" pitchFamily="49" charset="-120"/>
              </a:rPr>
              <a:t>【</a:t>
            </a:r>
            <a:r>
              <a:rPr lang="zh-TW" altLang="en-US" sz="38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華康儷金黑" panose="020B0809000000000000" pitchFamily="49" charset="-120"/>
                <a:ea typeface="華康儷金黑" panose="020B0809000000000000" pitchFamily="49" charset="-120"/>
              </a:rPr>
              <a:t>確定</a:t>
            </a:r>
            <a:r>
              <a:rPr lang="en-US" altLang="zh-TW" sz="3800" b="1" dirty="0">
                <a:ln w="9525">
                  <a:solidFill>
                    <a:srgbClr val="FFFF00"/>
                  </a:solidFill>
                  <a:prstDash val="solid"/>
                </a:ln>
                <a:effectLst>
                  <a:reflection blurRad="6350" stA="55000" endA="300" endPos="45500" dir="5400000" sy="-100000" algn="bl" rotWithShape="0"/>
                </a:effectLst>
                <a:latin typeface="華康儷金黑" panose="020B0809000000000000" pitchFamily="49" charset="-120"/>
                <a:ea typeface="華康儷金黑" panose="020B0809000000000000" pitchFamily="49" charset="-120"/>
              </a:rPr>
              <a:t>】</a:t>
            </a:r>
            <a:r>
              <a:rPr lang="zh-TW" altLang="en-US" sz="3600" dirty="0">
                <a:solidFill>
                  <a:srgbClr val="FF0000"/>
                </a:solidFill>
                <a:latin typeface="華康儷金黑" panose="020B0809000000000000" pitchFamily="49" charset="-120"/>
                <a:ea typeface="華康儷金黑" panose="020B0809000000000000" pitchFamily="49" charset="-120"/>
              </a:rPr>
              <a:t>送出後，即完成就讀志願序登記，不得以任何理由要求修改或重填！</a:t>
            </a:r>
            <a:endParaRPr lang="en-US" altLang="zh-TW" sz="3600" dirty="0">
              <a:solidFill>
                <a:srgbClr val="FF0000"/>
              </a:solidFill>
              <a:latin typeface="華康儷金黑" panose="020B0809000000000000" pitchFamily="49" charset="-120"/>
              <a:ea typeface="華康儷金黑" panose="020B0809000000000000" pitchFamily="49" charset="-120"/>
            </a:endParaRPr>
          </a:p>
          <a:p>
            <a:pPr>
              <a:spcBef>
                <a:spcPts val="300"/>
              </a:spcBef>
            </a:pPr>
            <a:r>
              <a:rPr lang="zh-TW" altLang="en-US" dirty="0">
                <a:solidFill>
                  <a:srgbClr val="475569"/>
                </a:solidFill>
                <a:latin typeface="Noto Sans TC"/>
                <a:ea typeface="Noto Sans TC"/>
                <a:cs typeface="Noto Sans TC"/>
                <a:sym typeface="Noto Sans TC"/>
              </a:rPr>
              <a:t>請於送出前仔細核對志願排序是否完全符合您的意願。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45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, 收據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CF958CB0-41F6-53BC-7D5A-2796BB12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"/>
          <a:stretch/>
        </p:blipFill>
        <p:spPr>
          <a:xfrm>
            <a:off x="5040784" y="3169200"/>
            <a:ext cx="3946996" cy="3611461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BC893C-43D5-4DC8-8D9D-E0B67827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29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5A2F9-E77E-477E-A18A-443F57DA6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486" y="115888"/>
            <a:ext cx="8989513" cy="792162"/>
          </a:xfrm>
        </p:spPr>
        <p:txBody>
          <a:bodyPr/>
          <a:lstStyle/>
          <a:p>
            <a:pPr eaLnBrk="1" hangingPunct="1"/>
            <a:r>
              <a:rPr lang="zh-TW" altLang="en-US" sz="4800" b="1" kern="1200" spc="-15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列印就讀志願表</a:t>
            </a:r>
          </a:p>
        </p:txBody>
      </p:sp>
      <p:sp>
        <p:nvSpPr>
          <p:cNvPr id="6" name="圓角矩形 14">
            <a:extLst>
              <a:ext uri="{FF2B5EF4-FFF2-40B4-BE49-F238E27FC236}">
                <a16:creationId xmlns:a16="http://schemas.microsoft.com/office/drawing/2014/main" id="{BAB45B0D-E61A-4C4C-9248-1A7C93EE6C86}"/>
              </a:ext>
            </a:extLst>
          </p:cNvPr>
          <p:cNvSpPr/>
          <p:nvPr/>
        </p:nvSpPr>
        <p:spPr>
          <a:xfrm>
            <a:off x="5868144" y="4807832"/>
            <a:ext cx="2514600" cy="735410"/>
          </a:xfrm>
          <a:prstGeom prst="roundRect">
            <a:avLst/>
          </a:prstGeom>
          <a:solidFill>
            <a:srgbClr val="FFFF00"/>
          </a:solidFill>
          <a:ln w="1016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spcAft>
                <a:spcPts val="600"/>
              </a:spcAft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請下載留存</a:t>
            </a:r>
            <a:endParaRPr lang="en-US" altLang="zh-TW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向右箭號 2">
            <a:extLst>
              <a:ext uri="{FF2B5EF4-FFF2-40B4-BE49-F238E27FC236}">
                <a16:creationId xmlns:a16="http://schemas.microsoft.com/office/drawing/2014/main" id="{4E1EFAB7-1730-404A-B1F5-664B5569DEF8}"/>
              </a:ext>
            </a:extLst>
          </p:cNvPr>
          <p:cNvSpPr/>
          <p:nvPr/>
        </p:nvSpPr>
        <p:spPr>
          <a:xfrm>
            <a:off x="3883447" y="3551338"/>
            <a:ext cx="1062037" cy="9715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7CC461F-070C-40E8-9F40-D1FF2B982A8D}"/>
              </a:ext>
            </a:extLst>
          </p:cNvPr>
          <p:cNvSpPr/>
          <p:nvPr/>
        </p:nvSpPr>
        <p:spPr>
          <a:xfrm>
            <a:off x="6364983" y="3837234"/>
            <a:ext cx="1338828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就讀志願表</a:t>
            </a:r>
            <a:br>
              <a:rPr lang="en-US" altLang="zh-TW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TW" altLang="en-US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範 例</a:t>
            </a:r>
            <a:r>
              <a:rPr lang="en-US" altLang="zh-TW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圖說文字 6">
            <a:extLst>
              <a:ext uri="{FF2B5EF4-FFF2-40B4-BE49-F238E27FC236}">
                <a16:creationId xmlns:a16="http://schemas.microsoft.com/office/drawing/2014/main" id="{8000FAC3-C14A-4233-BDE3-D240CC45495A}"/>
              </a:ext>
            </a:extLst>
          </p:cNvPr>
          <p:cNvSpPr/>
          <p:nvPr/>
        </p:nvSpPr>
        <p:spPr>
          <a:xfrm>
            <a:off x="192417" y="1108901"/>
            <a:ext cx="8700063" cy="2003657"/>
          </a:xfrm>
          <a:prstGeom prst="wedgeRectCallout">
            <a:avLst>
              <a:gd name="adj1" fmla="val -21450"/>
              <a:gd name="adj2" fmla="val 41495"/>
            </a:avLst>
          </a:prstGeom>
          <a:solidFill>
            <a:srgbClr val="B8E0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anchor="ctr"/>
          <a:lstStyle/>
          <a:p>
            <a:pPr marL="266700" lvl="3" indent="-266700" algn="just">
              <a:lnSpc>
                <a:spcPts val="25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2000" b="1" kern="1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「就讀志願表」考生應自行存檔或列印並妥善保存。於選填志願作業結束後不接受補發申請。</a:t>
            </a:r>
            <a:endParaRPr lang="en-US" altLang="zh-TW" sz="2000" b="1" kern="1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66700" lvl="3" indent="-266700" algn="just">
              <a:lnSpc>
                <a:spcPts val="25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2000" kern="1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嗣後考生對就讀志願序登記相關事項提出複查時，應檢附「就讀志願表」，未檢附者一律不予受理，考生不得提出異議。</a:t>
            </a:r>
            <a:endParaRPr lang="en-US" altLang="zh-TW" sz="2000" kern="1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66700" lvl="3" indent="-266700" algn="just">
              <a:lnSpc>
                <a:spcPts val="25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zh-TW" sz="2000" kern="1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若考生有申請大學獎學金之需求，</a:t>
            </a:r>
            <a:r>
              <a:rPr lang="zh-TW" altLang="en-US" sz="2000" kern="1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須自行妥善留存。</a:t>
            </a:r>
            <a:endParaRPr lang="zh-TW" altLang="en-US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圓角矩形 6">
            <a:extLst>
              <a:ext uri="{FF2B5EF4-FFF2-40B4-BE49-F238E27FC236}">
                <a16:creationId xmlns:a16="http://schemas.microsoft.com/office/drawing/2014/main" id="{78D953A7-F751-400E-B207-1FE86545D0CB}"/>
              </a:ext>
            </a:extLst>
          </p:cNvPr>
          <p:cNvSpPr/>
          <p:nvPr/>
        </p:nvSpPr>
        <p:spPr>
          <a:xfrm>
            <a:off x="5476423" y="6069720"/>
            <a:ext cx="2695977" cy="678828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800"/>
              </a:lnSpc>
              <a:spcAft>
                <a:spcPts val="0"/>
              </a:spcAft>
            </a:pPr>
            <a:r>
              <a:rPr lang="en-US" altLang="zh-TW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TW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提醒</a:t>
            </a:r>
            <a:r>
              <a:rPr lang="en-US" altLang="zh-TW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r>
              <a:rPr lang="zh-TW" altLang="en-US" sz="1400" b="1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選填志願系統關閉後，</a:t>
            </a:r>
            <a:endParaRPr lang="en-US" altLang="zh-TW" sz="1400" b="1" kern="1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  <a:spcAft>
                <a:spcPts val="0"/>
              </a:spcAft>
            </a:pPr>
            <a:r>
              <a:rPr lang="zh-TW" altLang="en-US" sz="1400" b="1" kern="1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不接受補發申請。</a:t>
            </a:r>
            <a:endParaRPr lang="zh-TW" altLang="en-US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圖片 11" descr="一張含有 文字, 螢幕擷取畫面, 軟體, 網頁 的圖片&#10;&#10;AI 產生的內容可能不正確。">
            <a:extLst>
              <a:ext uri="{FF2B5EF4-FFF2-40B4-BE49-F238E27FC236}">
                <a16:creationId xmlns:a16="http://schemas.microsoft.com/office/drawing/2014/main" id="{991D15F0-94AD-110C-B3CE-D7E3FFD3D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5" y="3142112"/>
            <a:ext cx="494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6BA3FE-ABEB-46B6-B41D-B35063995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3</a:t>
            </a:fld>
            <a:endParaRPr lang="en-US" altLang="zh-TW" dirty="0"/>
          </a:p>
        </p:txBody>
      </p:sp>
      <p:sp>
        <p:nvSpPr>
          <p:cNvPr id="5" name="標題 5">
            <a:extLst>
              <a:ext uri="{FF2B5EF4-FFF2-40B4-BE49-F238E27FC236}">
                <a16:creationId xmlns:a16="http://schemas.microsoft.com/office/drawing/2014/main" id="{DC5E40F6-311D-4904-8977-BA304D826DFE}"/>
              </a:ext>
            </a:extLst>
          </p:cNvPr>
          <p:cNvSpPr txBox="1">
            <a:spLocks/>
          </p:cNvSpPr>
          <p:nvPr/>
        </p:nvSpPr>
        <p:spPr bwMode="auto">
          <a:xfrm>
            <a:off x="503548" y="145726"/>
            <a:ext cx="8136904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重要日程表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1E74B7-0EEA-453D-A48E-BF32006CE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351560"/>
              </p:ext>
            </p:extLst>
          </p:nvPr>
        </p:nvGraphicFramePr>
        <p:xfrm>
          <a:off x="611560" y="1215359"/>
          <a:ext cx="8136904" cy="46800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530">
                <a:tc>
                  <a:txBody>
                    <a:bodyPr/>
                    <a:lstStyle/>
                    <a:p>
                      <a:pPr marL="71755" marR="71755" algn="ctr" fontAlgn="ctr"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sz="2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lang="en-US" altLang="zh-TW" sz="2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    </a:t>
                      </a:r>
                      <a:r>
                        <a:rPr lang="zh-TW" sz="2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期</a:t>
                      </a:r>
                    </a:p>
                  </a:txBody>
                  <a:tcPr marL="17780" marR="1778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ctr" fontAlgn="ctr"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altLang="en-US" sz="2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辦  理  事  項</a:t>
                      </a:r>
                      <a:endParaRPr lang="zh-TW" sz="2200" b="1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115.04.14(</a:t>
                      </a:r>
                      <a:r>
                        <a:rPr lang="zh-TW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)10:00</a:t>
                      </a:r>
                      <a:r>
                        <a:rPr lang="zh-TW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起</a:t>
                      </a:r>
                      <a:endParaRPr lang="zh-TW" altLang="zh-TW" sz="2200" b="0" kern="1200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80000" marR="4572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3C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l" fontAlgn="ctr"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sz="2200" b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考生排名網路查詢</a:t>
                      </a:r>
                    </a:p>
                  </a:txBody>
                  <a:tcPr marL="72000" marR="1778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115.04.14(</a:t>
                      </a:r>
                      <a:r>
                        <a:rPr lang="zh-TW" alt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)10:00</a:t>
                      </a:r>
                      <a:r>
                        <a:rPr lang="zh-TW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起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115.04.21(</a:t>
                      </a:r>
                      <a:r>
                        <a:rPr lang="zh-TW" alt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)17:00</a:t>
                      </a:r>
                      <a:r>
                        <a:rPr lang="zh-TW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止</a:t>
                      </a:r>
                      <a:endParaRPr lang="zh-TW" altLang="en-US" sz="2200" b="0" kern="1200" dirty="0">
                        <a:solidFill>
                          <a:srgbClr val="9933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80000" marR="4572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1905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altLang="zh-TW" sz="2200" b="0" kern="1200" spc="-15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網路選填登記就讀志願序系統</a:t>
                      </a:r>
                      <a:r>
                        <a:rPr lang="zh-TW" altLang="en-US" sz="2200" b="0" kern="1200" spc="-15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zh-TW" sz="2600" b="1" u="sng" kern="1200" spc="-15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練習版</a:t>
                      </a:r>
                      <a:endParaRPr lang="zh-TW" sz="2600" b="1" u="sng" kern="1200" spc="-150" dirty="0">
                        <a:solidFill>
                          <a:srgbClr val="C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115.04.22(</a:t>
                      </a:r>
                      <a:r>
                        <a:rPr lang="zh-TW" altLang="en-US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三</a:t>
                      </a:r>
                      <a:r>
                        <a:rPr lang="en-US" altLang="zh-TW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)10:00</a:t>
                      </a:r>
                      <a:r>
                        <a:rPr lang="zh-TW" altLang="zh-TW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起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115.04.28(</a:t>
                      </a:r>
                      <a:r>
                        <a:rPr lang="zh-TW" altLang="en-US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altLang="zh-TW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)17:00</a:t>
                      </a:r>
                      <a:r>
                        <a:rPr lang="zh-TW" altLang="zh-TW" sz="2200" b="1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止</a:t>
                      </a:r>
                      <a:endParaRPr lang="zh-TW" altLang="en-US" sz="2200" b="1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80000" marR="4572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3C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l" defTabSz="914400" rtl="0" eaLnBrk="1" fontAlgn="ctr" latinLnBrk="0" hangingPunct="1"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altLang="zh-TW" sz="2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考生網路選填登記就讀志願序</a:t>
                      </a:r>
                      <a:endParaRPr lang="zh-TW" sz="2600" b="1" kern="100" spc="-4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115.05.05(</a:t>
                      </a:r>
                      <a:r>
                        <a:rPr lang="zh-TW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)10:00</a:t>
                      </a:r>
                      <a:r>
                        <a:rPr lang="zh-TW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起</a:t>
                      </a:r>
                      <a:endParaRPr lang="zh-TW" altLang="zh-TW" sz="2200" b="0" kern="12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80000" marR="4572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l" fontAlgn="ctr"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altLang="zh-TW" sz="22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公告</a:t>
                      </a:r>
                      <a:r>
                        <a:rPr lang="zh-TW" altLang="en-US" sz="22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錄取名單</a:t>
                      </a:r>
                      <a:endParaRPr lang="zh-TW" altLang="zh-TW" sz="2200" b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894">
                <a:tc>
                  <a:txBody>
                    <a:bodyPr/>
                    <a:lstStyle/>
                    <a:p>
                      <a:pPr marL="0" marR="0" lvl="0" indent="180975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115.05.1</a:t>
                      </a: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)12</a:t>
                      </a:r>
                      <a:r>
                        <a:rPr lang="en-US" alt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:</a:t>
                      </a:r>
                      <a:r>
                        <a:rPr lang="en-US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00</a:t>
                      </a:r>
                      <a:r>
                        <a:rPr lang="zh-TW" sz="2200" b="0" kern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前</a:t>
                      </a:r>
                      <a:endParaRPr lang="zh-TW" sz="2200" b="0" kern="12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3C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36195" algn="l" fontAlgn="ctr">
                        <a:spcAft>
                          <a:spcPts val="0"/>
                        </a:spcAft>
                        <a:tabLst>
                          <a:tab pos="8371205" algn="l"/>
                        </a:tabLst>
                      </a:pPr>
                      <a:r>
                        <a:rPr lang="zh-TW" altLang="zh-TW" sz="2200" b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聲明放棄錄取資格截止期限</a:t>
                      </a:r>
                      <a:endParaRPr lang="en-US" altLang="zh-TW" sz="2200" b="0" kern="12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BB72A37-F6A5-0DC2-9011-3F1C69AAD794}"/>
              </a:ext>
            </a:extLst>
          </p:cNvPr>
          <p:cNvSpPr txBox="1"/>
          <p:nvPr/>
        </p:nvSpPr>
        <p:spPr>
          <a:xfrm>
            <a:off x="559644" y="6146914"/>
            <a:ext cx="8100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4755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本委員會官方網站：https://www.jctv.ntut.edu.tw/star/</a:t>
            </a:r>
          </a:p>
        </p:txBody>
      </p:sp>
    </p:spTree>
    <p:extLst>
      <p:ext uri="{BB962C8B-B14F-4D97-AF65-F5344CB8AC3E}">
        <p14:creationId xmlns:p14="http://schemas.microsoft.com/office/powerpoint/2010/main" val="241449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3CCF03F-8D3D-5261-A1C8-7282751E0A70}"/>
              </a:ext>
            </a:extLst>
          </p:cNvPr>
          <p:cNvSpPr txBox="1"/>
          <p:nvPr/>
        </p:nvSpPr>
        <p:spPr>
          <a:xfrm>
            <a:off x="0" y="4077072"/>
            <a:ext cx="751518" cy="3063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37501E-BFC6-4C57-8B90-E99E7571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30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475CD-E28B-44AD-9182-5834361DA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033" y="202341"/>
            <a:ext cx="8229600" cy="633413"/>
          </a:xfrm>
        </p:spPr>
        <p:txBody>
          <a:bodyPr/>
          <a:lstStyle/>
          <a:p>
            <a:pPr eaLnBrk="1" hangingPunct="1"/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意見交流</a:t>
            </a: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304A5252-FE1F-4B49-88DE-32C2678F9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1699157"/>
            <a:ext cx="7533319" cy="30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 algn="just" eaLnBrk="1" hangingPunct="1">
              <a:lnSpc>
                <a:spcPts val="34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科技校院繁星計畫聯合推薦甄選委員會</a:t>
            </a:r>
            <a:endParaRPr lang="en-US" altLang="zh-TW" sz="26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lnSpc>
                <a:spcPts val="34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電話：</a:t>
            </a:r>
            <a:r>
              <a:rPr lang="en-US" alt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02-2772-5333</a:t>
            </a: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代表號</a:t>
            </a:r>
            <a:r>
              <a:rPr lang="en-US" alt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marL="342900" indent="-342900" algn="just" eaLnBrk="1" hangingPunct="1">
              <a:lnSpc>
                <a:spcPts val="34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傳真：</a:t>
            </a:r>
            <a:r>
              <a:rPr lang="en-US" alt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02-2773-8881</a:t>
            </a:r>
          </a:p>
          <a:p>
            <a:pPr marL="342900" indent="-342900" algn="just" eaLnBrk="1" hangingPunct="1">
              <a:lnSpc>
                <a:spcPts val="34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網址：</a:t>
            </a:r>
            <a:r>
              <a:rPr lang="en-US" alt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https://www.jctv.ntut.edu.tw/star/</a:t>
            </a:r>
          </a:p>
          <a:p>
            <a:pPr marL="342900" indent="-342900" algn="just" eaLnBrk="1" hangingPunct="1">
              <a:lnSpc>
                <a:spcPts val="34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l"/>
            </a:pPr>
            <a:r>
              <a:rPr lang="zh-TW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電子郵件信箱：</a:t>
            </a:r>
            <a:r>
              <a:rPr lang="en-US" alt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star@ntut.edu.tw</a:t>
            </a:r>
          </a:p>
        </p:txBody>
      </p:sp>
      <p:sp>
        <p:nvSpPr>
          <p:cNvPr id="87" name="椭圆 10">
            <a:extLst>
              <a:ext uri="{FF2B5EF4-FFF2-40B4-BE49-F238E27FC236}">
                <a16:creationId xmlns:a16="http://schemas.microsoft.com/office/drawing/2014/main" id="{05D0B9EC-7166-4C78-B217-7A1F4A40B967}"/>
              </a:ext>
            </a:extLst>
          </p:cNvPr>
          <p:cNvSpPr/>
          <p:nvPr/>
        </p:nvSpPr>
        <p:spPr>
          <a:xfrm rot="20720642">
            <a:off x="8106484" y="-17942"/>
            <a:ext cx="2362200" cy="2362200"/>
          </a:xfrm>
          <a:prstGeom prst="ellipse">
            <a:avLst/>
          </a:prstGeom>
          <a:solidFill>
            <a:srgbClr val="F3C301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11">
            <a:extLst>
              <a:ext uri="{FF2B5EF4-FFF2-40B4-BE49-F238E27FC236}">
                <a16:creationId xmlns:a16="http://schemas.microsoft.com/office/drawing/2014/main" id="{6D6B5653-CCFD-47D8-9FF0-192B757E1611}"/>
              </a:ext>
            </a:extLst>
          </p:cNvPr>
          <p:cNvSpPr/>
          <p:nvPr/>
        </p:nvSpPr>
        <p:spPr>
          <a:xfrm rot="20720642">
            <a:off x="6267560" y="-1700099"/>
            <a:ext cx="2970007" cy="2970007"/>
          </a:xfrm>
          <a:prstGeom prst="ellipse">
            <a:avLst/>
          </a:prstGeom>
          <a:solidFill>
            <a:srgbClr val="DE6E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12">
            <a:extLst>
              <a:ext uri="{FF2B5EF4-FFF2-40B4-BE49-F238E27FC236}">
                <a16:creationId xmlns:a16="http://schemas.microsoft.com/office/drawing/2014/main" id="{BCCFCFFB-4F32-4EE0-826D-9A89236806C8}"/>
              </a:ext>
            </a:extLst>
          </p:cNvPr>
          <p:cNvSpPr/>
          <p:nvPr/>
        </p:nvSpPr>
        <p:spPr>
          <a:xfrm rot="20720642">
            <a:off x="7409697" y="443357"/>
            <a:ext cx="1562100" cy="1562100"/>
          </a:xfrm>
          <a:prstGeom prst="ellipse">
            <a:avLst/>
          </a:prstGeom>
          <a:solidFill>
            <a:srgbClr val="00C3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4">
            <a:extLst>
              <a:ext uri="{FF2B5EF4-FFF2-40B4-BE49-F238E27FC236}">
                <a16:creationId xmlns:a16="http://schemas.microsoft.com/office/drawing/2014/main" id="{218A262F-82F6-47F0-AD49-4BAF6BB33BB3}"/>
              </a:ext>
            </a:extLst>
          </p:cNvPr>
          <p:cNvSpPr/>
          <p:nvPr/>
        </p:nvSpPr>
        <p:spPr>
          <a:xfrm flipV="1">
            <a:off x="1146361" y="4900296"/>
            <a:ext cx="2362200" cy="2362200"/>
          </a:xfrm>
          <a:prstGeom prst="ellipse">
            <a:avLst/>
          </a:prstGeom>
          <a:solidFill>
            <a:srgbClr val="DE6E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9">
            <a:extLst>
              <a:ext uri="{FF2B5EF4-FFF2-40B4-BE49-F238E27FC236}">
                <a16:creationId xmlns:a16="http://schemas.microsoft.com/office/drawing/2014/main" id="{B0113048-FD86-43C1-A67F-D07CE43303C3}"/>
              </a:ext>
            </a:extLst>
          </p:cNvPr>
          <p:cNvSpPr/>
          <p:nvPr/>
        </p:nvSpPr>
        <p:spPr>
          <a:xfrm flipV="1">
            <a:off x="-1236712" y="4524250"/>
            <a:ext cx="3124200" cy="3124200"/>
          </a:xfrm>
          <a:prstGeom prst="ellipse">
            <a:avLst/>
          </a:prstGeom>
          <a:solidFill>
            <a:srgbClr val="E94E6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25">
            <a:extLst>
              <a:ext uri="{FF2B5EF4-FFF2-40B4-BE49-F238E27FC236}">
                <a16:creationId xmlns:a16="http://schemas.microsoft.com/office/drawing/2014/main" id="{AA9EA840-E791-4036-8390-A8CA2A510E13}"/>
              </a:ext>
            </a:extLst>
          </p:cNvPr>
          <p:cNvSpPr/>
          <p:nvPr/>
        </p:nvSpPr>
        <p:spPr>
          <a:xfrm flipV="1">
            <a:off x="788351" y="4361217"/>
            <a:ext cx="1562100" cy="1562100"/>
          </a:xfrm>
          <a:prstGeom prst="ellipse">
            <a:avLst/>
          </a:prstGeom>
          <a:solidFill>
            <a:srgbClr val="00C3D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A9ADCDD-8E9A-4C9B-9E55-9D86AA3D6B2A}"/>
              </a:ext>
            </a:extLst>
          </p:cNvPr>
          <p:cNvSpPr/>
          <p:nvPr/>
        </p:nvSpPr>
        <p:spPr>
          <a:xfrm>
            <a:off x="22871" y="6111340"/>
            <a:ext cx="9143205" cy="756000"/>
          </a:xfrm>
          <a:prstGeom prst="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B6C6938-986F-44D6-8527-D2E3E1015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09" y="6063590"/>
            <a:ext cx="9481221" cy="8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>
            <a:extLst>
              <a:ext uri="{FF2B5EF4-FFF2-40B4-BE49-F238E27FC236}">
                <a16:creationId xmlns:a16="http://schemas.microsoft.com/office/drawing/2014/main" id="{0F2EF6BD-4171-4137-98DF-622534842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 bwMode="auto">
          <a:xfrm>
            <a:off x="5351821" y="1228076"/>
            <a:ext cx="3792179" cy="47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4</a:t>
            </a:fld>
            <a:endParaRPr lang="en-US" altLang="zh-TW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4D66A3C-31FC-4F91-A321-8746FA998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" y="188640"/>
            <a:ext cx="823825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考生排名結果公告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A024E6BE-891E-42BB-959C-479ADC909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8076"/>
            <a:ext cx="5209434" cy="5518833"/>
          </a:xfrm>
          <a:solidFill>
            <a:schemeClr val="bg1"/>
          </a:solidFill>
        </p:spPr>
        <p:txBody>
          <a:bodyPr lIns="180000"/>
          <a:lstStyle/>
          <a:p>
            <a:pPr marL="177800" indent="-17780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查詢時間：</a:t>
            </a:r>
            <a:r>
              <a:rPr lang="en-US" altLang="zh-TW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115</a:t>
            </a:r>
            <a:r>
              <a:rPr lang="zh-TW" altLang="en-US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TW" altLang="en-US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r>
            <a:r>
              <a:rPr lang="zh-TW" altLang="en-US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r>
              <a:rPr lang="en-US" altLang="zh-TW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10:00</a:t>
            </a:r>
            <a:r>
              <a:rPr lang="zh-TW" altLang="en-US" sz="22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起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，可於「個人排名查詢系統」查詢。</a:t>
            </a:r>
          </a:p>
          <a:p>
            <a:pPr marL="177800" indent="-17780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「各分發輪別群別人數統計表」</a:t>
            </a: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可至委員會網站下載</a:t>
            </a:r>
            <a:r>
              <a:rPr lang="zh-TW" altLang="en-US" sz="18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  </a:t>
            </a:r>
            <a:r>
              <a:rPr lang="en-US" altLang="zh-TW" sz="1800" spc="-15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800" spc="-15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下載專區</a:t>
            </a:r>
            <a:r>
              <a:rPr lang="en-US" altLang="zh-TW" sz="1800" spc="-15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177800" indent="-17780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考生可將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分發輪別</a:t>
            </a: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排名結果</a:t>
            </a: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、與</a:t>
            </a: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分發輪別人數</a:t>
            </a: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一併參考，以做為選填志願依據。</a:t>
            </a:r>
          </a:p>
          <a:p>
            <a:pPr marL="177800" indent="-17780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請考生多加使用系統「練習版」熟悉操作流程。</a:t>
            </a:r>
            <a:endParaRPr lang="en-US" altLang="zh-TW" sz="2200" spc="-1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7800" indent="-17780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zh-TW" altLang="zh-TW" sz="2200" kern="1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網路選填登記就讀志願序截止日</a:t>
            </a:r>
            <a:r>
              <a:rPr lang="zh-TW" altLang="en-US" sz="2200" kern="1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，為</a:t>
            </a:r>
            <a:r>
              <a:rPr lang="zh-TW" altLang="zh-TW" sz="2200" kern="1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統測</a:t>
            </a:r>
            <a:r>
              <a:rPr lang="zh-TW" altLang="en-US" sz="2200" kern="1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考試</a:t>
            </a:r>
            <a:r>
              <a:rPr lang="zh-TW" altLang="zh-TW" sz="2200" kern="1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後，考生</a:t>
            </a:r>
            <a:r>
              <a:rPr lang="zh-TW" altLang="en-US" sz="2200" kern="1200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可選擇適合之入學管道。</a:t>
            </a:r>
            <a:endParaRPr lang="en-US" altLang="zh-TW" sz="2200" kern="1200" spc="-1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840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2D88CE-3F3D-1151-5186-AE4917771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633413"/>
          </a:xfrm>
        </p:spPr>
        <p:txBody>
          <a:bodyPr/>
          <a:lstStyle/>
          <a:p>
            <a:r>
              <a:rPr lang="zh-TW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考生網路選填登記就讀志願序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0F77E3-D848-C9E0-ED91-BAAAA612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7ED52A-B85E-ECCD-086E-71CD86137DD0}"/>
              </a:ext>
            </a:extLst>
          </p:cNvPr>
          <p:cNvSpPr txBox="1"/>
          <p:nvPr/>
        </p:nvSpPr>
        <p:spPr>
          <a:xfrm>
            <a:off x="611560" y="1370447"/>
            <a:ext cx="8110264" cy="5038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32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TW" altLang="en-US" sz="22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系統開放：</a:t>
            </a:r>
            <a:endParaRPr lang="en-US" altLang="zh-TW" sz="2200" b="1" spc="-15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1800"/>
              </a:spcAft>
            </a:pPr>
            <a:endParaRPr lang="en-US" altLang="zh-TW" sz="2200" b="1" spc="-1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ts val="3200"/>
              </a:lnSpc>
              <a:spcBef>
                <a:spcPts val="3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請使用桌上型電腦或筆記型電腦。</a:t>
            </a:r>
            <a:endParaRPr lang="en-US" altLang="zh-TW" sz="2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由考生本人親自進行系統操作，切勿將編號及密碼告知他人。</a:t>
            </a:r>
          </a:p>
          <a:p>
            <a:pPr marL="342900" indent="-342900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每位考生依其就讀科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、學程</a:t>
            </a:r>
            <a:r>
              <a:rPr lang="zh-TW" altLang="en-US" sz="22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歸屬群別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TW" altLang="en-US" sz="22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不分群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之系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、學程志願至多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個。</a:t>
            </a:r>
          </a:p>
          <a:p>
            <a:pPr marL="342900" indent="-342900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未限制考生各技專校院可選填之系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  <a:r>
              <a:rPr lang="en-US" altLang="zh-TW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、學程志願。</a:t>
            </a:r>
            <a:endParaRPr lang="en-US" altLang="zh-TW" sz="2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「就讀志願表」請務必確認存檔或列印。</a:t>
            </a:r>
            <a:endParaRPr lang="en-US" altLang="zh-TW" sz="2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D81DA73-DD61-570C-68A4-5D2C0C30AB08}"/>
              </a:ext>
            </a:extLst>
          </p:cNvPr>
          <p:cNvSpPr txBox="1"/>
          <p:nvPr/>
        </p:nvSpPr>
        <p:spPr>
          <a:xfrm>
            <a:off x="2267744" y="1515697"/>
            <a:ext cx="7119688" cy="1227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altLang="zh-TW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04.22(</a:t>
            </a:r>
            <a:r>
              <a:rPr lang="zh-TW" altLang="en-US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</a:t>
            </a:r>
            <a:r>
              <a:rPr lang="en-US" altLang="zh-TW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r>
              <a:rPr lang="zh-TW" altLang="en-US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04.28(</a:t>
            </a:r>
            <a:r>
              <a:rPr lang="zh-TW" altLang="en-US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</a:t>
            </a:r>
            <a:r>
              <a:rPr lang="en-US" altLang="zh-TW" sz="50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1800"/>
              </a:spcAft>
            </a:pPr>
            <a:r>
              <a:rPr lang="zh-TW" altLang="en-US" sz="36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en-US" altLang="zh-TW" sz="36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10:00  </a:t>
            </a:r>
            <a:r>
              <a:rPr lang="zh-TW" altLang="en-US" sz="36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</a:t>
            </a:r>
            <a:r>
              <a:rPr lang="en-US" altLang="zh-TW" sz="3600" b="1" spc="-15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17:00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2583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CE9FB-CC4D-3275-A933-0F81B2B2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2" y="189395"/>
            <a:ext cx="8229600" cy="633413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如何選擇適合自己的校系？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B829F8-4BE4-FC68-8646-0F5811DA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6</a:t>
            </a:fld>
            <a:endParaRPr lang="en-US" altLang="zh-TW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BFFFD3-6E28-28DA-3B1F-2EE49596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252028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77A8936-96C4-1437-83BE-22F0F395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2"/>
            <a:ext cx="252028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82668A7-BCA2-78F8-6741-C66319D6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00460"/>
            <a:ext cx="2520280" cy="23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B254F75-39CC-48FF-4CD7-BD3A7947F355}"/>
              </a:ext>
            </a:extLst>
          </p:cNvPr>
          <p:cNvSpPr txBox="1"/>
          <p:nvPr/>
        </p:nvSpPr>
        <p:spPr>
          <a:xfrm>
            <a:off x="863588" y="2799048"/>
            <a:ext cx="144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個人興趣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71C1740-BEBE-A900-EBB6-28CA806E9105}"/>
              </a:ext>
            </a:extLst>
          </p:cNvPr>
          <p:cNvSpPr txBox="1"/>
          <p:nvPr/>
        </p:nvSpPr>
        <p:spPr>
          <a:xfrm>
            <a:off x="6768244" y="2816932"/>
            <a:ext cx="144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生涯規劃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9A28B9-7507-09B3-911F-6F6E101C9640}"/>
              </a:ext>
            </a:extLst>
          </p:cNvPr>
          <p:cNvSpPr txBox="1"/>
          <p:nvPr/>
        </p:nvSpPr>
        <p:spPr>
          <a:xfrm>
            <a:off x="3815916" y="2799048"/>
            <a:ext cx="144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spcBef>
                <a:spcPts val="0"/>
              </a:spcBef>
              <a:spcAft>
                <a:spcPts val="0"/>
              </a:spcAft>
              <a:defRPr sz="2400" b="1" i="0" u="none" strike="noStrike">
                <a:solidFill>
                  <a:srgbClr val="1E293B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pc="-15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離家遠近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8200F5E-D4F3-6085-EE81-8F54EE9045C7}"/>
              </a:ext>
            </a:extLst>
          </p:cNvPr>
          <p:cNvSpPr txBox="1"/>
          <p:nvPr/>
        </p:nvSpPr>
        <p:spPr>
          <a:xfrm>
            <a:off x="395536" y="3284984"/>
            <a:ext cx="2376264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0" i="0" u="none" strike="noStrike" dirty="0">
                <a:solidFill>
                  <a:srgbClr val="47556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考量對科系的熱誠與未來學習動力</a:t>
            </a:r>
            <a:endParaRPr lang="zh-TW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E959130-6267-1906-5632-D1D3E130BF62}"/>
              </a:ext>
            </a:extLst>
          </p:cNvPr>
          <p:cNvSpPr txBox="1"/>
          <p:nvPr/>
        </p:nvSpPr>
        <p:spPr>
          <a:xfrm>
            <a:off x="3383868" y="3284984"/>
            <a:ext cx="2376264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0" i="0" u="none" strike="noStrike" dirty="0">
                <a:solidFill>
                  <a:srgbClr val="47556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評估通勤成本與家庭生活機能因素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495287-3CB5-3569-82C4-7E970BFA2D16}"/>
              </a:ext>
            </a:extLst>
          </p:cNvPr>
          <p:cNvSpPr txBox="1"/>
          <p:nvPr/>
        </p:nvSpPr>
        <p:spPr>
          <a:xfrm>
            <a:off x="6300192" y="3304168"/>
            <a:ext cx="2376264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0" i="0" u="none" strike="noStrike" dirty="0">
                <a:solidFill>
                  <a:srgbClr val="47556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課程安排是否符合未來職涯目標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EF94C0-C27A-0CDF-355D-A2F8CA50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93" y="218177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DCE5A00-0B24-D494-9A25-F5D6563B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86" y="2181777"/>
            <a:ext cx="5143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4B9F114-A22D-64FB-203F-4007F019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57" y="2177951"/>
            <a:ext cx="5143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B89CEE4-2779-2E1B-869B-A3ADD5BE213D}"/>
              </a:ext>
            </a:extLst>
          </p:cNvPr>
          <p:cNvSpPr txBox="1"/>
          <p:nvPr/>
        </p:nvSpPr>
        <p:spPr>
          <a:xfrm>
            <a:off x="312862" y="4766119"/>
            <a:ext cx="83529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altLang="zh-TW" sz="2000" b="1" i="0" u="none" strike="noStrike" dirty="0">
                <a:solidFill>
                  <a:srgbClr val="EF444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※ </a:t>
            </a:r>
            <a:r>
              <a:rPr lang="zh-TW" altLang="en-US" sz="2000" b="1" i="0" u="none" strike="noStrike" dirty="0">
                <a:solidFill>
                  <a:srgbClr val="EF444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無意願就讀之校系，切勿選填，</a:t>
            </a:r>
            <a:r>
              <a:rPr lang="zh-TW" altLang="en-US" sz="2000" b="1" dirty="0">
                <a:solidFill>
                  <a:srgbClr val="EF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請審慎選填志願序</a:t>
            </a:r>
            <a:r>
              <a:rPr lang="zh-TW" altLang="en-US" sz="2000" b="1" i="0" u="none" strike="noStrike" dirty="0">
                <a:solidFill>
                  <a:srgbClr val="EF444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9388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B5D336E-3BCF-AEF9-AA0C-E53983D4331F}"/>
              </a:ext>
            </a:extLst>
          </p:cNvPr>
          <p:cNvSpPr txBox="1"/>
          <p:nvPr/>
        </p:nvSpPr>
        <p:spPr>
          <a:xfrm>
            <a:off x="58356" y="3693404"/>
            <a:ext cx="1179094" cy="316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482B19C-6610-412C-93FF-3B37C5D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40" y="154166"/>
            <a:ext cx="8229600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分發方式說明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1EE7A7F-2E56-410E-A205-4932F5E266F5}"/>
              </a:ext>
            </a:extLst>
          </p:cNvPr>
          <p:cNvSpPr>
            <a:spLocks/>
          </p:cNvSpPr>
          <p:nvPr/>
        </p:nvSpPr>
        <p:spPr bwMode="auto">
          <a:xfrm rot="1855731">
            <a:off x="345787" y="2534028"/>
            <a:ext cx="900000" cy="79200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0C3D9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7" name="直接连接符 12">
            <a:extLst>
              <a:ext uri="{FF2B5EF4-FFF2-40B4-BE49-F238E27FC236}">
                <a16:creationId xmlns:a16="http://schemas.microsoft.com/office/drawing/2014/main" id="{4E3BFBF3-D9BD-4BD4-9C3F-A9463EF4E92E}"/>
              </a:ext>
            </a:extLst>
          </p:cNvPr>
          <p:cNvCxnSpPr/>
          <p:nvPr/>
        </p:nvCxnSpPr>
        <p:spPr>
          <a:xfrm>
            <a:off x="506396" y="3398398"/>
            <a:ext cx="3960000" cy="0"/>
          </a:xfrm>
          <a:prstGeom prst="line">
            <a:avLst/>
          </a:prstGeom>
          <a:ln>
            <a:solidFill>
              <a:srgbClr val="00C3D9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98">
            <a:extLst>
              <a:ext uri="{FF2B5EF4-FFF2-40B4-BE49-F238E27FC236}">
                <a16:creationId xmlns:a16="http://schemas.microsoft.com/office/drawing/2014/main" id="{9672AF8F-CC92-4E54-BFA3-34C24E48670F}"/>
              </a:ext>
            </a:extLst>
          </p:cNvPr>
          <p:cNvSpPr txBox="1"/>
          <p:nvPr/>
        </p:nvSpPr>
        <p:spPr>
          <a:xfrm>
            <a:off x="2399488" y="2921368"/>
            <a:ext cx="172354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b="1" dirty="0">
                <a:solidFill>
                  <a:srgbClr val="00C3D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第一輪分發</a:t>
            </a:r>
            <a:endParaRPr lang="zh-CN" altLang="en-US" sz="2400" b="1" dirty="0">
              <a:solidFill>
                <a:srgbClr val="00C3D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503">
            <a:extLst>
              <a:ext uri="{FF2B5EF4-FFF2-40B4-BE49-F238E27FC236}">
                <a16:creationId xmlns:a16="http://schemas.microsoft.com/office/drawing/2014/main" id="{A63E6E53-642D-45EC-8F76-4709607A4DFB}"/>
              </a:ext>
            </a:extLst>
          </p:cNvPr>
          <p:cNvSpPr txBox="1"/>
          <p:nvPr/>
        </p:nvSpPr>
        <p:spPr>
          <a:xfrm>
            <a:off x="381172" y="3429000"/>
            <a:ext cx="41400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spcAft>
                <a:spcPts val="300"/>
              </a:spcAft>
              <a:buFont typeface="+mj-lt"/>
              <a:buAutoNum type="arabicPeriod"/>
            </a:pP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取各推薦學校的</a:t>
            </a:r>
            <a:r>
              <a:rPr lang="zh-TW" altLang="en-US" sz="17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第一輪分發考生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，依考生的比序排名及志願序進行分發。</a:t>
            </a:r>
          </a:p>
          <a:p>
            <a:pPr marL="174625" indent="-174625" algn="just">
              <a:buFont typeface="+mj-lt"/>
              <a:buAutoNum type="arabicPeriod"/>
            </a:pP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若考生未獲分發錄取，則由該校第二輪分發考生參與第一輪遞補分發。</a:t>
            </a:r>
            <a:endParaRPr lang="zh-CN" altLang="en-US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3DD305A-5035-4965-ABA1-FC49E8EB8EE2}"/>
              </a:ext>
            </a:extLst>
          </p:cNvPr>
          <p:cNvSpPr>
            <a:spLocks/>
          </p:cNvSpPr>
          <p:nvPr/>
        </p:nvSpPr>
        <p:spPr bwMode="auto">
          <a:xfrm rot="1855731">
            <a:off x="290086" y="4671944"/>
            <a:ext cx="900000" cy="82800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94E60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11" name="直接连接符 16">
            <a:extLst>
              <a:ext uri="{FF2B5EF4-FFF2-40B4-BE49-F238E27FC236}">
                <a16:creationId xmlns:a16="http://schemas.microsoft.com/office/drawing/2014/main" id="{134B2A6E-E338-40AD-B303-7B46B58A2014}"/>
              </a:ext>
            </a:extLst>
          </p:cNvPr>
          <p:cNvCxnSpPr/>
          <p:nvPr/>
        </p:nvCxnSpPr>
        <p:spPr>
          <a:xfrm>
            <a:off x="506396" y="5582990"/>
            <a:ext cx="3960000" cy="0"/>
          </a:xfrm>
          <a:prstGeom prst="line">
            <a:avLst/>
          </a:prstGeom>
          <a:ln>
            <a:solidFill>
              <a:srgbClr val="E94E6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98">
            <a:extLst>
              <a:ext uri="{FF2B5EF4-FFF2-40B4-BE49-F238E27FC236}">
                <a16:creationId xmlns:a16="http://schemas.microsoft.com/office/drawing/2014/main" id="{9825646E-7AA6-451D-8D18-E5E32B1DF4FB}"/>
              </a:ext>
            </a:extLst>
          </p:cNvPr>
          <p:cNvSpPr txBox="1"/>
          <p:nvPr/>
        </p:nvSpPr>
        <p:spPr>
          <a:xfrm>
            <a:off x="2399488" y="5105960"/>
            <a:ext cx="172354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b="1" dirty="0">
                <a:solidFill>
                  <a:srgbClr val="E94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第三輪分發</a:t>
            </a:r>
            <a:endParaRPr lang="zh-CN" altLang="en-US" sz="2400" b="1" dirty="0">
              <a:solidFill>
                <a:srgbClr val="E94E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503">
            <a:extLst>
              <a:ext uri="{FF2B5EF4-FFF2-40B4-BE49-F238E27FC236}">
                <a16:creationId xmlns:a16="http://schemas.microsoft.com/office/drawing/2014/main" id="{4B923940-E7E4-47A6-97D6-1F70E52C90E4}"/>
              </a:ext>
            </a:extLst>
          </p:cNvPr>
          <p:cNvSpPr txBox="1"/>
          <p:nvPr/>
        </p:nvSpPr>
        <p:spPr>
          <a:xfrm>
            <a:off x="362272" y="5623872"/>
            <a:ext cx="41040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spcAft>
                <a:spcPts val="300"/>
              </a:spcAft>
              <a:buFont typeface="+mj-lt"/>
              <a:buAutoNum type="arabicPeriod"/>
            </a:pP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針對第二輪分發後仍有缺額之校系</a:t>
            </a:r>
            <a:r>
              <a:rPr lang="en-US" altLang="zh-TW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(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組</a:t>
            </a:r>
            <a:r>
              <a:rPr lang="en-US" altLang="zh-TW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)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、學程進行。</a:t>
            </a:r>
          </a:p>
          <a:p>
            <a:pPr marL="174625" indent="-174625" algn="just">
              <a:buFont typeface="+mj-lt"/>
              <a:buAutoNum type="arabicPeriod"/>
            </a:pP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取各推薦學校的</a:t>
            </a:r>
            <a:r>
              <a:rPr lang="zh-TW" altLang="en-US" sz="17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第三輪分發考生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進行分發。</a:t>
            </a:r>
            <a:endParaRPr lang="zh-CN" altLang="en-US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8E0BA51-1903-4AEA-9710-7C0AA4C87583}"/>
              </a:ext>
            </a:extLst>
          </p:cNvPr>
          <p:cNvSpPr>
            <a:spLocks/>
          </p:cNvSpPr>
          <p:nvPr/>
        </p:nvSpPr>
        <p:spPr bwMode="auto">
          <a:xfrm rot="1855731">
            <a:off x="4623419" y="2468302"/>
            <a:ext cx="900000" cy="82800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DE6E00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15" name="直接连接符 20">
            <a:extLst>
              <a:ext uri="{FF2B5EF4-FFF2-40B4-BE49-F238E27FC236}">
                <a16:creationId xmlns:a16="http://schemas.microsoft.com/office/drawing/2014/main" id="{F42C7E81-A9E8-4DC6-B52C-2B5F0889FB1D}"/>
              </a:ext>
            </a:extLst>
          </p:cNvPr>
          <p:cNvCxnSpPr/>
          <p:nvPr/>
        </p:nvCxnSpPr>
        <p:spPr>
          <a:xfrm>
            <a:off x="4775406" y="3398398"/>
            <a:ext cx="3960000" cy="0"/>
          </a:xfrm>
          <a:prstGeom prst="line">
            <a:avLst/>
          </a:prstGeom>
          <a:ln>
            <a:solidFill>
              <a:srgbClr val="DE6E00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8">
            <a:extLst>
              <a:ext uri="{FF2B5EF4-FFF2-40B4-BE49-F238E27FC236}">
                <a16:creationId xmlns:a16="http://schemas.microsoft.com/office/drawing/2014/main" id="{9E61336A-5F1F-4A59-90E8-BE8D2D5F23E8}"/>
              </a:ext>
            </a:extLst>
          </p:cNvPr>
          <p:cNvSpPr txBox="1"/>
          <p:nvPr/>
        </p:nvSpPr>
        <p:spPr>
          <a:xfrm>
            <a:off x="6668498" y="2921368"/>
            <a:ext cx="172354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b="1" dirty="0">
                <a:solidFill>
                  <a:srgbClr val="DE6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第二輪分發</a:t>
            </a:r>
            <a:endParaRPr lang="zh-CN" altLang="en-US" sz="2400" b="1" dirty="0">
              <a:solidFill>
                <a:srgbClr val="DE6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0560DB27-8301-417B-98D1-11A904318ADA}"/>
              </a:ext>
            </a:extLst>
          </p:cNvPr>
          <p:cNvSpPr txBox="1"/>
          <p:nvPr/>
        </p:nvSpPr>
        <p:spPr>
          <a:xfrm>
            <a:off x="4650182" y="3421006"/>
            <a:ext cx="41400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spcAft>
                <a:spcPts val="300"/>
              </a:spcAft>
              <a:buFont typeface="+mj-lt"/>
              <a:buAutoNum type="arabicPeriod"/>
            </a:pP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針對第一輪分發後仍有缺額之校系</a:t>
            </a:r>
            <a:r>
              <a:rPr lang="en-US" altLang="zh-TW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(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組</a:t>
            </a:r>
            <a:r>
              <a:rPr lang="en-US" altLang="zh-TW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)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、學程進行。</a:t>
            </a:r>
          </a:p>
          <a:p>
            <a:pPr marL="174625" indent="-174625" algn="just">
              <a:buFont typeface="+mj-lt"/>
              <a:buAutoNum type="arabicPeriod"/>
            </a:pP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取各推薦學校的</a:t>
            </a:r>
            <a:r>
              <a:rPr lang="zh-TW" altLang="en-US" sz="17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第二輪分發考生</a:t>
            </a:r>
            <a:r>
              <a:rPr lang="zh-TW" altLang="en-US" sz="1700" dirty="0">
                <a:latin typeface="Microsoft YaHei" panose="020B0503020204020204" pitchFamily="34" charset="-122"/>
                <a:ea typeface="Microsoft YaHei" panose="020B0503020204020204" pitchFamily="34" charset="-122"/>
                <a:sym typeface="微软雅黑" pitchFamily="34" charset="-122"/>
              </a:rPr>
              <a:t>進行分發（不含已參與第一輪遞補分發者）。</a:t>
            </a:r>
            <a:endParaRPr lang="zh-CN" altLang="en-US" sz="1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E79037B2-ABED-4B9E-B797-1774D379B2BC}"/>
              </a:ext>
            </a:extLst>
          </p:cNvPr>
          <p:cNvSpPr>
            <a:spLocks/>
          </p:cNvSpPr>
          <p:nvPr/>
        </p:nvSpPr>
        <p:spPr bwMode="auto">
          <a:xfrm rot="1855731">
            <a:off x="4615070" y="4655628"/>
            <a:ext cx="900000" cy="82800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028985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19" name="直接连接符 24">
            <a:extLst>
              <a:ext uri="{FF2B5EF4-FFF2-40B4-BE49-F238E27FC236}">
                <a16:creationId xmlns:a16="http://schemas.microsoft.com/office/drawing/2014/main" id="{80B56C67-6E89-441F-9826-FEE49A034195}"/>
              </a:ext>
            </a:extLst>
          </p:cNvPr>
          <p:cNvCxnSpPr>
            <a:cxnSpLocks/>
          </p:cNvCxnSpPr>
          <p:nvPr/>
        </p:nvCxnSpPr>
        <p:spPr>
          <a:xfrm>
            <a:off x="4767072" y="5577539"/>
            <a:ext cx="3960000" cy="0"/>
          </a:xfrm>
          <a:prstGeom prst="line">
            <a:avLst/>
          </a:prstGeom>
          <a:ln>
            <a:solidFill>
              <a:srgbClr val="02898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98">
            <a:extLst>
              <a:ext uri="{FF2B5EF4-FFF2-40B4-BE49-F238E27FC236}">
                <a16:creationId xmlns:a16="http://schemas.microsoft.com/office/drawing/2014/main" id="{CAF8D53E-3F5B-4EB0-85DB-E5F4061DE697}"/>
              </a:ext>
            </a:extLst>
          </p:cNvPr>
          <p:cNvSpPr txBox="1"/>
          <p:nvPr/>
        </p:nvSpPr>
        <p:spPr>
          <a:xfrm>
            <a:off x="6668498" y="5105617"/>
            <a:ext cx="17235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b="1" dirty="0">
                <a:solidFill>
                  <a:srgbClr val="0289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第四輪分發</a:t>
            </a:r>
            <a:endParaRPr lang="zh-CN" altLang="en-US" sz="2400" b="1" dirty="0">
              <a:solidFill>
                <a:srgbClr val="02898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503">
            <a:extLst>
              <a:ext uri="{FF2B5EF4-FFF2-40B4-BE49-F238E27FC236}">
                <a16:creationId xmlns:a16="http://schemas.microsoft.com/office/drawing/2014/main" id="{AA0A7D45-E908-4222-800F-A8D49CD7C3BD}"/>
              </a:ext>
            </a:extLst>
          </p:cNvPr>
          <p:cNvSpPr txBox="1"/>
          <p:nvPr/>
        </p:nvSpPr>
        <p:spPr>
          <a:xfrm>
            <a:off x="4650182" y="5628006"/>
            <a:ext cx="41040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 indent="-182563" algn="just" defTabSz="6667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714375" algn="l"/>
                <a:tab pos="809625" algn="l"/>
              </a:tabLst>
              <a:defRPr/>
            </a:pPr>
            <a:r>
              <a:rPr lang="zh-TW" altLang="en-US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針對剩餘缺額，取各校</a:t>
            </a:r>
            <a:r>
              <a:rPr lang="zh-TW" altLang="zh-TW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zh-TW" altLang="en-US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四</a:t>
            </a:r>
            <a:r>
              <a:rPr lang="zh-TW" altLang="zh-TW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輪</a:t>
            </a:r>
            <a:r>
              <a:rPr lang="zh-TW" altLang="zh-TW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分發考生</a:t>
            </a:r>
            <a:r>
              <a:rPr lang="zh-TW" altLang="en-US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進行分</a:t>
            </a:r>
            <a:r>
              <a:rPr lang="zh-TW" altLang="zh-TW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</a:t>
            </a:r>
            <a:r>
              <a:rPr lang="zh-TW" altLang="en-US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700" spc="-15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82563" lvl="1" indent="-182563" algn="just" defTabSz="6667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  <a:tabLst>
                <a:tab pos="714375" algn="l"/>
                <a:tab pos="809625" algn="l"/>
              </a:tabLst>
              <a:defRPr/>
            </a:pPr>
            <a:r>
              <a:rPr lang="zh-TW" altLang="zh-TW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各科技校院</a:t>
            </a:r>
            <a:r>
              <a:rPr lang="zh-TW" altLang="zh-TW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對單一</a:t>
            </a:r>
            <a:r>
              <a:rPr lang="zh-TW" altLang="en-US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推薦學校</a:t>
            </a:r>
            <a:r>
              <a:rPr lang="zh-TW" altLang="zh-TW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考生至多錄取</a:t>
            </a:r>
            <a:r>
              <a:rPr lang="en-US" altLang="zh-TW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zh-TW" sz="1700" b="1" u="sng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</a:t>
            </a:r>
            <a:r>
              <a:rPr lang="zh-TW" altLang="zh-TW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。以各</a:t>
            </a:r>
            <a:r>
              <a:rPr lang="zh-TW" altLang="en-US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</a:t>
            </a:r>
            <a:r>
              <a:rPr lang="zh-TW" altLang="zh-TW" sz="1700" b="1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推薦順序較前者優先錄取</a:t>
            </a:r>
            <a:r>
              <a:rPr lang="zh-TW" altLang="zh-TW" sz="1700" spc="-1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ko-KR" altLang="en-US" sz="1700" spc="-15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EDFBD5A2-18B0-4EC2-A977-0E75E0BBD233}"/>
              </a:ext>
            </a:extLst>
          </p:cNvPr>
          <p:cNvSpPr txBox="1"/>
          <p:nvPr/>
        </p:nvSpPr>
        <p:spPr>
          <a:xfrm>
            <a:off x="534651" y="2577098"/>
            <a:ext cx="37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FAE98344-AB15-44F0-9A7A-89A6B488F8CF}"/>
              </a:ext>
            </a:extLst>
          </p:cNvPr>
          <p:cNvSpPr txBox="1"/>
          <p:nvPr/>
        </p:nvSpPr>
        <p:spPr>
          <a:xfrm>
            <a:off x="506076" y="4723590"/>
            <a:ext cx="37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C6BAEBC4-B7F6-4653-BD8E-9F22A48ED289}"/>
              </a:ext>
            </a:extLst>
          </p:cNvPr>
          <p:cNvSpPr txBox="1"/>
          <p:nvPr/>
        </p:nvSpPr>
        <p:spPr>
          <a:xfrm>
            <a:off x="4785945" y="4707274"/>
            <a:ext cx="37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E0AC972C-AEB9-470A-9FEA-8AE28C29E789}"/>
              </a:ext>
            </a:extLst>
          </p:cNvPr>
          <p:cNvSpPr txBox="1"/>
          <p:nvPr/>
        </p:nvSpPr>
        <p:spPr>
          <a:xfrm>
            <a:off x="4843860" y="2492896"/>
            <a:ext cx="37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AF6396A-6CED-41B4-909C-33C60BC11DD2}"/>
              </a:ext>
            </a:extLst>
          </p:cNvPr>
          <p:cNvSpPr txBox="1"/>
          <p:nvPr/>
        </p:nvSpPr>
        <p:spPr>
          <a:xfrm>
            <a:off x="251520" y="1013104"/>
            <a:ext cx="8502662" cy="1403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600"/>
              </a:lnSpc>
              <a:buFont typeface="Wingdings" panose="05000000000000000000" pitchFamily="2" charset="2"/>
              <a:buChar char=""/>
              <a:tabLst>
                <a:tab pos="914400" algn="l"/>
              </a:tabLst>
            </a:pP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全部</a:t>
            </a:r>
            <a:r>
              <a:rPr lang="zh-TW" altLang="zh-TW" sz="20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報名考生進行比序排名（含同名次參酌比序）。</a:t>
            </a:r>
          </a:p>
          <a:p>
            <a:pPr marL="285750" indent="-285750" algn="just">
              <a:lnSpc>
                <a:spcPts val="2600"/>
              </a:lnSpc>
              <a:spcBef>
                <a:spcPts val="30"/>
              </a:spcBef>
              <a:buFont typeface="Wingdings" panose="05000000000000000000" pitchFamily="2" charset="2"/>
              <a:buChar char=""/>
              <a:tabLst>
                <a:tab pos="914400" algn="l"/>
              </a:tabLst>
            </a:pPr>
            <a:r>
              <a:rPr lang="zh-TW" altLang="zh-TW" sz="20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取各</a:t>
            </a: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單一推薦學校之考生比序排名</a:t>
            </a:r>
            <a:r>
              <a:rPr lang="zh-TW" altLang="zh-TW" sz="20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（推薦校內比序排名仍相同時，再依推薦學校</a:t>
            </a: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推薦順序</a:t>
            </a:r>
            <a:r>
              <a:rPr lang="zh-TW" altLang="zh-TW" sz="20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），</a:t>
            </a:r>
            <a:r>
              <a:rPr lang="zh-TW" altLang="zh-TW" sz="2000" b="1" u="sng" kern="100" dirty="0">
                <a:solidFill>
                  <a:srgbClr val="00C3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TW" sz="2000" b="1" u="sng" kern="100" dirty="0">
                <a:solidFill>
                  <a:srgbClr val="00C3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TW" altLang="zh-TW" sz="2000" b="1" u="sng" kern="100" dirty="0">
                <a:solidFill>
                  <a:srgbClr val="00C3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位者</a:t>
            </a:r>
            <a:r>
              <a:rPr lang="zh-TW" altLang="zh-TW" sz="2000" b="1" kern="100" dirty="0">
                <a:solidFill>
                  <a:srgbClr val="00C3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為第一輪分發考生</a:t>
            </a: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zh-TW" sz="2000" b="1" u="sng" kern="100" dirty="0">
                <a:solidFill>
                  <a:srgbClr val="DE6E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TW" sz="2000" b="1" u="sng" kern="100" dirty="0">
                <a:solidFill>
                  <a:srgbClr val="DE6E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TW" altLang="zh-TW" sz="2000" b="1" u="sng" kern="100" dirty="0">
                <a:solidFill>
                  <a:srgbClr val="DE6E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位者</a:t>
            </a:r>
            <a:r>
              <a:rPr lang="zh-TW" altLang="zh-TW" sz="2000" b="1" kern="100" dirty="0">
                <a:solidFill>
                  <a:srgbClr val="DE6E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為第二輪分發考生</a:t>
            </a: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TW" altLang="zh-TW" sz="2000" b="1" u="sng" kern="100" dirty="0">
                <a:solidFill>
                  <a:srgbClr val="E94E6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TW" sz="2000" b="1" u="sng" kern="100" dirty="0">
                <a:solidFill>
                  <a:srgbClr val="E94E6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TW" altLang="zh-TW" sz="2000" b="1" u="sng" kern="100" dirty="0">
                <a:solidFill>
                  <a:srgbClr val="E94E6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位者</a:t>
            </a:r>
            <a:r>
              <a:rPr lang="zh-TW" altLang="zh-TW" sz="2000" b="1" kern="100" dirty="0">
                <a:solidFill>
                  <a:srgbClr val="E94E6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為第三輪分發考生</a:t>
            </a: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TW" altLang="zh-TW" sz="2000" b="1" kern="100" dirty="0">
                <a:solidFill>
                  <a:srgbClr val="028985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其餘考生均為第四輪分發考生</a:t>
            </a:r>
            <a:r>
              <a:rPr lang="zh-TW" altLang="zh-TW" sz="2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TW" altLang="zh-TW" sz="2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75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7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25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2" grpId="0"/>
      <p:bldP spid="13" grpId="0"/>
      <p:bldP spid="14" grpId="0" animBg="1"/>
      <p:bldP spid="16" grpId="0"/>
      <p:bldP spid="17" grpId="0"/>
      <p:bldP spid="18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2B03B630-5588-4CE3-AC03-C2D1DE889627}"/>
              </a:ext>
            </a:extLst>
          </p:cNvPr>
          <p:cNvSpPr txBox="1"/>
          <p:nvPr/>
        </p:nvSpPr>
        <p:spPr>
          <a:xfrm>
            <a:off x="6159375" y="1504057"/>
            <a:ext cx="2867571" cy="510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ts val="2300"/>
              </a:lnSpc>
              <a:spcBef>
                <a:spcPct val="0"/>
              </a:spcBef>
              <a:buFontTx/>
              <a:buAutoNum type="arabicPeriod"/>
            </a:pP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四輪分發考生：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全部報名考生進行</a:t>
            </a:r>
            <a:r>
              <a:rPr lang="zh-TW" altLang="zh-TW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比序排名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後，取各</a:t>
            </a:r>
            <a:r>
              <a:rPr lang="zh-TW" altLang="zh-TW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單一</a:t>
            </a:r>
            <a:r>
              <a:rPr lang="zh-TW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推薦學校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之考生比序排名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進行分發，</a:t>
            </a:r>
            <a:endParaRPr lang="en-US" altLang="zh-TW" sz="1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300"/>
              </a:lnSpc>
              <a:spcBef>
                <a:spcPct val="0"/>
              </a:spcBef>
            </a:pPr>
            <a:r>
              <a:rPr lang="zh-TW" altLang="zh-TW" sz="1800" b="1" dirty="0">
                <a:solidFill>
                  <a:srgbClr val="00C3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TW" sz="1800" b="1" dirty="0">
                <a:solidFill>
                  <a:srgbClr val="00C3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TW" altLang="zh-TW" sz="1800" b="1" dirty="0">
                <a:solidFill>
                  <a:srgbClr val="00C3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者為</a:t>
            </a:r>
            <a:r>
              <a:rPr lang="zh-TW" altLang="zh-TW" sz="1800" b="1" dirty="0">
                <a:solidFill>
                  <a:srgbClr val="00C3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第一輪分發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考生、</a:t>
            </a:r>
            <a:r>
              <a:rPr lang="zh-TW" altLang="zh-TW" sz="18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TW" sz="18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TW" altLang="zh-TW" sz="18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者為</a:t>
            </a:r>
            <a:r>
              <a:rPr lang="zh-TW" altLang="zh-TW" sz="18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第二輪分發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考生、</a:t>
            </a:r>
            <a:r>
              <a:rPr lang="zh-TW" altLang="zh-TW" sz="1800" b="1" dirty="0">
                <a:solidFill>
                  <a:srgbClr val="E94E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TW" sz="1800" b="1" dirty="0">
                <a:solidFill>
                  <a:srgbClr val="E94E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TW" altLang="zh-TW" sz="1800" b="1" dirty="0">
                <a:solidFill>
                  <a:srgbClr val="E94E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者為</a:t>
            </a:r>
            <a:r>
              <a:rPr lang="zh-TW" altLang="zh-TW" sz="1800" b="1" dirty="0">
                <a:solidFill>
                  <a:srgbClr val="E94E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第三輪分發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考生，</a:t>
            </a:r>
            <a:r>
              <a:rPr lang="zh-TW" altLang="zh-TW" sz="18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其餘考生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均為</a:t>
            </a:r>
            <a:r>
              <a:rPr lang="zh-TW" altLang="zh-TW" sz="1800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第四輪</a:t>
            </a:r>
            <a:r>
              <a:rPr lang="zh-TW" altLang="zh-TW" b="1" dirty="0">
                <a:solidFill>
                  <a:srgbClr val="015F5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分發</a:t>
            </a:r>
            <a:r>
              <a:rPr lang="zh-TW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考生。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TW" sz="105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300"/>
              </a:lnSpc>
              <a:spcBef>
                <a:spcPts val="1200"/>
              </a:spcBef>
            </a:pPr>
            <a:r>
              <a:rPr lang="en-US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範例說明：   生為不分群別考生比序排名第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名，為該校比序排名的第</a:t>
            </a:r>
            <a:r>
              <a:rPr lang="en-US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位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，屬於</a:t>
            </a:r>
            <a:r>
              <a:rPr lang="zh-TW" altLang="en-US" sz="1800" b="1" dirty="0">
                <a:solidFill>
                  <a:srgbClr val="DE6E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第二輪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分發考生。</a:t>
            </a:r>
            <a:endParaRPr lang="en-US" altLang="zh-TW" sz="1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300"/>
              </a:lnSpc>
              <a:spcBef>
                <a:spcPts val="1200"/>
              </a:spcBef>
            </a:pP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因此，必須等第一輪考生分發結束後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，第二輪分發開始，   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生才會進行分發。</a:t>
            </a:r>
            <a:endParaRPr lang="en-US" altLang="zh-TW" sz="1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A42D6FE7-6918-4659-AA7D-998768E2E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4" y="6577607"/>
            <a:ext cx="574398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註：排名為全部報名考生進行比序排名（含同名次參酌比序）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525344"/>
            <a:ext cx="2133600" cy="476250"/>
          </a:xfrm>
        </p:spPr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8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E970F6-1D68-4390-884E-D13363280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80975"/>
            <a:ext cx="8229600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分發釋例說明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例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字方塊 2">
            <a:extLst>
              <a:ext uri="{FF2B5EF4-FFF2-40B4-BE49-F238E27FC236}">
                <a16:creationId xmlns:a16="http://schemas.microsoft.com/office/drawing/2014/main" id="{022FBB0D-D176-472F-B936-4674D7D7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038225"/>
            <a:ext cx="90551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範例：參與科技繁星推薦學校計</a:t>
            </a:r>
            <a:r>
              <a:rPr lang="en-US" altLang="zh-TW" sz="2200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260</a:t>
            </a: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校，共</a:t>
            </a:r>
            <a:r>
              <a:rPr lang="en-US" altLang="zh-TW" sz="2200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3,300</a:t>
            </a:r>
            <a:r>
              <a:rPr lang="zh-TW" altLang="en-US" sz="2200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人符合推薦資格。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31ACED4-BEC7-455D-B5A0-6B3D2BA54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13218"/>
              </p:ext>
            </p:extLst>
          </p:nvPr>
        </p:nvGraphicFramePr>
        <p:xfrm>
          <a:off x="134144" y="1611167"/>
          <a:ext cx="5968676" cy="49298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6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4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5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079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200" b="1" baseline="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第一輪</a:t>
                      </a:r>
                      <a:endParaRPr lang="zh-TW" altLang="en-US" sz="2200" b="1" i="0" baseline="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baseline="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第二輪</a:t>
                      </a:r>
                      <a:endParaRPr lang="zh-TW" altLang="en-US" sz="2200" b="1" i="0" baseline="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baseline="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第三輪</a:t>
                      </a:r>
                      <a:endParaRPr lang="zh-TW" altLang="en-US" sz="2200" b="1" i="0" baseline="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baseline="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第四輪</a:t>
                      </a:r>
                      <a:endParaRPr lang="zh-TW" altLang="en-US" sz="2200" b="1" i="0" baseline="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9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rgbClr val="00C3D9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不分群別考生比序排名</a:t>
                      </a:r>
                      <a:endParaRPr lang="zh-TW" altLang="en-US" sz="1600" b="1" i="0" spc="-150" baseline="0" dirty="0">
                        <a:solidFill>
                          <a:srgbClr val="00C3D9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分發</a:t>
                      </a:r>
                      <a:endParaRPr lang="en-US" altLang="zh-TW" sz="1600" b="1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順位</a:t>
                      </a:r>
                      <a:endParaRPr lang="zh-TW" altLang="en-US" sz="1600" b="1" i="0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rgbClr val="DE6E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不分群別考生比序排名</a:t>
                      </a:r>
                      <a:endParaRPr lang="zh-TW" altLang="en-US" sz="1600" b="1" i="0" spc="-150" baseline="0" dirty="0">
                        <a:solidFill>
                          <a:srgbClr val="DE6E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分發</a:t>
                      </a:r>
                      <a:endParaRPr lang="en-US" altLang="zh-TW" sz="1600" b="1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順位</a:t>
                      </a:r>
                      <a:endParaRPr lang="zh-TW" altLang="en-US" sz="1600" b="1" i="0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rgbClr val="E94E6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不分群別考生比序排名</a:t>
                      </a:r>
                      <a:endParaRPr lang="zh-TW" altLang="en-US" sz="1600" b="1" i="0" spc="-150" baseline="0" dirty="0">
                        <a:solidFill>
                          <a:srgbClr val="E94E6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分發</a:t>
                      </a:r>
                      <a:endParaRPr lang="en-US" altLang="zh-TW" sz="1600" b="1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順位</a:t>
                      </a:r>
                      <a:endParaRPr lang="zh-TW" altLang="en-US" sz="1600" b="1" i="0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rgbClr val="015F5D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不分群別考生比序排名</a:t>
                      </a:r>
                      <a:endParaRPr lang="zh-TW" altLang="en-US" sz="1600" b="1" i="0" spc="-150" baseline="0" dirty="0">
                        <a:solidFill>
                          <a:srgbClr val="015F5D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分發</a:t>
                      </a:r>
                      <a:endParaRPr lang="en-US" altLang="zh-TW" sz="1600" b="1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zh-TW" altLang="en-US" sz="1600" b="1" spc="-15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順位</a:t>
                      </a:r>
                      <a:endParaRPr lang="zh-TW" altLang="en-US" sz="1600" b="1" i="0" spc="-15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marL="9525" marR="9525" marT="9525" marB="0" vert="eaVert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vert="eaVert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marL="9525" marR="9525" marT="9525" marB="0" vert="eaVert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vert="eaVert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marL="9525" marR="9525" marT="9525" marB="0" vert="eaVert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vert="eaVert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zh-TW" altLang="en-US" sz="1600" b="1" i="0" u="none" strike="noStrike" kern="1200" baseline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1444" marR="91444" marT="45717" marB="45717" vert="eaVert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0C3D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2,166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i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260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DE6E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2,952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260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E94E6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3,126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260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3,300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i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2,520</a:t>
                      </a:r>
                      <a:endParaRPr lang="zh-TW" altLang="en-US" sz="1600" b="1" i="0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91444" marR="91444" marT="45717" marB="4571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橢圓 8">
            <a:extLst>
              <a:ext uri="{FF2B5EF4-FFF2-40B4-BE49-F238E27FC236}">
                <a16:creationId xmlns:a16="http://schemas.microsoft.com/office/drawing/2014/main" id="{9ED726C4-5C7B-4F30-95D2-61BD4FF0CB53}"/>
              </a:ext>
            </a:extLst>
          </p:cNvPr>
          <p:cNvSpPr/>
          <p:nvPr/>
        </p:nvSpPr>
        <p:spPr>
          <a:xfrm>
            <a:off x="2171353" y="2996952"/>
            <a:ext cx="288000" cy="288000"/>
          </a:xfrm>
          <a:prstGeom prst="ellipse">
            <a:avLst/>
          </a:prstGeom>
          <a:solidFill>
            <a:srgbClr val="DE6E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73E86921-4CDD-4DA6-9004-B3A7A78BB20C}"/>
              </a:ext>
            </a:extLst>
          </p:cNvPr>
          <p:cNvSpPr/>
          <p:nvPr/>
        </p:nvSpPr>
        <p:spPr>
          <a:xfrm>
            <a:off x="7486997" y="4312146"/>
            <a:ext cx="288000" cy="288000"/>
          </a:xfrm>
          <a:prstGeom prst="ellipse">
            <a:avLst/>
          </a:prstGeom>
          <a:solidFill>
            <a:srgbClr val="DE6E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64ED20BD-3CB8-349B-0C42-A4FD56A0DBED}"/>
              </a:ext>
            </a:extLst>
          </p:cNvPr>
          <p:cNvSpPr/>
          <p:nvPr/>
        </p:nvSpPr>
        <p:spPr>
          <a:xfrm>
            <a:off x="6948296" y="6237312"/>
            <a:ext cx="288000" cy="288000"/>
          </a:xfrm>
          <a:prstGeom prst="ellipse">
            <a:avLst/>
          </a:prstGeom>
          <a:solidFill>
            <a:srgbClr val="DE6E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</a:p>
        </p:txBody>
      </p:sp>
    </p:spTree>
    <p:extLst>
      <p:ext uri="{BB962C8B-B14F-4D97-AF65-F5344CB8AC3E}">
        <p14:creationId xmlns:p14="http://schemas.microsoft.com/office/powerpoint/2010/main" val="126216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8501D84B-1696-4017-A204-40ED94C5B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3778956"/>
            <a:ext cx="4536504" cy="31064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rIns="216000">
            <a:spAutoFit/>
          </a:bodyPr>
          <a:lstStyle>
            <a:lvl1pPr marL="180975" indent="-180975">
              <a:spcBef>
                <a:spcPct val="20000"/>
              </a:spcBef>
              <a:buChar char="•"/>
              <a:tabLst>
                <a:tab pos="4752975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752975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752975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752975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752975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52975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52975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52975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52975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lnSpc>
                <a:spcPts val="25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範例說明：</a:t>
            </a:r>
            <a:endParaRPr lang="en-US" altLang="zh-TW" sz="1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ts val="25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zh-TW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TW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校</a:t>
            </a:r>
            <a:r>
              <a:rPr lang="en-US" altLang="zh-TW" sz="1800" dirty="0">
                <a:solidFill>
                  <a:srgbClr val="CC330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99904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為第四輪分發考生，其在</a:t>
            </a:r>
            <a:r>
              <a:rPr lang="en-US" altLang="zh-TW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群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是否可以錄取理想志願，須視第一、二、三輪分發結束後，</a:t>
            </a:r>
            <a:r>
              <a:rPr lang="en-US" altLang="zh-TW" sz="1800" dirty="0">
                <a:solidFill>
                  <a:srgbClr val="CC330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99904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所填之</a:t>
            </a:r>
            <a:r>
              <a:rPr lang="en-US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群志願系</a:t>
            </a:r>
            <a:r>
              <a:rPr lang="en-US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組</a:t>
            </a:r>
            <a:r>
              <a:rPr lang="en-US" altLang="zh-TW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、學程是否仍有</a:t>
            </a:r>
            <a:r>
              <a:rPr lang="zh-TW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招生名額、考生排名及分發規則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而定。</a:t>
            </a:r>
            <a:endParaRPr lang="en-US" altLang="zh-TW" sz="1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TW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校</a:t>
            </a:r>
            <a:r>
              <a:rPr lang="en-US" altLang="zh-TW" sz="1800" dirty="0">
                <a:solidFill>
                  <a:srgbClr val="3333FF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88801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為第一輪分發考生，其在</a:t>
            </a:r>
            <a:r>
              <a:rPr lang="en-US" altLang="zh-TW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群，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相對於</a:t>
            </a:r>
            <a:r>
              <a:rPr lang="en-US" altLang="zh-TW" sz="1800" dirty="0">
                <a:solidFill>
                  <a:srgbClr val="CC330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99904</a:t>
            </a:r>
            <a:r>
              <a:rPr lang="zh-TW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，有較高機率錄取心中理想校系。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CD6D5A-E0EF-47BE-9F8A-D17255F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6409134"/>
            <a:ext cx="405408" cy="476250"/>
          </a:xfrm>
        </p:spPr>
        <p:txBody>
          <a:bodyPr/>
          <a:lstStyle/>
          <a:p>
            <a:pPr>
              <a:defRPr/>
            </a:pPr>
            <a:fld id="{3D50DE69-F466-40A0-AA8C-7174EFF8D2A2}" type="slidenum">
              <a:rPr lang="zh-TW" altLang="en-US" smtClean="0"/>
              <a:pPr>
                <a:defRPr/>
              </a:pPr>
              <a:t>9</a:t>
            </a:fld>
            <a:endParaRPr lang="en-US" altLang="zh-TW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640F0D-3C08-480B-884C-7CE7F20EB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80975"/>
            <a:ext cx="8229600" cy="633413"/>
          </a:xfrm>
        </p:spPr>
        <p:txBody>
          <a:bodyPr/>
          <a:lstStyle/>
          <a:p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分發釋例說明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TW" altLang="en-US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例</a:t>
            </a:r>
            <a:r>
              <a:rPr lang="en-US" altLang="zh-TW" sz="4800" b="1" kern="1200" dirty="0">
                <a:solidFill>
                  <a:srgbClr val="015F5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TW" altLang="en-US" sz="4800" b="1" kern="1200" dirty="0">
              <a:solidFill>
                <a:srgbClr val="015F5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DFE509C-0402-4A4A-89D4-651A114C2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657690"/>
              </p:ext>
            </p:extLst>
          </p:nvPr>
        </p:nvGraphicFramePr>
        <p:xfrm>
          <a:off x="4412457" y="1196752"/>
          <a:ext cx="4314824" cy="2597999"/>
        </p:xfrm>
        <a:graphic>
          <a:graphicData uri="http://schemas.openxmlformats.org/drawingml/2006/table">
            <a:tbl>
              <a:tblPr/>
              <a:tblGrid>
                <a:gridCol w="879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34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B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校</a:t>
                      </a:r>
                      <a:endParaRPr kumimoji="0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考生甄選編號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不分群別考生比序排名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群別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推薦學校推薦順序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分發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輪別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9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800" dirty="0">
                          <a:solidFill>
                            <a:srgbClr val="3333FF"/>
                          </a:solidFill>
                          <a:latin typeface="Arial Black" panose="020B0A04020102020204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88801</a:t>
                      </a:r>
                      <a:endParaRPr kumimoji="0" lang="en-US" altLang="zh-TW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181</a:t>
                      </a:r>
                    </a:p>
                  </a:txBody>
                  <a:tcPr marL="9525" marR="25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群</a:t>
                      </a:r>
                      <a:endParaRPr kumimoji="0" lang="en-US" altLang="zh-TW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第一輪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9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88802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1548</a:t>
                      </a:r>
                    </a:p>
                  </a:txBody>
                  <a:tcPr marL="9525" marR="25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群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2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第二輪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88803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2600</a:t>
                      </a:r>
                    </a:p>
                  </a:txBody>
                  <a:tcPr marL="9525" marR="25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群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第三輪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9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88804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3065</a:t>
                      </a:r>
                    </a:p>
                  </a:txBody>
                  <a:tcPr marL="9525" marR="25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群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4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第四輪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9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88805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3137</a:t>
                      </a:r>
                    </a:p>
                  </a:txBody>
                  <a:tcPr marL="9525" marR="25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群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2ACE333-68D0-492F-8303-0816B1B54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9075"/>
              </p:ext>
            </p:extLst>
          </p:nvPr>
        </p:nvGraphicFramePr>
        <p:xfrm>
          <a:off x="107504" y="1196752"/>
          <a:ext cx="4104456" cy="554460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7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0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TW" sz="2800" b="1" kern="0" dirty="0">
                          <a:solidFill>
                            <a:srgbClr val="015F5D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校</a:t>
                      </a:r>
                      <a:endParaRPr lang="en-US" altLang="zh-TW" sz="2800" b="1" kern="0" dirty="0">
                        <a:solidFill>
                          <a:srgbClr val="015F5D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考生甄選編號</a:t>
                      </a:r>
                    </a:p>
                  </a:txBody>
                  <a:tcPr marL="7693" marR="7693" marT="769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不分群別考生比序排名</a:t>
                      </a:r>
                    </a:p>
                  </a:txBody>
                  <a:tcPr marL="7693" marR="7693" marT="7694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群別</a:t>
                      </a:r>
                      <a:endParaRPr lang="zh-TW" sz="18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推薦學校</a:t>
                      </a:r>
                      <a:r>
                        <a:rPr lang="zh-TW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推薦順序</a:t>
                      </a:r>
                      <a:endParaRPr lang="zh-TW" sz="18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分發</a:t>
                      </a:r>
                      <a:endParaRPr lang="zh-TW" sz="18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輪</a:t>
                      </a:r>
                      <a:r>
                        <a:rPr lang="zh-TW" altLang="en-US" sz="1800" b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別</a:t>
                      </a:r>
                      <a:endParaRPr lang="zh-TW" sz="1800" b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99901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36</a:t>
                      </a:r>
                    </a:p>
                  </a:txBody>
                  <a:tcPr marL="9525" marR="216000" marT="9525" marB="0" anchor="b"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E9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</a:t>
                      </a:r>
                      <a:r>
                        <a:rPr lang="zh-TW" altLang="en-US" sz="18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  <a:r>
                        <a:rPr lang="zh-TW" sz="18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輪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E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21</a:t>
                      </a:r>
                    </a:p>
                  </a:txBody>
                  <a:tcPr marL="9525" marR="216000" marT="9525" marB="0" anchor="b"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第一輪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99903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81</a:t>
                      </a:r>
                    </a:p>
                  </a:txBody>
                  <a:tcPr marL="9525" marR="216000" marT="9525" marB="0" anchor="b"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08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7C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第三輪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C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dirty="0">
                          <a:solidFill>
                            <a:srgbClr val="CC3300"/>
                          </a:solidFill>
                          <a:latin typeface="Arial Black" panose="020B0A04020102020204" pitchFamily="34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99904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123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1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b="1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b="1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第四輪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93" marR="7693" marT="7694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135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99906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347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08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99907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570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99908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686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08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99909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721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99910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823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99911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1178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08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99912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1290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99913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1291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99914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1377</a:t>
                      </a:r>
                    </a:p>
                  </a:txBody>
                  <a:tcPr marL="9525" marR="216000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9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99915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1421</a:t>
                      </a:r>
                    </a:p>
                  </a:txBody>
                  <a:tcPr marL="9525" marR="216000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12</a:t>
                      </a:r>
                      <a:r>
                        <a:rPr lang="zh-TW" altLang="en-US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群</a:t>
                      </a:r>
                      <a:endParaRPr lang="en-US" altLang="zh-TW" sz="1800" kern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27657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40973</TotalTime>
  <Words>2988</Words>
  <Application>Microsoft Office PowerPoint</Application>
  <PresentationFormat>如螢幕大小 (4:3)</PresentationFormat>
  <Paragraphs>433</Paragraphs>
  <Slides>30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6" baseType="lpstr">
      <vt:lpstr>微软雅黑</vt:lpstr>
      <vt:lpstr>微软雅黑</vt:lpstr>
      <vt:lpstr>Noto Sans TC</vt:lpstr>
      <vt:lpstr>華康超黑體</vt:lpstr>
      <vt:lpstr>華康新篆體</vt:lpstr>
      <vt:lpstr>華康儷金黑</vt:lpstr>
      <vt:lpstr>超研澤超黑</vt:lpstr>
      <vt:lpstr>微軟正黑體</vt:lpstr>
      <vt:lpstr>新細明體</vt:lpstr>
      <vt:lpstr>Arial</vt:lpstr>
      <vt:lpstr>Arial Black</vt:lpstr>
      <vt:lpstr>Calibri</vt:lpstr>
      <vt:lpstr>Rockwell</vt:lpstr>
      <vt:lpstr>Wingdings</vt:lpstr>
      <vt:lpstr>Wingdings 2</vt:lpstr>
      <vt:lpstr>自訂設計</vt:lpstr>
      <vt:lpstr>PowerPoint 簡報</vt:lpstr>
      <vt:lpstr>PowerPoint 簡報</vt:lpstr>
      <vt:lpstr>PowerPoint 簡報</vt:lpstr>
      <vt:lpstr>PowerPoint 簡報</vt:lpstr>
      <vt:lpstr>考生網路選填登記就讀志願序</vt:lpstr>
      <vt:lpstr>如何選擇適合自己的校系？</vt:lpstr>
      <vt:lpstr>分發方式說明</vt:lpstr>
      <vt:lpstr>分發釋例說明-例1</vt:lpstr>
      <vt:lpstr>分發釋例說明-例2</vt:lpstr>
      <vt:lpstr>PowerPoint 簡報</vt:lpstr>
      <vt:lpstr>PowerPoint 簡報</vt:lpstr>
      <vt:lpstr>PowerPoint 簡報</vt:lpstr>
      <vt:lpstr>考生常見問題</vt:lpstr>
      <vt:lpstr>錄取公告</vt:lpstr>
      <vt:lpstr>錄取規定</vt:lpstr>
      <vt:lpstr>放棄錄取資格</vt:lpstr>
      <vt:lpstr>PowerPoint 簡報</vt:lpstr>
      <vt:lpstr>招生簡章修訂公告</vt:lpstr>
      <vt:lpstr>PowerPoint 簡報</vt:lpstr>
      <vt:lpstr>系統登入(2/5)</vt:lpstr>
      <vt:lpstr>系統登入(3/5)</vt:lpstr>
      <vt:lpstr>系統登入(4/5)</vt:lpstr>
      <vt:lpstr>系統登入(5/5)</vt:lpstr>
      <vt:lpstr>選填志願(1/5)</vt:lpstr>
      <vt:lpstr>選填志願(2/5)</vt:lpstr>
      <vt:lpstr>選填志願(3/5)</vt:lpstr>
      <vt:lpstr>選填志願(4/5)</vt:lpstr>
      <vt:lpstr>選填志願(5/5)</vt:lpstr>
      <vt:lpstr>列印就讀志願表</vt:lpstr>
      <vt:lpstr>意見交流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115學年度科技繁星網路選填登記就讀志願</dc:title>
  <dc:creator>User</dc:creator>
  <cp:lastModifiedBy>王翠霜</cp:lastModifiedBy>
  <cp:revision>520</cp:revision>
  <cp:lastPrinted>2022-04-12T06:40:04Z</cp:lastPrinted>
  <dcterms:created xsi:type="dcterms:W3CDTF">2010-11-29T05:36:38Z</dcterms:created>
  <dcterms:modified xsi:type="dcterms:W3CDTF">2026-04-15T08:04:00Z</dcterms:modified>
</cp:coreProperties>
</file>