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0"/>
  </p:notesMasterIdLst>
  <p:handoutMasterIdLst>
    <p:handoutMasterId r:id="rId101"/>
  </p:handoutMasterIdLst>
  <p:sldIdLst>
    <p:sldId id="434" r:id="rId2"/>
    <p:sldId id="708" r:id="rId3"/>
    <p:sldId id="709" r:id="rId4"/>
    <p:sldId id="696" r:id="rId5"/>
    <p:sldId id="697" r:id="rId6"/>
    <p:sldId id="706" r:id="rId7"/>
    <p:sldId id="707" r:id="rId8"/>
    <p:sldId id="684" r:id="rId9"/>
    <p:sldId id="701" r:id="rId10"/>
    <p:sldId id="705" r:id="rId11"/>
    <p:sldId id="525" r:id="rId12"/>
    <p:sldId id="702" r:id="rId13"/>
    <p:sldId id="703" r:id="rId14"/>
    <p:sldId id="689" r:id="rId15"/>
    <p:sldId id="690" r:id="rId16"/>
    <p:sldId id="691" r:id="rId17"/>
    <p:sldId id="692" r:id="rId18"/>
    <p:sldId id="693" r:id="rId19"/>
    <p:sldId id="462" r:id="rId20"/>
    <p:sldId id="526" r:id="rId21"/>
    <p:sldId id="533" r:id="rId22"/>
    <p:sldId id="534" r:id="rId23"/>
    <p:sldId id="538" r:id="rId24"/>
    <p:sldId id="539" r:id="rId25"/>
    <p:sldId id="543" r:id="rId26"/>
    <p:sldId id="545" r:id="rId27"/>
    <p:sldId id="544" r:id="rId28"/>
    <p:sldId id="546" r:id="rId29"/>
    <p:sldId id="547" r:id="rId30"/>
    <p:sldId id="463" r:id="rId31"/>
    <p:sldId id="555" r:id="rId32"/>
    <p:sldId id="548" r:id="rId33"/>
    <p:sldId id="554" r:id="rId34"/>
    <p:sldId id="553" r:id="rId35"/>
    <p:sldId id="552" r:id="rId36"/>
    <p:sldId id="551" r:id="rId37"/>
    <p:sldId id="550" r:id="rId38"/>
    <p:sldId id="634" r:id="rId39"/>
    <p:sldId id="633" r:id="rId40"/>
    <p:sldId id="571" r:id="rId41"/>
    <p:sldId id="572" r:id="rId42"/>
    <p:sldId id="563" r:id="rId43"/>
    <p:sldId id="562" r:id="rId44"/>
    <p:sldId id="704" r:id="rId45"/>
    <p:sldId id="567" r:id="rId46"/>
    <p:sldId id="565" r:id="rId47"/>
    <p:sldId id="566" r:id="rId48"/>
    <p:sldId id="635" r:id="rId49"/>
    <p:sldId id="568" r:id="rId50"/>
    <p:sldId id="699" r:id="rId51"/>
    <p:sldId id="574" r:id="rId52"/>
    <p:sldId id="576" r:id="rId53"/>
    <p:sldId id="575" r:id="rId54"/>
    <p:sldId id="592" r:id="rId55"/>
    <p:sldId id="593" r:id="rId56"/>
    <p:sldId id="581" r:id="rId57"/>
    <p:sldId id="580" r:id="rId58"/>
    <p:sldId id="687" r:id="rId59"/>
    <p:sldId id="688" r:id="rId60"/>
    <p:sldId id="582" r:id="rId61"/>
    <p:sldId id="584" r:id="rId62"/>
    <p:sldId id="586" r:id="rId63"/>
    <p:sldId id="587" r:id="rId64"/>
    <p:sldId id="588" r:id="rId65"/>
    <p:sldId id="677" r:id="rId66"/>
    <p:sldId id="589" r:id="rId67"/>
    <p:sldId id="637" r:id="rId68"/>
    <p:sldId id="658" r:id="rId69"/>
    <p:sldId id="671" r:id="rId70"/>
    <p:sldId id="644" r:id="rId71"/>
    <p:sldId id="646" r:id="rId72"/>
    <p:sldId id="649" r:id="rId73"/>
    <p:sldId id="652" r:id="rId74"/>
    <p:sldId id="656" r:id="rId75"/>
    <p:sldId id="655" r:id="rId76"/>
    <p:sldId id="673" r:id="rId77"/>
    <p:sldId id="660" r:id="rId78"/>
    <p:sldId id="657" r:id="rId79"/>
    <p:sldId id="663" r:id="rId80"/>
    <p:sldId id="666" r:id="rId81"/>
    <p:sldId id="698" r:id="rId82"/>
    <p:sldId id="665" r:id="rId83"/>
    <p:sldId id="676" r:id="rId84"/>
    <p:sldId id="595" r:id="rId85"/>
    <p:sldId id="596" r:id="rId86"/>
    <p:sldId id="598" r:id="rId87"/>
    <p:sldId id="599" r:id="rId88"/>
    <p:sldId id="600" r:id="rId89"/>
    <p:sldId id="636" r:id="rId90"/>
    <p:sldId id="601" r:id="rId91"/>
    <p:sldId id="604" r:id="rId92"/>
    <p:sldId id="605" r:id="rId93"/>
    <p:sldId id="606" r:id="rId94"/>
    <p:sldId id="609" r:id="rId95"/>
    <p:sldId id="610" r:id="rId96"/>
    <p:sldId id="611" r:id="rId97"/>
    <p:sldId id="612" r:id="rId98"/>
    <p:sldId id="272" r:id="rId99"/>
  </p:sldIdLst>
  <p:sldSz cx="12192000" cy="6858000"/>
  <p:notesSz cx="6797675" cy="9926638"/>
  <p:embeddedFontLst>
    <p:embeddedFont>
      <p:font typeface="Book Antiqua" panose="02040602050305030304" pitchFamily="18" charset="0"/>
      <p:regular r:id="rId102"/>
      <p:bold r:id="rId103"/>
      <p:italic r:id="rId104"/>
      <p:boldItalic r:id="rId105"/>
    </p:embeddedFont>
    <p:embeddedFont>
      <p:font typeface="Bookman Old Style" panose="02050604050505020204" pitchFamily="18" charset="0"/>
      <p:regular r:id="rId106"/>
      <p:bold r:id="rId107"/>
      <p:italic r:id="rId108"/>
      <p:boldItalic r:id="rId109"/>
    </p:embeddedFont>
    <p:embeddedFont>
      <p:font typeface="Cambria Math" panose="02040503050406030204" pitchFamily="18" charset="0"/>
      <p:regular r:id="rId110"/>
    </p:embeddedFont>
    <p:embeddedFont>
      <p:font typeface="Open Sans Extrabold" panose="020B0906030804020204" pitchFamily="34" charset="0"/>
      <p:bold r:id="rId111"/>
      <p:boldItalic r:id="rId112"/>
    </p:embeddedFont>
    <p:embeddedFont>
      <p:font typeface="Segoe UI Emoji" panose="020B0502040204020203" pitchFamily="34" charset="0"/>
      <p:regular r:id="rId113"/>
    </p:embeddedFont>
    <p:embeddedFont>
      <p:font typeface="Source Sans Pro" panose="020B0503030403020204" pitchFamily="34" charset="0"/>
      <p:regular r:id="rId114"/>
      <p:bold r:id="rId115"/>
      <p:italic r:id="rId116"/>
      <p:boldItalic r:id="rId117"/>
    </p:embeddedFont>
    <p:embeddedFont>
      <p:font typeface="華康正顏楷體W5" panose="03000509000000000000" pitchFamily="65" charset="-120"/>
      <p:regular r:id="rId118"/>
    </p:embeddedFont>
    <p:embeddedFont>
      <p:font typeface="華康新篆體" panose="030F0509000000000000" pitchFamily="65" charset="-120"/>
      <p:regular r:id="rId119"/>
    </p:embeddedFont>
    <p:embeddedFont>
      <p:font typeface="華康隸書體W7" panose="03000709000000000000" pitchFamily="65" charset="-120"/>
      <p:regular r:id="rId120"/>
    </p:embeddedFont>
    <p:embeddedFont>
      <p:font typeface="華康儷楷書" panose="03000509000000000000" pitchFamily="65" charset="-120"/>
      <p:regular r:id="rId121"/>
    </p:embeddedFont>
    <p:embeddedFont>
      <p:font typeface="微软雅黑 Light" panose="020B0502040204020203" pitchFamily="34" charset="-122"/>
      <p:regular r:id="rId122"/>
    </p:embeddedFont>
    <p:embeddedFont>
      <p:font typeface="微軟正黑體" panose="020B0604030504040204" pitchFamily="34" charset="-120"/>
      <p:regular r:id="rId123"/>
      <p:bold r:id="rId124"/>
    </p:embeddedFont>
    <p:embeddedFont>
      <p:font typeface="標楷體" panose="03000509000000000000" pitchFamily="65" charset="-120"/>
      <p:regular r:id="rId125"/>
    </p:embeddedFont>
  </p:embeddedFont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CBF27142-6591-4E0F-8AEF-345B191F097C}">
          <p14:sldIdLst>
            <p14:sldId id="434"/>
            <p14:sldId id="708"/>
          </p14:sldIdLst>
        </p14:section>
        <p14:section name="招生日程&amp;重要事項" id="{7F334F81-0686-450B-84CE-3CE362697256}">
          <p14:sldIdLst>
            <p14:sldId id="709"/>
            <p14:sldId id="696"/>
            <p14:sldId id="697"/>
            <p14:sldId id="706"/>
            <p14:sldId id="707"/>
            <p14:sldId id="684"/>
            <p14:sldId id="701"/>
            <p14:sldId id="705"/>
          </p14:sldIdLst>
        </p14:section>
        <p14:section name="練習版系統" id="{563ACD38-F578-462E-A76D-4FAE62D1BCB3}">
          <p14:sldIdLst>
            <p14:sldId id="525"/>
          </p14:sldIdLst>
        </p14:section>
        <p14:section name="高中學校學生管理" id="{8C8B7CE2-0BDB-4F42-91EE-320886586187}">
          <p14:sldIdLst>
            <p14:sldId id="702"/>
            <p14:sldId id="703"/>
          </p14:sldIdLst>
        </p14:section>
        <p14:section name="學習歷程檔案查看" id="{B0614E4F-2620-47C7-83CF-AB1A811FE8CC}">
          <p14:sldIdLst>
            <p14:sldId id="689"/>
            <p14:sldId id="690"/>
            <p14:sldId id="691"/>
            <p14:sldId id="692"/>
            <p14:sldId id="693"/>
          </p14:sldIdLst>
        </p14:section>
        <p14:section name="繳費身分審查" id="{B11E1427-FD9B-4499-B95E-0BCF62B48690}">
          <p14:sldIdLst>
            <p14:sldId id="462"/>
            <p14:sldId id="526"/>
            <p14:sldId id="533"/>
            <p14:sldId id="534"/>
            <p14:sldId id="538"/>
            <p14:sldId id="539"/>
            <p14:sldId id="543"/>
            <p14:sldId id="545"/>
            <p14:sldId id="544"/>
            <p14:sldId id="546"/>
            <p14:sldId id="547"/>
          </p14:sldIdLst>
        </p14:section>
        <p14:section name="繳交報名費及資格審查" id="{0AD7F5F3-1D0A-48A9-8A64-BBA5A849DA49}">
          <p14:sldIdLst>
            <p14:sldId id="463"/>
            <p14:sldId id="555"/>
            <p14:sldId id="548"/>
            <p14:sldId id="554"/>
            <p14:sldId id="553"/>
            <p14:sldId id="552"/>
            <p14:sldId id="551"/>
            <p14:sldId id="550"/>
            <p14:sldId id="634"/>
            <p14:sldId id="633"/>
            <p14:sldId id="571"/>
            <p14:sldId id="572"/>
            <p14:sldId id="563"/>
            <p14:sldId id="562"/>
            <p14:sldId id="704"/>
            <p14:sldId id="567"/>
            <p14:sldId id="565"/>
            <p14:sldId id="566"/>
            <p14:sldId id="635"/>
            <p14:sldId id="568"/>
          </p14:sldIdLst>
        </p14:section>
        <p14:section name="網路報名" id="{842226A6-0E51-4B5D-8F55-96D046FBD03B}">
          <p14:sldIdLst>
            <p14:sldId id="699"/>
            <p14:sldId id="574"/>
            <p14:sldId id="576"/>
            <p14:sldId id="575"/>
            <p14:sldId id="592"/>
            <p14:sldId id="593"/>
            <p14:sldId id="581"/>
            <p14:sldId id="580"/>
          </p14:sldIdLst>
        </p14:section>
        <p14:section name="學習歷程備審資料上傳" id="{25F97AF7-1159-4AB9-B384-1E0E1637544B}">
          <p14:sldIdLst>
            <p14:sldId id="687"/>
            <p14:sldId id="688"/>
            <p14:sldId id="582"/>
            <p14:sldId id="584"/>
            <p14:sldId id="586"/>
            <p14:sldId id="587"/>
            <p14:sldId id="588"/>
            <p14:sldId id="677"/>
            <p14:sldId id="589"/>
            <p14:sldId id="637"/>
            <p14:sldId id="658"/>
            <p14:sldId id="671"/>
            <p14:sldId id="644"/>
            <p14:sldId id="646"/>
            <p14:sldId id="649"/>
            <p14:sldId id="652"/>
            <p14:sldId id="656"/>
            <p14:sldId id="655"/>
            <p14:sldId id="673"/>
            <p14:sldId id="660"/>
            <p14:sldId id="657"/>
            <p14:sldId id="663"/>
            <p14:sldId id="666"/>
            <p14:sldId id="698"/>
            <p14:sldId id="665"/>
          </p14:sldIdLst>
        </p14:section>
        <p14:section name="志願序選填" id="{20F389C1-C61F-41BF-9F29-696AC3860194}">
          <p14:sldIdLst>
            <p14:sldId id="676"/>
            <p14:sldId id="595"/>
            <p14:sldId id="596"/>
            <p14:sldId id="598"/>
            <p14:sldId id="599"/>
            <p14:sldId id="600"/>
            <p14:sldId id="636"/>
            <p14:sldId id="601"/>
            <p14:sldId id="604"/>
            <p14:sldId id="605"/>
          </p14:sldIdLst>
        </p14:section>
        <p14:section name="高中職作業系統" id="{8D7396AC-D55D-483E-80A4-AD23F2F42C51}">
          <p14:sldIdLst>
            <p14:sldId id="606"/>
            <p14:sldId id="609"/>
            <p14:sldId id="610"/>
            <p14:sldId id="611"/>
            <p14:sldId id="612"/>
            <p14:sldId id="27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43FF"/>
    <a:srgbClr val="9933FF"/>
    <a:srgbClr val="CAAFFF"/>
    <a:srgbClr val="FF0066"/>
    <a:srgbClr val="0000FF"/>
    <a:srgbClr val="FFCDCD"/>
    <a:srgbClr val="DEEBF7"/>
    <a:srgbClr val="CC99FF"/>
    <a:srgbClr val="DE0000"/>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89697" autoAdjust="0"/>
  </p:normalViewPr>
  <p:slideViewPr>
    <p:cSldViewPr snapToGrid="0">
      <p:cViewPr>
        <p:scale>
          <a:sx n="93" d="100"/>
          <a:sy n="93" d="100"/>
        </p:scale>
        <p:origin x="258" y="-348"/>
      </p:cViewPr>
      <p:guideLst>
        <p:guide orient="horz" pos="2160"/>
        <p:guide pos="3840"/>
      </p:guideLst>
    </p:cSldViewPr>
  </p:slideViewPr>
  <p:notesTextViewPr>
    <p:cViewPr>
      <p:scale>
        <a:sx n="3" d="2"/>
        <a:sy n="3" d="2"/>
      </p:scale>
      <p:origin x="0" y="0"/>
    </p:cViewPr>
  </p:notesTextViewPr>
  <p:sorterViewPr>
    <p:cViewPr>
      <p:scale>
        <a:sx n="150" d="100"/>
        <a:sy n="150" d="100"/>
      </p:scale>
      <p:origin x="0" y="-40244"/>
    </p:cViewPr>
  </p:sorterViewPr>
  <p:notesViewPr>
    <p:cSldViewPr snapToGrid="0">
      <p:cViewPr varScale="1">
        <p:scale>
          <a:sx n="63" d="100"/>
          <a:sy n="63" d="100"/>
        </p:scale>
        <p:origin x="2742" y="5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16.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1.fntdata"/><Relationship Id="rId16" Type="http://schemas.openxmlformats.org/officeDocument/2006/relationships/slide" Target="slides/slide15.xml"/><Relationship Id="rId107" Type="http://schemas.openxmlformats.org/officeDocument/2006/relationships/font" Target="fonts/font6.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fntdata"/><Relationship Id="rId123" Type="http://schemas.openxmlformats.org/officeDocument/2006/relationships/font" Target="fonts/font22.fntdata"/><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2.fntdata"/><Relationship Id="rId118" Type="http://schemas.openxmlformats.org/officeDocument/2006/relationships/font" Target="fonts/font17.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fntdata"/><Relationship Id="rId108" Type="http://schemas.openxmlformats.org/officeDocument/2006/relationships/font" Target="fonts/font7.fntdata"/><Relationship Id="rId124" Type="http://schemas.openxmlformats.org/officeDocument/2006/relationships/font" Target="fonts/font23.fntdata"/><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3.fntdata"/><Relationship Id="rId119" Type="http://schemas.openxmlformats.org/officeDocument/2006/relationships/font" Target="fonts/font18.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8.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3.fntdata"/><Relationship Id="rId120" Type="http://schemas.openxmlformats.org/officeDocument/2006/relationships/font" Target="fonts/font19.fntdata"/><Relationship Id="rId125" Type="http://schemas.openxmlformats.org/officeDocument/2006/relationships/font" Target="fonts/font2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9.fntdata"/><Relationship Id="rId115" Type="http://schemas.openxmlformats.org/officeDocument/2006/relationships/font" Target="fonts/font14.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font" Target="fonts/font4.fntdata"/><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20.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0.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5.fntdata"/><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122"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7928"/>
          </a:xfrm>
          <a:prstGeom prst="rect">
            <a:avLst/>
          </a:prstGeom>
        </p:spPr>
        <p:txBody>
          <a:bodyPr vert="horz" lIns="91431" tIns="45715" rIns="91431" bIns="45715" rtlCol="0"/>
          <a:lstStyle>
            <a:lvl1pPr algn="l">
              <a:defRPr sz="1200"/>
            </a:lvl1pPr>
          </a:lstStyle>
          <a:p>
            <a:endParaRPr lang="zh-TW" altLang="en-US"/>
          </a:p>
        </p:txBody>
      </p:sp>
      <p:sp>
        <p:nvSpPr>
          <p:cNvPr id="3" name="日期版面配置區 2"/>
          <p:cNvSpPr>
            <a:spLocks noGrp="1"/>
          </p:cNvSpPr>
          <p:nvPr>
            <p:ph type="dt" sz="quarter" idx="1"/>
          </p:nvPr>
        </p:nvSpPr>
        <p:spPr>
          <a:xfrm>
            <a:off x="3849688" y="0"/>
            <a:ext cx="2946400" cy="497928"/>
          </a:xfrm>
          <a:prstGeom prst="rect">
            <a:avLst/>
          </a:prstGeom>
        </p:spPr>
        <p:txBody>
          <a:bodyPr vert="horz" lIns="91431" tIns="45715" rIns="91431" bIns="45715" rtlCol="0"/>
          <a:lstStyle>
            <a:lvl1pPr algn="r">
              <a:defRPr sz="1200"/>
            </a:lvl1pPr>
          </a:lstStyle>
          <a:p>
            <a:fld id="{88E3B514-5CD5-4443-B0A1-EC5556F74914}" type="datetimeFigureOut">
              <a:rPr lang="zh-TW" altLang="en-US" smtClean="0"/>
              <a:t>2026/3/19</a:t>
            </a:fld>
            <a:endParaRPr lang="zh-TW" altLang="en-US"/>
          </a:p>
        </p:txBody>
      </p:sp>
      <p:sp>
        <p:nvSpPr>
          <p:cNvPr id="4" name="頁尾版面配置區 3"/>
          <p:cNvSpPr>
            <a:spLocks noGrp="1"/>
          </p:cNvSpPr>
          <p:nvPr>
            <p:ph type="ftr" sz="quarter" idx="2"/>
          </p:nvPr>
        </p:nvSpPr>
        <p:spPr>
          <a:xfrm>
            <a:off x="0" y="9428710"/>
            <a:ext cx="2946400" cy="497928"/>
          </a:xfrm>
          <a:prstGeom prst="rect">
            <a:avLst/>
          </a:prstGeom>
        </p:spPr>
        <p:txBody>
          <a:bodyPr vert="horz" lIns="91431" tIns="45715" rIns="91431" bIns="45715"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49688" y="9428710"/>
            <a:ext cx="2946400" cy="497928"/>
          </a:xfrm>
          <a:prstGeom prst="rect">
            <a:avLst/>
          </a:prstGeom>
        </p:spPr>
        <p:txBody>
          <a:bodyPr vert="horz" lIns="91431" tIns="45715" rIns="91431" bIns="45715" rtlCol="0" anchor="b"/>
          <a:lstStyle>
            <a:lvl1pPr algn="r">
              <a:defRPr sz="1200"/>
            </a:lvl1pPr>
          </a:lstStyle>
          <a:p>
            <a:fld id="{617406E5-0587-441E-AEA5-C70E18A021C2}" type="slidenum">
              <a:rPr lang="zh-TW" altLang="en-US" smtClean="0"/>
              <a:t>‹#›</a:t>
            </a:fld>
            <a:endParaRPr lang="zh-TW" altLang="en-US"/>
          </a:p>
        </p:txBody>
      </p:sp>
    </p:spTree>
    <p:extLst>
      <p:ext uri="{BB962C8B-B14F-4D97-AF65-F5344CB8AC3E}">
        <p14:creationId xmlns:p14="http://schemas.microsoft.com/office/powerpoint/2010/main" val="3194197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6" y="3"/>
            <a:ext cx="2945659" cy="496332"/>
          </a:xfrm>
          <a:prstGeom prst="rect">
            <a:avLst/>
          </a:prstGeom>
        </p:spPr>
        <p:txBody>
          <a:bodyPr vert="horz" lIns="91431" tIns="45715" rIns="91431" bIns="45715" rtlCol="0"/>
          <a:lstStyle>
            <a:lvl1pPr algn="l">
              <a:defRPr sz="1200"/>
            </a:lvl1pPr>
          </a:lstStyle>
          <a:p>
            <a:endParaRPr lang="zh-TW" altLang="en-US"/>
          </a:p>
        </p:txBody>
      </p:sp>
      <p:sp>
        <p:nvSpPr>
          <p:cNvPr id="3" name="日期版面配置區 2"/>
          <p:cNvSpPr>
            <a:spLocks noGrp="1"/>
          </p:cNvSpPr>
          <p:nvPr>
            <p:ph type="dt" idx="1"/>
          </p:nvPr>
        </p:nvSpPr>
        <p:spPr>
          <a:xfrm>
            <a:off x="3850448" y="3"/>
            <a:ext cx="2945659" cy="496332"/>
          </a:xfrm>
          <a:prstGeom prst="rect">
            <a:avLst/>
          </a:prstGeom>
        </p:spPr>
        <p:txBody>
          <a:bodyPr vert="horz" lIns="91431" tIns="45715" rIns="91431" bIns="45715" rtlCol="0"/>
          <a:lstStyle>
            <a:lvl1pPr algn="r">
              <a:defRPr sz="1200"/>
            </a:lvl1pPr>
          </a:lstStyle>
          <a:p>
            <a:fld id="{DFC00BE1-CDB0-4679-A6D2-2B941F4D0401}" type="datetimeFigureOut">
              <a:rPr lang="zh-TW" altLang="en-US" smtClean="0"/>
              <a:t>2026/3/19</a:t>
            </a:fld>
            <a:endParaRPr lang="zh-TW" altLang="en-US"/>
          </a:p>
        </p:txBody>
      </p:sp>
      <p:sp>
        <p:nvSpPr>
          <p:cNvPr id="4" name="投影片圖像版面配置區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31" tIns="45715" rIns="91431" bIns="45715" rtlCol="0" anchor="ctr"/>
          <a:lstStyle/>
          <a:p>
            <a:endParaRPr lang="zh-TW" altLang="en-US"/>
          </a:p>
        </p:txBody>
      </p:sp>
      <p:sp>
        <p:nvSpPr>
          <p:cNvPr id="5" name="備忘稿版面配置區 4"/>
          <p:cNvSpPr>
            <a:spLocks noGrp="1"/>
          </p:cNvSpPr>
          <p:nvPr>
            <p:ph type="body" sz="quarter" idx="3"/>
          </p:nvPr>
        </p:nvSpPr>
        <p:spPr>
          <a:xfrm>
            <a:off x="679768" y="4715154"/>
            <a:ext cx="5438140" cy="4466987"/>
          </a:xfrm>
          <a:prstGeom prst="rect">
            <a:avLst/>
          </a:prstGeom>
        </p:spPr>
        <p:txBody>
          <a:bodyPr vert="horz" lIns="91431" tIns="45715" rIns="91431" bIns="45715"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6" y="9428585"/>
            <a:ext cx="2945659" cy="496332"/>
          </a:xfrm>
          <a:prstGeom prst="rect">
            <a:avLst/>
          </a:prstGeom>
        </p:spPr>
        <p:txBody>
          <a:bodyPr vert="horz" lIns="91431" tIns="45715" rIns="91431" bIns="45715"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8" y="9428585"/>
            <a:ext cx="2945659" cy="496332"/>
          </a:xfrm>
          <a:prstGeom prst="rect">
            <a:avLst/>
          </a:prstGeom>
        </p:spPr>
        <p:txBody>
          <a:bodyPr vert="horz" lIns="91431" tIns="45715" rIns="91431" bIns="45715" rtlCol="0" anchor="b"/>
          <a:lstStyle>
            <a:lvl1pPr algn="r">
              <a:defRPr sz="1200"/>
            </a:lvl1pPr>
          </a:lstStyle>
          <a:p>
            <a:fld id="{281AA877-E2ED-4309-AC5F-AEC13F2FE9E7}" type="slidenum">
              <a:rPr lang="zh-TW" altLang="en-US" smtClean="0"/>
              <a:t>‹#›</a:t>
            </a:fld>
            <a:endParaRPr lang="zh-TW" altLang="en-US"/>
          </a:p>
        </p:txBody>
      </p:sp>
    </p:spTree>
    <p:extLst>
      <p:ext uri="{BB962C8B-B14F-4D97-AF65-F5344CB8AC3E}">
        <p14:creationId xmlns:p14="http://schemas.microsoft.com/office/powerpoint/2010/main" val="3338900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60419"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419045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24</a:t>
            </a:fld>
            <a:endParaRPr lang="en-US" altLang="zh-TW">
              <a:latin typeface="Arial" charset="0"/>
            </a:endParaRPr>
          </a:p>
        </p:txBody>
      </p:sp>
    </p:spTree>
    <p:extLst>
      <p:ext uri="{BB962C8B-B14F-4D97-AF65-F5344CB8AC3E}">
        <p14:creationId xmlns:p14="http://schemas.microsoft.com/office/powerpoint/2010/main" val="830481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25</a:t>
            </a:fld>
            <a:endParaRPr lang="en-US" altLang="zh-TW">
              <a:latin typeface="Arial" charset="0"/>
            </a:endParaRPr>
          </a:p>
        </p:txBody>
      </p:sp>
    </p:spTree>
    <p:extLst>
      <p:ext uri="{BB962C8B-B14F-4D97-AF65-F5344CB8AC3E}">
        <p14:creationId xmlns:p14="http://schemas.microsoft.com/office/powerpoint/2010/main" val="3869208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26</a:t>
            </a:fld>
            <a:endParaRPr lang="en-US" altLang="zh-TW">
              <a:latin typeface="Arial" charset="0"/>
            </a:endParaRPr>
          </a:p>
        </p:txBody>
      </p:sp>
    </p:spTree>
    <p:extLst>
      <p:ext uri="{BB962C8B-B14F-4D97-AF65-F5344CB8AC3E}">
        <p14:creationId xmlns:p14="http://schemas.microsoft.com/office/powerpoint/2010/main" val="81973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27</a:t>
            </a:fld>
            <a:endParaRPr lang="en-US" altLang="zh-TW">
              <a:latin typeface="Arial" charset="0"/>
            </a:endParaRPr>
          </a:p>
        </p:txBody>
      </p:sp>
    </p:spTree>
    <p:extLst>
      <p:ext uri="{BB962C8B-B14F-4D97-AF65-F5344CB8AC3E}">
        <p14:creationId xmlns:p14="http://schemas.microsoft.com/office/powerpoint/2010/main" val="2406762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28</a:t>
            </a:fld>
            <a:endParaRPr lang="en-US" altLang="zh-TW">
              <a:latin typeface="Arial" charset="0"/>
            </a:endParaRPr>
          </a:p>
        </p:txBody>
      </p:sp>
    </p:spTree>
    <p:extLst>
      <p:ext uri="{BB962C8B-B14F-4D97-AF65-F5344CB8AC3E}">
        <p14:creationId xmlns:p14="http://schemas.microsoft.com/office/powerpoint/2010/main" val="1957608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29</a:t>
            </a:fld>
            <a:endParaRPr lang="en-US" altLang="zh-TW">
              <a:latin typeface="Arial" charset="0"/>
            </a:endParaRPr>
          </a:p>
        </p:txBody>
      </p:sp>
    </p:spTree>
    <p:extLst>
      <p:ext uri="{BB962C8B-B14F-4D97-AF65-F5344CB8AC3E}">
        <p14:creationId xmlns:p14="http://schemas.microsoft.com/office/powerpoint/2010/main" val="1257294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19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4E268899-D569-44D4-AC0B-03207D7278B6}" type="slidenum">
              <a:rPr lang="zh-TW" altLang="en-US" smtClean="0">
                <a:latin typeface="Arial" charset="0"/>
              </a:rPr>
              <a:pPr eaLnBrk="1" hangingPunct="1">
                <a:spcBef>
                  <a:spcPct val="0"/>
                </a:spcBef>
              </a:pPr>
              <a:t>30</a:t>
            </a:fld>
            <a:endParaRPr lang="en-US" altLang="zh-TW">
              <a:latin typeface="Arial" charset="0"/>
            </a:endParaRPr>
          </a:p>
        </p:txBody>
      </p:sp>
    </p:spTree>
    <p:extLst>
      <p:ext uri="{BB962C8B-B14F-4D97-AF65-F5344CB8AC3E}">
        <p14:creationId xmlns:p14="http://schemas.microsoft.com/office/powerpoint/2010/main" val="517840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31</a:t>
            </a:fld>
            <a:endParaRPr lang="en-US" altLang="zh-TW">
              <a:latin typeface="Arial" charset="0"/>
            </a:endParaRPr>
          </a:p>
        </p:txBody>
      </p:sp>
    </p:spTree>
    <p:extLst>
      <p:ext uri="{BB962C8B-B14F-4D97-AF65-F5344CB8AC3E}">
        <p14:creationId xmlns:p14="http://schemas.microsoft.com/office/powerpoint/2010/main" val="986422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32</a:t>
            </a:fld>
            <a:endParaRPr lang="en-US" altLang="zh-TW">
              <a:latin typeface="Arial" charset="0"/>
            </a:endParaRPr>
          </a:p>
        </p:txBody>
      </p:sp>
    </p:spTree>
    <p:extLst>
      <p:ext uri="{BB962C8B-B14F-4D97-AF65-F5344CB8AC3E}">
        <p14:creationId xmlns:p14="http://schemas.microsoft.com/office/powerpoint/2010/main" val="3758242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dirty="0"/>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33</a:t>
            </a:fld>
            <a:endParaRPr lang="en-US" altLang="zh-TW">
              <a:latin typeface="Arial" charset="0"/>
            </a:endParaRPr>
          </a:p>
        </p:txBody>
      </p:sp>
    </p:spTree>
    <p:extLst>
      <p:ext uri="{BB962C8B-B14F-4D97-AF65-F5344CB8AC3E}">
        <p14:creationId xmlns:p14="http://schemas.microsoft.com/office/powerpoint/2010/main" val="2032049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60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7FFC890-4445-42D4-8503-CED61EAF1A7E}" type="slidenum">
              <a:rPr lang="zh-TW" altLang="en-US" smtClean="0">
                <a:latin typeface="Arial" charset="0"/>
              </a:rPr>
              <a:pPr eaLnBrk="1" hangingPunct="1">
                <a:spcBef>
                  <a:spcPct val="0"/>
                </a:spcBef>
              </a:pPr>
              <a:t>8</a:t>
            </a:fld>
            <a:endParaRPr lang="en-US" altLang="zh-TW">
              <a:latin typeface="Arial" charset="0"/>
            </a:endParaRPr>
          </a:p>
        </p:txBody>
      </p:sp>
    </p:spTree>
    <p:extLst>
      <p:ext uri="{BB962C8B-B14F-4D97-AF65-F5344CB8AC3E}">
        <p14:creationId xmlns:p14="http://schemas.microsoft.com/office/powerpoint/2010/main" val="2116157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34</a:t>
            </a:fld>
            <a:endParaRPr lang="en-US" altLang="zh-TW">
              <a:latin typeface="Arial" charset="0"/>
            </a:endParaRPr>
          </a:p>
        </p:txBody>
      </p:sp>
    </p:spTree>
    <p:extLst>
      <p:ext uri="{BB962C8B-B14F-4D97-AF65-F5344CB8AC3E}">
        <p14:creationId xmlns:p14="http://schemas.microsoft.com/office/powerpoint/2010/main" val="695717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35</a:t>
            </a:fld>
            <a:endParaRPr lang="en-US" altLang="zh-TW">
              <a:latin typeface="Arial" charset="0"/>
            </a:endParaRPr>
          </a:p>
        </p:txBody>
      </p:sp>
    </p:spTree>
    <p:extLst>
      <p:ext uri="{BB962C8B-B14F-4D97-AF65-F5344CB8AC3E}">
        <p14:creationId xmlns:p14="http://schemas.microsoft.com/office/powerpoint/2010/main" val="3415799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36</a:t>
            </a:fld>
            <a:endParaRPr lang="en-US" altLang="zh-TW">
              <a:latin typeface="Arial" charset="0"/>
            </a:endParaRPr>
          </a:p>
        </p:txBody>
      </p:sp>
    </p:spTree>
    <p:extLst>
      <p:ext uri="{BB962C8B-B14F-4D97-AF65-F5344CB8AC3E}">
        <p14:creationId xmlns:p14="http://schemas.microsoft.com/office/powerpoint/2010/main" val="3213347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37</a:t>
            </a:fld>
            <a:endParaRPr lang="en-US" altLang="zh-TW">
              <a:latin typeface="Arial" charset="0"/>
            </a:endParaRPr>
          </a:p>
        </p:txBody>
      </p:sp>
    </p:spTree>
    <p:extLst>
      <p:ext uri="{BB962C8B-B14F-4D97-AF65-F5344CB8AC3E}">
        <p14:creationId xmlns:p14="http://schemas.microsoft.com/office/powerpoint/2010/main" val="2775719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38</a:t>
            </a:fld>
            <a:endParaRPr lang="en-US" altLang="zh-TW">
              <a:latin typeface="Arial" charset="0"/>
            </a:endParaRPr>
          </a:p>
        </p:txBody>
      </p:sp>
    </p:spTree>
    <p:extLst>
      <p:ext uri="{BB962C8B-B14F-4D97-AF65-F5344CB8AC3E}">
        <p14:creationId xmlns:p14="http://schemas.microsoft.com/office/powerpoint/2010/main" val="2584479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dirty="0"/>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39</a:t>
            </a:fld>
            <a:endParaRPr lang="en-US" altLang="zh-TW">
              <a:latin typeface="Arial" charset="0"/>
            </a:endParaRPr>
          </a:p>
        </p:txBody>
      </p:sp>
    </p:spTree>
    <p:extLst>
      <p:ext uri="{BB962C8B-B14F-4D97-AF65-F5344CB8AC3E}">
        <p14:creationId xmlns:p14="http://schemas.microsoft.com/office/powerpoint/2010/main" val="1819275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40</a:t>
            </a:fld>
            <a:endParaRPr lang="en-US" altLang="zh-TW">
              <a:latin typeface="Arial" charset="0"/>
            </a:endParaRPr>
          </a:p>
        </p:txBody>
      </p:sp>
    </p:spTree>
    <p:extLst>
      <p:ext uri="{BB962C8B-B14F-4D97-AF65-F5344CB8AC3E}">
        <p14:creationId xmlns:p14="http://schemas.microsoft.com/office/powerpoint/2010/main" val="374566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41</a:t>
            </a:fld>
            <a:endParaRPr lang="en-US" altLang="zh-TW">
              <a:latin typeface="Arial" charset="0"/>
            </a:endParaRPr>
          </a:p>
        </p:txBody>
      </p:sp>
    </p:spTree>
    <p:extLst>
      <p:ext uri="{BB962C8B-B14F-4D97-AF65-F5344CB8AC3E}">
        <p14:creationId xmlns:p14="http://schemas.microsoft.com/office/powerpoint/2010/main" val="1087521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42</a:t>
            </a:fld>
            <a:endParaRPr lang="en-US" altLang="zh-TW">
              <a:latin typeface="Arial" charset="0"/>
            </a:endParaRPr>
          </a:p>
        </p:txBody>
      </p:sp>
    </p:spTree>
    <p:extLst>
      <p:ext uri="{BB962C8B-B14F-4D97-AF65-F5344CB8AC3E}">
        <p14:creationId xmlns:p14="http://schemas.microsoft.com/office/powerpoint/2010/main" val="2919152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dirty="0"/>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43</a:t>
            </a:fld>
            <a:endParaRPr lang="en-US" altLang="zh-TW">
              <a:latin typeface="Arial" charset="0"/>
            </a:endParaRPr>
          </a:p>
        </p:txBody>
      </p:sp>
    </p:spTree>
    <p:extLst>
      <p:ext uri="{BB962C8B-B14F-4D97-AF65-F5344CB8AC3E}">
        <p14:creationId xmlns:p14="http://schemas.microsoft.com/office/powerpoint/2010/main" val="1261639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dirty="0"/>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11</a:t>
            </a:fld>
            <a:endParaRPr lang="en-US" altLang="zh-TW">
              <a:latin typeface="Arial" charset="0"/>
            </a:endParaRPr>
          </a:p>
        </p:txBody>
      </p:sp>
    </p:spTree>
    <p:extLst>
      <p:ext uri="{BB962C8B-B14F-4D97-AF65-F5344CB8AC3E}">
        <p14:creationId xmlns:p14="http://schemas.microsoft.com/office/powerpoint/2010/main" val="3150364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281AA877-E2ED-4309-AC5F-AEC13F2FE9E7}" type="slidenum">
              <a:rPr lang="zh-TW" altLang="en-US" smtClean="0"/>
              <a:t>44</a:t>
            </a:fld>
            <a:endParaRPr lang="zh-TW" altLang="en-US"/>
          </a:p>
        </p:txBody>
      </p:sp>
    </p:spTree>
    <p:extLst>
      <p:ext uri="{BB962C8B-B14F-4D97-AF65-F5344CB8AC3E}">
        <p14:creationId xmlns:p14="http://schemas.microsoft.com/office/powerpoint/2010/main" val="21757279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45</a:t>
            </a:fld>
            <a:endParaRPr lang="en-US" altLang="zh-TW">
              <a:latin typeface="Arial" charset="0"/>
            </a:endParaRPr>
          </a:p>
        </p:txBody>
      </p:sp>
    </p:spTree>
    <p:extLst>
      <p:ext uri="{BB962C8B-B14F-4D97-AF65-F5344CB8AC3E}">
        <p14:creationId xmlns:p14="http://schemas.microsoft.com/office/powerpoint/2010/main" val="10517808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46</a:t>
            </a:fld>
            <a:endParaRPr lang="en-US" altLang="zh-TW">
              <a:latin typeface="Arial" charset="0"/>
            </a:endParaRPr>
          </a:p>
        </p:txBody>
      </p:sp>
    </p:spTree>
    <p:extLst>
      <p:ext uri="{BB962C8B-B14F-4D97-AF65-F5344CB8AC3E}">
        <p14:creationId xmlns:p14="http://schemas.microsoft.com/office/powerpoint/2010/main" val="26252116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47</a:t>
            </a:fld>
            <a:endParaRPr lang="en-US" altLang="zh-TW">
              <a:latin typeface="Arial" charset="0"/>
            </a:endParaRPr>
          </a:p>
        </p:txBody>
      </p:sp>
    </p:spTree>
    <p:extLst>
      <p:ext uri="{BB962C8B-B14F-4D97-AF65-F5344CB8AC3E}">
        <p14:creationId xmlns:p14="http://schemas.microsoft.com/office/powerpoint/2010/main" val="267387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dirty="0"/>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48</a:t>
            </a:fld>
            <a:endParaRPr lang="en-US" altLang="zh-TW">
              <a:latin typeface="Arial" charset="0"/>
            </a:endParaRPr>
          </a:p>
        </p:txBody>
      </p:sp>
    </p:spTree>
    <p:extLst>
      <p:ext uri="{BB962C8B-B14F-4D97-AF65-F5344CB8AC3E}">
        <p14:creationId xmlns:p14="http://schemas.microsoft.com/office/powerpoint/2010/main" val="3484278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49</a:t>
            </a:fld>
            <a:endParaRPr lang="en-US" altLang="zh-TW">
              <a:latin typeface="Arial" charset="0"/>
            </a:endParaRPr>
          </a:p>
        </p:txBody>
      </p:sp>
    </p:spTree>
    <p:extLst>
      <p:ext uri="{BB962C8B-B14F-4D97-AF65-F5344CB8AC3E}">
        <p14:creationId xmlns:p14="http://schemas.microsoft.com/office/powerpoint/2010/main" val="503440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60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7FFC890-4445-42D4-8503-CED61EAF1A7E}" type="slidenum">
              <a:rPr lang="zh-TW" altLang="en-US" smtClean="0">
                <a:latin typeface="Arial" charset="0"/>
              </a:rPr>
              <a:pPr eaLnBrk="1" hangingPunct="1">
                <a:spcBef>
                  <a:spcPct val="0"/>
                </a:spcBef>
              </a:pPr>
              <a:t>50</a:t>
            </a:fld>
            <a:endParaRPr lang="en-US" altLang="zh-TW">
              <a:latin typeface="Arial" charset="0"/>
            </a:endParaRPr>
          </a:p>
        </p:txBody>
      </p:sp>
    </p:spTree>
    <p:extLst>
      <p:ext uri="{BB962C8B-B14F-4D97-AF65-F5344CB8AC3E}">
        <p14:creationId xmlns:p14="http://schemas.microsoft.com/office/powerpoint/2010/main" val="34734271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51</a:t>
            </a:fld>
            <a:endParaRPr lang="en-US" altLang="zh-TW">
              <a:latin typeface="Arial" charset="0"/>
            </a:endParaRPr>
          </a:p>
        </p:txBody>
      </p:sp>
    </p:spTree>
    <p:extLst>
      <p:ext uri="{BB962C8B-B14F-4D97-AF65-F5344CB8AC3E}">
        <p14:creationId xmlns:p14="http://schemas.microsoft.com/office/powerpoint/2010/main" val="29995669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52</a:t>
            </a:fld>
            <a:endParaRPr lang="en-US" altLang="zh-TW">
              <a:latin typeface="Arial" charset="0"/>
            </a:endParaRPr>
          </a:p>
        </p:txBody>
      </p:sp>
    </p:spTree>
    <p:extLst>
      <p:ext uri="{BB962C8B-B14F-4D97-AF65-F5344CB8AC3E}">
        <p14:creationId xmlns:p14="http://schemas.microsoft.com/office/powerpoint/2010/main" val="19402345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53</a:t>
            </a:fld>
            <a:endParaRPr lang="en-US" altLang="zh-TW">
              <a:latin typeface="Arial" charset="0"/>
            </a:endParaRPr>
          </a:p>
        </p:txBody>
      </p:sp>
    </p:spTree>
    <p:extLst>
      <p:ext uri="{BB962C8B-B14F-4D97-AF65-F5344CB8AC3E}">
        <p14:creationId xmlns:p14="http://schemas.microsoft.com/office/powerpoint/2010/main" val="3204642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281AA877-E2ED-4309-AC5F-AEC13F2FE9E7}" type="slidenum">
              <a:rPr lang="zh-TW" altLang="en-US" smtClean="0"/>
              <a:t>16</a:t>
            </a:fld>
            <a:endParaRPr lang="zh-TW" altLang="en-US"/>
          </a:p>
        </p:txBody>
      </p:sp>
    </p:spTree>
    <p:extLst>
      <p:ext uri="{BB962C8B-B14F-4D97-AF65-F5344CB8AC3E}">
        <p14:creationId xmlns:p14="http://schemas.microsoft.com/office/powerpoint/2010/main" val="1663290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54</a:t>
            </a:fld>
            <a:endParaRPr lang="en-US" altLang="zh-TW">
              <a:latin typeface="Arial" charset="0"/>
            </a:endParaRPr>
          </a:p>
        </p:txBody>
      </p:sp>
    </p:spTree>
    <p:extLst>
      <p:ext uri="{BB962C8B-B14F-4D97-AF65-F5344CB8AC3E}">
        <p14:creationId xmlns:p14="http://schemas.microsoft.com/office/powerpoint/2010/main" val="602194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55</a:t>
            </a:fld>
            <a:endParaRPr lang="en-US" altLang="zh-TW">
              <a:latin typeface="Arial" charset="0"/>
            </a:endParaRPr>
          </a:p>
        </p:txBody>
      </p:sp>
    </p:spTree>
    <p:extLst>
      <p:ext uri="{BB962C8B-B14F-4D97-AF65-F5344CB8AC3E}">
        <p14:creationId xmlns:p14="http://schemas.microsoft.com/office/powerpoint/2010/main" val="36363499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56</a:t>
            </a:fld>
            <a:endParaRPr lang="en-US" altLang="zh-TW">
              <a:latin typeface="Arial" charset="0"/>
            </a:endParaRPr>
          </a:p>
        </p:txBody>
      </p:sp>
    </p:spTree>
    <p:extLst>
      <p:ext uri="{BB962C8B-B14F-4D97-AF65-F5344CB8AC3E}">
        <p14:creationId xmlns:p14="http://schemas.microsoft.com/office/powerpoint/2010/main" val="1207497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57</a:t>
            </a:fld>
            <a:endParaRPr lang="en-US" altLang="zh-TW">
              <a:latin typeface="Arial" charset="0"/>
            </a:endParaRPr>
          </a:p>
        </p:txBody>
      </p:sp>
    </p:spTree>
    <p:extLst>
      <p:ext uri="{BB962C8B-B14F-4D97-AF65-F5344CB8AC3E}">
        <p14:creationId xmlns:p14="http://schemas.microsoft.com/office/powerpoint/2010/main" val="26018747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7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E827841-B94F-40E0-8134-D2205B414E35}" type="slidenum">
              <a:rPr lang="zh-TW" altLang="en-US" smtClean="0">
                <a:latin typeface="Arial" charset="0"/>
              </a:rPr>
              <a:pPr eaLnBrk="1" hangingPunct="1">
                <a:spcBef>
                  <a:spcPct val="0"/>
                </a:spcBef>
              </a:pPr>
              <a:t>58</a:t>
            </a:fld>
            <a:endParaRPr lang="en-US" altLang="zh-TW">
              <a:latin typeface="Arial" charset="0"/>
            </a:endParaRPr>
          </a:p>
        </p:txBody>
      </p:sp>
    </p:spTree>
    <p:extLst>
      <p:ext uri="{BB962C8B-B14F-4D97-AF65-F5344CB8AC3E}">
        <p14:creationId xmlns:p14="http://schemas.microsoft.com/office/powerpoint/2010/main" val="3990972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7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E827841-B94F-40E0-8134-D2205B414E35}" type="slidenum">
              <a:rPr lang="zh-TW" altLang="en-US" smtClean="0">
                <a:latin typeface="Arial" charset="0"/>
              </a:rPr>
              <a:pPr eaLnBrk="1" hangingPunct="1">
                <a:spcBef>
                  <a:spcPct val="0"/>
                </a:spcBef>
              </a:pPr>
              <a:t>59</a:t>
            </a:fld>
            <a:endParaRPr lang="en-US" altLang="zh-TW">
              <a:latin typeface="Arial" charset="0"/>
            </a:endParaRPr>
          </a:p>
        </p:txBody>
      </p:sp>
    </p:spTree>
    <p:extLst>
      <p:ext uri="{BB962C8B-B14F-4D97-AF65-F5344CB8AC3E}">
        <p14:creationId xmlns:p14="http://schemas.microsoft.com/office/powerpoint/2010/main" val="18419390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60</a:t>
            </a:fld>
            <a:endParaRPr lang="en-US" altLang="zh-TW">
              <a:latin typeface="Arial" charset="0"/>
            </a:endParaRPr>
          </a:p>
        </p:txBody>
      </p:sp>
    </p:spTree>
    <p:extLst>
      <p:ext uri="{BB962C8B-B14F-4D97-AF65-F5344CB8AC3E}">
        <p14:creationId xmlns:p14="http://schemas.microsoft.com/office/powerpoint/2010/main" val="18284929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61</a:t>
            </a:fld>
            <a:endParaRPr lang="en-US" altLang="zh-TW">
              <a:latin typeface="Arial" charset="0"/>
            </a:endParaRPr>
          </a:p>
        </p:txBody>
      </p:sp>
    </p:spTree>
    <p:extLst>
      <p:ext uri="{BB962C8B-B14F-4D97-AF65-F5344CB8AC3E}">
        <p14:creationId xmlns:p14="http://schemas.microsoft.com/office/powerpoint/2010/main" val="23502315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62</a:t>
            </a:fld>
            <a:endParaRPr lang="en-US" altLang="zh-TW">
              <a:latin typeface="Arial" charset="0"/>
            </a:endParaRPr>
          </a:p>
        </p:txBody>
      </p:sp>
    </p:spTree>
    <p:extLst>
      <p:ext uri="{BB962C8B-B14F-4D97-AF65-F5344CB8AC3E}">
        <p14:creationId xmlns:p14="http://schemas.microsoft.com/office/powerpoint/2010/main" val="18353288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dirty="0"/>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63</a:t>
            </a:fld>
            <a:endParaRPr lang="en-US" altLang="zh-TW">
              <a:latin typeface="Arial" charset="0"/>
            </a:endParaRPr>
          </a:p>
        </p:txBody>
      </p:sp>
    </p:spTree>
    <p:extLst>
      <p:ext uri="{BB962C8B-B14F-4D97-AF65-F5344CB8AC3E}">
        <p14:creationId xmlns:p14="http://schemas.microsoft.com/office/powerpoint/2010/main" val="2496171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19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4E268899-D569-44D4-AC0B-03207D7278B6}" type="slidenum">
              <a:rPr lang="zh-TW" altLang="en-US" smtClean="0">
                <a:latin typeface="Arial" charset="0"/>
              </a:rPr>
              <a:pPr eaLnBrk="1" hangingPunct="1">
                <a:spcBef>
                  <a:spcPct val="0"/>
                </a:spcBef>
              </a:pPr>
              <a:t>19</a:t>
            </a:fld>
            <a:endParaRPr lang="en-US" altLang="zh-TW">
              <a:latin typeface="Arial" charset="0"/>
            </a:endParaRPr>
          </a:p>
        </p:txBody>
      </p:sp>
    </p:spTree>
    <p:extLst>
      <p:ext uri="{BB962C8B-B14F-4D97-AF65-F5344CB8AC3E}">
        <p14:creationId xmlns:p14="http://schemas.microsoft.com/office/powerpoint/2010/main" val="31214862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64</a:t>
            </a:fld>
            <a:endParaRPr lang="en-US" altLang="zh-TW">
              <a:latin typeface="Arial" charset="0"/>
            </a:endParaRPr>
          </a:p>
        </p:txBody>
      </p:sp>
    </p:spTree>
    <p:extLst>
      <p:ext uri="{BB962C8B-B14F-4D97-AF65-F5344CB8AC3E}">
        <p14:creationId xmlns:p14="http://schemas.microsoft.com/office/powerpoint/2010/main" val="15503659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65</a:t>
            </a:fld>
            <a:endParaRPr lang="en-US" altLang="zh-TW">
              <a:latin typeface="Arial" charset="0"/>
            </a:endParaRPr>
          </a:p>
        </p:txBody>
      </p:sp>
    </p:spTree>
    <p:extLst>
      <p:ext uri="{BB962C8B-B14F-4D97-AF65-F5344CB8AC3E}">
        <p14:creationId xmlns:p14="http://schemas.microsoft.com/office/powerpoint/2010/main" val="6325477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66</a:t>
            </a:fld>
            <a:endParaRPr lang="en-US" altLang="zh-TW">
              <a:latin typeface="Arial" charset="0"/>
            </a:endParaRPr>
          </a:p>
        </p:txBody>
      </p:sp>
    </p:spTree>
    <p:extLst>
      <p:ext uri="{BB962C8B-B14F-4D97-AF65-F5344CB8AC3E}">
        <p14:creationId xmlns:p14="http://schemas.microsoft.com/office/powerpoint/2010/main" val="14063803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67</a:t>
            </a:fld>
            <a:endParaRPr lang="en-US" altLang="zh-TW">
              <a:latin typeface="Arial" charset="0"/>
            </a:endParaRPr>
          </a:p>
        </p:txBody>
      </p:sp>
    </p:spTree>
    <p:extLst>
      <p:ext uri="{BB962C8B-B14F-4D97-AF65-F5344CB8AC3E}">
        <p14:creationId xmlns:p14="http://schemas.microsoft.com/office/powerpoint/2010/main" val="5181869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68</a:t>
            </a:fld>
            <a:endParaRPr lang="en-US" altLang="zh-TW">
              <a:latin typeface="Arial" charset="0"/>
            </a:endParaRPr>
          </a:p>
        </p:txBody>
      </p:sp>
    </p:spTree>
    <p:extLst>
      <p:ext uri="{BB962C8B-B14F-4D97-AF65-F5344CB8AC3E}">
        <p14:creationId xmlns:p14="http://schemas.microsoft.com/office/powerpoint/2010/main" val="6719843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dirty="0"/>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69</a:t>
            </a:fld>
            <a:endParaRPr lang="en-US" altLang="zh-TW">
              <a:latin typeface="Arial" charset="0"/>
            </a:endParaRPr>
          </a:p>
        </p:txBody>
      </p:sp>
    </p:spTree>
    <p:extLst>
      <p:ext uri="{BB962C8B-B14F-4D97-AF65-F5344CB8AC3E}">
        <p14:creationId xmlns:p14="http://schemas.microsoft.com/office/powerpoint/2010/main" val="22768529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70</a:t>
            </a:fld>
            <a:endParaRPr lang="en-US" altLang="zh-TW">
              <a:latin typeface="Arial" charset="0"/>
            </a:endParaRPr>
          </a:p>
        </p:txBody>
      </p:sp>
    </p:spTree>
    <p:extLst>
      <p:ext uri="{BB962C8B-B14F-4D97-AF65-F5344CB8AC3E}">
        <p14:creationId xmlns:p14="http://schemas.microsoft.com/office/powerpoint/2010/main" val="22333603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71</a:t>
            </a:fld>
            <a:endParaRPr lang="en-US" altLang="zh-TW">
              <a:latin typeface="Arial" charset="0"/>
            </a:endParaRPr>
          </a:p>
        </p:txBody>
      </p:sp>
    </p:spTree>
    <p:extLst>
      <p:ext uri="{BB962C8B-B14F-4D97-AF65-F5344CB8AC3E}">
        <p14:creationId xmlns:p14="http://schemas.microsoft.com/office/powerpoint/2010/main" val="15070488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dirty="0"/>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72</a:t>
            </a:fld>
            <a:endParaRPr lang="en-US" altLang="zh-TW">
              <a:latin typeface="Arial" charset="0"/>
            </a:endParaRPr>
          </a:p>
        </p:txBody>
      </p:sp>
    </p:spTree>
    <p:extLst>
      <p:ext uri="{BB962C8B-B14F-4D97-AF65-F5344CB8AC3E}">
        <p14:creationId xmlns:p14="http://schemas.microsoft.com/office/powerpoint/2010/main" val="36703714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73</a:t>
            </a:fld>
            <a:endParaRPr lang="en-US" altLang="zh-TW">
              <a:latin typeface="Arial" charset="0"/>
            </a:endParaRPr>
          </a:p>
        </p:txBody>
      </p:sp>
    </p:spTree>
    <p:extLst>
      <p:ext uri="{BB962C8B-B14F-4D97-AF65-F5344CB8AC3E}">
        <p14:creationId xmlns:p14="http://schemas.microsoft.com/office/powerpoint/2010/main" val="2024455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20</a:t>
            </a:fld>
            <a:endParaRPr lang="en-US" altLang="zh-TW">
              <a:latin typeface="Arial" charset="0"/>
            </a:endParaRPr>
          </a:p>
        </p:txBody>
      </p:sp>
    </p:spTree>
    <p:extLst>
      <p:ext uri="{BB962C8B-B14F-4D97-AF65-F5344CB8AC3E}">
        <p14:creationId xmlns:p14="http://schemas.microsoft.com/office/powerpoint/2010/main" val="40773820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74</a:t>
            </a:fld>
            <a:endParaRPr lang="en-US" altLang="zh-TW">
              <a:latin typeface="Arial" charset="0"/>
            </a:endParaRPr>
          </a:p>
        </p:txBody>
      </p:sp>
    </p:spTree>
    <p:extLst>
      <p:ext uri="{BB962C8B-B14F-4D97-AF65-F5344CB8AC3E}">
        <p14:creationId xmlns:p14="http://schemas.microsoft.com/office/powerpoint/2010/main" val="1259646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75</a:t>
            </a:fld>
            <a:endParaRPr lang="en-US" altLang="zh-TW">
              <a:latin typeface="Arial" charset="0"/>
            </a:endParaRPr>
          </a:p>
        </p:txBody>
      </p:sp>
    </p:spTree>
    <p:extLst>
      <p:ext uri="{BB962C8B-B14F-4D97-AF65-F5344CB8AC3E}">
        <p14:creationId xmlns:p14="http://schemas.microsoft.com/office/powerpoint/2010/main" val="42688395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76</a:t>
            </a:fld>
            <a:endParaRPr lang="en-US" altLang="zh-TW">
              <a:latin typeface="Arial" charset="0"/>
            </a:endParaRPr>
          </a:p>
        </p:txBody>
      </p:sp>
    </p:spTree>
    <p:extLst>
      <p:ext uri="{BB962C8B-B14F-4D97-AF65-F5344CB8AC3E}">
        <p14:creationId xmlns:p14="http://schemas.microsoft.com/office/powerpoint/2010/main" val="27779352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77</a:t>
            </a:fld>
            <a:endParaRPr lang="en-US" altLang="zh-TW">
              <a:latin typeface="Arial" charset="0"/>
            </a:endParaRPr>
          </a:p>
        </p:txBody>
      </p:sp>
    </p:spTree>
    <p:extLst>
      <p:ext uri="{BB962C8B-B14F-4D97-AF65-F5344CB8AC3E}">
        <p14:creationId xmlns:p14="http://schemas.microsoft.com/office/powerpoint/2010/main" val="10897960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78</a:t>
            </a:fld>
            <a:endParaRPr lang="en-US" altLang="zh-TW">
              <a:latin typeface="Arial" charset="0"/>
            </a:endParaRPr>
          </a:p>
        </p:txBody>
      </p:sp>
    </p:spTree>
    <p:extLst>
      <p:ext uri="{BB962C8B-B14F-4D97-AF65-F5344CB8AC3E}">
        <p14:creationId xmlns:p14="http://schemas.microsoft.com/office/powerpoint/2010/main" val="34377780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79</a:t>
            </a:fld>
            <a:endParaRPr lang="en-US" altLang="zh-TW">
              <a:latin typeface="Arial" charset="0"/>
            </a:endParaRPr>
          </a:p>
        </p:txBody>
      </p:sp>
    </p:spTree>
    <p:extLst>
      <p:ext uri="{BB962C8B-B14F-4D97-AF65-F5344CB8AC3E}">
        <p14:creationId xmlns:p14="http://schemas.microsoft.com/office/powerpoint/2010/main" val="21862941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80</a:t>
            </a:fld>
            <a:endParaRPr lang="en-US" altLang="zh-TW">
              <a:latin typeface="Arial" charset="0"/>
            </a:endParaRPr>
          </a:p>
        </p:txBody>
      </p:sp>
    </p:spTree>
    <p:extLst>
      <p:ext uri="{BB962C8B-B14F-4D97-AF65-F5344CB8AC3E}">
        <p14:creationId xmlns:p14="http://schemas.microsoft.com/office/powerpoint/2010/main" val="35697804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81</a:t>
            </a:fld>
            <a:endParaRPr lang="en-US" altLang="zh-TW">
              <a:latin typeface="Arial" charset="0"/>
            </a:endParaRPr>
          </a:p>
        </p:txBody>
      </p:sp>
    </p:spTree>
    <p:extLst>
      <p:ext uri="{BB962C8B-B14F-4D97-AF65-F5344CB8AC3E}">
        <p14:creationId xmlns:p14="http://schemas.microsoft.com/office/powerpoint/2010/main" val="8094783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82</a:t>
            </a:fld>
            <a:endParaRPr lang="en-US" altLang="zh-TW">
              <a:latin typeface="Arial" charset="0"/>
            </a:endParaRPr>
          </a:p>
        </p:txBody>
      </p:sp>
    </p:spTree>
    <p:extLst>
      <p:ext uri="{BB962C8B-B14F-4D97-AF65-F5344CB8AC3E}">
        <p14:creationId xmlns:p14="http://schemas.microsoft.com/office/powerpoint/2010/main" val="313614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19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4E268899-D569-44D4-AC0B-03207D7278B6}" type="slidenum">
              <a:rPr lang="zh-TW" altLang="en-US" smtClean="0">
                <a:latin typeface="Arial" charset="0"/>
              </a:rPr>
              <a:pPr eaLnBrk="1" hangingPunct="1">
                <a:spcBef>
                  <a:spcPct val="0"/>
                </a:spcBef>
              </a:pPr>
              <a:t>83</a:t>
            </a:fld>
            <a:endParaRPr lang="en-US" altLang="zh-TW">
              <a:latin typeface="Arial" charset="0"/>
            </a:endParaRPr>
          </a:p>
        </p:txBody>
      </p:sp>
    </p:spTree>
    <p:extLst>
      <p:ext uri="{BB962C8B-B14F-4D97-AF65-F5344CB8AC3E}">
        <p14:creationId xmlns:p14="http://schemas.microsoft.com/office/powerpoint/2010/main" val="3136693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21</a:t>
            </a:fld>
            <a:endParaRPr lang="en-US" altLang="zh-TW">
              <a:latin typeface="Arial" charset="0"/>
            </a:endParaRPr>
          </a:p>
        </p:txBody>
      </p:sp>
    </p:spTree>
    <p:extLst>
      <p:ext uri="{BB962C8B-B14F-4D97-AF65-F5344CB8AC3E}">
        <p14:creationId xmlns:p14="http://schemas.microsoft.com/office/powerpoint/2010/main" val="29850132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84</a:t>
            </a:fld>
            <a:endParaRPr lang="en-US" altLang="zh-TW">
              <a:latin typeface="Arial" charset="0"/>
            </a:endParaRPr>
          </a:p>
        </p:txBody>
      </p:sp>
    </p:spTree>
    <p:extLst>
      <p:ext uri="{BB962C8B-B14F-4D97-AF65-F5344CB8AC3E}">
        <p14:creationId xmlns:p14="http://schemas.microsoft.com/office/powerpoint/2010/main" val="28797335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dirty="0"/>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85</a:t>
            </a:fld>
            <a:endParaRPr lang="en-US" altLang="zh-TW">
              <a:latin typeface="Arial" charset="0"/>
            </a:endParaRPr>
          </a:p>
        </p:txBody>
      </p:sp>
    </p:spTree>
    <p:extLst>
      <p:ext uri="{BB962C8B-B14F-4D97-AF65-F5344CB8AC3E}">
        <p14:creationId xmlns:p14="http://schemas.microsoft.com/office/powerpoint/2010/main" val="6900001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86</a:t>
            </a:fld>
            <a:endParaRPr lang="en-US" altLang="zh-TW">
              <a:latin typeface="Arial" charset="0"/>
            </a:endParaRPr>
          </a:p>
        </p:txBody>
      </p:sp>
    </p:spTree>
    <p:extLst>
      <p:ext uri="{BB962C8B-B14F-4D97-AF65-F5344CB8AC3E}">
        <p14:creationId xmlns:p14="http://schemas.microsoft.com/office/powerpoint/2010/main" val="39873280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87</a:t>
            </a:fld>
            <a:endParaRPr lang="en-US" altLang="zh-TW">
              <a:latin typeface="Arial" charset="0"/>
            </a:endParaRPr>
          </a:p>
        </p:txBody>
      </p:sp>
    </p:spTree>
    <p:extLst>
      <p:ext uri="{BB962C8B-B14F-4D97-AF65-F5344CB8AC3E}">
        <p14:creationId xmlns:p14="http://schemas.microsoft.com/office/powerpoint/2010/main" val="10912493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88</a:t>
            </a:fld>
            <a:endParaRPr lang="en-US" altLang="zh-TW">
              <a:latin typeface="Arial" charset="0"/>
            </a:endParaRPr>
          </a:p>
        </p:txBody>
      </p:sp>
    </p:spTree>
    <p:extLst>
      <p:ext uri="{BB962C8B-B14F-4D97-AF65-F5344CB8AC3E}">
        <p14:creationId xmlns:p14="http://schemas.microsoft.com/office/powerpoint/2010/main" val="790077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89</a:t>
            </a:fld>
            <a:endParaRPr lang="en-US" altLang="zh-TW">
              <a:latin typeface="Arial" charset="0"/>
            </a:endParaRPr>
          </a:p>
        </p:txBody>
      </p:sp>
    </p:spTree>
    <p:extLst>
      <p:ext uri="{BB962C8B-B14F-4D97-AF65-F5344CB8AC3E}">
        <p14:creationId xmlns:p14="http://schemas.microsoft.com/office/powerpoint/2010/main" val="19943546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90</a:t>
            </a:fld>
            <a:endParaRPr lang="en-US" altLang="zh-TW">
              <a:latin typeface="Arial" charset="0"/>
            </a:endParaRPr>
          </a:p>
        </p:txBody>
      </p:sp>
    </p:spTree>
    <p:extLst>
      <p:ext uri="{BB962C8B-B14F-4D97-AF65-F5344CB8AC3E}">
        <p14:creationId xmlns:p14="http://schemas.microsoft.com/office/powerpoint/2010/main" val="42702671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91</a:t>
            </a:fld>
            <a:endParaRPr lang="en-US" altLang="zh-TW">
              <a:latin typeface="Arial" charset="0"/>
            </a:endParaRPr>
          </a:p>
        </p:txBody>
      </p:sp>
    </p:spTree>
    <p:extLst>
      <p:ext uri="{BB962C8B-B14F-4D97-AF65-F5344CB8AC3E}">
        <p14:creationId xmlns:p14="http://schemas.microsoft.com/office/powerpoint/2010/main" val="36821923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92</a:t>
            </a:fld>
            <a:endParaRPr lang="en-US" altLang="zh-TW">
              <a:latin typeface="Arial" charset="0"/>
            </a:endParaRPr>
          </a:p>
        </p:txBody>
      </p:sp>
    </p:spTree>
    <p:extLst>
      <p:ext uri="{BB962C8B-B14F-4D97-AF65-F5344CB8AC3E}">
        <p14:creationId xmlns:p14="http://schemas.microsoft.com/office/powerpoint/2010/main" val="35853504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dirty="0"/>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93</a:t>
            </a:fld>
            <a:endParaRPr lang="en-US" altLang="zh-TW">
              <a:latin typeface="Arial" charset="0"/>
            </a:endParaRPr>
          </a:p>
        </p:txBody>
      </p:sp>
    </p:spTree>
    <p:extLst>
      <p:ext uri="{BB962C8B-B14F-4D97-AF65-F5344CB8AC3E}">
        <p14:creationId xmlns:p14="http://schemas.microsoft.com/office/powerpoint/2010/main" val="949062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22</a:t>
            </a:fld>
            <a:endParaRPr lang="en-US" altLang="zh-TW">
              <a:latin typeface="Arial" charset="0"/>
            </a:endParaRPr>
          </a:p>
        </p:txBody>
      </p:sp>
    </p:spTree>
    <p:extLst>
      <p:ext uri="{BB962C8B-B14F-4D97-AF65-F5344CB8AC3E}">
        <p14:creationId xmlns:p14="http://schemas.microsoft.com/office/powerpoint/2010/main" val="31720565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94</a:t>
            </a:fld>
            <a:endParaRPr lang="en-US" altLang="zh-TW">
              <a:latin typeface="Arial" charset="0"/>
            </a:endParaRPr>
          </a:p>
        </p:txBody>
      </p:sp>
    </p:spTree>
    <p:extLst>
      <p:ext uri="{BB962C8B-B14F-4D97-AF65-F5344CB8AC3E}">
        <p14:creationId xmlns:p14="http://schemas.microsoft.com/office/powerpoint/2010/main" val="184551264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95</a:t>
            </a:fld>
            <a:endParaRPr lang="en-US" altLang="zh-TW">
              <a:latin typeface="Arial" charset="0"/>
            </a:endParaRPr>
          </a:p>
        </p:txBody>
      </p:sp>
    </p:spTree>
    <p:extLst>
      <p:ext uri="{BB962C8B-B14F-4D97-AF65-F5344CB8AC3E}">
        <p14:creationId xmlns:p14="http://schemas.microsoft.com/office/powerpoint/2010/main" val="21686811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96</a:t>
            </a:fld>
            <a:endParaRPr lang="en-US" altLang="zh-TW">
              <a:latin typeface="Arial" charset="0"/>
            </a:endParaRPr>
          </a:p>
        </p:txBody>
      </p:sp>
    </p:spTree>
    <p:extLst>
      <p:ext uri="{BB962C8B-B14F-4D97-AF65-F5344CB8AC3E}">
        <p14:creationId xmlns:p14="http://schemas.microsoft.com/office/powerpoint/2010/main" val="13057522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97</a:t>
            </a:fld>
            <a:endParaRPr lang="en-US" altLang="zh-TW">
              <a:latin typeface="Arial" charset="0"/>
            </a:endParaRPr>
          </a:p>
        </p:txBody>
      </p:sp>
    </p:spTree>
    <p:extLst>
      <p:ext uri="{BB962C8B-B14F-4D97-AF65-F5344CB8AC3E}">
        <p14:creationId xmlns:p14="http://schemas.microsoft.com/office/powerpoint/2010/main" val="5980349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4538"/>
            <a:ext cx="6616700" cy="3722687"/>
          </a:xfrm>
        </p:spPr>
      </p:sp>
      <p:sp>
        <p:nvSpPr>
          <p:cNvPr id="3" name="備忘稿版面配置區 2"/>
          <p:cNvSpPr>
            <a:spLocks noGrp="1"/>
          </p:cNvSpPr>
          <p:nvPr>
            <p:ph type="body" idx="1"/>
          </p:nvPr>
        </p:nvSpPr>
        <p:spPr/>
        <p:txBody>
          <a:bodyPr/>
          <a:lstStyle/>
          <a:p>
            <a:endParaRPr lang="zh-TW" altLang="en-US"/>
          </a:p>
        </p:txBody>
      </p:sp>
      <p:sp>
        <p:nvSpPr>
          <p:cNvPr id="4" name="日期版面配置區 3"/>
          <p:cNvSpPr>
            <a:spLocks noGrp="1"/>
          </p:cNvSpPr>
          <p:nvPr>
            <p:ph type="dt"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AF1C8DE8-BA2A-400C-A20D-12712466775A}" type="slidenum">
              <a:rPr lang="zh-TW" altLang="en-US" smtClean="0"/>
              <a:pPr/>
              <a:t>98</a:t>
            </a:fld>
            <a:endParaRPr lang="zh-TW" altLang="en-US"/>
          </a:p>
        </p:txBody>
      </p:sp>
    </p:spTree>
    <p:extLst>
      <p:ext uri="{BB962C8B-B14F-4D97-AF65-F5344CB8AC3E}">
        <p14:creationId xmlns:p14="http://schemas.microsoft.com/office/powerpoint/2010/main" val="1351151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06" indent="-275617" eaLnBrk="0" hangingPunct="0">
              <a:spcBef>
                <a:spcPct val="30000"/>
              </a:spcBef>
              <a:defRPr sz="1200">
                <a:solidFill>
                  <a:schemeClr val="tx1"/>
                </a:solidFill>
                <a:latin typeface="Calibri" pitchFamily="34" charset="0"/>
                <a:ea typeface="新細明體" charset="-120"/>
              </a:defRPr>
            </a:lvl2pPr>
            <a:lvl3pPr marL="1102474" indent="-220494" eaLnBrk="0" hangingPunct="0">
              <a:spcBef>
                <a:spcPct val="30000"/>
              </a:spcBef>
              <a:defRPr sz="1200">
                <a:solidFill>
                  <a:schemeClr val="tx1"/>
                </a:solidFill>
                <a:latin typeface="Calibri" pitchFamily="34" charset="0"/>
                <a:ea typeface="新細明體" charset="-120"/>
              </a:defRPr>
            </a:lvl3pPr>
            <a:lvl4pPr marL="1543463" indent="-220494" eaLnBrk="0" hangingPunct="0">
              <a:spcBef>
                <a:spcPct val="30000"/>
              </a:spcBef>
              <a:defRPr sz="1200">
                <a:solidFill>
                  <a:schemeClr val="tx1"/>
                </a:solidFill>
                <a:latin typeface="Calibri" pitchFamily="34" charset="0"/>
                <a:ea typeface="新細明體" charset="-120"/>
              </a:defRPr>
            </a:lvl4pPr>
            <a:lvl5pPr marL="1984452" indent="-220494" eaLnBrk="0" hangingPunct="0">
              <a:spcBef>
                <a:spcPct val="30000"/>
              </a:spcBef>
              <a:defRPr sz="1200">
                <a:solidFill>
                  <a:schemeClr val="tx1"/>
                </a:solidFill>
                <a:latin typeface="Calibri" pitchFamily="34" charset="0"/>
                <a:ea typeface="新細明體" charset="-120"/>
              </a:defRPr>
            </a:lvl5pPr>
            <a:lvl6pPr marL="2425442" indent="-220494" eaLnBrk="0" fontAlgn="base" hangingPunct="0">
              <a:spcBef>
                <a:spcPct val="30000"/>
              </a:spcBef>
              <a:spcAft>
                <a:spcPct val="0"/>
              </a:spcAft>
              <a:defRPr sz="1200">
                <a:solidFill>
                  <a:schemeClr val="tx1"/>
                </a:solidFill>
                <a:latin typeface="Calibri" pitchFamily="34" charset="0"/>
                <a:ea typeface="新細明體" charset="-120"/>
              </a:defRPr>
            </a:lvl6pPr>
            <a:lvl7pPr marL="2866432" indent="-220494" eaLnBrk="0" fontAlgn="base" hangingPunct="0">
              <a:spcBef>
                <a:spcPct val="30000"/>
              </a:spcBef>
              <a:spcAft>
                <a:spcPct val="0"/>
              </a:spcAft>
              <a:defRPr sz="1200">
                <a:solidFill>
                  <a:schemeClr val="tx1"/>
                </a:solidFill>
                <a:latin typeface="Calibri" pitchFamily="34" charset="0"/>
                <a:ea typeface="新細明體" charset="-120"/>
              </a:defRPr>
            </a:lvl7pPr>
            <a:lvl8pPr marL="3307421" indent="-220494" eaLnBrk="0" fontAlgn="base" hangingPunct="0">
              <a:spcBef>
                <a:spcPct val="30000"/>
              </a:spcBef>
              <a:spcAft>
                <a:spcPct val="0"/>
              </a:spcAft>
              <a:defRPr sz="1200">
                <a:solidFill>
                  <a:schemeClr val="tx1"/>
                </a:solidFill>
                <a:latin typeface="Calibri" pitchFamily="34" charset="0"/>
                <a:ea typeface="新細明體" charset="-120"/>
              </a:defRPr>
            </a:lvl8pPr>
            <a:lvl9pPr marL="3748411" indent="-220494"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23</a:t>
            </a:fld>
            <a:endParaRPr lang="en-US" altLang="zh-TW">
              <a:latin typeface="Arial" charset="0"/>
            </a:endParaRPr>
          </a:p>
        </p:txBody>
      </p:sp>
    </p:spTree>
    <p:extLst>
      <p:ext uri="{BB962C8B-B14F-4D97-AF65-F5344CB8AC3E}">
        <p14:creationId xmlns:p14="http://schemas.microsoft.com/office/powerpoint/2010/main" val="2707777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FB0B933C-5C64-4D32-AC82-166FD3604BDA}" type="datetime1">
              <a:rPr lang="zh-TW" altLang="en-US" smtClean="0"/>
              <a:t>2026/3/19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10" name="投影片編號版面配置區 5"/>
          <p:cNvSpPr>
            <a:spLocks noGrp="1"/>
          </p:cNvSpPr>
          <p:nvPr>
            <p:ph type="sldNum" sz="quarter" idx="12"/>
          </p:nvPr>
        </p:nvSpPr>
        <p:spPr>
          <a:xfrm>
            <a:off x="9142228" y="6230346"/>
            <a:ext cx="2743200" cy="365125"/>
          </a:xfrm>
        </p:spPr>
        <p:txBody>
          <a:bodyPr/>
          <a:lstStyle>
            <a:lvl1pPr>
              <a:defRPr sz="2200" b="1" u="sng">
                <a:solidFill>
                  <a:schemeClr val="tx1">
                    <a:lumMod val="85000"/>
                    <a:lumOff val="15000"/>
                  </a:schemeClr>
                </a:solidFill>
                <a:latin typeface="Bookman Old Style" panose="02050604050505020204" pitchFamily="18" charset="0"/>
              </a:defRPr>
            </a:lvl1pPr>
          </a:lstStyle>
          <a:p>
            <a:fld id="{BFD9D296-0923-4B30-8558-81C121D8C7E7}" type="slidenum">
              <a:rPr lang="zh-TW" altLang="en-US" smtClean="0"/>
              <a:pPr/>
              <a:t>‹#›</a:t>
            </a:fld>
            <a:endParaRPr lang="zh-TW" altLang="en-US" dirty="0"/>
          </a:p>
        </p:txBody>
      </p:sp>
      <p:pic>
        <p:nvPicPr>
          <p:cNvPr id="11"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12" name="群組 11"/>
          <p:cNvGrpSpPr/>
          <p:nvPr userDrawn="1"/>
        </p:nvGrpSpPr>
        <p:grpSpPr>
          <a:xfrm>
            <a:off x="0" y="76202"/>
            <a:ext cx="12192000" cy="631371"/>
            <a:chOff x="0" y="76202"/>
            <a:chExt cx="12192000" cy="631371"/>
          </a:xfrm>
        </p:grpSpPr>
        <p:sp>
          <p:nvSpPr>
            <p:cNvPr id="13" name="矩形 12"/>
            <p:cNvSpPr/>
            <p:nvPr userDrawn="1"/>
          </p:nvSpPr>
          <p:spPr>
            <a:xfrm>
              <a:off x="0" y="76202"/>
              <a:ext cx="12192000" cy="631371"/>
            </a:xfrm>
            <a:prstGeom prst="rect">
              <a:avLst/>
            </a:prstGeom>
            <a:solidFill>
              <a:srgbClr val="FFE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 descr="聯合會logo"/>
            <p:cNvPicPr>
              <a:picLocks noChangeAspect="1" noChangeArrowheads="1"/>
            </p:cNvPicPr>
            <p:nvPr userDrawn="1"/>
          </p:nvPicPr>
          <p:blipFill>
            <a:blip r:embed="rId3" cstate="print">
              <a:duotone>
                <a:schemeClr val="accent4">
                  <a:shade val="45000"/>
                  <a:satMod val="135000"/>
                </a:schemeClr>
                <a:prstClr val="white"/>
              </a:duotone>
            </a:blip>
            <a:srcRect/>
            <a:stretch>
              <a:fillRect/>
            </a:stretch>
          </p:blipFill>
          <p:spPr bwMode="auto">
            <a:xfrm>
              <a:off x="10187838" y="231439"/>
              <a:ext cx="1892407" cy="325105"/>
            </a:xfrm>
            <a:prstGeom prst="rect">
              <a:avLst/>
            </a:prstGeom>
            <a:noFill/>
            <a:ln w="9525">
              <a:noFill/>
              <a:miter lim="800000"/>
              <a:headEnd/>
              <a:tailEnd/>
            </a:ln>
          </p:spPr>
        </p:pic>
        <p:sp>
          <p:nvSpPr>
            <p:cNvPr id="15" name="矩形 14"/>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rPr>
                <a:t>111-EP</a:t>
              </a:r>
              <a:endParaRPr lang="zh-TW" altLang="en-US" sz="1500" b="1" dirty="0">
                <a:solidFill>
                  <a:schemeClr val="bg1"/>
                </a:solidFill>
              </a:endParaRPr>
            </a:p>
          </p:txBody>
        </p:sp>
      </p:grpSp>
      <p:sp>
        <p:nvSpPr>
          <p:cNvPr id="16" name="文字方塊 15"/>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Tree>
    <p:extLst>
      <p:ext uri="{BB962C8B-B14F-4D97-AF65-F5344CB8AC3E}">
        <p14:creationId xmlns:p14="http://schemas.microsoft.com/office/powerpoint/2010/main" val="274406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2E9CCBBE-43CF-4A78-88AE-28F316077B2F}" type="datetime1">
              <a:rPr lang="zh-TW" altLang="en-US" smtClean="0"/>
              <a:t>2026/3/19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FD9D296-0923-4B30-8558-81C121D8C7E7}" type="slidenum">
              <a:rPr lang="zh-TW" altLang="en-US" smtClean="0"/>
              <a:t>‹#›</a:t>
            </a:fld>
            <a:endParaRPr lang="zh-TW" altLang="en-US"/>
          </a:p>
        </p:txBody>
      </p:sp>
    </p:spTree>
    <p:extLst>
      <p:ext uri="{BB962C8B-B14F-4D97-AF65-F5344CB8AC3E}">
        <p14:creationId xmlns:p14="http://schemas.microsoft.com/office/powerpoint/2010/main" val="703098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9C1B7D43-4BE5-4BB8-B447-E01A9C70FB01}" type="datetime1">
              <a:rPr lang="zh-TW" altLang="en-US" smtClean="0"/>
              <a:t>2026/3/19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FD9D296-0923-4B30-8558-81C121D8C7E7}" type="slidenum">
              <a:rPr lang="zh-TW" altLang="en-US" smtClean="0"/>
              <a:t>‹#›</a:t>
            </a:fld>
            <a:endParaRPr lang="zh-TW" altLang="en-US"/>
          </a:p>
        </p:txBody>
      </p:sp>
    </p:spTree>
    <p:extLst>
      <p:ext uri="{BB962C8B-B14F-4D97-AF65-F5344CB8AC3E}">
        <p14:creationId xmlns:p14="http://schemas.microsoft.com/office/powerpoint/2010/main" val="1199464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CD9063B-1193-4DEC-9F68-B132F359ED75}" type="datetime1">
              <a:rPr lang="zh-TW" altLang="en-US" smtClean="0"/>
              <a:t>2026/3/19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FD9D296-0923-4B30-8558-81C121D8C7E7}" type="slidenum">
              <a:rPr lang="zh-TW" altLang="en-US" smtClean="0"/>
              <a:t>‹#›</a:t>
            </a:fld>
            <a:endParaRPr lang="zh-TW" altLang="en-US"/>
          </a:p>
        </p:txBody>
      </p:sp>
    </p:spTree>
    <p:extLst>
      <p:ext uri="{BB962C8B-B14F-4D97-AF65-F5344CB8AC3E}">
        <p14:creationId xmlns:p14="http://schemas.microsoft.com/office/powerpoint/2010/main" val="2091215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表格版面配置區 2"/>
          <p:cNvSpPr>
            <a:spLocks noGrp="1"/>
          </p:cNvSpPr>
          <p:nvPr>
            <p:ph type="tbl" idx="1"/>
          </p:nvPr>
        </p:nvSpPr>
        <p:spPr>
          <a:xfrm>
            <a:off x="609600" y="1600201"/>
            <a:ext cx="10972800" cy="4525963"/>
          </a:xfrm>
        </p:spPr>
        <p:txBody>
          <a:bodyPr/>
          <a:lstStyle/>
          <a:p>
            <a:pPr lvl="0"/>
            <a:endParaRPr lang="zh-TW" altLang="en-US" noProof="0"/>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fld id="{D6AA8FAB-159B-463B-B2B8-D9C50939D111}" type="datetime1">
              <a:rPr lang="zh-TW" altLang="en-US" smtClean="0"/>
              <a:t>2026/3/19</a:t>
            </a:fld>
            <a:endParaRPr lang="en-US" altLang="zh-TW"/>
          </a:p>
        </p:txBody>
      </p:sp>
      <p:sp>
        <p:nvSpPr>
          <p:cNvPr id="5" name="Rectangle 5"/>
          <p:cNvSpPr>
            <a:spLocks noGrp="1" noChangeArrowheads="1"/>
          </p:cNvSpPr>
          <p:nvPr>
            <p:ph type="ftr" sz="quarter" idx="11"/>
          </p:nvPr>
        </p:nvSpPr>
        <p:spPr/>
        <p:txBody>
          <a:bodyPr/>
          <a:lstStyle>
            <a:lvl1pPr>
              <a:defRPr>
                <a:latin typeface="Arial" charset="0"/>
                <a:ea typeface="新細明體" charset="-12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vl1pPr>
          </a:lstStyle>
          <a:p>
            <a:pPr>
              <a:defRPr/>
            </a:pPr>
            <a:fld id="{8637D89E-1D42-404A-91EF-60F8155F3F22}" type="slidenum">
              <a:rPr lang="en-US" altLang="zh-TW"/>
              <a:pPr>
                <a:defRPr/>
              </a:pPr>
              <a:t>‹#›</a:t>
            </a:fld>
            <a:endParaRPr lang="en-US" altLang="zh-TW"/>
          </a:p>
        </p:txBody>
      </p:sp>
    </p:spTree>
    <p:extLst>
      <p:ext uri="{BB962C8B-B14F-4D97-AF65-F5344CB8AC3E}">
        <p14:creationId xmlns:p14="http://schemas.microsoft.com/office/powerpoint/2010/main" val="3729704463"/>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09600" y="1600200"/>
            <a:ext cx="109728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09600" y="3938589"/>
            <a:ext cx="109728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fld id="{5D5C7B8F-DA9A-4FB7-B756-5F299B2E50AD}" type="datetime1">
              <a:rPr lang="zh-TW" altLang="en-US" smtClean="0"/>
              <a:t>2026/3/19</a:t>
            </a:fld>
            <a:endParaRPr lang="en-US" altLang="zh-TW"/>
          </a:p>
        </p:txBody>
      </p:sp>
      <p:sp>
        <p:nvSpPr>
          <p:cNvPr id="6" name="Rectangle 5"/>
          <p:cNvSpPr>
            <a:spLocks noGrp="1" noChangeArrowheads="1"/>
          </p:cNvSpPr>
          <p:nvPr>
            <p:ph type="ftr" sz="quarter" idx="11"/>
          </p:nvPr>
        </p:nvSpPr>
        <p:spPr/>
        <p:txBody>
          <a:bodyPr/>
          <a:lstStyle>
            <a:lvl1pPr>
              <a:defRPr>
                <a:latin typeface="Arial" charset="0"/>
                <a:ea typeface="新細明體" charset="-12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CF3D107B-D40D-4A8D-8F5F-F8B098E846B7}" type="slidenum">
              <a:rPr lang="en-US" altLang="zh-TW"/>
              <a:pPr>
                <a:defRPr/>
              </a:pPr>
              <a:t>‹#›</a:t>
            </a:fld>
            <a:endParaRPr lang="en-US" altLang="zh-TW"/>
          </a:p>
        </p:txBody>
      </p:sp>
    </p:spTree>
    <p:extLst>
      <p:ext uri="{BB962C8B-B14F-4D97-AF65-F5344CB8AC3E}">
        <p14:creationId xmlns:p14="http://schemas.microsoft.com/office/powerpoint/2010/main" val="3048488106"/>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09600" y="1600201"/>
            <a:ext cx="53848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fld id="{DFE8A91A-40ED-4499-8F6F-858CE1320A2A}" type="datetime1">
              <a:rPr lang="zh-TW" altLang="en-US" smtClean="0"/>
              <a:t>2026/3/19</a:t>
            </a:fld>
            <a:endParaRPr lang="en-US" altLang="zh-TW"/>
          </a:p>
        </p:txBody>
      </p:sp>
      <p:sp>
        <p:nvSpPr>
          <p:cNvPr id="6" name="Rectangle 5"/>
          <p:cNvSpPr>
            <a:spLocks noGrp="1" noChangeArrowheads="1"/>
          </p:cNvSpPr>
          <p:nvPr>
            <p:ph type="ftr" sz="quarter" idx="11"/>
          </p:nvPr>
        </p:nvSpPr>
        <p:spPr/>
        <p:txBody>
          <a:bodyPr/>
          <a:lstStyle>
            <a:lvl1pPr>
              <a:defRPr>
                <a:latin typeface="Arial" charset="0"/>
                <a:ea typeface="新細明體" charset="-12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BE7B6768-4C0B-4587-B68B-C5EAAD545ABD}" type="slidenum">
              <a:rPr lang="en-US" altLang="zh-TW"/>
              <a:pPr>
                <a:defRPr/>
              </a:pPr>
              <a:t>‹#›</a:t>
            </a:fld>
            <a:endParaRPr lang="en-US" altLang="zh-TW"/>
          </a:p>
        </p:txBody>
      </p:sp>
    </p:spTree>
    <p:extLst>
      <p:ext uri="{BB962C8B-B14F-4D97-AF65-F5344CB8AC3E}">
        <p14:creationId xmlns:p14="http://schemas.microsoft.com/office/powerpoint/2010/main" val="10095366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CB2189F-1E0F-4A71-AD41-16E5D1D59EA3}" type="datetime1">
              <a:rPr lang="zh-TW" altLang="en-US" smtClean="0"/>
              <a:t>2026/3/19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a:xfrm>
            <a:off x="9142228" y="6230346"/>
            <a:ext cx="2743200" cy="365125"/>
          </a:xfrm>
        </p:spPr>
        <p:txBody>
          <a:bodyPr/>
          <a:lstStyle>
            <a:lvl1pPr>
              <a:defRPr sz="2200" b="1" u="sng">
                <a:solidFill>
                  <a:schemeClr val="tx1">
                    <a:lumMod val="85000"/>
                    <a:lumOff val="15000"/>
                  </a:schemeClr>
                </a:solidFill>
                <a:latin typeface="Bookman Old Style" panose="02050604050505020204" pitchFamily="18" charset="0"/>
              </a:defRPr>
            </a:lvl1pPr>
          </a:lstStyle>
          <a:p>
            <a:fld id="{BFD9D296-0923-4B30-8558-81C121D8C7E7}" type="slidenum">
              <a:rPr lang="zh-TW" altLang="en-US" smtClean="0"/>
              <a:pPr/>
              <a:t>‹#›</a:t>
            </a:fld>
            <a:endParaRPr lang="zh-TW" altLang="en-US" dirty="0"/>
          </a:p>
        </p:txBody>
      </p:sp>
      <p:pic>
        <p:nvPicPr>
          <p:cNvPr id="7"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13" name="群組 12"/>
          <p:cNvGrpSpPr/>
          <p:nvPr userDrawn="1"/>
        </p:nvGrpSpPr>
        <p:grpSpPr>
          <a:xfrm>
            <a:off x="0" y="76202"/>
            <a:ext cx="12192000" cy="631371"/>
            <a:chOff x="0" y="76202"/>
            <a:chExt cx="12192000" cy="631371"/>
          </a:xfrm>
        </p:grpSpPr>
        <p:sp>
          <p:nvSpPr>
            <p:cNvPr id="10" name="矩形 9"/>
            <p:cNvSpPr/>
            <p:nvPr userDrawn="1"/>
          </p:nvSpPr>
          <p:spPr>
            <a:xfrm>
              <a:off x="0" y="76202"/>
              <a:ext cx="12192000" cy="631371"/>
            </a:xfrm>
            <a:prstGeom prst="rect">
              <a:avLst/>
            </a:prstGeom>
            <a:solidFill>
              <a:srgbClr val="FFE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1" descr="聯合會logo"/>
            <p:cNvPicPr>
              <a:picLocks noChangeAspect="1" noChangeArrowheads="1"/>
            </p:cNvPicPr>
            <p:nvPr userDrawn="1"/>
          </p:nvPicPr>
          <p:blipFill>
            <a:blip r:embed="rId3" cstate="print">
              <a:duotone>
                <a:schemeClr val="accent4">
                  <a:shade val="45000"/>
                  <a:satMod val="135000"/>
                </a:schemeClr>
                <a:prstClr val="white"/>
              </a:duotone>
            </a:blip>
            <a:srcRect/>
            <a:stretch>
              <a:fillRect/>
            </a:stretch>
          </p:blipFill>
          <p:spPr bwMode="auto">
            <a:xfrm>
              <a:off x="10187838" y="231439"/>
              <a:ext cx="1892407" cy="325105"/>
            </a:xfrm>
            <a:prstGeom prst="rect">
              <a:avLst/>
            </a:prstGeom>
            <a:noFill/>
            <a:ln w="9525">
              <a:noFill/>
              <a:miter lim="800000"/>
              <a:headEnd/>
              <a:tailEnd/>
            </a:ln>
          </p:spPr>
        </p:pic>
        <p:sp>
          <p:nvSpPr>
            <p:cNvPr id="11" name="矩形 10"/>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rPr>
                <a:t>115-EP</a:t>
              </a:r>
              <a:endParaRPr lang="zh-TW" altLang="en-US" sz="1500" b="1" dirty="0">
                <a:solidFill>
                  <a:schemeClr val="bg1"/>
                </a:solidFill>
              </a:endParaRPr>
            </a:p>
          </p:txBody>
        </p:sp>
      </p:grpSp>
      <p:sp>
        <p:nvSpPr>
          <p:cNvPr id="12" name="文字方塊 11"/>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14" name="文字方塊 13"/>
          <p:cNvSpPr txBox="1"/>
          <p:nvPr userDrawn="1"/>
        </p:nvSpPr>
        <p:spPr>
          <a:xfrm>
            <a:off x="-181064" y="688290"/>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技優入學</a:t>
            </a:r>
          </a:p>
        </p:txBody>
      </p:sp>
    </p:spTree>
    <p:extLst>
      <p:ext uri="{BB962C8B-B14F-4D97-AF65-F5344CB8AC3E}">
        <p14:creationId xmlns:p14="http://schemas.microsoft.com/office/powerpoint/2010/main" val="762489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4210FA1F-828B-40D3-8399-3194710DBAF3}" type="datetime1">
              <a:rPr lang="zh-TW" altLang="en-US" smtClean="0"/>
              <a:t>2026/3/19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FD9D296-0923-4B30-8558-81C121D8C7E7}" type="slidenum">
              <a:rPr lang="zh-TW" altLang="en-US" smtClean="0"/>
              <a:t>‹#›</a:t>
            </a:fld>
            <a:endParaRPr lang="zh-TW" altLang="en-US"/>
          </a:p>
        </p:txBody>
      </p:sp>
    </p:spTree>
    <p:extLst>
      <p:ext uri="{BB962C8B-B14F-4D97-AF65-F5344CB8AC3E}">
        <p14:creationId xmlns:p14="http://schemas.microsoft.com/office/powerpoint/2010/main" val="104301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AE4DF4B5-FA78-4C01-8C86-4054C5E92FA3}" type="datetime1">
              <a:rPr lang="zh-TW" altLang="en-US" smtClean="0"/>
              <a:t>2026/3/19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FD9D296-0923-4B30-8558-81C121D8C7E7}" type="slidenum">
              <a:rPr lang="zh-TW" altLang="en-US" smtClean="0"/>
              <a:t>‹#›</a:t>
            </a:fld>
            <a:endParaRPr lang="zh-TW" altLang="en-US"/>
          </a:p>
        </p:txBody>
      </p:sp>
    </p:spTree>
    <p:extLst>
      <p:ext uri="{BB962C8B-B14F-4D97-AF65-F5344CB8AC3E}">
        <p14:creationId xmlns:p14="http://schemas.microsoft.com/office/powerpoint/2010/main" val="3278903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AC599065-A784-4F9A-81DF-10477C1AA90C}" type="datetime1">
              <a:rPr lang="zh-TW" altLang="en-US" smtClean="0"/>
              <a:t>2026/3/19</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FD9D296-0923-4B30-8558-81C121D8C7E7}" type="slidenum">
              <a:rPr lang="zh-TW" altLang="en-US" smtClean="0"/>
              <a:t>‹#›</a:t>
            </a:fld>
            <a:endParaRPr lang="zh-TW" altLang="en-US"/>
          </a:p>
        </p:txBody>
      </p:sp>
    </p:spTree>
    <p:extLst>
      <p:ext uri="{BB962C8B-B14F-4D97-AF65-F5344CB8AC3E}">
        <p14:creationId xmlns:p14="http://schemas.microsoft.com/office/powerpoint/2010/main" val="87871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7CAD5AD6-A804-4233-A1B8-26514C32C90C}" type="datetime1">
              <a:rPr lang="zh-TW" altLang="en-US" smtClean="0"/>
              <a:t>2026/3/19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8" name="投影片編號版面配置區 5"/>
          <p:cNvSpPr txBox="1">
            <a:spLocks/>
          </p:cNvSpPr>
          <p:nvPr userDrawn="1"/>
        </p:nvSpPr>
        <p:spPr>
          <a:xfrm>
            <a:off x="9142228" y="6230346"/>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2200" b="1" u="sng" kern="1200">
                <a:solidFill>
                  <a:schemeClr val="tx1">
                    <a:lumMod val="75000"/>
                    <a:lumOff val="25000"/>
                  </a:schemeClr>
                </a:solidFill>
                <a:latin typeface="Bookman Old Style" panose="0205060405050502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9D296-0923-4B30-8558-81C121D8C7E7}" type="slidenum">
              <a:rPr lang="zh-TW" altLang="en-US" smtClean="0"/>
              <a:pPr/>
              <a:t>‹#›</a:t>
            </a:fld>
            <a:endParaRPr lang="zh-TW" altLang="en-US" dirty="0"/>
          </a:p>
        </p:txBody>
      </p:sp>
      <p:pic>
        <p:nvPicPr>
          <p:cNvPr id="14"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15" name="群組 14"/>
          <p:cNvGrpSpPr/>
          <p:nvPr userDrawn="1"/>
        </p:nvGrpSpPr>
        <p:grpSpPr>
          <a:xfrm>
            <a:off x="0" y="76202"/>
            <a:ext cx="12192000" cy="631371"/>
            <a:chOff x="0" y="76202"/>
            <a:chExt cx="12192000" cy="631371"/>
          </a:xfrm>
        </p:grpSpPr>
        <p:sp>
          <p:nvSpPr>
            <p:cNvPr id="16" name="矩形 15"/>
            <p:cNvSpPr/>
            <p:nvPr userDrawn="1"/>
          </p:nvSpPr>
          <p:spPr>
            <a:xfrm>
              <a:off x="0" y="76202"/>
              <a:ext cx="12192000" cy="63137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片 1" descr="聯合會logo"/>
            <p:cNvPicPr>
              <a:picLocks noChangeAspect="1" noChangeArrowheads="1"/>
            </p:cNvPicPr>
            <p:nvPr userDrawn="1"/>
          </p:nvPicPr>
          <p:blipFill>
            <a:blip r:embed="rId3" cstate="print">
              <a:duotone>
                <a:schemeClr val="accent4">
                  <a:shade val="45000"/>
                  <a:satMod val="135000"/>
                </a:schemeClr>
                <a:prstClr val="white"/>
              </a:duotone>
            </a:blip>
            <a:srcRect/>
            <a:stretch>
              <a:fillRect/>
            </a:stretch>
          </p:blipFill>
          <p:spPr bwMode="auto">
            <a:xfrm>
              <a:off x="10187838" y="231439"/>
              <a:ext cx="1892407" cy="325105"/>
            </a:xfrm>
            <a:prstGeom prst="rect">
              <a:avLst/>
            </a:prstGeom>
            <a:noFill/>
            <a:ln w="9525">
              <a:noFill/>
              <a:miter lim="800000"/>
              <a:headEnd/>
              <a:tailEnd/>
            </a:ln>
          </p:spPr>
        </p:pic>
        <p:sp>
          <p:nvSpPr>
            <p:cNvPr id="18" name="矩形 17"/>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rPr>
                <a:t>113-EP</a:t>
              </a:r>
              <a:endParaRPr lang="zh-TW" altLang="en-US" sz="1500" b="1" dirty="0">
                <a:solidFill>
                  <a:schemeClr val="bg1"/>
                </a:solidFill>
              </a:endParaRPr>
            </a:p>
          </p:txBody>
        </p:sp>
      </p:grpSp>
      <p:sp>
        <p:nvSpPr>
          <p:cNvPr id="12" name="文字方塊 11"/>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6" name="文字方塊 5"/>
          <p:cNvSpPr txBox="1"/>
          <p:nvPr userDrawn="1"/>
        </p:nvSpPr>
        <p:spPr>
          <a:xfrm>
            <a:off x="-181064" y="688290"/>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技優入學</a:t>
            </a:r>
          </a:p>
        </p:txBody>
      </p:sp>
    </p:spTree>
    <p:extLst>
      <p:ext uri="{BB962C8B-B14F-4D97-AF65-F5344CB8AC3E}">
        <p14:creationId xmlns:p14="http://schemas.microsoft.com/office/powerpoint/2010/main" val="3058734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4A07929-F5B3-4B3A-AEC0-FF2F0968C410}" type="datetime1">
              <a:rPr lang="zh-TW" altLang="en-US" smtClean="0"/>
              <a:t>2026/3/19</a:t>
            </a:fld>
            <a:endParaRPr lang="zh-TW" altLang="en-US"/>
          </a:p>
        </p:txBody>
      </p:sp>
      <p:sp>
        <p:nvSpPr>
          <p:cNvPr id="3" name="頁尾版面配置區 2"/>
          <p:cNvSpPr>
            <a:spLocks noGrp="1"/>
          </p:cNvSpPr>
          <p:nvPr>
            <p:ph type="ftr" sz="quarter" idx="11"/>
          </p:nvPr>
        </p:nvSpPr>
        <p:spPr/>
        <p:txBody>
          <a:bodyPr/>
          <a:lstStyle/>
          <a:p>
            <a:endParaRPr lang="zh-TW" altLang="en-US"/>
          </a:p>
        </p:txBody>
      </p:sp>
      <p:pic>
        <p:nvPicPr>
          <p:cNvPr id="5"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89760" y="5913233"/>
            <a:ext cx="649419" cy="660125"/>
          </a:xfrm>
          <a:prstGeom prst="rect">
            <a:avLst/>
          </a:prstGeom>
          <a:noFill/>
          <a:effectLst>
            <a:outerShdw blurRad="50800" dist="38100" dir="2700000" algn="tl" rotWithShape="0">
              <a:prstClr val="black">
                <a:alpha val="40000"/>
              </a:prstClr>
            </a:outerShdw>
          </a:effectLst>
        </p:spPr>
      </p:pic>
      <p:grpSp>
        <p:nvGrpSpPr>
          <p:cNvPr id="6" name="群組 5"/>
          <p:cNvGrpSpPr/>
          <p:nvPr userDrawn="1"/>
        </p:nvGrpSpPr>
        <p:grpSpPr>
          <a:xfrm>
            <a:off x="0" y="76202"/>
            <a:ext cx="12192000" cy="631371"/>
            <a:chOff x="0" y="76202"/>
            <a:chExt cx="12192000" cy="631371"/>
          </a:xfrm>
          <a:solidFill>
            <a:srgbClr val="CC99FF"/>
          </a:solidFill>
        </p:grpSpPr>
        <p:sp>
          <p:nvSpPr>
            <p:cNvPr id="7" name="矩形 6"/>
            <p:cNvSpPr/>
            <p:nvPr userDrawn="1"/>
          </p:nvSpPr>
          <p:spPr>
            <a:xfrm>
              <a:off x="0" y="76202"/>
              <a:ext cx="12192000" cy="6313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userDrawn="1"/>
          </p:nvSpPr>
          <p:spPr>
            <a:xfrm>
              <a:off x="24667" y="239879"/>
              <a:ext cx="1056839" cy="323165"/>
            </a:xfrm>
            <a:prstGeom prst="rect">
              <a:avLst/>
            </a:prstGeom>
            <a:grpFill/>
          </p:spPr>
          <p:txBody>
            <a:bodyPr wrap="square">
              <a:spAutoFit/>
            </a:bodyPr>
            <a:lstStyle/>
            <a:p>
              <a:r>
                <a:rPr lang="en-US" altLang="zh-TW" sz="1500" b="1" dirty="0">
                  <a:solidFill>
                    <a:schemeClr val="bg1"/>
                  </a:solidFill>
                </a:rPr>
                <a:t>115-EP</a:t>
              </a:r>
              <a:endParaRPr lang="zh-TW" altLang="en-US" sz="1500" b="1" dirty="0">
                <a:solidFill>
                  <a:schemeClr val="bg1"/>
                </a:solidFill>
              </a:endParaRPr>
            </a:p>
          </p:txBody>
        </p:sp>
      </p:grpSp>
      <p:sp>
        <p:nvSpPr>
          <p:cNvPr id="10" name="文字方塊 9"/>
          <p:cNvSpPr txBox="1"/>
          <p:nvPr userDrawn="1"/>
        </p:nvSpPr>
        <p:spPr>
          <a:xfrm>
            <a:off x="218277" y="3912927"/>
            <a:ext cx="369332" cy="2343083"/>
          </a:xfrm>
          <a:prstGeom prst="rect">
            <a:avLst/>
          </a:prstGeom>
          <a:noFill/>
        </p:spPr>
        <p:txBody>
          <a:bodyPr vert="eaVert" wrap="square" rtlCol="0">
            <a:spAutoFit/>
          </a:bodyPr>
          <a:lstStyle/>
          <a:p>
            <a:pPr algn="ctr"/>
            <a:r>
              <a:rPr lang="zh-TW" altLang="en-US" sz="12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11" name="文字方塊 10"/>
          <p:cNvSpPr txBox="1"/>
          <p:nvPr userDrawn="1"/>
        </p:nvSpPr>
        <p:spPr>
          <a:xfrm>
            <a:off x="-58722" y="1639477"/>
            <a:ext cx="923330" cy="2898736"/>
          </a:xfrm>
          <a:prstGeom prst="rect">
            <a:avLst/>
          </a:prstGeom>
          <a:noFill/>
        </p:spPr>
        <p:txBody>
          <a:bodyPr vert="eaVert" wrap="square" rtlCol="0">
            <a:spAutoFit/>
          </a:bodyPr>
          <a:lstStyle/>
          <a:p>
            <a:r>
              <a:rPr lang="zh-TW" altLang="en-US" sz="4800" dirty="0">
                <a:solidFill>
                  <a:schemeClr val="bg1">
                    <a:lumMod val="85000"/>
                  </a:schemeClr>
                </a:solidFill>
                <a:latin typeface="華康正顏楷體W5" panose="03000509000000000000" pitchFamily="65" charset="-120"/>
                <a:ea typeface="華康正顏楷體W5" panose="03000509000000000000" pitchFamily="65" charset="-120"/>
              </a:rPr>
              <a:t>技優</a:t>
            </a:r>
            <a:r>
              <a:rPr lang="zh-TW" altLang="en-US" sz="4800" b="0" cap="none" spc="0" dirty="0">
                <a:ln w="22225">
                  <a:noFill/>
                  <a:prstDash val="solid"/>
                </a:ln>
                <a:solidFill>
                  <a:srgbClr val="7030A0"/>
                </a:solidFill>
                <a:effectLst/>
                <a:latin typeface="華康正顏楷體W5" panose="03000509000000000000" pitchFamily="65" charset="-120"/>
                <a:ea typeface="華康正顏楷體W5" panose="03000509000000000000" pitchFamily="65" charset="-120"/>
              </a:rPr>
              <a:t>甄審</a:t>
            </a:r>
            <a:endParaRPr lang="zh-TW" altLang="en-US" sz="4800" b="0" dirty="0">
              <a:ln w="22225">
                <a:noFill/>
                <a:prstDash val="solid"/>
              </a:ln>
              <a:solidFill>
                <a:srgbClr val="7030A0"/>
              </a:solidFill>
              <a:latin typeface="華康正顏楷體W5" panose="03000509000000000000" pitchFamily="65" charset="-120"/>
              <a:ea typeface="華康正顏楷體W5" panose="03000509000000000000" pitchFamily="65" charset="-120"/>
            </a:endParaRPr>
          </a:p>
        </p:txBody>
      </p:sp>
      <p:sp>
        <p:nvSpPr>
          <p:cNvPr id="12" name="投影片編號版面配置區 5"/>
          <p:cNvSpPr txBox="1">
            <a:spLocks/>
          </p:cNvSpPr>
          <p:nvPr userDrawn="1"/>
        </p:nvSpPr>
        <p:spPr>
          <a:xfrm>
            <a:off x="9142228" y="6230346"/>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2200" b="1" u="sng" kern="1200">
                <a:solidFill>
                  <a:schemeClr val="tx1">
                    <a:lumMod val="75000"/>
                    <a:lumOff val="25000"/>
                  </a:schemeClr>
                </a:solidFill>
                <a:latin typeface="Bookman Old Style" panose="0205060405050502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9D296-0923-4B30-8558-81C121D8C7E7}" type="slidenum">
              <a:rPr lang="zh-TW" altLang="en-US" smtClean="0"/>
              <a:pPr/>
              <a:t>‹#›</a:t>
            </a:fld>
            <a:endParaRPr lang="zh-TW" altLang="en-US" dirty="0"/>
          </a:p>
        </p:txBody>
      </p:sp>
      <p:pic>
        <p:nvPicPr>
          <p:cNvPr id="13" name="圖片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1243" y="96377"/>
            <a:ext cx="2019048" cy="466667"/>
          </a:xfrm>
          <a:prstGeom prst="rect">
            <a:avLst/>
          </a:prstGeom>
          <a:solidFill>
            <a:srgbClr val="CC99FF"/>
          </a:solidFill>
        </p:spPr>
      </p:pic>
      <p:sp>
        <p:nvSpPr>
          <p:cNvPr id="4" name="文字方塊 3">
            <a:extLst>
              <a:ext uri="{FF2B5EF4-FFF2-40B4-BE49-F238E27FC236}">
                <a16:creationId xmlns:a16="http://schemas.microsoft.com/office/drawing/2014/main" id="{512F738C-34C4-4163-B7DA-63916BF2CB8C}"/>
              </a:ext>
            </a:extLst>
          </p:cNvPr>
          <p:cNvSpPr txBox="1"/>
          <p:nvPr userDrawn="1"/>
        </p:nvSpPr>
        <p:spPr>
          <a:xfrm>
            <a:off x="2618125" y="6612870"/>
            <a:ext cx="6955750" cy="261610"/>
          </a:xfrm>
          <a:prstGeom prst="rect">
            <a:avLst/>
          </a:prstGeom>
          <a:noFill/>
        </p:spPr>
        <p:txBody>
          <a:bodyPr wrap="none" rtlCol="0">
            <a:spAutoFit/>
          </a:bodyPr>
          <a:lstStyle/>
          <a:p>
            <a:pPr algn="ctr"/>
            <a:r>
              <a:rPr lang="zh-TW" altLang="en-US" sz="1100" b="1" dirty="0">
                <a:solidFill>
                  <a:srgbClr val="C00000"/>
                </a:solidFill>
                <a:latin typeface="微軟正黑體" panose="020B0604030504040204" pitchFamily="34" charset="-120"/>
                <a:ea typeface="微軟正黑體" panose="020B0604030504040204" pitchFamily="34" charset="-120"/>
              </a:rPr>
              <a:t>提醒考生請勿使用手機或平板電腦登入使用本招生各系統，避免畫面資訊閱覽不完全，漏登資料而影響權益。</a:t>
            </a:r>
          </a:p>
        </p:txBody>
      </p:sp>
    </p:spTree>
    <p:extLst>
      <p:ext uri="{BB962C8B-B14F-4D97-AF65-F5344CB8AC3E}">
        <p14:creationId xmlns:p14="http://schemas.microsoft.com/office/powerpoint/2010/main" val="410623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6276D79A-CFFE-445B-B6DD-6F39C6CD8B75}" type="datetime1">
              <a:rPr lang="zh-TW" altLang="en-US" smtClean="0"/>
              <a:t>2026/3/19</a:t>
            </a:fld>
            <a:endParaRPr lang="zh-TW" altLang="en-US"/>
          </a:p>
        </p:txBody>
      </p:sp>
      <p:sp>
        <p:nvSpPr>
          <p:cNvPr id="3" name="頁尾版面配置區 2"/>
          <p:cNvSpPr>
            <a:spLocks noGrp="1"/>
          </p:cNvSpPr>
          <p:nvPr>
            <p:ph type="ftr" sz="quarter" idx="11"/>
          </p:nvPr>
        </p:nvSpPr>
        <p:spPr/>
        <p:txBody>
          <a:bodyPr/>
          <a:lstStyle/>
          <a:p>
            <a:endParaRPr lang="zh-TW" altLang="en-US"/>
          </a:p>
        </p:txBody>
      </p:sp>
      <p:pic>
        <p:nvPicPr>
          <p:cNvPr id="5"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6" name="群組 5"/>
          <p:cNvGrpSpPr/>
          <p:nvPr userDrawn="1"/>
        </p:nvGrpSpPr>
        <p:grpSpPr>
          <a:xfrm>
            <a:off x="0" y="76202"/>
            <a:ext cx="12192000" cy="631371"/>
            <a:chOff x="0" y="76202"/>
            <a:chExt cx="12192000" cy="631371"/>
          </a:xfrm>
          <a:solidFill>
            <a:srgbClr val="CC99FF"/>
          </a:solidFill>
        </p:grpSpPr>
        <p:sp>
          <p:nvSpPr>
            <p:cNvPr id="7" name="矩形 6"/>
            <p:cNvSpPr/>
            <p:nvPr userDrawn="1"/>
          </p:nvSpPr>
          <p:spPr>
            <a:xfrm>
              <a:off x="0" y="76202"/>
              <a:ext cx="12192000" cy="6313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1" descr="聯合會logo"/>
            <p:cNvPicPr>
              <a:picLocks noChangeAspect="1" noChangeArrowheads="1"/>
            </p:cNvPicPr>
            <p:nvPr userDrawn="1"/>
          </p:nvPicPr>
          <p:blipFill>
            <a:blip r:embed="rId3" cstate="print">
              <a:duotone>
                <a:schemeClr val="accent4">
                  <a:shade val="45000"/>
                  <a:satMod val="135000"/>
                </a:schemeClr>
                <a:prstClr val="white"/>
              </a:duotone>
            </a:blip>
            <a:srcRect/>
            <a:stretch>
              <a:fillRect/>
            </a:stretch>
          </p:blipFill>
          <p:spPr bwMode="auto">
            <a:xfrm>
              <a:off x="10187838" y="231439"/>
              <a:ext cx="1892407" cy="325105"/>
            </a:xfrm>
            <a:prstGeom prst="rect">
              <a:avLst/>
            </a:prstGeom>
            <a:grpFill/>
            <a:ln w="9525">
              <a:noFill/>
              <a:miter lim="800000"/>
              <a:headEnd/>
              <a:tailEnd/>
            </a:ln>
          </p:spPr>
        </p:pic>
        <p:sp>
          <p:nvSpPr>
            <p:cNvPr id="9" name="矩形 8"/>
            <p:cNvSpPr/>
            <p:nvPr userDrawn="1"/>
          </p:nvSpPr>
          <p:spPr>
            <a:xfrm>
              <a:off x="24667" y="239879"/>
              <a:ext cx="1056839" cy="323165"/>
            </a:xfrm>
            <a:prstGeom prst="rect">
              <a:avLst/>
            </a:prstGeom>
            <a:grpFill/>
          </p:spPr>
          <p:txBody>
            <a:bodyPr wrap="square">
              <a:spAutoFit/>
            </a:bodyPr>
            <a:lstStyle/>
            <a:p>
              <a:r>
                <a:rPr lang="en-US" altLang="zh-TW" sz="1500" b="1" dirty="0">
                  <a:solidFill>
                    <a:schemeClr val="bg1"/>
                  </a:solidFill>
                </a:rPr>
                <a:t>113-EP</a:t>
              </a:r>
              <a:endParaRPr lang="zh-TW" altLang="en-US" sz="1500" b="1" dirty="0">
                <a:solidFill>
                  <a:schemeClr val="bg1"/>
                </a:solidFill>
              </a:endParaRPr>
            </a:p>
          </p:txBody>
        </p:sp>
      </p:grpSp>
      <p:sp>
        <p:nvSpPr>
          <p:cNvPr id="10" name="文字方塊 9"/>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11" name="文字方塊 10"/>
          <p:cNvSpPr txBox="1"/>
          <p:nvPr userDrawn="1"/>
        </p:nvSpPr>
        <p:spPr>
          <a:xfrm>
            <a:off x="-181064" y="688290"/>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技優</a:t>
            </a:r>
            <a:r>
              <a:rPr lang="zh-TW" altLang="en-US" sz="6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華康正顏楷體W5" panose="03000509000000000000" pitchFamily="65" charset="-120"/>
                <a:ea typeface="華康正顏楷體W5" panose="03000509000000000000" pitchFamily="65" charset="-120"/>
              </a:rPr>
              <a:t>保送</a:t>
            </a:r>
          </a:p>
        </p:txBody>
      </p:sp>
      <p:sp>
        <p:nvSpPr>
          <p:cNvPr id="12" name="投影片編號版面配置區 5"/>
          <p:cNvSpPr txBox="1">
            <a:spLocks/>
          </p:cNvSpPr>
          <p:nvPr userDrawn="1"/>
        </p:nvSpPr>
        <p:spPr>
          <a:xfrm>
            <a:off x="9142228" y="6230346"/>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2200" b="1" u="sng" kern="1200">
                <a:solidFill>
                  <a:schemeClr val="tx1">
                    <a:lumMod val="75000"/>
                    <a:lumOff val="25000"/>
                  </a:schemeClr>
                </a:solidFill>
                <a:latin typeface="Bookman Old Style" panose="0205060405050502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9D296-0923-4B30-8558-81C121D8C7E7}" type="slidenum">
              <a:rPr lang="zh-TW" altLang="en-US" smtClean="0"/>
              <a:pPr/>
              <a:t>‹#›</a:t>
            </a:fld>
            <a:endParaRPr lang="zh-TW" altLang="en-US" dirty="0"/>
          </a:p>
        </p:txBody>
      </p:sp>
    </p:spTree>
    <p:extLst>
      <p:ext uri="{BB962C8B-B14F-4D97-AF65-F5344CB8AC3E}">
        <p14:creationId xmlns:p14="http://schemas.microsoft.com/office/powerpoint/2010/main" val="195107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FEFCD21D-414F-462F-B595-A0553A1F4149}" type="datetime1">
              <a:rPr lang="zh-TW" altLang="en-US" smtClean="0"/>
              <a:t>2026/3/19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FD9D296-0923-4B30-8558-81C121D8C7E7}" type="slidenum">
              <a:rPr lang="zh-TW" altLang="en-US" smtClean="0"/>
              <a:t>‹#›</a:t>
            </a:fld>
            <a:endParaRPr lang="zh-TW" altLang="en-US"/>
          </a:p>
        </p:txBody>
      </p:sp>
    </p:spTree>
    <p:extLst>
      <p:ext uri="{BB962C8B-B14F-4D97-AF65-F5344CB8AC3E}">
        <p14:creationId xmlns:p14="http://schemas.microsoft.com/office/powerpoint/2010/main" val="3633432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6DBC-D705-4FA2-B8ED-C82899E8C7C8}" type="datetime1">
              <a:rPr lang="zh-TW" altLang="en-US" smtClean="0"/>
              <a:t>2026/3/19</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9D296-0923-4B30-8558-81C121D8C7E7}" type="slidenum">
              <a:rPr lang="zh-TW" altLang="en-US" smtClean="0"/>
              <a:t>‹#›</a:t>
            </a:fld>
            <a:endParaRPr lang="zh-TW" altLang="en-US"/>
          </a:p>
        </p:txBody>
      </p:sp>
    </p:spTree>
    <p:extLst>
      <p:ext uri="{BB962C8B-B14F-4D97-AF65-F5344CB8AC3E}">
        <p14:creationId xmlns:p14="http://schemas.microsoft.com/office/powerpoint/2010/main" val="1067686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3"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7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11.jpg"/></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8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8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9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9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136.png"/><Relationship Id="rId4" Type="http://schemas.openxmlformats.org/officeDocument/2006/relationships/image" Target="../media/image135.png"/></Relationships>
</file>

<file path=ppt/slides/_rels/slide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9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43.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9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47.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97.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1.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20.png"/><Relationship Id="rId4" Type="http://schemas.openxmlformats.org/officeDocument/2006/relationships/image" Target="../media/image149.png"/></Relationships>
</file>

<file path=ppt/slides/_rels/slide9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153.png"/><Relationship Id="rId5" Type="http://schemas.openxmlformats.org/officeDocument/2006/relationships/image" Target="../media/image152.jpe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p:cNvSpPr txBox="1">
            <a:spLocks noChangeArrowheads="1"/>
          </p:cNvSpPr>
          <p:nvPr/>
        </p:nvSpPr>
        <p:spPr bwMode="auto">
          <a:xfrm>
            <a:off x="623" y="5384724"/>
            <a:ext cx="12191377"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eaLnBrk="1" hangingPunct="1"/>
            <a:r>
              <a:rPr lang="en-US" altLang="zh-TW" sz="36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115</a:t>
            </a:r>
            <a:r>
              <a:rPr lang="zh-TW" altLang="en-US" sz="33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 </a:t>
            </a:r>
            <a:r>
              <a:rPr lang="zh-TW" altLang="en-US" sz="2800" dirty="0">
                <a:solidFill>
                  <a:schemeClr val="tx1">
                    <a:lumMod val="85000"/>
                    <a:lumOff val="15000"/>
                  </a:schemeClr>
                </a:solidFill>
                <a:latin typeface="華康隸書體W7" panose="03000709000000000000" pitchFamily="65" charset="-120"/>
                <a:ea typeface="華康隸書體W7" panose="03000709000000000000" pitchFamily="65" charset="-120"/>
              </a:rPr>
              <a:t>年</a:t>
            </a:r>
            <a:r>
              <a:rPr lang="zh-TW" altLang="en-US" sz="33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  </a:t>
            </a:r>
            <a:r>
              <a:rPr lang="en-US" altLang="zh-TW" sz="36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4</a:t>
            </a:r>
            <a:r>
              <a:rPr lang="zh-TW" altLang="en-US" sz="33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 </a:t>
            </a:r>
            <a:r>
              <a:rPr lang="en-US" altLang="zh-TW" sz="33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 </a:t>
            </a:r>
            <a:r>
              <a:rPr lang="zh-TW" altLang="en-US" sz="2800" dirty="0">
                <a:solidFill>
                  <a:schemeClr val="tx1">
                    <a:lumMod val="85000"/>
                    <a:lumOff val="15000"/>
                  </a:schemeClr>
                </a:solidFill>
                <a:latin typeface="華康隸書體W7" panose="03000709000000000000" pitchFamily="65" charset="-120"/>
                <a:ea typeface="華康隸書體W7" panose="03000709000000000000" pitchFamily="65" charset="-120"/>
              </a:rPr>
              <a:t>月</a:t>
            </a:r>
          </a:p>
        </p:txBody>
      </p:sp>
      <p:pic>
        <p:nvPicPr>
          <p:cNvPr id="15" name="圖片 14"/>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444605" y="4644168"/>
            <a:ext cx="1295930" cy="1238534"/>
          </a:xfrm>
          <a:prstGeom prst="rect">
            <a:avLst/>
          </a:prstGeom>
        </p:spPr>
      </p:pic>
      <p:sp>
        <p:nvSpPr>
          <p:cNvPr id="18" name="矩形 17"/>
          <p:cNvSpPr/>
          <p:nvPr/>
        </p:nvSpPr>
        <p:spPr>
          <a:xfrm>
            <a:off x="1" y="1139183"/>
            <a:ext cx="12192000" cy="2123658"/>
          </a:xfrm>
          <a:prstGeom prst="rect">
            <a:avLst/>
          </a:prstGeom>
          <a:gradFill flip="none" rotWithShape="1">
            <a:gsLst>
              <a:gs pos="0">
                <a:srgbClr val="CC99FF">
                  <a:shade val="30000"/>
                  <a:satMod val="115000"/>
                </a:srgbClr>
              </a:gs>
              <a:gs pos="50000">
                <a:srgbClr val="CC99FF">
                  <a:shade val="67500"/>
                  <a:satMod val="115000"/>
                </a:srgbClr>
              </a:gs>
              <a:gs pos="100000">
                <a:srgbClr val="CC99FF">
                  <a:shade val="100000"/>
                  <a:satMod val="115000"/>
                </a:srgbClr>
              </a:gs>
            </a:gsLst>
            <a:lin ang="16200000" scaled="1"/>
            <a:tileRect/>
          </a:gradFill>
        </p:spPr>
        <p:txBody>
          <a:bodyPr wrap="square" anchor="ctr">
            <a:spAutoFit/>
          </a:bodyPr>
          <a:lstStyle/>
          <a:p>
            <a:pPr algn="ctr">
              <a:lnSpc>
                <a:spcPct val="110000"/>
              </a:lnSpc>
            </a:pPr>
            <a:r>
              <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115</a:t>
            </a: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學年度</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a:p>
            <a:pPr algn="ctr">
              <a:lnSpc>
                <a:spcPct val="110000"/>
              </a:lnSpc>
            </a:pP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四技二專</a:t>
            </a:r>
            <a:r>
              <a:rPr lang="zh-TW" altLang="en-US" sz="4000" b="1" dirty="0">
                <a:solidFill>
                  <a:srgbClr val="FF0000"/>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技優甄審入學</a:t>
            </a: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招生</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a:p>
            <a:pPr algn="ctr">
              <a:lnSpc>
                <a:spcPct val="110000"/>
              </a:lnSpc>
            </a:pP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系統操作說明會</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pic>
        <p:nvPicPr>
          <p:cNvPr id="21"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0660" y="4700465"/>
            <a:ext cx="803380" cy="123596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副標題 2"/>
          <p:cNvSpPr txBox="1">
            <a:spLocks/>
          </p:cNvSpPr>
          <p:nvPr/>
        </p:nvSpPr>
        <p:spPr bwMode="auto">
          <a:xfrm>
            <a:off x="2729711" y="4901223"/>
            <a:ext cx="6729717" cy="6749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spcBef>
                <a:spcPts val="1200"/>
              </a:spcBef>
              <a:spcAft>
                <a:spcPts val="1200"/>
              </a:spcAft>
            </a:pPr>
            <a:r>
              <a:rPr lang="zh-TW" altLang="en-US" sz="3000" dirty="0">
                <a:solidFill>
                  <a:schemeClr val="tx1">
                    <a:lumMod val="85000"/>
                    <a:lumOff val="15000"/>
                  </a:schemeClr>
                </a:solidFill>
                <a:latin typeface="華康隸書體W7" panose="03000709000000000000" pitchFamily="65" charset="-120"/>
                <a:ea typeface="華康隸書體W7" panose="03000709000000000000" pitchFamily="65" charset="-120"/>
              </a:rPr>
              <a:t>技專校院招生委員會聯合會</a:t>
            </a:r>
          </a:p>
        </p:txBody>
      </p:sp>
      <p:sp>
        <p:nvSpPr>
          <p:cNvPr id="11" name="矩形 10"/>
          <p:cNvSpPr/>
          <p:nvPr/>
        </p:nvSpPr>
        <p:spPr>
          <a:xfrm>
            <a:off x="-2855" y="981871"/>
            <a:ext cx="12194855" cy="124008"/>
          </a:xfrm>
          <a:prstGeom prst="rect">
            <a:avLst/>
          </a:prstGeom>
          <a:solidFill>
            <a:srgbClr val="CC99FF"/>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2" name="矩形 11"/>
          <p:cNvSpPr/>
          <p:nvPr/>
        </p:nvSpPr>
        <p:spPr>
          <a:xfrm>
            <a:off x="-2856" y="3296145"/>
            <a:ext cx="12194855" cy="124008"/>
          </a:xfrm>
          <a:prstGeom prst="rect">
            <a:avLst/>
          </a:prstGeom>
          <a:solidFill>
            <a:srgbClr val="CC99FF"/>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3" name="矩形 2"/>
          <p:cNvSpPr/>
          <p:nvPr/>
        </p:nvSpPr>
        <p:spPr>
          <a:xfrm>
            <a:off x="-2856" y="21335"/>
            <a:ext cx="12194856" cy="843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 descr="聯合會logo"/>
          <p:cNvPicPr>
            <a:picLocks noChangeAspect="1" noChangeArrowheads="1"/>
          </p:cNvPicPr>
          <p:nvPr/>
        </p:nvPicPr>
        <p:blipFill>
          <a:blip r:embed="rId5" cstate="print"/>
          <a:srcRect/>
          <a:stretch>
            <a:fillRect/>
          </a:stretch>
        </p:blipFill>
        <p:spPr bwMode="auto">
          <a:xfrm>
            <a:off x="400729" y="167630"/>
            <a:ext cx="3687765" cy="633535"/>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BFD9D296-0923-4B30-8558-81C121D8C7E7}" type="slidenum">
              <a:rPr lang="zh-TW" altLang="en-US" smtClean="0"/>
              <a:pPr/>
              <a:t>1</a:t>
            </a:fld>
            <a:endParaRPr lang="zh-TW" altLang="en-US" dirty="0"/>
          </a:p>
        </p:txBody>
      </p:sp>
      <p:pic>
        <p:nvPicPr>
          <p:cNvPr id="16" name="圖片 15">
            <a:extLst>
              <a:ext uri="{FF2B5EF4-FFF2-40B4-BE49-F238E27FC236}">
                <a16:creationId xmlns:a16="http://schemas.microsoft.com/office/drawing/2014/main" id="{EBB68C0F-D6DA-40EE-9616-69F5E80F10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3869" y="6022444"/>
            <a:ext cx="9466666" cy="835556"/>
          </a:xfrm>
          <a:prstGeom prst="rect">
            <a:avLst/>
          </a:prstGeom>
        </p:spPr>
      </p:pic>
    </p:spTree>
    <p:extLst>
      <p:ext uri="{BB962C8B-B14F-4D97-AF65-F5344CB8AC3E}">
        <p14:creationId xmlns:p14="http://schemas.microsoft.com/office/powerpoint/2010/main" val="387762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435">
                                          <p:stCondLst>
                                            <p:cond delay="0"/>
                                          </p:stCondLst>
                                        </p:cTn>
                                        <p:tgtEl>
                                          <p:spTgt spid="21"/>
                                        </p:tgtEl>
                                      </p:cBhvr>
                                    </p:animEffect>
                                    <p:anim calcmode="lin" valueType="num">
                                      <p:cBhvr>
                                        <p:cTn id="8" dur="136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13" dur="19">
                                          <p:stCondLst>
                                            <p:cond delay="487"/>
                                          </p:stCondLst>
                                        </p:cTn>
                                        <p:tgtEl>
                                          <p:spTgt spid="21"/>
                                        </p:tgtEl>
                                      </p:cBhvr>
                                      <p:to x="100000" y="60000"/>
                                    </p:animScale>
                                    <p:animScale>
                                      <p:cBhvr>
                                        <p:cTn id="14" dur="124" decel="50000">
                                          <p:stCondLst>
                                            <p:cond delay="507"/>
                                          </p:stCondLst>
                                        </p:cTn>
                                        <p:tgtEl>
                                          <p:spTgt spid="21"/>
                                        </p:tgtEl>
                                      </p:cBhvr>
                                      <p:to x="100000" y="100000"/>
                                    </p:animScale>
                                    <p:animScale>
                                      <p:cBhvr>
                                        <p:cTn id="15" dur="19">
                                          <p:stCondLst>
                                            <p:cond delay="984"/>
                                          </p:stCondLst>
                                        </p:cTn>
                                        <p:tgtEl>
                                          <p:spTgt spid="21"/>
                                        </p:tgtEl>
                                      </p:cBhvr>
                                      <p:to x="100000" y="80000"/>
                                    </p:animScale>
                                    <p:animScale>
                                      <p:cBhvr>
                                        <p:cTn id="16" dur="124" decel="50000">
                                          <p:stCondLst>
                                            <p:cond delay="1003"/>
                                          </p:stCondLst>
                                        </p:cTn>
                                        <p:tgtEl>
                                          <p:spTgt spid="21"/>
                                        </p:tgtEl>
                                      </p:cBhvr>
                                      <p:to x="100000" y="100000"/>
                                    </p:animScale>
                                    <p:animScale>
                                      <p:cBhvr>
                                        <p:cTn id="17" dur="19">
                                          <p:stCondLst>
                                            <p:cond delay="1231"/>
                                          </p:stCondLst>
                                        </p:cTn>
                                        <p:tgtEl>
                                          <p:spTgt spid="21"/>
                                        </p:tgtEl>
                                      </p:cBhvr>
                                      <p:to x="100000" y="90000"/>
                                    </p:animScale>
                                    <p:animScale>
                                      <p:cBhvr>
                                        <p:cTn id="18" dur="124" decel="50000">
                                          <p:stCondLst>
                                            <p:cond delay="1251"/>
                                          </p:stCondLst>
                                        </p:cTn>
                                        <p:tgtEl>
                                          <p:spTgt spid="21"/>
                                        </p:tgtEl>
                                      </p:cBhvr>
                                      <p:to x="100000" y="100000"/>
                                    </p:animScale>
                                    <p:animScale>
                                      <p:cBhvr>
                                        <p:cTn id="19" dur="19">
                                          <p:stCondLst>
                                            <p:cond delay="1356"/>
                                          </p:stCondLst>
                                        </p:cTn>
                                        <p:tgtEl>
                                          <p:spTgt spid="21"/>
                                        </p:tgtEl>
                                      </p:cBhvr>
                                      <p:to x="100000" y="95000"/>
                                    </p:animScale>
                                    <p:animScale>
                                      <p:cBhvr>
                                        <p:cTn id="20" dur="124" decel="50000">
                                          <p:stCondLst>
                                            <p:cond delay="1376"/>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9">
            <a:extLst>
              <a:ext uri="{FF2B5EF4-FFF2-40B4-BE49-F238E27FC236}">
                <a16:creationId xmlns:a16="http://schemas.microsoft.com/office/drawing/2014/main" id="{76348266-5522-40B0-90AF-CC489F557260}"/>
              </a:ext>
            </a:extLst>
          </p:cNvPr>
          <p:cNvSpPr txBox="1">
            <a:spLocks noChangeArrowheads="1"/>
          </p:cNvSpPr>
          <p:nvPr/>
        </p:nvSpPr>
        <p:spPr>
          <a:xfrm>
            <a:off x="746275" y="93693"/>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壹、報名資格及重要事項</a:t>
            </a:r>
          </a:p>
        </p:txBody>
      </p:sp>
      <p:sp>
        <p:nvSpPr>
          <p:cNvPr id="3" name="Rectangle 3">
            <a:extLst>
              <a:ext uri="{FF2B5EF4-FFF2-40B4-BE49-F238E27FC236}">
                <a16:creationId xmlns:a16="http://schemas.microsoft.com/office/drawing/2014/main" id="{00A06DCE-B5DC-4AEE-9245-DA30F79A78DE}"/>
              </a:ext>
            </a:extLst>
          </p:cNvPr>
          <p:cNvSpPr txBox="1">
            <a:spLocks noChangeArrowheads="1"/>
          </p:cNvSpPr>
          <p:nvPr/>
        </p:nvSpPr>
        <p:spPr>
          <a:xfrm>
            <a:off x="856637" y="941933"/>
            <a:ext cx="10283217" cy="38803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0"/>
              </a:spcBef>
              <a:buClr>
                <a:srgbClr val="FFB41D"/>
              </a:buClr>
              <a:buSzPct val="150000"/>
              <a:buBlip>
                <a:blip r:embed="rId2"/>
              </a:buBlip>
              <a:defRPr/>
            </a:pP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網路登記就讀志願序必須完成「</a:t>
            </a:r>
            <a:r>
              <a:rPr lang="zh-TW" altLang="en-US"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確定送出</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」，才可參加統一分發（</a:t>
            </a:r>
            <a:r>
              <a:rPr lang="zh-TW" altLang="en-US" sz="2000" dirty="0">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僅暫存志願，而未確定送出者一律不予分發</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a:t>
            </a:r>
            <a:endPar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endParaRPr>
          </a:p>
          <a:p>
            <a:pPr algn="just">
              <a:lnSpc>
                <a:spcPct val="150000"/>
              </a:lnSpc>
              <a:spcBef>
                <a:spcPts val="0"/>
              </a:spcBef>
              <a:buClr>
                <a:srgbClr val="FFB41D"/>
              </a:buClr>
              <a:buSzPct val="150000"/>
              <a:buBlip>
                <a:blip r:embed="rId2"/>
              </a:buBlip>
              <a:defRPr/>
            </a:pP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四技二專</a:t>
            </a:r>
            <a:r>
              <a:rPr lang="zh-TW" altLang="en-US" sz="2000"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技優甄審</a:t>
            </a:r>
            <a:r>
              <a:rPr lang="zh-TW" altLang="zh-TW" sz="2000"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獲分發之錄取生</a:t>
            </a:r>
            <a:r>
              <a:rPr lang="zh-TW" altLang="zh-TW" sz="2000" u="sng"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如同時獲得</a:t>
            </a:r>
            <a:r>
              <a:rPr lang="zh-TW" altLang="zh-TW" sz="2000"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本學年度四技二專甄選入學錄取資格者</a:t>
            </a:r>
            <a:r>
              <a:rPr lang="zh-TW" altLang="zh-TW" sz="2000"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僅能擇一辦理報到</a:t>
            </a:r>
            <a:r>
              <a:rPr lang="zh-TW" altLang="zh-TW" sz="2000" dirty="0">
                <a:latin typeface="Times New Roman" panose="02020603050405020304" pitchFamily="18" charset="0"/>
                <a:ea typeface="華康儷楷書" panose="03000509000000000000" pitchFamily="65" charset="-120"/>
                <a:cs typeface="Times New Roman" panose="02020603050405020304" pitchFamily="18" charset="0"/>
              </a:rPr>
              <a:t>。獲分發之錄取生若於本招生</a:t>
            </a:r>
            <a:r>
              <a:rPr lang="zh-TW" altLang="zh-TW" sz="2000" b="1" u="sng" dirty="0">
                <a:latin typeface="Times New Roman" panose="02020603050405020304" pitchFamily="18" charset="0"/>
                <a:ea typeface="華康儷楷書" panose="03000509000000000000" pitchFamily="65" charset="-120"/>
                <a:cs typeface="Times New Roman" panose="02020603050405020304" pitchFamily="18" charset="0"/>
              </a:rPr>
              <a:t>已完成報到且</a:t>
            </a:r>
            <a:r>
              <a:rPr lang="zh-TW" altLang="zh-TW" sz="2000" b="1" u="sng"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未於規定時間內聲明放棄</a:t>
            </a:r>
            <a:r>
              <a:rPr lang="zh-TW" altLang="zh-TW" sz="2000" b="1" u="sng" dirty="0">
                <a:latin typeface="Times New Roman" panose="02020603050405020304" pitchFamily="18" charset="0"/>
                <a:ea typeface="華康儷楷書" panose="03000509000000000000" pitchFamily="65" charset="-120"/>
                <a:cs typeface="Times New Roman" panose="02020603050405020304" pitchFamily="18" charset="0"/>
              </a:rPr>
              <a:t>者，即無法再於四技二專甄選入學辦理報到</a:t>
            </a:r>
            <a:r>
              <a:rPr lang="zh-TW" altLang="zh-TW" sz="2000" dirty="0">
                <a:latin typeface="Times New Roman" panose="02020603050405020304" pitchFamily="18" charset="0"/>
                <a:ea typeface="華康儷楷書" panose="03000509000000000000" pitchFamily="65" charset="-120"/>
                <a:cs typeface="Times New Roman" panose="02020603050405020304" pitchFamily="18" charset="0"/>
              </a:rPr>
              <a:t>，請分發錄取生特別注意</a:t>
            </a:r>
            <a:endPar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endParaRPr>
          </a:p>
          <a:p>
            <a:pPr algn="just">
              <a:lnSpc>
                <a:spcPct val="150000"/>
              </a:lnSpc>
              <a:spcBef>
                <a:spcPts val="0"/>
              </a:spcBef>
              <a:buClr>
                <a:srgbClr val="FFB41D"/>
              </a:buClr>
              <a:buSzPct val="150000"/>
              <a:buBlip>
                <a:blip r:embed="rId2"/>
              </a:buBlip>
              <a:defRPr/>
            </a:pPr>
            <a:r>
              <a:rPr lang="zh-TW" altLang="en-US"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提醒考生使用本招生系統時，以電腦開啟</a:t>
            </a:r>
            <a:r>
              <a:rPr lang="en-US" altLang="zh-TW"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Google Chrome</a:t>
            </a:r>
            <a:r>
              <a:rPr lang="zh-TW" altLang="zh-TW"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瀏覽器，</a:t>
            </a:r>
            <a:r>
              <a:rPr lang="zh-TW" altLang="en-US"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請勿使用手機或平板電腦登入，避免畫面資訊閱覽不完全，漏登資料而影響權益，且請使用單一視窗操作，禁止同時開啟多個分頁或瀏覽器重複登入</a:t>
            </a:r>
            <a:endParaRPr lang="en-US" altLang="zh-TW"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402441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網路作業系統入口</a:t>
            </a:r>
          </a:p>
        </p:txBody>
      </p:sp>
      <p:sp>
        <p:nvSpPr>
          <p:cNvPr id="5" name="Rectangle 3"/>
          <p:cNvSpPr txBox="1">
            <a:spLocks noChangeArrowheads="1"/>
          </p:cNvSpPr>
          <p:nvPr/>
        </p:nvSpPr>
        <p:spPr bwMode="auto">
          <a:xfrm>
            <a:off x="726165" y="908193"/>
            <a:ext cx="5912027" cy="4556173"/>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just" eaLnBrk="1" hangingPunct="1">
              <a:spcBef>
                <a:spcPts val="300"/>
              </a:spcBef>
              <a:spcAft>
                <a:spcPts val="300"/>
              </a:spcAft>
              <a:buClr>
                <a:schemeClr val="tx1"/>
              </a:buClr>
              <a:buSzPct val="180000"/>
              <a:buBlip>
                <a:blip r:embed="rId3"/>
              </a:buBlip>
              <a:defRPr/>
            </a:pPr>
            <a:r>
              <a:rPr lang="zh-TW" altLang="en-US" sz="2200" dirty="0">
                <a:latin typeface="Times New Roman" panose="02020603050405020304" pitchFamily="18" charset="0"/>
                <a:ea typeface="華康儷楷書" panose="03000509000000000000" pitchFamily="65" charset="-120"/>
                <a:cs typeface="Times New Roman" panose="02020603050405020304" pitchFamily="18" charset="0"/>
              </a:rPr>
              <a:t>系統</a:t>
            </a:r>
            <a:r>
              <a:rPr lang="zh-TW" altLang="en-US" sz="22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練習版</a:t>
            </a:r>
            <a:r>
              <a:rPr lang="zh-TW" altLang="en-US" sz="2200" dirty="0">
                <a:latin typeface="Times New Roman" panose="02020603050405020304" pitchFamily="18" charset="0"/>
                <a:ea typeface="華康儷楷書" panose="03000509000000000000" pitchFamily="65" charset="-120"/>
                <a:cs typeface="Times New Roman" panose="02020603050405020304" pitchFamily="18" charset="0"/>
              </a:rPr>
              <a:t>開放時間： </a:t>
            </a:r>
          </a:p>
          <a:p>
            <a:pPr marL="0" indent="0" algn="just" eaLnBrk="1" hangingPunct="1">
              <a:spcBef>
                <a:spcPts val="300"/>
              </a:spcBef>
              <a:spcAft>
                <a:spcPts val="300"/>
              </a:spcAft>
              <a:buClr>
                <a:schemeClr val="tx1"/>
              </a:buClr>
              <a:buNone/>
              <a:defRPr/>
            </a:pPr>
            <a:r>
              <a:rPr lang="en-US" altLang="zh-TW" sz="2200" dirty="0">
                <a:latin typeface="Times New Roman" panose="02020603050405020304" pitchFamily="18" charset="0"/>
                <a:ea typeface="華康儷楷書" panose="03000509000000000000" pitchFamily="65" charset="-120"/>
                <a:cs typeface="Times New Roman" panose="02020603050405020304" pitchFamily="18" charset="0"/>
              </a:rPr>
              <a:t>1.</a:t>
            </a:r>
            <a:r>
              <a:rPr lang="zh-TW" altLang="en-US" sz="2200" dirty="0">
                <a:latin typeface="Times New Roman" panose="02020603050405020304" pitchFamily="18" charset="0"/>
                <a:ea typeface="華康儷楷書" panose="03000509000000000000" pitchFamily="65" charset="-120"/>
                <a:cs typeface="Times New Roman" panose="02020603050405020304" pitchFamily="18" charset="0"/>
              </a:rPr>
              <a:t>繳費身分審查系統</a:t>
            </a:r>
            <a:endParaRPr lang="en-US" altLang="zh-TW" sz="2200" dirty="0">
              <a:latin typeface="Times New Roman" panose="02020603050405020304" pitchFamily="18" charset="0"/>
              <a:ea typeface="華康儷楷書" panose="03000509000000000000" pitchFamily="65" charset="-120"/>
              <a:cs typeface="Times New Roman" panose="02020603050405020304" pitchFamily="18" charset="0"/>
            </a:endParaRPr>
          </a:p>
          <a:p>
            <a:pPr marL="0" indent="0" algn="just" eaLnBrk="1" hangingPunct="1">
              <a:spcBef>
                <a:spcPts val="300"/>
              </a:spcBef>
              <a:spcAft>
                <a:spcPts val="300"/>
              </a:spcAft>
              <a:buClr>
                <a:schemeClr val="tx1"/>
              </a:buClr>
              <a:buNone/>
              <a:defRPr/>
            </a:pPr>
            <a:r>
              <a:rPr lang="zh-TW" altLang="en-US" sz="2200" b="1" dirty="0">
                <a:latin typeface="Times New Roman" panose="02020603050405020304" pitchFamily="18" charset="0"/>
                <a:ea typeface="華康儷楷書" panose="03000509000000000000" pitchFamily="65" charset="-120"/>
                <a:cs typeface="Times New Roman" panose="02020603050405020304" pitchFamily="18" charset="0"/>
              </a:rPr>
              <a:t>   </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115</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年</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3</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月</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26</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日</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四</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 10:00</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起</a:t>
            </a:r>
            <a:r>
              <a:rPr lang="zh-TW" altLang="en-US" sz="2200" dirty="0">
                <a:latin typeface="Times New Roman" panose="02020603050405020304" pitchFamily="18" charset="0"/>
                <a:ea typeface="華康儷楷書" panose="03000509000000000000" pitchFamily="65" charset="-120"/>
                <a:cs typeface="Times New Roman" panose="02020603050405020304" pitchFamily="18" charset="0"/>
              </a:rPr>
              <a:t>至</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4.10(</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五</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)17:00</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止</a:t>
            </a:r>
          </a:p>
          <a:p>
            <a:pPr marL="0" indent="0" algn="just" eaLnBrk="1" hangingPunct="1">
              <a:spcBef>
                <a:spcPts val="300"/>
              </a:spcBef>
              <a:spcAft>
                <a:spcPts val="300"/>
              </a:spcAft>
              <a:buClr>
                <a:schemeClr val="tx1"/>
              </a:buClr>
              <a:buNone/>
              <a:defRPr/>
            </a:pPr>
            <a:r>
              <a:rPr lang="en-US" altLang="zh-TW" sz="2200" dirty="0">
                <a:latin typeface="Times New Roman" panose="02020603050405020304" pitchFamily="18" charset="0"/>
                <a:ea typeface="華康儷楷書" panose="03000509000000000000" pitchFamily="65" charset="-120"/>
                <a:cs typeface="Times New Roman" panose="02020603050405020304" pitchFamily="18" charset="0"/>
              </a:rPr>
              <a:t>2.</a:t>
            </a:r>
            <a:r>
              <a:rPr lang="zh-TW" altLang="en-US" sz="2200" dirty="0">
                <a:latin typeface="Times New Roman" panose="02020603050405020304" pitchFamily="18" charset="0"/>
                <a:ea typeface="華康儷楷書" panose="03000509000000000000" pitchFamily="65" charset="-120"/>
                <a:cs typeface="Times New Roman" panose="02020603050405020304" pitchFamily="18" charset="0"/>
              </a:rPr>
              <a:t>資格審查登錄系統</a:t>
            </a:r>
            <a:endParaRPr lang="en-US" altLang="zh-TW" sz="2200" dirty="0">
              <a:latin typeface="Times New Roman" panose="02020603050405020304" pitchFamily="18" charset="0"/>
              <a:ea typeface="華康儷楷書" panose="03000509000000000000" pitchFamily="65" charset="-120"/>
              <a:cs typeface="Times New Roman" panose="02020603050405020304" pitchFamily="18" charset="0"/>
            </a:endParaRPr>
          </a:p>
          <a:p>
            <a:pPr marL="0" indent="0" algn="just" eaLnBrk="1" hangingPunct="1">
              <a:spcBef>
                <a:spcPts val="300"/>
              </a:spcBef>
              <a:spcAft>
                <a:spcPts val="300"/>
              </a:spcAft>
              <a:buClr>
                <a:schemeClr val="tx1"/>
              </a:buClr>
              <a:buNone/>
              <a:defRPr/>
            </a:pPr>
            <a:r>
              <a:rPr lang="zh-TW" altLang="en-US" sz="2200" dirty="0">
                <a:latin typeface="Times New Roman" panose="02020603050405020304" pitchFamily="18" charset="0"/>
                <a:ea typeface="華康儷楷書" panose="03000509000000000000" pitchFamily="65" charset="-120"/>
                <a:cs typeface="Times New Roman" panose="02020603050405020304" pitchFamily="18" charset="0"/>
              </a:rPr>
              <a:t>   </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115</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年</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3</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月</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26</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日</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四</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 10:00</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起</a:t>
            </a:r>
            <a:r>
              <a:rPr lang="zh-TW" altLang="en-US" sz="2200" dirty="0">
                <a:latin typeface="Times New Roman" panose="02020603050405020304" pitchFamily="18" charset="0"/>
                <a:ea typeface="華康儷楷書" panose="03000509000000000000" pitchFamily="65" charset="-120"/>
                <a:cs typeface="Times New Roman" panose="02020603050405020304" pitchFamily="18" charset="0"/>
              </a:rPr>
              <a:t>至</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4.21(</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二</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)17:00</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止</a:t>
            </a:r>
          </a:p>
          <a:p>
            <a:pPr marL="0" indent="0" algn="just" eaLnBrk="1" hangingPunct="1">
              <a:spcBef>
                <a:spcPts val="300"/>
              </a:spcBef>
              <a:spcAft>
                <a:spcPts val="300"/>
              </a:spcAft>
              <a:buClr>
                <a:schemeClr val="tx1"/>
              </a:buClr>
              <a:buNone/>
              <a:defRPr/>
            </a:pPr>
            <a:r>
              <a:rPr lang="en-US" altLang="zh-TW" sz="2200" dirty="0">
                <a:latin typeface="Times New Roman" panose="02020603050405020304" pitchFamily="18" charset="0"/>
                <a:ea typeface="華康儷楷書" panose="03000509000000000000" pitchFamily="65" charset="-120"/>
                <a:cs typeface="Times New Roman" panose="02020603050405020304" pitchFamily="18" charset="0"/>
              </a:rPr>
              <a:t>3.</a:t>
            </a:r>
            <a:r>
              <a:rPr lang="zh-TW" altLang="en-US" sz="2200" dirty="0">
                <a:latin typeface="Times New Roman" panose="02020603050405020304" pitchFamily="18" charset="0"/>
                <a:ea typeface="華康儷楷書" panose="03000509000000000000" pitchFamily="65" charset="-120"/>
                <a:cs typeface="Times New Roman" panose="02020603050405020304" pitchFamily="18" charset="0"/>
              </a:rPr>
              <a:t>報名系統</a:t>
            </a:r>
            <a:r>
              <a:rPr lang="en-US" altLang="zh-TW" sz="2200"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華康儷楷書" panose="03000509000000000000" pitchFamily="65" charset="-120"/>
                <a:cs typeface="Times New Roman" panose="02020603050405020304" pitchFamily="18" charset="0"/>
              </a:rPr>
              <a:t>選填校系科（組）、學程</a:t>
            </a:r>
            <a:r>
              <a:rPr lang="en-US" altLang="zh-TW" sz="2200" dirty="0">
                <a:latin typeface="Times New Roman" panose="02020603050405020304" pitchFamily="18" charset="0"/>
                <a:ea typeface="華康儷楷書" panose="03000509000000000000" pitchFamily="65" charset="-120"/>
                <a:cs typeface="Times New Roman" panose="02020603050405020304" pitchFamily="18" charset="0"/>
              </a:rPr>
              <a:t>】</a:t>
            </a:r>
          </a:p>
          <a:p>
            <a:pPr marL="0" indent="0" algn="just" eaLnBrk="1" hangingPunct="1">
              <a:spcBef>
                <a:spcPts val="300"/>
              </a:spcBef>
              <a:spcAft>
                <a:spcPts val="300"/>
              </a:spcAft>
              <a:buClr>
                <a:schemeClr val="tx1"/>
              </a:buClr>
              <a:buNone/>
              <a:defRPr/>
            </a:pPr>
            <a:r>
              <a:rPr lang="zh-TW" altLang="en-US" sz="2200" dirty="0">
                <a:latin typeface="Times New Roman" panose="02020603050405020304" pitchFamily="18" charset="0"/>
                <a:ea typeface="華康儷楷書" panose="03000509000000000000" pitchFamily="65" charset="-120"/>
                <a:cs typeface="Times New Roman" panose="02020603050405020304" pitchFamily="18" charset="0"/>
              </a:rPr>
              <a:t>   </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115</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年</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4</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月</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23</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日</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四</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 10:00</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起</a:t>
            </a:r>
            <a:r>
              <a:rPr lang="zh-TW" altLang="en-US" sz="2200" dirty="0">
                <a:latin typeface="Times New Roman" panose="02020603050405020304" pitchFamily="18" charset="0"/>
                <a:ea typeface="華康儷楷書" panose="03000509000000000000" pitchFamily="65" charset="-120"/>
                <a:cs typeface="Times New Roman" panose="02020603050405020304" pitchFamily="18" charset="0"/>
              </a:rPr>
              <a:t>至</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5.11(</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一</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)17:00</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止</a:t>
            </a:r>
          </a:p>
          <a:p>
            <a:pPr marL="0" indent="0" algn="just" eaLnBrk="1" hangingPunct="1">
              <a:spcBef>
                <a:spcPts val="300"/>
              </a:spcBef>
              <a:spcAft>
                <a:spcPts val="300"/>
              </a:spcAft>
              <a:buClr>
                <a:schemeClr val="tx1"/>
              </a:buClr>
              <a:buNone/>
              <a:defRPr/>
            </a:pPr>
            <a:r>
              <a:rPr lang="en-US" altLang="zh-TW" sz="2200" dirty="0">
                <a:latin typeface="Times New Roman" panose="02020603050405020304" pitchFamily="18" charset="0"/>
                <a:ea typeface="華康儷楷書" panose="03000509000000000000" pitchFamily="65" charset="-120"/>
                <a:cs typeface="Times New Roman" panose="02020603050405020304" pitchFamily="18" charset="0"/>
              </a:rPr>
              <a:t>4.</a:t>
            </a:r>
            <a:r>
              <a:rPr lang="zh-TW" altLang="en-US" sz="2200" dirty="0">
                <a:latin typeface="Times New Roman" panose="02020603050405020304" pitchFamily="18" charset="0"/>
                <a:ea typeface="華康儷楷書" panose="03000509000000000000" pitchFamily="65" charset="-120"/>
                <a:cs typeface="Times New Roman" panose="02020603050405020304" pitchFamily="18" charset="0"/>
              </a:rPr>
              <a:t>學習歷程備審資料上傳系統</a:t>
            </a:r>
            <a:endParaRPr lang="en-US" altLang="zh-TW" sz="2200" dirty="0">
              <a:latin typeface="Times New Roman" panose="02020603050405020304" pitchFamily="18" charset="0"/>
              <a:ea typeface="華康儷楷書" panose="03000509000000000000" pitchFamily="65" charset="-120"/>
              <a:cs typeface="Times New Roman" panose="02020603050405020304" pitchFamily="18" charset="0"/>
            </a:endParaRPr>
          </a:p>
          <a:p>
            <a:pPr marL="0" indent="0" algn="just" eaLnBrk="1" hangingPunct="1">
              <a:spcBef>
                <a:spcPts val="300"/>
              </a:spcBef>
              <a:spcAft>
                <a:spcPts val="300"/>
              </a:spcAft>
              <a:buClr>
                <a:schemeClr val="tx1"/>
              </a:buClr>
              <a:buNone/>
              <a:defRPr/>
            </a:pPr>
            <a:r>
              <a:rPr lang="zh-TW" altLang="en-US" sz="2200" dirty="0">
                <a:latin typeface="Times New Roman" panose="02020603050405020304" pitchFamily="18" charset="0"/>
                <a:ea typeface="華康儷楷書" panose="03000509000000000000" pitchFamily="65" charset="-120"/>
                <a:cs typeface="Times New Roman" panose="02020603050405020304" pitchFamily="18" charset="0"/>
              </a:rPr>
              <a:t>   </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115</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年</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4</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月</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23</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日</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四</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 10:00</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起</a:t>
            </a:r>
            <a:r>
              <a:rPr lang="zh-TW" altLang="en-US" sz="2200" dirty="0">
                <a:latin typeface="Times New Roman" panose="02020603050405020304" pitchFamily="18" charset="0"/>
                <a:ea typeface="華康儷楷書" panose="03000509000000000000" pitchFamily="65" charset="-120"/>
                <a:cs typeface="Times New Roman" panose="02020603050405020304" pitchFamily="18" charset="0"/>
              </a:rPr>
              <a:t>至</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5.27(</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三</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)21:00</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止</a:t>
            </a:r>
          </a:p>
          <a:p>
            <a:pPr marL="0" indent="0" algn="just" eaLnBrk="1" hangingPunct="1">
              <a:spcBef>
                <a:spcPts val="300"/>
              </a:spcBef>
              <a:spcAft>
                <a:spcPts val="300"/>
              </a:spcAft>
              <a:buClr>
                <a:schemeClr val="tx1"/>
              </a:buClr>
              <a:buNone/>
              <a:defRPr/>
            </a:pPr>
            <a:r>
              <a:rPr lang="en-US" altLang="zh-TW" sz="2200" dirty="0">
                <a:latin typeface="Times New Roman" panose="02020603050405020304" pitchFamily="18" charset="0"/>
                <a:ea typeface="華康儷楷書" panose="03000509000000000000" pitchFamily="65" charset="-120"/>
                <a:cs typeface="Times New Roman" panose="02020603050405020304" pitchFamily="18" charset="0"/>
              </a:rPr>
              <a:t>5.</a:t>
            </a:r>
            <a:r>
              <a:rPr lang="zh-TW" altLang="en-US" sz="2200" dirty="0">
                <a:latin typeface="Times New Roman" panose="02020603050405020304" pitchFamily="18" charset="0"/>
                <a:ea typeface="華康儷楷書" panose="03000509000000000000" pitchFamily="65" charset="-120"/>
                <a:cs typeface="Times New Roman" panose="02020603050405020304" pitchFamily="18" charset="0"/>
              </a:rPr>
              <a:t>就讀志願序登記系統</a:t>
            </a:r>
            <a:endParaRPr lang="en-US" altLang="zh-TW" sz="2200" dirty="0">
              <a:latin typeface="Times New Roman" panose="02020603050405020304" pitchFamily="18" charset="0"/>
              <a:ea typeface="華康儷楷書" panose="03000509000000000000" pitchFamily="65" charset="-120"/>
              <a:cs typeface="Times New Roman" panose="02020603050405020304" pitchFamily="18" charset="0"/>
            </a:endParaRPr>
          </a:p>
          <a:p>
            <a:pPr marL="0" indent="0" algn="just" eaLnBrk="1" hangingPunct="1">
              <a:spcBef>
                <a:spcPts val="300"/>
              </a:spcBef>
              <a:spcAft>
                <a:spcPts val="300"/>
              </a:spcAft>
              <a:buClr>
                <a:schemeClr val="tx1"/>
              </a:buClr>
              <a:buNone/>
              <a:defRPr/>
            </a:pPr>
            <a:r>
              <a:rPr lang="zh-TW" altLang="en-US" sz="2200" dirty="0">
                <a:latin typeface="Times New Roman" panose="02020603050405020304" pitchFamily="18" charset="0"/>
                <a:ea typeface="華康儷楷書" panose="03000509000000000000" pitchFamily="65" charset="-120"/>
                <a:cs typeface="Times New Roman" panose="02020603050405020304" pitchFamily="18" charset="0"/>
              </a:rPr>
              <a:t>   </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115</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年</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6</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月</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10</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日</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三</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 10:00</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起</a:t>
            </a:r>
            <a:r>
              <a:rPr lang="zh-TW" altLang="en-US" sz="2200" dirty="0">
                <a:latin typeface="Times New Roman" panose="02020603050405020304" pitchFamily="18" charset="0"/>
                <a:ea typeface="華康儷楷書" panose="03000509000000000000" pitchFamily="65" charset="-120"/>
                <a:cs typeface="Times New Roman" panose="02020603050405020304" pitchFamily="18" charset="0"/>
              </a:rPr>
              <a:t>至</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6.24(</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三</a:t>
            </a:r>
            <a:r>
              <a:rPr lang="en-US" altLang="zh-TW"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)17:00</a:t>
            </a:r>
            <a:r>
              <a:rPr lang="zh-TW" altLang="en-US" sz="22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止</a:t>
            </a:r>
          </a:p>
        </p:txBody>
      </p:sp>
      <p:grpSp>
        <p:nvGrpSpPr>
          <p:cNvPr id="13" name="群組 12">
            <a:extLst>
              <a:ext uri="{FF2B5EF4-FFF2-40B4-BE49-F238E27FC236}">
                <a16:creationId xmlns:a16="http://schemas.microsoft.com/office/drawing/2014/main" id="{1C21E7A5-3183-0C8D-8F69-90C004EDB11A}"/>
              </a:ext>
            </a:extLst>
          </p:cNvPr>
          <p:cNvGrpSpPr/>
          <p:nvPr/>
        </p:nvGrpSpPr>
        <p:grpSpPr>
          <a:xfrm>
            <a:off x="6571791" y="664582"/>
            <a:ext cx="4780150" cy="5946549"/>
            <a:chOff x="6571791" y="664582"/>
            <a:chExt cx="4780150" cy="5946549"/>
          </a:xfrm>
        </p:grpSpPr>
        <p:pic>
          <p:nvPicPr>
            <p:cNvPr id="3" name="圖片 2" descr="一張含有 文字, 螢幕擷取畫面, 數字, 字型 的圖片&#10;&#10;AI 產生的內容可能不正確。">
              <a:extLst>
                <a:ext uri="{FF2B5EF4-FFF2-40B4-BE49-F238E27FC236}">
                  <a16:creationId xmlns:a16="http://schemas.microsoft.com/office/drawing/2014/main" id="{89863613-4B27-E050-C48F-768A2C0023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1791" y="664582"/>
              <a:ext cx="4780150" cy="5946549"/>
            </a:xfrm>
            <a:prstGeom prst="rect">
              <a:avLst/>
            </a:prstGeom>
          </p:spPr>
        </p:pic>
        <p:sp>
          <p:nvSpPr>
            <p:cNvPr id="7" name="矩形 6">
              <a:extLst>
                <a:ext uri="{FF2B5EF4-FFF2-40B4-BE49-F238E27FC236}">
                  <a16:creationId xmlns:a16="http://schemas.microsoft.com/office/drawing/2014/main" id="{507C448F-7B0A-D39F-BB6C-6986580397B4}"/>
                </a:ext>
              </a:extLst>
            </p:cNvPr>
            <p:cNvSpPr/>
            <p:nvPr/>
          </p:nvSpPr>
          <p:spPr>
            <a:xfrm>
              <a:off x="8163498" y="4549967"/>
              <a:ext cx="2850637" cy="627961"/>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72B63177-888D-7359-6DA4-EE909C91992A}"/>
                </a:ext>
              </a:extLst>
            </p:cNvPr>
            <p:cNvSpPr/>
            <p:nvPr/>
          </p:nvSpPr>
          <p:spPr>
            <a:xfrm>
              <a:off x="6571791" y="4318611"/>
              <a:ext cx="1095949" cy="220339"/>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Tree>
    <p:extLst>
      <p:ext uri="{BB962C8B-B14F-4D97-AF65-F5344CB8AC3E}">
        <p14:creationId xmlns:p14="http://schemas.microsoft.com/office/powerpoint/2010/main" val="3340501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992CB40-71E1-7600-67F8-D138DB863581}"/>
              </a:ext>
            </a:extLst>
          </p:cNvPr>
          <p:cNvPicPr>
            <a:picLocks noChangeAspect="1"/>
          </p:cNvPicPr>
          <p:nvPr/>
        </p:nvPicPr>
        <p:blipFill>
          <a:blip r:embed="rId2"/>
          <a:srcRect b="13562"/>
          <a:stretch/>
        </p:blipFill>
        <p:spPr>
          <a:xfrm>
            <a:off x="2288406" y="3375090"/>
            <a:ext cx="7615187" cy="3022661"/>
          </a:xfrm>
          <a:prstGeom prst="rect">
            <a:avLst/>
          </a:prstGeom>
        </p:spPr>
      </p:pic>
      <p:sp>
        <p:nvSpPr>
          <p:cNvPr id="2" name="Rectangle 199">
            <a:extLst>
              <a:ext uri="{FF2B5EF4-FFF2-40B4-BE49-F238E27FC236}">
                <a16:creationId xmlns:a16="http://schemas.microsoft.com/office/drawing/2014/main" id="{1014C4FD-ACA9-4A62-81D4-B48B1F2EAA16}"/>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高中職學校系統</a:t>
            </a:r>
          </a:p>
        </p:txBody>
      </p:sp>
      <p:sp>
        <p:nvSpPr>
          <p:cNvPr id="9" name="矩形 8">
            <a:extLst>
              <a:ext uri="{FF2B5EF4-FFF2-40B4-BE49-F238E27FC236}">
                <a16:creationId xmlns:a16="http://schemas.microsoft.com/office/drawing/2014/main" id="{2A52BAD4-D42E-407D-9A46-004FBB1A6D3D}"/>
              </a:ext>
            </a:extLst>
          </p:cNvPr>
          <p:cNvSpPr/>
          <p:nvPr/>
        </p:nvSpPr>
        <p:spPr>
          <a:xfrm>
            <a:off x="872435" y="1453310"/>
            <a:ext cx="6805577" cy="461665"/>
          </a:xfrm>
          <a:prstGeom prst="rect">
            <a:avLst/>
          </a:prstGeom>
          <a:solidFill>
            <a:schemeClr val="accent4">
              <a:lumMod val="20000"/>
              <a:lumOff val="80000"/>
            </a:schemeClr>
          </a:solidFill>
        </p:spPr>
        <p:txBody>
          <a:bodyPr wrap="square">
            <a:spAutoFit/>
          </a:bodyPr>
          <a:lstStyle/>
          <a:p>
            <a:pPr lvl="0" fontAlgn="base">
              <a:spcBef>
                <a:spcPct val="0"/>
              </a:spcBef>
              <a:spcAft>
                <a:spcPct val="0"/>
              </a:spcAft>
            </a:pPr>
            <a:r>
              <a:rPr lang="zh-TW" altLang="en-US" sz="2400" b="1" u="sng"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系統開放時間：</a:t>
            </a:r>
            <a:r>
              <a:rPr lang="en-US" altLang="zh-TW" sz="2400" b="1" u="sng"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115.4.10(</a:t>
            </a:r>
            <a:r>
              <a:rPr lang="zh-TW" altLang="en-US" sz="2400" b="1" u="sng"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五</a:t>
            </a:r>
            <a:r>
              <a:rPr lang="en-US" altLang="zh-TW" sz="2400" b="1" u="sng"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)10:00-4.17(</a:t>
            </a:r>
            <a:r>
              <a:rPr lang="zh-TW" altLang="en-US" sz="2400" b="1" u="sng"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五</a:t>
            </a:r>
            <a:r>
              <a:rPr lang="en-US" altLang="zh-TW" sz="2400" b="1" u="sng"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)17:00</a:t>
            </a:r>
            <a:r>
              <a:rPr lang="zh-TW" altLang="en-US" sz="2400" b="1" u="sng"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止</a:t>
            </a:r>
            <a:endParaRPr lang="en-US" altLang="zh-TW" sz="2400" b="1" u="sng"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endParaRPr>
          </a:p>
        </p:txBody>
      </p:sp>
      <p:sp>
        <p:nvSpPr>
          <p:cNvPr id="12" name="Rectangle 3">
            <a:extLst>
              <a:ext uri="{FF2B5EF4-FFF2-40B4-BE49-F238E27FC236}">
                <a16:creationId xmlns:a16="http://schemas.microsoft.com/office/drawing/2014/main" id="{38DEC28B-C653-42A5-A2AB-A54E3C3A7F48}"/>
              </a:ext>
            </a:extLst>
          </p:cNvPr>
          <p:cNvSpPr txBox="1">
            <a:spLocks noChangeArrowheads="1"/>
          </p:cNvSpPr>
          <p:nvPr/>
        </p:nvSpPr>
        <p:spPr>
          <a:xfrm>
            <a:off x="935830" y="2124697"/>
            <a:ext cx="10019385" cy="1304303"/>
          </a:xfrm>
          <a:prstGeom prst="rect">
            <a:avLst/>
          </a:prstGeom>
        </p:spPr>
        <p:txBody>
          <a:bodyPr vert="horz" lIns="91440" tIns="45720" rIns="91440" bIns="45720" rtlCol="0">
            <a:normAutofit/>
          </a:bodyPr>
          <a:lstStyle/>
          <a:p>
            <a:pPr marL="342900" lvl="0" indent="-342900" algn="just">
              <a:lnSpc>
                <a:spcPts val="2800"/>
              </a:lnSpc>
              <a:spcBef>
                <a:spcPts val="600"/>
              </a:spcBef>
              <a:buClr>
                <a:srgbClr val="FFB41D"/>
              </a:buClr>
              <a:buSzPct val="140000"/>
              <a:buBlip>
                <a:blip r:embed="rId3"/>
              </a:buBlip>
              <a:defRPr/>
            </a:pPr>
            <a:r>
              <a:rPr lang="en-US" altLang="zh-TW" sz="2400" kern="100"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115.4.10(</a:t>
            </a:r>
            <a:r>
              <a:rPr lang="zh-TW" altLang="en-US" sz="2400" kern="100"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五</a:t>
            </a:r>
            <a:r>
              <a:rPr lang="en-US" altLang="zh-TW" sz="2400" kern="100"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)10:00-4.15(</a:t>
            </a:r>
            <a:r>
              <a:rPr lang="zh-TW" altLang="en-US" sz="2400" kern="100"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三</a:t>
            </a:r>
            <a:r>
              <a:rPr lang="en-US" altLang="zh-TW" sz="2400" kern="100"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)21:00</a:t>
            </a:r>
            <a:r>
              <a:rPr lang="zh-TW" altLang="en-US" sz="2400" dirty="0">
                <a:solidFill>
                  <a:srgbClr val="000000"/>
                </a:solidFill>
                <a:latin typeface="華康儷楷書" panose="03000509000000000000" pitchFamily="65" charset="-120"/>
                <a:ea typeface="華康儷楷書" panose="03000509000000000000" pitchFamily="65" charset="-120"/>
                <a:cs typeface="Times New Roman" panose="02020603050405020304" pitchFamily="18" charset="0"/>
              </a:rPr>
              <a:t>開放學習歷程中央資料庫釋出資料</a:t>
            </a:r>
            <a:r>
              <a:rPr lang="en-US" altLang="zh-TW" sz="2400" dirty="0">
                <a:solidFill>
                  <a:srgbClr val="000000"/>
                </a:solidFill>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400" dirty="0">
                <a:solidFill>
                  <a:srgbClr val="000000"/>
                </a:solidFill>
                <a:latin typeface="華康儷楷書" panose="03000509000000000000" pitchFamily="65" charset="-120"/>
                <a:ea typeface="華康儷楷書" panose="03000509000000000000" pitchFamily="65" charset="-120"/>
                <a:cs typeface="Times New Roman" panose="02020603050405020304" pitchFamily="18" charset="0"/>
              </a:rPr>
              <a:t>檔案</a:t>
            </a:r>
            <a:r>
              <a:rPr lang="en-US" altLang="zh-TW" sz="2400" dirty="0">
                <a:solidFill>
                  <a:srgbClr val="000000"/>
                </a:solidFill>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400" dirty="0">
                <a:solidFill>
                  <a:srgbClr val="000000"/>
                </a:solidFill>
                <a:latin typeface="華康儷楷書" panose="03000509000000000000" pitchFamily="65" charset="-120"/>
                <a:ea typeface="華康儷楷書" panose="03000509000000000000" pitchFamily="65" charset="-120"/>
                <a:cs typeface="Times New Roman" panose="02020603050405020304" pitchFamily="18" charset="0"/>
              </a:rPr>
              <a:t>查看或疑義處理，此階段名單匯入系統</a:t>
            </a:r>
            <a:r>
              <a:rPr lang="en-US" altLang="zh-TW" sz="2400" dirty="0">
                <a:solidFill>
                  <a:srgbClr val="000000"/>
                </a:solidFill>
                <a:highlight>
                  <a:srgbClr val="FFFF00"/>
                </a:highlight>
                <a:latin typeface="華康儷楷書" panose="03000509000000000000" pitchFamily="65" charset="-120"/>
                <a:ea typeface="華康儷楷書" panose="03000509000000000000" pitchFamily="65" charset="-120"/>
                <a:cs typeface="Times New Roman" panose="02020603050405020304" pitchFamily="18" charset="0"/>
              </a:rPr>
              <a:t>【</a:t>
            </a:r>
            <a:r>
              <a:rPr lang="zh-TW" altLang="zh-TW" sz="2400" b="1" kern="100" dirty="0">
                <a:solidFill>
                  <a:srgbClr val="C00000"/>
                </a:solidFill>
                <a:effectLst/>
                <a:highlight>
                  <a:srgbClr val="FFFF00"/>
                </a:highlight>
                <a:latin typeface="華康儷楷書" panose="03000509000000000000" pitchFamily="65" charset="-120"/>
                <a:ea typeface="華康儷楷書" panose="03000509000000000000" pitchFamily="65" charset="-120"/>
                <a:cs typeface="Times New Roman" panose="02020603050405020304" pitchFamily="18" charset="0"/>
              </a:rPr>
              <a:t>學生管理</a:t>
            </a:r>
            <a:r>
              <a:rPr lang="zh-TW" altLang="zh-TW" sz="2400" dirty="0">
                <a:solidFill>
                  <a:srgbClr val="000000"/>
                </a:solidFill>
                <a:highlight>
                  <a:srgbClr val="FFFF00"/>
                </a:highlight>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400" dirty="0">
                <a:solidFill>
                  <a:srgbClr val="000000"/>
                </a:solidFill>
                <a:highlight>
                  <a:srgbClr val="FFFF00"/>
                </a:highlight>
                <a:latin typeface="華康儷楷書" panose="03000509000000000000" pitchFamily="65" charset="-120"/>
                <a:ea typeface="華康儷楷書" panose="03000509000000000000" pitchFamily="65" charset="-120"/>
                <a:cs typeface="Times New Roman" panose="02020603050405020304" pitchFamily="18" charset="0"/>
              </a:rPr>
              <a:t>供承辦教師</a:t>
            </a:r>
            <a:r>
              <a:rPr lang="zh-TW" altLang="en-US" sz="2400" b="1" kern="100" dirty="0">
                <a:solidFill>
                  <a:srgbClr val="0000FF"/>
                </a:solidFill>
                <a:highlight>
                  <a:srgbClr val="FFFF00"/>
                </a:highlight>
                <a:latin typeface="華康儷楷書" panose="03000509000000000000" pitchFamily="65" charset="-120"/>
                <a:ea typeface="華康儷楷書" panose="03000509000000000000" pitchFamily="65" charset="-120"/>
                <a:cs typeface="Times New Roman" panose="02020603050405020304" pitchFamily="18" charset="0"/>
              </a:rPr>
              <a:t>查詢</a:t>
            </a:r>
            <a:r>
              <a:rPr lang="zh-TW" altLang="en-US" sz="2400" dirty="0">
                <a:solidFill>
                  <a:srgbClr val="000000"/>
                </a:solidFill>
                <a:highlight>
                  <a:srgbClr val="FFFF00"/>
                </a:highlight>
                <a:latin typeface="華康儷楷書" panose="03000509000000000000" pitchFamily="65" charset="-120"/>
                <a:ea typeface="華康儷楷書" panose="03000509000000000000" pitchFamily="65" charset="-120"/>
                <a:cs typeface="Times New Roman" panose="02020603050405020304" pitchFamily="18" charset="0"/>
              </a:rPr>
              <a:t>學生是否於查看系統</a:t>
            </a:r>
            <a:r>
              <a:rPr lang="zh-TW" altLang="en-US" sz="2400" kern="100" dirty="0">
                <a:solidFill>
                  <a:srgbClr val="0000FF"/>
                </a:solidFill>
                <a:highlight>
                  <a:srgbClr val="FFFF00"/>
                </a:highlight>
                <a:latin typeface="華康儷楷書" panose="03000509000000000000" pitchFamily="65" charset="-120"/>
                <a:ea typeface="華康儷楷書" panose="03000509000000000000" pitchFamily="65" charset="-120"/>
                <a:cs typeface="Times New Roman" panose="02020603050405020304" pitchFamily="18" charset="0"/>
              </a:rPr>
              <a:t>點選「疑義」之標示訊息</a:t>
            </a:r>
            <a:r>
              <a:rPr lang="zh-TW" altLang="en-US" sz="2400" dirty="0">
                <a:solidFill>
                  <a:srgbClr val="000000"/>
                </a:solidFill>
                <a:latin typeface="華康儷楷書" panose="03000509000000000000" pitchFamily="65" charset="-120"/>
                <a:ea typeface="華康儷楷書" panose="03000509000000000000" pitchFamily="65" charset="-120"/>
                <a:cs typeface="Times New Roman" panose="02020603050405020304" pitchFamily="18" charset="0"/>
              </a:rPr>
              <a:t>，供各校處理及因應</a:t>
            </a:r>
          </a:p>
        </p:txBody>
      </p:sp>
      <p:sp>
        <p:nvSpPr>
          <p:cNvPr id="13" name="Arrow: Chevron 35">
            <a:extLst>
              <a:ext uri="{FF2B5EF4-FFF2-40B4-BE49-F238E27FC236}">
                <a16:creationId xmlns:a16="http://schemas.microsoft.com/office/drawing/2014/main" id="{7CC3E6AC-5CD9-450B-8519-679F9A7A9E41}"/>
              </a:ext>
            </a:extLst>
          </p:cNvPr>
          <p:cNvSpPr/>
          <p:nvPr/>
        </p:nvSpPr>
        <p:spPr>
          <a:xfrm>
            <a:off x="859610" y="806946"/>
            <a:ext cx="5945636" cy="504000"/>
          </a:xfrm>
          <a:prstGeom prst="chevron">
            <a:avLst/>
          </a:prstGeom>
          <a:solidFill>
            <a:schemeClr val="accent6">
              <a:lumMod val="60000"/>
              <a:lumOff val="40000"/>
            </a:schemeClr>
          </a:solidFill>
          <a:ln w="12700" cap="flat" cmpd="sng" algn="ctr">
            <a:noFill/>
            <a:prstDash val="solid"/>
            <a:miter lim="800000"/>
          </a:ln>
          <a:effectLst/>
        </p:spPr>
        <p:txBody>
          <a:bodyPr rtlCol="0" anchor="ctr"/>
          <a:lstStyle/>
          <a:p>
            <a:pPr marL="342900" indent="-342900" algn="ctr">
              <a:spcBef>
                <a:spcPct val="20000"/>
              </a:spcBef>
            </a:pPr>
            <a:r>
              <a:rPr lang="zh-TW" altLang="en-US" sz="2400" b="1" kern="0" dirty="0">
                <a:latin typeface="華康儷楷書" panose="03000509000000000000" pitchFamily="65" charset="-120"/>
                <a:ea typeface="華康儷楷書" panose="03000509000000000000" pitchFamily="65" charset="-120"/>
                <a:cs typeface="華康中黑體" pitchFamily="49" charset="-120"/>
              </a:rPr>
              <a:t>高級中等學校應屆畢業生名單匯入系統</a:t>
            </a:r>
          </a:p>
        </p:txBody>
      </p:sp>
      <p:sp>
        <p:nvSpPr>
          <p:cNvPr id="14" name="矩形 13">
            <a:extLst>
              <a:ext uri="{FF2B5EF4-FFF2-40B4-BE49-F238E27FC236}">
                <a16:creationId xmlns:a16="http://schemas.microsoft.com/office/drawing/2014/main" id="{79DE98D6-0276-451C-A6C8-E860A18368F4}"/>
              </a:ext>
            </a:extLst>
          </p:cNvPr>
          <p:cNvSpPr/>
          <p:nvPr/>
        </p:nvSpPr>
        <p:spPr>
          <a:xfrm>
            <a:off x="4273617" y="4679392"/>
            <a:ext cx="3709798" cy="16925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7306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a:extLst>
              <a:ext uri="{FF2B5EF4-FFF2-40B4-BE49-F238E27FC236}">
                <a16:creationId xmlns:a16="http://schemas.microsoft.com/office/drawing/2014/main" id="{4D5C406F-096E-4E00-BF46-3E16C3DB6334}"/>
              </a:ext>
            </a:extLst>
          </p:cNvPr>
          <p:cNvGrpSpPr/>
          <p:nvPr/>
        </p:nvGrpSpPr>
        <p:grpSpPr>
          <a:xfrm>
            <a:off x="1344697" y="1341602"/>
            <a:ext cx="8643365" cy="5199875"/>
            <a:chOff x="1353489" y="1341602"/>
            <a:chExt cx="8643365" cy="5199875"/>
          </a:xfrm>
        </p:grpSpPr>
        <p:pic>
          <p:nvPicPr>
            <p:cNvPr id="2" name="圖片 1">
              <a:extLst>
                <a:ext uri="{FF2B5EF4-FFF2-40B4-BE49-F238E27FC236}">
                  <a16:creationId xmlns:a16="http://schemas.microsoft.com/office/drawing/2014/main" id="{C05A1176-69F2-4C85-9AAB-7D7B0ED8376B}"/>
                </a:ext>
              </a:extLst>
            </p:cNvPr>
            <p:cNvPicPr>
              <a:picLocks noChangeAspect="1"/>
            </p:cNvPicPr>
            <p:nvPr/>
          </p:nvPicPr>
          <p:blipFill rotWithShape="1">
            <a:blip r:embed="rId2">
              <a:extLst>
                <a:ext uri="{28A0092B-C50C-407E-A947-70E740481C1C}">
                  <a14:useLocalDpi xmlns:a14="http://schemas.microsoft.com/office/drawing/2010/main" val="0"/>
                </a:ext>
              </a:extLst>
            </a:blip>
            <a:srcRect b="1018"/>
            <a:stretch/>
          </p:blipFill>
          <p:spPr>
            <a:xfrm>
              <a:off x="1353489" y="1341602"/>
              <a:ext cx="8643365" cy="5199875"/>
            </a:xfrm>
            <a:prstGeom prst="rect">
              <a:avLst/>
            </a:prstGeom>
          </p:spPr>
        </p:pic>
        <p:sp>
          <p:nvSpPr>
            <p:cNvPr id="3" name="矩形 2">
              <a:extLst>
                <a:ext uri="{FF2B5EF4-FFF2-40B4-BE49-F238E27FC236}">
                  <a16:creationId xmlns:a16="http://schemas.microsoft.com/office/drawing/2014/main" id="{7BA0397D-F311-4546-AF04-942EB81775F4}"/>
                </a:ext>
              </a:extLst>
            </p:cNvPr>
            <p:cNvSpPr/>
            <p:nvPr/>
          </p:nvSpPr>
          <p:spPr>
            <a:xfrm>
              <a:off x="3671795" y="1341602"/>
              <a:ext cx="654022" cy="28771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7C056C89-178C-497A-9DC8-3AA9FFFBAD3B}"/>
                </a:ext>
              </a:extLst>
            </p:cNvPr>
            <p:cNvSpPr/>
            <p:nvPr/>
          </p:nvSpPr>
          <p:spPr>
            <a:xfrm>
              <a:off x="1353489" y="5782531"/>
              <a:ext cx="2384321" cy="28771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18C332CD-D17F-488F-9A05-FE79FFEB6319}"/>
                </a:ext>
              </a:extLst>
            </p:cNvPr>
            <p:cNvSpPr/>
            <p:nvPr/>
          </p:nvSpPr>
          <p:spPr>
            <a:xfrm>
              <a:off x="1353489" y="4496634"/>
              <a:ext cx="880910" cy="28771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 name="Rectangle 199">
            <a:extLst>
              <a:ext uri="{FF2B5EF4-FFF2-40B4-BE49-F238E27FC236}">
                <a16:creationId xmlns:a16="http://schemas.microsoft.com/office/drawing/2014/main" id="{9AFE14FF-BC81-4551-9FB3-D4C904D1AE54}"/>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高中職學校系統</a:t>
            </a:r>
          </a:p>
        </p:txBody>
      </p:sp>
      <p:sp>
        <p:nvSpPr>
          <p:cNvPr id="7" name="Arrow: Chevron 35">
            <a:extLst>
              <a:ext uri="{FF2B5EF4-FFF2-40B4-BE49-F238E27FC236}">
                <a16:creationId xmlns:a16="http://schemas.microsoft.com/office/drawing/2014/main" id="{FE83B06B-A624-4B6E-9A1E-85AE5A3F61BF}"/>
              </a:ext>
            </a:extLst>
          </p:cNvPr>
          <p:cNvSpPr/>
          <p:nvPr/>
        </p:nvSpPr>
        <p:spPr>
          <a:xfrm>
            <a:off x="866437" y="751092"/>
            <a:ext cx="5945636" cy="504000"/>
          </a:xfrm>
          <a:prstGeom prst="chevron">
            <a:avLst/>
          </a:prstGeom>
          <a:solidFill>
            <a:schemeClr val="accent6">
              <a:lumMod val="60000"/>
              <a:lumOff val="40000"/>
            </a:schemeClr>
          </a:solidFill>
          <a:ln w="12700" cap="flat" cmpd="sng" algn="ctr">
            <a:noFill/>
            <a:prstDash val="solid"/>
            <a:miter lim="800000"/>
          </a:ln>
          <a:effectLst/>
        </p:spPr>
        <p:txBody>
          <a:bodyPr rtlCol="0" anchor="ctr"/>
          <a:lstStyle/>
          <a:p>
            <a:pPr marL="342900" indent="-342900" algn="ctr">
              <a:spcBef>
                <a:spcPct val="20000"/>
              </a:spcBef>
            </a:pPr>
            <a:r>
              <a:rPr lang="zh-TW" altLang="en-US" sz="2400" b="1" kern="0" dirty="0">
                <a:latin typeface="華康儷楷書" panose="03000509000000000000" pitchFamily="65" charset="-120"/>
                <a:ea typeface="華康儷楷書" panose="03000509000000000000" pitchFamily="65" charset="-120"/>
                <a:cs typeface="華康中黑體" pitchFamily="49" charset="-120"/>
              </a:rPr>
              <a:t>高級中等學校應屆畢業生名單匯入系統</a:t>
            </a:r>
          </a:p>
        </p:txBody>
      </p:sp>
      <p:sp>
        <p:nvSpPr>
          <p:cNvPr id="9" name="矩形 8">
            <a:extLst>
              <a:ext uri="{FF2B5EF4-FFF2-40B4-BE49-F238E27FC236}">
                <a16:creationId xmlns:a16="http://schemas.microsoft.com/office/drawing/2014/main" id="{9840CE6C-BBD9-4C5E-9E8F-490202827067}"/>
              </a:ext>
            </a:extLst>
          </p:cNvPr>
          <p:cNvSpPr/>
          <p:nvPr/>
        </p:nvSpPr>
        <p:spPr>
          <a:xfrm>
            <a:off x="6963820" y="805092"/>
            <a:ext cx="1186649" cy="396000"/>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學生管理</a:t>
            </a:r>
          </a:p>
        </p:txBody>
      </p:sp>
    </p:spTree>
    <p:extLst>
      <p:ext uri="{BB962C8B-B14F-4D97-AF65-F5344CB8AC3E}">
        <p14:creationId xmlns:p14="http://schemas.microsoft.com/office/powerpoint/2010/main" val="4747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A295EC5-BC82-4D76-875F-01B73234094F}"/>
              </a:ext>
            </a:extLst>
          </p:cNvPr>
          <p:cNvSpPr/>
          <p:nvPr/>
        </p:nvSpPr>
        <p:spPr>
          <a:xfrm>
            <a:off x="872435" y="4035287"/>
            <a:ext cx="10447130" cy="6361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Rectangle 199">
            <a:extLst>
              <a:ext uri="{FF2B5EF4-FFF2-40B4-BE49-F238E27FC236}">
                <a16:creationId xmlns:a16="http://schemas.microsoft.com/office/drawing/2014/main" id="{B7F0D73E-35E1-4E98-962B-066BD15982B8}"/>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23" name="矩形 22">
            <a:extLst>
              <a:ext uri="{FF2B5EF4-FFF2-40B4-BE49-F238E27FC236}">
                <a16:creationId xmlns:a16="http://schemas.microsoft.com/office/drawing/2014/main" id="{0080FC15-6B51-4DE6-8819-F2341572D224}"/>
              </a:ext>
            </a:extLst>
          </p:cNvPr>
          <p:cNvSpPr/>
          <p:nvPr/>
        </p:nvSpPr>
        <p:spPr>
          <a:xfrm>
            <a:off x="872435" y="1453310"/>
            <a:ext cx="6805577" cy="461665"/>
          </a:xfrm>
          <a:prstGeom prst="rect">
            <a:avLst/>
          </a:prstGeom>
          <a:solidFill>
            <a:srgbClr val="DEEBF7"/>
          </a:solidFill>
        </p:spPr>
        <p:txBody>
          <a:bodyPr wrap="square">
            <a:spAutoFit/>
          </a:bodyPr>
          <a:lstStyle/>
          <a:p>
            <a:pPr lvl="0" fontAlgn="base">
              <a:spcBef>
                <a:spcPct val="0"/>
              </a:spcBef>
              <a:spcAft>
                <a:spcPct val="0"/>
              </a:spcAft>
            </a:pPr>
            <a:r>
              <a:rPr lang="zh-TW" altLang="en-US" sz="2400" b="1" u="sng"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系統開放時間：</a:t>
            </a:r>
            <a:r>
              <a:rPr lang="en-US" altLang="zh-TW" sz="2400" b="1" u="sng"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115.4.10(</a:t>
            </a:r>
            <a:r>
              <a:rPr lang="zh-TW" altLang="en-US" sz="2400" b="1" u="sng"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五</a:t>
            </a:r>
            <a:r>
              <a:rPr lang="en-US" altLang="zh-TW" sz="2400" b="1" u="sng"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)10:00-4.15(</a:t>
            </a:r>
            <a:r>
              <a:rPr lang="zh-TW" altLang="en-US" sz="2400" b="1" u="sng"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三</a:t>
            </a:r>
            <a:r>
              <a:rPr lang="en-US" altLang="zh-TW" sz="2400" b="1" u="sng"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)21:00</a:t>
            </a:r>
            <a:r>
              <a:rPr lang="zh-TW" altLang="en-US" sz="2400" b="1" u="sng"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止</a:t>
            </a:r>
            <a:endParaRPr lang="en-US" altLang="zh-TW" sz="2400" b="1" u="sng"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endParaRPr>
          </a:p>
        </p:txBody>
      </p:sp>
      <p:sp>
        <p:nvSpPr>
          <p:cNvPr id="24" name="Rectangle 3">
            <a:extLst>
              <a:ext uri="{FF2B5EF4-FFF2-40B4-BE49-F238E27FC236}">
                <a16:creationId xmlns:a16="http://schemas.microsoft.com/office/drawing/2014/main" id="{6F37608C-7B53-41FE-A9ED-5610EF2DFC90}"/>
              </a:ext>
            </a:extLst>
          </p:cNvPr>
          <p:cNvSpPr txBox="1">
            <a:spLocks noChangeArrowheads="1"/>
          </p:cNvSpPr>
          <p:nvPr/>
        </p:nvSpPr>
        <p:spPr>
          <a:xfrm>
            <a:off x="872435" y="2104218"/>
            <a:ext cx="10509503" cy="40937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ts val="2400"/>
              </a:lnSpc>
              <a:spcBef>
                <a:spcPts val="600"/>
              </a:spcBef>
              <a:buClr>
                <a:schemeClr val="accent4"/>
              </a:buClr>
              <a:buSzPct val="120000"/>
              <a:buBlip>
                <a:blip r:embed="rId2"/>
              </a:buBlip>
            </a:pPr>
            <a:r>
              <a:rPr kumimoji="0" lang="zh-TW" altLang="en-US" sz="2000" b="0" i="0" strike="noStrike" kern="1200" cap="none" spc="0" normalizeH="0" baseline="0" noProof="0" dirty="0">
                <a:ln>
                  <a:noFill/>
                </a:ln>
                <a:solidFill>
                  <a:schemeClr val="tx1"/>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對象：具有中央資料庫學習歷程檔案之</a:t>
            </a:r>
            <a:r>
              <a:rPr kumimoji="0" lang="zh-TW" altLang="en-US" sz="2000" b="1" i="0" strike="noStrike" kern="1200" cap="none" spc="0" normalizeH="0" baseline="0" noProof="0" dirty="0">
                <a:ln>
                  <a:noFill/>
                </a:ln>
                <a:solidFill>
                  <a:srgbClr val="FF0000"/>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考生</a:t>
            </a:r>
            <a:endPar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endParaRPr>
          </a:p>
          <a:p>
            <a:pPr algn="just">
              <a:lnSpc>
                <a:spcPts val="2400"/>
              </a:lnSpc>
              <a:spcBef>
                <a:spcPts val="600"/>
              </a:spcBef>
              <a:buClr>
                <a:schemeClr val="accent4"/>
              </a:buClr>
              <a:buSzPct val="120000"/>
              <a:buBlip>
                <a:blip r:embed="rId3"/>
              </a:buBlip>
            </a:pPr>
            <a:r>
              <a:rPr lang="zh-TW" altLang="en-US" sz="2000" dirty="0">
                <a:solidFill>
                  <a:srgbClr val="000000"/>
                </a:solidFill>
                <a:latin typeface="Times New Roman" panose="02020603050405020304" pitchFamily="18" charset="0"/>
                <a:ea typeface="華康儷楷書" panose="03000509000000000000" pitchFamily="65" charset="-120"/>
                <a:cs typeface="Times New Roman" panose="02020603050405020304" pitchFamily="18" charset="0"/>
              </a:rPr>
              <a:t>首次進入系統須</a:t>
            </a:r>
            <a:r>
              <a:rPr lang="zh-TW" altLang="en-US"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自行設定</a:t>
            </a:r>
            <a:r>
              <a:rPr lang="zh-TW" altLang="en-US" sz="2000" dirty="0">
                <a:solidFill>
                  <a:srgbClr val="000000"/>
                </a:solidFill>
                <a:latin typeface="Times New Roman" panose="02020603050405020304" pitchFamily="18" charset="0"/>
                <a:ea typeface="華康儷楷書" panose="03000509000000000000" pitchFamily="65" charset="-120"/>
                <a:cs typeface="Times New Roman" panose="02020603050405020304" pitchFamily="18" charset="0"/>
              </a:rPr>
              <a:t>通行碼</a:t>
            </a:r>
            <a:endParaRPr lang="en-US" altLang="zh-TW" sz="2000" dirty="0">
              <a:solidFill>
                <a:srgbClr val="000000"/>
              </a:solidFill>
              <a:latin typeface="Times New Roman" panose="02020603050405020304" pitchFamily="18" charset="0"/>
              <a:ea typeface="華康儷楷書" panose="03000509000000000000" pitchFamily="65" charset="-120"/>
              <a:cs typeface="Times New Roman" panose="02020603050405020304" pitchFamily="18" charset="0"/>
            </a:endParaRPr>
          </a:p>
          <a:p>
            <a:pPr algn="just">
              <a:lnSpc>
                <a:spcPts val="2400"/>
              </a:lnSpc>
              <a:spcBef>
                <a:spcPts val="600"/>
              </a:spcBef>
              <a:buClr>
                <a:schemeClr val="accent4"/>
              </a:buClr>
              <a:buSzPct val="120000"/>
              <a:buBlip>
                <a:blip r:embed="rId2"/>
              </a:buBlip>
            </a:pPr>
            <a:r>
              <a:rPr kumimoji="0" lang="zh-TW" altLang="en-US" sz="2000" b="1" i="0" strike="noStrike" kern="1200" cap="none" spc="0" normalizeH="0" baseline="0" noProof="0" dirty="0">
                <a:ln>
                  <a:noFill/>
                </a:ln>
                <a:solidFill>
                  <a:schemeClr val="tx1"/>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檢視</a:t>
            </a:r>
            <a:r>
              <a:rPr lang="zh-TW" altLang="en-US" sz="2000" b="1" dirty="0">
                <a:latin typeface="Times New Roman" panose="02020603050405020304" pitchFamily="18" charset="0"/>
                <a:ea typeface="華康儷楷書" panose="03000509000000000000" pitchFamily="65" charset="-120"/>
                <a:cs typeface="Times New Roman" panose="02020603050405020304" pitchFamily="18" charset="0"/>
              </a:rPr>
              <a:t>並核對學習歷程中央資料庫提供之修課紀錄、課程學習成果及多元表現等檔案資料</a:t>
            </a:r>
            <a:endParaRPr kumimoji="0" lang="en-US" altLang="zh-TW" sz="2000" b="0" i="0" strike="noStrike" kern="0" cap="none" spc="0" normalizeH="0" baseline="0" noProof="0" dirty="0">
              <a:ln>
                <a:noFill/>
              </a:ln>
              <a:solidFill>
                <a:schemeClr val="tx1"/>
              </a:solidFill>
              <a:effectLst/>
              <a:uLnTx/>
              <a:uFillTx/>
              <a:latin typeface="Times New Roman" panose="02020603050405020304" pitchFamily="18" charset="0"/>
              <a:ea typeface="華康儷楷書" panose="03000509000000000000" pitchFamily="65" charset="-120"/>
              <a:cs typeface="Times New Roman" panose="02020603050405020304" pitchFamily="18" charset="0"/>
            </a:endParaRPr>
          </a:p>
          <a:p>
            <a:pPr lvl="1" algn="just">
              <a:lnSpc>
                <a:spcPts val="2400"/>
              </a:lnSpc>
              <a:spcBef>
                <a:spcPts val="600"/>
              </a:spcBef>
              <a:buClr>
                <a:srgbClr val="FFB41D"/>
              </a:buClr>
              <a:buFont typeface="Wingdings" panose="05000000000000000000" pitchFamily="2" charset="2"/>
              <a:buChar char="ü"/>
              <a:defRPr/>
            </a:pPr>
            <a:r>
              <a:rPr kumimoji="0" lang="zh-TW" altLang="en-US" sz="2000" b="1" i="0" strike="noStrike" kern="1200" cap="none" spc="0" normalizeH="0" baseline="0" noProof="0" dirty="0">
                <a:ln>
                  <a:noFill/>
                </a:ln>
                <a:solidFill>
                  <a:schemeClr val="tx1"/>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考生為</a:t>
            </a:r>
            <a:r>
              <a:rPr kumimoji="0" lang="zh-TW" altLang="en-US" sz="2000" b="1" i="0" u="sng" strike="noStrike" kern="1200" cap="none" spc="0" normalizeH="0" baseline="0" noProof="0" dirty="0">
                <a:ln>
                  <a:noFill/>
                </a:ln>
                <a:solidFill>
                  <a:srgbClr val="FF0000"/>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應屆</a:t>
            </a:r>
            <a:r>
              <a:rPr kumimoji="0" lang="zh-TW" altLang="en-US" sz="2000" b="1" i="0" strike="noStrike" kern="1200" cap="none" spc="0" normalizeH="0" baseline="0" noProof="0" dirty="0">
                <a:ln>
                  <a:noFill/>
                </a:ln>
                <a:solidFill>
                  <a:srgbClr val="FF0000"/>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畢業生</a:t>
            </a:r>
            <a:r>
              <a:rPr kumimoji="0" lang="zh-TW" altLang="en-US" sz="2000" b="1" i="0" strike="noStrike" kern="1200" cap="none" spc="0" normalizeH="0" baseline="0" noProof="0" dirty="0">
                <a:ln>
                  <a:noFill/>
                </a:ln>
                <a:solidFill>
                  <a:schemeClr val="tx1"/>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，可檢視</a:t>
            </a:r>
            <a:r>
              <a:rPr kumimoji="0" lang="zh-TW" altLang="en-US" sz="2000" b="1" i="0" u="sng" strike="noStrike" kern="1200" cap="none" spc="0" normalizeH="0" baseline="0" noProof="0" dirty="0">
                <a:ln>
                  <a:noFill/>
                </a:ln>
                <a:solidFill>
                  <a:srgbClr val="FF0000"/>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第一～四學期</a:t>
            </a:r>
            <a:r>
              <a:rPr kumimoji="0" lang="zh-TW" altLang="en-US" sz="2000" b="1" i="0" strike="noStrike" kern="1200" cap="none" spc="0" normalizeH="0" baseline="0" noProof="0" dirty="0">
                <a:ln>
                  <a:noFill/>
                </a:ln>
                <a:solidFill>
                  <a:schemeClr val="tx1"/>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之學習歷程資料</a:t>
            </a:r>
            <a:endParaRPr kumimoji="0" lang="en-US" altLang="zh-TW" sz="2000" b="1" i="0" strike="noStrike" kern="1200" cap="none" spc="0" normalizeH="0" baseline="0" noProof="0" dirty="0">
              <a:ln>
                <a:noFill/>
              </a:ln>
              <a:solidFill>
                <a:schemeClr val="tx1"/>
              </a:solidFill>
              <a:effectLst/>
              <a:uLnTx/>
              <a:uFillTx/>
              <a:latin typeface="Times New Roman" panose="02020603050405020304" pitchFamily="18" charset="0"/>
              <a:ea typeface="華康儷楷書" panose="03000509000000000000" pitchFamily="65" charset="-120"/>
              <a:cs typeface="Times New Roman" panose="02020603050405020304" pitchFamily="18" charset="0"/>
            </a:endParaRPr>
          </a:p>
          <a:p>
            <a:pPr lvl="1" algn="just">
              <a:lnSpc>
                <a:spcPts val="2400"/>
              </a:lnSpc>
              <a:spcBef>
                <a:spcPts val="600"/>
              </a:spcBef>
              <a:buClr>
                <a:srgbClr val="FFB41D"/>
              </a:buClr>
              <a:buFont typeface="Wingdings" panose="05000000000000000000" pitchFamily="2" charset="2"/>
              <a:buChar char="ü"/>
              <a:defRPr/>
            </a:pPr>
            <a:r>
              <a:rPr kumimoji="0" lang="zh-TW" altLang="en-US" sz="2000" b="1" i="0" u="none" strike="noStrike" kern="1200" cap="none" spc="0" normalizeH="0" baseline="0" noProof="0" dirty="0">
                <a:ln>
                  <a:noFill/>
                </a:ln>
                <a:solidFill>
                  <a:schemeClr val="tx1"/>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考生為</a:t>
            </a:r>
            <a:r>
              <a:rPr kumimoji="0" lang="en-US" altLang="zh-TW" sz="2000" b="1" i="0" u="sng" strike="noStrike" kern="1200" cap="none" spc="0" normalizeH="0" baseline="0" noProof="0" dirty="0">
                <a:ln>
                  <a:noFill/>
                </a:ln>
                <a:solidFill>
                  <a:srgbClr val="0000FF"/>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110</a:t>
            </a:r>
            <a:r>
              <a:rPr kumimoji="0" lang="zh-TW" altLang="en-US" sz="2000" b="1" i="0" u="sng" strike="noStrike" kern="1200" cap="none" spc="0" normalizeH="0" baseline="0" noProof="0" dirty="0">
                <a:ln>
                  <a:noFill/>
                </a:ln>
                <a:solidFill>
                  <a:srgbClr val="0000FF"/>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學年度以後畢業之非應屆生</a:t>
            </a:r>
            <a:r>
              <a:rPr kumimoji="0" lang="zh-TW" altLang="en-US" sz="2000" b="1" i="0" u="none" strike="noStrike" kern="1200" cap="none" spc="0" normalizeH="0" baseline="0" noProof="0" dirty="0">
                <a:ln>
                  <a:noFill/>
                </a:ln>
                <a:solidFill>
                  <a:schemeClr val="tx1"/>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，可檢視</a:t>
            </a:r>
            <a:r>
              <a:rPr kumimoji="0" lang="zh-TW" altLang="en-US" sz="2000" b="1" i="0" u="sng" strike="noStrike" kern="1200" cap="none" spc="0" normalizeH="0" baseline="0" noProof="0" dirty="0">
                <a:ln>
                  <a:noFill/>
                </a:ln>
                <a:solidFill>
                  <a:srgbClr val="0000FF"/>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第一</a:t>
            </a:r>
            <a:r>
              <a:rPr lang="en-US" altLang="zh-TW" sz="2000" b="1" u="sng"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000" b="1" u="sng"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六學期</a:t>
            </a:r>
            <a:r>
              <a:rPr lang="zh-TW" altLang="en-US" sz="2000" b="1" dirty="0">
                <a:latin typeface="Times New Roman" panose="02020603050405020304" pitchFamily="18" charset="0"/>
                <a:ea typeface="華康儷楷書" panose="03000509000000000000" pitchFamily="65" charset="-120"/>
                <a:cs typeface="Times New Roman" panose="02020603050405020304" pitchFamily="18" charset="0"/>
              </a:rPr>
              <a:t>之學習歷程資料</a:t>
            </a:r>
            <a:endParaRPr kumimoji="0" lang="en-US" altLang="zh-TW" sz="2000" b="1" i="0" u="none" strike="noStrike" kern="1200" cap="none" spc="0" normalizeH="0" baseline="0" noProof="0" dirty="0">
              <a:ln>
                <a:noFill/>
              </a:ln>
              <a:solidFill>
                <a:schemeClr val="tx1"/>
              </a:solidFill>
              <a:effectLst/>
              <a:uLnTx/>
              <a:uFillTx/>
              <a:latin typeface="Times New Roman" panose="02020603050405020304" pitchFamily="18" charset="0"/>
              <a:ea typeface="華康儷楷書" panose="03000509000000000000" pitchFamily="65" charset="-120"/>
              <a:cs typeface="Times New Roman" panose="02020603050405020304" pitchFamily="18" charset="0"/>
            </a:endParaRPr>
          </a:p>
          <a:p>
            <a:pPr marR="0" lvl="0" algn="just" defTabSz="914400" rtl="0" eaLnBrk="1" fontAlgn="auto" latinLnBrk="0" hangingPunct="1">
              <a:lnSpc>
                <a:spcPts val="2400"/>
              </a:lnSpc>
              <a:spcBef>
                <a:spcPts val="600"/>
              </a:spcBef>
              <a:buClr>
                <a:srgbClr val="FFB41D"/>
              </a:buClr>
              <a:buSzPct val="120000"/>
              <a:buBlip>
                <a:blip r:embed="rId4"/>
              </a:buBlip>
              <a:tabLst/>
              <a:defRPr/>
            </a:pPr>
            <a:r>
              <a:rPr kumimoji="0" lang="zh-TW"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如有</a:t>
            </a:r>
            <a:r>
              <a:rPr kumimoji="0" lang="zh-TW" altLang="zh-TW" sz="2000" b="0" i="0" u="none" strike="noStrike" kern="1200" cap="none" spc="0" normalizeH="0" baseline="0" noProof="0" dirty="0">
                <a:ln>
                  <a:noFill/>
                </a:ln>
                <a:solidFill>
                  <a:schemeClr val="tx1"/>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疑義者，</a:t>
            </a:r>
            <a:r>
              <a:rPr kumimoji="0" lang="zh-TW" altLang="en-US" sz="2000" b="1" i="0" u="sng"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ea typeface="華康儷楷書" panose="03000509000000000000" pitchFamily="65" charset="-120"/>
                <a:cs typeface="Times New Roman" panose="02020603050405020304" pitchFamily="18" charset="0"/>
              </a:rPr>
              <a:t>務必</a:t>
            </a:r>
            <a:r>
              <a:rPr kumimoji="0" lang="zh-TW"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於</a:t>
            </a:r>
            <a:r>
              <a:rPr kumimoji="0" lang="en-US" altLang="zh-TW" sz="2000" b="1" i="0" u="none" strike="noStrike" kern="1200" cap="none" spc="0" normalizeH="0" baseline="0" noProof="0" dirty="0">
                <a:ln>
                  <a:noFill/>
                </a:ln>
                <a:solidFill>
                  <a:srgbClr val="FF0000"/>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115</a:t>
            </a:r>
            <a:r>
              <a:rPr kumimoji="0" lang="zh-TW" altLang="zh-TW" sz="2000" b="1" i="0" u="none" strike="noStrike" kern="1200" cap="none" spc="0" normalizeH="0" baseline="0" noProof="0" dirty="0">
                <a:ln>
                  <a:noFill/>
                </a:ln>
                <a:solidFill>
                  <a:srgbClr val="FF0000"/>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年</a:t>
            </a:r>
            <a:r>
              <a:rPr kumimoji="0" lang="en-US" altLang="zh-TW" sz="2000" b="1" i="0" u="sng" strike="noStrike" kern="1200" cap="none" spc="0" normalizeH="0" baseline="0" noProof="0" dirty="0">
                <a:ln>
                  <a:noFill/>
                </a:ln>
                <a:solidFill>
                  <a:srgbClr val="FF0000"/>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4</a:t>
            </a:r>
            <a:r>
              <a:rPr kumimoji="0" lang="zh-TW" altLang="zh-TW" sz="2000" b="1" i="0" u="sng" strike="noStrike" kern="1200" cap="none" spc="0" normalizeH="0" baseline="0" noProof="0" dirty="0">
                <a:ln>
                  <a:noFill/>
                </a:ln>
                <a:solidFill>
                  <a:srgbClr val="FF0000"/>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月</a:t>
            </a:r>
            <a:r>
              <a:rPr kumimoji="0" lang="en-US" altLang="zh-TW" sz="2000" b="1" i="0" u="sng" strike="noStrike" kern="1200" cap="none" spc="0" normalizeH="0" baseline="0" noProof="0" dirty="0">
                <a:ln>
                  <a:noFill/>
                </a:ln>
                <a:solidFill>
                  <a:srgbClr val="FF0000"/>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16</a:t>
            </a:r>
            <a:r>
              <a:rPr kumimoji="0" lang="zh-TW" altLang="zh-TW" sz="2000" b="1" i="0" u="sng" strike="noStrike" kern="1200" cap="none" spc="0" normalizeH="0" baseline="0" noProof="0" dirty="0">
                <a:ln>
                  <a:noFill/>
                </a:ln>
                <a:solidFill>
                  <a:srgbClr val="FF0000"/>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日</a:t>
            </a:r>
            <a:r>
              <a:rPr kumimoji="0" lang="en-US" altLang="zh-TW" sz="2000" b="1" i="0" u="sng" strike="noStrike" kern="1200" cap="none" spc="0" normalizeH="0" baseline="0" noProof="0" dirty="0">
                <a:ln>
                  <a:noFill/>
                </a:ln>
                <a:solidFill>
                  <a:srgbClr val="FF0000"/>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a:t>
            </a:r>
            <a:r>
              <a:rPr kumimoji="0" lang="zh-TW" altLang="en-US" sz="2000" b="1" i="0" u="sng" strike="noStrike" kern="1200" cap="none" spc="0" normalizeH="0" baseline="0" noProof="0" dirty="0">
                <a:ln>
                  <a:noFill/>
                </a:ln>
                <a:solidFill>
                  <a:srgbClr val="FF0000"/>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四</a:t>
            </a:r>
            <a:r>
              <a:rPr kumimoji="0" lang="en-US" altLang="zh-TW" sz="2000" b="1" i="0" u="sng" strike="noStrike" kern="1200" cap="none" spc="0" normalizeH="0" baseline="0" noProof="0" dirty="0">
                <a:ln>
                  <a:noFill/>
                </a:ln>
                <a:solidFill>
                  <a:srgbClr val="FF0000"/>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a:t>
            </a:r>
            <a:r>
              <a:rPr kumimoji="0" lang="zh-TW" altLang="en-US" sz="2000" b="1" i="0" u="sng" strike="noStrike" kern="1200" cap="none" spc="0" normalizeH="0" baseline="0" noProof="0" dirty="0">
                <a:ln>
                  <a:noFill/>
                </a:ln>
                <a:solidFill>
                  <a:srgbClr val="FF0000"/>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中午</a:t>
            </a:r>
            <a:r>
              <a:rPr kumimoji="0" lang="en-US" altLang="zh-TW" sz="2000" b="1" i="0" u="sng" strike="noStrike" kern="1200" cap="none" spc="0" normalizeH="0" baseline="0" noProof="0" dirty="0">
                <a:ln>
                  <a:noFill/>
                </a:ln>
                <a:solidFill>
                  <a:srgbClr val="FF0000"/>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12</a:t>
            </a:r>
            <a:r>
              <a:rPr kumimoji="0" lang="zh-TW" altLang="zh-TW" sz="2000" b="1" i="0" u="sng" strike="noStrike" kern="1200" cap="none" spc="0" normalizeH="0" baseline="0" noProof="0" dirty="0">
                <a:ln>
                  <a:noFill/>
                </a:ln>
                <a:solidFill>
                  <a:srgbClr val="FF0000"/>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a:t>
            </a:r>
            <a:r>
              <a:rPr kumimoji="0" lang="en-US" altLang="zh-TW" sz="2000" b="1" i="0" u="sng" strike="noStrike" kern="1200" cap="none" spc="0" normalizeH="0" baseline="0" noProof="0" dirty="0">
                <a:ln>
                  <a:noFill/>
                </a:ln>
                <a:solidFill>
                  <a:srgbClr val="FF0000"/>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00</a:t>
            </a:r>
            <a:r>
              <a:rPr kumimoji="0" lang="zh-TW" altLang="zh-TW" sz="2000" b="1" i="0" u="sng" strike="noStrike" kern="1200" cap="none" spc="0" normalizeH="0" baseline="0" noProof="0" dirty="0">
                <a:ln>
                  <a:noFill/>
                </a:ln>
                <a:solidFill>
                  <a:srgbClr val="FF0000"/>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前</a:t>
            </a:r>
            <a:r>
              <a:rPr kumimoji="0" lang="zh-TW"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之每日上班時間</a:t>
            </a:r>
            <a:r>
              <a:rPr kumimoji="0" lang="zh-TW" altLang="zh-TW" sz="2000" b="0" i="0" u="none" strike="noStrike" kern="1200" cap="none" spc="0" normalizeH="0" baseline="0" noProof="0" dirty="0">
                <a:ln>
                  <a:noFill/>
                </a:ln>
                <a:solidFill>
                  <a:schemeClr val="tx1"/>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向就讀學校提出疑義申請</a:t>
            </a:r>
            <a:r>
              <a:rPr kumimoji="0" lang="zh-TW"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a:t>
            </a:r>
            <a:r>
              <a:rPr kumimoji="0" lang="zh-TW"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並告知有疑義項目資料</a:t>
            </a:r>
            <a:endParaRPr kumimoji="0" lang="en-US" altLang="zh-TW" sz="2000" b="1" i="0" u="none" strike="noStrike" kern="1200" cap="none" spc="0" normalizeH="0" baseline="0" noProof="0" dirty="0">
              <a:ln>
                <a:noFill/>
              </a:ln>
              <a:solidFill>
                <a:srgbClr val="FF0000"/>
              </a:solidFill>
              <a:effectLst/>
              <a:uLnTx/>
              <a:uFillTx/>
              <a:latin typeface="Times New Roman" panose="02020603050405020304" pitchFamily="18" charset="0"/>
              <a:ea typeface="華康儷楷書" panose="03000509000000000000" pitchFamily="65" charset="-120"/>
              <a:cs typeface="Times New Roman" panose="02020603050405020304" pitchFamily="18" charset="0"/>
            </a:endParaRPr>
          </a:p>
          <a:p>
            <a:pPr marL="230400" marR="0" lvl="0" indent="-230400" algn="just" defTabSz="914400" rtl="0" eaLnBrk="1" fontAlgn="auto" latinLnBrk="0" hangingPunct="1">
              <a:lnSpc>
                <a:spcPts val="2400"/>
              </a:lnSpc>
              <a:spcBef>
                <a:spcPts val="600"/>
              </a:spcBef>
              <a:buClr>
                <a:srgbClr val="FFB41D"/>
              </a:buClr>
              <a:buSzPct val="120000"/>
              <a:buBlip>
                <a:blip r:embed="rId5"/>
              </a:buBlip>
              <a:tabLst/>
              <a:defRPr/>
            </a:pPr>
            <a:r>
              <a:rPr kumimoji="0" lang="zh-TW" altLang="zh-TW" sz="2000" b="0" i="0" u="none" strike="noStrike" kern="1200" cap="none" spc="0" normalizeH="0" baseline="0" noProof="0" dirty="0">
                <a:ln>
                  <a:noFill/>
                </a:ln>
                <a:solidFill>
                  <a:schemeClr val="tx1"/>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就讀學校接獲所屬學生反映後，</a:t>
            </a:r>
            <a:r>
              <a:rPr kumimoji="0" lang="zh-TW"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依</a:t>
            </a:r>
            <a:r>
              <a:rPr lang="zh-TW" altLang="zh-TW" sz="2000" dirty="0">
                <a:latin typeface="Times New Roman" panose="02020603050405020304" pitchFamily="18" charset="0"/>
                <a:ea typeface="華康儷楷書" panose="03000509000000000000" pitchFamily="65" charset="-120"/>
                <a:cs typeface="Times New Roman" panose="02020603050405020304" pitchFamily="18" charset="0"/>
              </a:rPr>
              <a:t>「高級中等學校學生學習歷程檔案作業要點」第</a:t>
            </a:r>
            <a:r>
              <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rPr>
              <a:t>4</a:t>
            </a:r>
            <a:r>
              <a:rPr lang="zh-TW" altLang="zh-TW" sz="2000" dirty="0">
                <a:latin typeface="Times New Roman" panose="02020603050405020304" pitchFamily="18" charset="0"/>
                <a:ea typeface="華康儷楷書" panose="03000509000000000000" pitchFamily="65" charset="-120"/>
                <a:cs typeface="Times New Roman" panose="02020603050405020304" pitchFamily="18" charset="0"/>
              </a:rPr>
              <a:t>點明定「收訖明細」之規範</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，於</a:t>
            </a:r>
            <a:r>
              <a:rPr kumimoji="0" lang="en-US" altLang="zh-TW" sz="2000" b="0" i="0" u="none" strike="noStrike" kern="1200" cap="none" spc="0" normalizeH="0" baseline="0" noProof="0" dirty="0">
                <a:ln>
                  <a:noFill/>
                </a:ln>
                <a:solidFill>
                  <a:schemeClr val="tx1"/>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3</a:t>
            </a:r>
            <a:r>
              <a:rPr kumimoji="0" lang="zh-TW" altLang="zh-TW" sz="2000" b="0" i="0" u="none" strike="noStrike" kern="1200" cap="none" spc="0" normalizeH="0" baseline="0" noProof="0" dirty="0">
                <a:ln>
                  <a:noFill/>
                </a:ln>
                <a:solidFill>
                  <a:schemeClr val="tx1"/>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日內查明</a:t>
            </a:r>
            <a:r>
              <a:rPr kumimoji="0" lang="zh-TW"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a:t>
            </a:r>
            <a:r>
              <a:rPr kumimoji="0" lang="zh-TW" altLang="zh-TW" sz="2000" b="0" i="0" u="none" strike="noStrike" kern="1200" cap="none" spc="0" normalizeH="0" baseline="0" noProof="0" dirty="0">
                <a:ln>
                  <a:noFill/>
                </a:ln>
                <a:solidFill>
                  <a:schemeClr val="tx1"/>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並</a:t>
            </a:r>
            <a:r>
              <a:rPr kumimoji="0" lang="zh-TW"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依</a:t>
            </a:r>
            <a:r>
              <a:rPr kumimoji="0" lang="zh-TW" altLang="zh-TW" sz="2000" b="0" i="0" u="none" strike="noStrike" kern="1200" cap="none" spc="0" normalizeH="0" baseline="0" noProof="0" dirty="0">
                <a:ln>
                  <a:noFill/>
                </a:ln>
                <a:solidFill>
                  <a:schemeClr val="tx1"/>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學習歷程中央資料庫主管權責單位辦理更正</a:t>
            </a:r>
            <a:endPar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endParaRPr>
          </a:p>
          <a:p>
            <a:pPr marL="230400" marR="0" lvl="0" indent="-230400" algn="just" defTabSz="914400" rtl="0" eaLnBrk="1" fontAlgn="auto" latinLnBrk="0" hangingPunct="1">
              <a:lnSpc>
                <a:spcPts val="2400"/>
              </a:lnSpc>
              <a:spcBef>
                <a:spcPts val="600"/>
              </a:spcBef>
              <a:buClr>
                <a:srgbClr val="FFB41D"/>
              </a:buClr>
              <a:buSzPct val="120000"/>
              <a:buBlip>
                <a:blip r:embed="rId5"/>
              </a:buBlip>
              <a:tabLst/>
              <a:defRPr/>
            </a:pPr>
            <a:r>
              <a:rPr kumimoji="0" lang="zh-TW"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華康儷楷書" panose="03000509000000000000" pitchFamily="65" charset="-120"/>
                <a:cs typeface="Times New Roman" panose="02020603050405020304" pitchFamily="18" charset="0"/>
              </a:rPr>
              <a:t>逾期或未依本簡章規定提出疑義申請者，視同確認釋出中央資料庫學習歷程檔案無誤，概不受理複查及申訴</a:t>
            </a:r>
            <a:endParaRPr kumimoji="0" lang="en-US" altLang="zh-TW" sz="2000" b="1" i="0" u="none" strike="noStrike" kern="1200" cap="none" spc="0" normalizeH="0" baseline="0" noProof="0" dirty="0">
              <a:ln>
                <a:noFill/>
              </a:ln>
              <a:solidFill>
                <a:srgbClr val="FF0000"/>
              </a:solidFill>
              <a:effectLst/>
              <a:uLnTx/>
              <a:uFillTx/>
              <a:latin typeface="Times New Roman" panose="02020603050405020304" pitchFamily="18" charset="0"/>
              <a:ea typeface="華康儷楷書" panose="03000509000000000000" pitchFamily="65" charset="-120"/>
              <a:cs typeface="Times New Roman" panose="02020603050405020304" pitchFamily="18" charset="0"/>
            </a:endParaRPr>
          </a:p>
        </p:txBody>
      </p:sp>
      <p:grpSp>
        <p:nvGrpSpPr>
          <p:cNvPr id="19" name="群組 18">
            <a:extLst>
              <a:ext uri="{FF2B5EF4-FFF2-40B4-BE49-F238E27FC236}">
                <a16:creationId xmlns:a16="http://schemas.microsoft.com/office/drawing/2014/main" id="{2C91F07D-4260-434C-A60F-662832F5D934}"/>
              </a:ext>
            </a:extLst>
          </p:cNvPr>
          <p:cNvGrpSpPr/>
          <p:nvPr/>
        </p:nvGrpSpPr>
        <p:grpSpPr>
          <a:xfrm>
            <a:off x="8015879" y="862042"/>
            <a:ext cx="3957046" cy="1432422"/>
            <a:chOff x="8015879" y="862042"/>
            <a:chExt cx="3957046" cy="1432422"/>
          </a:xfrm>
        </p:grpSpPr>
        <p:cxnSp>
          <p:nvCxnSpPr>
            <p:cNvPr id="8" name="直線單箭頭接點 8">
              <a:extLst>
                <a:ext uri="{FF2B5EF4-FFF2-40B4-BE49-F238E27FC236}">
                  <a16:creationId xmlns:a16="http://schemas.microsoft.com/office/drawing/2014/main" id="{05564623-B096-4D0F-81F4-418309DEFD32}"/>
                </a:ext>
              </a:extLst>
            </p:cNvPr>
            <p:cNvCxnSpPr>
              <a:cxnSpLocks noChangeShapeType="1"/>
              <a:endCxn id="18" idx="1"/>
            </p:cNvCxnSpPr>
            <p:nvPr/>
          </p:nvCxnSpPr>
          <p:spPr bwMode="auto">
            <a:xfrm>
              <a:off x="11498520" y="1576434"/>
              <a:ext cx="117228"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9" name="圓角矩形 25">
              <a:extLst>
                <a:ext uri="{FF2B5EF4-FFF2-40B4-BE49-F238E27FC236}">
                  <a16:creationId xmlns:a16="http://schemas.microsoft.com/office/drawing/2014/main" id="{C66E413D-F9AF-4AE5-B4F9-238EB4B19981}"/>
                </a:ext>
              </a:extLst>
            </p:cNvPr>
            <p:cNvSpPr/>
            <p:nvPr/>
          </p:nvSpPr>
          <p:spPr bwMode="auto">
            <a:xfrm>
              <a:off x="8921115" y="865217"/>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資格審查登錄</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10" name="圓角矩形 28">
              <a:extLst>
                <a:ext uri="{FF2B5EF4-FFF2-40B4-BE49-F238E27FC236}">
                  <a16:creationId xmlns:a16="http://schemas.microsoft.com/office/drawing/2014/main" id="{7EF61466-8536-46A6-B0FC-D7979DB61E3C}"/>
                </a:ext>
              </a:extLst>
            </p:cNvPr>
            <p:cNvSpPr/>
            <p:nvPr/>
          </p:nvSpPr>
          <p:spPr bwMode="auto">
            <a:xfrm>
              <a:off x="9368790" y="865217"/>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網路報名</a:t>
              </a:r>
            </a:p>
          </p:txBody>
        </p:sp>
        <p:sp>
          <p:nvSpPr>
            <p:cNvPr id="11" name="圓角矩形 30">
              <a:extLst>
                <a:ext uri="{FF2B5EF4-FFF2-40B4-BE49-F238E27FC236}">
                  <a16:creationId xmlns:a16="http://schemas.microsoft.com/office/drawing/2014/main" id="{1897DE72-BE35-497C-8E4A-65787492DA4B}"/>
                </a:ext>
              </a:extLst>
            </p:cNvPr>
            <p:cNvSpPr/>
            <p:nvPr/>
          </p:nvSpPr>
          <p:spPr bwMode="auto">
            <a:xfrm>
              <a:off x="10261600" y="865217"/>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12" name="圓角矩形 31">
              <a:extLst>
                <a:ext uri="{FF2B5EF4-FFF2-40B4-BE49-F238E27FC236}">
                  <a16:creationId xmlns:a16="http://schemas.microsoft.com/office/drawing/2014/main" id="{98CC67D3-35DE-4170-AC0D-6351078284A3}"/>
                </a:ext>
              </a:extLst>
            </p:cNvPr>
            <p:cNvSpPr/>
            <p:nvPr/>
          </p:nvSpPr>
          <p:spPr bwMode="auto">
            <a:xfrm>
              <a:off x="10723562" y="865217"/>
              <a:ext cx="357188"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13" name="圓角矩形 32">
              <a:extLst>
                <a:ext uri="{FF2B5EF4-FFF2-40B4-BE49-F238E27FC236}">
                  <a16:creationId xmlns:a16="http://schemas.microsoft.com/office/drawing/2014/main" id="{058051E4-DD77-466B-B923-612A3CF371CD}"/>
                </a:ext>
              </a:extLst>
            </p:cNvPr>
            <p:cNvSpPr/>
            <p:nvPr/>
          </p:nvSpPr>
          <p:spPr bwMode="auto">
            <a:xfrm>
              <a:off x="11172825"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14" name="直線單箭頭接點 14">
              <a:extLst>
                <a:ext uri="{FF2B5EF4-FFF2-40B4-BE49-F238E27FC236}">
                  <a16:creationId xmlns:a16="http://schemas.microsoft.com/office/drawing/2014/main" id="{49820539-1256-410A-9B8D-D4A03F6BEA2E}"/>
                </a:ext>
              </a:extLst>
            </p:cNvPr>
            <p:cNvCxnSpPr>
              <a:cxnSpLocks noChangeShapeType="1"/>
              <a:stCxn id="9" idx="3"/>
              <a:endCxn id="10" idx="1"/>
            </p:cNvCxnSpPr>
            <p:nvPr/>
          </p:nvCxnSpPr>
          <p:spPr bwMode="auto">
            <a:xfrm>
              <a:off x="9278292" y="1579575"/>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15" name="直線單箭頭接點 15">
              <a:extLst>
                <a:ext uri="{FF2B5EF4-FFF2-40B4-BE49-F238E27FC236}">
                  <a16:creationId xmlns:a16="http://schemas.microsoft.com/office/drawing/2014/main" id="{8A0BF840-82B6-4955-A59B-059225353A02}"/>
                </a:ext>
              </a:extLst>
            </p:cNvPr>
            <p:cNvCxnSpPr>
              <a:cxnSpLocks noChangeShapeType="1"/>
              <a:stCxn id="10" idx="3"/>
            </p:cNvCxnSpPr>
            <p:nvPr/>
          </p:nvCxnSpPr>
          <p:spPr bwMode="auto">
            <a:xfrm>
              <a:off x="9726651" y="1579575"/>
              <a:ext cx="93113"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16" name="直線單箭頭接點 16">
              <a:extLst>
                <a:ext uri="{FF2B5EF4-FFF2-40B4-BE49-F238E27FC236}">
                  <a16:creationId xmlns:a16="http://schemas.microsoft.com/office/drawing/2014/main" id="{EB6D128E-8620-4EE4-8B25-C89FF5B9F5E9}"/>
                </a:ext>
              </a:extLst>
            </p:cNvPr>
            <p:cNvCxnSpPr>
              <a:cxnSpLocks noChangeShapeType="1"/>
              <a:stCxn id="11" idx="3"/>
              <a:endCxn id="12" idx="1"/>
            </p:cNvCxnSpPr>
            <p:nvPr/>
          </p:nvCxnSpPr>
          <p:spPr bwMode="auto">
            <a:xfrm>
              <a:off x="10618901" y="1579575"/>
              <a:ext cx="104772"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17" name="直線單箭頭接點 17">
              <a:extLst>
                <a:ext uri="{FF2B5EF4-FFF2-40B4-BE49-F238E27FC236}">
                  <a16:creationId xmlns:a16="http://schemas.microsoft.com/office/drawing/2014/main" id="{D1B5C119-185E-43EA-A072-6ECC67CB4B73}"/>
                </a:ext>
              </a:extLst>
            </p:cNvPr>
            <p:cNvCxnSpPr>
              <a:cxnSpLocks noChangeShapeType="1"/>
              <a:stCxn id="12" idx="3"/>
              <a:endCxn id="13" idx="1"/>
            </p:cNvCxnSpPr>
            <p:nvPr/>
          </p:nvCxnSpPr>
          <p:spPr bwMode="auto">
            <a:xfrm flipV="1">
              <a:off x="11080850" y="1576434"/>
              <a:ext cx="92619" cy="3142"/>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18" name="圓角矩形 37">
              <a:extLst>
                <a:ext uri="{FF2B5EF4-FFF2-40B4-BE49-F238E27FC236}">
                  <a16:creationId xmlns:a16="http://schemas.microsoft.com/office/drawing/2014/main" id="{456F8A7F-535E-421F-9A30-A277C494B868}"/>
                </a:ext>
              </a:extLst>
            </p:cNvPr>
            <p:cNvSpPr/>
            <p:nvPr/>
          </p:nvSpPr>
          <p:spPr bwMode="auto">
            <a:xfrm>
              <a:off x="11615737" y="862042"/>
              <a:ext cx="357188"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sp>
          <p:nvSpPr>
            <p:cNvPr id="4" name="圓角矩形 20">
              <a:extLst>
                <a:ext uri="{FF2B5EF4-FFF2-40B4-BE49-F238E27FC236}">
                  <a16:creationId xmlns:a16="http://schemas.microsoft.com/office/drawing/2014/main" id="{E57C3F94-431D-4797-B94B-1CDABDFF4C5E}"/>
                </a:ext>
              </a:extLst>
            </p:cNvPr>
            <p:cNvSpPr/>
            <p:nvPr/>
          </p:nvSpPr>
          <p:spPr bwMode="auto">
            <a:xfrm>
              <a:off x="8474955" y="865714"/>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5" name="直線單箭頭接點 14">
              <a:extLst>
                <a:ext uri="{FF2B5EF4-FFF2-40B4-BE49-F238E27FC236}">
                  <a16:creationId xmlns:a16="http://schemas.microsoft.com/office/drawing/2014/main" id="{E58C0077-8FF2-450F-A2D9-D0C161EB9AC4}"/>
                </a:ext>
              </a:extLst>
            </p:cNvPr>
            <p:cNvCxnSpPr>
              <a:cxnSpLocks noChangeShapeType="1"/>
            </p:cNvCxnSpPr>
            <p:nvPr/>
          </p:nvCxnSpPr>
          <p:spPr bwMode="auto">
            <a:xfrm>
              <a:off x="8830602" y="1588347"/>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6" name="圓角矩形 20">
              <a:extLst>
                <a:ext uri="{FF2B5EF4-FFF2-40B4-BE49-F238E27FC236}">
                  <a16:creationId xmlns:a16="http://schemas.microsoft.com/office/drawing/2014/main" id="{CE865A58-C0AC-4E79-975A-63B70E796754}"/>
                </a:ext>
              </a:extLst>
            </p:cNvPr>
            <p:cNvSpPr/>
            <p:nvPr/>
          </p:nvSpPr>
          <p:spPr bwMode="auto">
            <a:xfrm>
              <a:off x="8015879" y="862042"/>
              <a:ext cx="357187" cy="1428750"/>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看或疑義處理</a:t>
              </a:r>
              <a:endParaRPr lang="en-US" altLang="zh-TW" sz="1400" dirty="0">
                <a:solidFill>
                  <a:schemeClr val="bg1"/>
                </a:solidFill>
                <a:latin typeface="華康儷楷書" panose="03000509000000000000" pitchFamily="65" charset="-120"/>
                <a:ea typeface="華康儷楷書" panose="03000509000000000000" pitchFamily="65" charset="-120"/>
              </a:endParaRPr>
            </a:p>
            <a:p>
              <a:pPr algn="dist"/>
              <a:r>
                <a:rPr lang="zh-TW" altLang="en-US" sz="1400" dirty="0">
                  <a:solidFill>
                    <a:schemeClr val="bg1"/>
                  </a:solidFill>
                  <a:latin typeface="華康儷楷書" panose="03000509000000000000" pitchFamily="65" charset="-120"/>
                  <a:ea typeface="華康儷楷書" panose="03000509000000000000" pitchFamily="65" charset="-120"/>
                </a:rPr>
                <a:t>學習歷程檔案查</a:t>
              </a:r>
            </a:p>
          </p:txBody>
        </p:sp>
        <p:cxnSp>
          <p:nvCxnSpPr>
            <p:cNvPr id="7" name="直線單箭頭接點 14">
              <a:extLst>
                <a:ext uri="{FF2B5EF4-FFF2-40B4-BE49-F238E27FC236}">
                  <a16:creationId xmlns:a16="http://schemas.microsoft.com/office/drawing/2014/main" id="{A04627B3-E6B4-4F56-BD9E-9F8AEFA75ECB}"/>
                </a:ext>
              </a:extLst>
            </p:cNvPr>
            <p:cNvCxnSpPr>
              <a:cxnSpLocks noChangeShapeType="1"/>
            </p:cNvCxnSpPr>
            <p:nvPr/>
          </p:nvCxnSpPr>
          <p:spPr bwMode="auto">
            <a:xfrm>
              <a:off x="8381002" y="1584675"/>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27" name="圓角矩形 28">
              <a:extLst>
                <a:ext uri="{FF2B5EF4-FFF2-40B4-BE49-F238E27FC236}">
                  <a16:creationId xmlns:a16="http://schemas.microsoft.com/office/drawing/2014/main" id="{32482F05-889D-4420-891F-98CC9860E003}"/>
                </a:ext>
              </a:extLst>
            </p:cNvPr>
            <p:cNvSpPr/>
            <p:nvPr/>
          </p:nvSpPr>
          <p:spPr bwMode="auto">
            <a:xfrm>
              <a:off x="9821483"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800" dirty="0">
                  <a:solidFill>
                    <a:schemeClr val="tx1"/>
                  </a:solidFill>
                  <a:latin typeface="華康儷楷書" panose="03000509000000000000" pitchFamily="65" charset="-120"/>
                  <a:ea typeface="華康儷楷書" panose="03000509000000000000" pitchFamily="65" charset="-120"/>
                </a:rPr>
                <a:t>指定項目甄審費用</a:t>
              </a:r>
              <a:endParaRPr lang="en-US" altLang="zh-TW" sz="800" dirty="0">
                <a:solidFill>
                  <a:schemeClr val="tx1"/>
                </a:solidFill>
                <a:latin typeface="華康儷楷書" panose="03000509000000000000" pitchFamily="65" charset="-120"/>
                <a:ea typeface="華康儷楷書" panose="03000509000000000000" pitchFamily="65" charset="-120"/>
              </a:endParaRPr>
            </a:p>
            <a:p>
              <a:pPr algn="dist"/>
              <a:r>
                <a:rPr lang="zh-TW" altLang="en-US" sz="800" dirty="0">
                  <a:solidFill>
                    <a:schemeClr val="tx1"/>
                  </a:solidFill>
                  <a:latin typeface="華康儷楷書" panose="03000509000000000000" pitchFamily="65" charset="-120"/>
                  <a:ea typeface="華康儷楷書" panose="03000509000000000000" pitchFamily="65" charset="-120"/>
                </a:rPr>
                <a:t>歷程備審資料</a:t>
              </a:r>
              <a:r>
                <a:rPr lang="en-US" altLang="zh-TW" sz="800" dirty="0">
                  <a:solidFill>
                    <a:schemeClr val="tx1"/>
                  </a:solidFill>
                  <a:latin typeface="華康儷楷書" panose="03000509000000000000" pitchFamily="65" charset="-120"/>
                  <a:ea typeface="華康儷楷書" panose="03000509000000000000" pitchFamily="65" charset="-120"/>
                </a:rPr>
                <a:t>&amp;</a:t>
              </a:r>
              <a:r>
                <a:rPr lang="zh-TW" altLang="en-US" sz="800" dirty="0">
                  <a:solidFill>
                    <a:schemeClr val="tx1"/>
                  </a:solidFill>
                  <a:latin typeface="華康儷楷書" panose="03000509000000000000" pitchFamily="65" charset="-120"/>
                  <a:ea typeface="華康儷楷書" panose="03000509000000000000" pitchFamily="65" charset="-120"/>
                </a:rPr>
                <a:t>繳交</a:t>
              </a:r>
              <a:endParaRPr lang="en-US" altLang="zh-TW" sz="800" dirty="0">
                <a:solidFill>
                  <a:schemeClr val="tx1"/>
                </a:solidFill>
                <a:latin typeface="華康儷楷書" panose="03000509000000000000" pitchFamily="65" charset="-120"/>
                <a:ea typeface="華康儷楷書" panose="03000509000000000000" pitchFamily="65" charset="-120"/>
              </a:endParaRPr>
            </a:p>
            <a:p>
              <a:pPr algn="dist"/>
              <a:r>
                <a:rPr lang="zh-TW" altLang="en-US" sz="800" dirty="0">
                  <a:solidFill>
                    <a:schemeClr val="tx1"/>
                  </a:solidFill>
                  <a:latin typeface="華康儷楷書" panose="03000509000000000000" pitchFamily="65" charset="-120"/>
                  <a:ea typeface="華康儷楷書" panose="03000509000000000000" pitchFamily="65" charset="-120"/>
                </a:rPr>
                <a:t>網路上傳</a:t>
              </a:r>
              <a:r>
                <a:rPr lang="en-US" altLang="zh-TW" sz="800" dirty="0">
                  <a:solidFill>
                    <a:schemeClr val="tx1"/>
                  </a:solidFill>
                  <a:latin typeface="華康儷楷書" panose="03000509000000000000" pitchFamily="65" charset="-120"/>
                  <a:ea typeface="華康儷楷書" panose="03000509000000000000" pitchFamily="65" charset="-120"/>
                </a:rPr>
                <a:t>(</a:t>
              </a:r>
              <a:r>
                <a:rPr lang="zh-TW" altLang="en-US" sz="800" dirty="0">
                  <a:solidFill>
                    <a:schemeClr val="tx1"/>
                  </a:solidFill>
                  <a:latin typeface="華康儷楷書" panose="03000509000000000000" pitchFamily="65" charset="-120"/>
                  <a:ea typeface="華康儷楷書" panose="03000509000000000000" pitchFamily="65" charset="-120"/>
                </a:rPr>
                <a:t>或勾選</a:t>
              </a:r>
              <a:r>
                <a:rPr lang="en-US" altLang="zh-TW" sz="800" dirty="0">
                  <a:solidFill>
                    <a:schemeClr val="tx1"/>
                  </a:solidFill>
                  <a:latin typeface="華康儷楷書" panose="03000509000000000000" pitchFamily="65" charset="-120"/>
                  <a:ea typeface="華康儷楷書" panose="03000509000000000000" pitchFamily="65" charset="-120"/>
                </a:rPr>
                <a:t>)</a:t>
              </a:r>
              <a:r>
                <a:rPr lang="zh-TW" altLang="en-US" sz="800" dirty="0">
                  <a:solidFill>
                    <a:schemeClr val="tx1"/>
                  </a:solidFill>
                  <a:latin typeface="華康儷楷書" panose="03000509000000000000" pitchFamily="65" charset="-120"/>
                  <a:ea typeface="華康儷楷書" panose="03000509000000000000" pitchFamily="65" charset="-120"/>
                </a:rPr>
                <a:t>學習</a:t>
              </a:r>
            </a:p>
          </p:txBody>
        </p:sp>
        <p:cxnSp>
          <p:nvCxnSpPr>
            <p:cNvPr id="28" name="直線單箭頭接點 15">
              <a:extLst>
                <a:ext uri="{FF2B5EF4-FFF2-40B4-BE49-F238E27FC236}">
                  <a16:creationId xmlns:a16="http://schemas.microsoft.com/office/drawing/2014/main" id="{8387EB4A-7418-4445-85EB-D8135075B685}"/>
                </a:ext>
              </a:extLst>
            </p:cNvPr>
            <p:cNvCxnSpPr>
              <a:cxnSpLocks noChangeShapeType="1"/>
              <a:stCxn id="27" idx="3"/>
            </p:cNvCxnSpPr>
            <p:nvPr/>
          </p:nvCxnSpPr>
          <p:spPr bwMode="auto">
            <a:xfrm>
              <a:off x="10179344" y="1576400"/>
              <a:ext cx="93113"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grpSp>
        <p:nvGrpSpPr>
          <p:cNvPr id="25" name="群組 24">
            <a:extLst>
              <a:ext uri="{FF2B5EF4-FFF2-40B4-BE49-F238E27FC236}">
                <a16:creationId xmlns:a16="http://schemas.microsoft.com/office/drawing/2014/main" id="{C5C817F8-441A-4107-9891-9F1236AA8D36}"/>
              </a:ext>
            </a:extLst>
          </p:cNvPr>
          <p:cNvGrpSpPr/>
          <p:nvPr/>
        </p:nvGrpSpPr>
        <p:grpSpPr>
          <a:xfrm>
            <a:off x="840059" y="738961"/>
            <a:ext cx="4578603" cy="503799"/>
            <a:chOff x="834706" y="837638"/>
            <a:chExt cx="4578603" cy="503799"/>
          </a:xfrm>
        </p:grpSpPr>
        <p:sp>
          <p:nvSpPr>
            <p:cNvPr id="29" name="TextBox 75">
              <a:extLst>
                <a:ext uri="{FF2B5EF4-FFF2-40B4-BE49-F238E27FC236}">
                  <a16:creationId xmlns:a16="http://schemas.microsoft.com/office/drawing/2014/main" id="{2123AD8D-142C-4B66-843E-25FB492C149D}"/>
                </a:ext>
              </a:extLst>
            </p:cNvPr>
            <p:cNvSpPr txBox="1"/>
            <p:nvPr/>
          </p:nvSpPr>
          <p:spPr>
            <a:xfrm>
              <a:off x="834706" y="862500"/>
              <a:ext cx="4230640" cy="461665"/>
            </a:xfrm>
            <a:prstGeom prst="rect">
              <a:avLst/>
            </a:prstGeom>
            <a:solidFill>
              <a:schemeClr val="accent4">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學習歷程檔案查看或疑義處理</a:t>
              </a:r>
            </a:p>
          </p:txBody>
        </p:sp>
        <p:sp>
          <p:nvSpPr>
            <p:cNvPr id="30" name="Freeform: Shape 37">
              <a:extLst>
                <a:ext uri="{FF2B5EF4-FFF2-40B4-BE49-F238E27FC236}">
                  <a16:creationId xmlns:a16="http://schemas.microsoft.com/office/drawing/2014/main" id="{057088F4-FC17-4EC7-8A2B-8C24D157A8F1}"/>
                </a:ext>
              </a:extLst>
            </p:cNvPr>
            <p:cNvSpPr/>
            <p:nvPr/>
          </p:nvSpPr>
          <p:spPr>
            <a:xfrm>
              <a:off x="5065346"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2429619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FFE99E2-17BD-D780-E9C9-AB01C040340D}"/>
              </a:ext>
            </a:extLst>
          </p:cNvPr>
          <p:cNvPicPr>
            <a:picLocks noChangeAspect="1"/>
          </p:cNvPicPr>
          <p:nvPr/>
        </p:nvPicPr>
        <p:blipFill>
          <a:blip r:embed="rId2"/>
          <a:stretch>
            <a:fillRect/>
          </a:stretch>
        </p:blipFill>
        <p:spPr>
          <a:xfrm>
            <a:off x="686117" y="1250350"/>
            <a:ext cx="6147788" cy="4584100"/>
          </a:xfrm>
          <a:prstGeom prst="rect">
            <a:avLst/>
          </a:prstGeom>
        </p:spPr>
      </p:pic>
      <p:sp>
        <p:nvSpPr>
          <p:cNvPr id="2" name="Rectangle 199">
            <a:extLst>
              <a:ext uri="{FF2B5EF4-FFF2-40B4-BE49-F238E27FC236}">
                <a16:creationId xmlns:a16="http://schemas.microsoft.com/office/drawing/2014/main" id="{BE1CB945-18B8-44EE-8338-A41ADD392DA0}"/>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12" name="Rectangle 2">
            <a:extLst>
              <a:ext uri="{FF2B5EF4-FFF2-40B4-BE49-F238E27FC236}">
                <a16:creationId xmlns:a16="http://schemas.microsoft.com/office/drawing/2014/main" id="{ADA782E1-6020-4523-9DA9-7350F0C44FD2}"/>
              </a:ext>
            </a:extLst>
          </p:cNvPr>
          <p:cNvSpPr txBox="1">
            <a:spLocks noChangeArrowheads="1"/>
          </p:cNvSpPr>
          <p:nvPr/>
        </p:nvSpPr>
        <p:spPr>
          <a:xfrm>
            <a:off x="7603592" y="988533"/>
            <a:ext cx="3510106"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000" b="1" dirty="0">
                <a:latin typeface="微軟正黑體" panose="020B0604030504040204" pitchFamily="34" charset="-120"/>
                <a:ea typeface="微軟正黑體" panose="020B0604030504040204" pitchFamily="34" charset="-120"/>
              </a:rPr>
              <a:t>Step1</a:t>
            </a:r>
            <a:r>
              <a:rPr lang="zh-TW" altLang="en-US" sz="2000" b="1" dirty="0">
                <a:latin typeface="微軟正黑體" panose="020B0604030504040204" pitchFamily="34" charset="-120"/>
                <a:ea typeface="微軟正黑體" panose="020B0604030504040204" pitchFamily="34" charset="-120"/>
              </a:rPr>
              <a:t> 首次登入設定通行碼</a:t>
            </a:r>
            <a:endParaRPr lang="zh-TW" altLang="en-US" sz="2000" dirty="0">
              <a:solidFill>
                <a:srgbClr val="660066"/>
              </a:solidFill>
              <a:latin typeface="標楷體" panose="03000509000000000000" pitchFamily="65" charset="-120"/>
              <a:ea typeface="標楷體" panose="03000509000000000000" pitchFamily="65" charset="-120"/>
            </a:endParaRPr>
          </a:p>
        </p:txBody>
      </p:sp>
      <p:pic>
        <p:nvPicPr>
          <p:cNvPr id="5" name="圖片 4">
            <a:extLst>
              <a:ext uri="{FF2B5EF4-FFF2-40B4-BE49-F238E27FC236}">
                <a16:creationId xmlns:a16="http://schemas.microsoft.com/office/drawing/2014/main" id="{929A38B4-28CC-4A49-8E0B-2C1D119780D5}"/>
              </a:ext>
            </a:extLst>
          </p:cNvPr>
          <p:cNvPicPr>
            <a:picLocks noChangeAspect="1"/>
          </p:cNvPicPr>
          <p:nvPr/>
        </p:nvPicPr>
        <p:blipFill>
          <a:blip r:embed="rId3"/>
          <a:stretch>
            <a:fillRect/>
          </a:stretch>
        </p:blipFill>
        <p:spPr>
          <a:xfrm>
            <a:off x="6929070" y="1482072"/>
            <a:ext cx="5050566" cy="1939291"/>
          </a:xfrm>
          <a:prstGeom prst="rect">
            <a:avLst/>
          </a:prstGeom>
        </p:spPr>
      </p:pic>
      <p:sp>
        <p:nvSpPr>
          <p:cNvPr id="13" name="矩形 12">
            <a:extLst>
              <a:ext uri="{FF2B5EF4-FFF2-40B4-BE49-F238E27FC236}">
                <a16:creationId xmlns:a16="http://schemas.microsoft.com/office/drawing/2014/main" id="{C727704E-5792-4552-958D-FC3560DF9BC3}"/>
              </a:ext>
            </a:extLst>
          </p:cNvPr>
          <p:cNvSpPr/>
          <p:nvPr/>
        </p:nvSpPr>
        <p:spPr>
          <a:xfrm>
            <a:off x="2246031" y="4208500"/>
            <a:ext cx="3849969" cy="12461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0DA433F6-AE3F-490B-8095-9ED45A868BF2}"/>
              </a:ext>
            </a:extLst>
          </p:cNvPr>
          <p:cNvSpPr/>
          <p:nvPr/>
        </p:nvSpPr>
        <p:spPr>
          <a:xfrm>
            <a:off x="8219484" y="1904913"/>
            <a:ext cx="2102266" cy="10307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直線圖說文字 2 1">
            <a:extLst>
              <a:ext uri="{FF2B5EF4-FFF2-40B4-BE49-F238E27FC236}">
                <a16:creationId xmlns:a16="http://schemas.microsoft.com/office/drawing/2014/main" id="{0D0DDAFC-1482-4458-8DE2-26B80127A75E}"/>
              </a:ext>
            </a:extLst>
          </p:cNvPr>
          <p:cNvSpPr/>
          <p:nvPr/>
        </p:nvSpPr>
        <p:spPr>
          <a:xfrm>
            <a:off x="792337" y="5923530"/>
            <a:ext cx="3478574" cy="664999"/>
          </a:xfrm>
          <a:prstGeom prst="borderCallout2">
            <a:avLst>
              <a:gd name="adj1" fmla="val 3374"/>
              <a:gd name="adj2" fmla="val 34389"/>
              <a:gd name="adj3" fmla="val -114764"/>
              <a:gd name="adj4" fmla="val 30894"/>
              <a:gd name="adj5" fmla="val -155712"/>
              <a:gd name="adj6" fmla="val 41628"/>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通行碼</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首次登入，預設通行碼為</a:t>
            </a:r>
            <a:br>
              <a:rPr lang="en-US" altLang="zh-TW" sz="1600" b="1" dirty="0">
                <a:solidFill>
                  <a:schemeClr val="tx1"/>
                </a:solidFill>
                <a:latin typeface="微軟正黑體" panose="020B0604030504040204" pitchFamily="34" charset="-120"/>
                <a:ea typeface="微軟正黑體" panose="020B0604030504040204" pitchFamily="34" charset="-120"/>
              </a:rPr>
            </a:br>
            <a:r>
              <a:rPr lang="zh-TW" altLang="en-US" sz="1600" b="1" u="sng" dirty="0">
                <a:solidFill>
                  <a:srgbClr val="FF0000"/>
                </a:solidFill>
                <a:latin typeface="微軟正黑體" panose="020B0604030504040204" pitchFamily="34" charset="-120"/>
                <a:ea typeface="微軟正黑體" panose="020B0604030504040204" pitchFamily="34" charset="-120"/>
              </a:rPr>
              <a:t>身分證號後</a:t>
            </a:r>
            <a:r>
              <a:rPr lang="en-US" altLang="zh-TW" sz="1600" b="1" u="sng" dirty="0">
                <a:solidFill>
                  <a:srgbClr val="FF0000"/>
                </a:solidFill>
                <a:latin typeface="微軟正黑體" panose="020B0604030504040204" pitchFamily="34" charset="-120"/>
                <a:ea typeface="微軟正黑體" panose="020B0604030504040204" pitchFamily="34" charset="-120"/>
              </a:rPr>
              <a:t>4</a:t>
            </a:r>
            <a:r>
              <a:rPr lang="zh-TW" altLang="en-US" sz="1600" b="1" u="sng" dirty="0">
                <a:solidFill>
                  <a:srgbClr val="FF0000"/>
                </a:solidFill>
                <a:latin typeface="微軟正黑體" panose="020B0604030504040204" pitchFamily="34" charset="-120"/>
                <a:ea typeface="微軟正黑體" panose="020B0604030504040204" pitchFamily="34" charset="-120"/>
              </a:rPr>
              <a:t>碼</a:t>
            </a:r>
            <a:r>
              <a:rPr lang="en-US" altLang="zh-TW" sz="1600" b="1" u="sng" dirty="0">
                <a:solidFill>
                  <a:srgbClr val="FF0000"/>
                </a:solidFill>
                <a:latin typeface="微軟正黑體" panose="020B0604030504040204" pitchFamily="34" charset="-120"/>
                <a:ea typeface="微軟正黑體" panose="020B0604030504040204" pitchFamily="34" charset="-120"/>
              </a:rPr>
              <a:t>+</a:t>
            </a:r>
            <a:r>
              <a:rPr lang="zh-TW" altLang="en-US" sz="1600" b="1" u="sng" dirty="0">
                <a:solidFill>
                  <a:srgbClr val="FF0000"/>
                </a:solidFill>
                <a:latin typeface="微軟正黑體" panose="020B0604030504040204" pitchFamily="34" charset="-120"/>
                <a:ea typeface="微軟正黑體" panose="020B0604030504040204" pitchFamily="34" charset="-120"/>
              </a:rPr>
              <a:t>出生月日</a:t>
            </a:r>
            <a:r>
              <a:rPr lang="en-US" altLang="zh-TW" sz="1600" b="1" u="sng" dirty="0">
                <a:solidFill>
                  <a:srgbClr val="FF0000"/>
                </a:solidFill>
                <a:latin typeface="微軟正黑體" panose="020B0604030504040204" pitchFamily="34" charset="-120"/>
                <a:ea typeface="微軟正黑體" panose="020B0604030504040204" pitchFamily="34" charset="-120"/>
              </a:rPr>
              <a:t>4</a:t>
            </a:r>
            <a:r>
              <a:rPr lang="zh-TW" altLang="en-US" sz="1600" b="1" u="sng" dirty="0">
                <a:solidFill>
                  <a:srgbClr val="FF0000"/>
                </a:solidFill>
                <a:latin typeface="微軟正黑體" panose="020B0604030504040204" pitchFamily="34" charset="-120"/>
                <a:ea typeface="微軟正黑體" panose="020B0604030504040204" pitchFamily="34" charset="-120"/>
              </a:rPr>
              <a:t>碼</a:t>
            </a:r>
            <a:r>
              <a:rPr lang="zh-TW" altLang="en-US" sz="1600" b="1" dirty="0">
                <a:solidFill>
                  <a:schemeClr val="tx1"/>
                </a:solidFill>
                <a:latin typeface="微軟正黑體" panose="020B0604030504040204" pitchFamily="34" charset="-120"/>
                <a:ea typeface="微軟正黑體" panose="020B0604030504040204" pitchFamily="34" charset="-120"/>
              </a:rPr>
              <a:t>共</a:t>
            </a:r>
            <a:r>
              <a:rPr lang="en-US" altLang="zh-TW" sz="1600" b="1" dirty="0">
                <a:solidFill>
                  <a:schemeClr val="tx1"/>
                </a:solidFill>
                <a:latin typeface="微軟正黑體" panose="020B0604030504040204" pitchFamily="34" charset="-120"/>
                <a:ea typeface="微軟正黑體" panose="020B0604030504040204" pitchFamily="34" charset="-120"/>
              </a:rPr>
              <a:t>8</a:t>
            </a:r>
            <a:r>
              <a:rPr lang="zh-TW" altLang="en-US" sz="1600" b="1" dirty="0">
                <a:solidFill>
                  <a:schemeClr val="tx1"/>
                </a:solidFill>
                <a:latin typeface="微軟正黑體" panose="020B0604030504040204" pitchFamily="34" charset="-120"/>
                <a:ea typeface="微軟正黑體" panose="020B0604030504040204" pitchFamily="34" charset="-120"/>
              </a:rPr>
              <a:t>碼</a:t>
            </a:r>
            <a:r>
              <a:rPr lang="en-US" altLang="zh-TW" sz="1600" b="1" dirty="0">
                <a:solidFill>
                  <a:schemeClr val="tx1"/>
                </a:solidFill>
                <a:latin typeface="微軟正黑體" panose="020B0604030504040204" pitchFamily="34" charset="-120"/>
                <a:ea typeface="微軟正黑體" panose="020B0604030504040204" pitchFamily="34" charset="-120"/>
              </a:rPr>
              <a:t>)</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34" name="矩形 33">
            <a:extLst>
              <a:ext uri="{FF2B5EF4-FFF2-40B4-BE49-F238E27FC236}">
                <a16:creationId xmlns:a16="http://schemas.microsoft.com/office/drawing/2014/main" id="{A75FD513-21B0-4B27-9B52-6CF4E961245B}"/>
              </a:ext>
            </a:extLst>
          </p:cNvPr>
          <p:cNvSpPr/>
          <p:nvPr/>
        </p:nvSpPr>
        <p:spPr>
          <a:xfrm>
            <a:off x="8880081" y="2984618"/>
            <a:ext cx="569998" cy="3076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390380B7-0BDF-43AE-8D98-820F105E7ACB}"/>
              </a:ext>
            </a:extLst>
          </p:cNvPr>
          <p:cNvSpPr/>
          <p:nvPr/>
        </p:nvSpPr>
        <p:spPr>
          <a:xfrm>
            <a:off x="3578031" y="5497271"/>
            <a:ext cx="363986" cy="241687"/>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向右箭號 66">
            <a:extLst>
              <a:ext uri="{FF2B5EF4-FFF2-40B4-BE49-F238E27FC236}">
                <a16:creationId xmlns:a16="http://schemas.microsoft.com/office/drawing/2014/main" id="{3B182264-9AAC-4723-9857-2F440730540F}"/>
              </a:ext>
            </a:extLst>
          </p:cNvPr>
          <p:cNvSpPr/>
          <p:nvPr/>
        </p:nvSpPr>
        <p:spPr>
          <a:xfrm rot="5400000">
            <a:off x="9058078" y="3309106"/>
            <a:ext cx="288000" cy="313135"/>
          </a:xfrm>
          <a:prstGeom prst="rightArrow">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C00000"/>
              </a:solidFill>
            </a:endParaRPr>
          </a:p>
        </p:txBody>
      </p:sp>
      <p:pic>
        <p:nvPicPr>
          <p:cNvPr id="38" name="圖片 37">
            <a:extLst>
              <a:ext uri="{FF2B5EF4-FFF2-40B4-BE49-F238E27FC236}">
                <a16:creationId xmlns:a16="http://schemas.microsoft.com/office/drawing/2014/main" id="{5E60F099-5E59-463A-82DD-E8E789E2D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9070" y="4100555"/>
            <a:ext cx="5050567" cy="1514246"/>
          </a:xfrm>
          <a:prstGeom prst="rect">
            <a:avLst/>
          </a:prstGeom>
        </p:spPr>
      </p:pic>
      <p:sp>
        <p:nvSpPr>
          <p:cNvPr id="39" name="向右箭號 66">
            <a:extLst>
              <a:ext uri="{FF2B5EF4-FFF2-40B4-BE49-F238E27FC236}">
                <a16:creationId xmlns:a16="http://schemas.microsoft.com/office/drawing/2014/main" id="{798AA0BB-177A-4F1C-9A84-4F6A8E6503D3}"/>
              </a:ext>
            </a:extLst>
          </p:cNvPr>
          <p:cNvSpPr/>
          <p:nvPr/>
        </p:nvSpPr>
        <p:spPr>
          <a:xfrm>
            <a:off x="3959109" y="5475325"/>
            <a:ext cx="288000" cy="313135"/>
          </a:xfrm>
          <a:prstGeom prst="rightArrow">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C00000"/>
              </a:solidFill>
            </a:endParaRPr>
          </a:p>
        </p:txBody>
      </p:sp>
      <p:sp>
        <p:nvSpPr>
          <p:cNvPr id="40" name="矩形 39">
            <a:extLst>
              <a:ext uri="{FF2B5EF4-FFF2-40B4-BE49-F238E27FC236}">
                <a16:creationId xmlns:a16="http://schemas.microsoft.com/office/drawing/2014/main" id="{339AB584-93B1-44DA-9E0E-354B5C14CB12}"/>
              </a:ext>
            </a:extLst>
          </p:cNvPr>
          <p:cNvSpPr/>
          <p:nvPr/>
        </p:nvSpPr>
        <p:spPr>
          <a:xfrm>
            <a:off x="8792053" y="5147020"/>
            <a:ext cx="658026" cy="3076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直線圖說文字 2 1">
            <a:extLst>
              <a:ext uri="{FF2B5EF4-FFF2-40B4-BE49-F238E27FC236}">
                <a16:creationId xmlns:a16="http://schemas.microsoft.com/office/drawing/2014/main" id="{4751FBDD-A2FD-431C-9CF2-F7A46C6ED605}"/>
              </a:ext>
            </a:extLst>
          </p:cNvPr>
          <p:cNvSpPr/>
          <p:nvPr/>
        </p:nvSpPr>
        <p:spPr>
          <a:xfrm>
            <a:off x="7663591" y="5805302"/>
            <a:ext cx="3483933" cy="664999"/>
          </a:xfrm>
          <a:prstGeom prst="borderCallout2">
            <a:avLst>
              <a:gd name="adj1" fmla="val 804"/>
              <a:gd name="adj2" fmla="val 45228"/>
              <a:gd name="adj3" fmla="val -19668"/>
              <a:gd name="adj4" fmla="val 41481"/>
              <a:gd name="adj5" fmla="val -50298"/>
              <a:gd name="adj6" fmla="val 41246"/>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通行碼設定完成後，請下載「通行碼完成設定</a:t>
            </a:r>
            <a:r>
              <a:rPr lang="zh-TW" altLang="en-US" sz="1600" b="1" dirty="0">
                <a:solidFill>
                  <a:srgbClr val="FF0000"/>
                </a:solidFill>
                <a:latin typeface="微軟正黑體" panose="020B0604030504040204" pitchFamily="34" charset="-120"/>
                <a:ea typeface="微軟正黑體" panose="020B0604030504040204" pitchFamily="34" charset="-120"/>
              </a:rPr>
              <a:t>確認單</a:t>
            </a:r>
            <a:r>
              <a:rPr lang="en-US" altLang="zh-TW" sz="1600" b="1" dirty="0">
                <a:solidFill>
                  <a:srgbClr val="FF0000"/>
                </a:solidFill>
                <a:latin typeface="微軟正黑體" panose="020B0604030504040204" pitchFamily="34" charset="-120"/>
                <a:ea typeface="微軟正黑體" panose="020B0604030504040204" pitchFamily="34" charset="-120"/>
              </a:rPr>
              <a:t>(PDF</a:t>
            </a:r>
            <a:r>
              <a:rPr lang="zh-TW" altLang="en-US" sz="1600" b="1" dirty="0">
                <a:solidFill>
                  <a:srgbClr val="FF0000"/>
                </a:solidFill>
                <a:latin typeface="微軟正黑體" panose="020B0604030504040204" pitchFamily="34" charset="-120"/>
                <a:ea typeface="微軟正黑體" panose="020B0604030504040204" pitchFamily="34" charset="-120"/>
              </a:rPr>
              <a:t>檔</a:t>
            </a:r>
            <a:r>
              <a:rPr lang="en-US" altLang="zh-TW" sz="1600" b="1" dirty="0">
                <a:solidFill>
                  <a:srgbClr val="FF0000"/>
                </a:solidFill>
                <a:latin typeface="微軟正黑體" panose="020B0604030504040204" pitchFamily="34" charset="-120"/>
                <a:ea typeface="微軟正黑體" panose="020B0604030504040204" pitchFamily="34" charset="-120"/>
              </a:rPr>
              <a:t>)</a:t>
            </a:r>
            <a:r>
              <a:rPr lang="zh-TW" altLang="en-US" sz="1600" b="1" dirty="0">
                <a:solidFill>
                  <a:srgbClr val="FF0000"/>
                </a:solidFill>
                <a:latin typeface="微軟正黑體" panose="020B0604030504040204" pitchFamily="34" charset="-120"/>
                <a:ea typeface="微軟正黑體" panose="020B0604030504040204" pitchFamily="34" charset="-120"/>
              </a:rPr>
              <a:t>」自行留存</a:t>
            </a:r>
          </a:p>
        </p:txBody>
      </p:sp>
      <p:sp>
        <p:nvSpPr>
          <p:cNvPr id="42" name="Rectangle 2">
            <a:extLst>
              <a:ext uri="{FF2B5EF4-FFF2-40B4-BE49-F238E27FC236}">
                <a16:creationId xmlns:a16="http://schemas.microsoft.com/office/drawing/2014/main" id="{A1460EEB-8255-4F70-8581-6B34A5B69D54}"/>
              </a:ext>
            </a:extLst>
          </p:cNvPr>
          <p:cNvSpPr txBox="1">
            <a:spLocks noChangeArrowheads="1"/>
          </p:cNvSpPr>
          <p:nvPr/>
        </p:nvSpPr>
        <p:spPr>
          <a:xfrm>
            <a:off x="7569766" y="3619500"/>
            <a:ext cx="3577758"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Step2</a:t>
            </a:r>
            <a:r>
              <a:rPr lang="zh-TW" altLang="en-US" sz="2000" b="1" dirty="0">
                <a:latin typeface="微軟正黑體" panose="020B0604030504040204" pitchFamily="34" charset="-120"/>
                <a:ea typeface="微軟正黑體" panose="020B0604030504040204" pitchFamily="34" charset="-120"/>
              </a:rPr>
              <a:t> 列印留存通行碼確認單</a:t>
            </a:r>
            <a:endParaRPr lang="zh-TW" altLang="en-US" sz="2000" kern="0" dirty="0">
              <a:solidFill>
                <a:srgbClr val="660066"/>
              </a:solidFill>
              <a:latin typeface="標楷體" panose="03000509000000000000" pitchFamily="65" charset="-120"/>
              <a:ea typeface="標楷體" panose="03000509000000000000" pitchFamily="65" charset="-120"/>
            </a:endParaRPr>
          </a:p>
        </p:txBody>
      </p:sp>
      <p:grpSp>
        <p:nvGrpSpPr>
          <p:cNvPr id="19" name="群組 18">
            <a:extLst>
              <a:ext uri="{FF2B5EF4-FFF2-40B4-BE49-F238E27FC236}">
                <a16:creationId xmlns:a16="http://schemas.microsoft.com/office/drawing/2014/main" id="{D3CC4E63-6EF4-4E4F-8CFC-3E78FC9DE8B5}"/>
              </a:ext>
            </a:extLst>
          </p:cNvPr>
          <p:cNvGrpSpPr/>
          <p:nvPr/>
        </p:nvGrpSpPr>
        <p:grpSpPr>
          <a:xfrm>
            <a:off x="840059" y="738961"/>
            <a:ext cx="4578603" cy="503799"/>
            <a:chOff x="834706" y="837638"/>
            <a:chExt cx="4578603" cy="503799"/>
          </a:xfrm>
        </p:grpSpPr>
        <p:sp>
          <p:nvSpPr>
            <p:cNvPr id="20" name="TextBox 75">
              <a:extLst>
                <a:ext uri="{FF2B5EF4-FFF2-40B4-BE49-F238E27FC236}">
                  <a16:creationId xmlns:a16="http://schemas.microsoft.com/office/drawing/2014/main" id="{26F0F325-DBAD-411D-9B85-CBD175C9A085}"/>
                </a:ext>
              </a:extLst>
            </p:cNvPr>
            <p:cNvSpPr txBox="1"/>
            <p:nvPr/>
          </p:nvSpPr>
          <p:spPr>
            <a:xfrm>
              <a:off x="834706" y="862500"/>
              <a:ext cx="4230640" cy="461665"/>
            </a:xfrm>
            <a:prstGeom prst="rect">
              <a:avLst/>
            </a:prstGeom>
            <a:solidFill>
              <a:schemeClr val="accent4">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學習歷程檔案查看或疑義處理</a:t>
              </a:r>
            </a:p>
          </p:txBody>
        </p:sp>
        <p:sp>
          <p:nvSpPr>
            <p:cNvPr id="21" name="Freeform: Shape 37">
              <a:extLst>
                <a:ext uri="{FF2B5EF4-FFF2-40B4-BE49-F238E27FC236}">
                  <a16:creationId xmlns:a16="http://schemas.microsoft.com/office/drawing/2014/main" id="{753AE773-B777-4B55-9250-9EAB49DEC2FA}"/>
                </a:ext>
              </a:extLst>
            </p:cNvPr>
            <p:cNvSpPr/>
            <p:nvPr/>
          </p:nvSpPr>
          <p:spPr>
            <a:xfrm>
              <a:off x="5065346"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3407520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2980B0E7-3BE6-4770-9786-25BC2E6FC2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114" y="1328354"/>
            <a:ext cx="6060159" cy="4551469"/>
          </a:xfrm>
          <a:prstGeom prst="rect">
            <a:avLst/>
          </a:prstGeom>
        </p:spPr>
      </p:pic>
      <p:pic>
        <p:nvPicPr>
          <p:cNvPr id="11" name="圖片 10">
            <a:extLst>
              <a:ext uri="{FF2B5EF4-FFF2-40B4-BE49-F238E27FC236}">
                <a16:creationId xmlns:a16="http://schemas.microsoft.com/office/drawing/2014/main" id="{AA637DCA-B3E0-43D9-8C8E-DBA6DEA80BC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59925" y="4975838"/>
            <a:ext cx="3470747" cy="1632768"/>
          </a:xfrm>
          <a:prstGeom prst="rect">
            <a:avLst/>
          </a:prstGeom>
        </p:spPr>
      </p:pic>
      <p:pic>
        <p:nvPicPr>
          <p:cNvPr id="9" name="圖片 8">
            <a:extLst>
              <a:ext uri="{FF2B5EF4-FFF2-40B4-BE49-F238E27FC236}">
                <a16:creationId xmlns:a16="http://schemas.microsoft.com/office/drawing/2014/main" id="{3FE77CFE-CCEF-4303-8B8C-74EAF3ECCED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618041" y="1706547"/>
            <a:ext cx="3290536" cy="3015619"/>
          </a:xfrm>
          <a:prstGeom prst="rect">
            <a:avLst/>
          </a:prstGeom>
        </p:spPr>
      </p:pic>
      <p:sp>
        <p:nvSpPr>
          <p:cNvPr id="2" name="Rectangle 199">
            <a:extLst>
              <a:ext uri="{FF2B5EF4-FFF2-40B4-BE49-F238E27FC236}">
                <a16:creationId xmlns:a16="http://schemas.microsoft.com/office/drawing/2014/main" id="{3F1419DE-B16F-43A6-97F7-CB5D97CC35CF}"/>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21" name="Rectangle 2">
            <a:extLst>
              <a:ext uri="{FF2B5EF4-FFF2-40B4-BE49-F238E27FC236}">
                <a16:creationId xmlns:a16="http://schemas.microsoft.com/office/drawing/2014/main" id="{4DB5373D-EE21-43D2-B5B3-0573EA955E54}"/>
              </a:ext>
            </a:extLst>
          </p:cNvPr>
          <p:cNvSpPr txBox="1">
            <a:spLocks noChangeArrowheads="1"/>
          </p:cNvSpPr>
          <p:nvPr/>
        </p:nvSpPr>
        <p:spPr>
          <a:xfrm>
            <a:off x="6387179" y="686588"/>
            <a:ext cx="5520806" cy="1085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defRPr/>
            </a:pPr>
            <a:r>
              <a:rPr lang="en-US" altLang="zh-TW" sz="2000" b="1" dirty="0">
                <a:latin typeface="微軟正黑體" panose="020B0604030504040204" pitchFamily="34" charset="-120"/>
                <a:ea typeface="微軟正黑體" panose="020B0604030504040204" pitchFamily="34" charset="-120"/>
              </a:rPr>
              <a:t>Step3</a:t>
            </a:r>
            <a:r>
              <a:rPr lang="zh-TW" altLang="en-US" sz="2000" b="1" dirty="0">
                <a:latin typeface="微軟正黑體" panose="020B0604030504040204" pitchFamily="34" charset="-120"/>
                <a:ea typeface="微軟正黑體" panose="020B0604030504040204" pitchFamily="34" charset="-120"/>
              </a:rPr>
              <a:t> </a:t>
            </a:r>
            <a:endParaRPr lang="en-US" altLang="zh-TW" sz="2000" b="1" dirty="0">
              <a:latin typeface="微軟正黑體" panose="020B0604030504040204" pitchFamily="34" charset="-120"/>
              <a:ea typeface="微軟正黑體" panose="020B0604030504040204" pitchFamily="34" charset="-120"/>
            </a:endParaRPr>
          </a:p>
          <a:p>
            <a:pPr>
              <a:lnSpc>
                <a:spcPct val="110000"/>
              </a:lnSpc>
              <a:defRPr/>
            </a:pPr>
            <a:r>
              <a:rPr lang="zh-TW" altLang="en-US" sz="2000" b="1" dirty="0">
                <a:latin typeface="微軟正黑體" panose="020B0604030504040204" pitchFamily="34" charset="-120"/>
                <a:ea typeface="微軟正黑體" panose="020B0604030504040204" pitchFamily="34" charset="-120"/>
              </a:rPr>
              <a:t>登入查看系統並閱讀「隱私權保護政策聲明」、「閱讀注意事項」</a:t>
            </a:r>
            <a:endParaRPr lang="zh-TW" altLang="en-US" sz="4000" kern="0" dirty="0">
              <a:solidFill>
                <a:srgbClr val="660066"/>
              </a:solidFill>
              <a:latin typeface="標楷體" panose="03000509000000000000" pitchFamily="65" charset="-120"/>
              <a:ea typeface="標楷體" panose="03000509000000000000" pitchFamily="65" charset="-120"/>
            </a:endParaRPr>
          </a:p>
        </p:txBody>
      </p:sp>
      <p:sp>
        <p:nvSpPr>
          <p:cNvPr id="26" name="矩形 25">
            <a:extLst>
              <a:ext uri="{FF2B5EF4-FFF2-40B4-BE49-F238E27FC236}">
                <a16:creationId xmlns:a16="http://schemas.microsoft.com/office/drawing/2014/main" id="{D027C9A3-AF0E-4CE8-A5BE-9D57B26BE19E}"/>
              </a:ext>
            </a:extLst>
          </p:cNvPr>
          <p:cNvSpPr/>
          <p:nvPr/>
        </p:nvSpPr>
        <p:spPr>
          <a:xfrm>
            <a:off x="2200813" y="4252662"/>
            <a:ext cx="2407692" cy="12422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直線圖說文字 2 1">
            <a:extLst>
              <a:ext uri="{FF2B5EF4-FFF2-40B4-BE49-F238E27FC236}">
                <a16:creationId xmlns:a16="http://schemas.microsoft.com/office/drawing/2014/main" id="{912DA3F0-79C8-42D5-A12A-96B76482A776}"/>
              </a:ext>
            </a:extLst>
          </p:cNvPr>
          <p:cNvSpPr/>
          <p:nvPr/>
        </p:nvSpPr>
        <p:spPr>
          <a:xfrm>
            <a:off x="1013730" y="5862551"/>
            <a:ext cx="2979911" cy="411815"/>
          </a:xfrm>
          <a:prstGeom prst="borderCallout2">
            <a:avLst>
              <a:gd name="adj1" fmla="val 3374"/>
              <a:gd name="adj2" fmla="val 34389"/>
              <a:gd name="adj3" fmla="val -114764"/>
              <a:gd name="adj4" fmla="val 30894"/>
              <a:gd name="adj5" fmla="val -205879"/>
              <a:gd name="adj6" fmla="val 46418"/>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rgbClr val="FF0000"/>
                </a:solidFill>
                <a:latin typeface="微軟正黑體" panose="020B0604030504040204" pitchFamily="34" charset="-120"/>
                <a:ea typeface="微軟正黑體" panose="020B0604030504040204" pitchFamily="34" charset="-120"/>
              </a:rPr>
              <a:t>通行碼</a:t>
            </a:r>
            <a:r>
              <a:rPr lang="en-US" altLang="zh-TW" sz="1600" b="1" dirty="0">
                <a:solidFill>
                  <a:srgbClr val="FF0000"/>
                </a:solidFill>
                <a:latin typeface="微軟正黑體" panose="020B0604030504040204" pitchFamily="34" charset="-120"/>
                <a:ea typeface="微軟正黑體" panose="020B0604030504040204" pitchFamily="34" charset="-120"/>
              </a:rPr>
              <a:t>(</a:t>
            </a:r>
            <a:r>
              <a:rPr lang="zh-TW" altLang="en-US" sz="1600" b="1" dirty="0">
                <a:solidFill>
                  <a:srgbClr val="FF0000"/>
                </a:solidFill>
                <a:latin typeface="微軟正黑體" panose="020B0604030504040204" pitchFamily="34" charset="-120"/>
                <a:ea typeface="微軟正黑體" panose="020B0604030504040204" pitchFamily="34" charset="-120"/>
              </a:rPr>
              <a:t>輸入您已設定的通行碼</a:t>
            </a:r>
            <a:r>
              <a:rPr lang="en-US" altLang="zh-TW" sz="1600" b="1" dirty="0">
                <a:solidFill>
                  <a:srgbClr val="FF0000"/>
                </a:solidFill>
                <a:latin typeface="微軟正黑體" panose="020B0604030504040204" pitchFamily="34" charset="-120"/>
                <a:ea typeface="微軟正黑體" panose="020B0604030504040204" pitchFamily="34" charset="-120"/>
              </a:rPr>
              <a:t>)</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sp>
        <p:nvSpPr>
          <p:cNvPr id="28" name="矩形 27">
            <a:extLst>
              <a:ext uri="{FF2B5EF4-FFF2-40B4-BE49-F238E27FC236}">
                <a16:creationId xmlns:a16="http://schemas.microsoft.com/office/drawing/2014/main" id="{715EA8D6-47A9-43DC-9829-3BAEC79D1CBF}"/>
              </a:ext>
            </a:extLst>
          </p:cNvPr>
          <p:cNvSpPr/>
          <p:nvPr/>
        </p:nvSpPr>
        <p:spPr>
          <a:xfrm>
            <a:off x="3580688" y="5550769"/>
            <a:ext cx="384562" cy="23473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向右箭號 66">
            <a:extLst>
              <a:ext uri="{FF2B5EF4-FFF2-40B4-BE49-F238E27FC236}">
                <a16:creationId xmlns:a16="http://schemas.microsoft.com/office/drawing/2014/main" id="{565A4ADD-32DA-4E3F-9464-034C441A9D5C}"/>
              </a:ext>
            </a:extLst>
          </p:cNvPr>
          <p:cNvSpPr/>
          <p:nvPr/>
        </p:nvSpPr>
        <p:spPr>
          <a:xfrm>
            <a:off x="3980147" y="5521466"/>
            <a:ext cx="288000" cy="313135"/>
          </a:xfrm>
          <a:prstGeom prst="rightArrow">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C00000"/>
              </a:solidFill>
            </a:endParaRPr>
          </a:p>
        </p:txBody>
      </p:sp>
      <p:sp>
        <p:nvSpPr>
          <p:cNvPr id="40" name="矩形 39">
            <a:extLst>
              <a:ext uri="{FF2B5EF4-FFF2-40B4-BE49-F238E27FC236}">
                <a16:creationId xmlns:a16="http://schemas.microsoft.com/office/drawing/2014/main" id="{184C1EE8-4331-4F77-8035-9492410001E5}"/>
              </a:ext>
            </a:extLst>
          </p:cNvPr>
          <p:cNvSpPr/>
          <p:nvPr/>
        </p:nvSpPr>
        <p:spPr>
          <a:xfrm>
            <a:off x="9106741" y="4528284"/>
            <a:ext cx="313136" cy="2145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向右箭號 66">
            <a:extLst>
              <a:ext uri="{FF2B5EF4-FFF2-40B4-BE49-F238E27FC236}">
                <a16:creationId xmlns:a16="http://schemas.microsoft.com/office/drawing/2014/main" id="{BE165E8C-C9AB-41BC-BD75-A90C17DB49B5}"/>
              </a:ext>
            </a:extLst>
          </p:cNvPr>
          <p:cNvSpPr/>
          <p:nvPr/>
        </p:nvSpPr>
        <p:spPr>
          <a:xfrm rot="5400000">
            <a:off x="9196852" y="4711972"/>
            <a:ext cx="214596" cy="313136"/>
          </a:xfrm>
          <a:prstGeom prst="rightArrow">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C00000"/>
              </a:solidFill>
            </a:endParaRPr>
          </a:p>
        </p:txBody>
      </p:sp>
      <p:sp>
        <p:nvSpPr>
          <p:cNvPr id="44" name="矩形 43">
            <a:extLst>
              <a:ext uri="{FF2B5EF4-FFF2-40B4-BE49-F238E27FC236}">
                <a16:creationId xmlns:a16="http://schemas.microsoft.com/office/drawing/2014/main" id="{532165A0-D3A2-45F5-A4C6-248E15A4D013}"/>
              </a:ext>
            </a:extLst>
          </p:cNvPr>
          <p:cNvSpPr/>
          <p:nvPr/>
        </p:nvSpPr>
        <p:spPr>
          <a:xfrm>
            <a:off x="6909035" y="3272993"/>
            <a:ext cx="487111" cy="3238902"/>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詳讀規定說明後</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，請勾選</a:t>
            </a:r>
          </a:p>
        </p:txBody>
      </p:sp>
      <p:cxnSp>
        <p:nvCxnSpPr>
          <p:cNvPr id="60" name="直線接點 59">
            <a:extLst>
              <a:ext uri="{FF2B5EF4-FFF2-40B4-BE49-F238E27FC236}">
                <a16:creationId xmlns:a16="http://schemas.microsoft.com/office/drawing/2014/main" id="{75E490FE-2292-4B47-B47A-D0C2F5403B4C}"/>
              </a:ext>
            </a:extLst>
          </p:cNvPr>
          <p:cNvCxnSpPr>
            <a:cxnSpLocks/>
          </p:cNvCxnSpPr>
          <p:nvPr/>
        </p:nvCxnSpPr>
        <p:spPr>
          <a:xfrm flipH="1">
            <a:off x="7396147" y="4440518"/>
            <a:ext cx="263778" cy="137308"/>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61" name="直線接點 60">
            <a:extLst>
              <a:ext uri="{FF2B5EF4-FFF2-40B4-BE49-F238E27FC236}">
                <a16:creationId xmlns:a16="http://schemas.microsoft.com/office/drawing/2014/main" id="{31F302DC-BE5A-4A89-8BED-B4BA28AA4B0E}"/>
              </a:ext>
            </a:extLst>
          </p:cNvPr>
          <p:cNvCxnSpPr>
            <a:cxnSpLocks/>
          </p:cNvCxnSpPr>
          <p:nvPr/>
        </p:nvCxnSpPr>
        <p:spPr>
          <a:xfrm flipH="1" flipV="1">
            <a:off x="7396146" y="6145774"/>
            <a:ext cx="1320564" cy="126839"/>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67" name="矩形 66">
            <a:extLst>
              <a:ext uri="{FF2B5EF4-FFF2-40B4-BE49-F238E27FC236}">
                <a16:creationId xmlns:a16="http://schemas.microsoft.com/office/drawing/2014/main" id="{92AB15F9-5D2F-4BBD-893A-0A7AB3E80FD7}"/>
              </a:ext>
            </a:extLst>
          </p:cNvPr>
          <p:cNvSpPr/>
          <p:nvPr/>
        </p:nvSpPr>
        <p:spPr>
          <a:xfrm>
            <a:off x="9247241" y="6394012"/>
            <a:ext cx="313136" cy="2145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
            <a:extLst>
              <a:ext uri="{FF2B5EF4-FFF2-40B4-BE49-F238E27FC236}">
                <a16:creationId xmlns:a16="http://schemas.microsoft.com/office/drawing/2014/main" id="{DE4E3EEA-E4AE-4AC0-BC3C-EC1EE1ADAA17}"/>
              </a:ext>
            </a:extLst>
          </p:cNvPr>
          <p:cNvSpPr txBox="1">
            <a:spLocks noChangeArrowheads="1"/>
          </p:cNvSpPr>
          <p:nvPr/>
        </p:nvSpPr>
        <p:spPr bwMode="auto">
          <a:xfrm>
            <a:off x="7528036" y="4179287"/>
            <a:ext cx="461010" cy="444500"/>
          </a:xfrm>
          <a:prstGeom prst="rect">
            <a:avLst/>
          </a:prstGeom>
          <a:noFill/>
          <a:ln w="9525">
            <a:noFill/>
            <a:miter lim="800000"/>
            <a:headEnd/>
            <a:tailEnd/>
          </a:ln>
        </p:spPr>
        <p:txBody>
          <a:bodyPr rot="0" vert="horz" wrap="square" lIns="91440" tIns="45720" rIns="91440" bIns="45720" anchor="t" anchorCtr="0">
            <a:noAutofit/>
          </a:bodyPr>
          <a:lstStyle/>
          <a:p>
            <a:r>
              <a:rPr lang="en-US" sz="2400" b="1" dirty="0">
                <a:solidFill>
                  <a:srgbClr val="0000FF"/>
                </a:solidFill>
                <a:effectLst/>
                <a:latin typeface="Segoe UI Emoji" panose="020B0502040204020203" pitchFamily="34" charset="0"/>
                <a:ea typeface="新細明體" panose="02020500000000000000" pitchFamily="18" charset="-120"/>
                <a:cs typeface="Segoe UI Emoji" panose="020B0502040204020203" pitchFamily="34" charset="0"/>
                <a:sym typeface="Wingdings 2" panose="05020102010507070707" pitchFamily="18" charset="2"/>
              </a:rPr>
              <a:t></a:t>
            </a:r>
            <a:endParaRPr lang="zh-TW" sz="1400" b="1"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30" name="文字方塊 2">
            <a:extLst>
              <a:ext uri="{FF2B5EF4-FFF2-40B4-BE49-F238E27FC236}">
                <a16:creationId xmlns:a16="http://schemas.microsoft.com/office/drawing/2014/main" id="{AD09FF67-B7DF-474C-AA13-E553C9C9FB78}"/>
              </a:ext>
            </a:extLst>
          </p:cNvPr>
          <p:cNvSpPr txBox="1">
            <a:spLocks noChangeArrowheads="1"/>
          </p:cNvSpPr>
          <p:nvPr/>
        </p:nvSpPr>
        <p:spPr bwMode="auto">
          <a:xfrm>
            <a:off x="8645731" y="6050363"/>
            <a:ext cx="461010" cy="444500"/>
          </a:xfrm>
          <a:prstGeom prst="rect">
            <a:avLst/>
          </a:prstGeom>
          <a:noFill/>
          <a:ln w="9525">
            <a:noFill/>
            <a:miter lim="800000"/>
            <a:headEnd/>
            <a:tailEnd/>
          </a:ln>
        </p:spPr>
        <p:txBody>
          <a:bodyPr rot="0" vert="horz" wrap="square" lIns="91440" tIns="45720" rIns="91440" bIns="45720" anchor="t" anchorCtr="0">
            <a:noAutofit/>
          </a:bodyPr>
          <a:lstStyle/>
          <a:p>
            <a:r>
              <a:rPr lang="en-US" sz="2400" b="1" dirty="0">
                <a:solidFill>
                  <a:srgbClr val="0000FF"/>
                </a:solidFill>
                <a:effectLst/>
                <a:latin typeface="Segoe UI Emoji" panose="020B0502040204020203" pitchFamily="34" charset="0"/>
                <a:ea typeface="新細明體" panose="02020500000000000000" pitchFamily="18" charset="-120"/>
                <a:cs typeface="Segoe UI Emoji" panose="020B0502040204020203" pitchFamily="34" charset="0"/>
                <a:sym typeface="Wingdings 2" panose="05020102010507070707" pitchFamily="18" charset="2"/>
              </a:rPr>
              <a:t></a:t>
            </a:r>
            <a:endParaRPr lang="zh-TW" sz="1400" b="1"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grpSp>
        <p:nvGrpSpPr>
          <p:cNvPr id="22" name="群組 21">
            <a:extLst>
              <a:ext uri="{FF2B5EF4-FFF2-40B4-BE49-F238E27FC236}">
                <a16:creationId xmlns:a16="http://schemas.microsoft.com/office/drawing/2014/main" id="{DD749F1B-1374-4EE5-ACEF-4BB801DBC5AE}"/>
              </a:ext>
            </a:extLst>
          </p:cNvPr>
          <p:cNvGrpSpPr/>
          <p:nvPr/>
        </p:nvGrpSpPr>
        <p:grpSpPr>
          <a:xfrm>
            <a:off x="840059" y="738961"/>
            <a:ext cx="4578603" cy="503799"/>
            <a:chOff x="834706" y="837638"/>
            <a:chExt cx="4578603" cy="503799"/>
          </a:xfrm>
        </p:grpSpPr>
        <p:sp>
          <p:nvSpPr>
            <p:cNvPr id="23" name="TextBox 75">
              <a:extLst>
                <a:ext uri="{FF2B5EF4-FFF2-40B4-BE49-F238E27FC236}">
                  <a16:creationId xmlns:a16="http://schemas.microsoft.com/office/drawing/2014/main" id="{F8204BE4-470F-4FB1-A9D7-1F1117FF01E5}"/>
                </a:ext>
              </a:extLst>
            </p:cNvPr>
            <p:cNvSpPr txBox="1"/>
            <p:nvPr/>
          </p:nvSpPr>
          <p:spPr>
            <a:xfrm>
              <a:off x="834706" y="862500"/>
              <a:ext cx="4230640" cy="461665"/>
            </a:xfrm>
            <a:prstGeom prst="rect">
              <a:avLst/>
            </a:prstGeom>
            <a:solidFill>
              <a:schemeClr val="accent4">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學習歷程檔案查看或疑義處理</a:t>
              </a:r>
            </a:p>
          </p:txBody>
        </p:sp>
        <p:sp>
          <p:nvSpPr>
            <p:cNvPr id="24" name="Freeform: Shape 37">
              <a:extLst>
                <a:ext uri="{FF2B5EF4-FFF2-40B4-BE49-F238E27FC236}">
                  <a16:creationId xmlns:a16="http://schemas.microsoft.com/office/drawing/2014/main" id="{3F5D80BD-A3D0-4564-84B6-1F275CDE2C86}"/>
                </a:ext>
              </a:extLst>
            </p:cNvPr>
            <p:cNvSpPr/>
            <p:nvPr/>
          </p:nvSpPr>
          <p:spPr>
            <a:xfrm>
              <a:off x="5065346"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3422177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9">
            <a:extLst>
              <a:ext uri="{FF2B5EF4-FFF2-40B4-BE49-F238E27FC236}">
                <a16:creationId xmlns:a16="http://schemas.microsoft.com/office/drawing/2014/main" id="{02D47832-480B-45AA-A6CC-7511328CD637}"/>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4" name="Rectangle 2">
            <a:extLst>
              <a:ext uri="{FF2B5EF4-FFF2-40B4-BE49-F238E27FC236}">
                <a16:creationId xmlns:a16="http://schemas.microsoft.com/office/drawing/2014/main" id="{D17759F6-AA19-4B59-BF8B-7E0A0CDE3829}"/>
              </a:ext>
            </a:extLst>
          </p:cNvPr>
          <p:cNvSpPr txBox="1">
            <a:spLocks noChangeArrowheads="1"/>
          </p:cNvSpPr>
          <p:nvPr/>
        </p:nvSpPr>
        <p:spPr>
          <a:xfrm>
            <a:off x="5744308" y="847050"/>
            <a:ext cx="5921919" cy="46354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400" b="1" dirty="0">
                <a:latin typeface="微軟正黑體" panose="020B0604030504040204" pitchFamily="34" charset="-120"/>
                <a:ea typeface="微軟正黑體" panose="020B0604030504040204" pitchFamily="34" charset="-120"/>
              </a:rPr>
              <a:t>Step4</a:t>
            </a:r>
            <a:r>
              <a:rPr lang="zh-TW" altLang="en-US" sz="2400" b="1" dirty="0">
                <a:latin typeface="微軟正黑體" panose="020B0604030504040204" pitchFamily="34" charset="-120"/>
                <a:ea typeface="微軟正黑體" panose="020B0604030504040204" pitchFamily="34" charset="-120"/>
              </a:rPr>
              <a:t> 檢視學習歷程中央資料庫出資料</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檔案</a:t>
            </a:r>
            <a:r>
              <a:rPr lang="en-US" altLang="zh-TW" sz="2400" b="1" dirty="0">
                <a:latin typeface="微軟正黑體" panose="020B0604030504040204" pitchFamily="34" charset="-120"/>
                <a:ea typeface="微軟正黑體" panose="020B0604030504040204" pitchFamily="34" charset="-120"/>
              </a:rPr>
              <a:t>)</a:t>
            </a:r>
            <a:endParaRPr lang="zh-TW" altLang="en-US" kern="0" dirty="0">
              <a:solidFill>
                <a:srgbClr val="660066"/>
              </a:solidFill>
              <a:latin typeface="標楷體" panose="03000509000000000000" pitchFamily="65" charset="-120"/>
              <a:ea typeface="標楷體" panose="03000509000000000000" pitchFamily="65" charset="-120"/>
            </a:endParaRPr>
          </a:p>
        </p:txBody>
      </p:sp>
      <p:sp>
        <p:nvSpPr>
          <p:cNvPr id="12" name="Rectangle 3">
            <a:extLst>
              <a:ext uri="{FF2B5EF4-FFF2-40B4-BE49-F238E27FC236}">
                <a16:creationId xmlns:a16="http://schemas.microsoft.com/office/drawing/2014/main" id="{B9641B5A-FC12-4CEC-929E-007ABC9A07C7}"/>
              </a:ext>
            </a:extLst>
          </p:cNvPr>
          <p:cNvSpPr txBox="1">
            <a:spLocks noChangeArrowheads="1"/>
          </p:cNvSpPr>
          <p:nvPr/>
        </p:nvSpPr>
        <p:spPr>
          <a:xfrm>
            <a:off x="859610" y="1345561"/>
            <a:ext cx="10183528" cy="6675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buClr>
                <a:schemeClr val="accent4"/>
              </a:buClr>
              <a:buFont typeface="Wingdings" panose="05000000000000000000" pitchFamily="2" charset="2"/>
              <a:buChar char="u"/>
            </a:pPr>
            <a:r>
              <a:rPr lang="zh-TW" altLang="zh-TW" sz="2000" dirty="0">
                <a:effectLst/>
                <a:latin typeface="華康儷楷書" panose="03000509000000000000" pitchFamily="65" charset="-120"/>
                <a:ea typeface="華康儷楷書" panose="03000509000000000000" pitchFamily="65" charset="-120"/>
                <a:cs typeface="Arial Unicode MS"/>
              </a:rPr>
              <a:t>請</a:t>
            </a:r>
            <a:r>
              <a:rPr lang="zh-TW" altLang="en-US" sz="2000" dirty="0">
                <a:effectLst/>
                <a:latin typeface="華康儷楷書" panose="03000509000000000000" pitchFamily="65" charset="-120"/>
                <a:ea typeface="華康儷楷書" panose="03000509000000000000" pitchFamily="65" charset="-120"/>
                <a:cs typeface="Arial Unicode MS"/>
              </a:rPr>
              <a:t>先</a:t>
            </a:r>
            <a:r>
              <a:rPr lang="zh-TW" altLang="zh-TW" sz="2000" dirty="0">
                <a:effectLst/>
                <a:latin typeface="華康儷楷書" panose="03000509000000000000" pitchFamily="65" charset="-120"/>
                <a:ea typeface="華康儷楷書" panose="03000509000000000000" pitchFamily="65" charset="-120"/>
                <a:cs typeface="Arial Unicode MS"/>
              </a:rPr>
              <a:t>依序</a:t>
            </a:r>
            <a:r>
              <a:rPr lang="zh-TW" altLang="zh-TW" sz="2000" b="1" dirty="0">
                <a:solidFill>
                  <a:srgbClr val="0000FF"/>
                </a:solidFill>
                <a:effectLst/>
                <a:highlight>
                  <a:srgbClr val="FFFF00"/>
                </a:highlight>
                <a:latin typeface="華康儷楷書" panose="03000509000000000000" pitchFamily="65" charset="-120"/>
                <a:ea typeface="華康儷楷書" panose="03000509000000000000" pitchFamily="65" charset="-120"/>
                <a:cs typeface="Arial Unicode MS"/>
              </a:rPr>
              <a:t>檢視</a:t>
            </a:r>
            <a:r>
              <a:rPr lang="zh-TW" altLang="zh-TW" sz="2000" dirty="0">
                <a:effectLst/>
                <a:latin typeface="華康儷楷書" panose="03000509000000000000" pitchFamily="65" charset="-120"/>
                <a:ea typeface="華康儷楷書" panose="03000509000000000000" pitchFamily="65" charset="-120"/>
                <a:cs typeface="Arial Unicode MS"/>
              </a:rPr>
              <a:t>「</a:t>
            </a:r>
            <a:r>
              <a:rPr lang="en-US" altLang="zh-TW" sz="2000" u="sng" dirty="0">
                <a:effectLst/>
                <a:latin typeface="華康儷楷書" panose="03000509000000000000" pitchFamily="65" charset="-120"/>
                <a:ea typeface="華康儷楷書" panose="03000509000000000000" pitchFamily="65" charset="-120"/>
                <a:cs typeface="Arial Unicode MS"/>
              </a:rPr>
              <a:t>A.</a:t>
            </a:r>
            <a:r>
              <a:rPr lang="zh-TW" altLang="zh-TW" sz="2000" u="sng" dirty="0">
                <a:effectLst/>
                <a:latin typeface="華康儷楷書" panose="03000509000000000000" pitchFamily="65" charset="-120"/>
                <a:ea typeface="華康儷楷書" panose="03000509000000000000" pitchFamily="65" charset="-120"/>
                <a:cs typeface="Arial Unicode MS"/>
              </a:rPr>
              <a:t>修課紀錄</a:t>
            </a:r>
            <a:r>
              <a:rPr lang="zh-TW" altLang="zh-TW" sz="2000" dirty="0">
                <a:effectLst/>
                <a:latin typeface="華康儷楷書" panose="03000509000000000000" pitchFamily="65" charset="-120"/>
                <a:ea typeface="華康儷楷書" panose="03000509000000000000" pitchFamily="65" charset="-120"/>
                <a:cs typeface="Arial Unicode MS"/>
              </a:rPr>
              <a:t>」、「</a:t>
            </a:r>
            <a:r>
              <a:rPr lang="en-US" altLang="zh-TW" sz="2000" u="sng" dirty="0">
                <a:effectLst/>
                <a:latin typeface="華康儷楷書" panose="03000509000000000000" pitchFamily="65" charset="-120"/>
                <a:ea typeface="華康儷楷書" panose="03000509000000000000" pitchFamily="65" charset="-120"/>
                <a:cs typeface="Arial Unicode MS"/>
              </a:rPr>
              <a:t>B-1.</a:t>
            </a:r>
            <a:r>
              <a:rPr lang="zh-TW" altLang="zh-TW" sz="2000" u="sng" dirty="0">
                <a:effectLst/>
                <a:latin typeface="華康儷楷書" panose="03000509000000000000" pitchFamily="65" charset="-120"/>
                <a:ea typeface="華康儷楷書" panose="03000509000000000000" pitchFamily="65" charset="-120"/>
                <a:cs typeface="Arial Unicode MS"/>
              </a:rPr>
              <a:t>專題實作</a:t>
            </a:r>
            <a:r>
              <a:rPr lang="zh-TW" altLang="en-US" sz="2000" u="sng" dirty="0">
                <a:effectLst/>
                <a:latin typeface="華康儷楷書" panose="03000509000000000000" pitchFamily="65" charset="-120"/>
                <a:ea typeface="華康儷楷書" panose="03000509000000000000" pitchFamily="65" charset="-120"/>
                <a:cs typeface="Arial Unicode MS"/>
              </a:rPr>
              <a:t>、</a:t>
            </a:r>
            <a:r>
              <a:rPr lang="zh-TW" altLang="zh-TW" sz="2000" u="sng" dirty="0">
                <a:effectLst/>
                <a:latin typeface="華康儷楷書" panose="03000509000000000000" pitchFamily="65" charset="-120"/>
                <a:ea typeface="華康儷楷書" panose="03000509000000000000" pitchFamily="65" charset="-120"/>
                <a:cs typeface="Arial Unicode MS"/>
              </a:rPr>
              <a:t>實習科目學習成果</a:t>
            </a:r>
            <a:r>
              <a:rPr lang="en-US" altLang="zh-TW" sz="2000" u="sng" dirty="0">
                <a:effectLst/>
                <a:latin typeface="華康儷楷書" panose="03000509000000000000" pitchFamily="65" charset="-120"/>
                <a:ea typeface="華康儷楷書" panose="03000509000000000000" pitchFamily="65" charset="-120"/>
                <a:cs typeface="Arial Unicode MS"/>
              </a:rPr>
              <a:t>(</a:t>
            </a:r>
            <a:r>
              <a:rPr lang="zh-TW" altLang="en-US" sz="2000" u="sng" dirty="0">
                <a:effectLst/>
                <a:latin typeface="華康儷楷書" panose="03000509000000000000" pitchFamily="65" charset="-120"/>
                <a:ea typeface="華康儷楷書" panose="03000509000000000000" pitchFamily="65" charset="-120"/>
                <a:cs typeface="Arial Unicode MS"/>
              </a:rPr>
              <a:t>含技能領域</a:t>
            </a:r>
            <a:r>
              <a:rPr lang="en-US" altLang="zh-TW" sz="2000" u="sng" dirty="0">
                <a:effectLst/>
                <a:latin typeface="華康儷楷書" panose="03000509000000000000" pitchFamily="65" charset="-120"/>
                <a:ea typeface="華康儷楷書" panose="03000509000000000000" pitchFamily="65" charset="-120"/>
                <a:cs typeface="Arial Unicode MS"/>
              </a:rPr>
              <a:t>)</a:t>
            </a:r>
            <a:r>
              <a:rPr lang="zh-TW" altLang="zh-TW" sz="2000" dirty="0">
                <a:effectLst/>
                <a:latin typeface="華康儷楷書" panose="03000509000000000000" pitchFamily="65" charset="-120"/>
                <a:ea typeface="華康儷楷書" panose="03000509000000000000" pitchFamily="65" charset="-120"/>
                <a:cs typeface="Arial Unicode MS"/>
              </a:rPr>
              <a:t>」、「</a:t>
            </a:r>
            <a:r>
              <a:rPr lang="en-US" altLang="zh-TW" sz="2000" u="sng" dirty="0">
                <a:effectLst/>
                <a:latin typeface="華康儷楷書" panose="03000509000000000000" pitchFamily="65" charset="-120"/>
                <a:ea typeface="華康儷楷書" panose="03000509000000000000" pitchFamily="65" charset="-120"/>
                <a:cs typeface="Arial Unicode MS"/>
              </a:rPr>
              <a:t>B-2.</a:t>
            </a:r>
            <a:r>
              <a:rPr lang="zh-TW" altLang="zh-TW" sz="2000" u="sng" dirty="0">
                <a:effectLst/>
                <a:latin typeface="華康儷楷書" panose="03000509000000000000" pitchFamily="65" charset="-120"/>
                <a:ea typeface="華康儷楷書" panose="03000509000000000000" pitchFamily="65" charset="-120"/>
                <a:cs typeface="Arial Unicode MS"/>
              </a:rPr>
              <a:t>其他課程學習</a:t>
            </a:r>
            <a:r>
              <a:rPr lang="en-US" altLang="zh-TW" sz="2000" u="sng" dirty="0">
                <a:effectLst/>
                <a:latin typeface="華康儷楷書" panose="03000509000000000000" pitchFamily="65" charset="-120"/>
                <a:ea typeface="華康儷楷書" panose="03000509000000000000" pitchFamily="65" charset="-120"/>
                <a:cs typeface="Arial Unicode MS"/>
              </a:rPr>
              <a:t>(</a:t>
            </a:r>
            <a:r>
              <a:rPr lang="zh-TW" altLang="zh-TW" sz="2000" u="sng" dirty="0">
                <a:effectLst/>
                <a:latin typeface="華康儷楷書" panose="03000509000000000000" pitchFamily="65" charset="-120"/>
                <a:ea typeface="華康儷楷書" panose="03000509000000000000" pitchFamily="65" charset="-120"/>
                <a:cs typeface="Arial Unicode MS"/>
              </a:rPr>
              <a:t>作品</a:t>
            </a:r>
            <a:r>
              <a:rPr lang="en-US" altLang="zh-TW" sz="2000" u="sng" dirty="0">
                <a:effectLst/>
                <a:latin typeface="華康儷楷書" panose="03000509000000000000" pitchFamily="65" charset="-120"/>
                <a:ea typeface="華康儷楷書" panose="03000509000000000000" pitchFamily="65" charset="-120"/>
                <a:cs typeface="Arial Unicode MS"/>
              </a:rPr>
              <a:t>)</a:t>
            </a:r>
            <a:r>
              <a:rPr lang="zh-TW" altLang="zh-TW" sz="2000" u="sng" dirty="0">
                <a:effectLst/>
                <a:latin typeface="華康儷楷書" panose="03000509000000000000" pitchFamily="65" charset="-120"/>
                <a:ea typeface="華康儷楷書" panose="03000509000000000000" pitchFamily="65" charset="-120"/>
                <a:cs typeface="Arial Unicode MS"/>
              </a:rPr>
              <a:t>成果</a:t>
            </a:r>
            <a:r>
              <a:rPr lang="zh-TW" altLang="zh-TW" sz="2000" dirty="0">
                <a:effectLst/>
                <a:latin typeface="華康儷楷書" panose="03000509000000000000" pitchFamily="65" charset="-120"/>
                <a:ea typeface="華康儷楷書" panose="03000509000000000000" pitchFamily="65" charset="-120"/>
                <a:cs typeface="Arial Unicode MS"/>
              </a:rPr>
              <a:t>」、「</a:t>
            </a:r>
            <a:r>
              <a:rPr lang="en-US" altLang="zh-TW" sz="2000" u="sng" dirty="0">
                <a:effectLst/>
                <a:latin typeface="華康儷楷書" panose="03000509000000000000" pitchFamily="65" charset="-120"/>
                <a:ea typeface="華康儷楷書" panose="03000509000000000000" pitchFamily="65" charset="-120"/>
                <a:cs typeface="Arial Unicode MS"/>
              </a:rPr>
              <a:t>C.</a:t>
            </a:r>
            <a:r>
              <a:rPr lang="zh-TW" altLang="zh-TW" sz="2000" u="sng" dirty="0">
                <a:effectLst/>
                <a:latin typeface="華康儷楷書" panose="03000509000000000000" pitchFamily="65" charset="-120"/>
                <a:ea typeface="華康儷楷書" panose="03000509000000000000" pitchFamily="65" charset="-120"/>
                <a:cs typeface="Arial Unicode MS"/>
              </a:rPr>
              <a:t>多元表現</a:t>
            </a:r>
            <a:r>
              <a:rPr lang="zh-TW" altLang="zh-TW" sz="2000" dirty="0">
                <a:effectLst/>
                <a:latin typeface="華康儷楷書" panose="03000509000000000000" pitchFamily="65" charset="-120"/>
                <a:ea typeface="華康儷楷書" panose="03000509000000000000" pitchFamily="65" charset="-120"/>
                <a:cs typeface="Arial Unicode MS"/>
              </a:rPr>
              <a:t>」各項目證明文件檔案資料</a:t>
            </a:r>
            <a:endParaRPr lang="zh-TW" altLang="en-US" sz="1400" dirty="0">
              <a:solidFill>
                <a:srgbClr val="C00000"/>
              </a:solidFill>
              <a:latin typeface="華康儷楷書" panose="03000509000000000000" pitchFamily="65" charset="-120"/>
              <a:ea typeface="華康儷楷書" panose="03000509000000000000" pitchFamily="65" charset="-120"/>
            </a:endParaRPr>
          </a:p>
        </p:txBody>
      </p:sp>
      <p:grpSp>
        <p:nvGrpSpPr>
          <p:cNvPr id="3" name="群組 2">
            <a:extLst>
              <a:ext uri="{FF2B5EF4-FFF2-40B4-BE49-F238E27FC236}">
                <a16:creationId xmlns:a16="http://schemas.microsoft.com/office/drawing/2014/main" id="{9D000765-5376-4B2A-A5D8-DCBE434889CC}"/>
              </a:ext>
            </a:extLst>
          </p:cNvPr>
          <p:cNvGrpSpPr/>
          <p:nvPr/>
        </p:nvGrpSpPr>
        <p:grpSpPr>
          <a:xfrm>
            <a:off x="973355" y="2240889"/>
            <a:ext cx="11044564" cy="4233314"/>
            <a:chOff x="973355" y="2425526"/>
            <a:chExt cx="11044564" cy="4233314"/>
          </a:xfrm>
        </p:grpSpPr>
        <p:pic>
          <p:nvPicPr>
            <p:cNvPr id="6" name="圖片 5">
              <a:extLst>
                <a:ext uri="{FF2B5EF4-FFF2-40B4-BE49-F238E27FC236}">
                  <a16:creationId xmlns:a16="http://schemas.microsoft.com/office/drawing/2014/main" id="{7D57D722-4A44-47B3-BA60-DC2A42E1D6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355" y="5386005"/>
              <a:ext cx="5688923" cy="1272835"/>
            </a:xfrm>
            <a:prstGeom prst="rect">
              <a:avLst/>
            </a:prstGeom>
          </p:spPr>
        </p:pic>
        <p:pic>
          <p:nvPicPr>
            <p:cNvPr id="11" name="圖片 10">
              <a:extLst>
                <a:ext uri="{FF2B5EF4-FFF2-40B4-BE49-F238E27FC236}">
                  <a16:creationId xmlns:a16="http://schemas.microsoft.com/office/drawing/2014/main" id="{84D2142B-A07D-498A-930D-D4080CEBA35D}"/>
                </a:ext>
              </a:extLst>
            </p:cNvPr>
            <p:cNvPicPr>
              <a:picLocks noChangeAspect="1"/>
            </p:cNvPicPr>
            <p:nvPr/>
          </p:nvPicPr>
          <p:blipFill>
            <a:blip r:embed="rId3">
              <a:extLst>
                <a:ext uri="{28A0092B-C50C-407E-A947-70E740481C1C}">
                  <a14:useLocalDpi xmlns:a14="http://schemas.microsoft.com/office/drawing/2010/main" val="0"/>
                </a:ext>
              </a:extLst>
            </a:blip>
            <a:srcRect t="5678" b="5678"/>
            <a:stretch/>
          </p:blipFill>
          <p:spPr>
            <a:xfrm>
              <a:off x="990136" y="3702189"/>
              <a:ext cx="5688923" cy="1653122"/>
            </a:xfrm>
            <a:prstGeom prst="rect">
              <a:avLst/>
            </a:prstGeom>
          </p:spPr>
        </p:pic>
        <p:pic>
          <p:nvPicPr>
            <p:cNvPr id="9" name="圖片 8">
              <a:extLst>
                <a:ext uri="{FF2B5EF4-FFF2-40B4-BE49-F238E27FC236}">
                  <a16:creationId xmlns:a16="http://schemas.microsoft.com/office/drawing/2014/main" id="{4B75DD95-077B-49B2-A1B6-210B99C22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136" y="2543887"/>
              <a:ext cx="5751008" cy="1217432"/>
            </a:xfrm>
            <a:prstGeom prst="rect">
              <a:avLst/>
            </a:prstGeom>
          </p:spPr>
        </p:pic>
        <p:pic>
          <p:nvPicPr>
            <p:cNvPr id="8" name="圖片 7">
              <a:extLst>
                <a:ext uri="{FF2B5EF4-FFF2-40B4-BE49-F238E27FC236}">
                  <a16:creationId xmlns:a16="http://schemas.microsoft.com/office/drawing/2014/main" id="{A4B9C8FB-6E71-40F4-8882-2B1345CAE9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0175"/>
            <a:stretch/>
          </p:blipFill>
          <p:spPr>
            <a:xfrm>
              <a:off x="6792686" y="2659106"/>
              <a:ext cx="5225233" cy="3484114"/>
            </a:xfrm>
            <a:prstGeom prst="rect">
              <a:avLst/>
            </a:prstGeom>
          </p:spPr>
        </p:pic>
        <p:sp>
          <p:nvSpPr>
            <p:cNvPr id="13" name="矩形 12">
              <a:extLst>
                <a:ext uri="{FF2B5EF4-FFF2-40B4-BE49-F238E27FC236}">
                  <a16:creationId xmlns:a16="http://schemas.microsoft.com/office/drawing/2014/main" id="{2D0D2463-120C-47D7-9CD2-13E4D9E29AE3}"/>
                </a:ext>
              </a:extLst>
            </p:cNvPr>
            <p:cNvSpPr/>
            <p:nvPr/>
          </p:nvSpPr>
          <p:spPr>
            <a:xfrm>
              <a:off x="6118847" y="4655207"/>
              <a:ext cx="371464" cy="3454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FDD8AD82-6421-435E-AB76-970020B0D6C9}"/>
                </a:ext>
              </a:extLst>
            </p:cNvPr>
            <p:cNvSpPr/>
            <p:nvPr/>
          </p:nvSpPr>
          <p:spPr>
            <a:xfrm>
              <a:off x="5617029" y="5494348"/>
              <a:ext cx="1003636" cy="11455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5" name="矩形 14">
              <a:extLst>
                <a:ext uri="{FF2B5EF4-FFF2-40B4-BE49-F238E27FC236}">
                  <a16:creationId xmlns:a16="http://schemas.microsoft.com/office/drawing/2014/main" id="{D7C08E99-8CB6-4395-BEB4-AE27E0E4DE0B}"/>
                </a:ext>
              </a:extLst>
            </p:cNvPr>
            <p:cNvSpPr/>
            <p:nvPr/>
          </p:nvSpPr>
          <p:spPr>
            <a:xfrm>
              <a:off x="11113476" y="2901447"/>
              <a:ext cx="801359" cy="11254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06D67A77-BB82-4786-A82B-4B9FE627FDC6}"/>
                </a:ext>
              </a:extLst>
            </p:cNvPr>
            <p:cNvSpPr/>
            <p:nvPr/>
          </p:nvSpPr>
          <p:spPr>
            <a:xfrm>
              <a:off x="10631155" y="4368446"/>
              <a:ext cx="329905" cy="16680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74773BA1-B85A-4971-8033-CC956CD77EBC}"/>
                </a:ext>
              </a:extLst>
            </p:cNvPr>
            <p:cNvSpPr/>
            <p:nvPr/>
          </p:nvSpPr>
          <p:spPr>
            <a:xfrm>
              <a:off x="1708617" y="3646766"/>
              <a:ext cx="1099792" cy="288000"/>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1400" b="1" dirty="0">
                  <a:solidFill>
                    <a:schemeClr val="tx1"/>
                  </a:solidFill>
                  <a:latin typeface="微軟正黑體" panose="020B0604030504040204" pitchFamily="34" charset="-120"/>
                  <a:ea typeface="微軟正黑體" panose="020B0604030504040204" pitchFamily="34" charset="-120"/>
                </a:rPr>
                <a:t>A.</a:t>
              </a:r>
              <a:r>
                <a:rPr lang="zh-TW" altLang="en-US" sz="1400" b="1" dirty="0">
                  <a:solidFill>
                    <a:schemeClr val="tx1"/>
                  </a:solidFill>
                  <a:latin typeface="微軟正黑體" panose="020B0604030504040204" pitchFamily="34" charset="-120"/>
                  <a:ea typeface="微軟正黑體" panose="020B0604030504040204" pitchFamily="34" charset="-120"/>
                </a:rPr>
                <a:t>修課紀錄</a:t>
              </a:r>
            </a:p>
          </p:txBody>
        </p:sp>
        <p:sp>
          <p:nvSpPr>
            <p:cNvPr id="18" name="矩形 17">
              <a:extLst>
                <a:ext uri="{FF2B5EF4-FFF2-40B4-BE49-F238E27FC236}">
                  <a16:creationId xmlns:a16="http://schemas.microsoft.com/office/drawing/2014/main" id="{EFDA8EE1-B992-427F-AE4D-B98F926190ED}"/>
                </a:ext>
              </a:extLst>
            </p:cNvPr>
            <p:cNvSpPr/>
            <p:nvPr/>
          </p:nvSpPr>
          <p:spPr>
            <a:xfrm>
              <a:off x="2824311" y="5174998"/>
              <a:ext cx="3916833" cy="29587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1400" b="1" dirty="0">
                  <a:solidFill>
                    <a:schemeClr val="tx1"/>
                  </a:solidFill>
                  <a:latin typeface="微軟正黑體" panose="020B0604030504040204" pitchFamily="34" charset="-120"/>
                  <a:ea typeface="微軟正黑體" panose="020B0604030504040204" pitchFamily="34" charset="-120"/>
                </a:rPr>
                <a:t>B-1.</a:t>
              </a:r>
              <a:r>
                <a:rPr lang="zh-TW" altLang="en-US" sz="1400" b="1" dirty="0">
                  <a:solidFill>
                    <a:schemeClr val="tx1"/>
                  </a:solidFill>
                  <a:latin typeface="微軟正黑體" panose="020B0604030504040204" pitchFamily="34" charset="-120"/>
                  <a:ea typeface="微軟正黑體" panose="020B0604030504040204" pitchFamily="34" charset="-120"/>
                </a:rPr>
                <a:t>專題實作、實習科目學習成果</a:t>
              </a:r>
              <a:r>
                <a:rPr lang="en-US" altLang="zh-TW" sz="1400" b="1" dirty="0">
                  <a:solidFill>
                    <a:schemeClr val="tx1"/>
                  </a:solidFill>
                  <a:latin typeface="微軟正黑體" panose="020B0604030504040204" pitchFamily="34" charset="-120"/>
                  <a:ea typeface="微軟正黑體" panose="020B0604030504040204" pitchFamily="34" charset="-120"/>
                </a:rPr>
                <a:t>(</a:t>
              </a:r>
              <a:r>
                <a:rPr lang="zh-TW" altLang="en-US" sz="1400" b="1" dirty="0">
                  <a:solidFill>
                    <a:schemeClr val="tx1"/>
                  </a:solidFill>
                  <a:latin typeface="微軟正黑體" panose="020B0604030504040204" pitchFamily="34" charset="-120"/>
                  <a:ea typeface="微軟正黑體" panose="020B0604030504040204" pitchFamily="34" charset="-120"/>
                </a:rPr>
                <a:t>含技能領域</a:t>
              </a:r>
              <a:r>
                <a:rPr lang="en-US" altLang="zh-TW" sz="1400" b="1" dirty="0">
                  <a:solidFill>
                    <a:schemeClr val="tx1"/>
                  </a:solidFill>
                  <a:latin typeface="微軟正黑體" panose="020B0604030504040204" pitchFamily="34" charset="-120"/>
                  <a:ea typeface="微軟正黑體" panose="020B0604030504040204" pitchFamily="34" charset="-120"/>
                </a:rPr>
                <a:t>)</a:t>
              </a:r>
              <a:endParaRPr lang="zh-TW" altLang="en-US" sz="1400" b="1" dirty="0">
                <a:solidFill>
                  <a:schemeClr val="tx1"/>
                </a:solidFill>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id="{50299CB9-9665-4A59-9825-C5FDC07B4C49}"/>
                </a:ext>
              </a:extLst>
            </p:cNvPr>
            <p:cNvSpPr/>
            <p:nvPr/>
          </p:nvSpPr>
          <p:spPr>
            <a:xfrm>
              <a:off x="7756018" y="2425526"/>
              <a:ext cx="2430969" cy="29587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1400" b="1" dirty="0">
                  <a:solidFill>
                    <a:schemeClr val="tx1"/>
                  </a:solidFill>
                  <a:latin typeface="微軟正黑體" panose="020B0604030504040204" pitchFamily="34" charset="-120"/>
                  <a:ea typeface="微軟正黑體" panose="020B0604030504040204" pitchFamily="34" charset="-120"/>
                </a:rPr>
                <a:t>B-2.</a:t>
              </a:r>
              <a:r>
                <a:rPr lang="zh-TW" altLang="en-US" sz="1400" b="1" dirty="0">
                  <a:solidFill>
                    <a:schemeClr val="tx1"/>
                  </a:solidFill>
                  <a:latin typeface="微軟正黑體" panose="020B0604030504040204" pitchFamily="34" charset="-120"/>
                  <a:ea typeface="微軟正黑體" panose="020B0604030504040204" pitchFamily="34" charset="-120"/>
                </a:rPr>
                <a:t>其他課程學習</a:t>
              </a:r>
              <a:r>
                <a:rPr lang="en-US" altLang="zh-TW" sz="1400" b="1" dirty="0">
                  <a:solidFill>
                    <a:schemeClr val="tx1"/>
                  </a:solidFill>
                  <a:latin typeface="微軟正黑體" panose="020B0604030504040204" pitchFamily="34" charset="-120"/>
                  <a:ea typeface="微軟正黑體" panose="020B0604030504040204" pitchFamily="34" charset="-120"/>
                </a:rPr>
                <a:t>(</a:t>
              </a:r>
              <a:r>
                <a:rPr lang="zh-TW" altLang="en-US" sz="1400" b="1" dirty="0">
                  <a:solidFill>
                    <a:schemeClr val="tx1"/>
                  </a:solidFill>
                  <a:latin typeface="微軟正黑體" panose="020B0604030504040204" pitchFamily="34" charset="-120"/>
                  <a:ea typeface="微軟正黑體" panose="020B0604030504040204" pitchFamily="34" charset="-120"/>
                </a:rPr>
                <a:t>作品</a:t>
              </a:r>
              <a:r>
                <a:rPr lang="en-US" altLang="zh-TW" sz="1400" b="1" dirty="0">
                  <a:solidFill>
                    <a:schemeClr val="tx1"/>
                  </a:solidFill>
                  <a:latin typeface="微軟正黑體" panose="020B0604030504040204" pitchFamily="34" charset="-120"/>
                  <a:ea typeface="微軟正黑體" panose="020B0604030504040204" pitchFamily="34" charset="-120"/>
                </a:rPr>
                <a:t>)</a:t>
              </a:r>
              <a:r>
                <a:rPr lang="zh-TW" altLang="en-US" sz="1400" b="1" dirty="0">
                  <a:solidFill>
                    <a:schemeClr val="tx1"/>
                  </a:solidFill>
                  <a:latin typeface="微軟正黑體" panose="020B0604030504040204" pitchFamily="34" charset="-120"/>
                  <a:ea typeface="微軟正黑體" panose="020B0604030504040204" pitchFamily="34" charset="-120"/>
                </a:rPr>
                <a:t>成果</a:t>
              </a:r>
            </a:p>
          </p:txBody>
        </p:sp>
        <p:sp>
          <p:nvSpPr>
            <p:cNvPr id="20" name="矩形 19">
              <a:extLst>
                <a:ext uri="{FF2B5EF4-FFF2-40B4-BE49-F238E27FC236}">
                  <a16:creationId xmlns:a16="http://schemas.microsoft.com/office/drawing/2014/main" id="{82C55E64-59C8-42EE-BF5D-750DE25AF321}"/>
                </a:ext>
              </a:extLst>
            </p:cNvPr>
            <p:cNvSpPr/>
            <p:nvPr/>
          </p:nvSpPr>
          <p:spPr>
            <a:xfrm>
              <a:off x="7218797" y="3976620"/>
              <a:ext cx="1074442" cy="288000"/>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1400" b="1" dirty="0">
                  <a:solidFill>
                    <a:schemeClr val="tx1"/>
                  </a:solidFill>
                  <a:latin typeface="微軟正黑體" panose="020B0604030504040204" pitchFamily="34" charset="-120"/>
                  <a:ea typeface="微軟正黑體" panose="020B0604030504040204" pitchFamily="34" charset="-120"/>
                </a:rPr>
                <a:t>C.</a:t>
              </a:r>
              <a:r>
                <a:rPr lang="zh-TW" altLang="en-US" sz="1400" b="1" dirty="0">
                  <a:solidFill>
                    <a:schemeClr val="tx1"/>
                  </a:solidFill>
                  <a:latin typeface="微軟正黑體" panose="020B0604030504040204" pitchFamily="34" charset="-120"/>
                  <a:ea typeface="微軟正黑體" panose="020B0604030504040204" pitchFamily="34" charset="-120"/>
                </a:rPr>
                <a:t>多元表現</a:t>
              </a:r>
            </a:p>
          </p:txBody>
        </p:sp>
        <p:sp>
          <p:nvSpPr>
            <p:cNvPr id="21" name="矩形 20">
              <a:extLst>
                <a:ext uri="{FF2B5EF4-FFF2-40B4-BE49-F238E27FC236}">
                  <a16:creationId xmlns:a16="http://schemas.microsoft.com/office/drawing/2014/main" id="{DEF2ACB2-7E97-4A7A-87FC-1D202148671B}"/>
                </a:ext>
              </a:extLst>
            </p:cNvPr>
            <p:cNvSpPr/>
            <p:nvPr/>
          </p:nvSpPr>
          <p:spPr>
            <a:xfrm>
              <a:off x="3410594" y="2473956"/>
              <a:ext cx="3330550" cy="288000"/>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中央資料庫學習歷程資料檢視確認</a:t>
              </a:r>
              <a:r>
                <a:rPr lang="en-US" altLang="zh-TW" sz="1400" b="1" dirty="0">
                  <a:solidFill>
                    <a:schemeClr val="tx1"/>
                  </a:solidFill>
                  <a:latin typeface="微軟正黑體" panose="020B0604030504040204" pitchFamily="34" charset="-120"/>
                  <a:ea typeface="微軟正黑體" panose="020B0604030504040204" pitchFamily="34" charset="-120"/>
                </a:rPr>
                <a:t>(</a:t>
              </a:r>
              <a:r>
                <a:rPr lang="zh-TW" altLang="en-US" sz="1400" b="1" dirty="0">
                  <a:solidFill>
                    <a:schemeClr val="tx1"/>
                  </a:solidFill>
                  <a:latin typeface="微軟正黑體" panose="020B0604030504040204" pitchFamily="34" charset="-120"/>
                  <a:ea typeface="微軟正黑體" panose="020B0604030504040204" pitchFamily="34" charset="-120"/>
                </a:rPr>
                <a:t>點選</a:t>
              </a:r>
              <a:r>
                <a:rPr lang="en-US" altLang="zh-TW" sz="1400" b="1" dirty="0">
                  <a:solidFill>
                    <a:schemeClr val="tx1"/>
                  </a:solidFill>
                  <a:latin typeface="微軟正黑體" panose="020B0604030504040204" pitchFamily="34" charset="-120"/>
                  <a:ea typeface="微軟正黑體" panose="020B0604030504040204" pitchFamily="34" charset="-120"/>
                </a:rPr>
                <a:t>)</a:t>
              </a:r>
              <a:endParaRPr lang="zh-TW" altLang="en-US" sz="1400" b="1" dirty="0">
                <a:solidFill>
                  <a:schemeClr val="tx1"/>
                </a:solidFill>
                <a:latin typeface="微軟正黑體" panose="020B0604030504040204" pitchFamily="34" charset="-120"/>
                <a:ea typeface="微軟正黑體" panose="020B0604030504040204" pitchFamily="34" charset="-120"/>
              </a:endParaRPr>
            </a:p>
          </p:txBody>
        </p:sp>
      </p:grpSp>
      <p:grpSp>
        <p:nvGrpSpPr>
          <p:cNvPr id="23" name="群組 22">
            <a:extLst>
              <a:ext uri="{FF2B5EF4-FFF2-40B4-BE49-F238E27FC236}">
                <a16:creationId xmlns:a16="http://schemas.microsoft.com/office/drawing/2014/main" id="{EDD031CB-8116-4DD5-88A7-84E915BFD9F6}"/>
              </a:ext>
            </a:extLst>
          </p:cNvPr>
          <p:cNvGrpSpPr/>
          <p:nvPr/>
        </p:nvGrpSpPr>
        <p:grpSpPr>
          <a:xfrm>
            <a:off x="840059" y="738961"/>
            <a:ext cx="4578603" cy="503799"/>
            <a:chOff x="834706" y="837638"/>
            <a:chExt cx="4578603" cy="503799"/>
          </a:xfrm>
        </p:grpSpPr>
        <p:sp>
          <p:nvSpPr>
            <p:cNvPr id="24" name="TextBox 75">
              <a:extLst>
                <a:ext uri="{FF2B5EF4-FFF2-40B4-BE49-F238E27FC236}">
                  <a16:creationId xmlns:a16="http://schemas.microsoft.com/office/drawing/2014/main" id="{27316E8C-E0D3-4263-94DC-929C99E73D76}"/>
                </a:ext>
              </a:extLst>
            </p:cNvPr>
            <p:cNvSpPr txBox="1"/>
            <p:nvPr/>
          </p:nvSpPr>
          <p:spPr>
            <a:xfrm>
              <a:off x="834706" y="862500"/>
              <a:ext cx="4230640" cy="461665"/>
            </a:xfrm>
            <a:prstGeom prst="rect">
              <a:avLst/>
            </a:prstGeom>
            <a:solidFill>
              <a:schemeClr val="accent4">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學習歷程檔案查看或疑義處理</a:t>
              </a:r>
            </a:p>
          </p:txBody>
        </p:sp>
        <p:sp>
          <p:nvSpPr>
            <p:cNvPr id="25" name="Freeform: Shape 37">
              <a:extLst>
                <a:ext uri="{FF2B5EF4-FFF2-40B4-BE49-F238E27FC236}">
                  <a16:creationId xmlns:a16="http://schemas.microsoft.com/office/drawing/2014/main" id="{9AB8CDE4-2785-4687-BCE3-9A41DF50C77D}"/>
                </a:ext>
              </a:extLst>
            </p:cNvPr>
            <p:cNvSpPr/>
            <p:nvPr/>
          </p:nvSpPr>
          <p:spPr>
            <a:xfrm>
              <a:off x="5065346"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428377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9">
            <a:extLst>
              <a:ext uri="{FF2B5EF4-FFF2-40B4-BE49-F238E27FC236}">
                <a16:creationId xmlns:a16="http://schemas.microsoft.com/office/drawing/2014/main" id="{AB9A3815-11EC-4145-A2B9-95DD8739ABA2}"/>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4" name="Rectangle 2">
            <a:extLst>
              <a:ext uri="{FF2B5EF4-FFF2-40B4-BE49-F238E27FC236}">
                <a16:creationId xmlns:a16="http://schemas.microsoft.com/office/drawing/2014/main" id="{4F45CD58-F0DD-4436-AE10-E465A88AB3B5}"/>
              </a:ext>
            </a:extLst>
          </p:cNvPr>
          <p:cNvSpPr txBox="1">
            <a:spLocks noChangeArrowheads="1"/>
          </p:cNvSpPr>
          <p:nvPr/>
        </p:nvSpPr>
        <p:spPr>
          <a:xfrm>
            <a:off x="5854994" y="729772"/>
            <a:ext cx="5751007"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400" b="1" dirty="0">
                <a:latin typeface="微軟正黑體" panose="020B0604030504040204" pitchFamily="34" charset="-120"/>
                <a:ea typeface="微軟正黑體" panose="020B0604030504040204" pitchFamily="34" charset="-120"/>
              </a:rPr>
              <a:t>Step5</a:t>
            </a:r>
            <a:r>
              <a:rPr lang="zh-TW" altLang="en-US" sz="2400" b="1" dirty="0">
                <a:latin typeface="微軟正黑體" panose="020B0604030504040204" pitchFamily="34" charset="-120"/>
                <a:ea typeface="微軟正黑體" panose="020B0604030504040204" pitchFamily="34" charset="-120"/>
              </a:rPr>
              <a:t> 檢視完成確認儲存</a:t>
            </a:r>
            <a:endParaRPr lang="zh-TW" altLang="en-US" kern="0" dirty="0">
              <a:solidFill>
                <a:srgbClr val="660066"/>
              </a:solidFill>
              <a:latin typeface="標楷體" panose="03000509000000000000" pitchFamily="65" charset="-120"/>
              <a:ea typeface="標楷體" panose="03000509000000000000" pitchFamily="65" charset="-120"/>
            </a:endParaRPr>
          </a:p>
        </p:txBody>
      </p:sp>
      <p:grpSp>
        <p:nvGrpSpPr>
          <p:cNvPr id="3" name="群組 2">
            <a:extLst>
              <a:ext uri="{FF2B5EF4-FFF2-40B4-BE49-F238E27FC236}">
                <a16:creationId xmlns:a16="http://schemas.microsoft.com/office/drawing/2014/main" id="{FBCA5EB3-FFA9-42D6-B4D4-D0E8F7FB403A}"/>
              </a:ext>
            </a:extLst>
          </p:cNvPr>
          <p:cNvGrpSpPr/>
          <p:nvPr/>
        </p:nvGrpSpPr>
        <p:grpSpPr>
          <a:xfrm>
            <a:off x="859610" y="1478682"/>
            <a:ext cx="10869442" cy="5123355"/>
            <a:chOff x="859610" y="1478682"/>
            <a:chExt cx="10869442" cy="5123355"/>
          </a:xfrm>
        </p:grpSpPr>
        <p:pic>
          <p:nvPicPr>
            <p:cNvPr id="6" name="圖片 5">
              <a:extLst>
                <a:ext uri="{FF2B5EF4-FFF2-40B4-BE49-F238E27FC236}">
                  <a16:creationId xmlns:a16="http://schemas.microsoft.com/office/drawing/2014/main" id="{86D66DB0-9A56-4EFC-8C84-0FFF305832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640" y="3250097"/>
              <a:ext cx="10707099" cy="2799407"/>
            </a:xfrm>
            <a:prstGeom prst="rect">
              <a:avLst/>
            </a:prstGeom>
          </p:spPr>
        </p:pic>
        <p:sp>
          <p:nvSpPr>
            <p:cNvPr id="5" name="Rectangle 3">
              <a:extLst>
                <a:ext uri="{FF2B5EF4-FFF2-40B4-BE49-F238E27FC236}">
                  <a16:creationId xmlns:a16="http://schemas.microsoft.com/office/drawing/2014/main" id="{280B0B55-5107-4007-9B0A-6219E9860773}"/>
                </a:ext>
              </a:extLst>
            </p:cNvPr>
            <p:cNvSpPr txBox="1">
              <a:spLocks noChangeArrowheads="1"/>
            </p:cNvSpPr>
            <p:nvPr/>
          </p:nvSpPr>
          <p:spPr>
            <a:xfrm>
              <a:off x="859610" y="1478682"/>
              <a:ext cx="10869442" cy="6907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accent4"/>
                </a:buClr>
                <a:buFont typeface="Wingdings" panose="05000000000000000000" pitchFamily="2" charset="2"/>
                <a:buChar char="u"/>
              </a:pPr>
              <a:r>
                <a:rPr lang="zh-TW" altLang="zh-TW" sz="2000" dirty="0">
                  <a:effectLst/>
                  <a:latin typeface="華康儷楷書" panose="03000509000000000000" pitchFamily="65" charset="-120"/>
                  <a:ea typeface="華康儷楷書" panose="03000509000000000000" pitchFamily="65" charset="-120"/>
                  <a:cs typeface="Arial Unicode MS"/>
                </a:rPr>
                <a:t>各項證明文件皆檢視完成後，請至頁面上方【考生中央資料庫學習歷程資料檢視確認</a:t>
              </a:r>
              <a:r>
                <a:rPr lang="en-US" altLang="zh-TW" sz="2000" dirty="0">
                  <a:effectLst/>
                  <a:latin typeface="華康儷楷書" panose="03000509000000000000" pitchFamily="65" charset="-120"/>
                  <a:ea typeface="華康儷楷書" panose="03000509000000000000" pitchFamily="65" charset="-120"/>
                  <a:cs typeface="Arial Unicode MS"/>
                </a:rPr>
                <a:t>(</a:t>
              </a:r>
              <a:r>
                <a:rPr lang="zh-TW" altLang="zh-TW" sz="2000" dirty="0">
                  <a:effectLst/>
                  <a:latin typeface="華康儷楷書" panose="03000509000000000000" pitchFamily="65" charset="-120"/>
                  <a:ea typeface="華康儷楷書" panose="03000509000000000000" pitchFamily="65" charset="-120"/>
                  <a:cs typeface="Arial Unicode MS"/>
                </a:rPr>
                <a:t>點選</a:t>
              </a:r>
              <a:r>
                <a:rPr lang="en-US" altLang="zh-TW" sz="2000" dirty="0">
                  <a:effectLst/>
                  <a:latin typeface="華康儷楷書" panose="03000509000000000000" pitchFamily="65" charset="-120"/>
                  <a:ea typeface="華康儷楷書" panose="03000509000000000000" pitchFamily="65" charset="-120"/>
                  <a:cs typeface="Arial Unicode MS"/>
                </a:rPr>
                <a:t>)</a:t>
              </a:r>
              <a:r>
                <a:rPr lang="zh-TW" altLang="zh-TW" sz="2000" dirty="0">
                  <a:effectLst/>
                  <a:latin typeface="華康儷楷書" panose="03000509000000000000" pitchFamily="65" charset="-120"/>
                  <a:ea typeface="華康儷楷書" panose="03000509000000000000" pitchFamily="65" charset="-120"/>
                  <a:cs typeface="Arial Unicode MS"/>
                </a:rPr>
                <a:t>】區，選擇檢視確認選項鈕</a:t>
              </a:r>
              <a:r>
                <a:rPr lang="en-US" altLang="zh-TW" sz="2000" dirty="0">
                  <a:effectLst/>
                  <a:latin typeface="華康儷楷書" panose="03000509000000000000" pitchFamily="65" charset="-120"/>
                  <a:ea typeface="華康儷楷書" panose="03000509000000000000" pitchFamily="65" charset="-120"/>
                  <a:cs typeface="Arial Unicode MS"/>
                </a:rPr>
                <a:t>(</a:t>
              </a:r>
              <a:r>
                <a:rPr lang="zh-TW" altLang="zh-TW" sz="2000" dirty="0">
                  <a:solidFill>
                    <a:srgbClr val="FF0000"/>
                  </a:solidFill>
                  <a:effectLst/>
                  <a:latin typeface="華康儷楷書" panose="03000509000000000000" pitchFamily="65" charset="-120"/>
                  <a:ea typeface="華康儷楷書" panose="03000509000000000000" pitchFamily="65" charset="-120"/>
                  <a:cs typeface="Arial Unicode MS"/>
                </a:rPr>
                <a:t>有疑義</a:t>
              </a:r>
              <a:r>
                <a:rPr lang="zh-TW" altLang="zh-TW" sz="2000" dirty="0">
                  <a:effectLst/>
                  <a:latin typeface="華康儷楷書" panose="03000509000000000000" pitchFamily="65" charset="-120"/>
                  <a:ea typeface="華康儷楷書" panose="03000509000000000000" pitchFamily="65" charset="-120"/>
                  <a:cs typeface="Arial Unicode MS"/>
                </a:rPr>
                <a:t>或</a:t>
              </a:r>
              <a:r>
                <a:rPr lang="zh-TW" altLang="zh-TW" sz="2000" dirty="0">
                  <a:solidFill>
                    <a:srgbClr val="0000FF"/>
                  </a:solidFill>
                  <a:effectLst/>
                  <a:latin typeface="華康儷楷書" panose="03000509000000000000" pitchFamily="65" charset="-120"/>
                  <a:ea typeface="華康儷楷書" panose="03000509000000000000" pitchFamily="65" charset="-120"/>
                  <a:cs typeface="Arial Unicode MS"/>
                </a:rPr>
                <a:t>正確無誤</a:t>
              </a:r>
              <a:r>
                <a:rPr lang="en-US" altLang="zh-TW" sz="2000" dirty="0">
                  <a:effectLst/>
                  <a:latin typeface="華康儷楷書" panose="03000509000000000000" pitchFamily="65" charset="-120"/>
                  <a:ea typeface="華康儷楷書" panose="03000509000000000000" pitchFamily="65" charset="-120"/>
                  <a:cs typeface="Arial Unicode MS"/>
                </a:rPr>
                <a:t>)</a:t>
              </a:r>
              <a:r>
                <a:rPr lang="zh-TW" altLang="zh-TW" sz="2000" dirty="0">
                  <a:effectLst/>
                  <a:latin typeface="華康儷楷書" panose="03000509000000000000" pitchFamily="65" charset="-120"/>
                  <a:ea typeface="華康儷楷書" panose="03000509000000000000" pitchFamily="65" charset="-120"/>
                  <a:cs typeface="Arial Unicode MS"/>
                </a:rPr>
                <a:t>，並點選</a:t>
              </a:r>
              <a:r>
                <a:rPr lang="zh-TW" altLang="zh-TW" sz="2000" b="1" dirty="0">
                  <a:solidFill>
                    <a:srgbClr val="C00000"/>
                  </a:solidFill>
                  <a:effectLst/>
                  <a:latin typeface="華康儷楷書" panose="03000509000000000000" pitchFamily="65" charset="-120"/>
                  <a:ea typeface="華康儷楷書" panose="03000509000000000000" pitchFamily="65" charset="-120"/>
                  <a:cs typeface="Arial Unicode MS"/>
                </a:rPr>
                <a:t>確認儲存</a:t>
              </a:r>
              <a:r>
                <a:rPr lang="zh-TW" altLang="zh-TW" sz="2000" dirty="0">
                  <a:effectLst/>
                  <a:latin typeface="華康儷楷書" panose="03000509000000000000" pitchFamily="65" charset="-120"/>
                  <a:ea typeface="華康儷楷書" panose="03000509000000000000" pitchFamily="65" charset="-120"/>
                  <a:cs typeface="Arial Unicode MS"/>
                </a:rPr>
                <a:t>，即可點選頁面上</a:t>
              </a:r>
              <a:r>
                <a:rPr lang="zh-TW" altLang="en-US" sz="2000" dirty="0">
                  <a:effectLst/>
                  <a:latin typeface="華康儷楷書" panose="03000509000000000000" pitchFamily="65" charset="-120"/>
                  <a:ea typeface="華康儷楷書" panose="03000509000000000000" pitchFamily="65" charset="-120"/>
                  <a:cs typeface="Arial Unicode MS"/>
                </a:rPr>
                <a:t>方</a:t>
              </a:r>
              <a:r>
                <a:rPr lang="zh-TW" altLang="zh-TW" sz="2000" b="1" dirty="0">
                  <a:effectLst/>
                  <a:latin typeface="華康儷楷書" panose="03000509000000000000" pitchFamily="65" charset="-120"/>
                  <a:ea typeface="華康儷楷書" panose="03000509000000000000" pitchFamily="65" charset="-120"/>
                  <a:cs typeface="Arial Unicode MS"/>
                </a:rPr>
                <a:t>登出</a:t>
              </a:r>
              <a:r>
                <a:rPr lang="zh-TW" altLang="zh-TW" sz="2000" dirty="0">
                  <a:effectLst/>
                  <a:latin typeface="華康儷楷書" panose="03000509000000000000" pitchFamily="65" charset="-120"/>
                  <a:ea typeface="華康儷楷書" panose="03000509000000000000" pitchFamily="65" charset="-120"/>
                  <a:cs typeface="Arial Unicode MS"/>
                </a:rPr>
                <a:t>鈕</a:t>
              </a:r>
              <a:endParaRPr lang="zh-TW" altLang="en-US" sz="1600" dirty="0">
                <a:solidFill>
                  <a:srgbClr val="C00000"/>
                </a:solidFill>
                <a:latin typeface="華康儷楷書" panose="03000509000000000000" pitchFamily="65" charset="-120"/>
                <a:ea typeface="華康儷楷書" panose="03000509000000000000" pitchFamily="65" charset="-120"/>
              </a:endParaRPr>
            </a:p>
          </p:txBody>
        </p:sp>
        <p:sp>
          <p:nvSpPr>
            <p:cNvPr id="19" name="矩形 18">
              <a:extLst>
                <a:ext uri="{FF2B5EF4-FFF2-40B4-BE49-F238E27FC236}">
                  <a16:creationId xmlns:a16="http://schemas.microsoft.com/office/drawing/2014/main" id="{5C53FC8E-E88A-410B-A228-620D864FEAF0}"/>
                </a:ext>
              </a:extLst>
            </p:cNvPr>
            <p:cNvSpPr/>
            <p:nvPr/>
          </p:nvSpPr>
          <p:spPr>
            <a:xfrm>
              <a:off x="9903415" y="3272920"/>
              <a:ext cx="653628" cy="3575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9F30D460-C712-47E8-AD22-3DF337EBC359}"/>
                </a:ext>
              </a:extLst>
            </p:cNvPr>
            <p:cNvSpPr/>
            <p:nvPr/>
          </p:nvSpPr>
          <p:spPr>
            <a:xfrm>
              <a:off x="5978045" y="5675196"/>
              <a:ext cx="732877" cy="3743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直線圖說文字 2 1">
              <a:extLst>
                <a:ext uri="{FF2B5EF4-FFF2-40B4-BE49-F238E27FC236}">
                  <a16:creationId xmlns:a16="http://schemas.microsoft.com/office/drawing/2014/main" id="{3DC5DB13-8716-4E9E-B26C-BBF2798E1048}"/>
                </a:ext>
              </a:extLst>
            </p:cNvPr>
            <p:cNvSpPr/>
            <p:nvPr/>
          </p:nvSpPr>
          <p:spPr>
            <a:xfrm>
              <a:off x="2573105" y="6190222"/>
              <a:ext cx="4342701" cy="411815"/>
            </a:xfrm>
            <a:prstGeom prst="borderCallout2">
              <a:avLst>
                <a:gd name="adj1" fmla="val 3374"/>
                <a:gd name="adj2" fmla="val 34389"/>
                <a:gd name="adj3" fmla="val -114764"/>
                <a:gd name="adj4" fmla="val 30894"/>
                <a:gd name="adj5" fmla="val -161201"/>
                <a:gd name="adj6" fmla="val 34303"/>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檢視各項目學習歷程檔案文件後，確認選項鈕</a:t>
              </a:r>
            </a:p>
          </p:txBody>
        </p:sp>
        <p:sp>
          <p:nvSpPr>
            <p:cNvPr id="10" name="橢圓 9">
              <a:extLst>
                <a:ext uri="{FF2B5EF4-FFF2-40B4-BE49-F238E27FC236}">
                  <a16:creationId xmlns:a16="http://schemas.microsoft.com/office/drawing/2014/main" id="{BED4CDAB-F4AA-4A93-BA51-8A8D6867D741}"/>
                </a:ext>
              </a:extLst>
            </p:cNvPr>
            <p:cNvSpPr/>
            <p:nvPr/>
          </p:nvSpPr>
          <p:spPr>
            <a:xfrm>
              <a:off x="3693634" y="5065379"/>
              <a:ext cx="360000" cy="360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1" name="橢圓 10">
              <a:extLst>
                <a:ext uri="{FF2B5EF4-FFF2-40B4-BE49-F238E27FC236}">
                  <a16:creationId xmlns:a16="http://schemas.microsoft.com/office/drawing/2014/main" id="{00326FE6-30B2-4DC8-9DA9-71474DB49BCA}"/>
                </a:ext>
              </a:extLst>
            </p:cNvPr>
            <p:cNvSpPr/>
            <p:nvPr/>
          </p:nvSpPr>
          <p:spPr>
            <a:xfrm>
              <a:off x="5494994" y="5675196"/>
              <a:ext cx="360000" cy="360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2" name="橢圓 11">
              <a:extLst>
                <a:ext uri="{FF2B5EF4-FFF2-40B4-BE49-F238E27FC236}">
                  <a16:creationId xmlns:a16="http://schemas.microsoft.com/office/drawing/2014/main" id="{C8E1A399-FBCC-459D-8A96-151AE2BE4E49}"/>
                </a:ext>
              </a:extLst>
            </p:cNvPr>
            <p:cNvSpPr/>
            <p:nvPr/>
          </p:nvSpPr>
          <p:spPr>
            <a:xfrm>
              <a:off x="10638180" y="3270508"/>
              <a:ext cx="360000" cy="360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4" name="矩形 13">
              <a:extLst>
                <a:ext uri="{FF2B5EF4-FFF2-40B4-BE49-F238E27FC236}">
                  <a16:creationId xmlns:a16="http://schemas.microsoft.com/office/drawing/2014/main" id="{5ABD396B-2F95-45F8-AAF9-7AC5B38AB404}"/>
                </a:ext>
              </a:extLst>
            </p:cNvPr>
            <p:cNvSpPr>
              <a:spLocks noChangeArrowheads="1"/>
            </p:cNvSpPr>
            <p:nvPr/>
          </p:nvSpPr>
          <p:spPr bwMode="auto">
            <a:xfrm rot="16200000">
              <a:off x="5929203" y="-2601648"/>
              <a:ext cx="800219" cy="10707100"/>
            </a:xfrm>
            <a:prstGeom prst="rect">
              <a:avLst/>
            </a:prstGeom>
            <a:solidFill>
              <a:srgbClr val="C00000"/>
            </a:solidFill>
            <a:ln w="9525">
              <a:solidFill>
                <a:srgbClr val="C00000"/>
              </a:solidFill>
              <a:miter lim="800000"/>
              <a:headEnd/>
              <a:tailEnd/>
            </a:ln>
            <a:effectLst>
              <a:outerShdw blurRad="50800" dist="38100" dir="5400000" algn="t" rotWithShape="0">
                <a:prstClr val="black">
                  <a:alpha val="40000"/>
                </a:prstClr>
              </a:outerShdw>
            </a:effectLst>
          </p:spPr>
          <p:txBody>
            <a:bodyPr vert="eaVert" wrap="squar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lang="zh-TW" altLang="en-US"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考生請注意！點選 </a:t>
              </a:r>
              <a:r>
                <a:rPr lang="zh-TW" altLang="en-US" sz="2000" b="1"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rPr>
                <a:t>正確無誤</a:t>
              </a:r>
              <a:r>
                <a:rPr lang="zh-TW" altLang="en-US"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，確認儲存 確認送出後，</a:t>
              </a:r>
              <a:r>
                <a:rPr lang="zh-TW" altLang="en-US" sz="2000" b="1" u="sng"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rPr>
                <a:t>系統即鎖定，無法修改</a:t>
              </a:r>
              <a:r>
                <a:rPr lang="zh-TW" altLang="en-US"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，請點選確認前，務必確認各項學習歷程資料</a:t>
              </a:r>
            </a:p>
          </p:txBody>
        </p:sp>
      </p:grpSp>
      <p:grpSp>
        <p:nvGrpSpPr>
          <p:cNvPr id="15" name="群組 14">
            <a:extLst>
              <a:ext uri="{FF2B5EF4-FFF2-40B4-BE49-F238E27FC236}">
                <a16:creationId xmlns:a16="http://schemas.microsoft.com/office/drawing/2014/main" id="{F01D10DC-45C5-4CF1-8610-41C2D4624FCE}"/>
              </a:ext>
            </a:extLst>
          </p:cNvPr>
          <p:cNvGrpSpPr/>
          <p:nvPr/>
        </p:nvGrpSpPr>
        <p:grpSpPr>
          <a:xfrm>
            <a:off x="840059" y="738961"/>
            <a:ext cx="4578603" cy="503799"/>
            <a:chOff x="834706" y="837638"/>
            <a:chExt cx="4578603" cy="503799"/>
          </a:xfrm>
        </p:grpSpPr>
        <p:sp>
          <p:nvSpPr>
            <p:cNvPr id="16" name="TextBox 75">
              <a:extLst>
                <a:ext uri="{FF2B5EF4-FFF2-40B4-BE49-F238E27FC236}">
                  <a16:creationId xmlns:a16="http://schemas.microsoft.com/office/drawing/2014/main" id="{C42DADD8-9C28-4BC2-8716-F7FF2F353491}"/>
                </a:ext>
              </a:extLst>
            </p:cNvPr>
            <p:cNvSpPr txBox="1"/>
            <p:nvPr/>
          </p:nvSpPr>
          <p:spPr>
            <a:xfrm>
              <a:off x="834706" y="862500"/>
              <a:ext cx="4230640" cy="461665"/>
            </a:xfrm>
            <a:prstGeom prst="rect">
              <a:avLst/>
            </a:prstGeom>
            <a:solidFill>
              <a:schemeClr val="accent4">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學習歷程檔案查看或疑義處理</a:t>
              </a:r>
            </a:p>
          </p:txBody>
        </p:sp>
        <p:sp>
          <p:nvSpPr>
            <p:cNvPr id="17" name="Freeform: Shape 37">
              <a:extLst>
                <a:ext uri="{FF2B5EF4-FFF2-40B4-BE49-F238E27FC236}">
                  <a16:creationId xmlns:a16="http://schemas.microsoft.com/office/drawing/2014/main" id="{7DBDA174-5AB7-4FEE-BB15-39281590B18D}"/>
                </a:ext>
              </a:extLst>
            </p:cNvPr>
            <p:cNvSpPr/>
            <p:nvPr/>
          </p:nvSpPr>
          <p:spPr>
            <a:xfrm>
              <a:off x="5065346"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1734122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Rectangle 6"/>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endParaRPr lang="zh-TW" altLang="en-US" sz="1800">
              <a:latin typeface="華康儷楷書" panose="03000509000000000000" pitchFamily="65" charset="-120"/>
              <a:ea typeface="華康儷楷書" panose="03000509000000000000" pitchFamily="65" charset="-120"/>
            </a:endParaRPr>
          </a:p>
        </p:txBody>
      </p:sp>
      <p:sp>
        <p:nvSpPr>
          <p:cNvPr id="2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3" name="矩形 2"/>
          <p:cNvSpPr/>
          <p:nvPr/>
        </p:nvSpPr>
        <p:spPr>
          <a:xfrm>
            <a:off x="1035649" y="1599435"/>
            <a:ext cx="6867747" cy="461665"/>
          </a:xfrm>
          <a:prstGeom prst="rect">
            <a:avLst/>
          </a:prstGeom>
          <a:solidFill>
            <a:schemeClr val="accent3">
              <a:lumMod val="20000"/>
              <a:lumOff val="80000"/>
            </a:schemeClr>
          </a:solidFill>
        </p:spPr>
        <p:txBody>
          <a:bodyPr wrap="square">
            <a:spAutoFit/>
          </a:bodyPr>
          <a:lstStyle/>
          <a:p>
            <a:pPr lvl="0" fontAlgn="base">
              <a:spcBef>
                <a:spcPct val="0"/>
              </a:spcBef>
              <a:spcAft>
                <a:spcPct val="0"/>
              </a:spcAft>
            </a:pPr>
            <a:r>
              <a:rPr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系統開放時間：</a:t>
            </a:r>
            <a:r>
              <a:rPr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115.4.13(</a:t>
            </a:r>
            <a:r>
              <a:rPr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)10:00-4.15(</a:t>
            </a:r>
            <a:r>
              <a:rPr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40" name="Rectangle 3"/>
          <p:cNvSpPr txBox="1">
            <a:spLocks noChangeArrowheads="1"/>
          </p:cNvSpPr>
          <p:nvPr/>
        </p:nvSpPr>
        <p:spPr>
          <a:xfrm>
            <a:off x="1035650" y="2349589"/>
            <a:ext cx="10369758" cy="346795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FFC000"/>
              </a:buClr>
              <a:buFont typeface="Wingdings" panose="05000000000000000000" pitchFamily="2" charset="2"/>
              <a:buChar char="u"/>
            </a:pPr>
            <a:r>
              <a:rPr lang="zh-TW" altLang="zh-TW" sz="2100" dirty="0">
                <a:solidFill>
                  <a:srgbClr val="000000"/>
                </a:solidFill>
                <a:latin typeface="Times New Roman" panose="02020603050405020304" pitchFamily="18" charset="0"/>
                <a:ea typeface="華康儷楷書" panose="03000509000000000000" pitchFamily="65" charset="-120"/>
                <a:cs typeface="Times New Roman" panose="02020603050405020304" pitchFamily="18" charset="0"/>
              </a:rPr>
              <a:t>欲以「</a:t>
            </a:r>
            <a:r>
              <a:rPr lang="zh-TW" altLang="zh-TW" sz="21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低收入戶</a:t>
            </a:r>
            <a:r>
              <a:rPr lang="zh-TW" altLang="zh-TW" sz="2100" dirty="0">
                <a:solidFill>
                  <a:srgbClr val="000000"/>
                </a:solidFill>
                <a:latin typeface="Times New Roman" panose="02020603050405020304" pitchFamily="18" charset="0"/>
                <a:ea typeface="華康儷楷書" panose="03000509000000000000" pitchFamily="65" charset="-120"/>
                <a:cs typeface="Times New Roman" panose="02020603050405020304" pitchFamily="18" charset="0"/>
              </a:rPr>
              <a:t>」或「</a:t>
            </a:r>
            <a:r>
              <a:rPr lang="zh-TW" altLang="zh-TW" sz="21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中低收入戶</a:t>
            </a:r>
            <a:r>
              <a:rPr lang="zh-TW" altLang="zh-TW" sz="2100" dirty="0">
                <a:solidFill>
                  <a:srgbClr val="000000"/>
                </a:solidFill>
                <a:latin typeface="Times New Roman" panose="02020603050405020304" pitchFamily="18" charset="0"/>
                <a:ea typeface="華康儷楷書" panose="03000509000000000000" pitchFamily="65" charset="-120"/>
                <a:cs typeface="Times New Roman" panose="02020603050405020304" pitchFamily="18" charset="0"/>
              </a:rPr>
              <a:t>」繳費身分參加四技二專技優甄審入學之考生</a:t>
            </a:r>
            <a:endParaRPr lang="en-US" altLang="zh-TW" sz="2100" dirty="0">
              <a:solidFill>
                <a:srgbClr val="000000"/>
              </a:solidFill>
              <a:latin typeface="Times New Roman" panose="02020603050405020304" pitchFamily="18" charset="0"/>
              <a:ea typeface="華康儷楷書" panose="03000509000000000000" pitchFamily="65" charset="-120"/>
              <a:cs typeface="Times New Roman" panose="02020603050405020304" pitchFamily="18" charset="0"/>
            </a:endParaRPr>
          </a:p>
          <a:p>
            <a:pPr>
              <a:lnSpc>
                <a:spcPct val="150000"/>
              </a:lnSpc>
              <a:buClr>
                <a:srgbClr val="FFC000"/>
              </a:buClr>
              <a:buFont typeface="Wingdings" panose="05000000000000000000" pitchFamily="2" charset="2"/>
              <a:buChar char="u"/>
            </a:pPr>
            <a:r>
              <a:rPr lang="zh-TW" altLang="en-US" sz="2000" dirty="0">
                <a:solidFill>
                  <a:srgbClr val="000000"/>
                </a:solidFill>
                <a:latin typeface="Times New Roman" panose="02020603050405020304" pitchFamily="18" charset="0"/>
                <a:ea typeface="華康儷楷書" panose="03000509000000000000" pitchFamily="65" charset="-120"/>
                <a:cs typeface="Times New Roman" panose="02020603050405020304" pitchFamily="18" charset="0"/>
              </a:rPr>
              <a:t>具有</a:t>
            </a:r>
            <a:r>
              <a:rPr lang="en-US" altLang="zh-TW" sz="2000" dirty="0">
                <a:solidFill>
                  <a:srgbClr val="000000"/>
                </a:solidFill>
                <a:latin typeface="Times New Roman" panose="02020603050405020304" pitchFamily="18" charset="0"/>
                <a:ea typeface="華康儷楷書" panose="03000509000000000000" pitchFamily="65" charset="-120"/>
                <a:cs typeface="Times New Roman" panose="02020603050405020304" pitchFamily="18" charset="0"/>
              </a:rPr>
              <a:t>115</a:t>
            </a:r>
            <a:r>
              <a:rPr lang="zh-TW" altLang="en-US" sz="2000" dirty="0">
                <a:solidFill>
                  <a:srgbClr val="000000"/>
                </a:solidFill>
                <a:latin typeface="Times New Roman" panose="02020603050405020304" pitchFamily="18" charset="0"/>
                <a:ea typeface="華康儷楷書" panose="03000509000000000000" pitchFamily="65" charset="-120"/>
                <a:cs typeface="Times New Roman" panose="02020603050405020304" pitchFamily="18" charset="0"/>
              </a:rPr>
              <a:t>年度「</a:t>
            </a:r>
            <a:r>
              <a:rPr lang="zh-TW" altLang="zh-TW"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低收入戶</a:t>
            </a:r>
            <a:r>
              <a:rPr lang="zh-TW" altLang="zh-TW" sz="2000" dirty="0">
                <a:solidFill>
                  <a:srgbClr val="000000"/>
                </a:solidFill>
                <a:latin typeface="Times New Roman" panose="02020603050405020304" pitchFamily="18" charset="0"/>
                <a:ea typeface="華康儷楷書" panose="03000509000000000000" pitchFamily="65" charset="-120"/>
                <a:cs typeface="Times New Roman" panose="02020603050405020304" pitchFamily="18" charset="0"/>
              </a:rPr>
              <a:t>」或「</a:t>
            </a:r>
            <a:r>
              <a:rPr lang="zh-TW" altLang="zh-TW"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中低收入戶</a:t>
            </a:r>
            <a:r>
              <a:rPr lang="zh-TW" altLang="zh-TW" sz="2000" dirty="0">
                <a:solidFill>
                  <a:srgbClr val="000000"/>
                </a:solidFill>
                <a:latin typeface="Times New Roman" panose="02020603050405020304" pitchFamily="18" charset="0"/>
                <a:ea typeface="華康儷楷書" panose="03000509000000000000" pitchFamily="65" charset="-120"/>
                <a:cs typeface="Times New Roman" panose="02020603050405020304" pitchFamily="18" charset="0"/>
              </a:rPr>
              <a:t>」身分</a:t>
            </a:r>
            <a:r>
              <a:rPr lang="zh-TW" altLang="en-US" sz="2000" dirty="0">
                <a:solidFill>
                  <a:srgbClr val="000000"/>
                </a:solidFill>
                <a:latin typeface="Times New Roman" panose="02020603050405020304" pitchFamily="18" charset="0"/>
                <a:ea typeface="華康儷楷書" panose="03000509000000000000" pitchFamily="65" charset="-120"/>
                <a:cs typeface="Times New Roman" panose="02020603050405020304" pitchFamily="18" charset="0"/>
              </a:rPr>
              <a:t>考生，首次進入系統須</a:t>
            </a:r>
            <a:r>
              <a:rPr lang="zh-TW" altLang="en-US" sz="2000"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自行設定</a:t>
            </a:r>
            <a:r>
              <a:rPr lang="zh-TW" altLang="en-US" sz="2000" dirty="0">
                <a:solidFill>
                  <a:srgbClr val="000000"/>
                </a:solidFill>
                <a:latin typeface="Times New Roman" panose="02020603050405020304" pitchFamily="18" charset="0"/>
                <a:ea typeface="華康儷楷書" panose="03000509000000000000" pitchFamily="65" charset="-120"/>
                <a:cs typeface="Times New Roman" panose="02020603050405020304" pitchFamily="18" charset="0"/>
              </a:rPr>
              <a:t>通行碼</a:t>
            </a:r>
            <a:endParaRPr lang="en-US" altLang="zh-TW" sz="2000" dirty="0">
              <a:solidFill>
                <a:srgbClr val="000000"/>
              </a:solidFill>
              <a:latin typeface="Times New Roman" panose="02020603050405020304" pitchFamily="18" charset="0"/>
              <a:ea typeface="華康儷楷書" panose="03000509000000000000" pitchFamily="65" charset="-120"/>
              <a:cs typeface="Times New Roman" panose="02020603050405020304" pitchFamily="18" charset="0"/>
            </a:endParaRPr>
          </a:p>
          <a:p>
            <a:pPr>
              <a:lnSpc>
                <a:spcPct val="150000"/>
              </a:lnSpc>
              <a:buClr>
                <a:srgbClr val="FFC000"/>
              </a:buClr>
              <a:buFont typeface="Wingdings" panose="05000000000000000000" pitchFamily="2" charset="2"/>
              <a:buChar char="u"/>
            </a:pPr>
            <a:r>
              <a:rPr lang="en-US"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115.4.15(</a:t>
            </a:r>
            <a:r>
              <a:rPr lang="zh-TW" altLang="en-US"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三</a:t>
            </a:r>
            <a:r>
              <a:rPr lang="en-US"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)17:00</a:t>
            </a:r>
            <a:r>
              <a:rPr lang="zh-TW" altLang="en-US"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前</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登錄</a:t>
            </a:r>
            <a:r>
              <a:rPr lang="zh-TW" altLang="en-US" sz="2000" b="1" dirty="0">
                <a:latin typeface="Times New Roman" panose="02020603050405020304" pitchFamily="18" charset="0"/>
                <a:ea typeface="華康儷楷書" panose="03000509000000000000" pitchFamily="65" charset="-120"/>
                <a:cs typeface="Times New Roman" panose="02020603050405020304" pitchFamily="18" charset="0"/>
              </a:rPr>
              <a:t>低收入戶</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或</a:t>
            </a:r>
            <a:r>
              <a:rPr lang="zh-TW" altLang="en-US" sz="2000" b="1" dirty="0">
                <a:latin typeface="Times New Roman" panose="02020603050405020304" pitchFamily="18" charset="0"/>
                <a:ea typeface="華康儷楷書" panose="03000509000000000000" pitchFamily="65" charset="-120"/>
                <a:cs typeface="Times New Roman" panose="02020603050405020304" pitchFamily="18" charset="0"/>
              </a:rPr>
              <a:t>中低收入戶</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身分資料</a:t>
            </a:r>
            <a:endPar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endParaRPr>
          </a:p>
          <a:p>
            <a:pPr>
              <a:lnSpc>
                <a:spcPct val="150000"/>
              </a:lnSpc>
              <a:buClr>
                <a:srgbClr val="FFC000"/>
              </a:buClr>
              <a:buFont typeface="Wingdings" panose="05000000000000000000" pitchFamily="2" charset="2"/>
              <a:buChar char="u"/>
            </a:pPr>
            <a:r>
              <a:rPr lang="en-US"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115.4.15(</a:t>
            </a:r>
            <a:r>
              <a:rPr lang="zh-TW" altLang="en-US"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三</a:t>
            </a:r>
            <a:r>
              <a:rPr lang="en-US"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前以限時掛號</a:t>
            </a:r>
            <a:r>
              <a:rPr lang="zh-TW" altLang="en-US" sz="2000" b="1" dirty="0">
                <a:latin typeface="Times New Roman" panose="02020603050405020304" pitchFamily="18" charset="0"/>
                <a:ea typeface="華康儷楷書" panose="03000509000000000000" pitchFamily="65" charset="-120"/>
                <a:cs typeface="Times New Roman" panose="02020603050405020304" pitchFamily="18" charset="0"/>
              </a:rPr>
              <a:t>繳寄</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相關文件至本委員會審查</a:t>
            </a:r>
            <a:r>
              <a:rPr lang="en-US" altLang="zh-TW" sz="2000"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000"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郵戳為憑</a:t>
            </a:r>
            <a:r>
              <a:rPr lang="en-US" altLang="zh-TW" sz="2000"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a:t>
            </a:r>
          </a:p>
          <a:p>
            <a:pPr>
              <a:lnSpc>
                <a:spcPct val="150000"/>
              </a:lnSpc>
              <a:buClr>
                <a:srgbClr val="FFC000"/>
              </a:buClr>
              <a:buFont typeface="Wingdings" panose="05000000000000000000" pitchFamily="2" charset="2"/>
              <a:buChar char="u"/>
            </a:pP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繳費身分審查結果於</a:t>
            </a:r>
            <a:r>
              <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rPr>
              <a:t>115.4.22(</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三</a:t>
            </a:r>
            <a:r>
              <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rPr>
              <a:t>)10:00</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起公告</a:t>
            </a:r>
            <a:endPar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endParaRPr>
          </a:p>
          <a:p>
            <a:pPr>
              <a:lnSpc>
                <a:spcPct val="150000"/>
              </a:lnSpc>
              <a:buClr>
                <a:srgbClr val="FFC000"/>
              </a:buClr>
              <a:buFont typeface="Wingdings" panose="05000000000000000000" pitchFamily="2" charset="2"/>
              <a:buChar char="u"/>
            </a:pPr>
            <a:r>
              <a:rPr lang="zh-TW" altLang="zh-TW" sz="2000" spc="-20" dirty="0">
                <a:latin typeface="Times New Roman" panose="02020603050405020304" pitchFamily="18" charset="0"/>
                <a:ea typeface="華康儷楷書" panose="03000509000000000000" pitchFamily="65" charset="-120"/>
                <a:cs typeface="Times New Roman" panose="02020603050405020304" pitchFamily="18" charset="0"/>
              </a:rPr>
              <a:t>本項審查結果僅與考生之</a:t>
            </a:r>
            <a:r>
              <a:rPr lang="zh-TW" altLang="zh-TW" sz="2000" spc="-20"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報名費</a:t>
            </a:r>
            <a:r>
              <a:rPr lang="zh-TW" altLang="zh-TW" sz="2000" spc="-20" dirty="0">
                <a:latin typeface="Times New Roman" panose="02020603050405020304" pitchFamily="18" charset="0"/>
                <a:ea typeface="華康儷楷書" panose="03000509000000000000" pitchFamily="65" charset="-120"/>
                <a:cs typeface="Times New Roman" panose="02020603050405020304" pitchFamily="18" charset="0"/>
              </a:rPr>
              <a:t>與</a:t>
            </a:r>
            <a:r>
              <a:rPr lang="zh-TW" altLang="zh-TW" sz="2000" spc="-20"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指定項目甄審費</a:t>
            </a:r>
            <a:r>
              <a:rPr lang="zh-TW" altLang="en-US" sz="2000" spc="-20" dirty="0">
                <a:latin typeface="Times New Roman" panose="02020603050405020304" pitchFamily="18" charset="0"/>
                <a:ea typeface="華康儷楷書" panose="03000509000000000000" pitchFamily="65" charset="-120"/>
                <a:cs typeface="Times New Roman" panose="02020603050405020304" pitchFamily="18" charset="0"/>
              </a:rPr>
              <a:t>減免身分</a:t>
            </a:r>
            <a:r>
              <a:rPr lang="zh-TW" altLang="zh-TW" sz="2000" spc="-20" dirty="0">
                <a:latin typeface="Times New Roman" panose="02020603050405020304" pitchFamily="18" charset="0"/>
                <a:ea typeface="華康儷楷書" panose="03000509000000000000" pitchFamily="65" charset="-120"/>
                <a:cs typeface="Times New Roman" panose="02020603050405020304" pitchFamily="18" charset="0"/>
              </a:rPr>
              <a:t>有關</a:t>
            </a:r>
            <a:r>
              <a:rPr lang="zh-TW" altLang="en-US" sz="2000" spc="-20"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zh-TW" sz="2000" spc="-20" dirty="0">
                <a:latin typeface="Times New Roman" panose="02020603050405020304" pitchFamily="18" charset="0"/>
                <a:ea typeface="華康儷楷書" panose="03000509000000000000" pitchFamily="65" charset="-120"/>
                <a:cs typeface="Times New Roman" panose="02020603050405020304" pitchFamily="18" charset="0"/>
              </a:rPr>
              <a:t>未於規定時間內登錄身分或身分審查未通過者，均以</a:t>
            </a:r>
            <a:r>
              <a:rPr lang="zh-TW" altLang="zh-TW" sz="2000" spc="-20"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一般生</a:t>
            </a:r>
            <a:r>
              <a:rPr lang="zh-TW" altLang="zh-TW" sz="2000" spc="-20" dirty="0">
                <a:latin typeface="Times New Roman" panose="02020603050405020304" pitchFamily="18" charset="0"/>
                <a:ea typeface="華康儷楷書" panose="03000509000000000000" pitchFamily="65" charset="-120"/>
                <a:cs typeface="Times New Roman" panose="02020603050405020304" pitchFamily="18" charset="0"/>
              </a:rPr>
              <a:t>身分繳費</a:t>
            </a:r>
            <a:endParaRPr lang="en-US" altLang="zh-TW" sz="2000" spc="-20" dirty="0">
              <a:latin typeface="Times New Roman" panose="02020603050405020304" pitchFamily="18" charset="0"/>
              <a:ea typeface="華康儷楷書" panose="03000509000000000000" pitchFamily="65" charset="-120"/>
              <a:cs typeface="Times New Roman" panose="02020603050405020304" pitchFamily="18" charset="0"/>
            </a:endParaRPr>
          </a:p>
        </p:txBody>
      </p:sp>
      <p:grpSp>
        <p:nvGrpSpPr>
          <p:cNvPr id="26" name="群組 25">
            <a:extLst>
              <a:ext uri="{FF2B5EF4-FFF2-40B4-BE49-F238E27FC236}">
                <a16:creationId xmlns:a16="http://schemas.microsoft.com/office/drawing/2014/main" id="{55BD5B7D-675E-4812-8CBE-7B3F2D3742B5}"/>
              </a:ext>
            </a:extLst>
          </p:cNvPr>
          <p:cNvGrpSpPr/>
          <p:nvPr/>
        </p:nvGrpSpPr>
        <p:grpSpPr>
          <a:xfrm>
            <a:off x="8082554" y="806946"/>
            <a:ext cx="3957046" cy="1432422"/>
            <a:chOff x="8015879" y="862042"/>
            <a:chExt cx="3957046" cy="1432422"/>
          </a:xfrm>
        </p:grpSpPr>
        <p:cxnSp>
          <p:nvCxnSpPr>
            <p:cNvPr id="27" name="直線單箭頭接點 8">
              <a:extLst>
                <a:ext uri="{FF2B5EF4-FFF2-40B4-BE49-F238E27FC236}">
                  <a16:creationId xmlns:a16="http://schemas.microsoft.com/office/drawing/2014/main" id="{78615605-C0E3-44E3-A18D-D4314DC8364C}"/>
                </a:ext>
              </a:extLst>
            </p:cNvPr>
            <p:cNvCxnSpPr>
              <a:cxnSpLocks noChangeShapeType="1"/>
              <a:endCxn id="57" idx="1"/>
            </p:cNvCxnSpPr>
            <p:nvPr/>
          </p:nvCxnSpPr>
          <p:spPr bwMode="auto">
            <a:xfrm>
              <a:off x="11498520" y="1576434"/>
              <a:ext cx="117228"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29" name="圓角矩形 25">
              <a:extLst>
                <a:ext uri="{FF2B5EF4-FFF2-40B4-BE49-F238E27FC236}">
                  <a16:creationId xmlns:a16="http://schemas.microsoft.com/office/drawing/2014/main" id="{FC4F3C89-F665-4C58-93EA-03BBE2C90EF9}"/>
                </a:ext>
              </a:extLst>
            </p:cNvPr>
            <p:cNvSpPr/>
            <p:nvPr/>
          </p:nvSpPr>
          <p:spPr bwMode="auto">
            <a:xfrm>
              <a:off x="8921115" y="865217"/>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資格審查登錄</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30" name="圓角矩形 28">
              <a:extLst>
                <a:ext uri="{FF2B5EF4-FFF2-40B4-BE49-F238E27FC236}">
                  <a16:creationId xmlns:a16="http://schemas.microsoft.com/office/drawing/2014/main" id="{1EC88AE3-E194-4BD4-AFB8-59383089A653}"/>
                </a:ext>
              </a:extLst>
            </p:cNvPr>
            <p:cNvSpPr/>
            <p:nvPr/>
          </p:nvSpPr>
          <p:spPr bwMode="auto">
            <a:xfrm>
              <a:off x="9368790" y="865217"/>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網路報名</a:t>
              </a:r>
            </a:p>
          </p:txBody>
        </p:sp>
        <p:sp>
          <p:nvSpPr>
            <p:cNvPr id="31" name="圓角矩形 30">
              <a:extLst>
                <a:ext uri="{FF2B5EF4-FFF2-40B4-BE49-F238E27FC236}">
                  <a16:creationId xmlns:a16="http://schemas.microsoft.com/office/drawing/2014/main" id="{D467EAB8-BF34-4D48-B317-2A94F186A062}"/>
                </a:ext>
              </a:extLst>
            </p:cNvPr>
            <p:cNvSpPr/>
            <p:nvPr/>
          </p:nvSpPr>
          <p:spPr bwMode="auto">
            <a:xfrm>
              <a:off x="10261600" y="865217"/>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32" name="圓角矩形 31">
              <a:extLst>
                <a:ext uri="{FF2B5EF4-FFF2-40B4-BE49-F238E27FC236}">
                  <a16:creationId xmlns:a16="http://schemas.microsoft.com/office/drawing/2014/main" id="{152211C4-4BE6-450F-ACED-7C68F7B6A78A}"/>
                </a:ext>
              </a:extLst>
            </p:cNvPr>
            <p:cNvSpPr/>
            <p:nvPr/>
          </p:nvSpPr>
          <p:spPr bwMode="auto">
            <a:xfrm>
              <a:off x="10723562" y="865217"/>
              <a:ext cx="357188"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33" name="圓角矩形 32">
              <a:extLst>
                <a:ext uri="{FF2B5EF4-FFF2-40B4-BE49-F238E27FC236}">
                  <a16:creationId xmlns:a16="http://schemas.microsoft.com/office/drawing/2014/main" id="{2955A882-6AF9-48CF-9EE1-A84C31BAD864}"/>
                </a:ext>
              </a:extLst>
            </p:cNvPr>
            <p:cNvSpPr/>
            <p:nvPr/>
          </p:nvSpPr>
          <p:spPr bwMode="auto">
            <a:xfrm>
              <a:off x="11172825"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34" name="直線單箭頭接點 14">
              <a:extLst>
                <a:ext uri="{FF2B5EF4-FFF2-40B4-BE49-F238E27FC236}">
                  <a16:creationId xmlns:a16="http://schemas.microsoft.com/office/drawing/2014/main" id="{45B95088-5F2B-44D0-9F73-BAE215246ABA}"/>
                </a:ext>
              </a:extLst>
            </p:cNvPr>
            <p:cNvCxnSpPr>
              <a:cxnSpLocks noChangeShapeType="1"/>
              <a:stCxn id="29" idx="3"/>
              <a:endCxn id="30" idx="1"/>
            </p:cNvCxnSpPr>
            <p:nvPr/>
          </p:nvCxnSpPr>
          <p:spPr bwMode="auto">
            <a:xfrm>
              <a:off x="9278292" y="1579575"/>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7" name="直線單箭頭接點 15">
              <a:extLst>
                <a:ext uri="{FF2B5EF4-FFF2-40B4-BE49-F238E27FC236}">
                  <a16:creationId xmlns:a16="http://schemas.microsoft.com/office/drawing/2014/main" id="{B5637CC0-80B9-485E-9E0B-5E00E395F62B}"/>
                </a:ext>
              </a:extLst>
            </p:cNvPr>
            <p:cNvCxnSpPr>
              <a:cxnSpLocks noChangeShapeType="1"/>
              <a:stCxn id="30" idx="3"/>
            </p:cNvCxnSpPr>
            <p:nvPr/>
          </p:nvCxnSpPr>
          <p:spPr bwMode="auto">
            <a:xfrm>
              <a:off x="9726651" y="1579575"/>
              <a:ext cx="93113"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8" name="直線單箭頭接點 16">
              <a:extLst>
                <a:ext uri="{FF2B5EF4-FFF2-40B4-BE49-F238E27FC236}">
                  <a16:creationId xmlns:a16="http://schemas.microsoft.com/office/drawing/2014/main" id="{35FFA35D-417F-4812-B6AA-F60635794310}"/>
                </a:ext>
              </a:extLst>
            </p:cNvPr>
            <p:cNvCxnSpPr>
              <a:cxnSpLocks noChangeShapeType="1"/>
              <a:stCxn id="31" idx="3"/>
              <a:endCxn id="32" idx="1"/>
            </p:cNvCxnSpPr>
            <p:nvPr/>
          </p:nvCxnSpPr>
          <p:spPr bwMode="auto">
            <a:xfrm>
              <a:off x="10618901" y="1579575"/>
              <a:ext cx="104772"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56" name="直線單箭頭接點 17">
              <a:extLst>
                <a:ext uri="{FF2B5EF4-FFF2-40B4-BE49-F238E27FC236}">
                  <a16:creationId xmlns:a16="http://schemas.microsoft.com/office/drawing/2014/main" id="{232B4864-95BD-4B53-B5F8-8B9C505AF52C}"/>
                </a:ext>
              </a:extLst>
            </p:cNvPr>
            <p:cNvCxnSpPr>
              <a:cxnSpLocks noChangeShapeType="1"/>
              <a:stCxn id="32" idx="3"/>
              <a:endCxn id="33" idx="1"/>
            </p:cNvCxnSpPr>
            <p:nvPr/>
          </p:nvCxnSpPr>
          <p:spPr bwMode="auto">
            <a:xfrm flipV="1">
              <a:off x="11080850" y="1576434"/>
              <a:ext cx="92619" cy="3142"/>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57" name="圓角矩形 37">
              <a:extLst>
                <a:ext uri="{FF2B5EF4-FFF2-40B4-BE49-F238E27FC236}">
                  <a16:creationId xmlns:a16="http://schemas.microsoft.com/office/drawing/2014/main" id="{E7B2CB33-12E8-4503-AC6C-EBE1C0FBF420}"/>
                </a:ext>
              </a:extLst>
            </p:cNvPr>
            <p:cNvSpPr/>
            <p:nvPr/>
          </p:nvSpPr>
          <p:spPr bwMode="auto">
            <a:xfrm>
              <a:off x="11615737" y="862042"/>
              <a:ext cx="357188"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sp>
          <p:nvSpPr>
            <p:cNvPr id="58" name="圓角矩形 20">
              <a:extLst>
                <a:ext uri="{FF2B5EF4-FFF2-40B4-BE49-F238E27FC236}">
                  <a16:creationId xmlns:a16="http://schemas.microsoft.com/office/drawing/2014/main" id="{B20A2211-84FB-4C33-B010-819BEA445A42}"/>
                </a:ext>
              </a:extLst>
            </p:cNvPr>
            <p:cNvSpPr/>
            <p:nvPr/>
          </p:nvSpPr>
          <p:spPr bwMode="auto">
            <a:xfrm>
              <a:off x="8474955" y="865714"/>
              <a:ext cx="357187" cy="1428750"/>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繳費身分審查</a:t>
              </a:r>
            </a:p>
          </p:txBody>
        </p:sp>
        <p:cxnSp>
          <p:nvCxnSpPr>
            <p:cNvPr id="59" name="直線單箭頭接點 14">
              <a:extLst>
                <a:ext uri="{FF2B5EF4-FFF2-40B4-BE49-F238E27FC236}">
                  <a16:creationId xmlns:a16="http://schemas.microsoft.com/office/drawing/2014/main" id="{1E294B70-6C9D-47A1-B2F5-82E29BC911AC}"/>
                </a:ext>
              </a:extLst>
            </p:cNvPr>
            <p:cNvCxnSpPr>
              <a:cxnSpLocks noChangeShapeType="1"/>
            </p:cNvCxnSpPr>
            <p:nvPr/>
          </p:nvCxnSpPr>
          <p:spPr bwMode="auto">
            <a:xfrm>
              <a:off x="8830602" y="1588347"/>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60" name="圓角矩形 20">
              <a:extLst>
                <a:ext uri="{FF2B5EF4-FFF2-40B4-BE49-F238E27FC236}">
                  <a16:creationId xmlns:a16="http://schemas.microsoft.com/office/drawing/2014/main" id="{7B3A0EFC-9FD8-4C3D-B060-067998D2E7EB}"/>
                </a:ext>
              </a:extLst>
            </p:cNvPr>
            <p:cNvSpPr/>
            <p:nvPr/>
          </p:nvSpPr>
          <p:spPr bwMode="auto">
            <a:xfrm>
              <a:off x="8015879"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看或疑義處理</a:t>
              </a:r>
              <a:endParaRPr lang="en-US" altLang="zh-TW" sz="1400" dirty="0">
                <a:solidFill>
                  <a:schemeClr val="tx1"/>
                </a:solidFill>
                <a:latin typeface="華康儷楷書" panose="03000509000000000000" pitchFamily="65" charset="-120"/>
                <a:ea typeface="華康儷楷書" panose="03000509000000000000" pitchFamily="65" charset="-120"/>
              </a:endParaRPr>
            </a:p>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學習歷程檔案查</a:t>
              </a:r>
            </a:p>
          </p:txBody>
        </p:sp>
        <p:cxnSp>
          <p:nvCxnSpPr>
            <p:cNvPr id="61" name="直線單箭頭接點 14">
              <a:extLst>
                <a:ext uri="{FF2B5EF4-FFF2-40B4-BE49-F238E27FC236}">
                  <a16:creationId xmlns:a16="http://schemas.microsoft.com/office/drawing/2014/main" id="{8789DC17-9B5C-4866-B6D5-AB503BD0D158}"/>
                </a:ext>
              </a:extLst>
            </p:cNvPr>
            <p:cNvCxnSpPr>
              <a:cxnSpLocks noChangeShapeType="1"/>
            </p:cNvCxnSpPr>
            <p:nvPr/>
          </p:nvCxnSpPr>
          <p:spPr bwMode="auto">
            <a:xfrm>
              <a:off x="8381002" y="1584675"/>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62" name="圓角矩形 28">
              <a:extLst>
                <a:ext uri="{FF2B5EF4-FFF2-40B4-BE49-F238E27FC236}">
                  <a16:creationId xmlns:a16="http://schemas.microsoft.com/office/drawing/2014/main" id="{B2D58A29-40C8-4FA2-B44A-ACE7DA92C1AC}"/>
                </a:ext>
              </a:extLst>
            </p:cNvPr>
            <p:cNvSpPr/>
            <p:nvPr/>
          </p:nvSpPr>
          <p:spPr bwMode="auto">
            <a:xfrm>
              <a:off x="9821483"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800" dirty="0">
                  <a:solidFill>
                    <a:schemeClr val="tx1"/>
                  </a:solidFill>
                  <a:latin typeface="華康儷楷書" panose="03000509000000000000" pitchFamily="65" charset="-120"/>
                  <a:ea typeface="華康儷楷書" panose="03000509000000000000" pitchFamily="65" charset="-120"/>
                </a:rPr>
                <a:t>指定項目甄審費用</a:t>
              </a:r>
              <a:endParaRPr lang="en-US" altLang="zh-TW" sz="800" dirty="0">
                <a:solidFill>
                  <a:schemeClr val="tx1"/>
                </a:solidFill>
                <a:latin typeface="華康儷楷書" panose="03000509000000000000" pitchFamily="65" charset="-120"/>
                <a:ea typeface="華康儷楷書" panose="03000509000000000000" pitchFamily="65" charset="-120"/>
              </a:endParaRPr>
            </a:p>
            <a:p>
              <a:pPr algn="dist"/>
              <a:r>
                <a:rPr lang="zh-TW" altLang="en-US" sz="800" dirty="0">
                  <a:solidFill>
                    <a:schemeClr val="tx1"/>
                  </a:solidFill>
                  <a:latin typeface="華康儷楷書" panose="03000509000000000000" pitchFamily="65" charset="-120"/>
                  <a:ea typeface="華康儷楷書" panose="03000509000000000000" pitchFamily="65" charset="-120"/>
                </a:rPr>
                <a:t>歷程備審資料</a:t>
              </a:r>
              <a:r>
                <a:rPr lang="en-US" altLang="zh-TW" sz="800" dirty="0">
                  <a:solidFill>
                    <a:schemeClr val="tx1"/>
                  </a:solidFill>
                  <a:latin typeface="華康儷楷書" panose="03000509000000000000" pitchFamily="65" charset="-120"/>
                  <a:ea typeface="華康儷楷書" panose="03000509000000000000" pitchFamily="65" charset="-120"/>
                </a:rPr>
                <a:t>&amp;</a:t>
              </a:r>
              <a:r>
                <a:rPr lang="zh-TW" altLang="en-US" sz="800" dirty="0">
                  <a:solidFill>
                    <a:schemeClr val="tx1"/>
                  </a:solidFill>
                  <a:latin typeface="華康儷楷書" panose="03000509000000000000" pitchFamily="65" charset="-120"/>
                  <a:ea typeface="華康儷楷書" panose="03000509000000000000" pitchFamily="65" charset="-120"/>
                </a:rPr>
                <a:t>繳交</a:t>
              </a:r>
              <a:endParaRPr lang="en-US" altLang="zh-TW" sz="800" dirty="0">
                <a:solidFill>
                  <a:schemeClr val="tx1"/>
                </a:solidFill>
                <a:latin typeface="華康儷楷書" panose="03000509000000000000" pitchFamily="65" charset="-120"/>
                <a:ea typeface="華康儷楷書" panose="03000509000000000000" pitchFamily="65" charset="-120"/>
              </a:endParaRPr>
            </a:p>
            <a:p>
              <a:pPr algn="dist"/>
              <a:r>
                <a:rPr lang="zh-TW" altLang="en-US" sz="800" dirty="0">
                  <a:solidFill>
                    <a:schemeClr val="tx1"/>
                  </a:solidFill>
                  <a:latin typeface="華康儷楷書" panose="03000509000000000000" pitchFamily="65" charset="-120"/>
                  <a:ea typeface="華康儷楷書" panose="03000509000000000000" pitchFamily="65" charset="-120"/>
                </a:rPr>
                <a:t>網路上傳</a:t>
              </a:r>
              <a:r>
                <a:rPr lang="en-US" altLang="zh-TW" sz="800" dirty="0">
                  <a:solidFill>
                    <a:schemeClr val="tx1"/>
                  </a:solidFill>
                  <a:latin typeface="華康儷楷書" panose="03000509000000000000" pitchFamily="65" charset="-120"/>
                  <a:ea typeface="華康儷楷書" panose="03000509000000000000" pitchFamily="65" charset="-120"/>
                </a:rPr>
                <a:t>(</a:t>
              </a:r>
              <a:r>
                <a:rPr lang="zh-TW" altLang="en-US" sz="800" dirty="0">
                  <a:solidFill>
                    <a:schemeClr val="tx1"/>
                  </a:solidFill>
                  <a:latin typeface="華康儷楷書" panose="03000509000000000000" pitchFamily="65" charset="-120"/>
                  <a:ea typeface="華康儷楷書" panose="03000509000000000000" pitchFamily="65" charset="-120"/>
                </a:rPr>
                <a:t>或勾選</a:t>
              </a:r>
              <a:r>
                <a:rPr lang="en-US" altLang="zh-TW" sz="800" dirty="0">
                  <a:solidFill>
                    <a:schemeClr val="tx1"/>
                  </a:solidFill>
                  <a:latin typeface="華康儷楷書" panose="03000509000000000000" pitchFamily="65" charset="-120"/>
                  <a:ea typeface="華康儷楷書" panose="03000509000000000000" pitchFamily="65" charset="-120"/>
                </a:rPr>
                <a:t>)</a:t>
              </a:r>
              <a:r>
                <a:rPr lang="zh-TW" altLang="en-US" sz="800" dirty="0">
                  <a:solidFill>
                    <a:schemeClr val="tx1"/>
                  </a:solidFill>
                  <a:latin typeface="華康儷楷書" panose="03000509000000000000" pitchFamily="65" charset="-120"/>
                  <a:ea typeface="華康儷楷書" panose="03000509000000000000" pitchFamily="65" charset="-120"/>
                </a:rPr>
                <a:t>學習</a:t>
              </a:r>
            </a:p>
          </p:txBody>
        </p:sp>
        <p:cxnSp>
          <p:nvCxnSpPr>
            <p:cNvPr id="63" name="直線單箭頭接點 15">
              <a:extLst>
                <a:ext uri="{FF2B5EF4-FFF2-40B4-BE49-F238E27FC236}">
                  <a16:creationId xmlns:a16="http://schemas.microsoft.com/office/drawing/2014/main" id="{C3DC894F-00C1-4E0C-A41E-FAE7DAC30734}"/>
                </a:ext>
              </a:extLst>
            </p:cNvPr>
            <p:cNvCxnSpPr>
              <a:cxnSpLocks noChangeShapeType="1"/>
              <a:stCxn id="62" idx="3"/>
            </p:cNvCxnSpPr>
            <p:nvPr/>
          </p:nvCxnSpPr>
          <p:spPr bwMode="auto">
            <a:xfrm>
              <a:off x="10179344" y="1576400"/>
              <a:ext cx="93113"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grpSp>
        <p:nvGrpSpPr>
          <p:cNvPr id="4" name="群組 3">
            <a:extLst>
              <a:ext uri="{FF2B5EF4-FFF2-40B4-BE49-F238E27FC236}">
                <a16:creationId xmlns:a16="http://schemas.microsoft.com/office/drawing/2014/main" id="{7535EFBA-A736-40EA-9600-51ED2DB8BD49}"/>
              </a:ext>
            </a:extLst>
          </p:cNvPr>
          <p:cNvGrpSpPr/>
          <p:nvPr/>
        </p:nvGrpSpPr>
        <p:grpSpPr>
          <a:xfrm>
            <a:off x="840059" y="738961"/>
            <a:ext cx="3620242" cy="503799"/>
            <a:chOff x="834706" y="837638"/>
            <a:chExt cx="3620242" cy="503799"/>
          </a:xfrm>
        </p:grpSpPr>
        <p:sp>
          <p:nvSpPr>
            <p:cNvPr id="45" name="TextBox 75">
              <a:extLst>
                <a:ext uri="{FF2B5EF4-FFF2-40B4-BE49-F238E27FC236}">
                  <a16:creationId xmlns:a16="http://schemas.microsoft.com/office/drawing/2014/main" id="{0C9074BB-02D4-48E2-9C9F-AD473358BCFD}"/>
                </a:ext>
              </a:extLst>
            </p:cNvPr>
            <p:cNvSpPr txBox="1"/>
            <p:nvPr/>
          </p:nvSpPr>
          <p:spPr>
            <a:xfrm>
              <a:off x="834706" y="862500"/>
              <a:ext cx="3269351" cy="461665"/>
            </a:xfrm>
            <a:prstGeom prst="rect">
              <a:avLst/>
            </a:prstGeom>
            <a:solidFill>
              <a:schemeClr val="accent4">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繳費身分審查登錄系統</a:t>
              </a:r>
            </a:p>
          </p:txBody>
        </p:sp>
        <p:sp>
          <p:nvSpPr>
            <p:cNvPr id="46" name="Freeform: Shape 37">
              <a:extLst>
                <a:ext uri="{FF2B5EF4-FFF2-40B4-BE49-F238E27FC236}">
                  <a16:creationId xmlns:a16="http://schemas.microsoft.com/office/drawing/2014/main" id="{2CAEC438-767C-4A16-9C00-BC2E47A649BF}"/>
                </a:ext>
              </a:extLst>
            </p:cNvPr>
            <p:cNvSpPr/>
            <p:nvPr/>
          </p:nvSpPr>
          <p:spPr>
            <a:xfrm>
              <a:off x="4106985"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130287930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638BE9B3-6EB4-0604-81AB-CB9D5B582F5D}"/>
              </a:ext>
            </a:extLst>
          </p:cNvPr>
          <p:cNvSpPr>
            <a:spLocks noGrp="1"/>
          </p:cNvSpPr>
          <p:nvPr>
            <p:ph type="sldNum" sz="quarter" idx="12"/>
          </p:nvPr>
        </p:nvSpPr>
        <p:spPr/>
        <p:txBody>
          <a:bodyPr/>
          <a:lstStyle/>
          <a:p>
            <a:fld id="{BFD9D296-0923-4B30-8558-81C121D8C7E7}" type="slidenum">
              <a:rPr lang="zh-TW" altLang="en-US" smtClean="0"/>
              <a:pPr/>
              <a:t>2</a:t>
            </a:fld>
            <a:endParaRPr lang="zh-TW" altLang="en-US" dirty="0"/>
          </a:p>
        </p:txBody>
      </p:sp>
      <p:sp>
        <p:nvSpPr>
          <p:cNvPr id="5" name="Rectangle 2">
            <a:extLst>
              <a:ext uri="{FF2B5EF4-FFF2-40B4-BE49-F238E27FC236}">
                <a16:creationId xmlns:a16="http://schemas.microsoft.com/office/drawing/2014/main" id="{67EB8F90-C3CE-7AF2-1CC7-5B288BDF5EB7}"/>
              </a:ext>
            </a:extLst>
          </p:cNvPr>
          <p:cNvSpPr txBox="1">
            <a:spLocks noChangeArrowheads="1"/>
          </p:cNvSpPr>
          <p:nvPr/>
        </p:nvSpPr>
        <p:spPr bwMode="auto">
          <a:xfrm>
            <a:off x="911424" y="44624"/>
            <a:ext cx="9505056" cy="6937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algn="ctr"/>
            <a:r>
              <a:rPr lang="zh-TW" altLang="en-US" b="1" spc="-75" dirty="0">
                <a:solidFill>
                  <a:prstClr val="black"/>
                </a:solidFill>
                <a:latin typeface="Book Antiqua" panose="02040602050305030304" pitchFamily="18" charset="0"/>
                <a:ea typeface="華康儷楷書" panose="03000509000000000000" pitchFamily="65" charset="-120"/>
              </a:rPr>
              <a:t>招生簡章修訂事項</a:t>
            </a:r>
          </a:p>
        </p:txBody>
      </p:sp>
      <p:sp>
        <p:nvSpPr>
          <p:cNvPr id="6" name="文字方塊 5">
            <a:extLst>
              <a:ext uri="{FF2B5EF4-FFF2-40B4-BE49-F238E27FC236}">
                <a16:creationId xmlns:a16="http://schemas.microsoft.com/office/drawing/2014/main" id="{0B9C1BD5-40A0-C571-7DB4-9DC761D29849}"/>
              </a:ext>
            </a:extLst>
          </p:cNvPr>
          <p:cNvSpPr txBox="1"/>
          <p:nvPr/>
        </p:nvSpPr>
        <p:spPr>
          <a:xfrm>
            <a:off x="911422" y="1556792"/>
            <a:ext cx="10850649" cy="1044517"/>
          </a:xfrm>
          <a:prstGeom prst="rect">
            <a:avLst/>
          </a:prstGeom>
          <a:solidFill>
            <a:schemeClr val="accent6">
              <a:lumMod val="20000"/>
              <a:lumOff val="80000"/>
            </a:schemeClr>
          </a:solidFill>
        </p:spPr>
        <p:txBody>
          <a:bodyPr wrap="square">
            <a:spAutoFit/>
          </a:bodyPr>
          <a:lstStyle/>
          <a:p>
            <a:pPr marL="444500" lvl="0" indent="-444500">
              <a:lnSpc>
                <a:spcPct val="115000"/>
              </a:lnSpc>
              <a:spcBef>
                <a:spcPts val="360"/>
              </a:spcBef>
              <a:spcAft>
                <a:spcPts val="360"/>
              </a:spcAft>
              <a:tabLst>
                <a:tab pos="539750" algn="l"/>
              </a:tabLst>
            </a:pPr>
            <a:r>
              <a:rPr lang="en-US" altLang="zh-TW" sz="2800" spc="-75" dirty="0">
                <a:solidFill>
                  <a:prstClr val="black"/>
                </a:solidFill>
                <a:latin typeface="Cambria Math" panose="02040503050406030204" pitchFamily="18" charset="0"/>
                <a:ea typeface="華康儷楷書" panose="03000509000000000000" pitchFamily="65" charset="-120"/>
                <a:cs typeface="+mj-cs"/>
              </a:rPr>
              <a:t>      </a:t>
            </a:r>
            <a:r>
              <a:rPr lang="zh-TW" altLang="zh-TW" sz="2800" spc="-75" dirty="0">
                <a:solidFill>
                  <a:prstClr val="black"/>
                </a:solidFill>
                <a:latin typeface="Cambria Math" panose="02040503050406030204" pitchFamily="18" charset="0"/>
                <a:ea typeface="華康儷楷書" panose="03000509000000000000" pitchFamily="65" charset="-120"/>
                <a:cs typeface="+mj-cs"/>
              </a:rPr>
              <a:t>依據教育部</a:t>
            </a:r>
            <a:r>
              <a:rPr lang="en-US" altLang="zh-TW" sz="2800" spc="-75" dirty="0">
                <a:solidFill>
                  <a:prstClr val="black"/>
                </a:solidFill>
                <a:latin typeface="Cambria Math" panose="02040503050406030204" pitchFamily="18" charset="0"/>
                <a:ea typeface="華康儷楷書" panose="03000509000000000000" pitchFamily="65" charset="-120"/>
                <a:cs typeface="+mj-cs"/>
              </a:rPr>
              <a:t>115</a:t>
            </a:r>
            <a:r>
              <a:rPr lang="zh-TW" altLang="zh-TW" sz="2800" spc="-75" dirty="0">
                <a:solidFill>
                  <a:prstClr val="black"/>
                </a:solidFill>
                <a:latin typeface="Cambria Math" panose="02040503050406030204" pitchFamily="18" charset="0"/>
                <a:ea typeface="華康儷楷書" panose="03000509000000000000" pitchFamily="65" charset="-120"/>
                <a:cs typeface="+mj-cs"/>
              </a:rPr>
              <a:t>年</a:t>
            </a:r>
            <a:r>
              <a:rPr lang="en-US" altLang="zh-TW" sz="2800" spc="-75" dirty="0">
                <a:solidFill>
                  <a:prstClr val="black"/>
                </a:solidFill>
                <a:latin typeface="Cambria Math" panose="02040503050406030204" pitchFamily="18" charset="0"/>
                <a:ea typeface="華康儷楷書" panose="03000509000000000000" pitchFamily="65" charset="-120"/>
                <a:cs typeface="+mj-cs"/>
              </a:rPr>
              <a:t>3</a:t>
            </a:r>
            <a:r>
              <a:rPr lang="zh-TW" altLang="zh-TW" sz="2800" spc="-75" dirty="0">
                <a:solidFill>
                  <a:prstClr val="black"/>
                </a:solidFill>
                <a:latin typeface="Cambria Math" panose="02040503050406030204" pitchFamily="18" charset="0"/>
                <a:ea typeface="華康儷楷書" panose="03000509000000000000" pitchFamily="65" charset="-120"/>
                <a:cs typeface="+mj-cs"/>
              </a:rPr>
              <a:t>月</a:t>
            </a:r>
            <a:r>
              <a:rPr lang="en-US" altLang="zh-TW" sz="2800" spc="-75" dirty="0">
                <a:solidFill>
                  <a:prstClr val="black"/>
                </a:solidFill>
                <a:latin typeface="Cambria Math" panose="02040503050406030204" pitchFamily="18" charset="0"/>
                <a:ea typeface="華康儷楷書" panose="03000509000000000000" pitchFamily="65" charset="-120"/>
                <a:cs typeface="+mj-cs"/>
              </a:rPr>
              <a:t>11</a:t>
            </a:r>
            <a:r>
              <a:rPr lang="zh-TW" altLang="zh-TW" sz="2800" spc="-75" dirty="0">
                <a:solidFill>
                  <a:prstClr val="black"/>
                </a:solidFill>
                <a:latin typeface="Cambria Math" panose="02040503050406030204" pitchFamily="18" charset="0"/>
                <a:ea typeface="華康儷楷書" panose="03000509000000000000" pitchFamily="65" charset="-120"/>
                <a:cs typeface="+mj-cs"/>
              </a:rPr>
              <a:t>日臺教技</a:t>
            </a:r>
            <a:r>
              <a:rPr lang="en-US" altLang="zh-TW" sz="2800" spc="-75" dirty="0">
                <a:solidFill>
                  <a:prstClr val="black"/>
                </a:solidFill>
                <a:latin typeface="Cambria Math" panose="02040503050406030204" pitchFamily="18" charset="0"/>
                <a:ea typeface="華康儷楷書" panose="03000509000000000000" pitchFamily="65" charset="-120"/>
                <a:cs typeface="+mj-cs"/>
              </a:rPr>
              <a:t>(</a:t>
            </a:r>
            <a:r>
              <a:rPr lang="zh-TW" altLang="zh-TW" sz="2800" spc="-75" dirty="0">
                <a:solidFill>
                  <a:prstClr val="black"/>
                </a:solidFill>
                <a:latin typeface="Cambria Math" panose="02040503050406030204" pitchFamily="18" charset="0"/>
                <a:ea typeface="華康儷楷書" panose="03000509000000000000" pitchFamily="65" charset="-120"/>
                <a:cs typeface="+mj-cs"/>
              </a:rPr>
              <a:t>二</a:t>
            </a:r>
            <a:r>
              <a:rPr lang="en-US" altLang="zh-TW" sz="2800" spc="-75" dirty="0">
                <a:solidFill>
                  <a:prstClr val="black"/>
                </a:solidFill>
                <a:latin typeface="Cambria Math" panose="02040503050406030204" pitchFamily="18" charset="0"/>
                <a:ea typeface="華康儷楷書" panose="03000509000000000000" pitchFamily="65" charset="-120"/>
                <a:cs typeface="+mj-cs"/>
              </a:rPr>
              <a:t>)</a:t>
            </a:r>
            <a:r>
              <a:rPr lang="zh-TW" altLang="zh-TW" sz="2800" spc="-75" dirty="0">
                <a:solidFill>
                  <a:prstClr val="black"/>
                </a:solidFill>
                <a:latin typeface="Cambria Math" panose="02040503050406030204" pitchFamily="18" charset="0"/>
                <a:ea typeface="華康儷楷書" panose="03000509000000000000" pitchFamily="65" charset="-120"/>
                <a:cs typeface="+mj-cs"/>
              </a:rPr>
              <a:t>字第</a:t>
            </a:r>
            <a:r>
              <a:rPr lang="en-US" altLang="zh-TW" sz="2800" spc="-75" dirty="0">
                <a:solidFill>
                  <a:prstClr val="black"/>
                </a:solidFill>
                <a:latin typeface="Cambria Math" panose="02040503050406030204" pitchFamily="18" charset="0"/>
                <a:ea typeface="華康儷楷書" panose="03000509000000000000" pitchFamily="65" charset="-120"/>
                <a:cs typeface="+mj-cs"/>
              </a:rPr>
              <a:t>1150025558</a:t>
            </a:r>
            <a:r>
              <a:rPr lang="zh-TW" altLang="zh-TW" sz="2800" spc="-75" dirty="0">
                <a:solidFill>
                  <a:prstClr val="black"/>
                </a:solidFill>
                <a:latin typeface="Cambria Math" panose="02040503050406030204" pitchFamily="18" charset="0"/>
                <a:ea typeface="華康儷楷書" panose="03000509000000000000" pitchFamily="65" charset="-120"/>
                <a:cs typeface="+mj-cs"/>
              </a:rPr>
              <a:t>號函，</a:t>
            </a:r>
            <a:r>
              <a:rPr lang="en-US" altLang="zh-TW" sz="2800" spc="-75" dirty="0">
                <a:solidFill>
                  <a:prstClr val="black"/>
                </a:solidFill>
                <a:latin typeface="Cambria Math" panose="02040503050406030204" pitchFamily="18" charset="0"/>
                <a:ea typeface="華康儷楷書" panose="03000509000000000000" pitchFamily="65" charset="-120"/>
                <a:cs typeface="+mj-cs"/>
              </a:rPr>
              <a:t>115</a:t>
            </a:r>
            <a:br>
              <a:rPr lang="en-US" altLang="zh-TW" sz="2800" spc="-75" dirty="0">
                <a:solidFill>
                  <a:prstClr val="black"/>
                </a:solidFill>
                <a:latin typeface="Cambria Math" panose="02040503050406030204" pitchFamily="18" charset="0"/>
                <a:ea typeface="華康儷楷書" panose="03000509000000000000" pitchFamily="65" charset="-120"/>
                <a:cs typeface="+mj-cs"/>
              </a:rPr>
            </a:br>
            <a:r>
              <a:rPr lang="zh-TW" altLang="en-US" sz="2800" spc="-75" dirty="0">
                <a:solidFill>
                  <a:prstClr val="black"/>
                </a:solidFill>
                <a:latin typeface="Cambria Math" panose="02040503050406030204" pitchFamily="18" charset="0"/>
                <a:ea typeface="華康儷楷書" panose="03000509000000000000" pitchFamily="65" charset="-120"/>
                <a:cs typeface="+mj-cs"/>
              </a:rPr>
              <a:t>學年度四技二專技優甄審入學招生「</a:t>
            </a:r>
            <a:r>
              <a:rPr lang="zh-TW" altLang="en-US" sz="2800" spc="-75" dirty="0">
                <a:solidFill>
                  <a:srgbClr val="0000FF"/>
                </a:solidFill>
                <a:latin typeface="Cambria Math" panose="02040503050406030204" pitchFamily="18" charset="0"/>
                <a:ea typeface="華康儷楷書" panose="03000509000000000000" pitchFamily="65" charset="-120"/>
                <a:cs typeface="+mj-cs"/>
              </a:rPr>
              <a:t>修平</a:t>
            </a:r>
            <a:r>
              <a:rPr lang="zh-TW" altLang="zh-TW" sz="2800" spc="-75" dirty="0">
                <a:solidFill>
                  <a:srgbClr val="0000FF"/>
                </a:solidFill>
                <a:latin typeface="Cambria Math" panose="02040503050406030204" pitchFamily="18" charset="0"/>
                <a:ea typeface="華康儷楷書" panose="03000509000000000000" pitchFamily="65" charset="-120"/>
                <a:cs typeface="+mj-cs"/>
              </a:rPr>
              <a:t>科技大學</a:t>
            </a:r>
            <a:r>
              <a:rPr lang="zh-TW" altLang="en-US" sz="2800" spc="-75" dirty="0">
                <a:solidFill>
                  <a:prstClr val="black"/>
                </a:solidFill>
                <a:latin typeface="Cambria Math" panose="02040503050406030204" pitchFamily="18" charset="0"/>
                <a:ea typeface="華康儷楷書" panose="03000509000000000000" pitchFamily="65" charset="-120"/>
                <a:cs typeface="+mj-cs"/>
              </a:rPr>
              <a:t>」</a:t>
            </a:r>
            <a:r>
              <a:rPr lang="zh-TW" altLang="en-US" sz="2800" b="1" spc="-75" dirty="0">
                <a:solidFill>
                  <a:srgbClr val="C00000"/>
                </a:solidFill>
                <a:latin typeface="Cambria Math" panose="02040503050406030204" pitchFamily="18" charset="0"/>
                <a:ea typeface="華康儷楷書" panose="03000509000000000000" pitchFamily="65" charset="-120"/>
                <a:cs typeface="+mj-cs"/>
              </a:rPr>
              <a:t>停止招生</a:t>
            </a:r>
            <a:r>
              <a:rPr lang="zh-TW" altLang="zh-TW" sz="2800" spc="-75" dirty="0">
                <a:solidFill>
                  <a:prstClr val="black"/>
                </a:solidFill>
                <a:latin typeface="Cambria Math" panose="02040503050406030204" pitchFamily="18" charset="0"/>
                <a:ea typeface="華康儷楷書" panose="03000509000000000000" pitchFamily="65" charset="-120"/>
                <a:cs typeface="+mj-cs"/>
              </a:rPr>
              <a:t>。</a:t>
            </a:r>
            <a:endParaRPr lang="en-US" altLang="zh-TW" sz="2800" spc="-75" dirty="0">
              <a:solidFill>
                <a:prstClr val="black"/>
              </a:solidFill>
              <a:latin typeface="Cambria Math" panose="02040503050406030204" pitchFamily="18" charset="0"/>
              <a:ea typeface="華康儷楷書" panose="03000509000000000000" pitchFamily="65" charset="-120"/>
              <a:cs typeface="+mj-cs"/>
            </a:endParaRPr>
          </a:p>
        </p:txBody>
      </p:sp>
      <p:sp>
        <p:nvSpPr>
          <p:cNvPr id="7" name="Freeform 23">
            <a:extLst>
              <a:ext uri="{FF2B5EF4-FFF2-40B4-BE49-F238E27FC236}">
                <a16:creationId xmlns:a16="http://schemas.microsoft.com/office/drawing/2014/main" id="{7D480A56-A8C1-10FD-FEE9-5CC98093BDFB}"/>
              </a:ext>
            </a:extLst>
          </p:cNvPr>
          <p:cNvSpPr>
            <a:spLocks noEditPoints="1"/>
          </p:cNvSpPr>
          <p:nvPr/>
        </p:nvSpPr>
        <p:spPr bwMode="auto">
          <a:xfrm>
            <a:off x="983432" y="700336"/>
            <a:ext cx="1000472" cy="856456"/>
          </a:xfrm>
          <a:custGeom>
            <a:avLst/>
            <a:gdLst>
              <a:gd name="T0" fmla="*/ 1071 w 1079"/>
              <a:gd name="T1" fmla="*/ 525 h 1079"/>
              <a:gd name="T2" fmla="*/ 968 w 1079"/>
              <a:gd name="T3" fmla="*/ 405 h 1079"/>
              <a:gd name="T4" fmla="*/ 991 w 1079"/>
              <a:gd name="T5" fmla="*/ 260 h 1079"/>
              <a:gd name="T6" fmla="*/ 842 w 1079"/>
              <a:gd name="T7" fmla="*/ 208 h 1079"/>
              <a:gd name="T8" fmla="*/ 792 w 1079"/>
              <a:gd name="T9" fmla="*/ 71 h 1079"/>
              <a:gd name="T10" fmla="*/ 636 w 1079"/>
              <a:gd name="T11" fmla="*/ 101 h 1079"/>
              <a:gd name="T12" fmla="*/ 523 w 1079"/>
              <a:gd name="T13" fmla="*/ 8 h 1079"/>
              <a:gd name="T14" fmla="*/ 403 w 1079"/>
              <a:gd name="T15" fmla="*/ 111 h 1079"/>
              <a:gd name="T16" fmla="*/ 258 w 1079"/>
              <a:gd name="T17" fmla="*/ 88 h 1079"/>
              <a:gd name="T18" fmla="*/ 206 w 1079"/>
              <a:gd name="T19" fmla="*/ 237 h 1079"/>
              <a:gd name="T20" fmla="*/ 69 w 1079"/>
              <a:gd name="T21" fmla="*/ 287 h 1079"/>
              <a:gd name="T22" fmla="*/ 99 w 1079"/>
              <a:gd name="T23" fmla="*/ 443 h 1079"/>
              <a:gd name="T24" fmla="*/ 6 w 1079"/>
              <a:gd name="T25" fmla="*/ 556 h 1079"/>
              <a:gd name="T26" fmla="*/ 109 w 1079"/>
              <a:gd name="T27" fmla="*/ 676 h 1079"/>
              <a:gd name="T28" fmla="*/ 86 w 1079"/>
              <a:gd name="T29" fmla="*/ 821 h 1079"/>
              <a:gd name="T30" fmla="*/ 235 w 1079"/>
              <a:gd name="T31" fmla="*/ 873 h 1079"/>
              <a:gd name="T32" fmla="*/ 288 w 1079"/>
              <a:gd name="T33" fmla="*/ 1010 h 1079"/>
              <a:gd name="T34" fmla="*/ 443 w 1079"/>
              <a:gd name="T35" fmla="*/ 980 h 1079"/>
              <a:gd name="T36" fmla="*/ 554 w 1079"/>
              <a:gd name="T37" fmla="*/ 1073 h 1079"/>
              <a:gd name="T38" fmla="*/ 674 w 1079"/>
              <a:gd name="T39" fmla="*/ 970 h 1079"/>
              <a:gd name="T40" fmla="*/ 819 w 1079"/>
              <a:gd name="T41" fmla="*/ 993 h 1079"/>
              <a:gd name="T42" fmla="*/ 872 w 1079"/>
              <a:gd name="T43" fmla="*/ 844 h 1079"/>
              <a:gd name="T44" fmla="*/ 1008 w 1079"/>
              <a:gd name="T45" fmla="*/ 791 h 1079"/>
              <a:gd name="T46" fmla="*/ 979 w 1079"/>
              <a:gd name="T47" fmla="*/ 636 h 1079"/>
              <a:gd name="T48" fmla="*/ 361 w 1079"/>
              <a:gd name="T49" fmla="*/ 716 h 1079"/>
              <a:gd name="T50" fmla="*/ 300 w 1079"/>
              <a:gd name="T51" fmla="*/ 730 h 1079"/>
              <a:gd name="T52" fmla="*/ 267 w 1079"/>
              <a:gd name="T53" fmla="*/ 749 h 1079"/>
              <a:gd name="T54" fmla="*/ 200 w 1079"/>
              <a:gd name="T55" fmla="*/ 514 h 1079"/>
              <a:gd name="T56" fmla="*/ 244 w 1079"/>
              <a:gd name="T57" fmla="*/ 506 h 1079"/>
              <a:gd name="T58" fmla="*/ 305 w 1079"/>
              <a:gd name="T59" fmla="*/ 491 h 1079"/>
              <a:gd name="T60" fmla="*/ 338 w 1079"/>
              <a:gd name="T61" fmla="*/ 474 h 1079"/>
              <a:gd name="T62" fmla="*/ 405 w 1079"/>
              <a:gd name="T63" fmla="*/ 709 h 1079"/>
              <a:gd name="T64" fmla="*/ 466 w 1079"/>
              <a:gd name="T65" fmla="*/ 695 h 1079"/>
              <a:gd name="T66" fmla="*/ 380 w 1079"/>
              <a:gd name="T67" fmla="*/ 487 h 1079"/>
              <a:gd name="T68" fmla="*/ 485 w 1079"/>
              <a:gd name="T69" fmla="*/ 430 h 1079"/>
              <a:gd name="T70" fmla="*/ 515 w 1079"/>
              <a:gd name="T71" fmla="*/ 453 h 1079"/>
              <a:gd name="T72" fmla="*/ 506 w 1079"/>
              <a:gd name="T73" fmla="*/ 527 h 1079"/>
              <a:gd name="T74" fmla="*/ 536 w 1079"/>
              <a:gd name="T75" fmla="*/ 539 h 1079"/>
              <a:gd name="T76" fmla="*/ 475 w 1079"/>
              <a:gd name="T77" fmla="*/ 649 h 1079"/>
              <a:gd name="T78" fmla="*/ 571 w 1079"/>
              <a:gd name="T79" fmla="*/ 642 h 1079"/>
              <a:gd name="T80" fmla="*/ 554 w 1079"/>
              <a:gd name="T81" fmla="*/ 670 h 1079"/>
              <a:gd name="T82" fmla="*/ 733 w 1079"/>
              <a:gd name="T83" fmla="*/ 613 h 1079"/>
              <a:gd name="T84" fmla="*/ 680 w 1079"/>
              <a:gd name="T85" fmla="*/ 617 h 1079"/>
              <a:gd name="T86" fmla="*/ 643 w 1079"/>
              <a:gd name="T87" fmla="*/ 647 h 1079"/>
              <a:gd name="T88" fmla="*/ 523 w 1079"/>
              <a:gd name="T89" fmla="*/ 437 h 1079"/>
              <a:gd name="T90" fmla="*/ 542 w 1079"/>
              <a:gd name="T91" fmla="*/ 409 h 1079"/>
              <a:gd name="T92" fmla="*/ 643 w 1079"/>
              <a:gd name="T93" fmla="*/ 581 h 1079"/>
              <a:gd name="T94" fmla="*/ 638 w 1079"/>
              <a:gd name="T95" fmla="*/ 382 h 1079"/>
              <a:gd name="T96" fmla="*/ 739 w 1079"/>
              <a:gd name="T97" fmla="*/ 554 h 1079"/>
              <a:gd name="T98" fmla="*/ 727 w 1079"/>
              <a:gd name="T99" fmla="*/ 359 h 1079"/>
              <a:gd name="T100" fmla="*/ 762 w 1079"/>
              <a:gd name="T101" fmla="*/ 369 h 1079"/>
              <a:gd name="T102" fmla="*/ 783 w 1079"/>
              <a:gd name="T103" fmla="*/ 600 h 1079"/>
              <a:gd name="T104" fmla="*/ 809 w 1079"/>
              <a:gd name="T105" fmla="*/ 439 h 1079"/>
              <a:gd name="T106" fmla="*/ 792 w 1079"/>
              <a:gd name="T107" fmla="*/ 340 h 1079"/>
              <a:gd name="T108" fmla="*/ 830 w 1079"/>
              <a:gd name="T109" fmla="*/ 353 h 1079"/>
              <a:gd name="T110" fmla="*/ 865 w 1079"/>
              <a:gd name="T111" fmla="*/ 508 h 1079"/>
              <a:gd name="T112" fmla="*/ 842 w 1079"/>
              <a:gd name="T113" fmla="*/ 521 h 1079"/>
              <a:gd name="T114" fmla="*/ 861 w 1079"/>
              <a:gd name="T115" fmla="*/ 584 h 1079"/>
              <a:gd name="T116" fmla="*/ 842 w 1079"/>
              <a:gd name="T117" fmla="*/ 546 h 1079"/>
              <a:gd name="T118" fmla="*/ 884 w 1079"/>
              <a:gd name="T119" fmla="*/ 542 h 1079"/>
              <a:gd name="T120" fmla="*/ 872 w 1079"/>
              <a:gd name="T121" fmla="*/ 584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9" h="1079">
                <a:moveTo>
                  <a:pt x="1071" y="556"/>
                </a:moveTo>
                <a:lnTo>
                  <a:pt x="1071" y="556"/>
                </a:lnTo>
                <a:lnTo>
                  <a:pt x="1077" y="548"/>
                </a:lnTo>
                <a:lnTo>
                  <a:pt x="1079" y="539"/>
                </a:lnTo>
                <a:lnTo>
                  <a:pt x="1077" y="531"/>
                </a:lnTo>
                <a:lnTo>
                  <a:pt x="1071" y="525"/>
                </a:lnTo>
                <a:lnTo>
                  <a:pt x="979" y="443"/>
                </a:lnTo>
                <a:lnTo>
                  <a:pt x="979" y="443"/>
                </a:lnTo>
                <a:lnTo>
                  <a:pt x="972" y="434"/>
                </a:lnTo>
                <a:lnTo>
                  <a:pt x="968" y="426"/>
                </a:lnTo>
                <a:lnTo>
                  <a:pt x="966" y="413"/>
                </a:lnTo>
                <a:lnTo>
                  <a:pt x="968" y="405"/>
                </a:lnTo>
                <a:lnTo>
                  <a:pt x="1008" y="287"/>
                </a:lnTo>
                <a:lnTo>
                  <a:pt x="1008" y="287"/>
                </a:lnTo>
                <a:lnTo>
                  <a:pt x="1010" y="279"/>
                </a:lnTo>
                <a:lnTo>
                  <a:pt x="1006" y="271"/>
                </a:lnTo>
                <a:lnTo>
                  <a:pt x="1000" y="264"/>
                </a:lnTo>
                <a:lnTo>
                  <a:pt x="991" y="260"/>
                </a:lnTo>
                <a:lnTo>
                  <a:pt x="872" y="237"/>
                </a:lnTo>
                <a:lnTo>
                  <a:pt x="872" y="237"/>
                </a:lnTo>
                <a:lnTo>
                  <a:pt x="861" y="233"/>
                </a:lnTo>
                <a:lnTo>
                  <a:pt x="853" y="227"/>
                </a:lnTo>
                <a:lnTo>
                  <a:pt x="846" y="218"/>
                </a:lnTo>
                <a:lnTo>
                  <a:pt x="842" y="208"/>
                </a:lnTo>
                <a:lnTo>
                  <a:pt x="819" y="88"/>
                </a:lnTo>
                <a:lnTo>
                  <a:pt x="819" y="88"/>
                </a:lnTo>
                <a:lnTo>
                  <a:pt x="815" y="78"/>
                </a:lnTo>
                <a:lnTo>
                  <a:pt x="809" y="73"/>
                </a:lnTo>
                <a:lnTo>
                  <a:pt x="800" y="69"/>
                </a:lnTo>
                <a:lnTo>
                  <a:pt x="792" y="71"/>
                </a:lnTo>
                <a:lnTo>
                  <a:pt x="674" y="111"/>
                </a:lnTo>
                <a:lnTo>
                  <a:pt x="674" y="111"/>
                </a:lnTo>
                <a:lnTo>
                  <a:pt x="666" y="113"/>
                </a:lnTo>
                <a:lnTo>
                  <a:pt x="653" y="111"/>
                </a:lnTo>
                <a:lnTo>
                  <a:pt x="645" y="107"/>
                </a:lnTo>
                <a:lnTo>
                  <a:pt x="636" y="101"/>
                </a:lnTo>
                <a:lnTo>
                  <a:pt x="554" y="8"/>
                </a:lnTo>
                <a:lnTo>
                  <a:pt x="554" y="8"/>
                </a:lnTo>
                <a:lnTo>
                  <a:pt x="548" y="2"/>
                </a:lnTo>
                <a:lnTo>
                  <a:pt x="540" y="0"/>
                </a:lnTo>
                <a:lnTo>
                  <a:pt x="531" y="2"/>
                </a:lnTo>
                <a:lnTo>
                  <a:pt x="523" y="8"/>
                </a:lnTo>
                <a:lnTo>
                  <a:pt x="443" y="101"/>
                </a:lnTo>
                <a:lnTo>
                  <a:pt x="443" y="101"/>
                </a:lnTo>
                <a:lnTo>
                  <a:pt x="435" y="107"/>
                </a:lnTo>
                <a:lnTo>
                  <a:pt x="424" y="111"/>
                </a:lnTo>
                <a:lnTo>
                  <a:pt x="414" y="113"/>
                </a:lnTo>
                <a:lnTo>
                  <a:pt x="403" y="111"/>
                </a:lnTo>
                <a:lnTo>
                  <a:pt x="288" y="71"/>
                </a:lnTo>
                <a:lnTo>
                  <a:pt x="288" y="71"/>
                </a:lnTo>
                <a:lnTo>
                  <a:pt x="277" y="69"/>
                </a:lnTo>
                <a:lnTo>
                  <a:pt x="269" y="73"/>
                </a:lnTo>
                <a:lnTo>
                  <a:pt x="263" y="78"/>
                </a:lnTo>
                <a:lnTo>
                  <a:pt x="258" y="88"/>
                </a:lnTo>
                <a:lnTo>
                  <a:pt x="235" y="208"/>
                </a:lnTo>
                <a:lnTo>
                  <a:pt x="235" y="208"/>
                </a:lnTo>
                <a:lnTo>
                  <a:pt x="231" y="218"/>
                </a:lnTo>
                <a:lnTo>
                  <a:pt x="225" y="227"/>
                </a:lnTo>
                <a:lnTo>
                  <a:pt x="216" y="233"/>
                </a:lnTo>
                <a:lnTo>
                  <a:pt x="206" y="237"/>
                </a:lnTo>
                <a:lnTo>
                  <a:pt x="86" y="260"/>
                </a:lnTo>
                <a:lnTo>
                  <a:pt x="86" y="260"/>
                </a:lnTo>
                <a:lnTo>
                  <a:pt x="78" y="264"/>
                </a:lnTo>
                <a:lnTo>
                  <a:pt x="71" y="271"/>
                </a:lnTo>
                <a:lnTo>
                  <a:pt x="69" y="279"/>
                </a:lnTo>
                <a:lnTo>
                  <a:pt x="69" y="287"/>
                </a:lnTo>
                <a:lnTo>
                  <a:pt x="109" y="405"/>
                </a:lnTo>
                <a:lnTo>
                  <a:pt x="109" y="405"/>
                </a:lnTo>
                <a:lnTo>
                  <a:pt x="111" y="413"/>
                </a:lnTo>
                <a:lnTo>
                  <a:pt x="109" y="426"/>
                </a:lnTo>
                <a:lnTo>
                  <a:pt x="105" y="434"/>
                </a:lnTo>
                <a:lnTo>
                  <a:pt x="99" y="443"/>
                </a:lnTo>
                <a:lnTo>
                  <a:pt x="6" y="525"/>
                </a:lnTo>
                <a:lnTo>
                  <a:pt x="6" y="525"/>
                </a:lnTo>
                <a:lnTo>
                  <a:pt x="0" y="531"/>
                </a:lnTo>
                <a:lnTo>
                  <a:pt x="0" y="539"/>
                </a:lnTo>
                <a:lnTo>
                  <a:pt x="0" y="548"/>
                </a:lnTo>
                <a:lnTo>
                  <a:pt x="6" y="556"/>
                </a:lnTo>
                <a:lnTo>
                  <a:pt x="99" y="636"/>
                </a:lnTo>
                <a:lnTo>
                  <a:pt x="99" y="636"/>
                </a:lnTo>
                <a:lnTo>
                  <a:pt x="105" y="644"/>
                </a:lnTo>
                <a:lnTo>
                  <a:pt x="109" y="655"/>
                </a:lnTo>
                <a:lnTo>
                  <a:pt x="111" y="665"/>
                </a:lnTo>
                <a:lnTo>
                  <a:pt x="109" y="676"/>
                </a:lnTo>
                <a:lnTo>
                  <a:pt x="69" y="791"/>
                </a:lnTo>
                <a:lnTo>
                  <a:pt x="69" y="791"/>
                </a:lnTo>
                <a:lnTo>
                  <a:pt x="69" y="802"/>
                </a:lnTo>
                <a:lnTo>
                  <a:pt x="71" y="810"/>
                </a:lnTo>
                <a:lnTo>
                  <a:pt x="78" y="817"/>
                </a:lnTo>
                <a:lnTo>
                  <a:pt x="86" y="821"/>
                </a:lnTo>
                <a:lnTo>
                  <a:pt x="206" y="844"/>
                </a:lnTo>
                <a:lnTo>
                  <a:pt x="206" y="844"/>
                </a:lnTo>
                <a:lnTo>
                  <a:pt x="216" y="848"/>
                </a:lnTo>
                <a:lnTo>
                  <a:pt x="225" y="854"/>
                </a:lnTo>
                <a:lnTo>
                  <a:pt x="231" y="863"/>
                </a:lnTo>
                <a:lnTo>
                  <a:pt x="235" y="873"/>
                </a:lnTo>
                <a:lnTo>
                  <a:pt x="258" y="993"/>
                </a:lnTo>
                <a:lnTo>
                  <a:pt x="258" y="993"/>
                </a:lnTo>
                <a:lnTo>
                  <a:pt x="263" y="1001"/>
                </a:lnTo>
                <a:lnTo>
                  <a:pt x="269" y="1008"/>
                </a:lnTo>
                <a:lnTo>
                  <a:pt x="277" y="1010"/>
                </a:lnTo>
                <a:lnTo>
                  <a:pt x="288" y="1010"/>
                </a:lnTo>
                <a:lnTo>
                  <a:pt x="403" y="970"/>
                </a:lnTo>
                <a:lnTo>
                  <a:pt x="403" y="970"/>
                </a:lnTo>
                <a:lnTo>
                  <a:pt x="414" y="968"/>
                </a:lnTo>
                <a:lnTo>
                  <a:pt x="424" y="970"/>
                </a:lnTo>
                <a:lnTo>
                  <a:pt x="435" y="974"/>
                </a:lnTo>
                <a:lnTo>
                  <a:pt x="443" y="980"/>
                </a:lnTo>
                <a:lnTo>
                  <a:pt x="523" y="1073"/>
                </a:lnTo>
                <a:lnTo>
                  <a:pt x="523" y="1073"/>
                </a:lnTo>
                <a:lnTo>
                  <a:pt x="531" y="1077"/>
                </a:lnTo>
                <a:lnTo>
                  <a:pt x="540" y="1079"/>
                </a:lnTo>
                <a:lnTo>
                  <a:pt x="548" y="1077"/>
                </a:lnTo>
                <a:lnTo>
                  <a:pt x="554" y="1073"/>
                </a:lnTo>
                <a:lnTo>
                  <a:pt x="636" y="980"/>
                </a:lnTo>
                <a:lnTo>
                  <a:pt x="636" y="980"/>
                </a:lnTo>
                <a:lnTo>
                  <a:pt x="645" y="974"/>
                </a:lnTo>
                <a:lnTo>
                  <a:pt x="653" y="970"/>
                </a:lnTo>
                <a:lnTo>
                  <a:pt x="666" y="968"/>
                </a:lnTo>
                <a:lnTo>
                  <a:pt x="674" y="970"/>
                </a:lnTo>
                <a:lnTo>
                  <a:pt x="792" y="1010"/>
                </a:lnTo>
                <a:lnTo>
                  <a:pt x="792" y="1010"/>
                </a:lnTo>
                <a:lnTo>
                  <a:pt x="800" y="1010"/>
                </a:lnTo>
                <a:lnTo>
                  <a:pt x="809" y="1008"/>
                </a:lnTo>
                <a:lnTo>
                  <a:pt x="815" y="1001"/>
                </a:lnTo>
                <a:lnTo>
                  <a:pt x="819" y="993"/>
                </a:lnTo>
                <a:lnTo>
                  <a:pt x="842" y="873"/>
                </a:lnTo>
                <a:lnTo>
                  <a:pt x="842" y="873"/>
                </a:lnTo>
                <a:lnTo>
                  <a:pt x="846" y="863"/>
                </a:lnTo>
                <a:lnTo>
                  <a:pt x="853" y="854"/>
                </a:lnTo>
                <a:lnTo>
                  <a:pt x="861" y="848"/>
                </a:lnTo>
                <a:lnTo>
                  <a:pt x="872" y="844"/>
                </a:lnTo>
                <a:lnTo>
                  <a:pt x="991" y="821"/>
                </a:lnTo>
                <a:lnTo>
                  <a:pt x="991" y="821"/>
                </a:lnTo>
                <a:lnTo>
                  <a:pt x="1000" y="817"/>
                </a:lnTo>
                <a:lnTo>
                  <a:pt x="1006" y="810"/>
                </a:lnTo>
                <a:lnTo>
                  <a:pt x="1010" y="802"/>
                </a:lnTo>
                <a:lnTo>
                  <a:pt x="1008" y="791"/>
                </a:lnTo>
                <a:lnTo>
                  <a:pt x="968" y="676"/>
                </a:lnTo>
                <a:lnTo>
                  <a:pt x="968" y="676"/>
                </a:lnTo>
                <a:lnTo>
                  <a:pt x="966" y="665"/>
                </a:lnTo>
                <a:lnTo>
                  <a:pt x="968" y="655"/>
                </a:lnTo>
                <a:lnTo>
                  <a:pt x="972" y="644"/>
                </a:lnTo>
                <a:lnTo>
                  <a:pt x="979" y="636"/>
                </a:lnTo>
                <a:lnTo>
                  <a:pt x="1071" y="556"/>
                </a:lnTo>
                <a:close/>
                <a:moveTo>
                  <a:pt x="393" y="720"/>
                </a:moveTo>
                <a:lnTo>
                  <a:pt x="393" y="720"/>
                </a:lnTo>
                <a:lnTo>
                  <a:pt x="380" y="722"/>
                </a:lnTo>
                <a:lnTo>
                  <a:pt x="370" y="722"/>
                </a:lnTo>
                <a:lnTo>
                  <a:pt x="361" y="716"/>
                </a:lnTo>
                <a:lnTo>
                  <a:pt x="353" y="707"/>
                </a:lnTo>
                <a:lnTo>
                  <a:pt x="263" y="590"/>
                </a:lnTo>
                <a:lnTo>
                  <a:pt x="263" y="590"/>
                </a:lnTo>
                <a:lnTo>
                  <a:pt x="298" y="722"/>
                </a:lnTo>
                <a:lnTo>
                  <a:pt x="298" y="722"/>
                </a:lnTo>
                <a:lnTo>
                  <a:pt x="300" y="730"/>
                </a:lnTo>
                <a:lnTo>
                  <a:pt x="298" y="739"/>
                </a:lnTo>
                <a:lnTo>
                  <a:pt x="292" y="747"/>
                </a:lnTo>
                <a:lnTo>
                  <a:pt x="284" y="751"/>
                </a:lnTo>
                <a:lnTo>
                  <a:pt x="284" y="751"/>
                </a:lnTo>
                <a:lnTo>
                  <a:pt x="275" y="751"/>
                </a:lnTo>
                <a:lnTo>
                  <a:pt x="267" y="749"/>
                </a:lnTo>
                <a:lnTo>
                  <a:pt x="258" y="743"/>
                </a:lnTo>
                <a:lnTo>
                  <a:pt x="254" y="735"/>
                </a:lnTo>
                <a:lnTo>
                  <a:pt x="197" y="533"/>
                </a:lnTo>
                <a:lnTo>
                  <a:pt x="197" y="533"/>
                </a:lnTo>
                <a:lnTo>
                  <a:pt x="195" y="523"/>
                </a:lnTo>
                <a:lnTo>
                  <a:pt x="200" y="514"/>
                </a:lnTo>
                <a:lnTo>
                  <a:pt x="206" y="508"/>
                </a:lnTo>
                <a:lnTo>
                  <a:pt x="216" y="504"/>
                </a:lnTo>
                <a:lnTo>
                  <a:pt x="216" y="504"/>
                </a:lnTo>
                <a:lnTo>
                  <a:pt x="225" y="502"/>
                </a:lnTo>
                <a:lnTo>
                  <a:pt x="235" y="502"/>
                </a:lnTo>
                <a:lnTo>
                  <a:pt x="244" y="506"/>
                </a:lnTo>
                <a:lnTo>
                  <a:pt x="252" y="516"/>
                </a:lnTo>
                <a:lnTo>
                  <a:pt x="342" y="632"/>
                </a:lnTo>
                <a:lnTo>
                  <a:pt x="342" y="632"/>
                </a:lnTo>
                <a:lnTo>
                  <a:pt x="307" y="502"/>
                </a:lnTo>
                <a:lnTo>
                  <a:pt x="307" y="502"/>
                </a:lnTo>
                <a:lnTo>
                  <a:pt x="305" y="491"/>
                </a:lnTo>
                <a:lnTo>
                  <a:pt x="309" y="483"/>
                </a:lnTo>
                <a:lnTo>
                  <a:pt x="313" y="476"/>
                </a:lnTo>
                <a:lnTo>
                  <a:pt x="321" y="472"/>
                </a:lnTo>
                <a:lnTo>
                  <a:pt x="321" y="472"/>
                </a:lnTo>
                <a:lnTo>
                  <a:pt x="330" y="472"/>
                </a:lnTo>
                <a:lnTo>
                  <a:pt x="338" y="474"/>
                </a:lnTo>
                <a:lnTo>
                  <a:pt x="347" y="481"/>
                </a:lnTo>
                <a:lnTo>
                  <a:pt x="351" y="489"/>
                </a:lnTo>
                <a:lnTo>
                  <a:pt x="407" y="688"/>
                </a:lnTo>
                <a:lnTo>
                  <a:pt x="407" y="688"/>
                </a:lnTo>
                <a:lnTo>
                  <a:pt x="407" y="699"/>
                </a:lnTo>
                <a:lnTo>
                  <a:pt x="405" y="709"/>
                </a:lnTo>
                <a:lnTo>
                  <a:pt x="401" y="716"/>
                </a:lnTo>
                <a:lnTo>
                  <a:pt x="393" y="720"/>
                </a:lnTo>
                <a:lnTo>
                  <a:pt x="393" y="720"/>
                </a:lnTo>
                <a:close/>
                <a:moveTo>
                  <a:pt x="554" y="670"/>
                </a:moveTo>
                <a:lnTo>
                  <a:pt x="466" y="695"/>
                </a:lnTo>
                <a:lnTo>
                  <a:pt x="466" y="695"/>
                </a:lnTo>
                <a:lnTo>
                  <a:pt x="456" y="695"/>
                </a:lnTo>
                <a:lnTo>
                  <a:pt x="445" y="693"/>
                </a:lnTo>
                <a:lnTo>
                  <a:pt x="439" y="686"/>
                </a:lnTo>
                <a:lnTo>
                  <a:pt x="435" y="676"/>
                </a:lnTo>
                <a:lnTo>
                  <a:pt x="380" y="487"/>
                </a:lnTo>
                <a:lnTo>
                  <a:pt x="380" y="487"/>
                </a:lnTo>
                <a:lnTo>
                  <a:pt x="380" y="474"/>
                </a:lnTo>
                <a:lnTo>
                  <a:pt x="382" y="466"/>
                </a:lnTo>
                <a:lnTo>
                  <a:pt x="389" y="460"/>
                </a:lnTo>
                <a:lnTo>
                  <a:pt x="397" y="455"/>
                </a:lnTo>
                <a:lnTo>
                  <a:pt x="485" y="430"/>
                </a:lnTo>
                <a:lnTo>
                  <a:pt x="485" y="430"/>
                </a:lnTo>
                <a:lnTo>
                  <a:pt x="496" y="430"/>
                </a:lnTo>
                <a:lnTo>
                  <a:pt x="504" y="432"/>
                </a:lnTo>
                <a:lnTo>
                  <a:pt x="510" y="437"/>
                </a:lnTo>
                <a:lnTo>
                  <a:pt x="512" y="445"/>
                </a:lnTo>
                <a:lnTo>
                  <a:pt x="512" y="445"/>
                </a:lnTo>
                <a:lnTo>
                  <a:pt x="515" y="453"/>
                </a:lnTo>
                <a:lnTo>
                  <a:pt x="512" y="460"/>
                </a:lnTo>
                <a:lnTo>
                  <a:pt x="506" y="466"/>
                </a:lnTo>
                <a:lnTo>
                  <a:pt x="496" y="470"/>
                </a:lnTo>
                <a:lnTo>
                  <a:pt x="431" y="489"/>
                </a:lnTo>
                <a:lnTo>
                  <a:pt x="445" y="544"/>
                </a:lnTo>
                <a:lnTo>
                  <a:pt x="506" y="527"/>
                </a:lnTo>
                <a:lnTo>
                  <a:pt x="506" y="527"/>
                </a:lnTo>
                <a:lnTo>
                  <a:pt x="519" y="525"/>
                </a:lnTo>
                <a:lnTo>
                  <a:pt x="527" y="527"/>
                </a:lnTo>
                <a:lnTo>
                  <a:pt x="531" y="533"/>
                </a:lnTo>
                <a:lnTo>
                  <a:pt x="536" y="539"/>
                </a:lnTo>
                <a:lnTo>
                  <a:pt x="536" y="539"/>
                </a:lnTo>
                <a:lnTo>
                  <a:pt x="538" y="548"/>
                </a:lnTo>
                <a:lnTo>
                  <a:pt x="536" y="556"/>
                </a:lnTo>
                <a:lnTo>
                  <a:pt x="529" y="563"/>
                </a:lnTo>
                <a:lnTo>
                  <a:pt x="519" y="567"/>
                </a:lnTo>
                <a:lnTo>
                  <a:pt x="456" y="584"/>
                </a:lnTo>
                <a:lnTo>
                  <a:pt x="475" y="649"/>
                </a:lnTo>
                <a:lnTo>
                  <a:pt x="544" y="630"/>
                </a:lnTo>
                <a:lnTo>
                  <a:pt x="544" y="630"/>
                </a:lnTo>
                <a:lnTo>
                  <a:pt x="554" y="628"/>
                </a:lnTo>
                <a:lnTo>
                  <a:pt x="563" y="630"/>
                </a:lnTo>
                <a:lnTo>
                  <a:pt x="569" y="634"/>
                </a:lnTo>
                <a:lnTo>
                  <a:pt x="571" y="642"/>
                </a:lnTo>
                <a:lnTo>
                  <a:pt x="571" y="642"/>
                </a:lnTo>
                <a:lnTo>
                  <a:pt x="573" y="651"/>
                </a:lnTo>
                <a:lnTo>
                  <a:pt x="571" y="657"/>
                </a:lnTo>
                <a:lnTo>
                  <a:pt x="565" y="663"/>
                </a:lnTo>
                <a:lnTo>
                  <a:pt x="554" y="670"/>
                </a:lnTo>
                <a:lnTo>
                  <a:pt x="554" y="670"/>
                </a:lnTo>
                <a:close/>
                <a:moveTo>
                  <a:pt x="760" y="615"/>
                </a:moveTo>
                <a:lnTo>
                  <a:pt x="760" y="615"/>
                </a:lnTo>
                <a:lnTo>
                  <a:pt x="746" y="617"/>
                </a:lnTo>
                <a:lnTo>
                  <a:pt x="739" y="617"/>
                </a:lnTo>
                <a:lnTo>
                  <a:pt x="735" y="617"/>
                </a:lnTo>
                <a:lnTo>
                  <a:pt x="733" y="613"/>
                </a:lnTo>
                <a:lnTo>
                  <a:pt x="729" y="611"/>
                </a:lnTo>
                <a:lnTo>
                  <a:pt x="722" y="598"/>
                </a:lnTo>
                <a:lnTo>
                  <a:pt x="664" y="476"/>
                </a:lnTo>
                <a:lnTo>
                  <a:pt x="664" y="476"/>
                </a:lnTo>
                <a:lnTo>
                  <a:pt x="680" y="617"/>
                </a:lnTo>
                <a:lnTo>
                  <a:pt x="680" y="617"/>
                </a:lnTo>
                <a:lnTo>
                  <a:pt x="678" y="628"/>
                </a:lnTo>
                <a:lnTo>
                  <a:pt x="676" y="636"/>
                </a:lnTo>
                <a:lnTo>
                  <a:pt x="668" y="640"/>
                </a:lnTo>
                <a:lnTo>
                  <a:pt x="655" y="644"/>
                </a:lnTo>
                <a:lnTo>
                  <a:pt x="655" y="644"/>
                </a:lnTo>
                <a:lnTo>
                  <a:pt x="643" y="647"/>
                </a:lnTo>
                <a:lnTo>
                  <a:pt x="632" y="647"/>
                </a:lnTo>
                <a:lnTo>
                  <a:pt x="626" y="640"/>
                </a:lnTo>
                <a:lnTo>
                  <a:pt x="622" y="634"/>
                </a:lnTo>
                <a:lnTo>
                  <a:pt x="531" y="453"/>
                </a:lnTo>
                <a:lnTo>
                  <a:pt x="531" y="453"/>
                </a:lnTo>
                <a:lnTo>
                  <a:pt x="523" y="437"/>
                </a:lnTo>
                <a:lnTo>
                  <a:pt x="523" y="437"/>
                </a:lnTo>
                <a:lnTo>
                  <a:pt x="523" y="428"/>
                </a:lnTo>
                <a:lnTo>
                  <a:pt x="525" y="420"/>
                </a:lnTo>
                <a:lnTo>
                  <a:pt x="533" y="413"/>
                </a:lnTo>
                <a:lnTo>
                  <a:pt x="542" y="409"/>
                </a:lnTo>
                <a:lnTo>
                  <a:pt x="542" y="409"/>
                </a:lnTo>
                <a:lnTo>
                  <a:pt x="550" y="409"/>
                </a:lnTo>
                <a:lnTo>
                  <a:pt x="559" y="411"/>
                </a:lnTo>
                <a:lnTo>
                  <a:pt x="563" y="416"/>
                </a:lnTo>
                <a:lnTo>
                  <a:pt x="567" y="422"/>
                </a:lnTo>
                <a:lnTo>
                  <a:pt x="643" y="581"/>
                </a:lnTo>
                <a:lnTo>
                  <a:pt x="643" y="581"/>
                </a:lnTo>
                <a:lnTo>
                  <a:pt x="622" y="407"/>
                </a:lnTo>
                <a:lnTo>
                  <a:pt x="622" y="407"/>
                </a:lnTo>
                <a:lnTo>
                  <a:pt x="622" y="399"/>
                </a:lnTo>
                <a:lnTo>
                  <a:pt x="624" y="390"/>
                </a:lnTo>
                <a:lnTo>
                  <a:pt x="630" y="386"/>
                </a:lnTo>
                <a:lnTo>
                  <a:pt x="638" y="382"/>
                </a:lnTo>
                <a:lnTo>
                  <a:pt x="638" y="382"/>
                </a:lnTo>
                <a:lnTo>
                  <a:pt x="647" y="382"/>
                </a:lnTo>
                <a:lnTo>
                  <a:pt x="653" y="384"/>
                </a:lnTo>
                <a:lnTo>
                  <a:pt x="659" y="388"/>
                </a:lnTo>
                <a:lnTo>
                  <a:pt x="664" y="395"/>
                </a:lnTo>
                <a:lnTo>
                  <a:pt x="739" y="554"/>
                </a:lnTo>
                <a:lnTo>
                  <a:pt x="741" y="552"/>
                </a:lnTo>
                <a:lnTo>
                  <a:pt x="718" y="382"/>
                </a:lnTo>
                <a:lnTo>
                  <a:pt x="718" y="382"/>
                </a:lnTo>
                <a:lnTo>
                  <a:pt x="718" y="371"/>
                </a:lnTo>
                <a:lnTo>
                  <a:pt x="720" y="363"/>
                </a:lnTo>
                <a:lnTo>
                  <a:pt x="727" y="359"/>
                </a:lnTo>
                <a:lnTo>
                  <a:pt x="735" y="355"/>
                </a:lnTo>
                <a:lnTo>
                  <a:pt x="735" y="355"/>
                </a:lnTo>
                <a:lnTo>
                  <a:pt x="746" y="353"/>
                </a:lnTo>
                <a:lnTo>
                  <a:pt x="752" y="355"/>
                </a:lnTo>
                <a:lnTo>
                  <a:pt x="758" y="361"/>
                </a:lnTo>
                <a:lnTo>
                  <a:pt x="762" y="369"/>
                </a:lnTo>
                <a:lnTo>
                  <a:pt x="762" y="369"/>
                </a:lnTo>
                <a:lnTo>
                  <a:pt x="764" y="386"/>
                </a:lnTo>
                <a:lnTo>
                  <a:pt x="783" y="581"/>
                </a:lnTo>
                <a:lnTo>
                  <a:pt x="783" y="581"/>
                </a:lnTo>
                <a:lnTo>
                  <a:pt x="785" y="596"/>
                </a:lnTo>
                <a:lnTo>
                  <a:pt x="783" y="600"/>
                </a:lnTo>
                <a:lnTo>
                  <a:pt x="781" y="605"/>
                </a:lnTo>
                <a:lnTo>
                  <a:pt x="773" y="611"/>
                </a:lnTo>
                <a:lnTo>
                  <a:pt x="760" y="615"/>
                </a:lnTo>
                <a:lnTo>
                  <a:pt x="760" y="615"/>
                </a:lnTo>
                <a:close/>
                <a:moveTo>
                  <a:pt x="809" y="439"/>
                </a:moveTo>
                <a:lnTo>
                  <a:pt x="809" y="439"/>
                </a:lnTo>
                <a:lnTo>
                  <a:pt x="800" y="416"/>
                </a:lnTo>
                <a:lnTo>
                  <a:pt x="785" y="365"/>
                </a:lnTo>
                <a:lnTo>
                  <a:pt x="785" y="365"/>
                </a:lnTo>
                <a:lnTo>
                  <a:pt x="783" y="355"/>
                </a:lnTo>
                <a:lnTo>
                  <a:pt x="785" y="346"/>
                </a:lnTo>
                <a:lnTo>
                  <a:pt x="792" y="340"/>
                </a:lnTo>
                <a:lnTo>
                  <a:pt x="800" y="336"/>
                </a:lnTo>
                <a:lnTo>
                  <a:pt x="800" y="336"/>
                </a:lnTo>
                <a:lnTo>
                  <a:pt x="811" y="336"/>
                </a:lnTo>
                <a:lnTo>
                  <a:pt x="819" y="338"/>
                </a:lnTo>
                <a:lnTo>
                  <a:pt x="825" y="344"/>
                </a:lnTo>
                <a:lnTo>
                  <a:pt x="830" y="353"/>
                </a:lnTo>
                <a:lnTo>
                  <a:pt x="844" y="403"/>
                </a:lnTo>
                <a:lnTo>
                  <a:pt x="844" y="403"/>
                </a:lnTo>
                <a:lnTo>
                  <a:pt x="851" y="428"/>
                </a:lnTo>
                <a:lnTo>
                  <a:pt x="863" y="500"/>
                </a:lnTo>
                <a:lnTo>
                  <a:pt x="863" y="500"/>
                </a:lnTo>
                <a:lnTo>
                  <a:pt x="865" y="508"/>
                </a:lnTo>
                <a:lnTo>
                  <a:pt x="863" y="514"/>
                </a:lnTo>
                <a:lnTo>
                  <a:pt x="861" y="518"/>
                </a:lnTo>
                <a:lnTo>
                  <a:pt x="853" y="521"/>
                </a:lnTo>
                <a:lnTo>
                  <a:pt x="853" y="521"/>
                </a:lnTo>
                <a:lnTo>
                  <a:pt x="846" y="523"/>
                </a:lnTo>
                <a:lnTo>
                  <a:pt x="842" y="521"/>
                </a:lnTo>
                <a:lnTo>
                  <a:pt x="838" y="514"/>
                </a:lnTo>
                <a:lnTo>
                  <a:pt x="834" y="508"/>
                </a:lnTo>
                <a:lnTo>
                  <a:pt x="809" y="439"/>
                </a:lnTo>
                <a:close/>
                <a:moveTo>
                  <a:pt x="872" y="584"/>
                </a:moveTo>
                <a:lnTo>
                  <a:pt x="872" y="584"/>
                </a:lnTo>
                <a:lnTo>
                  <a:pt x="861" y="584"/>
                </a:lnTo>
                <a:lnTo>
                  <a:pt x="851" y="581"/>
                </a:lnTo>
                <a:lnTo>
                  <a:pt x="844" y="575"/>
                </a:lnTo>
                <a:lnTo>
                  <a:pt x="838" y="565"/>
                </a:lnTo>
                <a:lnTo>
                  <a:pt x="838" y="565"/>
                </a:lnTo>
                <a:lnTo>
                  <a:pt x="838" y="554"/>
                </a:lnTo>
                <a:lnTo>
                  <a:pt x="842" y="546"/>
                </a:lnTo>
                <a:lnTo>
                  <a:pt x="848" y="537"/>
                </a:lnTo>
                <a:lnTo>
                  <a:pt x="857" y="533"/>
                </a:lnTo>
                <a:lnTo>
                  <a:pt x="857" y="533"/>
                </a:lnTo>
                <a:lnTo>
                  <a:pt x="867" y="531"/>
                </a:lnTo>
                <a:lnTo>
                  <a:pt x="878" y="535"/>
                </a:lnTo>
                <a:lnTo>
                  <a:pt x="884" y="542"/>
                </a:lnTo>
                <a:lnTo>
                  <a:pt x="888" y="550"/>
                </a:lnTo>
                <a:lnTo>
                  <a:pt x="888" y="550"/>
                </a:lnTo>
                <a:lnTo>
                  <a:pt x="890" y="560"/>
                </a:lnTo>
                <a:lnTo>
                  <a:pt x="886" y="571"/>
                </a:lnTo>
                <a:lnTo>
                  <a:pt x="880" y="579"/>
                </a:lnTo>
                <a:lnTo>
                  <a:pt x="872" y="584"/>
                </a:lnTo>
                <a:lnTo>
                  <a:pt x="872" y="584"/>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8" name="组合 29">
            <a:extLst>
              <a:ext uri="{FF2B5EF4-FFF2-40B4-BE49-F238E27FC236}">
                <a16:creationId xmlns:a16="http://schemas.microsoft.com/office/drawing/2014/main" id="{2D5BD449-AFDD-B3D6-FC83-CE4A6BE7E435}"/>
              </a:ext>
            </a:extLst>
          </p:cNvPr>
          <p:cNvGrpSpPr/>
          <p:nvPr/>
        </p:nvGrpSpPr>
        <p:grpSpPr>
          <a:xfrm>
            <a:off x="8760296" y="4941168"/>
            <a:ext cx="2185987" cy="1366837"/>
            <a:chOff x="261938" y="1303338"/>
            <a:chExt cx="2185987" cy="1366837"/>
          </a:xfrm>
        </p:grpSpPr>
        <p:sp>
          <p:nvSpPr>
            <p:cNvPr id="9" name="Freeform 23">
              <a:extLst>
                <a:ext uri="{FF2B5EF4-FFF2-40B4-BE49-F238E27FC236}">
                  <a16:creationId xmlns:a16="http://schemas.microsoft.com/office/drawing/2014/main" id="{BAAE6AE4-A8EE-6335-DAC0-A15F051A0164}"/>
                </a:ext>
              </a:extLst>
            </p:cNvPr>
            <p:cNvSpPr>
              <a:spLocks/>
            </p:cNvSpPr>
            <p:nvPr/>
          </p:nvSpPr>
          <p:spPr bwMode="auto">
            <a:xfrm>
              <a:off x="757238" y="1704975"/>
              <a:ext cx="1690687" cy="965200"/>
            </a:xfrm>
            <a:custGeom>
              <a:avLst/>
              <a:gdLst>
                <a:gd name="T0" fmla="*/ 122 w 1065"/>
                <a:gd name="T1" fmla="*/ 0 h 608"/>
                <a:gd name="T2" fmla="*/ 979 w 1065"/>
                <a:gd name="T3" fmla="*/ 51 h 608"/>
                <a:gd name="T4" fmla="*/ 988 w 1065"/>
                <a:gd name="T5" fmla="*/ 53 h 608"/>
                <a:gd name="T6" fmla="*/ 1000 w 1065"/>
                <a:gd name="T7" fmla="*/ 57 h 608"/>
                <a:gd name="T8" fmla="*/ 1008 w 1065"/>
                <a:gd name="T9" fmla="*/ 67 h 608"/>
                <a:gd name="T10" fmla="*/ 1014 w 1065"/>
                <a:gd name="T11" fmla="*/ 79 h 608"/>
                <a:gd name="T12" fmla="*/ 1014 w 1065"/>
                <a:gd name="T13" fmla="*/ 523 h 608"/>
                <a:gd name="T14" fmla="*/ 1014 w 1065"/>
                <a:gd name="T15" fmla="*/ 529 h 608"/>
                <a:gd name="T16" fmla="*/ 1008 w 1065"/>
                <a:gd name="T17" fmla="*/ 541 h 608"/>
                <a:gd name="T18" fmla="*/ 1000 w 1065"/>
                <a:gd name="T19" fmla="*/ 551 h 608"/>
                <a:gd name="T20" fmla="*/ 988 w 1065"/>
                <a:gd name="T21" fmla="*/ 555 h 608"/>
                <a:gd name="T22" fmla="*/ 85 w 1065"/>
                <a:gd name="T23" fmla="*/ 557 h 608"/>
                <a:gd name="T24" fmla="*/ 79 w 1065"/>
                <a:gd name="T25" fmla="*/ 555 h 608"/>
                <a:gd name="T26" fmla="*/ 67 w 1065"/>
                <a:gd name="T27" fmla="*/ 551 h 608"/>
                <a:gd name="T28" fmla="*/ 57 w 1065"/>
                <a:gd name="T29" fmla="*/ 541 h 608"/>
                <a:gd name="T30" fmla="*/ 53 w 1065"/>
                <a:gd name="T31" fmla="*/ 529 h 608"/>
                <a:gd name="T32" fmla="*/ 51 w 1065"/>
                <a:gd name="T33" fmla="*/ 290 h 608"/>
                <a:gd name="T34" fmla="*/ 0 w 1065"/>
                <a:gd name="T35" fmla="*/ 523 h 608"/>
                <a:gd name="T36" fmla="*/ 2 w 1065"/>
                <a:gd name="T37" fmla="*/ 539 h 608"/>
                <a:gd name="T38" fmla="*/ 16 w 1065"/>
                <a:gd name="T39" fmla="*/ 570 h 608"/>
                <a:gd name="T40" fmla="*/ 39 w 1065"/>
                <a:gd name="T41" fmla="*/ 594 h 608"/>
                <a:gd name="T42" fmla="*/ 69 w 1065"/>
                <a:gd name="T43" fmla="*/ 606 h 608"/>
                <a:gd name="T44" fmla="*/ 979 w 1065"/>
                <a:gd name="T45" fmla="*/ 608 h 608"/>
                <a:gd name="T46" fmla="*/ 998 w 1065"/>
                <a:gd name="T47" fmla="*/ 606 h 608"/>
                <a:gd name="T48" fmla="*/ 1028 w 1065"/>
                <a:gd name="T49" fmla="*/ 594 h 608"/>
                <a:gd name="T50" fmla="*/ 1050 w 1065"/>
                <a:gd name="T51" fmla="*/ 570 h 608"/>
                <a:gd name="T52" fmla="*/ 1063 w 1065"/>
                <a:gd name="T53" fmla="*/ 539 h 608"/>
                <a:gd name="T54" fmla="*/ 1065 w 1065"/>
                <a:gd name="T55" fmla="*/ 85 h 608"/>
                <a:gd name="T56" fmla="*/ 1063 w 1065"/>
                <a:gd name="T57" fmla="*/ 69 h 608"/>
                <a:gd name="T58" fmla="*/ 1050 w 1065"/>
                <a:gd name="T59" fmla="*/ 38 h 608"/>
                <a:gd name="T60" fmla="*/ 1028 w 1065"/>
                <a:gd name="T61" fmla="*/ 16 h 608"/>
                <a:gd name="T62" fmla="*/ 998 w 1065"/>
                <a:gd name="T63" fmla="*/ 2 h 608"/>
                <a:gd name="T64" fmla="*/ 979 w 1065"/>
                <a:gd name="T65"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5" h="608">
                  <a:moveTo>
                    <a:pt x="979" y="0"/>
                  </a:moveTo>
                  <a:lnTo>
                    <a:pt x="122" y="0"/>
                  </a:lnTo>
                  <a:lnTo>
                    <a:pt x="173" y="51"/>
                  </a:lnTo>
                  <a:lnTo>
                    <a:pt x="979" y="51"/>
                  </a:lnTo>
                  <a:lnTo>
                    <a:pt x="979" y="51"/>
                  </a:lnTo>
                  <a:lnTo>
                    <a:pt x="988" y="53"/>
                  </a:lnTo>
                  <a:lnTo>
                    <a:pt x="994" y="55"/>
                  </a:lnTo>
                  <a:lnTo>
                    <a:pt x="1000" y="57"/>
                  </a:lnTo>
                  <a:lnTo>
                    <a:pt x="1004" y="61"/>
                  </a:lnTo>
                  <a:lnTo>
                    <a:pt x="1008" y="67"/>
                  </a:lnTo>
                  <a:lnTo>
                    <a:pt x="1012" y="73"/>
                  </a:lnTo>
                  <a:lnTo>
                    <a:pt x="1014" y="79"/>
                  </a:lnTo>
                  <a:lnTo>
                    <a:pt x="1014" y="85"/>
                  </a:lnTo>
                  <a:lnTo>
                    <a:pt x="1014" y="523"/>
                  </a:lnTo>
                  <a:lnTo>
                    <a:pt x="1014" y="523"/>
                  </a:lnTo>
                  <a:lnTo>
                    <a:pt x="1014" y="529"/>
                  </a:lnTo>
                  <a:lnTo>
                    <a:pt x="1012" y="535"/>
                  </a:lnTo>
                  <a:lnTo>
                    <a:pt x="1008" y="541"/>
                  </a:lnTo>
                  <a:lnTo>
                    <a:pt x="1004" y="547"/>
                  </a:lnTo>
                  <a:lnTo>
                    <a:pt x="1000" y="551"/>
                  </a:lnTo>
                  <a:lnTo>
                    <a:pt x="994" y="553"/>
                  </a:lnTo>
                  <a:lnTo>
                    <a:pt x="988" y="555"/>
                  </a:lnTo>
                  <a:lnTo>
                    <a:pt x="979" y="557"/>
                  </a:lnTo>
                  <a:lnTo>
                    <a:pt x="85" y="557"/>
                  </a:lnTo>
                  <a:lnTo>
                    <a:pt x="85" y="557"/>
                  </a:lnTo>
                  <a:lnTo>
                    <a:pt x="79" y="555"/>
                  </a:lnTo>
                  <a:lnTo>
                    <a:pt x="73" y="553"/>
                  </a:lnTo>
                  <a:lnTo>
                    <a:pt x="67" y="551"/>
                  </a:lnTo>
                  <a:lnTo>
                    <a:pt x="61" y="547"/>
                  </a:lnTo>
                  <a:lnTo>
                    <a:pt x="57" y="541"/>
                  </a:lnTo>
                  <a:lnTo>
                    <a:pt x="55" y="535"/>
                  </a:lnTo>
                  <a:lnTo>
                    <a:pt x="53" y="529"/>
                  </a:lnTo>
                  <a:lnTo>
                    <a:pt x="51" y="523"/>
                  </a:lnTo>
                  <a:lnTo>
                    <a:pt x="51" y="290"/>
                  </a:lnTo>
                  <a:lnTo>
                    <a:pt x="0" y="239"/>
                  </a:lnTo>
                  <a:lnTo>
                    <a:pt x="0" y="523"/>
                  </a:lnTo>
                  <a:lnTo>
                    <a:pt x="0" y="523"/>
                  </a:lnTo>
                  <a:lnTo>
                    <a:pt x="2" y="539"/>
                  </a:lnTo>
                  <a:lnTo>
                    <a:pt x="8" y="555"/>
                  </a:lnTo>
                  <a:lnTo>
                    <a:pt x="16" y="570"/>
                  </a:lnTo>
                  <a:lnTo>
                    <a:pt x="27" y="582"/>
                  </a:lnTo>
                  <a:lnTo>
                    <a:pt x="39" y="594"/>
                  </a:lnTo>
                  <a:lnTo>
                    <a:pt x="53" y="600"/>
                  </a:lnTo>
                  <a:lnTo>
                    <a:pt x="69" y="606"/>
                  </a:lnTo>
                  <a:lnTo>
                    <a:pt x="85" y="608"/>
                  </a:lnTo>
                  <a:lnTo>
                    <a:pt x="979" y="608"/>
                  </a:lnTo>
                  <a:lnTo>
                    <a:pt x="979" y="608"/>
                  </a:lnTo>
                  <a:lnTo>
                    <a:pt x="998" y="606"/>
                  </a:lnTo>
                  <a:lnTo>
                    <a:pt x="1014" y="600"/>
                  </a:lnTo>
                  <a:lnTo>
                    <a:pt x="1028" y="594"/>
                  </a:lnTo>
                  <a:lnTo>
                    <a:pt x="1040" y="582"/>
                  </a:lnTo>
                  <a:lnTo>
                    <a:pt x="1050" y="570"/>
                  </a:lnTo>
                  <a:lnTo>
                    <a:pt x="1059" y="555"/>
                  </a:lnTo>
                  <a:lnTo>
                    <a:pt x="1063" y="539"/>
                  </a:lnTo>
                  <a:lnTo>
                    <a:pt x="1065" y="523"/>
                  </a:lnTo>
                  <a:lnTo>
                    <a:pt x="1065" y="85"/>
                  </a:lnTo>
                  <a:lnTo>
                    <a:pt x="1065" y="85"/>
                  </a:lnTo>
                  <a:lnTo>
                    <a:pt x="1063" y="69"/>
                  </a:lnTo>
                  <a:lnTo>
                    <a:pt x="1059" y="53"/>
                  </a:lnTo>
                  <a:lnTo>
                    <a:pt x="1050" y="38"/>
                  </a:lnTo>
                  <a:lnTo>
                    <a:pt x="1040" y="26"/>
                  </a:lnTo>
                  <a:lnTo>
                    <a:pt x="1028" y="16"/>
                  </a:lnTo>
                  <a:lnTo>
                    <a:pt x="1014" y="8"/>
                  </a:lnTo>
                  <a:lnTo>
                    <a:pt x="998" y="2"/>
                  </a:lnTo>
                  <a:lnTo>
                    <a:pt x="979" y="0"/>
                  </a:lnTo>
                  <a:lnTo>
                    <a:pt x="979" y="0"/>
                  </a:lnTo>
                  <a:close/>
                </a:path>
              </a:pathLst>
            </a:custGeom>
            <a:solidFill>
              <a:srgbClr val="25A4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24">
              <a:extLst>
                <a:ext uri="{FF2B5EF4-FFF2-40B4-BE49-F238E27FC236}">
                  <a16:creationId xmlns:a16="http://schemas.microsoft.com/office/drawing/2014/main" id="{8A7C001D-A49D-1011-4514-79EE710E25A3}"/>
                </a:ext>
              </a:extLst>
            </p:cNvPr>
            <p:cNvSpPr>
              <a:spLocks/>
            </p:cNvSpPr>
            <p:nvPr/>
          </p:nvSpPr>
          <p:spPr bwMode="auto">
            <a:xfrm>
              <a:off x="757238" y="1795463"/>
              <a:ext cx="579437" cy="579438"/>
            </a:xfrm>
            <a:custGeom>
              <a:avLst/>
              <a:gdLst>
                <a:gd name="T0" fmla="*/ 282 w 365"/>
                <a:gd name="T1" fmla="*/ 365 h 365"/>
                <a:gd name="T2" fmla="*/ 282 w 365"/>
                <a:gd name="T3" fmla="*/ 365 h 365"/>
                <a:gd name="T4" fmla="*/ 298 w 365"/>
                <a:gd name="T5" fmla="*/ 363 h 365"/>
                <a:gd name="T6" fmla="*/ 312 w 365"/>
                <a:gd name="T7" fmla="*/ 359 h 365"/>
                <a:gd name="T8" fmla="*/ 327 w 365"/>
                <a:gd name="T9" fmla="*/ 352 h 365"/>
                <a:gd name="T10" fmla="*/ 341 w 365"/>
                <a:gd name="T11" fmla="*/ 340 h 365"/>
                <a:gd name="T12" fmla="*/ 341 w 365"/>
                <a:gd name="T13" fmla="*/ 340 h 365"/>
                <a:gd name="T14" fmla="*/ 351 w 365"/>
                <a:gd name="T15" fmla="*/ 328 h 365"/>
                <a:gd name="T16" fmla="*/ 359 w 365"/>
                <a:gd name="T17" fmla="*/ 312 h 365"/>
                <a:gd name="T18" fmla="*/ 363 w 365"/>
                <a:gd name="T19" fmla="*/ 296 h 365"/>
                <a:gd name="T20" fmla="*/ 365 w 365"/>
                <a:gd name="T21" fmla="*/ 279 h 365"/>
                <a:gd name="T22" fmla="*/ 365 w 365"/>
                <a:gd name="T23" fmla="*/ 279 h 365"/>
                <a:gd name="T24" fmla="*/ 363 w 365"/>
                <a:gd name="T25" fmla="*/ 265 h 365"/>
                <a:gd name="T26" fmla="*/ 359 w 365"/>
                <a:gd name="T27" fmla="*/ 253 h 365"/>
                <a:gd name="T28" fmla="*/ 355 w 365"/>
                <a:gd name="T29" fmla="*/ 241 h 365"/>
                <a:gd name="T30" fmla="*/ 347 w 365"/>
                <a:gd name="T31" fmla="*/ 231 h 365"/>
                <a:gd name="T32" fmla="*/ 116 w 365"/>
                <a:gd name="T33" fmla="*/ 0 h 365"/>
                <a:gd name="T34" fmla="*/ 0 w 365"/>
                <a:gd name="T35" fmla="*/ 117 h 365"/>
                <a:gd name="T36" fmla="*/ 223 w 365"/>
                <a:gd name="T37" fmla="*/ 340 h 365"/>
                <a:gd name="T38" fmla="*/ 223 w 365"/>
                <a:gd name="T39" fmla="*/ 340 h 365"/>
                <a:gd name="T40" fmla="*/ 235 w 365"/>
                <a:gd name="T41" fmla="*/ 352 h 365"/>
                <a:gd name="T42" fmla="*/ 250 w 365"/>
                <a:gd name="T43" fmla="*/ 359 h 365"/>
                <a:gd name="T44" fmla="*/ 266 w 365"/>
                <a:gd name="T45" fmla="*/ 363 h 365"/>
                <a:gd name="T46" fmla="*/ 282 w 365"/>
                <a:gd name="T47" fmla="*/ 365 h 365"/>
                <a:gd name="T48" fmla="*/ 282 w 365"/>
                <a:gd name="T49" fmla="*/ 36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365">
                  <a:moveTo>
                    <a:pt x="282" y="365"/>
                  </a:moveTo>
                  <a:lnTo>
                    <a:pt x="282" y="365"/>
                  </a:lnTo>
                  <a:lnTo>
                    <a:pt x="298" y="363"/>
                  </a:lnTo>
                  <a:lnTo>
                    <a:pt x="312" y="359"/>
                  </a:lnTo>
                  <a:lnTo>
                    <a:pt x="327" y="352"/>
                  </a:lnTo>
                  <a:lnTo>
                    <a:pt x="341" y="340"/>
                  </a:lnTo>
                  <a:lnTo>
                    <a:pt x="341" y="340"/>
                  </a:lnTo>
                  <a:lnTo>
                    <a:pt x="351" y="328"/>
                  </a:lnTo>
                  <a:lnTo>
                    <a:pt x="359" y="312"/>
                  </a:lnTo>
                  <a:lnTo>
                    <a:pt x="363" y="296"/>
                  </a:lnTo>
                  <a:lnTo>
                    <a:pt x="365" y="279"/>
                  </a:lnTo>
                  <a:lnTo>
                    <a:pt x="365" y="279"/>
                  </a:lnTo>
                  <a:lnTo>
                    <a:pt x="363" y="265"/>
                  </a:lnTo>
                  <a:lnTo>
                    <a:pt x="359" y="253"/>
                  </a:lnTo>
                  <a:lnTo>
                    <a:pt x="355" y="241"/>
                  </a:lnTo>
                  <a:lnTo>
                    <a:pt x="347" y="231"/>
                  </a:lnTo>
                  <a:lnTo>
                    <a:pt x="116" y="0"/>
                  </a:lnTo>
                  <a:lnTo>
                    <a:pt x="0" y="117"/>
                  </a:lnTo>
                  <a:lnTo>
                    <a:pt x="223" y="340"/>
                  </a:lnTo>
                  <a:lnTo>
                    <a:pt x="223" y="340"/>
                  </a:lnTo>
                  <a:lnTo>
                    <a:pt x="235" y="352"/>
                  </a:lnTo>
                  <a:lnTo>
                    <a:pt x="250" y="359"/>
                  </a:lnTo>
                  <a:lnTo>
                    <a:pt x="266" y="363"/>
                  </a:lnTo>
                  <a:lnTo>
                    <a:pt x="282" y="365"/>
                  </a:lnTo>
                  <a:lnTo>
                    <a:pt x="282" y="365"/>
                  </a:lnTo>
                  <a:close/>
                </a:path>
              </a:pathLst>
            </a:custGeom>
            <a:solidFill>
              <a:srgbClr val="1A3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25">
              <a:extLst>
                <a:ext uri="{FF2B5EF4-FFF2-40B4-BE49-F238E27FC236}">
                  <a16:creationId xmlns:a16="http://schemas.microsoft.com/office/drawing/2014/main" id="{586E685E-B94E-C798-0E5E-1721A9F54750}"/>
                </a:ext>
              </a:extLst>
            </p:cNvPr>
            <p:cNvSpPr>
              <a:spLocks noEditPoints="1"/>
            </p:cNvSpPr>
            <p:nvPr/>
          </p:nvSpPr>
          <p:spPr bwMode="auto">
            <a:xfrm>
              <a:off x="261938" y="1303338"/>
              <a:ext cx="647700" cy="646113"/>
            </a:xfrm>
            <a:custGeom>
              <a:avLst/>
              <a:gdLst>
                <a:gd name="T0" fmla="*/ 158 w 408"/>
                <a:gd name="T1" fmla="*/ 26 h 407"/>
                <a:gd name="T2" fmla="*/ 158 w 408"/>
                <a:gd name="T3" fmla="*/ 26 h 407"/>
                <a:gd name="T4" fmla="*/ 144 w 408"/>
                <a:gd name="T5" fmla="*/ 16 h 407"/>
                <a:gd name="T6" fmla="*/ 128 w 408"/>
                <a:gd name="T7" fmla="*/ 8 h 407"/>
                <a:gd name="T8" fmla="*/ 112 w 408"/>
                <a:gd name="T9" fmla="*/ 2 h 407"/>
                <a:gd name="T10" fmla="*/ 93 w 408"/>
                <a:gd name="T11" fmla="*/ 0 h 407"/>
                <a:gd name="T12" fmla="*/ 75 w 408"/>
                <a:gd name="T13" fmla="*/ 2 h 407"/>
                <a:gd name="T14" fmla="*/ 59 w 408"/>
                <a:gd name="T15" fmla="*/ 8 h 407"/>
                <a:gd name="T16" fmla="*/ 43 w 408"/>
                <a:gd name="T17" fmla="*/ 16 h 407"/>
                <a:gd name="T18" fmla="*/ 28 w 408"/>
                <a:gd name="T19" fmla="*/ 26 h 407"/>
                <a:gd name="T20" fmla="*/ 28 w 408"/>
                <a:gd name="T21" fmla="*/ 26 h 407"/>
                <a:gd name="T22" fmla="*/ 16 w 408"/>
                <a:gd name="T23" fmla="*/ 42 h 407"/>
                <a:gd name="T24" fmla="*/ 8 w 408"/>
                <a:gd name="T25" fmla="*/ 56 h 407"/>
                <a:gd name="T26" fmla="*/ 2 w 408"/>
                <a:gd name="T27" fmla="*/ 75 h 407"/>
                <a:gd name="T28" fmla="*/ 0 w 408"/>
                <a:gd name="T29" fmla="*/ 93 h 407"/>
                <a:gd name="T30" fmla="*/ 2 w 408"/>
                <a:gd name="T31" fmla="*/ 109 h 407"/>
                <a:gd name="T32" fmla="*/ 8 w 408"/>
                <a:gd name="T33" fmla="*/ 127 h 407"/>
                <a:gd name="T34" fmla="*/ 16 w 408"/>
                <a:gd name="T35" fmla="*/ 143 h 407"/>
                <a:gd name="T36" fmla="*/ 28 w 408"/>
                <a:gd name="T37" fmla="*/ 158 h 407"/>
                <a:gd name="T38" fmla="*/ 278 w 408"/>
                <a:gd name="T39" fmla="*/ 407 h 407"/>
                <a:gd name="T40" fmla="*/ 408 w 408"/>
                <a:gd name="T41" fmla="*/ 277 h 407"/>
                <a:gd name="T42" fmla="*/ 158 w 408"/>
                <a:gd name="T43" fmla="*/ 26 h 407"/>
                <a:gd name="T44" fmla="*/ 251 w 408"/>
                <a:gd name="T45" fmla="*/ 281 h 407"/>
                <a:gd name="T46" fmla="*/ 77 w 408"/>
                <a:gd name="T47" fmla="*/ 109 h 407"/>
                <a:gd name="T48" fmla="*/ 77 w 408"/>
                <a:gd name="T49" fmla="*/ 109 h 407"/>
                <a:gd name="T50" fmla="*/ 73 w 408"/>
                <a:gd name="T51" fmla="*/ 101 h 407"/>
                <a:gd name="T52" fmla="*/ 71 w 408"/>
                <a:gd name="T53" fmla="*/ 93 h 407"/>
                <a:gd name="T54" fmla="*/ 73 w 408"/>
                <a:gd name="T55" fmla="*/ 85 h 407"/>
                <a:gd name="T56" fmla="*/ 79 w 408"/>
                <a:gd name="T57" fmla="*/ 77 h 407"/>
                <a:gd name="T58" fmla="*/ 79 w 408"/>
                <a:gd name="T59" fmla="*/ 77 h 407"/>
                <a:gd name="T60" fmla="*/ 85 w 408"/>
                <a:gd name="T61" fmla="*/ 72 h 407"/>
                <a:gd name="T62" fmla="*/ 93 w 408"/>
                <a:gd name="T63" fmla="*/ 70 h 407"/>
                <a:gd name="T64" fmla="*/ 103 w 408"/>
                <a:gd name="T65" fmla="*/ 72 h 407"/>
                <a:gd name="T66" fmla="*/ 109 w 408"/>
                <a:gd name="T67" fmla="*/ 77 h 407"/>
                <a:gd name="T68" fmla="*/ 284 w 408"/>
                <a:gd name="T69" fmla="*/ 249 h 407"/>
                <a:gd name="T70" fmla="*/ 284 w 408"/>
                <a:gd name="T71" fmla="*/ 249 h 407"/>
                <a:gd name="T72" fmla="*/ 288 w 408"/>
                <a:gd name="T73" fmla="*/ 257 h 407"/>
                <a:gd name="T74" fmla="*/ 290 w 408"/>
                <a:gd name="T75" fmla="*/ 265 h 407"/>
                <a:gd name="T76" fmla="*/ 288 w 408"/>
                <a:gd name="T77" fmla="*/ 273 h 407"/>
                <a:gd name="T78" fmla="*/ 282 w 408"/>
                <a:gd name="T79" fmla="*/ 281 h 407"/>
                <a:gd name="T80" fmla="*/ 282 w 408"/>
                <a:gd name="T81" fmla="*/ 281 h 407"/>
                <a:gd name="T82" fmla="*/ 274 w 408"/>
                <a:gd name="T83" fmla="*/ 285 h 407"/>
                <a:gd name="T84" fmla="*/ 266 w 408"/>
                <a:gd name="T85" fmla="*/ 287 h 407"/>
                <a:gd name="T86" fmla="*/ 257 w 408"/>
                <a:gd name="T87" fmla="*/ 287 h 407"/>
                <a:gd name="T88" fmla="*/ 251 w 408"/>
                <a:gd name="T89" fmla="*/ 281 h 407"/>
                <a:gd name="T90" fmla="*/ 251 w 408"/>
                <a:gd name="T91" fmla="*/ 281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8" h="407">
                  <a:moveTo>
                    <a:pt x="158" y="26"/>
                  </a:moveTo>
                  <a:lnTo>
                    <a:pt x="158" y="26"/>
                  </a:lnTo>
                  <a:lnTo>
                    <a:pt x="144" y="16"/>
                  </a:lnTo>
                  <a:lnTo>
                    <a:pt x="128" y="8"/>
                  </a:lnTo>
                  <a:lnTo>
                    <a:pt x="112" y="2"/>
                  </a:lnTo>
                  <a:lnTo>
                    <a:pt x="93" y="0"/>
                  </a:lnTo>
                  <a:lnTo>
                    <a:pt x="75" y="2"/>
                  </a:lnTo>
                  <a:lnTo>
                    <a:pt x="59" y="8"/>
                  </a:lnTo>
                  <a:lnTo>
                    <a:pt x="43" y="16"/>
                  </a:lnTo>
                  <a:lnTo>
                    <a:pt x="28" y="26"/>
                  </a:lnTo>
                  <a:lnTo>
                    <a:pt x="28" y="26"/>
                  </a:lnTo>
                  <a:lnTo>
                    <a:pt x="16" y="42"/>
                  </a:lnTo>
                  <a:lnTo>
                    <a:pt x="8" y="56"/>
                  </a:lnTo>
                  <a:lnTo>
                    <a:pt x="2" y="75"/>
                  </a:lnTo>
                  <a:lnTo>
                    <a:pt x="0" y="93"/>
                  </a:lnTo>
                  <a:lnTo>
                    <a:pt x="2" y="109"/>
                  </a:lnTo>
                  <a:lnTo>
                    <a:pt x="8" y="127"/>
                  </a:lnTo>
                  <a:lnTo>
                    <a:pt x="16" y="143"/>
                  </a:lnTo>
                  <a:lnTo>
                    <a:pt x="28" y="158"/>
                  </a:lnTo>
                  <a:lnTo>
                    <a:pt x="278" y="407"/>
                  </a:lnTo>
                  <a:lnTo>
                    <a:pt x="408" y="277"/>
                  </a:lnTo>
                  <a:lnTo>
                    <a:pt x="158" y="26"/>
                  </a:lnTo>
                  <a:close/>
                  <a:moveTo>
                    <a:pt x="251" y="281"/>
                  </a:moveTo>
                  <a:lnTo>
                    <a:pt x="77" y="109"/>
                  </a:lnTo>
                  <a:lnTo>
                    <a:pt x="77" y="109"/>
                  </a:lnTo>
                  <a:lnTo>
                    <a:pt x="73" y="101"/>
                  </a:lnTo>
                  <a:lnTo>
                    <a:pt x="71" y="93"/>
                  </a:lnTo>
                  <a:lnTo>
                    <a:pt x="73" y="85"/>
                  </a:lnTo>
                  <a:lnTo>
                    <a:pt x="79" y="77"/>
                  </a:lnTo>
                  <a:lnTo>
                    <a:pt x="79" y="77"/>
                  </a:lnTo>
                  <a:lnTo>
                    <a:pt x="85" y="72"/>
                  </a:lnTo>
                  <a:lnTo>
                    <a:pt x="93" y="70"/>
                  </a:lnTo>
                  <a:lnTo>
                    <a:pt x="103" y="72"/>
                  </a:lnTo>
                  <a:lnTo>
                    <a:pt x="109" y="77"/>
                  </a:lnTo>
                  <a:lnTo>
                    <a:pt x="284" y="249"/>
                  </a:lnTo>
                  <a:lnTo>
                    <a:pt x="284" y="249"/>
                  </a:lnTo>
                  <a:lnTo>
                    <a:pt x="288" y="257"/>
                  </a:lnTo>
                  <a:lnTo>
                    <a:pt x="290" y="265"/>
                  </a:lnTo>
                  <a:lnTo>
                    <a:pt x="288" y="273"/>
                  </a:lnTo>
                  <a:lnTo>
                    <a:pt x="282" y="281"/>
                  </a:lnTo>
                  <a:lnTo>
                    <a:pt x="282" y="281"/>
                  </a:lnTo>
                  <a:lnTo>
                    <a:pt x="274" y="285"/>
                  </a:lnTo>
                  <a:lnTo>
                    <a:pt x="266" y="287"/>
                  </a:lnTo>
                  <a:lnTo>
                    <a:pt x="257" y="287"/>
                  </a:lnTo>
                  <a:lnTo>
                    <a:pt x="251" y="281"/>
                  </a:lnTo>
                  <a:lnTo>
                    <a:pt x="251" y="281"/>
                  </a:lnTo>
                  <a:close/>
                </a:path>
              </a:pathLst>
            </a:custGeom>
            <a:solidFill>
              <a:srgbClr val="1A3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26">
              <a:extLst>
                <a:ext uri="{FF2B5EF4-FFF2-40B4-BE49-F238E27FC236}">
                  <a16:creationId xmlns:a16="http://schemas.microsoft.com/office/drawing/2014/main" id="{30AFDCF3-A2F5-E89F-7EAF-0543CC564D3A}"/>
                </a:ext>
              </a:extLst>
            </p:cNvPr>
            <p:cNvSpPr>
              <a:spLocks/>
            </p:cNvSpPr>
            <p:nvPr/>
          </p:nvSpPr>
          <p:spPr bwMode="auto">
            <a:xfrm>
              <a:off x="1276350" y="2316163"/>
              <a:ext cx="131762" cy="128588"/>
            </a:xfrm>
            <a:custGeom>
              <a:avLst/>
              <a:gdLst>
                <a:gd name="T0" fmla="*/ 77 w 83"/>
                <a:gd name="T1" fmla="*/ 55 h 81"/>
                <a:gd name="T2" fmla="*/ 44 w 83"/>
                <a:gd name="T3" fmla="*/ 0 h 81"/>
                <a:gd name="T4" fmla="*/ 44 w 83"/>
                <a:gd name="T5" fmla="*/ 0 h 81"/>
                <a:gd name="T6" fmla="*/ 36 w 83"/>
                <a:gd name="T7" fmla="*/ 12 h 81"/>
                <a:gd name="T8" fmla="*/ 26 w 83"/>
                <a:gd name="T9" fmla="*/ 26 h 81"/>
                <a:gd name="T10" fmla="*/ 26 w 83"/>
                <a:gd name="T11" fmla="*/ 26 h 81"/>
                <a:gd name="T12" fmla="*/ 14 w 83"/>
                <a:gd name="T13" fmla="*/ 37 h 81"/>
                <a:gd name="T14" fmla="*/ 0 w 83"/>
                <a:gd name="T15" fmla="*/ 45 h 81"/>
                <a:gd name="T16" fmla="*/ 54 w 83"/>
                <a:gd name="T17" fmla="*/ 77 h 81"/>
                <a:gd name="T18" fmla="*/ 54 w 83"/>
                <a:gd name="T19" fmla="*/ 77 h 81"/>
                <a:gd name="T20" fmla="*/ 60 w 83"/>
                <a:gd name="T21" fmla="*/ 81 h 81"/>
                <a:gd name="T22" fmla="*/ 67 w 83"/>
                <a:gd name="T23" fmla="*/ 81 h 81"/>
                <a:gd name="T24" fmla="*/ 73 w 83"/>
                <a:gd name="T25" fmla="*/ 81 h 81"/>
                <a:gd name="T26" fmla="*/ 77 w 83"/>
                <a:gd name="T27" fmla="*/ 77 h 81"/>
                <a:gd name="T28" fmla="*/ 77 w 83"/>
                <a:gd name="T29" fmla="*/ 77 h 81"/>
                <a:gd name="T30" fmla="*/ 81 w 83"/>
                <a:gd name="T31" fmla="*/ 73 h 81"/>
                <a:gd name="T32" fmla="*/ 83 w 83"/>
                <a:gd name="T33" fmla="*/ 67 h 81"/>
                <a:gd name="T34" fmla="*/ 81 w 83"/>
                <a:gd name="T35" fmla="*/ 61 h 81"/>
                <a:gd name="T36" fmla="*/ 77 w 83"/>
                <a:gd name="T37" fmla="*/ 55 h 81"/>
                <a:gd name="T38" fmla="*/ 77 w 83"/>
                <a:gd name="T39" fmla="*/ 5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 h="81">
                  <a:moveTo>
                    <a:pt x="77" y="55"/>
                  </a:moveTo>
                  <a:lnTo>
                    <a:pt x="44" y="0"/>
                  </a:lnTo>
                  <a:lnTo>
                    <a:pt x="44" y="0"/>
                  </a:lnTo>
                  <a:lnTo>
                    <a:pt x="36" y="12"/>
                  </a:lnTo>
                  <a:lnTo>
                    <a:pt x="26" y="26"/>
                  </a:lnTo>
                  <a:lnTo>
                    <a:pt x="26" y="26"/>
                  </a:lnTo>
                  <a:lnTo>
                    <a:pt x="14" y="37"/>
                  </a:lnTo>
                  <a:lnTo>
                    <a:pt x="0" y="45"/>
                  </a:lnTo>
                  <a:lnTo>
                    <a:pt x="54" y="77"/>
                  </a:lnTo>
                  <a:lnTo>
                    <a:pt x="54" y="77"/>
                  </a:lnTo>
                  <a:lnTo>
                    <a:pt x="60" y="81"/>
                  </a:lnTo>
                  <a:lnTo>
                    <a:pt x="67" y="81"/>
                  </a:lnTo>
                  <a:lnTo>
                    <a:pt x="73" y="81"/>
                  </a:lnTo>
                  <a:lnTo>
                    <a:pt x="77" y="77"/>
                  </a:lnTo>
                  <a:lnTo>
                    <a:pt x="77" y="77"/>
                  </a:lnTo>
                  <a:lnTo>
                    <a:pt x="81" y="73"/>
                  </a:lnTo>
                  <a:lnTo>
                    <a:pt x="83" y="67"/>
                  </a:lnTo>
                  <a:lnTo>
                    <a:pt x="81" y="61"/>
                  </a:lnTo>
                  <a:lnTo>
                    <a:pt x="77" y="55"/>
                  </a:lnTo>
                  <a:lnTo>
                    <a:pt x="77" y="55"/>
                  </a:lnTo>
                  <a:close/>
                </a:path>
              </a:pathLst>
            </a:custGeom>
            <a:solidFill>
              <a:srgbClr val="1A3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27">
              <a:extLst>
                <a:ext uri="{FF2B5EF4-FFF2-40B4-BE49-F238E27FC236}">
                  <a16:creationId xmlns:a16="http://schemas.microsoft.com/office/drawing/2014/main" id="{DD832065-1D75-FA34-BFEA-7BCE9DFEED6D}"/>
                </a:ext>
              </a:extLst>
            </p:cNvPr>
            <p:cNvSpPr>
              <a:spLocks/>
            </p:cNvSpPr>
            <p:nvPr/>
          </p:nvSpPr>
          <p:spPr bwMode="auto">
            <a:xfrm>
              <a:off x="1530350" y="2155825"/>
              <a:ext cx="717550" cy="63500"/>
            </a:xfrm>
            <a:custGeom>
              <a:avLst/>
              <a:gdLst>
                <a:gd name="T0" fmla="*/ 0 w 452"/>
                <a:gd name="T1" fmla="*/ 20 h 40"/>
                <a:gd name="T2" fmla="*/ 0 w 452"/>
                <a:gd name="T3" fmla="*/ 20 h 40"/>
                <a:gd name="T4" fmla="*/ 2 w 452"/>
                <a:gd name="T5" fmla="*/ 28 h 40"/>
                <a:gd name="T6" fmla="*/ 6 w 452"/>
                <a:gd name="T7" fmla="*/ 34 h 40"/>
                <a:gd name="T8" fmla="*/ 12 w 452"/>
                <a:gd name="T9" fmla="*/ 38 h 40"/>
                <a:gd name="T10" fmla="*/ 20 w 452"/>
                <a:gd name="T11" fmla="*/ 40 h 40"/>
                <a:gd name="T12" fmla="*/ 432 w 452"/>
                <a:gd name="T13" fmla="*/ 40 h 40"/>
                <a:gd name="T14" fmla="*/ 432 w 452"/>
                <a:gd name="T15" fmla="*/ 40 h 40"/>
                <a:gd name="T16" fmla="*/ 440 w 452"/>
                <a:gd name="T17" fmla="*/ 38 h 40"/>
                <a:gd name="T18" fmla="*/ 446 w 452"/>
                <a:gd name="T19" fmla="*/ 34 h 40"/>
                <a:gd name="T20" fmla="*/ 450 w 452"/>
                <a:gd name="T21" fmla="*/ 28 h 40"/>
                <a:gd name="T22" fmla="*/ 452 w 452"/>
                <a:gd name="T23" fmla="*/ 20 h 40"/>
                <a:gd name="T24" fmla="*/ 452 w 452"/>
                <a:gd name="T25" fmla="*/ 20 h 40"/>
                <a:gd name="T26" fmla="*/ 450 w 452"/>
                <a:gd name="T27" fmla="*/ 12 h 40"/>
                <a:gd name="T28" fmla="*/ 446 w 452"/>
                <a:gd name="T29" fmla="*/ 6 h 40"/>
                <a:gd name="T30" fmla="*/ 440 w 452"/>
                <a:gd name="T31" fmla="*/ 0 h 40"/>
                <a:gd name="T32" fmla="*/ 432 w 452"/>
                <a:gd name="T33" fmla="*/ 0 h 40"/>
                <a:gd name="T34" fmla="*/ 20 w 452"/>
                <a:gd name="T35" fmla="*/ 0 h 40"/>
                <a:gd name="T36" fmla="*/ 20 w 452"/>
                <a:gd name="T37" fmla="*/ 0 h 40"/>
                <a:gd name="T38" fmla="*/ 12 w 452"/>
                <a:gd name="T39" fmla="*/ 0 h 40"/>
                <a:gd name="T40" fmla="*/ 6 w 452"/>
                <a:gd name="T41" fmla="*/ 6 h 40"/>
                <a:gd name="T42" fmla="*/ 2 w 452"/>
                <a:gd name="T43" fmla="*/ 12 h 40"/>
                <a:gd name="T44" fmla="*/ 0 w 452"/>
                <a:gd name="T45" fmla="*/ 20 h 40"/>
                <a:gd name="T46" fmla="*/ 0 w 452"/>
                <a:gd name="T4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2" h="40">
                  <a:moveTo>
                    <a:pt x="0" y="20"/>
                  </a:moveTo>
                  <a:lnTo>
                    <a:pt x="0" y="20"/>
                  </a:lnTo>
                  <a:lnTo>
                    <a:pt x="2" y="28"/>
                  </a:lnTo>
                  <a:lnTo>
                    <a:pt x="6" y="34"/>
                  </a:lnTo>
                  <a:lnTo>
                    <a:pt x="12" y="38"/>
                  </a:lnTo>
                  <a:lnTo>
                    <a:pt x="20" y="40"/>
                  </a:lnTo>
                  <a:lnTo>
                    <a:pt x="432" y="40"/>
                  </a:lnTo>
                  <a:lnTo>
                    <a:pt x="432" y="40"/>
                  </a:lnTo>
                  <a:lnTo>
                    <a:pt x="440" y="38"/>
                  </a:lnTo>
                  <a:lnTo>
                    <a:pt x="446" y="34"/>
                  </a:lnTo>
                  <a:lnTo>
                    <a:pt x="450" y="28"/>
                  </a:lnTo>
                  <a:lnTo>
                    <a:pt x="452" y="20"/>
                  </a:lnTo>
                  <a:lnTo>
                    <a:pt x="452" y="20"/>
                  </a:lnTo>
                  <a:lnTo>
                    <a:pt x="450" y="12"/>
                  </a:lnTo>
                  <a:lnTo>
                    <a:pt x="446" y="6"/>
                  </a:lnTo>
                  <a:lnTo>
                    <a:pt x="440" y="0"/>
                  </a:lnTo>
                  <a:lnTo>
                    <a:pt x="432" y="0"/>
                  </a:lnTo>
                  <a:lnTo>
                    <a:pt x="20" y="0"/>
                  </a:lnTo>
                  <a:lnTo>
                    <a:pt x="20" y="0"/>
                  </a:lnTo>
                  <a:lnTo>
                    <a:pt x="12" y="0"/>
                  </a:lnTo>
                  <a:lnTo>
                    <a:pt x="6" y="6"/>
                  </a:lnTo>
                  <a:lnTo>
                    <a:pt x="2" y="12"/>
                  </a:lnTo>
                  <a:lnTo>
                    <a:pt x="0" y="20"/>
                  </a:lnTo>
                  <a:lnTo>
                    <a:pt x="0" y="20"/>
                  </a:lnTo>
                  <a:close/>
                </a:path>
              </a:pathLst>
            </a:custGeom>
            <a:solidFill>
              <a:srgbClr val="1A3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28">
              <a:extLst>
                <a:ext uri="{FF2B5EF4-FFF2-40B4-BE49-F238E27FC236}">
                  <a16:creationId xmlns:a16="http://schemas.microsoft.com/office/drawing/2014/main" id="{3F4E7C5F-BE93-6CA0-3E92-8A019A105AE2}"/>
                </a:ext>
              </a:extLst>
            </p:cNvPr>
            <p:cNvSpPr>
              <a:spLocks/>
            </p:cNvSpPr>
            <p:nvPr/>
          </p:nvSpPr>
          <p:spPr bwMode="auto">
            <a:xfrm>
              <a:off x="1524000" y="2371725"/>
              <a:ext cx="723900" cy="63500"/>
            </a:xfrm>
            <a:custGeom>
              <a:avLst/>
              <a:gdLst>
                <a:gd name="T0" fmla="*/ 20 w 456"/>
                <a:gd name="T1" fmla="*/ 40 h 40"/>
                <a:gd name="T2" fmla="*/ 436 w 456"/>
                <a:gd name="T3" fmla="*/ 40 h 40"/>
                <a:gd name="T4" fmla="*/ 436 w 456"/>
                <a:gd name="T5" fmla="*/ 40 h 40"/>
                <a:gd name="T6" fmla="*/ 444 w 456"/>
                <a:gd name="T7" fmla="*/ 38 h 40"/>
                <a:gd name="T8" fmla="*/ 450 w 456"/>
                <a:gd name="T9" fmla="*/ 34 h 40"/>
                <a:gd name="T10" fmla="*/ 454 w 456"/>
                <a:gd name="T11" fmla="*/ 28 h 40"/>
                <a:gd name="T12" fmla="*/ 456 w 456"/>
                <a:gd name="T13" fmla="*/ 20 h 40"/>
                <a:gd name="T14" fmla="*/ 456 w 456"/>
                <a:gd name="T15" fmla="*/ 20 h 40"/>
                <a:gd name="T16" fmla="*/ 454 w 456"/>
                <a:gd name="T17" fmla="*/ 12 h 40"/>
                <a:gd name="T18" fmla="*/ 450 w 456"/>
                <a:gd name="T19" fmla="*/ 6 h 40"/>
                <a:gd name="T20" fmla="*/ 444 w 456"/>
                <a:gd name="T21" fmla="*/ 2 h 40"/>
                <a:gd name="T22" fmla="*/ 436 w 456"/>
                <a:gd name="T23" fmla="*/ 0 h 40"/>
                <a:gd name="T24" fmla="*/ 20 w 456"/>
                <a:gd name="T25" fmla="*/ 0 h 40"/>
                <a:gd name="T26" fmla="*/ 20 w 456"/>
                <a:gd name="T27" fmla="*/ 0 h 40"/>
                <a:gd name="T28" fmla="*/ 12 w 456"/>
                <a:gd name="T29" fmla="*/ 2 h 40"/>
                <a:gd name="T30" fmla="*/ 6 w 456"/>
                <a:gd name="T31" fmla="*/ 6 h 40"/>
                <a:gd name="T32" fmla="*/ 2 w 456"/>
                <a:gd name="T33" fmla="*/ 12 h 40"/>
                <a:gd name="T34" fmla="*/ 0 w 456"/>
                <a:gd name="T35" fmla="*/ 20 h 40"/>
                <a:gd name="T36" fmla="*/ 0 w 456"/>
                <a:gd name="T37" fmla="*/ 20 h 40"/>
                <a:gd name="T38" fmla="*/ 2 w 456"/>
                <a:gd name="T39" fmla="*/ 28 h 40"/>
                <a:gd name="T40" fmla="*/ 6 w 456"/>
                <a:gd name="T41" fmla="*/ 34 h 40"/>
                <a:gd name="T42" fmla="*/ 12 w 456"/>
                <a:gd name="T43" fmla="*/ 38 h 40"/>
                <a:gd name="T44" fmla="*/ 20 w 456"/>
                <a:gd name="T45" fmla="*/ 40 h 40"/>
                <a:gd name="T46" fmla="*/ 20 w 456"/>
                <a:gd name="T4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6" h="40">
                  <a:moveTo>
                    <a:pt x="20" y="40"/>
                  </a:moveTo>
                  <a:lnTo>
                    <a:pt x="436" y="40"/>
                  </a:lnTo>
                  <a:lnTo>
                    <a:pt x="436" y="40"/>
                  </a:lnTo>
                  <a:lnTo>
                    <a:pt x="444" y="38"/>
                  </a:lnTo>
                  <a:lnTo>
                    <a:pt x="450" y="34"/>
                  </a:lnTo>
                  <a:lnTo>
                    <a:pt x="454" y="28"/>
                  </a:lnTo>
                  <a:lnTo>
                    <a:pt x="456" y="20"/>
                  </a:lnTo>
                  <a:lnTo>
                    <a:pt x="456" y="20"/>
                  </a:lnTo>
                  <a:lnTo>
                    <a:pt x="454" y="12"/>
                  </a:lnTo>
                  <a:lnTo>
                    <a:pt x="450" y="6"/>
                  </a:lnTo>
                  <a:lnTo>
                    <a:pt x="444" y="2"/>
                  </a:lnTo>
                  <a:lnTo>
                    <a:pt x="436" y="0"/>
                  </a:lnTo>
                  <a:lnTo>
                    <a:pt x="20" y="0"/>
                  </a:lnTo>
                  <a:lnTo>
                    <a:pt x="20" y="0"/>
                  </a:lnTo>
                  <a:lnTo>
                    <a:pt x="12" y="2"/>
                  </a:lnTo>
                  <a:lnTo>
                    <a:pt x="6" y="6"/>
                  </a:lnTo>
                  <a:lnTo>
                    <a:pt x="2" y="12"/>
                  </a:lnTo>
                  <a:lnTo>
                    <a:pt x="0" y="20"/>
                  </a:lnTo>
                  <a:lnTo>
                    <a:pt x="0" y="20"/>
                  </a:lnTo>
                  <a:lnTo>
                    <a:pt x="2" y="28"/>
                  </a:lnTo>
                  <a:lnTo>
                    <a:pt x="6" y="34"/>
                  </a:lnTo>
                  <a:lnTo>
                    <a:pt x="12" y="38"/>
                  </a:lnTo>
                  <a:lnTo>
                    <a:pt x="20" y="40"/>
                  </a:lnTo>
                  <a:lnTo>
                    <a:pt x="20" y="40"/>
                  </a:lnTo>
                  <a:close/>
                </a:path>
              </a:pathLst>
            </a:custGeom>
            <a:solidFill>
              <a:srgbClr val="1A3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29">
              <a:extLst>
                <a:ext uri="{FF2B5EF4-FFF2-40B4-BE49-F238E27FC236}">
                  <a16:creationId xmlns:a16="http://schemas.microsoft.com/office/drawing/2014/main" id="{72D1E2B4-A5B0-9440-9CB9-2901D520DC86}"/>
                </a:ext>
              </a:extLst>
            </p:cNvPr>
            <p:cNvSpPr>
              <a:spLocks/>
            </p:cNvSpPr>
            <p:nvPr/>
          </p:nvSpPr>
          <p:spPr bwMode="auto">
            <a:xfrm>
              <a:off x="1981200" y="1936750"/>
              <a:ext cx="266700" cy="63500"/>
            </a:xfrm>
            <a:custGeom>
              <a:avLst/>
              <a:gdLst>
                <a:gd name="T0" fmla="*/ 148 w 168"/>
                <a:gd name="T1" fmla="*/ 40 h 40"/>
                <a:gd name="T2" fmla="*/ 148 w 168"/>
                <a:gd name="T3" fmla="*/ 40 h 40"/>
                <a:gd name="T4" fmla="*/ 156 w 168"/>
                <a:gd name="T5" fmla="*/ 40 h 40"/>
                <a:gd name="T6" fmla="*/ 162 w 168"/>
                <a:gd name="T7" fmla="*/ 34 h 40"/>
                <a:gd name="T8" fmla="*/ 166 w 168"/>
                <a:gd name="T9" fmla="*/ 28 h 40"/>
                <a:gd name="T10" fmla="*/ 168 w 168"/>
                <a:gd name="T11" fmla="*/ 20 h 40"/>
                <a:gd name="T12" fmla="*/ 168 w 168"/>
                <a:gd name="T13" fmla="*/ 20 h 40"/>
                <a:gd name="T14" fmla="*/ 166 w 168"/>
                <a:gd name="T15" fmla="*/ 12 h 40"/>
                <a:gd name="T16" fmla="*/ 162 w 168"/>
                <a:gd name="T17" fmla="*/ 6 h 40"/>
                <a:gd name="T18" fmla="*/ 156 w 168"/>
                <a:gd name="T19" fmla="*/ 2 h 40"/>
                <a:gd name="T20" fmla="*/ 148 w 168"/>
                <a:gd name="T21" fmla="*/ 0 h 40"/>
                <a:gd name="T22" fmla="*/ 20 w 168"/>
                <a:gd name="T23" fmla="*/ 0 h 40"/>
                <a:gd name="T24" fmla="*/ 20 w 168"/>
                <a:gd name="T25" fmla="*/ 0 h 40"/>
                <a:gd name="T26" fmla="*/ 12 w 168"/>
                <a:gd name="T27" fmla="*/ 2 h 40"/>
                <a:gd name="T28" fmla="*/ 6 w 168"/>
                <a:gd name="T29" fmla="*/ 6 h 40"/>
                <a:gd name="T30" fmla="*/ 2 w 168"/>
                <a:gd name="T31" fmla="*/ 12 h 40"/>
                <a:gd name="T32" fmla="*/ 0 w 168"/>
                <a:gd name="T33" fmla="*/ 20 h 40"/>
                <a:gd name="T34" fmla="*/ 0 w 168"/>
                <a:gd name="T35" fmla="*/ 20 h 40"/>
                <a:gd name="T36" fmla="*/ 2 w 168"/>
                <a:gd name="T37" fmla="*/ 28 h 40"/>
                <a:gd name="T38" fmla="*/ 6 w 168"/>
                <a:gd name="T39" fmla="*/ 34 h 40"/>
                <a:gd name="T40" fmla="*/ 12 w 168"/>
                <a:gd name="T41" fmla="*/ 40 h 40"/>
                <a:gd name="T42" fmla="*/ 20 w 168"/>
                <a:gd name="T43" fmla="*/ 40 h 40"/>
                <a:gd name="T44" fmla="*/ 148 w 168"/>
                <a:gd name="T4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8" h="40">
                  <a:moveTo>
                    <a:pt x="148" y="40"/>
                  </a:moveTo>
                  <a:lnTo>
                    <a:pt x="148" y="40"/>
                  </a:lnTo>
                  <a:lnTo>
                    <a:pt x="156" y="40"/>
                  </a:lnTo>
                  <a:lnTo>
                    <a:pt x="162" y="34"/>
                  </a:lnTo>
                  <a:lnTo>
                    <a:pt x="166" y="28"/>
                  </a:lnTo>
                  <a:lnTo>
                    <a:pt x="168" y="20"/>
                  </a:lnTo>
                  <a:lnTo>
                    <a:pt x="168" y="20"/>
                  </a:lnTo>
                  <a:lnTo>
                    <a:pt x="166" y="12"/>
                  </a:lnTo>
                  <a:lnTo>
                    <a:pt x="162" y="6"/>
                  </a:lnTo>
                  <a:lnTo>
                    <a:pt x="156" y="2"/>
                  </a:lnTo>
                  <a:lnTo>
                    <a:pt x="148" y="0"/>
                  </a:lnTo>
                  <a:lnTo>
                    <a:pt x="20" y="0"/>
                  </a:lnTo>
                  <a:lnTo>
                    <a:pt x="20" y="0"/>
                  </a:lnTo>
                  <a:lnTo>
                    <a:pt x="12" y="2"/>
                  </a:lnTo>
                  <a:lnTo>
                    <a:pt x="6" y="6"/>
                  </a:lnTo>
                  <a:lnTo>
                    <a:pt x="2" y="12"/>
                  </a:lnTo>
                  <a:lnTo>
                    <a:pt x="0" y="20"/>
                  </a:lnTo>
                  <a:lnTo>
                    <a:pt x="0" y="20"/>
                  </a:lnTo>
                  <a:lnTo>
                    <a:pt x="2" y="28"/>
                  </a:lnTo>
                  <a:lnTo>
                    <a:pt x="6" y="34"/>
                  </a:lnTo>
                  <a:lnTo>
                    <a:pt x="12" y="40"/>
                  </a:lnTo>
                  <a:lnTo>
                    <a:pt x="20" y="40"/>
                  </a:lnTo>
                  <a:lnTo>
                    <a:pt x="148" y="40"/>
                  </a:lnTo>
                  <a:close/>
                </a:path>
              </a:pathLst>
            </a:custGeom>
            <a:solidFill>
              <a:srgbClr val="1A3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402035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394612" y="802135"/>
            <a:ext cx="3427841"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000" b="1" dirty="0">
                <a:latin typeface="微軟正黑體" panose="020B0604030504040204" pitchFamily="34" charset="-120"/>
                <a:ea typeface="微軟正黑體" panose="020B0604030504040204" pitchFamily="34" charset="-120"/>
              </a:rPr>
              <a:t>Step1</a:t>
            </a:r>
            <a:r>
              <a:rPr lang="zh-TW" altLang="en-US" sz="2000" b="1" dirty="0">
                <a:latin typeface="微軟正黑體" panose="020B0604030504040204" pitchFamily="34" charset="-120"/>
                <a:ea typeface="微軟正黑體" panose="020B0604030504040204" pitchFamily="34" charset="-120"/>
              </a:rPr>
              <a:t> 首次登入設定通行碼</a:t>
            </a:r>
            <a:endParaRPr lang="zh-TW" altLang="en-US" sz="2000" dirty="0">
              <a:solidFill>
                <a:srgbClr val="660066"/>
              </a:solidFill>
              <a:latin typeface="標楷體" panose="03000509000000000000" pitchFamily="65" charset="-120"/>
              <a:ea typeface="標楷體" panose="03000509000000000000" pitchFamily="65" charset="-120"/>
            </a:endParaRPr>
          </a:p>
        </p:txBody>
      </p:sp>
      <p:grpSp>
        <p:nvGrpSpPr>
          <p:cNvPr id="38" name="群組 37">
            <a:extLst>
              <a:ext uri="{FF2B5EF4-FFF2-40B4-BE49-F238E27FC236}">
                <a16:creationId xmlns:a16="http://schemas.microsoft.com/office/drawing/2014/main" id="{F4DDB579-70D2-4220-BA52-A99B15065D24}"/>
              </a:ext>
            </a:extLst>
          </p:cNvPr>
          <p:cNvGrpSpPr/>
          <p:nvPr/>
        </p:nvGrpSpPr>
        <p:grpSpPr>
          <a:xfrm>
            <a:off x="840059" y="738961"/>
            <a:ext cx="3620242" cy="503799"/>
            <a:chOff x="834706" y="837638"/>
            <a:chExt cx="3620242" cy="503799"/>
          </a:xfrm>
        </p:grpSpPr>
        <p:sp>
          <p:nvSpPr>
            <p:cNvPr id="39" name="TextBox 75">
              <a:extLst>
                <a:ext uri="{FF2B5EF4-FFF2-40B4-BE49-F238E27FC236}">
                  <a16:creationId xmlns:a16="http://schemas.microsoft.com/office/drawing/2014/main" id="{68A07915-9B9E-413E-BA15-D7C3AA601AE1}"/>
                </a:ext>
              </a:extLst>
            </p:cNvPr>
            <p:cNvSpPr txBox="1"/>
            <p:nvPr/>
          </p:nvSpPr>
          <p:spPr>
            <a:xfrm>
              <a:off x="834706" y="862500"/>
              <a:ext cx="3269351" cy="461665"/>
            </a:xfrm>
            <a:prstGeom prst="rect">
              <a:avLst/>
            </a:prstGeom>
            <a:solidFill>
              <a:schemeClr val="accent4">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繳費身分審查登錄系統</a:t>
              </a:r>
            </a:p>
          </p:txBody>
        </p:sp>
        <p:sp>
          <p:nvSpPr>
            <p:cNvPr id="40" name="Freeform: Shape 37">
              <a:extLst>
                <a:ext uri="{FF2B5EF4-FFF2-40B4-BE49-F238E27FC236}">
                  <a16:creationId xmlns:a16="http://schemas.microsoft.com/office/drawing/2014/main" id="{9BA8A18E-E578-41E6-930B-49D0265ECA7E}"/>
                </a:ext>
              </a:extLst>
            </p:cNvPr>
            <p:cNvSpPr/>
            <p:nvPr/>
          </p:nvSpPr>
          <p:spPr>
            <a:xfrm>
              <a:off x="4106985"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10" name="群組 9">
            <a:extLst>
              <a:ext uri="{FF2B5EF4-FFF2-40B4-BE49-F238E27FC236}">
                <a16:creationId xmlns:a16="http://schemas.microsoft.com/office/drawing/2014/main" id="{19DB1479-F3D5-0E1E-2345-C0606E54FEA4}"/>
              </a:ext>
            </a:extLst>
          </p:cNvPr>
          <p:cNvGrpSpPr/>
          <p:nvPr/>
        </p:nvGrpSpPr>
        <p:grpSpPr>
          <a:xfrm>
            <a:off x="737124" y="1290149"/>
            <a:ext cx="10023919" cy="5388207"/>
            <a:chOff x="737124" y="1290149"/>
            <a:chExt cx="10023919" cy="5388207"/>
          </a:xfrm>
        </p:grpSpPr>
        <p:pic>
          <p:nvPicPr>
            <p:cNvPr id="6" name="圖片 5" descr="一張含有 文字, 電子產品, 螢幕擷取畫面, 軟體 的圖片&#10;&#10;AI 產生的內容可能不正確。">
              <a:extLst>
                <a:ext uri="{FF2B5EF4-FFF2-40B4-BE49-F238E27FC236}">
                  <a16:creationId xmlns:a16="http://schemas.microsoft.com/office/drawing/2014/main" id="{1EB1391F-CB54-DAA7-6C0D-A76149E91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5262" y="1350511"/>
              <a:ext cx="4965781" cy="4494719"/>
            </a:xfrm>
            <a:prstGeom prst="rect">
              <a:avLst/>
            </a:prstGeom>
          </p:spPr>
        </p:pic>
        <p:pic>
          <p:nvPicPr>
            <p:cNvPr id="3" name="圖片 2" descr="一張含有 文字, 電子產品, 電腦, 螢幕擷取畫面 的圖片&#10;&#10;AI 產生的內容可能不正確。">
              <a:extLst>
                <a:ext uri="{FF2B5EF4-FFF2-40B4-BE49-F238E27FC236}">
                  <a16:creationId xmlns:a16="http://schemas.microsoft.com/office/drawing/2014/main" id="{F83927A3-7B16-CA7B-C2C9-79E885CA7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124" y="1290149"/>
              <a:ext cx="4217735" cy="5388207"/>
            </a:xfrm>
            <a:prstGeom prst="rect">
              <a:avLst/>
            </a:prstGeom>
          </p:spPr>
        </p:pic>
        <p:sp>
          <p:nvSpPr>
            <p:cNvPr id="11" name="矩形 10">
              <a:extLst>
                <a:ext uri="{FF2B5EF4-FFF2-40B4-BE49-F238E27FC236}">
                  <a16:creationId xmlns:a16="http://schemas.microsoft.com/office/drawing/2014/main" id="{48A7EC58-CC7F-4453-8420-127B9BE51DF3}"/>
                </a:ext>
              </a:extLst>
            </p:cNvPr>
            <p:cNvSpPr/>
            <p:nvPr/>
          </p:nvSpPr>
          <p:spPr>
            <a:xfrm>
              <a:off x="2338939" y="5356732"/>
              <a:ext cx="1106905" cy="21111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向右箭號 66">
              <a:extLst>
                <a:ext uri="{FF2B5EF4-FFF2-40B4-BE49-F238E27FC236}">
                  <a16:creationId xmlns:a16="http://schemas.microsoft.com/office/drawing/2014/main" id="{49B66040-A050-441B-B488-752518AB72A7}"/>
                </a:ext>
              </a:extLst>
            </p:cNvPr>
            <p:cNvSpPr/>
            <p:nvPr/>
          </p:nvSpPr>
          <p:spPr>
            <a:xfrm>
              <a:off x="3457606" y="5280213"/>
              <a:ext cx="752698" cy="313135"/>
            </a:xfrm>
            <a:prstGeom prst="rightArrow">
              <a:avLst/>
            </a:prstGeom>
            <a:solidFill>
              <a:srgbClr val="FFFF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C00000"/>
                </a:solidFill>
              </a:endParaRPr>
            </a:p>
          </p:txBody>
        </p:sp>
        <p:sp>
          <p:nvSpPr>
            <p:cNvPr id="16" name="直線圖說文字 2 1">
              <a:extLst>
                <a:ext uri="{FF2B5EF4-FFF2-40B4-BE49-F238E27FC236}">
                  <a16:creationId xmlns:a16="http://schemas.microsoft.com/office/drawing/2014/main" id="{94BC307F-CA98-41DF-B4E1-A2938B0C7705}"/>
                </a:ext>
              </a:extLst>
            </p:cNvPr>
            <p:cNvSpPr/>
            <p:nvPr/>
          </p:nvSpPr>
          <p:spPr>
            <a:xfrm>
              <a:off x="5231489" y="5907816"/>
              <a:ext cx="4805173" cy="737151"/>
            </a:xfrm>
            <a:prstGeom prst="borderCallout2">
              <a:avLst>
                <a:gd name="adj1" fmla="val -1545"/>
                <a:gd name="adj2" fmla="val 12246"/>
                <a:gd name="adj3" fmla="val -48574"/>
                <a:gd name="adj4" fmla="val 7145"/>
                <a:gd name="adj5" fmla="val -195271"/>
                <a:gd name="adj6" fmla="val 15283"/>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務必檢視輸入之個人資料是否正確，確定無誤後，點選</a:t>
              </a:r>
              <a:r>
                <a:rPr lang="zh-TW" altLang="en-US" b="1" dirty="0">
                  <a:solidFill>
                    <a:srgbClr val="FF0000"/>
                  </a:solidFill>
                  <a:latin typeface="微軟正黑體" panose="020B0604030504040204" pitchFamily="34" charset="-120"/>
                  <a:ea typeface="微軟正黑體" panose="020B0604030504040204" pitchFamily="34" charset="-120"/>
                </a:rPr>
                <a:t>送出通行碼</a:t>
              </a:r>
              <a:r>
                <a:rPr lang="zh-TW" altLang="en-US" sz="1600" b="1" dirty="0">
                  <a:solidFill>
                    <a:schemeClr val="tx1"/>
                  </a:solidFill>
                  <a:latin typeface="微軟正黑體" panose="020B0604030504040204" pitchFamily="34" charset="-120"/>
                  <a:ea typeface="微軟正黑體" panose="020B0604030504040204" pitchFamily="34" charset="-120"/>
                </a:rPr>
                <a:t>鈕</a:t>
              </a:r>
            </a:p>
          </p:txBody>
        </p:sp>
        <p:sp>
          <p:nvSpPr>
            <p:cNvPr id="17" name="橢圓 16">
              <a:extLst>
                <a:ext uri="{FF2B5EF4-FFF2-40B4-BE49-F238E27FC236}">
                  <a16:creationId xmlns:a16="http://schemas.microsoft.com/office/drawing/2014/main" id="{12301FF7-5B11-4220-BB7F-5F3207A58833}"/>
                </a:ext>
              </a:extLst>
            </p:cNvPr>
            <p:cNvSpPr/>
            <p:nvPr/>
          </p:nvSpPr>
          <p:spPr>
            <a:xfrm>
              <a:off x="1917365" y="5256781"/>
              <a:ext cx="360000" cy="360000"/>
            </a:xfrm>
            <a:prstGeom prst="ellipse">
              <a:avLst/>
            </a:prstGeom>
            <a:solidFill>
              <a:schemeClr val="accent6">
                <a:lumMod val="60000"/>
                <a:lumOff val="40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8" name="橢圓 17">
              <a:extLst>
                <a:ext uri="{FF2B5EF4-FFF2-40B4-BE49-F238E27FC236}">
                  <a16:creationId xmlns:a16="http://schemas.microsoft.com/office/drawing/2014/main" id="{4B239487-972C-4DE3-B764-3B0ABD9A02F6}"/>
                </a:ext>
              </a:extLst>
            </p:cNvPr>
            <p:cNvSpPr/>
            <p:nvPr/>
          </p:nvSpPr>
          <p:spPr>
            <a:xfrm>
              <a:off x="5330256" y="2526999"/>
              <a:ext cx="360000" cy="360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spTree>
    <p:extLst>
      <p:ext uri="{BB962C8B-B14F-4D97-AF65-F5344CB8AC3E}">
        <p14:creationId xmlns:p14="http://schemas.microsoft.com/office/powerpoint/2010/main" val="3082997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097164" y="741796"/>
            <a:ext cx="3675047"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Step2</a:t>
            </a:r>
            <a:r>
              <a:rPr lang="zh-TW" altLang="en-US" sz="2000" b="1" dirty="0">
                <a:latin typeface="微軟正黑體" panose="020B0604030504040204" pitchFamily="34" charset="-120"/>
                <a:ea typeface="微軟正黑體" panose="020B0604030504040204" pitchFamily="34" charset="-120"/>
              </a:rPr>
              <a:t> 列印留存通行碼確認單</a:t>
            </a:r>
            <a:endParaRPr lang="zh-TW" altLang="en-US" sz="2000" kern="0" dirty="0">
              <a:solidFill>
                <a:srgbClr val="660066"/>
              </a:solidFill>
              <a:latin typeface="標楷體" panose="03000509000000000000" pitchFamily="65" charset="-120"/>
              <a:ea typeface="標楷體" panose="03000509000000000000" pitchFamily="65" charset="-120"/>
            </a:endParaRPr>
          </a:p>
        </p:txBody>
      </p:sp>
      <p:grpSp>
        <p:nvGrpSpPr>
          <p:cNvPr id="4" name="群組 3">
            <a:extLst>
              <a:ext uri="{FF2B5EF4-FFF2-40B4-BE49-F238E27FC236}">
                <a16:creationId xmlns:a16="http://schemas.microsoft.com/office/drawing/2014/main" id="{29EC899F-3B12-EE39-49AD-D5911A620338}"/>
              </a:ext>
            </a:extLst>
          </p:cNvPr>
          <p:cNvGrpSpPr/>
          <p:nvPr/>
        </p:nvGrpSpPr>
        <p:grpSpPr>
          <a:xfrm>
            <a:off x="840059" y="1455841"/>
            <a:ext cx="11183280" cy="4020037"/>
            <a:chOff x="840059" y="1455841"/>
            <a:chExt cx="11183280" cy="4020037"/>
          </a:xfrm>
        </p:grpSpPr>
        <p:pic>
          <p:nvPicPr>
            <p:cNvPr id="3" name="圖片 2" descr="一張含有 文字, 螢幕擷取畫面, 字型, 數字 的圖片&#10;&#10;AI 產生的內容可能不正確。">
              <a:extLst>
                <a:ext uri="{FF2B5EF4-FFF2-40B4-BE49-F238E27FC236}">
                  <a16:creationId xmlns:a16="http://schemas.microsoft.com/office/drawing/2014/main" id="{421BE7CD-CD7F-6C24-4E93-00DF1BD35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059" y="1764262"/>
              <a:ext cx="4449477" cy="3438232"/>
            </a:xfrm>
            <a:prstGeom prst="rect">
              <a:avLst/>
            </a:prstGeom>
          </p:spPr>
        </p:pic>
        <p:pic>
          <p:nvPicPr>
            <p:cNvPr id="7" name="圖片 6">
              <a:extLst>
                <a:ext uri="{FF2B5EF4-FFF2-40B4-BE49-F238E27FC236}">
                  <a16:creationId xmlns:a16="http://schemas.microsoft.com/office/drawing/2014/main" id="{1F8E2FBD-1F88-4C79-BB24-7359FB27359F}"/>
                </a:ext>
              </a:extLst>
            </p:cNvPr>
            <p:cNvPicPr>
              <a:picLocks noChangeAspect="1"/>
            </p:cNvPicPr>
            <p:nvPr/>
          </p:nvPicPr>
          <p:blipFill rotWithShape="1">
            <a:blip r:embed="rId4">
              <a:extLst>
                <a:ext uri="{28A0092B-C50C-407E-A947-70E740481C1C}">
                  <a14:useLocalDpi xmlns:a14="http://schemas.microsoft.com/office/drawing/2010/main" val="0"/>
                </a:ext>
              </a:extLst>
            </a:blip>
            <a:srcRect t="2224" b="2845"/>
            <a:stretch/>
          </p:blipFill>
          <p:spPr>
            <a:xfrm>
              <a:off x="5309226" y="1455841"/>
              <a:ext cx="6714113" cy="1778247"/>
            </a:xfrm>
            <a:prstGeom prst="rect">
              <a:avLst/>
            </a:prstGeom>
          </p:spPr>
        </p:pic>
        <p:sp>
          <p:nvSpPr>
            <p:cNvPr id="12" name="矩形 11">
              <a:extLst>
                <a:ext uri="{FF2B5EF4-FFF2-40B4-BE49-F238E27FC236}">
                  <a16:creationId xmlns:a16="http://schemas.microsoft.com/office/drawing/2014/main" id="{0E9DDE55-BA0C-47A3-BB8E-5BFB28042FD3}"/>
                </a:ext>
              </a:extLst>
            </p:cNvPr>
            <p:cNvSpPr/>
            <p:nvPr/>
          </p:nvSpPr>
          <p:spPr>
            <a:xfrm>
              <a:off x="5309226" y="2949251"/>
              <a:ext cx="1216702" cy="2848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直線圖說文字 1 1">
              <a:extLst>
                <a:ext uri="{FF2B5EF4-FFF2-40B4-BE49-F238E27FC236}">
                  <a16:creationId xmlns:a16="http://schemas.microsoft.com/office/drawing/2014/main" id="{244069AF-27AE-4540-BA93-D2E9CE51B846}"/>
                </a:ext>
              </a:extLst>
            </p:cNvPr>
            <p:cNvSpPr/>
            <p:nvPr/>
          </p:nvSpPr>
          <p:spPr>
            <a:xfrm>
              <a:off x="5604283" y="4456567"/>
              <a:ext cx="5747658" cy="1019311"/>
            </a:xfrm>
            <a:prstGeom prst="borderCallout1">
              <a:avLst>
                <a:gd name="adj1" fmla="val 51938"/>
                <a:gd name="adj2" fmla="val -12"/>
                <a:gd name="adj3" fmla="val -1099"/>
                <a:gd name="adj4" fmla="val -9380"/>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zh-TW" sz="1800" b="1"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設定完成送出通行碼後，請考生</a:t>
              </a:r>
              <a:r>
                <a:rPr lang="zh-TW" altLang="zh-TW" sz="2000" b="1"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務必列印通行碼留存</a:t>
              </a:r>
              <a:r>
                <a:rPr lang="zh-TW" altLang="zh-TW" sz="1800" b="1"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。離開通行碼設定頁面，即不得再行列印通行碼，</a:t>
              </a:r>
              <a:r>
                <a:rPr lang="zh-TW" altLang="zh-TW" sz="1800" b="1"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請考生特別注意</a:t>
              </a:r>
              <a:r>
                <a:rPr lang="zh-TW" altLang="zh-TW" sz="1800" b="1"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grpSp>
      <p:grpSp>
        <p:nvGrpSpPr>
          <p:cNvPr id="24" name="群組 23">
            <a:extLst>
              <a:ext uri="{FF2B5EF4-FFF2-40B4-BE49-F238E27FC236}">
                <a16:creationId xmlns:a16="http://schemas.microsoft.com/office/drawing/2014/main" id="{36727E4C-113D-4BA5-B608-C601EC6CA684}"/>
              </a:ext>
            </a:extLst>
          </p:cNvPr>
          <p:cNvGrpSpPr/>
          <p:nvPr/>
        </p:nvGrpSpPr>
        <p:grpSpPr>
          <a:xfrm>
            <a:off x="840059" y="738961"/>
            <a:ext cx="3620242" cy="503799"/>
            <a:chOff x="834706" y="837638"/>
            <a:chExt cx="3620242" cy="503799"/>
          </a:xfrm>
        </p:grpSpPr>
        <p:sp>
          <p:nvSpPr>
            <p:cNvPr id="25" name="TextBox 75">
              <a:extLst>
                <a:ext uri="{FF2B5EF4-FFF2-40B4-BE49-F238E27FC236}">
                  <a16:creationId xmlns:a16="http://schemas.microsoft.com/office/drawing/2014/main" id="{2F58F8B7-13E7-41B3-B597-0420C122BCE7}"/>
                </a:ext>
              </a:extLst>
            </p:cNvPr>
            <p:cNvSpPr txBox="1"/>
            <p:nvPr/>
          </p:nvSpPr>
          <p:spPr>
            <a:xfrm>
              <a:off x="834706" y="862500"/>
              <a:ext cx="3269351" cy="461665"/>
            </a:xfrm>
            <a:prstGeom prst="rect">
              <a:avLst/>
            </a:prstGeom>
            <a:solidFill>
              <a:schemeClr val="accent4">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繳費身分審查登錄系統</a:t>
              </a:r>
            </a:p>
          </p:txBody>
        </p:sp>
        <p:sp>
          <p:nvSpPr>
            <p:cNvPr id="26" name="Freeform: Shape 37">
              <a:extLst>
                <a:ext uri="{FF2B5EF4-FFF2-40B4-BE49-F238E27FC236}">
                  <a16:creationId xmlns:a16="http://schemas.microsoft.com/office/drawing/2014/main" id="{48C42308-192A-4E15-B241-8902090F79A7}"/>
                </a:ext>
              </a:extLst>
            </p:cNvPr>
            <p:cNvSpPr/>
            <p:nvPr/>
          </p:nvSpPr>
          <p:spPr>
            <a:xfrm>
              <a:off x="4106985"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2229204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4611306" y="765280"/>
            <a:ext cx="6818905" cy="506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defRPr/>
            </a:pPr>
            <a:r>
              <a:rPr lang="en-US" altLang="zh-TW" sz="2000" b="1" dirty="0">
                <a:latin typeface="微軟正黑體" panose="020B0604030504040204" pitchFamily="34" charset="-120"/>
                <a:ea typeface="微軟正黑體" panose="020B0604030504040204" pitchFamily="34" charset="-120"/>
              </a:rPr>
              <a:t>Step3</a:t>
            </a:r>
            <a:r>
              <a:rPr lang="zh-TW" altLang="en-US" sz="2000" b="1" dirty="0">
                <a:latin typeface="微軟正黑體" panose="020B0604030504040204" pitchFamily="34" charset="-120"/>
                <a:ea typeface="微軟正黑體" panose="020B0604030504040204" pitchFamily="34" charset="-120"/>
              </a:rPr>
              <a:t> 登入繳費身分審查系統並閱讀「隱私權保護政策聲明」</a:t>
            </a:r>
            <a:endParaRPr lang="zh-TW" altLang="en-US" sz="4000" kern="0" dirty="0">
              <a:solidFill>
                <a:srgbClr val="660066"/>
              </a:solidFill>
              <a:latin typeface="標楷體" panose="03000509000000000000" pitchFamily="65" charset="-120"/>
              <a:ea typeface="標楷體" panose="03000509000000000000" pitchFamily="65" charset="-120"/>
            </a:endParaRPr>
          </a:p>
        </p:txBody>
      </p:sp>
      <p:grpSp>
        <p:nvGrpSpPr>
          <p:cNvPr id="34" name="群組 33">
            <a:extLst>
              <a:ext uri="{FF2B5EF4-FFF2-40B4-BE49-F238E27FC236}">
                <a16:creationId xmlns:a16="http://schemas.microsoft.com/office/drawing/2014/main" id="{A8478D1C-F0D2-455E-846B-33766D2C27B3}"/>
              </a:ext>
            </a:extLst>
          </p:cNvPr>
          <p:cNvGrpSpPr/>
          <p:nvPr/>
        </p:nvGrpSpPr>
        <p:grpSpPr>
          <a:xfrm>
            <a:off x="840059" y="738961"/>
            <a:ext cx="3620242" cy="503799"/>
            <a:chOff x="834706" y="837638"/>
            <a:chExt cx="3620242" cy="503799"/>
          </a:xfrm>
        </p:grpSpPr>
        <p:sp>
          <p:nvSpPr>
            <p:cNvPr id="35" name="TextBox 75">
              <a:extLst>
                <a:ext uri="{FF2B5EF4-FFF2-40B4-BE49-F238E27FC236}">
                  <a16:creationId xmlns:a16="http://schemas.microsoft.com/office/drawing/2014/main" id="{9641854B-69A1-4216-9A69-AD8B780FBED9}"/>
                </a:ext>
              </a:extLst>
            </p:cNvPr>
            <p:cNvSpPr txBox="1"/>
            <p:nvPr/>
          </p:nvSpPr>
          <p:spPr>
            <a:xfrm>
              <a:off x="834706" y="862500"/>
              <a:ext cx="3269351" cy="461665"/>
            </a:xfrm>
            <a:prstGeom prst="rect">
              <a:avLst/>
            </a:prstGeom>
            <a:solidFill>
              <a:schemeClr val="accent4">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繳費身分審查登錄系統</a:t>
              </a:r>
            </a:p>
          </p:txBody>
        </p:sp>
        <p:sp>
          <p:nvSpPr>
            <p:cNvPr id="36" name="Freeform: Shape 37">
              <a:extLst>
                <a:ext uri="{FF2B5EF4-FFF2-40B4-BE49-F238E27FC236}">
                  <a16:creationId xmlns:a16="http://schemas.microsoft.com/office/drawing/2014/main" id="{79F4BDAE-620F-40B5-BDD7-6023F97BEE09}"/>
                </a:ext>
              </a:extLst>
            </p:cNvPr>
            <p:cNvSpPr/>
            <p:nvPr/>
          </p:nvSpPr>
          <p:spPr>
            <a:xfrm>
              <a:off x="4106985"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12" name="群組 11">
            <a:extLst>
              <a:ext uri="{FF2B5EF4-FFF2-40B4-BE49-F238E27FC236}">
                <a16:creationId xmlns:a16="http://schemas.microsoft.com/office/drawing/2014/main" id="{63C9FE13-89C6-BCEC-F912-3C9B0F0FE1E1}"/>
              </a:ext>
            </a:extLst>
          </p:cNvPr>
          <p:cNvGrpSpPr/>
          <p:nvPr/>
        </p:nvGrpSpPr>
        <p:grpSpPr>
          <a:xfrm>
            <a:off x="1080444" y="1267622"/>
            <a:ext cx="10238723" cy="5415351"/>
            <a:chOff x="1080444" y="1267622"/>
            <a:chExt cx="10238723" cy="5415351"/>
          </a:xfrm>
        </p:grpSpPr>
        <p:pic>
          <p:nvPicPr>
            <p:cNvPr id="6" name="圖片 5">
              <a:extLst>
                <a:ext uri="{FF2B5EF4-FFF2-40B4-BE49-F238E27FC236}">
                  <a16:creationId xmlns:a16="http://schemas.microsoft.com/office/drawing/2014/main" id="{54C97DB3-AF50-C01E-EA22-41568E30B68E}"/>
                </a:ext>
              </a:extLst>
            </p:cNvPr>
            <p:cNvPicPr>
              <a:picLocks noChangeAspect="1"/>
            </p:cNvPicPr>
            <p:nvPr/>
          </p:nvPicPr>
          <p:blipFill>
            <a:blip r:embed="rId3"/>
            <a:stretch>
              <a:fillRect/>
            </a:stretch>
          </p:blipFill>
          <p:spPr>
            <a:xfrm>
              <a:off x="6119696" y="1280633"/>
              <a:ext cx="5199471" cy="5240956"/>
            </a:xfrm>
            <a:prstGeom prst="rect">
              <a:avLst/>
            </a:prstGeom>
          </p:spPr>
        </p:pic>
        <p:pic>
          <p:nvPicPr>
            <p:cNvPr id="3" name="圖片 2" descr="一張含有 文字, 螢幕擷取畫面, 字型, 數字 的圖片&#10;&#10;AI 產生的內容可能不正確。">
              <a:extLst>
                <a:ext uri="{FF2B5EF4-FFF2-40B4-BE49-F238E27FC236}">
                  <a16:creationId xmlns:a16="http://schemas.microsoft.com/office/drawing/2014/main" id="{28776F90-67F9-F1A5-78D0-9B5F035505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444" y="1267622"/>
              <a:ext cx="3815630" cy="5415351"/>
            </a:xfrm>
            <a:prstGeom prst="rect">
              <a:avLst/>
            </a:prstGeom>
          </p:spPr>
        </p:pic>
        <p:sp>
          <p:nvSpPr>
            <p:cNvPr id="15" name="矩形 14">
              <a:extLst>
                <a:ext uri="{FF2B5EF4-FFF2-40B4-BE49-F238E27FC236}">
                  <a16:creationId xmlns:a16="http://schemas.microsoft.com/office/drawing/2014/main" id="{16997C70-9CF8-4F2C-8C2C-2650846C5CEF}"/>
                </a:ext>
              </a:extLst>
            </p:cNvPr>
            <p:cNvSpPr/>
            <p:nvPr/>
          </p:nvSpPr>
          <p:spPr>
            <a:xfrm>
              <a:off x="2379936" y="5586366"/>
              <a:ext cx="2466505" cy="6734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FBB5F291-4820-472B-A697-03155ABD8195}"/>
                </a:ext>
              </a:extLst>
            </p:cNvPr>
            <p:cNvSpPr/>
            <p:nvPr/>
          </p:nvSpPr>
          <p:spPr>
            <a:xfrm>
              <a:off x="2379936" y="6413683"/>
              <a:ext cx="1166388" cy="246326"/>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向右箭號 66">
              <a:extLst>
                <a:ext uri="{FF2B5EF4-FFF2-40B4-BE49-F238E27FC236}">
                  <a16:creationId xmlns:a16="http://schemas.microsoft.com/office/drawing/2014/main" id="{D55E5CD6-9F2A-4667-82AD-ED6736052CE7}"/>
                </a:ext>
              </a:extLst>
            </p:cNvPr>
            <p:cNvSpPr/>
            <p:nvPr/>
          </p:nvSpPr>
          <p:spPr>
            <a:xfrm>
              <a:off x="3608933" y="6346874"/>
              <a:ext cx="475160" cy="313135"/>
            </a:xfrm>
            <a:prstGeom prst="rightArrow">
              <a:avLst/>
            </a:prstGeom>
            <a:solidFill>
              <a:srgbClr val="FFFF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C00000"/>
                </a:solidFill>
              </a:endParaRPr>
            </a:p>
          </p:txBody>
        </p:sp>
        <p:sp>
          <p:nvSpPr>
            <p:cNvPr id="18" name="矩形 17">
              <a:extLst>
                <a:ext uri="{FF2B5EF4-FFF2-40B4-BE49-F238E27FC236}">
                  <a16:creationId xmlns:a16="http://schemas.microsoft.com/office/drawing/2014/main" id="{04807C4A-3ABC-433C-9160-DC72A8F185B6}"/>
                </a:ext>
              </a:extLst>
            </p:cNvPr>
            <p:cNvSpPr/>
            <p:nvPr/>
          </p:nvSpPr>
          <p:spPr>
            <a:xfrm>
              <a:off x="7860840" y="6258990"/>
              <a:ext cx="396836" cy="254076"/>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4DB7A8F7-1310-4B41-A484-108E8227DD94}"/>
                </a:ext>
              </a:extLst>
            </p:cNvPr>
            <p:cNvSpPr/>
            <p:nvPr/>
          </p:nvSpPr>
          <p:spPr>
            <a:xfrm>
              <a:off x="5501379" y="3372228"/>
              <a:ext cx="487111" cy="3238902"/>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詳讀規定說明後</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，請勾選</a:t>
              </a:r>
            </a:p>
          </p:txBody>
        </p:sp>
        <p:cxnSp>
          <p:nvCxnSpPr>
            <p:cNvPr id="20" name="直線接點 19">
              <a:extLst>
                <a:ext uri="{FF2B5EF4-FFF2-40B4-BE49-F238E27FC236}">
                  <a16:creationId xmlns:a16="http://schemas.microsoft.com/office/drawing/2014/main" id="{1A2939AA-3BA0-4829-8280-5134A8F49CE0}"/>
                </a:ext>
              </a:extLst>
            </p:cNvPr>
            <p:cNvCxnSpPr>
              <a:cxnSpLocks/>
            </p:cNvCxnSpPr>
            <p:nvPr/>
          </p:nvCxnSpPr>
          <p:spPr>
            <a:xfrm flipH="1" flipV="1">
              <a:off x="5988490" y="5736923"/>
              <a:ext cx="271633" cy="321548"/>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29" name="矩形 28">
              <a:extLst>
                <a:ext uri="{FF2B5EF4-FFF2-40B4-BE49-F238E27FC236}">
                  <a16:creationId xmlns:a16="http://schemas.microsoft.com/office/drawing/2014/main" id="{8CCA0085-C1B1-4978-9D61-B948B6547605}"/>
                </a:ext>
              </a:extLst>
            </p:cNvPr>
            <p:cNvSpPr/>
            <p:nvPr/>
          </p:nvSpPr>
          <p:spPr>
            <a:xfrm>
              <a:off x="6081521" y="5870470"/>
              <a:ext cx="396836" cy="444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object 124">
              <a:extLst>
                <a:ext uri="{FF2B5EF4-FFF2-40B4-BE49-F238E27FC236}">
                  <a16:creationId xmlns:a16="http://schemas.microsoft.com/office/drawing/2014/main" id="{E8DC72C0-F936-E391-B1B8-298633773B5A}"/>
                </a:ext>
              </a:extLst>
            </p:cNvPr>
            <p:cNvSpPr>
              <a:spLocks noChangeAspect="1"/>
            </p:cNvSpPr>
            <p:nvPr/>
          </p:nvSpPr>
          <p:spPr>
            <a:xfrm>
              <a:off x="6161795" y="5846972"/>
              <a:ext cx="432000" cy="366277"/>
            </a:xfrm>
            <a:custGeom>
              <a:avLst/>
              <a:gdLst/>
              <a:ahLst/>
              <a:cxnLst/>
              <a:rect l="l" t="t" r="r" b="b"/>
              <a:pathLst>
                <a:path w="772160" h="654685">
                  <a:moveTo>
                    <a:pt x="47069" y="277464"/>
                  </a:moveTo>
                  <a:lnTo>
                    <a:pt x="32714" y="282278"/>
                  </a:lnTo>
                  <a:lnTo>
                    <a:pt x="22107" y="290304"/>
                  </a:lnTo>
                  <a:lnTo>
                    <a:pt x="5973" y="304033"/>
                  </a:lnTo>
                  <a:lnTo>
                    <a:pt x="0" y="314553"/>
                  </a:lnTo>
                  <a:lnTo>
                    <a:pt x="3651" y="327214"/>
                  </a:lnTo>
                  <a:lnTo>
                    <a:pt x="16392" y="347365"/>
                  </a:lnTo>
                  <a:lnTo>
                    <a:pt x="216125" y="615564"/>
                  </a:lnTo>
                  <a:lnTo>
                    <a:pt x="243048" y="644453"/>
                  </a:lnTo>
                  <a:lnTo>
                    <a:pt x="260343" y="654083"/>
                  </a:lnTo>
                  <a:lnTo>
                    <a:pt x="275500" y="644453"/>
                  </a:lnTo>
                  <a:lnTo>
                    <a:pt x="296008" y="615564"/>
                  </a:lnTo>
                  <a:lnTo>
                    <a:pt x="450080" y="432963"/>
                  </a:lnTo>
                  <a:lnTo>
                    <a:pt x="261769" y="432963"/>
                  </a:lnTo>
                  <a:lnTo>
                    <a:pt x="84870" y="290304"/>
                  </a:lnTo>
                  <a:lnTo>
                    <a:pt x="64634" y="279070"/>
                  </a:lnTo>
                  <a:lnTo>
                    <a:pt x="47069" y="277464"/>
                  </a:lnTo>
                  <a:close/>
                </a:path>
                <a:path w="772160" h="654685">
                  <a:moveTo>
                    <a:pt x="735401" y="0"/>
                  </a:moveTo>
                  <a:lnTo>
                    <a:pt x="723809" y="5971"/>
                  </a:lnTo>
                  <a:lnTo>
                    <a:pt x="706866" y="22105"/>
                  </a:lnTo>
                  <a:lnTo>
                    <a:pt x="261769" y="432963"/>
                  </a:lnTo>
                  <a:lnTo>
                    <a:pt x="450080" y="432963"/>
                  </a:lnTo>
                  <a:lnTo>
                    <a:pt x="758224" y="67762"/>
                  </a:lnTo>
                  <a:lnTo>
                    <a:pt x="769540" y="48500"/>
                  </a:lnTo>
                  <a:lnTo>
                    <a:pt x="771767" y="33520"/>
                  </a:lnTo>
                  <a:lnTo>
                    <a:pt x="768649" y="22821"/>
                  </a:lnTo>
                  <a:lnTo>
                    <a:pt x="763927" y="16403"/>
                  </a:lnTo>
                  <a:lnTo>
                    <a:pt x="746990" y="3655"/>
                  </a:lnTo>
                  <a:lnTo>
                    <a:pt x="735401" y="0"/>
                  </a:lnTo>
                  <a:close/>
                </a:path>
              </a:pathLst>
            </a:custGeom>
            <a:solidFill>
              <a:srgbClr val="0000FF"/>
            </a:solidFill>
          </p:spPr>
          <p:txBody>
            <a:bodyPr wrap="square" lIns="0" tIns="0" rIns="0" bIns="0" rtlCol="0"/>
            <a:lstStyle/>
            <a:p>
              <a:endParaRPr/>
            </a:p>
          </p:txBody>
        </p:sp>
      </p:grpSp>
    </p:spTree>
    <p:extLst>
      <p:ext uri="{BB962C8B-B14F-4D97-AF65-F5344CB8AC3E}">
        <p14:creationId xmlns:p14="http://schemas.microsoft.com/office/powerpoint/2010/main" val="2802059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080287" y="757905"/>
            <a:ext cx="3675047"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Step4</a:t>
            </a:r>
            <a:r>
              <a:rPr lang="zh-TW" altLang="en-US" sz="2000" b="1" dirty="0">
                <a:latin typeface="微軟正黑體" panose="020B0604030504040204" pitchFamily="34" charset="-120"/>
                <a:ea typeface="微軟正黑體" panose="020B0604030504040204" pitchFamily="34" charset="-120"/>
              </a:rPr>
              <a:t> 詳閱登錄資料注意事項</a:t>
            </a:r>
            <a:endParaRPr lang="zh-TW" altLang="en-US" sz="4000" kern="0" dirty="0">
              <a:solidFill>
                <a:srgbClr val="660066"/>
              </a:solidFill>
              <a:latin typeface="標楷體" panose="03000509000000000000" pitchFamily="65" charset="-120"/>
              <a:ea typeface="標楷體" panose="03000509000000000000" pitchFamily="65" charset="-120"/>
            </a:endParaRPr>
          </a:p>
        </p:txBody>
      </p:sp>
      <p:grpSp>
        <p:nvGrpSpPr>
          <p:cNvPr id="19" name="群組 18">
            <a:extLst>
              <a:ext uri="{FF2B5EF4-FFF2-40B4-BE49-F238E27FC236}">
                <a16:creationId xmlns:a16="http://schemas.microsoft.com/office/drawing/2014/main" id="{7E1BCC91-244A-4AFD-944C-E1A2BB859A91}"/>
              </a:ext>
            </a:extLst>
          </p:cNvPr>
          <p:cNvGrpSpPr/>
          <p:nvPr/>
        </p:nvGrpSpPr>
        <p:grpSpPr>
          <a:xfrm>
            <a:off x="840059" y="738961"/>
            <a:ext cx="3620242" cy="503799"/>
            <a:chOff x="834706" y="837638"/>
            <a:chExt cx="3620242" cy="503799"/>
          </a:xfrm>
        </p:grpSpPr>
        <p:sp>
          <p:nvSpPr>
            <p:cNvPr id="20" name="TextBox 75">
              <a:extLst>
                <a:ext uri="{FF2B5EF4-FFF2-40B4-BE49-F238E27FC236}">
                  <a16:creationId xmlns:a16="http://schemas.microsoft.com/office/drawing/2014/main" id="{A0BFAC07-F77C-462C-B4DE-64E1522587BC}"/>
                </a:ext>
              </a:extLst>
            </p:cNvPr>
            <p:cNvSpPr txBox="1"/>
            <p:nvPr/>
          </p:nvSpPr>
          <p:spPr>
            <a:xfrm>
              <a:off x="834706" y="862500"/>
              <a:ext cx="3269351" cy="461665"/>
            </a:xfrm>
            <a:prstGeom prst="rect">
              <a:avLst/>
            </a:prstGeom>
            <a:solidFill>
              <a:schemeClr val="accent4">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繳費身分審查登錄系統</a:t>
              </a:r>
            </a:p>
          </p:txBody>
        </p:sp>
        <p:sp>
          <p:nvSpPr>
            <p:cNvPr id="21" name="Freeform: Shape 37">
              <a:extLst>
                <a:ext uri="{FF2B5EF4-FFF2-40B4-BE49-F238E27FC236}">
                  <a16:creationId xmlns:a16="http://schemas.microsoft.com/office/drawing/2014/main" id="{72F0F7E9-D7F0-41D9-B921-9D5EC37329F5}"/>
                </a:ext>
              </a:extLst>
            </p:cNvPr>
            <p:cNvSpPr/>
            <p:nvPr/>
          </p:nvSpPr>
          <p:spPr>
            <a:xfrm>
              <a:off x="4106985"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12" name="群組 11">
            <a:extLst>
              <a:ext uri="{FF2B5EF4-FFF2-40B4-BE49-F238E27FC236}">
                <a16:creationId xmlns:a16="http://schemas.microsoft.com/office/drawing/2014/main" id="{57AFBDEE-831D-CE77-222F-11E79C666231}"/>
              </a:ext>
            </a:extLst>
          </p:cNvPr>
          <p:cNvGrpSpPr/>
          <p:nvPr/>
        </p:nvGrpSpPr>
        <p:grpSpPr>
          <a:xfrm>
            <a:off x="1658480" y="1428371"/>
            <a:ext cx="8717554" cy="4690668"/>
            <a:chOff x="1658480" y="1428371"/>
            <a:chExt cx="8717554" cy="4690668"/>
          </a:xfrm>
        </p:grpSpPr>
        <p:pic>
          <p:nvPicPr>
            <p:cNvPr id="4" name="圖片 3" descr="一張含有 文字, 螢幕擷取畫面, 字型, 數字 的圖片&#10;&#10;AI 產生的內容可能不正確。">
              <a:extLst>
                <a:ext uri="{FF2B5EF4-FFF2-40B4-BE49-F238E27FC236}">
                  <a16:creationId xmlns:a16="http://schemas.microsoft.com/office/drawing/2014/main" id="{69B11D1D-0F2F-5768-EA8C-46D432197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842" y="1428371"/>
              <a:ext cx="7220958" cy="3600953"/>
            </a:xfrm>
            <a:prstGeom prst="rect">
              <a:avLst/>
            </a:prstGeom>
          </p:spPr>
        </p:pic>
        <p:sp>
          <p:nvSpPr>
            <p:cNvPr id="2" name="直線圖說文字 2 1"/>
            <p:cNvSpPr/>
            <p:nvPr/>
          </p:nvSpPr>
          <p:spPr>
            <a:xfrm>
              <a:off x="1658480" y="5331891"/>
              <a:ext cx="8717554" cy="787148"/>
            </a:xfrm>
            <a:prstGeom prst="borderCallout2">
              <a:avLst>
                <a:gd name="adj1" fmla="val 701"/>
                <a:gd name="adj2" fmla="val 22647"/>
                <a:gd name="adj3" fmla="val -20693"/>
                <a:gd name="adj4" fmla="val 10604"/>
                <a:gd name="adj5" fmla="val -93685"/>
                <a:gd name="adj6" fmla="val 8296"/>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請考生詳閱登錄資料注意事項，閱讀完畢並</a:t>
              </a:r>
              <a:r>
                <a:rPr lang="zh-TW" altLang="en-US" sz="1600" b="1" u="sng" dirty="0">
                  <a:solidFill>
                    <a:srgbClr val="FF0000"/>
                  </a:solidFill>
                  <a:latin typeface="微軟正黑體" panose="020B0604030504040204" pitchFamily="34" charset="-120"/>
                  <a:ea typeface="微軟正黑體" panose="020B0604030504040204" pitchFamily="34" charset="-120"/>
                </a:rPr>
                <a:t>勾選</a:t>
              </a:r>
              <a:r>
                <a:rPr lang="zh-TW" altLang="en-US" sz="1600" b="1" dirty="0">
                  <a:solidFill>
                    <a:schemeClr val="tx1"/>
                  </a:solidFill>
                  <a:latin typeface="微軟正黑體" panose="020B0604030504040204" pitchFamily="34" charset="-120"/>
                  <a:ea typeface="微軟正黑體" panose="020B0604030504040204" pitchFamily="34" charset="-120"/>
                </a:rPr>
                <a:t>「本人已閱讀上列注意事項，同意並遵守」後，</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按下</a:t>
              </a:r>
              <a:r>
                <a:rPr lang="zh-TW" altLang="en-US" b="1" dirty="0">
                  <a:solidFill>
                    <a:srgbClr val="FF0000"/>
                  </a:solidFill>
                  <a:latin typeface="微軟正黑體" panose="020B0604030504040204" pitchFamily="34" charset="-120"/>
                  <a:ea typeface="微軟正黑體" panose="020B0604030504040204" pitchFamily="34" charset="-120"/>
                </a:rPr>
                <a:t>同意</a:t>
              </a:r>
              <a:r>
                <a:rPr lang="zh-TW" altLang="en-US" sz="1600" b="1" dirty="0">
                  <a:solidFill>
                    <a:schemeClr val="tx1"/>
                  </a:solidFill>
                  <a:latin typeface="微軟正黑體" panose="020B0604030504040204" pitchFamily="34" charset="-120"/>
                  <a:ea typeface="微軟正黑體" panose="020B0604030504040204" pitchFamily="34" charset="-120"/>
                </a:rPr>
                <a:t>按鈕，繼續登錄作業，不同意則返回首頁。</a:t>
              </a:r>
            </a:p>
          </p:txBody>
        </p:sp>
        <p:sp>
          <p:nvSpPr>
            <p:cNvPr id="10" name="矩形 9">
              <a:extLst>
                <a:ext uri="{FF2B5EF4-FFF2-40B4-BE49-F238E27FC236}">
                  <a16:creationId xmlns:a16="http://schemas.microsoft.com/office/drawing/2014/main" id="{35120199-4B48-49C9-B5E1-0C12432D4C1F}"/>
                </a:ext>
              </a:extLst>
            </p:cNvPr>
            <p:cNvSpPr/>
            <p:nvPr/>
          </p:nvSpPr>
          <p:spPr>
            <a:xfrm>
              <a:off x="4617911" y="4649466"/>
              <a:ext cx="619611" cy="3798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85B5AA29-9D03-470C-BB15-688F95926649}"/>
                </a:ext>
              </a:extLst>
            </p:cNvPr>
            <p:cNvSpPr/>
            <p:nvPr/>
          </p:nvSpPr>
          <p:spPr>
            <a:xfrm>
              <a:off x="2181842" y="4225813"/>
              <a:ext cx="480207" cy="5091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object 124">
              <a:extLst>
                <a:ext uri="{FF2B5EF4-FFF2-40B4-BE49-F238E27FC236}">
                  <a16:creationId xmlns:a16="http://schemas.microsoft.com/office/drawing/2014/main" id="{2AF01BB8-AA4E-D013-15AC-17A5440DA040}"/>
                </a:ext>
              </a:extLst>
            </p:cNvPr>
            <p:cNvSpPr>
              <a:spLocks noChangeAspect="1"/>
            </p:cNvSpPr>
            <p:nvPr/>
          </p:nvSpPr>
          <p:spPr>
            <a:xfrm>
              <a:off x="2205945" y="4225813"/>
              <a:ext cx="432000" cy="366277"/>
            </a:xfrm>
            <a:custGeom>
              <a:avLst/>
              <a:gdLst/>
              <a:ahLst/>
              <a:cxnLst/>
              <a:rect l="l" t="t" r="r" b="b"/>
              <a:pathLst>
                <a:path w="772160" h="654685">
                  <a:moveTo>
                    <a:pt x="47069" y="277464"/>
                  </a:moveTo>
                  <a:lnTo>
                    <a:pt x="32714" y="282278"/>
                  </a:lnTo>
                  <a:lnTo>
                    <a:pt x="22107" y="290304"/>
                  </a:lnTo>
                  <a:lnTo>
                    <a:pt x="5973" y="304033"/>
                  </a:lnTo>
                  <a:lnTo>
                    <a:pt x="0" y="314553"/>
                  </a:lnTo>
                  <a:lnTo>
                    <a:pt x="3651" y="327214"/>
                  </a:lnTo>
                  <a:lnTo>
                    <a:pt x="16392" y="347365"/>
                  </a:lnTo>
                  <a:lnTo>
                    <a:pt x="216125" y="615564"/>
                  </a:lnTo>
                  <a:lnTo>
                    <a:pt x="243048" y="644453"/>
                  </a:lnTo>
                  <a:lnTo>
                    <a:pt x="260343" y="654083"/>
                  </a:lnTo>
                  <a:lnTo>
                    <a:pt x="275500" y="644453"/>
                  </a:lnTo>
                  <a:lnTo>
                    <a:pt x="296008" y="615564"/>
                  </a:lnTo>
                  <a:lnTo>
                    <a:pt x="450080" y="432963"/>
                  </a:lnTo>
                  <a:lnTo>
                    <a:pt x="261769" y="432963"/>
                  </a:lnTo>
                  <a:lnTo>
                    <a:pt x="84870" y="290304"/>
                  </a:lnTo>
                  <a:lnTo>
                    <a:pt x="64634" y="279070"/>
                  </a:lnTo>
                  <a:lnTo>
                    <a:pt x="47069" y="277464"/>
                  </a:lnTo>
                  <a:close/>
                </a:path>
                <a:path w="772160" h="654685">
                  <a:moveTo>
                    <a:pt x="735401" y="0"/>
                  </a:moveTo>
                  <a:lnTo>
                    <a:pt x="723809" y="5971"/>
                  </a:lnTo>
                  <a:lnTo>
                    <a:pt x="706866" y="22105"/>
                  </a:lnTo>
                  <a:lnTo>
                    <a:pt x="261769" y="432963"/>
                  </a:lnTo>
                  <a:lnTo>
                    <a:pt x="450080" y="432963"/>
                  </a:lnTo>
                  <a:lnTo>
                    <a:pt x="758224" y="67762"/>
                  </a:lnTo>
                  <a:lnTo>
                    <a:pt x="769540" y="48500"/>
                  </a:lnTo>
                  <a:lnTo>
                    <a:pt x="771767" y="33520"/>
                  </a:lnTo>
                  <a:lnTo>
                    <a:pt x="768649" y="22821"/>
                  </a:lnTo>
                  <a:lnTo>
                    <a:pt x="763927" y="16403"/>
                  </a:lnTo>
                  <a:lnTo>
                    <a:pt x="746990" y="3655"/>
                  </a:lnTo>
                  <a:lnTo>
                    <a:pt x="735401" y="0"/>
                  </a:lnTo>
                  <a:close/>
                </a:path>
              </a:pathLst>
            </a:custGeom>
            <a:solidFill>
              <a:srgbClr val="0000FF"/>
            </a:solidFill>
          </p:spPr>
          <p:txBody>
            <a:bodyPr wrap="square" lIns="0" tIns="0" rIns="0" bIns="0" rtlCol="0"/>
            <a:lstStyle/>
            <a:p>
              <a:endParaRPr/>
            </a:p>
          </p:txBody>
        </p:sp>
      </p:grpSp>
    </p:spTree>
    <p:extLst>
      <p:ext uri="{BB962C8B-B14F-4D97-AF65-F5344CB8AC3E}">
        <p14:creationId xmlns:p14="http://schemas.microsoft.com/office/powerpoint/2010/main" val="1085172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118663" y="760671"/>
            <a:ext cx="4435188"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Step5</a:t>
            </a:r>
            <a:r>
              <a:rPr lang="zh-TW" altLang="en-US" sz="2000" b="1" dirty="0">
                <a:latin typeface="微軟正黑體" panose="020B0604030504040204" pitchFamily="34" charset="-120"/>
                <a:ea typeface="微軟正黑體" panose="020B0604030504040204" pitchFamily="34" charset="-120"/>
              </a:rPr>
              <a:t> 選擇繳費身分及輸入相關資料</a:t>
            </a:r>
            <a:endParaRPr lang="zh-TW" altLang="en-US" sz="4000" kern="0" dirty="0">
              <a:solidFill>
                <a:srgbClr val="660066"/>
              </a:solidFill>
              <a:latin typeface="標楷體" panose="03000509000000000000" pitchFamily="65" charset="-120"/>
              <a:ea typeface="標楷體" panose="03000509000000000000" pitchFamily="65" charset="-120"/>
            </a:endParaRPr>
          </a:p>
        </p:txBody>
      </p:sp>
      <p:grpSp>
        <p:nvGrpSpPr>
          <p:cNvPr id="5" name="群組 4">
            <a:extLst>
              <a:ext uri="{FF2B5EF4-FFF2-40B4-BE49-F238E27FC236}">
                <a16:creationId xmlns:a16="http://schemas.microsoft.com/office/drawing/2014/main" id="{B4422EC4-5617-E196-8C07-371B8ADDD1A1}"/>
              </a:ext>
            </a:extLst>
          </p:cNvPr>
          <p:cNvGrpSpPr/>
          <p:nvPr/>
        </p:nvGrpSpPr>
        <p:grpSpPr>
          <a:xfrm>
            <a:off x="2944343" y="1242760"/>
            <a:ext cx="9015285" cy="5376677"/>
            <a:chOff x="2944343" y="1242760"/>
            <a:chExt cx="9015285" cy="5376677"/>
          </a:xfrm>
        </p:grpSpPr>
        <p:pic>
          <p:nvPicPr>
            <p:cNvPr id="4" name="圖片 3" descr="一張含有 文字, 電子產品, 螢幕擷取畫面, 軟體 的圖片&#10;&#10;AI 產生的內容可能不正確。">
              <a:extLst>
                <a:ext uri="{FF2B5EF4-FFF2-40B4-BE49-F238E27FC236}">
                  <a16:creationId xmlns:a16="http://schemas.microsoft.com/office/drawing/2014/main" id="{65571E16-F294-779D-4487-EEB0BF59D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343" y="1242760"/>
              <a:ext cx="5398035" cy="5366940"/>
            </a:xfrm>
            <a:prstGeom prst="rect">
              <a:avLst/>
            </a:prstGeom>
          </p:spPr>
        </p:pic>
        <p:sp>
          <p:nvSpPr>
            <p:cNvPr id="2" name="直線圖說文字 1 1"/>
            <p:cNvSpPr/>
            <p:nvPr/>
          </p:nvSpPr>
          <p:spPr>
            <a:xfrm>
              <a:off x="8414804" y="2759661"/>
              <a:ext cx="2557995" cy="732487"/>
            </a:xfrm>
            <a:prstGeom prst="borderCallout1">
              <a:avLst>
                <a:gd name="adj1" fmla="val 49013"/>
                <a:gd name="adj2" fmla="val 680"/>
                <a:gd name="adj3" fmla="val 36519"/>
                <a:gd name="adj4" fmla="val -12906"/>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請考生選擇欲申請之</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b="1" dirty="0">
                  <a:solidFill>
                    <a:srgbClr val="0000FF"/>
                  </a:solidFill>
                  <a:latin typeface="微軟正黑體" panose="020B0604030504040204" pitchFamily="34" charset="-120"/>
                  <a:ea typeface="微軟正黑體" panose="020B0604030504040204" pitchFamily="34" charset="-120"/>
                </a:rPr>
                <a:t>繳費身分</a:t>
              </a:r>
              <a:r>
                <a:rPr lang="zh-TW" altLang="en-US" sz="1600" b="1" dirty="0">
                  <a:solidFill>
                    <a:schemeClr val="tx1"/>
                  </a:solidFill>
                  <a:latin typeface="微軟正黑體" panose="020B0604030504040204" pitchFamily="34" charset="-120"/>
                  <a:ea typeface="微軟正黑體" panose="020B0604030504040204" pitchFamily="34" charset="-120"/>
                </a:rPr>
                <a:t>並填寫相關資料</a:t>
              </a:r>
            </a:p>
          </p:txBody>
        </p:sp>
        <p:sp>
          <p:nvSpPr>
            <p:cNvPr id="10" name="直線圖說文字 2 1">
              <a:extLst>
                <a:ext uri="{FF2B5EF4-FFF2-40B4-BE49-F238E27FC236}">
                  <a16:creationId xmlns:a16="http://schemas.microsoft.com/office/drawing/2014/main" id="{BF306E49-2398-494A-B389-00EC1AD25424}"/>
                </a:ext>
              </a:extLst>
            </p:cNvPr>
            <p:cNvSpPr/>
            <p:nvPr/>
          </p:nvSpPr>
          <p:spPr>
            <a:xfrm>
              <a:off x="8342378" y="4667402"/>
              <a:ext cx="3617250" cy="737151"/>
            </a:xfrm>
            <a:prstGeom prst="borderCallout2">
              <a:avLst>
                <a:gd name="adj1" fmla="val 50116"/>
                <a:gd name="adj2" fmla="val -116"/>
                <a:gd name="adj3" fmla="val 52136"/>
                <a:gd name="adj4" fmla="val -6797"/>
                <a:gd name="adj5" fmla="val 16155"/>
                <a:gd name="adj6" fmla="val -18526"/>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務必檢視輸入之個人資料是否正確，確定無誤後，點選</a:t>
              </a:r>
              <a:r>
                <a:rPr lang="zh-TW" altLang="en-US" b="1" dirty="0">
                  <a:solidFill>
                    <a:srgbClr val="FF0000"/>
                  </a:solidFill>
                  <a:latin typeface="微軟正黑體" panose="020B0604030504040204" pitchFamily="34" charset="-120"/>
                  <a:ea typeface="微軟正黑體" panose="020B0604030504040204" pitchFamily="34" charset="-120"/>
                </a:rPr>
                <a:t>下一步</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儲存</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鈕</a:t>
              </a:r>
            </a:p>
          </p:txBody>
        </p:sp>
        <p:sp>
          <p:nvSpPr>
            <p:cNvPr id="12" name="矩形 11">
              <a:extLst>
                <a:ext uri="{FF2B5EF4-FFF2-40B4-BE49-F238E27FC236}">
                  <a16:creationId xmlns:a16="http://schemas.microsoft.com/office/drawing/2014/main" id="{D039D3A3-F643-4CC8-B89E-3172C6A4E50B}"/>
                </a:ext>
              </a:extLst>
            </p:cNvPr>
            <p:cNvSpPr/>
            <p:nvPr/>
          </p:nvSpPr>
          <p:spPr>
            <a:xfrm>
              <a:off x="3801979" y="3675185"/>
              <a:ext cx="3970421" cy="24438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DCE6081C-0A02-443E-8B65-3E241DCE0311}"/>
                </a:ext>
              </a:extLst>
            </p:cNvPr>
            <p:cNvSpPr/>
            <p:nvPr/>
          </p:nvSpPr>
          <p:spPr>
            <a:xfrm>
              <a:off x="5040767" y="6297480"/>
              <a:ext cx="821760" cy="2716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向右箭號 66">
              <a:extLst>
                <a:ext uri="{FF2B5EF4-FFF2-40B4-BE49-F238E27FC236}">
                  <a16:creationId xmlns:a16="http://schemas.microsoft.com/office/drawing/2014/main" id="{4A07CDE8-D63D-413F-9366-F2776136DECD}"/>
                </a:ext>
              </a:extLst>
            </p:cNvPr>
            <p:cNvSpPr/>
            <p:nvPr/>
          </p:nvSpPr>
          <p:spPr>
            <a:xfrm>
              <a:off x="4515508" y="6306302"/>
              <a:ext cx="475160" cy="313135"/>
            </a:xfrm>
            <a:prstGeom prst="rightArrow">
              <a:avLst/>
            </a:prstGeom>
            <a:solidFill>
              <a:srgbClr val="FFFF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C00000"/>
                </a:solidFill>
              </a:endParaRPr>
            </a:p>
          </p:txBody>
        </p:sp>
      </p:grpSp>
      <p:grpSp>
        <p:nvGrpSpPr>
          <p:cNvPr id="21" name="群組 20">
            <a:extLst>
              <a:ext uri="{FF2B5EF4-FFF2-40B4-BE49-F238E27FC236}">
                <a16:creationId xmlns:a16="http://schemas.microsoft.com/office/drawing/2014/main" id="{AD5286C3-307A-4895-9C53-6D7475C3DA36}"/>
              </a:ext>
            </a:extLst>
          </p:cNvPr>
          <p:cNvGrpSpPr/>
          <p:nvPr/>
        </p:nvGrpSpPr>
        <p:grpSpPr>
          <a:xfrm>
            <a:off x="840059" y="738961"/>
            <a:ext cx="3620242" cy="503799"/>
            <a:chOff x="834706" y="837638"/>
            <a:chExt cx="3620242" cy="503799"/>
          </a:xfrm>
        </p:grpSpPr>
        <p:sp>
          <p:nvSpPr>
            <p:cNvPr id="22" name="TextBox 75">
              <a:extLst>
                <a:ext uri="{FF2B5EF4-FFF2-40B4-BE49-F238E27FC236}">
                  <a16:creationId xmlns:a16="http://schemas.microsoft.com/office/drawing/2014/main" id="{3FF5D6AC-87F5-4C87-B633-FCA06500FC74}"/>
                </a:ext>
              </a:extLst>
            </p:cNvPr>
            <p:cNvSpPr txBox="1"/>
            <p:nvPr/>
          </p:nvSpPr>
          <p:spPr>
            <a:xfrm>
              <a:off x="834706" y="862500"/>
              <a:ext cx="3269351" cy="461665"/>
            </a:xfrm>
            <a:prstGeom prst="rect">
              <a:avLst/>
            </a:prstGeom>
            <a:solidFill>
              <a:schemeClr val="accent4">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繳費身分審查登錄系統</a:t>
              </a:r>
            </a:p>
          </p:txBody>
        </p:sp>
        <p:sp>
          <p:nvSpPr>
            <p:cNvPr id="23" name="Freeform: Shape 37">
              <a:extLst>
                <a:ext uri="{FF2B5EF4-FFF2-40B4-BE49-F238E27FC236}">
                  <a16:creationId xmlns:a16="http://schemas.microsoft.com/office/drawing/2014/main" id="{AB6F99E6-B0AA-4FD6-9B78-24367DCB29B1}"/>
                </a:ext>
              </a:extLst>
            </p:cNvPr>
            <p:cNvSpPr/>
            <p:nvPr/>
          </p:nvSpPr>
          <p:spPr>
            <a:xfrm>
              <a:off x="4106985"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2927143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051712" y="741796"/>
            <a:ext cx="331962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Step6</a:t>
            </a:r>
            <a:r>
              <a:rPr lang="zh-TW" altLang="en-US" sz="2000" b="1" dirty="0">
                <a:latin typeface="微軟正黑體" panose="020B0604030504040204" pitchFamily="34" charset="-120"/>
                <a:ea typeface="微軟正黑體" panose="020B0604030504040204" pitchFamily="34" charset="-120"/>
              </a:rPr>
              <a:t> 資料確定送出</a:t>
            </a:r>
            <a:r>
              <a:rPr lang="en-US" altLang="zh-TW" sz="2000" b="1" dirty="0">
                <a:latin typeface="微軟正黑體" panose="020B0604030504040204" pitchFamily="34" charset="-120"/>
                <a:ea typeface="微軟正黑體" panose="020B0604030504040204" pitchFamily="34" charset="-120"/>
              </a:rPr>
              <a:t>(1/2)</a:t>
            </a:r>
            <a:endParaRPr lang="zh-TW" altLang="en-US" sz="4000" kern="0" dirty="0">
              <a:solidFill>
                <a:srgbClr val="660066"/>
              </a:solidFill>
              <a:latin typeface="標楷體" panose="03000509000000000000" pitchFamily="65" charset="-120"/>
              <a:ea typeface="標楷體" panose="03000509000000000000" pitchFamily="65" charset="-120"/>
            </a:endParaRPr>
          </a:p>
        </p:txBody>
      </p:sp>
      <p:grpSp>
        <p:nvGrpSpPr>
          <p:cNvPr id="4" name="群組 3">
            <a:extLst>
              <a:ext uri="{FF2B5EF4-FFF2-40B4-BE49-F238E27FC236}">
                <a16:creationId xmlns:a16="http://schemas.microsoft.com/office/drawing/2014/main" id="{DE29DCD9-958F-6C19-2F0E-065B8F0460A4}"/>
              </a:ext>
            </a:extLst>
          </p:cNvPr>
          <p:cNvGrpSpPr/>
          <p:nvPr/>
        </p:nvGrpSpPr>
        <p:grpSpPr>
          <a:xfrm>
            <a:off x="1442243" y="1324729"/>
            <a:ext cx="8446034" cy="5263589"/>
            <a:chOff x="1442243" y="1324729"/>
            <a:chExt cx="8446034" cy="5263589"/>
          </a:xfrm>
        </p:grpSpPr>
        <p:pic>
          <p:nvPicPr>
            <p:cNvPr id="3" name="圖片 2" descr="一張含有 文字, 螢幕擷取畫面, 數字, 字型 的圖片&#10;&#10;AI 產生的內容可能不正確。">
              <a:extLst>
                <a:ext uri="{FF2B5EF4-FFF2-40B4-BE49-F238E27FC236}">
                  <a16:creationId xmlns:a16="http://schemas.microsoft.com/office/drawing/2014/main" id="{CDE2E734-799D-BBF0-D456-C4E2D9E4D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476" y="1324729"/>
              <a:ext cx="7706801" cy="4620270"/>
            </a:xfrm>
            <a:prstGeom prst="rect">
              <a:avLst/>
            </a:prstGeom>
          </p:spPr>
        </p:pic>
        <p:sp>
          <p:nvSpPr>
            <p:cNvPr id="10" name="直線圖說文字 1 9"/>
            <p:cNvSpPr/>
            <p:nvPr/>
          </p:nvSpPr>
          <p:spPr>
            <a:xfrm>
              <a:off x="4845218" y="5849420"/>
              <a:ext cx="4503882" cy="738898"/>
            </a:xfrm>
            <a:prstGeom prst="borderCallout1">
              <a:avLst>
                <a:gd name="adj1" fmla="val 48318"/>
                <a:gd name="adj2" fmla="val 142"/>
                <a:gd name="adj3" fmla="val -1348"/>
                <a:gd name="adj4" fmla="val -1602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若資料確認無誤，按下</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我要進行確定送出</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按鈕，將會出現最後確認訊息</a:t>
              </a:r>
            </a:p>
          </p:txBody>
        </p:sp>
        <p:sp>
          <p:nvSpPr>
            <p:cNvPr id="13" name="矩形 12">
              <a:extLst>
                <a:ext uri="{FF2B5EF4-FFF2-40B4-BE49-F238E27FC236}">
                  <a16:creationId xmlns:a16="http://schemas.microsoft.com/office/drawing/2014/main" id="{DBCD3E05-FFC6-4FBA-97E6-08A622486232}"/>
                </a:ext>
              </a:extLst>
            </p:cNvPr>
            <p:cNvSpPr/>
            <p:nvPr/>
          </p:nvSpPr>
          <p:spPr>
            <a:xfrm>
              <a:off x="2181476" y="5561443"/>
              <a:ext cx="1927934" cy="3683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B6CC0D70-FCAF-484D-A7F7-0FA8C7EB070B}"/>
                </a:ext>
              </a:extLst>
            </p:cNvPr>
            <p:cNvSpPr/>
            <p:nvPr/>
          </p:nvSpPr>
          <p:spPr>
            <a:xfrm>
              <a:off x="2201754" y="2756284"/>
              <a:ext cx="545959" cy="3683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直線圖說文字 1 10"/>
            <p:cNvSpPr/>
            <p:nvPr/>
          </p:nvSpPr>
          <p:spPr>
            <a:xfrm>
              <a:off x="1442243" y="2327663"/>
              <a:ext cx="409567" cy="2681927"/>
            </a:xfrm>
            <a:prstGeom prst="borderCallout1">
              <a:avLst>
                <a:gd name="adj1" fmla="val 50108"/>
                <a:gd name="adj2" fmla="val 100211"/>
                <a:gd name="adj3" fmla="val 30141"/>
                <a:gd name="adj4" fmla="val 195929"/>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資料若需要修改，請按</a:t>
              </a:r>
              <a:r>
                <a:rPr lang="zh-TW" altLang="en-US" sz="1600" b="1" dirty="0">
                  <a:solidFill>
                    <a:srgbClr val="FFFF00"/>
                  </a:solidFill>
                  <a:latin typeface="微軟正黑體" panose="020B0604030504040204" pitchFamily="34" charset="-120"/>
                  <a:ea typeface="微軟正黑體" panose="020B0604030504040204" pitchFamily="34" charset="-120"/>
                </a:rPr>
                <a:t>修改</a:t>
              </a:r>
            </a:p>
          </p:txBody>
        </p:sp>
      </p:grpSp>
      <p:grpSp>
        <p:nvGrpSpPr>
          <p:cNvPr id="20" name="群組 19">
            <a:extLst>
              <a:ext uri="{FF2B5EF4-FFF2-40B4-BE49-F238E27FC236}">
                <a16:creationId xmlns:a16="http://schemas.microsoft.com/office/drawing/2014/main" id="{C368864F-610D-4D66-BE21-A18DA316965D}"/>
              </a:ext>
            </a:extLst>
          </p:cNvPr>
          <p:cNvGrpSpPr/>
          <p:nvPr/>
        </p:nvGrpSpPr>
        <p:grpSpPr>
          <a:xfrm>
            <a:off x="840059" y="738961"/>
            <a:ext cx="3620242" cy="503799"/>
            <a:chOff x="834706" y="837638"/>
            <a:chExt cx="3620242" cy="503799"/>
          </a:xfrm>
        </p:grpSpPr>
        <p:sp>
          <p:nvSpPr>
            <p:cNvPr id="21" name="TextBox 75">
              <a:extLst>
                <a:ext uri="{FF2B5EF4-FFF2-40B4-BE49-F238E27FC236}">
                  <a16:creationId xmlns:a16="http://schemas.microsoft.com/office/drawing/2014/main" id="{1A9F074D-BC25-45DD-9317-068A1AA1B370}"/>
                </a:ext>
              </a:extLst>
            </p:cNvPr>
            <p:cNvSpPr txBox="1"/>
            <p:nvPr/>
          </p:nvSpPr>
          <p:spPr>
            <a:xfrm>
              <a:off x="834706" y="862500"/>
              <a:ext cx="3269351" cy="461665"/>
            </a:xfrm>
            <a:prstGeom prst="rect">
              <a:avLst/>
            </a:prstGeom>
            <a:solidFill>
              <a:schemeClr val="accent4">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繳費身分審查登錄系統</a:t>
              </a:r>
            </a:p>
          </p:txBody>
        </p:sp>
        <p:sp>
          <p:nvSpPr>
            <p:cNvPr id="22" name="Freeform: Shape 37">
              <a:extLst>
                <a:ext uri="{FF2B5EF4-FFF2-40B4-BE49-F238E27FC236}">
                  <a16:creationId xmlns:a16="http://schemas.microsoft.com/office/drawing/2014/main" id="{D0C5D13B-CDE6-4D85-8F03-4B1C5748D2C9}"/>
                </a:ext>
              </a:extLst>
            </p:cNvPr>
            <p:cNvSpPr/>
            <p:nvPr/>
          </p:nvSpPr>
          <p:spPr>
            <a:xfrm>
              <a:off x="4106985"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779855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099337" y="741796"/>
            <a:ext cx="3246468"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Step6</a:t>
            </a:r>
            <a:r>
              <a:rPr lang="zh-TW" altLang="en-US" sz="2000" b="1" dirty="0">
                <a:latin typeface="微軟正黑體" panose="020B0604030504040204" pitchFamily="34" charset="-120"/>
                <a:ea typeface="微軟正黑體" panose="020B0604030504040204" pitchFamily="34" charset="-120"/>
              </a:rPr>
              <a:t> 資料確定送出</a:t>
            </a:r>
            <a:r>
              <a:rPr lang="en-US" altLang="zh-TW" sz="2000" b="1" dirty="0">
                <a:latin typeface="微軟正黑體" panose="020B0604030504040204" pitchFamily="34" charset="-120"/>
                <a:ea typeface="微軟正黑體" panose="020B0604030504040204" pitchFamily="34" charset="-120"/>
              </a:rPr>
              <a:t>(2/2)</a:t>
            </a:r>
            <a:endParaRPr lang="zh-TW" altLang="en-US" sz="4000" kern="0" dirty="0">
              <a:solidFill>
                <a:srgbClr val="660066"/>
              </a:solidFill>
              <a:latin typeface="標楷體" panose="03000509000000000000" pitchFamily="65" charset="-120"/>
              <a:ea typeface="標楷體" panose="03000509000000000000" pitchFamily="65" charset="-120"/>
            </a:endParaRPr>
          </a:p>
        </p:txBody>
      </p:sp>
      <p:grpSp>
        <p:nvGrpSpPr>
          <p:cNvPr id="7" name="群組 6">
            <a:extLst>
              <a:ext uri="{FF2B5EF4-FFF2-40B4-BE49-F238E27FC236}">
                <a16:creationId xmlns:a16="http://schemas.microsoft.com/office/drawing/2014/main" id="{A4492DCB-091C-8518-0955-CC530B530AC5}"/>
              </a:ext>
            </a:extLst>
          </p:cNvPr>
          <p:cNvGrpSpPr/>
          <p:nvPr/>
        </p:nvGrpSpPr>
        <p:grpSpPr>
          <a:xfrm>
            <a:off x="2915019" y="2100413"/>
            <a:ext cx="8410913" cy="4513738"/>
            <a:chOff x="2915019" y="2100413"/>
            <a:chExt cx="8410913" cy="4513738"/>
          </a:xfrm>
        </p:grpSpPr>
        <p:pic>
          <p:nvPicPr>
            <p:cNvPr id="3" name="圖片 2" descr="一張含有 文字, 螢幕擷取畫面, 數字, 軟體 的圖片&#10;&#10;AI 產生的內容可能不正確。">
              <a:extLst>
                <a:ext uri="{FF2B5EF4-FFF2-40B4-BE49-F238E27FC236}">
                  <a16:creationId xmlns:a16="http://schemas.microsoft.com/office/drawing/2014/main" id="{845B7F27-713A-F36B-A1A2-6E0923190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019" y="2100413"/>
              <a:ext cx="5987611" cy="4513738"/>
            </a:xfrm>
            <a:prstGeom prst="rect">
              <a:avLst/>
            </a:prstGeom>
          </p:spPr>
        </p:pic>
        <p:sp>
          <p:nvSpPr>
            <p:cNvPr id="10" name="直線圖說文字 1 9"/>
            <p:cNvSpPr/>
            <p:nvPr/>
          </p:nvSpPr>
          <p:spPr>
            <a:xfrm>
              <a:off x="9069659" y="3225039"/>
              <a:ext cx="2256273" cy="901530"/>
            </a:xfrm>
            <a:prstGeom prst="borderCallout1">
              <a:avLst>
                <a:gd name="adj1" fmla="val 46309"/>
                <a:gd name="adj2" fmla="val -47"/>
                <a:gd name="adj3" fmla="val -32690"/>
                <a:gd name="adj4" fmla="val -84351"/>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點選</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確定</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按鈕，</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將不得再修改資料，</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請仔細確認後再送出。</a:t>
              </a:r>
            </a:p>
          </p:txBody>
        </p:sp>
      </p:grpSp>
      <p:grpSp>
        <p:nvGrpSpPr>
          <p:cNvPr id="19" name="群組 18">
            <a:extLst>
              <a:ext uri="{FF2B5EF4-FFF2-40B4-BE49-F238E27FC236}">
                <a16:creationId xmlns:a16="http://schemas.microsoft.com/office/drawing/2014/main" id="{60C85451-DBFE-49A7-A01E-DD4265FE8F9A}"/>
              </a:ext>
            </a:extLst>
          </p:cNvPr>
          <p:cNvGrpSpPr/>
          <p:nvPr/>
        </p:nvGrpSpPr>
        <p:grpSpPr>
          <a:xfrm>
            <a:off x="840059" y="738961"/>
            <a:ext cx="3620242" cy="503799"/>
            <a:chOff x="834706" y="837638"/>
            <a:chExt cx="3620242" cy="503799"/>
          </a:xfrm>
        </p:grpSpPr>
        <p:sp>
          <p:nvSpPr>
            <p:cNvPr id="20" name="TextBox 75">
              <a:extLst>
                <a:ext uri="{FF2B5EF4-FFF2-40B4-BE49-F238E27FC236}">
                  <a16:creationId xmlns:a16="http://schemas.microsoft.com/office/drawing/2014/main" id="{67BA2E45-C78D-4E5D-A2B0-2C6F6723C228}"/>
                </a:ext>
              </a:extLst>
            </p:cNvPr>
            <p:cNvSpPr txBox="1"/>
            <p:nvPr/>
          </p:nvSpPr>
          <p:spPr>
            <a:xfrm>
              <a:off x="834706" y="862500"/>
              <a:ext cx="3269351" cy="461665"/>
            </a:xfrm>
            <a:prstGeom prst="rect">
              <a:avLst/>
            </a:prstGeom>
            <a:solidFill>
              <a:schemeClr val="accent4">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繳費身分審查登錄系統</a:t>
              </a:r>
            </a:p>
          </p:txBody>
        </p:sp>
        <p:sp>
          <p:nvSpPr>
            <p:cNvPr id="21" name="Freeform: Shape 37">
              <a:extLst>
                <a:ext uri="{FF2B5EF4-FFF2-40B4-BE49-F238E27FC236}">
                  <a16:creationId xmlns:a16="http://schemas.microsoft.com/office/drawing/2014/main" id="{9D852F33-5FBC-42D7-BDA4-478DC3AC56C1}"/>
                </a:ext>
              </a:extLst>
            </p:cNvPr>
            <p:cNvSpPr/>
            <p:nvPr/>
          </p:nvSpPr>
          <p:spPr>
            <a:xfrm>
              <a:off x="4106985"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6" name="矩形 5"/>
          <p:cNvSpPr>
            <a:spLocks noChangeArrowheads="1"/>
          </p:cNvSpPr>
          <p:nvPr/>
        </p:nvSpPr>
        <p:spPr bwMode="auto">
          <a:xfrm rot="16200000">
            <a:off x="5540849" y="-2807470"/>
            <a:ext cx="800219" cy="9015545"/>
          </a:xfrm>
          <a:prstGeom prst="rect">
            <a:avLst/>
          </a:prstGeom>
          <a:solidFill>
            <a:srgbClr val="C00000"/>
          </a:solidFill>
          <a:ln w="9525">
            <a:solidFill>
              <a:srgbClr val="C00000"/>
            </a:solidFill>
            <a:miter lim="800000"/>
            <a:headEnd/>
            <a:tailEnd/>
          </a:ln>
          <a:effectLst>
            <a:outerShdw blurRad="50800" dist="38100" dir="5400000" algn="t" rotWithShape="0">
              <a:prstClr val="black">
                <a:alpha val="40000"/>
              </a:prstClr>
            </a:outerShdw>
          </a:effectLst>
        </p:spPr>
        <p:txBody>
          <a:bodyPr vert="eaVert" wrap="squar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lang="zh-TW" altLang="en-US"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考生必須完成「我要進行確定送出」作業，才能列印申請表件，並請將相關證明文件於</a:t>
            </a:r>
            <a:r>
              <a:rPr lang="en-US" altLang="zh-TW" sz="2000" b="1" dirty="0">
                <a:solidFill>
                  <a:srgbClr val="FFFF00"/>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115.4.15(</a:t>
            </a:r>
            <a:r>
              <a:rPr lang="zh-TW" altLang="en-US" sz="2000" b="1" dirty="0">
                <a:solidFill>
                  <a:srgbClr val="FFFF00"/>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000" b="1" dirty="0">
                <a:solidFill>
                  <a:srgbClr val="FFFF00"/>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前，以限時掛號</a:t>
            </a:r>
            <a:r>
              <a:rPr lang="en-US" altLang="zh-TW" sz="2000" b="1"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rPr>
              <a:t>郵戳為憑</a:t>
            </a:r>
            <a:r>
              <a:rPr lang="en-US" altLang="zh-TW" sz="2000" b="1"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rPr>
              <a:t>寄出</a:t>
            </a:r>
            <a:r>
              <a:rPr lang="zh-TW" altLang="en-US"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才算完成繳費身分審查申請</a:t>
            </a:r>
            <a:endParaRPr lang="zh-TW" altLang="en-US" sz="180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215773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147075" y="741796"/>
            <a:ext cx="28167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Step7</a:t>
            </a:r>
            <a:r>
              <a:rPr lang="zh-TW" altLang="en-US" sz="2000" b="1" dirty="0">
                <a:latin typeface="微軟正黑體" panose="020B0604030504040204" pitchFamily="34" charset="-120"/>
                <a:ea typeface="微軟正黑體" panose="020B0604030504040204" pitchFamily="34" charset="-120"/>
              </a:rPr>
              <a:t> 申請表件列印</a:t>
            </a:r>
            <a:endParaRPr lang="zh-TW" altLang="en-US" sz="4000" kern="0" dirty="0">
              <a:solidFill>
                <a:srgbClr val="660066"/>
              </a:solidFill>
              <a:latin typeface="標楷體" panose="03000509000000000000" pitchFamily="65" charset="-120"/>
              <a:ea typeface="標楷體" panose="03000509000000000000" pitchFamily="65" charset="-120"/>
            </a:endParaRPr>
          </a:p>
        </p:txBody>
      </p:sp>
      <p:grpSp>
        <p:nvGrpSpPr>
          <p:cNvPr id="19" name="群組 18">
            <a:extLst>
              <a:ext uri="{FF2B5EF4-FFF2-40B4-BE49-F238E27FC236}">
                <a16:creationId xmlns:a16="http://schemas.microsoft.com/office/drawing/2014/main" id="{56445639-95FA-46CC-9822-6CDE6846156A}"/>
              </a:ext>
            </a:extLst>
          </p:cNvPr>
          <p:cNvGrpSpPr/>
          <p:nvPr/>
        </p:nvGrpSpPr>
        <p:grpSpPr>
          <a:xfrm>
            <a:off x="840059" y="738961"/>
            <a:ext cx="3620242" cy="503799"/>
            <a:chOff x="834706" y="837638"/>
            <a:chExt cx="3620242" cy="503799"/>
          </a:xfrm>
        </p:grpSpPr>
        <p:sp>
          <p:nvSpPr>
            <p:cNvPr id="20" name="TextBox 75">
              <a:extLst>
                <a:ext uri="{FF2B5EF4-FFF2-40B4-BE49-F238E27FC236}">
                  <a16:creationId xmlns:a16="http://schemas.microsoft.com/office/drawing/2014/main" id="{B78EC5F5-C9A1-4012-932B-A1298FABE136}"/>
                </a:ext>
              </a:extLst>
            </p:cNvPr>
            <p:cNvSpPr txBox="1"/>
            <p:nvPr/>
          </p:nvSpPr>
          <p:spPr>
            <a:xfrm>
              <a:off x="834706" y="862500"/>
              <a:ext cx="3269351" cy="461665"/>
            </a:xfrm>
            <a:prstGeom prst="rect">
              <a:avLst/>
            </a:prstGeom>
            <a:solidFill>
              <a:schemeClr val="accent4">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繳費身分審查登錄系統</a:t>
              </a:r>
            </a:p>
          </p:txBody>
        </p:sp>
        <p:sp>
          <p:nvSpPr>
            <p:cNvPr id="21" name="Freeform: Shape 37">
              <a:extLst>
                <a:ext uri="{FF2B5EF4-FFF2-40B4-BE49-F238E27FC236}">
                  <a16:creationId xmlns:a16="http://schemas.microsoft.com/office/drawing/2014/main" id="{CE93CE19-71C1-4BC4-A1B2-76D234B8B8CD}"/>
                </a:ext>
              </a:extLst>
            </p:cNvPr>
            <p:cNvSpPr/>
            <p:nvPr/>
          </p:nvSpPr>
          <p:spPr>
            <a:xfrm>
              <a:off x="4106985"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2" name="群組 1">
            <a:extLst>
              <a:ext uri="{FF2B5EF4-FFF2-40B4-BE49-F238E27FC236}">
                <a16:creationId xmlns:a16="http://schemas.microsoft.com/office/drawing/2014/main" id="{100E808B-3E48-1954-0A16-92A0C6C70FD2}"/>
              </a:ext>
            </a:extLst>
          </p:cNvPr>
          <p:cNvGrpSpPr/>
          <p:nvPr/>
        </p:nvGrpSpPr>
        <p:grpSpPr>
          <a:xfrm>
            <a:off x="840059" y="1225488"/>
            <a:ext cx="10882453" cy="5396573"/>
            <a:chOff x="840059" y="1225488"/>
            <a:chExt cx="10882453" cy="5396573"/>
          </a:xfrm>
        </p:grpSpPr>
        <p:pic>
          <p:nvPicPr>
            <p:cNvPr id="11" name="圖片 10" descr="一張含有 文字, 電子產品, 螢幕擷取畫面, 字型 的圖片&#10;&#10;AI 產生的內容可能不正確。">
              <a:extLst>
                <a:ext uri="{FF2B5EF4-FFF2-40B4-BE49-F238E27FC236}">
                  <a16:creationId xmlns:a16="http://schemas.microsoft.com/office/drawing/2014/main" id="{AD14CD1C-2E28-B0A3-E2D2-B37F604C3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034" y="1225488"/>
              <a:ext cx="7083932" cy="5396573"/>
            </a:xfrm>
            <a:prstGeom prst="rect">
              <a:avLst/>
            </a:prstGeom>
          </p:spPr>
        </p:pic>
        <p:sp>
          <p:nvSpPr>
            <p:cNvPr id="7" name="直線圖說文字 1 6"/>
            <p:cNvSpPr/>
            <p:nvPr/>
          </p:nvSpPr>
          <p:spPr>
            <a:xfrm>
              <a:off x="9771845" y="3202806"/>
              <a:ext cx="1950667" cy="1275347"/>
            </a:xfrm>
            <a:prstGeom prst="borderCallout1">
              <a:avLst>
                <a:gd name="adj1" fmla="val 52944"/>
                <a:gd name="adj2" fmla="val 332"/>
                <a:gd name="adj3" fmla="val 32648"/>
                <a:gd name="adj4" fmla="val -1281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考生必須自行下載</a:t>
              </a:r>
              <a:r>
                <a:rPr lang="zh-TW" altLang="en-US" sz="1600" b="1" u="sng" dirty="0">
                  <a:solidFill>
                    <a:srgbClr val="FF0000"/>
                  </a:solidFill>
                  <a:latin typeface="微軟正黑體" panose="020B0604030504040204" pitchFamily="34" charset="-120"/>
                  <a:ea typeface="微軟正黑體" panose="020B0604030504040204" pitchFamily="34" charset="-120"/>
                </a:rPr>
                <a:t>列印信封封面、證明文件粘貼表</a:t>
              </a:r>
              <a:br>
                <a:rPr lang="en-US" altLang="zh-TW" sz="1600" b="1" u="sng" dirty="0">
                  <a:solidFill>
                    <a:srgbClr val="FF0000"/>
                  </a:solidFill>
                  <a:latin typeface="微軟正黑體" panose="020B0604030504040204" pitchFamily="34" charset="-120"/>
                  <a:ea typeface="微軟正黑體" panose="020B0604030504040204" pitchFamily="34" charset="-120"/>
                </a:rPr>
              </a:br>
              <a:r>
                <a:rPr lang="zh-TW" altLang="en-US" sz="1600" b="1" dirty="0">
                  <a:solidFill>
                    <a:schemeClr val="tx1"/>
                  </a:solidFill>
                  <a:latin typeface="微軟正黑體" panose="020B0604030504040204" pitchFamily="34" charset="-120"/>
                  <a:ea typeface="微軟正黑體" panose="020B0604030504040204" pitchFamily="34" charset="-120"/>
                </a:rPr>
                <a:t>並在</a:t>
              </a:r>
              <a:r>
                <a:rPr lang="en-US" altLang="zh-TW" b="1" dirty="0">
                  <a:solidFill>
                    <a:srgbClr val="FF0000"/>
                  </a:solidFill>
                  <a:latin typeface="微軟正黑體" panose="020B0604030504040204" pitchFamily="34" charset="-120"/>
                  <a:ea typeface="微軟正黑體" panose="020B0604030504040204" pitchFamily="34" charset="-120"/>
                </a:rPr>
                <a:t>115.4.15(</a:t>
              </a:r>
              <a:r>
                <a:rPr lang="zh-TW" altLang="en-US" b="1" dirty="0">
                  <a:solidFill>
                    <a:srgbClr val="FF0000"/>
                  </a:solidFill>
                  <a:latin typeface="微軟正黑體" panose="020B0604030504040204" pitchFamily="34" charset="-120"/>
                  <a:ea typeface="微軟正黑體" panose="020B0604030504040204" pitchFamily="34" charset="-120"/>
                </a:rPr>
                <a:t>三</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前寄出</a:t>
              </a:r>
              <a:r>
                <a:rPr lang="zh-TW" altLang="en-US" sz="1600" b="1" dirty="0">
                  <a:solidFill>
                    <a:schemeClr val="tx1"/>
                  </a:solidFill>
                  <a:latin typeface="微軟正黑體" panose="020B0604030504040204" pitchFamily="34" charset="-120"/>
                  <a:ea typeface="微軟正黑體" panose="020B0604030504040204" pitchFamily="34" charset="-120"/>
                </a:rPr>
                <a:t>資料</a:t>
              </a:r>
            </a:p>
          </p:txBody>
        </p:sp>
        <p:sp>
          <p:nvSpPr>
            <p:cNvPr id="10" name="直線圖說文字 1 9"/>
            <p:cNvSpPr/>
            <p:nvPr/>
          </p:nvSpPr>
          <p:spPr>
            <a:xfrm>
              <a:off x="840059" y="5487432"/>
              <a:ext cx="2552700" cy="712420"/>
            </a:xfrm>
            <a:prstGeom prst="borderCallout1">
              <a:avLst>
                <a:gd name="adj1" fmla="val 99703"/>
                <a:gd name="adj2" fmla="val 49554"/>
                <a:gd name="adj3" fmla="val 112785"/>
                <a:gd name="adj4" fmla="val 89855"/>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建議於</a:t>
              </a:r>
              <a:r>
                <a:rPr lang="zh-TW" altLang="en-US" sz="1600" b="1" dirty="0">
                  <a:solidFill>
                    <a:srgbClr val="0000FF"/>
                  </a:solidFill>
                  <a:latin typeface="微軟正黑體" panose="020B0604030504040204" pitchFamily="34" charset="-120"/>
                  <a:ea typeface="微軟正黑體" panose="020B0604030504040204" pitchFamily="34" charset="-120"/>
                </a:rPr>
                <a:t>寄件</a:t>
              </a:r>
              <a:r>
                <a:rPr lang="en-US" altLang="zh-TW" sz="1600" b="1" dirty="0">
                  <a:solidFill>
                    <a:srgbClr val="0000FF"/>
                  </a:solidFill>
                  <a:latin typeface="微軟正黑體" panose="020B0604030504040204" pitchFamily="34" charset="-120"/>
                  <a:ea typeface="微軟正黑體" panose="020B0604030504040204" pitchFamily="34" charset="-120"/>
                </a:rPr>
                <a:t>1-2</a:t>
              </a:r>
              <a:r>
                <a:rPr lang="zh-TW" altLang="en-US" sz="1600" b="1" dirty="0">
                  <a:solidFill>
                    <a:srgbClr val="0000FF"/>
                  </a:solidFill>
                  <a:latin typeface="微軟正黑體" panose="020B0604030504040204" pitchFamily="34" charset="-120"/>
                  <a:ea typeface="微軟正黑體" panose="020B0604030504040204" pitchFamily="34" charset="-120"/>
                </a:rPr>
                <a:t>日後</a:t>
              </a:r>
              <a:r>
                <a:rPr lang="zh-TW" altLang="en-US" sz="1600" b="1" dirty="0">
                  <a:solidFill>
                    <a:schemeClr val="tx1"/>
                  </a:solidFill>
                  <a:latin typeface="微軟正黑體" panose="020B0604030504040204" pitchFamily="34" charset="-120"/>
                  <a:ea typeface="微軟正黑體" panose="020B0604030504040204" pitchFamily="34" charset="-120"/>
                </a:rPr>
                <a:t>，</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登入本系統查詢收件狀態</a:t>
              </a:r>
            </a:p>
          </p:txBody>
        </p:sp>
        <p:sp>
          <p:nvSpPr>
            <p:cNvPr id="13" name="矩形 12">
              <a:extLst>
                <a:ext uri="{FF2B5EF4-FFF2-40B4-BE49-F238E27FC236}">
                  <a16:creationId xmlns:a16="http://schemas.microsoft.com/office/drawing/2014/main" id="{E50FD7A5-1A77-49D0-8DFC-2CAB6EB4C8BB}"/>
                </a:ext>
              </a:extLst>
            </p:cNvPr>
            <p:cNvSpPr/>
            <p:nvPr/>
          </p:nvSpPr>
          <p:spPr>
            <a:xfrm>
              <a:off x="7584789" y="2516032"/>
              <a:ext cx="1925897" cy="1324448"/>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7726E3CA-03FA-4420-9A46-8C9FD81BB6AB}"/>
                </a:ext>
              </a:extLst>
            </p:cNvPr>
            <p:cNvSpPr/>
            <p:nvPr/>
          </p:nvSpPr>
          <p:spPr>
            <a:xfrm>
              <a:off x="2554034" y="6290837"/>
              <a:ext cx="1068035" cy="3312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2" name="그룹 162">
              <a:extLst>
                <a:ext uri="{FF2B5EF4-FFF2-40B4-BE49-F238E27FC236}">
                  <a16:creationId xmlns:a16="http://schemas.microsoft.com/office/drawing/2014/main" id="{E7A08943-04AD-FB50-1073-A818E8F0C29B}"/>
                </a:ext>
              </a:extLst>
            </p:cNvPr>
            <p:cNvGrpSpPr/>
            <p:nvPr/>
          </p:nvGrpSpPr>
          <p:grpSpPr>
            <a:xfrm>
              <a:off x="7603775" y="2516032"/>
              <a:ext cx="360000" cy="360000"/>
              <a:chOff x="3259986" y="2446265"/>
              <a:chExt cx="528819" cy="529261"/>
            </a:xfrm>
          </p:grpSpPr>
          <p:sp>
            <p:nvSpPr>
              <p:cNvPr id="15" name="Graphic 2">
                <a:extLst>
                  <a:ext uri="{FF2B5EF4-FFF2-40B4-BE49-F238E27FC236}">
                    <a16:creationId xmlns:a16="http://schemas.microsoft.com/office/drawing/2014/main" id="{357B16AD-FE0B-13ED-FF65-08A8DDBBC3BB}"/>
                  </a:ext>
                </a:extLst>
              </p:cNvPr>
              <p:cNvSpPr/>
              <p:nvPr/>
            </p:nvSpPr>
            <p:spPr>
              <a:xfrm>
                <a:off x="3259986" y="2446265"/>
                <a:ext cx="528819" cy="529261"/>
              </a:xfrm>
              <a:custGeom>
                <a:avLst/>
                <a:gdLst>
                  <a:gd name="connsiteX0" fmla="*/ 1054337 w 1054391"/>
                  <a:gd name="connsiteY0" fmla="*/ 530437 h 1055273"/>
                  <a:gd name="connsiteX1" fmla="*/ 521091 w 1054391"/>
                  <a:gd name="connsiteY1" fmla="*/ 1055226 h 1055273"/>
                  <a:gd name="connsiteX2" fmla="*/ 2 w 1054391"/>
                  <a:gd name="connsiteY2" fmla="*/ 530239 h 1055273"/>
                  <a:gd name="connsiteX3" fmla="*/ 536023 w 1054391"/>
                  <a:gd name="connsiteY3" fmla="*/ 32 h 1055273"/>
                  <a:gd name="connsiteX4" fmla="*/ 1054337 w 1054391"/>
                  <a:gd name="connsiteY4" fmla="*/ 530437 h 105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391" h="1055273">
                    <a:moveTo>
                      <a:pt x="1054337" y="530437"/>
                    </a:moveTo>
                    <a:cubicBezTo>
                      <a:pt x="1058367" y="800066"/>
                      <a:pt x="837498" y="1059322"/>
                      <a:pt x="521091" y="1055226"/>
                    </a:cubicBezTo>
                    <a:cubicBezTo>
                      <a:pt x="226752" y="1051460"/>
                      <a:pt x="729" y="820679"/>
                      <a:pt x="2" y="530239"/>
                    </a:cubicBezTo>
                    <a:cubicBezTo>
                      <a:pt x="-857" y="219911"/>
                      <a:pt x="249084" y="-3073"/>
                      <a:pt x="536023" y="32"/>
                    </a:cubicBezTo>
                    <a:cubicBezTo>
                      <a:pt x="824020" y="3269"/>
                      <a:pt x="1055527" y="238873"/>
                      <a:pt x="1054337" y="530437"/>
                    </a:cubicBezTo>
                    <a:close/>
                  </a:path>
                </a:pathLst>
              </a:custGeom>
              <a:solidFill>
                <a:schemeClr val="accent1"/>
              </a:solidFill>
              <a:ln w="6603" cap="flat">
                <a:noFill/>
                <a:prstDash val="solid"/>
                <a:miter/>
              </a:ln>
            </p:spPr>
            <p:txBody>
              <a:bodyPr rtlCol="0" anchor="ctr"/>
              <a:lstStyle/>
              <a:p>
                <a:endParaRPr lang="en-US"/>
              </a:p>
            </p:txBody>
          </p:sp>
          <p:sp>
            <p:nvSpPr>
              <p:cNvPr id="16" name="Freeform: Shape 203">
                <a:extLst>
                  <a:ext uri="{FF2B5EF4-FFF2-40B4-BE49-F238E27FC236}">
                    <a16:creationId xmlns:a16="http://schemas.microsoft.com/office/drawing/2014/main" id="{53E654B9-9A74-093F-B6EF-B85B2327B65F}"/>
                  </a:ext>
                </a:extLst>
              </p:cNvPr>
              <p:cNvSpPr/>
              <p:nvPr/>
            </p:nvSpPr>
            <p:spPr>
              <a:xfrm>
                <a:off x="3377877" y="2530112"/>
                <a:ext cx="334083" cy="320251"/>
              </a:xfrm>
              <a:custGeom>
                <a:avLst/>
                <a:gdLst>
                  <a:gd name="connsiteX0" fmla="*/ 93095 w 666114"/>
                  <a:gd name="connsiteY0" fmla="*/ 458183 h 638535"/>
                  <a:gd name="connsiteX1" fmla="*/ 57170 w 666114"/>
                  <a:gd name="connsiteY1" fmla="*/ 467647 h 638535"/>
                  <a:gd name="connsiteX2" fmla="*/ 51488 w 666114"/>
                  <a:gd name="connsiteY2" fmla="*/ 550763 h 638535"/>
                  <a:gd name="connsiteX3" fmla="*/ 87628 w 666114"/>
                  <a:gd name="connsiteY3" fmla="*/ 586770 h 638535"/>
                  <a:gd name="connsiteX4" fmla="*/ 331952 w 666114"/>
                  <a:gd name="connsiteY4" fmla="*/ 586374 h 638535"/>
                  <a:gd name="connsiteX5" fmla="*/ 579514 w 666114"/>
                  <a:gd name="connsiteY5" fmla="*/ 586902 h 638535"/>
                  <a:gd name="connsiteX6" fmla="*/ 615522 w 666114"/>
                  <a:gd name="connsiteY6" fmla="*/ 543231 h 638535"/>
                  <a:gd name="connsiteX7" fmla="*/ 581364 w 666114"/>
                  <a:gd name="connsiteY7" fmla="*/ 514358 h 638535"/>
                  <a:gd name="connsiteX8" fmla="*/ 307375 w 666114"/>
                  <a:gd name="connsiteY8" fmla="*/ 515151 h 638535"/>
                  <a:gd name="connsiteX9" fmla="*/ 234896 w 666114"/>
                  <a:gd name="connsiteY9" fmla="*/ 491829 h 638535"/>
                  <a:gd name="connsiteX10" fmla="*/ 138633 w 666114"/>
                  <a:gd name="connsiteY10" fmla="*/ 460710 h 638535"/>
                  <a:gd name="connsiteX11" fmla="*/ 93095 w 666114"/>
                  <a:gd name="connsiteY11" fmla="*/ 458183 h 638535"/>
                  <a:gd name="connsiteX12" fmla="*/ 563940 w 666114"/>
                  <a:gd name="connsiteY12" fmla="*/ 328877 h 638535"/>
                  <a:gd name="connsiteX13" fmla="*/ 573767 w 666114"/>
                  <a:gd name="connsiteY13" fmla="*/ 343701 h 638535"/>
                  <a:gd name="connsiteX14" fmla="*/ 547009 w 666114"/>
                  <a:gd name="connsiteY14" fmla="*/ 361870 h 638535"/>
                  <a:gd name="connsiteX15" fmla="*/ 342921 w 666114"/>
                  <a:gd name="connsiteY15" fmla="*/ 362002 h 638535"/>
                  <a:gd name="connsiteX16" fmla="*/ 342987 w 666114"/>
                  <a:gd name="connsiteY16" fmla="*/ 361738 h 638535"/>
                  <a:gd name="connsiteX17" fmla="*/ 138899 w 666114"/>
                  <a:gd name="connsiteY17" fmla="*/ 361539 h 638535"/>
                  <a:gd name="connsiteX18" fmla="*/ 114849 w 666114"/>
                  <a:gd name="connsiteY18" fmla="*/ 345485 h 638535"/>
                  <a:gd name="connsiteX19" fmla="*/ 138899 w 666114"/>
                  <a:gd name="connsiteY19" fmla="*/ 329166 h 638535"/>
                  <a:gd name="connsiteX20" fmla="*/ 547075 w 666114"/>
                  <a:gd name="connsiteY20" fmla="*/ 329364 h 638535"/>
                  <a:gd name="connsiteX21" fmla="*/ 563940 w 666114"/>
                  <a:gd name="connsiteY21" fmla="*/ 328877 h 638535"/>
                  <a:gd name="connsiteX22" fmla="*/ 549255 w 666114"/>
                  <a:gd name="connsiteY22" fmla="*/ 236140 h 638535"/>
                  <a:gd name="connsiteX23" fmla="*/ 573700 w 666114"/>
                  <a:gd name="connsiteY23" fmla="*/ 253384 h 638535"/>
                  <a:gd name="connsiteX24" fmla="*/ 547999 w 666114"/>
                  <a:gd name="connsiteY24" fmla="*/ 269042 h 638535"/>
                  <a:gd name="connsiteX25" fmla="*/ 340013 w 666114"/>
                  <a:gd name="connsiteY25" fmla="*/ 269241 h 638535"/>
                  <a:gd name="connsiteX26" fmla="*/ 340013 w 666114"/>
                  <a:gd name="connsiteY26" fmla="*/ 269439 h 638535"/>
                  <a:gd name="connsiteX27" fmla="*/ 141937 w 666114"/>
                  <a:gd name="connsiteY27" fmla="*/ 269241 h 638535"/>
                  <a:gd name="connsiteX28" fmla="*/ 114188 w 666114"/>
                  <a:gd name="connsiteY28" fmla="*/ 252195 h 638535"/>
                  <a:gd name="connsiteX29" fmla="*/ 139955 w 666114"/>
                  <a:gd name="connsiteY29" fmla="*/ 236338 h 638535"/>
                  <a:gd name="connsiteX30" fmla="*/ 549255 w 666114"/>
                  <a:gd name="connsiteY30" fmla="*/ 236140 h 638535"/>
                  <a:gd name="connsiteX31" fmla="*/ 577334 w 666114"/>
                  <a:gd name="connsiteY31" fmla="*/ 151108 h 638535"/>
                  <a:gd name="connsiteX32" fmla="*/ 336512 w 666114"/>
                  <a:gd name="connsiteY32" fmla="*/ 151438 h 638535"/>
                  <a:gd name="connsiteX33" fmla="*/ 336578 w 666114"/>
                  <a:gd name="connsiteY33" fmla="*/ 151703 h 638535"/>
                  <a:gd name="connsiteX34" fmla="*/ 89214 w 666114"/>
                  <a:gd name="connsiteY34" fmla="*/ 151306 h 638535"/>
                  <a:gd name="connsiteX35" fmla="*/ 51488 w 666114"/>
                  <a:gd name="connsiteY35" fmla="*/ 189692 h 638535"/>
                  <a:gd name="connsiteX36" fmla="*/ 52281 w 666114"/>
                  <a:gd name="connsiteY36" fmla="*/ 318264 h 638535"/>
                  <a:gd name="connsiteX37" fmla="*/ 58492 w 666114"/>
                  <a:gd name="connsiteY37" fmla="*/ 403691 h 638535"/>
                  <a:gd name="connsiteX38" fmla="*/ 141144 w 666114"/>
                  <a:gd name="connsiteY38" fmla="*/ 408118 h 638535"/>
                  <a:gd name="connsiteX39" fmla="*/ 253132 w 666114"/>
                  <a:gd name="connsiteY39" fmla="*/ 442606 h 638535"/>
                  <a:gd name="connsiteX40" fmla="*/ 328848 w 666114"/>
                  <a:gd name="connsiteY40" fmla="*/ 467052 h 638535"/>
                  <a:gd name="connsiteX41" fmla="*/ 582818 w 666114"/>
                  <a:gd name="connsiteY41" fmla="*/ 467184 h 638535"/>
                  <a:gd name="connsiteX42" fmla="*/ 615391 w 666114"/>
                  <a:gd name="connsiteY42" fmla="*/ 433489 h 638535"/>
                  <a:gd name="connsiteX43" fmla="*/ 615523 w 666114"/>
                  <a:gd name="connsiteY43" fmla="*/ 189494 h 638535"/>
                  <a:gd name="connsiteX44" fmla="*/ 577334 w 666114"/>
                  <a:gd name="connsiteY44" fmla="*/ 151108 h 638535"/>
                  <a:gd name="connsiteX45" fmla="*/ 76198 w 666114"/>
                  <a:gd name="connsiteY45" fmla="*/ 51410 h 638535"/>
                  <a:gd name="connsiteX46" fmla="*/ 52149 w 666114"/>
                  <a:gd name="connsiteY46" fmla="*/ 79489 h 638535"/>
                  <a:gd name="connsiteX47" fmla="*/ 76132 w 666114"/>
                  <a:gd name="connsiteY47" fmla="*/ 104133 h 638535"/>
                  <a:gd name="connsiteX48" fmla="*/ 293765 w 666114"/>
                  <a:gd name="connsiteY48" fmla="*/ 103737 h 638535"/>
                  <a:gd name="connsiteX49" fmla="*/ 224194 w 666114"/>
                  <a:gd name="connsiteY49" fmla="*/ 51806 h 638535"/>
                  <a:gd name="connsiteX50" fmla="*/ 76198 w 666114"/>
                  <a:gd name="connsiteY50" fmla="*/ 51410 h 638535"/>
                  <a:gd name="connsiteX51" fmla="*/ 238266 w 666114"/>
                  <a:gd name="connsiteY51" fmla="*/ 8 h 638535"/>
                  <a:gd name="connsiteX52" fmla="*/ 283458 w 666114"/>
                  <a:gd name="connsiteY52" fmla="*/ 21547 h 638535"/>
                  <a:gd name="connsiteX53" fmla="*/ 474398 w 666114"/>
                  <a:gd name="connsiteY53" fmla="*/ 104728 h 638535"/>
                  <a:gd name="connsiteX54" fmla="*/ 596230 w 666114"/>
                  <a:gd name="connsiteY54" fmla="*/ 103935 h 638535"/>
                  <a:gd name="connsiteX55" fmla="*/ 665537 w 666114"/>
                  <a:gd name="connsiteY55" fmla="*/ 170731 h 638535"/>
                  <a:gd name="connsiteX56" fmla="*/ 665603 w 666114"/>
                  <a:gd name="connsiteY56" fmla="*/ 566355 h 638535"/>
                  <a:gd name="connsiteX57" fmla="*/ 607132 w 666114"/>
                  <a:gd name="connsiteY57" fmla="*/ 633547 h 638535"/>
                  <a:gd name="connsiteX58" fmla="*/ 66684 w 666114"/>
                  <a:gd name="connsiteY58" fmla="*/ 634010 h 638535"/>
                  <a:gd name="connsiteX59" fmla="*/ 218 w 666114"/>
                  <a:gd name="connsiteY59" fmla="*/ 561135 h 638535"/>
                  <a:gd name="connsiteX60" fmla="*/ 86 w 666114"/>
                  <a:gd name="connsiteY60" fmla="*/ 303993 h 638535"/>
                  <a:gd name="connsiteX61" fmla="*/ 747 w 666114"/>
                  <a:gd name="connsiteY61" fmla="*/ 303993 h 638535"/>
                  <a:gd name="connsiteX62" fmla="*/ 416 w 666114"/>
                  <a:gd name="connsiteY62" fmla="*/ 43548 h 638535"/>
                  <a:gd name="connsiteX63" fmla="*/ 43692 w 666114"/>
                  <a:gd name="connsiteY63" fmla="*/ 140 h 638535"/>
                  <a:gd name="connsiteX64" fmla="*/ 238266 w 666114"/>
                  <a:gd name="connsiteY64" fmla="*/ 8 h 63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66114" h="638535">
                    <a:moveTo>
                      <a:pt x="93095" y="458183"/>
                    </a:moveTo>
                    <a:cubicBezTo>
                      <a:pt x="78114" y="457043"/>
                      <a:pt x="64735" y="457902"/>
                      <a:pt x="57170" y="467647"/>
                    </a:cubicBezTo>
                    <a:cubicBezTo>
                      <a:pt x="43097" y="485816"/>
                      <a:pt x="53998" y="522485"/>
                      <a:pt x="51488" y="550763"/>
                    </a:cubicBezTo>
                    <a:cubicBezTo>
                      <a:pt x="49043" y="578908"/>
                      <a:pt x="60936" y="587167"/>
                      <a:pt x="87628" y="586770"/>
                    </a:cubicBezTo>
                    <a:cubicBezTo>
                      <a:pt x="169091" y="585647"/>
                      <a:pt x="250489" y="586374"/>
                      <a:pt x="331952" y="586374"/>
                    </a:cubicBezTo>
                    <a:cubicBezTo>
                      <a:pt x="414539" y="586308"/>
                      <a:pt x="497059" y="584986"/>
                      <a:pt x="579514" y="586902"/>
                    </a:cubicBezTo>
                    <a:cubicBezTo>
                      <a:pt x="614597" y="587761"/>
                      <a:pt x="614003" y="568469"/>
                      <a:pt x="615522" y="543231"/>
                    </a:cubicBezTo>
                    <a:cubicBezTo>
                      <a:pt x="617240" y="514887"/>
                      <a:pt x="602572" y="514160"/>
                      <a:pt x="581364" y="514358"/>
                    </a:cubicBezTo>
                    <a:cubicBezTo>
                      <a:pt x="490056" y="515085"/>
                      <a:pt x="398682" y="513896"/>
                      <a:pt x="307375" y="515151"/>
                    </a:cubicBezTo>
                    <a:cubicBezTo>
                      <a:pt x="279691" y="515547"/>
                      <a:pt x="255180" y="511650"/>
                      <a:pt x="234896" y="491829"/>
                    </a:cubicBezTo>
                    <a:cubicBezTo>
                      <a:pt x="207940" y="465533"/>
                      <a:pt x="175896" y="456019"/>
                      <a:pt x="138633" y="460710"/>
                    </a:cubicBezTo>
                    <a:cubicBezTo>
                      <a:pt x="124660" y="462461"/>
                      <a:pt x="108077" y="459323"/>
                      <a:pt x="93095" y="458183"/>
                    </a:cubicBezTo>
                    <a:close/>
                    <a:moveTo>
                      <a:pt x="563940" y="328877"/>
                    </a:moveTo>
                    <a:cubicBezTo>
                      <a:pt x="569175" y="329909"/>
                      <a:pt x="573239" y="333493"/>
                      <a:pt x="573767" y="343701"/>
                    </a:cubicBezTo>
                    <a:cubicBezTo>
                      <a:pt x="574956" y="365570"/>
                      <a:pt x="559496" y="361804"/>
                      <a:pt x="547009" y="361870"/>
                    </a:cubicBezTo>
                    <a:cubicBezTo>
                      <a:pt x="478957" y="362134"/>
                      <a:pt x="410972" y="362002"/>
                      <a:pt x="342921" y="362002"/>
                    </a:cubicBezTo>
                    <a:cubicBezTo>
                      <a:pt x="342987" y="361804"/>
                      <a:pt x="342987" y="361738"/>
                      <a:pt x="342987" y="361738"/>
                    </a:cubicBezTo>
                    <a:cubicBezTo>
                      <a:pt x="274935" y="361738"/>
                      <a:pt x="206950" y="361936"/>
                      <a:pt x="138899" y="361539"/>
                    </a:cubicBezTo>
                    <a:cubicBezTo>
                      <a:pt x="128393" y="361473"/>
                      <a:pt x="114783" y="367221"/>
                      <a:pt x="114849" y="345485"/>
                    </a:cubicBezTo>
                    <a:cubicBezTo>
                      <a:pt x="114915" y="324012"/>
                      <a:pt x="128195" y="329166"/>
                      <a:pt x="138899" y="329166"/>
                    </a:cubicBezTo>
                    <a:cubicBezTo>
                      <a:pt x="274935" y="328901"/>
                      <a:pt x="411038" y="328901"/>
                      <a:pt x="547075" y="329364"/>
                    </a:cubicBezTo>
                    <a:cubicBezTo>
                      <a:pt x="552295" y="329364"/>
                      <a:pt x="558703" y="327844"/>
                      <a:pt x="563940" y="328877"/>
                    </a:cubicBezTo>
                    <a:close/>
                    <a:moveTo>
                      <a:pt x="549255" y="236140"/>
                    </a:moveTo>
                    <a:cubicBezTo>
                      <a:pt x="561279" y="236140"/>
                      <a:pt x="574031" y="234158"/>
                      <a:pt x="573700" y="253384"/>
                    </a:cubicBezTo>
                    <a:cubicBezTo>
                      <a:pt x="573304" y="273535"/>
                      <a:pt x="558967" y="268976"/>
                      <a:pt x="547999" y="269042"/>
                    </a:cubicBezTo>
                    <a:cubicBezTo>
                      <a:pt x="478693" y="269373"/>
                      <a:pt x="409386" y="269241"/>
                      <a:pt x="340013" y="269241"/>
                    </a:cubicBezTo>
                    <a:cubicBezTo>
                      <a:pt x="340013" y="269241"/>
                      <a:pt x="340013" y="269307"/>
                      <a:pt x="340013" y="269439"/>
                    </a:cubicBezTo>
                    <a:cubicBezTo>
                      <a:pt x="274010" y="269439"/>
                      <a:pt x="208006" y="269637"/>
                      <a:pt x="141937" y="269241"/>
                    </a:cubicBezTo>
                    <a:cubicBezTo>
                      <a:pt x="130044" y="269175"/>
                      <a:pt x="113857" y="274592"/>
                      <a:pt x="114188" y="252195"/>
                    </a:cubicBezTo>
                    <a:cubicBezTo>
                      <a:pt x="114452" y="232176"/>
                      <a:pt x="128789" y="236338"/>
                      <a:pt x="139955" y="236338"/>
                    </a:cubicBezTo>
                    <a:cubicBezTo>
                      <a:pt x="276388" y="236074"/>
                      <a:pt x="412821" y="236140"/>
                      <a:pt x="549255" y="236140"/>
                    </a:cubicBezTo>
                    <a:close/>
                    <a:moveTo>
                      <a:pt x="577334" y="151108"/>
                    </a:moveTo>
                    <a:cubicBezTo>
                      <a:pt x="497060" y="152099"/>
                      <a:pt x="416786" y="151438"/>
                      <a:pt x="336512" y="151438"/>
                    </a:cubicBezTo>
                    <a:cubicBezTo>
                      <a:pt x="336512" y="151505"/>
                      <a:pt x="336512" y="151571"/>
                      <a:pt x="336578" y="151703"/>
                    </a:cubicBezTo>
                    <a:cubicBezTo>
                      <a:pt x="254123" y="151703"/>
                      <a:pt x="171668" y="152364"/>
                      <a:pt x="89214" y="151306"/>
                    </a:cubicBezTo>
                    <a:cubicBezTo>
                      <a:pt x="61002" y="150910"/>
                      <a:pt x="50035" y="160622"/>
                      <a:pt x="51488" y="189692"/>
                    </a:cubicBezTo>
                    <a:cubicBezTo>
                      <a:pt x="53536" y="232440"/>
                      <a:pt x="51158" y="275451"/>
                      <a:pt x="52281" y="318264"/>
                    </a:cubicBezTo>
                    <a:cubicBezTo>
                      <a:pt x="53008" y="347466"/>
                      <a:pt x="39464" y="384994"/>
                      <a:pt x="58492" y="403691"/>
                    </a:cubicBezTo>
                    <a:cubicBezTo>
                      <a:pt x="75868" y="420737"/>
                      <a:pt x="113065" y="410034"/>
                      <a:pt x="141144" y="408118"/>
                    </a:cubicBezTo>
                    <a:cubicBezTo>
                      <a:pt x="183693" y="405277"/>
                      <a:pt x="221551" y="412412"/>
                      <a:pt x="253132" y="442606"/>
                    </a:cubicBezTo>
                    <a:cubicBezTo>
                      <a:pt x="274472" y="463021"/>
                      <a:pt x="300107" y="467448"/>
                      <a:pt x="328848" y="467052"/>
                    </a:cubicBezTo>
                    <a:cubicBezTo>
                      <a:pt x="413483" y="465797"/>
                      <a:pt x="498184" y="465070"/>
                      <a:pt x="582818" y="467184"/>
                    </a:cubicBezTo>
                    <a:cubicBezTo>
                      <a:pt x="610700" y="467845"/>
                      <a:pt x="615721" y="457934"/>
                      <a:pt x="615391" y="433489"/>
                    </a:cubicBezTo>
                    <a:cubicBezTo>
                      <a:pt x="614267" y="352157"/>
                      <a:pt x="613937" y="270826"/>
                      <a:pt x="615523" y="189494"/>
                    </a:cubicBezTo>
                    <a:cubicBezTo>
                      <a:pt x="616051" y="160358"/>
                      <a:pt x="605414" y="150778"/>
                      <a:pt x="577334" y="151108"/>
                    </a:cubicBezTo>
                    <a:close/>
                    <a:moveTo>
                      <a:pt x="76198" y="51410"/>
                    </a:moveTo>
                    <a:cubicBezTo>
                      <a:pt x="53140" y="50617"/>
                      <a:pt x="52546" y="62113"/>
                      <a:pt x="52149" y="79489"/>
                    </a:cubicBezTo>
                    <a:cubicBezTo>
                      <a:pt x="51687" y="97724"/>
                      <a:pt x="57038" y="104397"/>
                      <a:pt x="76132" y="104133"/>
                    </a:cubicBezTo>
                    <a:cubicBezTo>
                      <a:pt x="145175" y="103142"/>
                      <a:pt x="214217" y="103737"/>
                      <a:pt x="293765" y="103737"/>
                    </a:cubicBezTo>
                    <a:cubicBezTo>
                      <a:pt x="265685" y="82264"/>
                      <a:pt x="257691" y="51542"/>
                      <a:pt x="224194" y="51806"/>
                    </a:cubicBezTo>
                    <a:cubicBezTo>
                      <a:pt x="174840" y="52202"/>
                      <a:pt x="125486" y="53061"/>
                      <a:pt x="76198" y="51410"/>
                    </a:cubicBezTo>
                    <a:close/>
                    <a:moveTo>
                      <a:pt x="238266" y="8"/>
                    </a:moveTo>
                    <a:cubicBezTo>
                      <a:pt x="257889" y="-256"/>
                      <a:pt x="272820" y="5888"/>
                      <a:pt x="283458" y="21547"/>
                    </a:cubicBezTo>
                    <a:cubicBezTo>
                      <a:pt x="329773" y="89334"/>
                      <a:pt x="391745" y="116951"/>
                      <a:pt x="474398" y="104728"/>
                    </a:cubicBezTo>
                    <a:cubicBezTo>
                      <a:pt x="514172" y="98848"/>
                      <a:pt x="555598" y="103208"/>
                      <a:pt x="596230" y="103935"/>
                    </a:cubicBezTo>
                    <a:cubicBezTo>
                      <a:pt x="638911" y="104662"/>
                      <a:pt x="665273" y="129108"/>
                      <a:pt x="665537" y="170731"/>
                    </a:cubicBezTo>
                    <a:cubicBezTo>
                      <a:pt x="666329" y="302606"/>
                      <a:pt x="666263" y="434480"/>
                      <a:pt x="665603" y="566355"/>
                    </a:cubicBezTo>
                    <a:cubicBezTo>
                      <a:pt x="665404" y="605071"/>
                      <a:pt x="642743" y="632160"/>
                      <a:pt x="607132" y="633547"/>
                    </a:cubicBezTo>
                    <a:cubicBezTo>
                      <a:pt x="427026" y="640418"/>
                      <a:pt x="246855" y="639824"/>
                      <a:pt x="66684" y="634010"/>
                    </a:cubicBezTo>
                    <a:cubicBezTo>
                      <a:pt x="21162" y="632556"/>
                      <a:pt x="483" y="607054"/>
                      <a:pt x="218" y="561135"/>
                    </a:cubicBezTo>
                    <a:cubicBezTo>
                      <a:pt x="-178" y="475443"/>
                      <a:pt x="86" y="389685"/>
                      <a:pt x="86" y="303993"/>
                    </a:cubicBezTo>
                    <a:cubicBezTo>
                      <a:pt x="284" y="303993"/>
                      <a:pt x="549" y="303993"/>
                      <a:pt x="747" y="303993"/>
                    </a:cubicBezTo>
                    <a:cubicBezTo>
                      <a:pt x="747" y="217178"/>
                      <a:pt x="1342" y="130363"/>
                      <a:pt x="416" y="43548"/>
                    </a:cubicBezTo>
                    <a:cubicBezTo>
                      <a:pt x="86" y="12561"/>
                      <a:pt x="12838" y="-256"/>
                      <a:pt x="43692" y="140"/>
                    </a:cubicBezTo>
                    <a:cubicBezTo>
                      <a:pt x="108506" y="1065"/>
                      <a:pt x="173386" y="999"/>
                      <a:pt x="238266" y="8"/>
                    </a:cubicBezTo>
                    <a:close/>
                  </a:path>
                </a:pathLst>
              </a:custGeom>
              <a:solidFill>
                <a:srgbClr val="F7FAF9"/>
              </a:solidFill>
              <a:ln w="6603" cap="flat">
                <a:noFill/>
                <a:prstDash val="solid"/>
                <a:miter/>
              </a:ln>
            </p:spPr>
            <p:txBody>
              <a:bodyPr rtlCol="0" anchor="ctr"/>
              <a:lstStyle/>
              <a:p>
                <a:endParaRPr lang="en-US"/>
              </a:p>
            </p:txBody>
          </p:sp>
        </p:grpSp>
        <p:grpSp>
          <p:nvGrpSpPr>
            <p:cNvPr id="17" name="그룹 162">
              <a:extLst>
                <a:ext uri="{FF2B5EF4-FFF2-40B4-BE49-F238E27FC236}">
                  <a16:creationId xmlns:a16="http://schemas.microsoft.com/office/drawing/2014/main" id="{44B9CE3D-7B2C-87E2-FE81-C45642E2529C}"/>
                </a:ext>
              </a:extLst>
            </p:cNvPr>
            <p:cNvGrpSpPr>
              <a:grpSpLocks noChangeAspect="1"/>
            </p:cNvGrpSpPr>
            <p:nvPr/>
          </p:nvGrpSpPr>
          <p:grpSpPr>
            <a:xfrm>
              <a:off x="7378680" y="3479416"/>
              <a:ext cx="324000" cy="324271"/>
              <a:chOff x="3259986" y="2446265"/>
              <a:chExt cx="528819" cy="529261"/>
            </a:xfrm>
          </p:grpSpPr>
          <p:sp>
            <p:nvSpPr>
              <p:cNvPr id="18" name="Graphic 2">
                <a:extLst>
                  <a:ext uri="{FF2B5EF4-FFF2-40B4-BE49-F238E27FC236}">
                    <a16:creationId xmlns:a16="http://schemas.microsoft.com/office/drawing/2014/main" id="{3924282A-12E3-DDAC-07F9-9EEE428B1821}"/>
                  </a:ext>
                </a:extLst>
              </p:cNvPr>
              <p:cNvSpPr/>
              <p:nvPr/>
            </p:nvSpPr>
            <p:spPr>
              <a:xfrm>
                <a:off x="3259986" y="2446265"/>
                <a:ext cx="528819" cy="529261"/>
              </a:xfrm>
              <a:custGeom>
                <a:avLst/>
                <a:gdLst>
                  <a:gd name="connsiteX0" fmla="*/ 1054337 w 1054391"/>
                  <a:gd name="connsiteY0" fmla="*/ 530437 h 1055273"/>
                  <a:gd name="connsiteX1" fmla="*/ 521091 w 1054391"/>
                  <a:gd name="connsiteY1" fmla="*/ 1055226 h 1055273"/>
                  <a:gd name="connsiteX2" fmla="*/ 2 w 1054391"/>
                  <a:gd name="connsiteY2" fmla="*/ 530239 h 1055273"/>
                  <a:gd name="connsiteX3" fmla="*/ 536023 w 1054391"/>
                  <a:gd name="connsiteY3" fmla="*/ 32 h 1055273"/>
                  <a:gd name="connsiteX4" fmla="*/ 1054337 w 1054391"/>
                  <a:gd name="connsiteY4" fmla="*/ 530437 h 105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391" h="1055273">
                    <a:moveTo>
                      <a:pt x="1054337" y="530437"/>
                    </a:moveTo>
                    <a:cubicBezTo>
                      <a:pt x="1058367" y="800066"/>
                      <a:pt x="837498" y="1059322"/>
                      <a:pt x="521091" y="1055226"/>
                    </a:cubicBezTo>
                    <a:cubicBezTo>
                      <a:pt x="226752" y="1051460"/>
                      <a:pt x="729" y="820679"/>
                      <a:pt x="2" y="530239"/>
                    </a:cubicBezTo>
                    <a:cubicBezTo>
                      <a:pt x="-857" y="219911"/>
                      <a:pt x="249084" y="-3073"/>
                      <a:pt x="536023" y="32"/>
                    </a:cubicBezTo>
                    <a:cubicBezTo>
                      <a:pt x="824020" y="3269"/>
                      <a:pt x="1055527" y="238873"/>
                      <a:pt x="1054337" y="530437"/>
                    </a:cubicBezTo>
                    <a:close/>
                  </a:path>
                </a:pathLst>
              </a:custGeom>
              <a:solidFill>
                <a:schemeClr val="accent1"/>
              </a:solidFill>
              <a:ln w="6603" cap="flat">
                <a:noFill/>
                <a:prstDash val="solid"/>
                <a:miter/>
              </a:ln>
            </p:spPr>
            <p:txBody>
              <a:bodyPr rtlCol="0" anchor="ctr"/>
              <a:lstStyle/>
              <a:p>
                <a:endParaRPr lang="en-US"/>
              </a:p>
            </p:txBody>
          </p:sp>
          <p:sp>
            <p:nvSpPr>
              <p:cNvPr id="22" name="Freeform: Shape 203">
                <a:extLst>
                  <a:ext uri="{FF2B5EF4-FFF2-40B4-BE49-F238E27FC236}">
                    <a16:creationId xmlns:a16="http://schemas.microsoft.com/office/drawing/2014/main" id="{42E799FE-F4EC-0828-272E-46455072671D}"/>
                  </a:ext>
                </a:extLst>
              </p:cNvPr>
              <p:cNvSpPr/>
              <p:nvPr/>
            </p:nvSpPr>
            <p:spPr>
              <a:xfrm>
                <a:off x="3377877" y="2530112"/>
                <a:ext cx="334083" cy="320251"/>
              </a:xfrm>
              <a:custGeom>
                <a:avLst/>
                <a:gdLst>
                  <a:gd name="connsiteX0" fmla="*/ 93095 w 666114"/>
                  <a:gd name="connsiteY0" fmla="*/ 458183 h 638535"/>
                  <a:gd name="connsiteX1" fmla="*/ 57170 w 666114"/>
                  <a:gd name="connsiteY1" fmla="*/ 467647 h 638535"/>
                  <a:gd name="connsiteX2" fmla="*/ 51488 w 666114"/>
                  <a:gd name="connsiteY2" fmla="*/ 550763 h 638535"/>
                  <a:gd name="connsiteX3" fmla="*/ 87628 w 666114"/>
                  <a:gd name="connsiteY3" fmla="*/ 586770 h 638535"/>
                  <a:gd name="connsiteX4" fmla="*/ 331952 w 666114"/>
                  <a:gd name="connsiteY4" fmla="*/ 586374 h 638535"/>
                  <a:gd name="connsiteX5" fmla="*/ 579514 w 666114"/>
                  <a:gd name="connsiteY5" fmla="*/ 586902 h 638535"/>
                  <a:gd name="connsiteX6" fmla="*/ 615522 w 666114"/>
                  <a:gd name="connsiteY6" fmla="*/ 543231 h 638535"/>
                  <a:gd name="connsiteX7" fmla="*/ 581364 w 666114"/>
                  <a:gd name="connsiteY7" fmla="*/ 514358 h 638535"/>
                  <a:gd name="connsiteX8" fmla="*/ 307375 w 666114"/>
                  <a:gd name="connsiteY8" fmla="*/ 515151 h 638535"/>
                  <a:gd name="connsiteX9" fmla="*/ 234896 w 666114"/>
                  <a:gd name="connsiteY9" fmla="*/ 491829 h 638535"/>
                  <a:gd name="connsiteX10" fmla="*/ 138633 w 666114"/>
                  <a:gd name="connsiteY10" fmla="*/ 460710 h 638535"/>
                  <a:gd name="connsiteX11" fmla="*/ 93095 w 666114"/>
                  <a:gd name="connsiteY11" fmla="*/ 458183 h 638535"/>
                  <a:gd name="connsiteX12" fmla="*/ 563940 w 666114"/>
                  <a:gd name="connsiteY12" fmla="*/ 328877 h 638535"/>
                  <a:gd name="connsiteX13" fmla="*/ 573767 w 666114"/>
                  <a:gd name="connsiteY13" fmla="*/ 343701 h 638535"/>
                  <a:gd name="connsiteX14" fmla="*/ 547009 w 666114"/>
                  <a:gd name="connsiteY14" fmla="*/ 361870 h 638535"/>
                  <a:gd name="connsiteX15" fmla="*/ 342921 w 666114"/>
                  <a:gd name="connsiteY15" fmla="*/ 362002 h 638535"/>
                  <a:gd name="connsiteX16" fmla="*/ 342987 w 666114"/>
                  <a:gd name="connsiteY16" fmla="*/ 361738 h 638535"/>
                  <a:gd name="connsiteX17" fmla="*/ 138899 w 666114"/>
                  <a:gd name="connsiteY17" fmla="*/ 361539 h 638535"/>
                  <a:gd name="connsiteX18" fmla="*/ 114849 w 666114"/>
                  <a:gd name="connsiteY18" fmla="*/ 345485 h 638535"/>
                  <a:gd name="connsiteX19" fmla="*/ 138899 w 666114"/>
                  <a:gd name="connsiteY19" fmla="*/ 329166 h 638535"/>
                  <a:gd name="connsiteX20" fmla="*/ 547075 w 666114"/>
                  <a:gd name="connsiteY20" fmla="*/ 329364 h 638535"/>
                  <a:gd name="connsiteX21" fmla="*/ 563940 w 666114"/>
                  <a:gd name="connsiteY21" fmla="*/ 328877 h 638535"/>
                  <a:gd name="connsiteX22" fmla="*/ 549255 w 666114"/>
                  <a:gd name="connsiteY22" fmla="*/ 236140 h 638535"/>
                  <a:gd name="connsiteX23" fmla="*/ 573700 w 666114"/>
                  <a:gd name="connsiteY23" fmla="*/ 253384 h 638535"/>
                  <a:gd name="connsiteX24" fmla="*/ 547999 w 666114"/>
                  <a:gd name="connsiteY24" fmla="*/ 269042 h 638535"/>
                  <a:gd name="connsiteX25" fmla="*/ 340013 w 666114"/>
                  <a:gd name="connsiteY25" fmla="*/ 269241 h 638535"/>
                  <a:gd name="connsiteX26" fmla="*/ 340013 w 666114"/>
                  <a:gd name="connsiteY26" fmla="*/ 269439 h 638535"/>
                  <a:gd name="connsiteX27" fmla="*/ 141937 w 666114"/>
                  <a:gd name="connsiteY27" fmla="*/ 269241 h 638535"/>
                  <a:gd name="connsiteX28" fmla="*/ 114188 w 666114"/>
                  <a:gd name="connsiteY28" fmla="*/ 252195 h 638535"/>
                  <a:gd name="connsiteX29" fmla="*/ 139955 w 666114"/>
                  <a:gd name="connsiteY29" fmla="*/ 236338 h 638535"/>
                  <a:gd name="connsiteX30" fmla="*/ 549255 w 666114"/>
                  <a:gd name="connsiteY30" fmla="*/ 236140 h 638535"/>
                  <a:gd name="connsiteX31" fmla="*/ 577334 w 666114"/>
                  <a:gd name="connsiteY31" fmla="*/ 151108 h 638535"/>
                  <a:gd name="connsiteX32" fmla="*/ 336512 w 666114"/>
                  <a:gd name="connsiteY32" fmla="*/ 151438 h 638535"/>
                  <a:gd name="connsiteX33" fmla="*/ 336578 w 666114"/>
                  <a:gd name="connsiteY33" fmla="*/ 151703 h 638535"/>
                  <a:gd name="connsiteX34" fmla="*/ 89214 w 666114"/>
                  <a:gd name="connsiteY34" fmla="*/ 151306 h 638535"/>
                  <a:gd name="connsiteX35" fmla="*/ 51488 w 666114"/>
                  <a:gd name="connsiteY35" fmla="*/ 189692 h 638535"/>
                  <a:gd name="connsiteX36" fmla="*/ 52281 w 666114"/>
                  <a:gd name="connsiteY36" fmla="*/ 318264 h 638535"/>
                  <a:gd name="connsiteX37" fmla="*/ 58492 w 666114"/>
                  <a:gd name="connsiteY37" fmla="*/ 403691 h 638535"/>
                  <a:gd name="connsiteX38" fmla="*/ 141144 w 666114"/>
                  <a:gd name="connsiteY38" fmla="*/ 408118 h 638535"/>
                  <a:gd name="connsiteX39" fmla="*/ 253132 w 666114"/>
                  <a:gd name="connsiteY39" fmla="*/ 442606 h 638535"/>
                  <a:gd name="connsiteX40" fmla="*/ 328848 w 666114"/>
                  <a:gd name="connsiteY40" fmla="*/ 467052 h 638535"/>
                  <a:gd name="connsiteX41" fmla="*/ 582818 w 666114"/>
                  <a:gd name="connsiteY41" fmla="*/ 467184 h 638535"/>
                  <a:gd name="connsiteX42" fmla="*/ 615391 w 666114"/>
                  <a:gd name="connsiteY42" fmla="*/ 433489 h 638535"/>
                  <a:gd name="connsiteX43" fmla="*/ 615523 w 666114"/>
                  <a:gd name="connsiteY43" fmla="*/ 189494 h 638535"/>
                  <a:gd name="connsiteX44" fmla="*/ 577334 w 666114"/>
                  <a:gd name="connsiteY44" fmla="*/ 151108 h 638535"/>
                  <a:gd name="connsiteX45" fmla="*/ 76198 w 666114"/>
                  <a:gd name="connsiteY45" fmla="*/ 51410 h 638535"/>
                  <a:gd name="connsiteX46" fmla="*/ 52149 w 666114"/>
                  <a:gd name="connsiteY46" fmla="*/ 79489 h 638535"/>
                  <a:gd name="connsiteX47" fmla="*/ 76132 w 666114"/>
                  <a:gd name="connsiteY47" fmla="*/ 104133 h 638535"/>
                  <a:gd name="connsiteX48" fmla="*/ 293765 w 666114"/>
                  <a:gd name="connsiteY48" fmla="*/ 103737 h 638535"/>
                  <a:gd name="connsiteX49" fmla="*/ 224194 w 666114"/>
                  <a:gd name="connsiteY49" fmla="*/ 51806 h 638535"/>
                  <a:gd name="connsiteX50" fmla="*/ 76198 w 666114"/>
                  <a:gd name="connsiteY50" fmla="*/ 51410 h 638535"/>
                  <a:gd name="connsiteX51" fmla="*/ 238266 w 666114"/>
                  <a:gd name="connsiteY51" fmla="*/ 8 h 638535"/>
                  <a:gd name="connsiteX52" fmla="*/ 283458 w 666114"/>
                  <a:gd name="connsiteY52" fmla="*/ 21547 h 638535"/>
                  <a:gd name="connsiteX53" fmla="*/ 474398 w 666114"/>
                  <a:gd name="connsiteY53" fmla="*/ 104728 h 638535"/>
                  <a:gd name="connsiteX54" fmla="*/ 596230 w 666114"/>
                  <a:gd name="connsiteY54" fmla="*/ 103935 h 638535"/>
                  <a:gd name="connsiteX55" fmla="*/ 665537 w 666114"/>
                  <a:gd name="connsiteY55" fmla="*/ 170731 h 638535"/>
                  <a:gd name="connsiteX56" fmla="*/ 665603 w 666114"/>
                  <a:gd name="connsiteY56" fmla="*/ 566355 h 638535"/>
                  <a:gd name="connsiteX57" fmla="*/ 607132 w 666114"/>
                  <a:gd name="connsiteY57" fmla="*/ 633547 h 638535"/>
                  <a:gd name="connsiteX58" fmla="*/ 66684 w 666114"/>
                  <a:gd name="connsiteY58" fmla="*/ 634010 h 638535"/>
                  <a:gd name="connsiteX59" fmla="*/ 218 w 666114"/>
                  <a:gd name="connsiteY59" fmla="*/ 561135 h 638535"/>
                  <a:gd name="connsiteX60" fmla="*/ 86 w 666114"/>
                  <a:gd name="connsiteY60" fmla="*/ 303993 h 638535"/>
                  <a:gd name="connsiteX61" fmla="*/ 747 w 666114"/>
                  <a:gd name="connsiteY61" fmla="*/ 303993 h 638535"/>
                  <a:gd name="connsiteX62" fmla="*/ 416 w 666114"/>
                  <a:gd name="connsiteY62" fmla="*/ 43548 h 638535"/>
                  <a:gd name="connsiteX63" fmla="*/ 43692 w 666114"/>
                  <a:gd name="connsiteY63" fmla="*/ 140 h 638535"/>
                  <a:gd name="connsiteX64" fmla="*/ 238266 w 666114"/>
                  <a:gd name="connsiteY64" fmla="*/ 8 h 63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66114" h="638535">
                    <a:moveTo>
                      <a:pt x="93095" y="458183"/>
                    </a:moveTo>
                    <a:cubicBezTo>
                      <a:pt x="78114" y="457043"/>
                      <a:pt x="64735" y="457902"/>
                      <a:pt x="57170" y="467647"/>
                    </a:cubicBezTo>
                    <a:cubicBezTo>
                      <a:pt x="43097" y="485816"/>
                      <a:pt x="53998" y="522485"/>
                      <a:pt x="51488" y="550763"/>
                    </a:cubicBezTo>
                    <a:cubicBezTo>
                      <a:pt x="49043" y="578908"/>
                      <a:pt x="60936" y="587167"/>
                      <a:pt x="87628" y="586770"/>
                    </a:cubicBezTo>
                    <a:cubicBezTo>
                      <a:pt x="169091" y="585647"/>
                      <a:pt x="250489" y="586374"/>
                      <a:pt x="331952" y="586374"/>
                    </a:cubicBezTo>
                    <a:cubicBezTo>
                      <a:pt x="414539" y="586308"/>
                      <a:pt x="497059" y="584986"/>
                      <a:pt x="579514" y="586902"/>
                    </a:cubicBezTo>
                    <a:cubicBezTo>
                      <a:pt x="614597" y="587761"/>
                      <a:pt x="614003" y="568469"/>
                      <a:pt x="615522" y="543231"/>
                    </a:cubicBezTo>
                    <a:cubicBezTo>
                      <a:pt x="617240" y="514887"/>
                      <a:pt x="602572" y="514160"/>
                      <a:pt x="581364" y="514358"/>
                    </a:cubicBezTo>
                    <a:cubicBezTo>
                      <a:pt x="490056" y="515085"/>
                      <a:pt x="398682" y="513896"/>
                      <a:pt x="307375" y="515151"/>
                    </a:cubicBezTo>
                    <a:cubicBezTo>
                      <a:pt x="279691" y="515547"/>
                      <a:pt x="255180" y="511650"/>
                      <a:pt x="234896" y="491829"/>
                    </a:cubicBezTo>
                    <a:cubicBezTo>
                      <a:pt x="207940" y="465533"/>
                      <a:pt x="175896" y="456019"/>
                      <a:pt x="138633" y="460710"/>
                    </a:cubicBezTo>
                    <a:cubicBezTo>
                      <a:pt x="124660" y="462461"/>
                      <a:pt x="108077" y="459323"/>
                      <a:pt x="93095" y="458183"/>
                    </a:cubicBezTo>
                    <a:close/>
                    <a:moveTo>
                      <a:pt x="563940" y="328877"/>
                    </a:moveTo>
                    <a:cubicBezTo>
                      <a:pt x="569175" y="329909"/>
                      <a:pt x="573239" y="333493"/>
                      <a:pt x="573767" y="343701"/>
                    </a:cubicBezTo>
                    <a:cubicBezTo>
                      <a:pt x="574956" y="365570"/>
                      <a:pt x="559496" y="361804"/>
                      <a:pt x="547009" y="361870"/>
                    </a:cubicBezTo>
                    <a:cubicBezTo>
                      <a:pt x="478957" y="362134"/>
                      <a:pt x="410972" y="362002"/>
                      <a:pt x="342921" y="362002"/>
                    </a:cubicBezTo>
                    <a:cubicBezTo>
                      <a:pt x="342987" y="361804"/>
                      <a:pt x="342987" y="361738"/>
                      <a:pt x="342987" y="361738"/>
                    </a:cubicBezTo>
                    <a:cubicBezTo>
                      <a:pt x="274935" y="361738"/>
                      <a:pt x="206950" y="361936"/>
                      <a:pt x="138899" y="361539"/>
                    </a:cubicBezTo>
                    <a:cubicBezTo>
                      <a:pt x="128393" y="361473"/>
                      <a:pt x="114783" y="367221"/>
                      <a:pt x="114849" y="345485"/>
                    </a:cubicBezTo>
                    <a:cubicBezTo>
                      <a:pt x="114915" y="324012"/>
                      <a:pt x="128195" y="329166"/>
                      <a:pt x="138899" y="329166"/>
                    </a:cubicBezTo>
                    <a:cubicBezTo>
                      <a:pt x="274935" y="328901"/>
                      <a:pt x="411038" y="328901"/>
                      <a:pt x="547075" y="329364"/>
                    </a:cubicBezTo>
                    <a:cubicBezTo>
                      <a:pt x="552295" y="329364"/>
                      <a:pt x="558703" y="327844"/>
                      <a:pt x="563940" y="328877"/>
                    </a:cubicBezTo>
                    <a:close/>
                    <a:moveTo>
                      <a:pt x="549255" y="236140"/>
                    </a:moveTo>
                    <a:cubicBezTo>
                      <a:pt x="561279" y="236140"/>
                      <a:pt x="574031" y="234158"/>
                      <a:pt x="573700" y="253384"/>
                    </a:cubicBezTo>
                    <a:cubicBezTo>
                      <a:pt x="573304" y="273535"/>
                      <a:pt x="558967" y="268976"/>
                      <a:pt x="547999" y="269042"/>
                    </a:cubicBezTo>
                    <a:cubicBezTo>
                      <a:pt x="478693" y="269373"/>
                      <a:pt x="409386" y="269241"/>
                      <a:pt x="340013" y="269241"/>
                    </a:cubicBezTo>
                    <a:cubicBezTo>
                      <a:pt x="340013" y="269241"/>
                      <a:pt x="340013" y="269307"/>
                      <a:pt x="340013" y="269439"/>
                    </a:cubicBezTo>
                    <a:cubicBezTo>
                      <a:pt x="274010" y="269439"/>
                      <a:pt x="208006" y="269637"/>
                      <a:pt x="141937" y="269241"/>
                    </a:cubicBezTo>
                    <a:cubicBezTo>
                      <a:pt x="130044" y="269175"/>
                      <a:pt x="113857" y="274592"/>
                      <a:pt x="114188" y="252195"/>
                    </a:cubicBezTo>
                    <a:cubicBezTo>
                      <a:pt x="114452" y="232176"/>
                      <a:pt x="128789" y="236338"/>
                      <a:pt x="139955" y="236338"/>
                    </a:cubicBezTo>
                    <a:cubicBezTo>
                      <a:pt x="276388" y="236074"/>
                      <a:pt x="412821" y="236140"/>
                      <a:pt x="549255" y="236140"/>
                    </a:cubicBezTo>
                    <a:close/>
                    <a:moveTo>
                      <a:pt x="577334" y="151108"/>
                    </a:moveTo>
                    <a:cubicBezTo>
                      <a:pt x="497060" y="152099"/>
                      <a:pt x="416786" y="151438"/>
                      <a:pt x="336512" y="151438"/>
                    </a:cubicBezTo>
                    <a:cubicBezTo>
                      <a:pt x="336512" y="151505"/>
                      <a:pt x="336512" y="151571"/>
                      <a:pt x="336578" y="151703"/>
                    </a:cubicBezTo>
                    <a:cubicBezTo>
                      <a:pt x="254123" y="151703"/>
                      <a:pt x="171668" y="152364"/>
                      <a:pt x="89214" y="151306"/>
                    </a:cubicBezTo>
                    <a:cubicBezTo>
                      <a:pt x="61002" y="150910"/>
                      <a:pt x="50035" y="160622"/>
                      <a:pt x="51488" y="189692"/>
                    </a:cubicBezTo>
                    <a:cubicBezTo>
                      <a:pt x="53536" y="232440"/>
                      <a:pt x="51158" y="275451"/>
                      <a:pt x="52281" y="318264"/>
                    </a:cubicBezTo>
                    <a:cubicBezTo>
                      <a:pt x="53008" y="347466"/>
                      <a:pt x="39464" y="384994"/>
                      <a:pt x="58492" y="403691"/>
                    </a:cubicBezTo>
                    <a:cubicBezTo>
                      <a:pt x="75868" y="420737"/>
                      <a:pt x="113065" y="410034"/>
                      <a:pt x="141144" y="408118"/>
                    </a:cubicBezTo>
                    <a:cubicBezTo>
                      <a:pt x="183693" y="405277"/>
                      <a:pt x="221551" y="412412"/>
                      <a:pt x="253132" y="442606"/>
                    </a:cubicBezTo>
                    <a:cubicBezTo>
                      <a:pt x="274472" y="463021"/>
                      <a:pt x="300107" y="467448"/>
                      <a:pt x="328848" y="467052"/>
                    </a:cubicBezTo>
                    <a:cubicBezTo>
                      <a:pt x="413483" y="465797"/>
                      <a:pt x="498184" y="465070"/>
                      <a:pt x="582818" y="467184"/>
                    </a:cubicBezTo>
                    <a:cubicBezTo>
                      <a:pt x="610700" y="467845"/>
                      <a:pt x="615721" y="457934"/>
                      <a:pt x="615391" y="433489"/>
                    </a:cubicBezTo>
                    <a:cubicBezTo>
                      <a:pt x="614267" y="352157"/>
                      <a:pt x="613937" y="270826"/>
                      <a:pt x="615523" y="189494"/>
                    </a:cubicBezTo>
                    <a:cubicBezTo>
                      <a:pt x="616051" y="160358"/>
                      <a:pt x="605414" y="150778"/>
                      <a:pt x="577334" y="151108"/>
                    </a:cubicBezTo>
                    <a:close/>
                    <a:moveTo>
                      <a:pt x="76198" y="51410"/>
                    </a:moveTo>
                    <a:cubicBezTo>
                      <a:pt x="53140" y="50617"/>
                      <a:pt x="52546" y="62113"/>
                      <a:pt x="52149" y="79489"/>
                    </a:cubicBezTo>
                    <a:cubicBezTo>
                      <a:pt x="51687" y="97724"/>
                      <a:pt x="57038" y="104397"/>
                      <a:pt x="76132" y="104133"/>
                    </a:cubicBezTo>
                    <a:cubicBezTo>
                      <a:pt x="145175" y="103142"/>
                      <a:pt x="214217" y="103737"/>
                      <a:pt x="293765" y="103737"/>
                    </a:cubicBezTo>
                    <a:cubicBezTo>
                      <a:pt x="265685" y="82264"/>
                      <a:pt x="257691" y="51542"/>
                      <a:pt x="224194" y="51806"/>
                    </a:cubicBezTo>
                    <a:cubicBezTo>
                      <a:pt x="174840" y="52202"/>
                      <a:pt x="125486" y="53061"/>
                      <a:pt x="76198" y="51410"/>
                    </a:cubicBezTo>
                    <a:close/>
                    <a:moveTo>
                      <a:pt x="238266" y="8"/>
                    </a:moveTo>
                    <a:cubicBezTo>
                      <a:pt x="257889" y="-256"/>
                      <a:pt x="272820" y="5888"/>
                      <a:pt x="283458" y="21547"/>
                    </a:cubicBezTo>
                    <a:cubicBezTo>
                      <a:pt x="329773" y="89334"/>
                      <a:pt x="391745" y="116951"/>
                      <a:pt x="474398" y="104728"/>
                    </a:cubicBezTo>
                    <a:cubicBezTo>
                      <a:pt x="514172" y="98848"/>
                      <a:pt x="555598" y="103208"/>
                      <a:pt x="596230" y="103935"/>
                    </a:cubicBezTo>
                    <a:cubicBezTo>
                      <a:pt x="638911" y="104662"/>
                      <a:pt x="665273" y="129108"/>
                      <a:pt x="665537" y="170731"/>
                    </a:cubicBezTo>
                    <a:cubicBezTo>
                      <a:pt x="666329" y="302606"/>
                      <a:pt x="666263" y="434480"/>
                      <a:pt x="665603" y="566355"/>
                    </a:cubicBezTo>
                    <a:cubicBezTo>
                      <a:pt x="665404" y="605071"/>
                      <a:pt x="642743" y="632160"/>
                      <a:pt x="607132" y="633547"/>
                    </a:cubicBezTo>
                    <a:cubicBezTo>
                      <a:pt x="427026" y="640418"/>
                      <a:pt x="246855" y="639824"/>
                      <a:pt x="66684" y="634010"/>
                    </a:cubicBezTo>
                    <a:cubicBezTo>
                      <a:pt x="21162" y="632556"/>
                      <a:pt x="483" y="607054"/>
                      <a:pt x="218" y="561135"/>
                    </a:cubicBezTo>
                    <a:cubicBezTo>
                      <a:pt x="-178" y="475443"/>
                      <a:pt x="86" y="389685"/>
                      <a:pt x="86" y="303993"/>
                    </a:cubicBezTo>
                    <a:cubicBezTo>
                      <a:pt x="284" y="303993"/>
                      <a:pt x="549" y="303993"/>
                      <a:pt x="747" y="303993"/>
                    </a:cubicBezTo>
                    <a:cubicBezTo>
                      <a:pt x="747" y="217178"/>
                      <a:pt x="1342" y="130363"/>
                      <a:pt x="416" y="43548"/>
                    </a:cubicBezTo>
                    <a:cubicBezTo>
                      <a:pt x="86" y="12561"/>
                      <a:pt x="12838" y="-256"/>
                      <a:pt x="43692" y="140"/>
                    </a:cubicBezTo>
                    <a:cubicBezTo>
                      <a:pt x="108506" y="1065"/>
                      <a:pt x="173386" y="999"/>
                      <a:pt x="238266" y="8"/>
                    </a:cubicBezTo>
                    <a:close/>
                  </a:path>
                </a:pathLst>
              </a:custGeom>
              <a:solidFill>
                <a:srgbClr val="F7FAF9"/>
              </a:solidFill>
              <a:ln w="6603"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005927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038579" y="745420"/>
            <a:ext cx="3054444"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Step8</a:t>
            </a:r>
            <a:r>
              <a:rPr lang="zh-TW" altLang="en-US" sz="2000" b="1" dirty="0">
                <a:latin typeface="微軟正黑體" panose="020B0604030504040204" pitchFamily="34" charset="-120"/>
                <a:ea typeface="微軟正黑體" panose="020B0604030504040204" pitchFamily="34" charset="-120"/>
              </a:rPr>
              <a:t> 相關表件</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樣張</a:t>
            </a:r>
            <a:r>
              <a:rPr lang="en-US" altLang="zh-TW" sz="2000" b="1" dirty="0">
                <a:latin typeface="微軟正黑體" panose="020B0604030504040204" pitchFamily="34" charset="-120"/>
                <a:ea typeface="微軟正黑體" panose="020B0604030504040204" pitchFamily="34" charset="-120"/>
              </a:rPr>
              <a:t>)</a:t>
            </a:r>
            <a:endParaRPr lang="zh-TW" altLang="en-US" sz="4000" kern="0" dirty="0">
              <a:solidFill>
                <a:srgbClr val="660066"/>
              </a:solidFill>
              <a:latin typeface="標楷體" panose="03000509000000000000" pitchFamily="65" charset="-120"/>
              <a:ea typeface="標楷體" panose="03000509000000000000" pitchFamily="65" charset="-120"/>
            </a:endParaRPr>
          </a:p>
        </p:txBody>
      </p:sp>
      <p:grpSp>
        <p:nvGrpSpPr>
          <p:cNvPr id="11" name="群組 10">
            <a:extLst>
              <a:ext uri="{FF2B5EF4-FFF2-40B4-BE49-F238E27FC236}">
                <a16:creationId xmlns:a16="http://schemas.microsoft.com/office/drawing/2014/main" id="{22AF952C-A0B1-FD05-2928-FFEF1577AF1F}"/>
              </a:ext>
            </a:extLst>
          </p:cNvPr>
          <p:cNvGrpSpPr/>
          <p:nvPr/>
        </p:nvGrpSpPr>
        <p:grpSpPr>
          <a:xfrm>
            <a:off x="729557" y="1242760"/>
            <a:ext cx="10907137" cy="5263549"/>
            <a:chOff x="729557" y="1242760"/>
            <a:chExt cx="10907137" cy="5263549"/>
          </a:xfrm>
        </p:grpSpPr>
        <p:pic>
          <p:nvPicPr>
            <p:cNvPr id="5" name="圖片 4" descr="一張含有 文字, 螢幕擷取畫面, 數字, 字型 的圖片&#10;&#10;AI 產生的內容可能不正確。">
              <a:extLst>
                <a:ext uri="{FF2B5EF4-FFF2-40B4-BE49-F238E27FC236}">
                  <a16:creationId xmlns:a16="http://schemas.microsoft.com/office/drawing/2014/main" id="{C7C04A0A-58A9-527C-C8EF-D46C22392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8854" y="1242760"/>
              <a:ext cx="3602507" cy="4812070"/>
            </a:xfrm>
            <a:prstGeom prst="rect">
              <a:avLst/>
            </a:prstGeom>
          </p:spPr>
        </p:pic>
        <p:pic>
          <p:nvPicPr>
            <p:cNvPr id="3" name="圖片 2" descr="一張含有 文字, 螢幕擷取畫面, 陳列, 數字 的圖片&#10;&#10;AI 產生的內容可能不正確。">
              <a:extLst>
                <a:ext uri="{FF2B5EF4-FFF2-40B4-BE49-F238E27FC236}">
                  <a16:creationId xmlns:a16="http://schemas.microsoft.com/office/drawing/2014/main" id="{11694BB8-7F09-EE88-597B-3EDD462505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557" y="1478961"/>
              <a:ext cx="5958502" cy="4570686"/>
            </a:xfrm>
            <a:prstGeom prst="rect">
              <a:avLst/>
            </a:prstGeom>
          </p:spPr>
        </p:pic>
        <p:sp>
          <p:nvSpPr>
            <p:cNvPr id="7" name="AutoShape 4"/>
            <p:cNvSpPr>
              <a:spLocks noChangeArrowheads="1"/>
            </p:cNvSpPr>
            <p:nvPr/>
          </p:nvSpPr>
          <p:spPr bwMode="auto">
            <a:xfrm rot="10800000" flipH="1" flipV="1">
              <a:off x="2662859" y="6099471"/>
              <a:ext cx="1875692" cy="406837"/>
            </a:xfrm>
            <a:prstGeom prst="wedgeRectCallout">
              <a:avLst>
                <a:gd name="adj1" fmla="val -35244"/>
                <a:gd name="adj2" fmla="val -19158"/>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信封封面</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樣張</a:t>
              </a:r>
              <a:r>
                <a:rPr lang="en-US" altLang="zh-TW" sz="1600" b="1" dirty="0">
                  <a:solidFill>
                    <a:schemeClr val="tx1"/>
                  </a:solidFill>
                  <a:latin typeface="微軟正黑體" panose="020B0604030504040204" pitchFamily="34" charset="-120"/>
                  <a:ea typeface="微軟正黑體" panose="020B0604030504040204" pitchFamily="34" charset="-120"/>
                </a:rPr>
                <a:t>)</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10" name="AutoShape 4"/>
            <p:cNvSpPr>
              <a:spLocks noChangeArrowheads="1"/>
            </p:cNvSpPr>
            <p:nvPr/>
          </p:nvSpPr>
          <p:spPr bwMode="auto">
            <a:xfrm rot="10800000" flipH="1" flipV="1">
              <a:off x="7365080" y="6099472"/>
              <a:ext cx="2990056" cy="406837"/>
            </a:xfrm>
            <a:prstGeom prst="wedgeRectCallout">
              <a:avLst>
                <a:gd name="adj1" fmla="val -35244"/>
                <a:gd name="adj2" fmla="val -19158"/>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證明文件影本黏貼單</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樣張</a:t>
              </a:r>
              <a:r>
                <a:rPr lang="en-US" altLang="zh-TW" sz="1600" b="1" dirty="0">
                  <a:solidFill>
                    <a:schemeClr val="tx1"/>
                  </a:solidFill>
                  <a:latin typeface="微軟正黑體" panose="020B0604030504040204" pitchFamily="34" charset="-120"/>
                  <a:ea typeface="微軟正黑體" panose="020B0604030504040204" pitchFamily="34" charset="-120"/>
                </a:rPr>
                <a:t>)</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15" name="直線圖說文字 1 6">
              <a:extLst>
                <a:ext uri="{FF2B5EF4-FFF2-40B4-BE49-F238E27FC236}">
                  <a16:creationId xmlns:a16="http://schemas.microsoft.com/office/drawing/2014/main" id="{040AE3C4-0E44-4CCA-A324-5C6467C6EA5D}"/>
                </a:ext>
              </a:extLst>
            </p:cNvPr>
            <p:cNvSpPr/>
            <p:nvPr/>
          </p:nvSpPr>
          <p:spPr>
            <a:xfrm>
              <a:off x="9686027" y="3218438"/>
              <a:ext cx="1950667" cy="860713"/>
            </a:xfrm>
            <a:prstGeom prst="borderCallout1">
              <a:avLst>
                <a:gd name="adj1" fmla="val 52944"/>
                <a:gd name="adj2" fmla="val 332"/>
                <a:gd name="adj3" fmla="val 32648"/>
                <a:gd name="adj4" fmla="val -1281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zh-TW" sz="1600" b="1" dirty="0">
                  <a:solidFill>
                    <a:schemeClr val="tx1"/>
                  </a:solidFill>
                  <a:latin typeface="微軟正黑體" panose="020B0604030504040204" pitchFamily="34" charset="-120"/>
                  <a:ea typeface="微軟正黑體" panose="020B0604030504040204" pitchFamily="34" charset="-120"/>
                </a:rPr>
                <a:t>貼妥</a:t>
              </a:r>
              <a:r>
                <a:rPr lang="zh-TW" altLang="en-US" sz="1600" b="1" dirty="0">
                  <a:solidFill>
                    <a:schemeClr val="tx1"/>
                  </a:solidFill>
                  <a:latin typeface="微軟正黑體" panose="020B0604030504040204" pitchFamily="34" charset="-120"/>
                  <a:ea typeface="微軟正黑體" panose="020B0604030504040204" pitchFamily="34" charset="-120"/>
                </a:rPr>
                <a:t>主管機關審核認定</a:t>
              </a:r>
              <a:r>
                <a:rPr lang="zh-TW" altLang="zh-TW" sz="1600" b="1" dirty="0">
                  <a:solidFill>
                    <a:schemeClr val="tx1"/>
                  </a:solidFill>
                  <a:latin typeface="微軟正黑體" panose="020B0604030504040204" pitchFamily="34" charset="-120"/>
                  <a:ea typeface="微軟正黑體" panose="020B0604030504040204" pitchFamily="34" charset="-120"/>
                </a:rPr>
                <a:t>有效之相關證明文件</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16" name="直線圖說文字 1 6">
              <a:extLst>
                <a:ext uri="{FF2B5EF4-FFF2-40B4-BE49-F238E27FC236}">
                  <a16:creationId xmlns:a16="http://schemas.microsoft.com/office/drawing/2014/main" id="{421F5570-5905-4168-A0D9-D4C88FFC4061}"/>
                </a:ext>
              </a:extLst>
            </p:cNvPr>
            <p:cNvSpPr/>
            <p:nvPr/>
          </p:nvSpPr>
          <p:spPr>
            <a:xfrm>
              <a:off x="3969902" y="2127075"/>
              <a:ext cx="1875692" cy="296621"/>
            </a:xfrm>
            <a:prstGeom prst="borderCallout1">
              <a:avLst>
                <a:gd name="adj1" fmla="val 52944"/>
                <a:gd name="adj2" fmla="val 332"/>
                <a:gd name="adj3" fmla="val -34368"/>
                <a:gd name="adj4" fmla="val -10760"/>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考生填寫聯絡電話</a:t>
              </a:r>
            </a:p>
          </p:txBody>
        </p:sp>
        <p:sp>
          <p:nvSpPr>
            <p:cNvPr id="17" name="矩形 16">
              <a:extLst>
                <a:ext uri="{FF2B5EF4-FFF2-40B4-BE49-F238E27FC236}">
                  <a16:creationId xmlns:a16="http://schemas.microsoft.com/office/drawing/2014/main" id="{31E73590-CCC7-4ADE-AAA4-722330D6E345}"/>
                </a:ext>
              </a:extLst>
            </p:cNvPr>
            <p:cNvSpPr/>
            <p:nvPr/>
          </p:nvSpPr>
          <p:spPr>
            <a:xfrm>
              <a:off x="1173416" y="2702344"/>
              <a:ext cx="1732580" cy="2191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直線圖說文字 1 6">
              <a:extLst>
                <a:ext uri="{FF2B5EF4-FFF2-40B4-BE49-F238E27FC236}">
                  <a16:creationId xmlns:a16="http://schemas.microsoft.com/office/drawing/2014/main" id="{E0BF183F-841E-4C80-99A2-8734F638A377}"/>
                </a:ext>
              </a:extLst>
            </p:cNvPr>
            <p:cNvSpPr/>
            <p:nvPr/>
          </p:nvSpPr>
          <p:spPr>
            <a:xfrm>
              <a:off x="1387341" y="3206249"/>
              <a:ext cx="2868136" cy="539275"/>
            </a:xfrm>
            <a:prstGeom prst="borderCallout1">
              <a:avLst>
                <a:gd name="adj1" fmla="val 52944"/>
                <a:gd name="adj2" fmla="val 332"/>
                <a:gd name="adj3" fmla="val -62926"/>
                <a:gd name="adj4" fmla="val -10760"/>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勾選</a:t>
              </a:r>
              <a:r>
                <a:rPr lang="zh-TW" altLang="en-US" sz="1600" b="1" dirty="0">
                  <a:solidFill>
                    <a:schemeClr val="tx1"/>
                  </a:solidFill>
                  <a:latin typeface="微軟正黑體" panose="020B0604030504040204" pitchFamily="34" charset="-120"/>
                  <a:ea typeface="微軟正黑體" panose="020B0604030504040204" pitchFamily="34" charset="-120"/>
                </a:rPr>
                <a:t>」確認證明文件已黏貼並將黏貼表放入信封袋內</a:t>
              </a:r>
            </a:p>
          </p:txBody>
        </p:sp>
      </p:grpSp>
      <p:grpSp>
        <p:nvGrpSpPr>
          <p:cNvPr id="27" name="群組 26">
            <a:extLst>
              <a:ext uri="{FF2B5EF4-FFF2-40B4-BE49-F238E27FC236}">
                <a16:creationId xmlns:a16="http://schemas.microsoft.com/office/drawing/2014/main" id="{5A9EAA1A-277C-44C6-8679-62E6EDDC01E2}"/>
              </a:ext>
            </a:extLst>
          </p:cNvPr>
          <p:cNvGrpSpPr/>
          <p:nvPr/>
        </p:nvGrpSpPr>
        <p:grpSpPr>
          <a:xfrm>
            <a:off x="840059" y="738961"/>
            <a:ext cx="3620242" cy="503799"/>
            <a:chOff x="834706" y="837638"/>
            <a:chExt cx="3620242" cy="503799"/>
          </a:xfrm>
        </p:grpSpPr>
        <p:sp>
          <p:nvSpPr>
            <p:cNvPr id="28" name="TextBox 75">
              <a:extLst>
                <a:ext uri="{FF2B5EF4-FFF2-40B4-BE49-F238E27FC236}">
                  <a16:creationId xmlns:a16="http://schemas.microsoft.com/office/drawing/2014/main" id="{7D9C542F-B3FE-414A-8161-D5604BC52884}"/>
                </a:ext>
              </a:extLst>
            </p:cNvPr>
            <p:cNvSpPr txBox="1"/>
            <p:nvPr/>
          </p:nvSpPr>
          <p:spPr>
            <a:xfrm>
              <a:off x="834706" y="862500"/>
              <a:ext cx="3269351" cy="461665"/>
            </a:xfrm>
            <a:prstGeom prst="rect">
              <a:avLst/>
            </a:prstGeom>
            <a:solidFill>
              <a:schemeClr val="accent4">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繳費身分審查登錄系統</a:t>
              </a:r>
            </a:p>
          </p:txBody>
        </p:sp>
        <p:sp>
          <p:nvSpPr>
            <p:cNvPr id="29" name="Freeform: Shape 37">
              <a:extLst>
                <a:ext uri="{FF2B5EF4-FFF2-40B4-BE49-F238E27FC236}">
                  <a16:creationId xmlns:a16="http://schemas.microsoft.com/office/drawing/2014/main" id="{4EF9013F-0B91-42D2-8305-7F1EB445D022}"/>
                </a:ext>
              </a:extLst>
            </p:cNvPr>
            <p:cNvSpPr/>
            <p:nvPr/>
          </p:nvSpPr>
          <p:spPr>
            <a:xfrm>
              <a:off x="4106985"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2" name="矩形 1">
            <a:extLst>
              <a:ext uri="{FF2B5EF4-FFF2-40B4-BE49-F238E27FC236}">
                <a16:creationId xmlns:a16="http://schemas.microsoft.com/office/drawing/2014/main" id="{BFAD9347-1309-9EB0-BB3C-7D23A53D77C2}"/>
              </a:ext>
            </a:extLst>
          </p:cNvPr>
          <p:cNvSpPr/>
          <p:nvPr/>
        </p:nvSpPr>
        <p:spPr>
          <a:xfrm>
            <a:off x="3850105" y="1447135"/>
            <a:ext cx="1799924" cy="186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2278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118387" y="756642"/>
            <a:ext cx="2578956"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Step9</a:t>
            </a:r>
            <a:r>
              <a:rPr lang="zh-TW" altLang="en-US" sz="2000" b="1" dirty="0">
                <a:latin typeface="微軟正黑體" panose="020B0604030504040204" pitchFamily="34" charset="-120"/>
                <a:ea typeface="微軟正黑體" panose="020B0604030504040204" pitchFamily="34" charset="-120"/>
              </a:rPr>
              <a:t> 收件狀態查詢</a:t>
            </a:r>
            <a:endParaRPr lang="zh-TW" altLang="en-US" sz="4000" kern="0" dirty="0">
              <a:solidFill>
                <a:srgbClr val="660066"/>
              </a:solidFill>
              <a:latin typeface="標楷體" panose="03000509000000000000" pitchFamily="65" charset="-120"/>
              <a:ea typeface="標楷體" panose="03000509000000000000" pitchFamily="65" charset="-120"/>
            </a:endParaRPr>
          </a:p>
        </p:txBody>
      </p:sp>
      <p:grpSp>
        <p:nvGrpSpPr>
          <p:cNvPr id="5" name="群組 4">
            <a:extLst>
              <a:ext uri="{FF2B5EF4-FFF2-40B4-BE49-F238E27FC236}">
                <a16:creationId xmlns:a16="http://schemas.microsoft.com/office/drawing/2014/main" id="{1F0B611A-4BF3-4BDF-9745-0C332C978365}"/>
              </a:ext>
            </a:extLst>
          </p:cNvPr>
          <p:cNvGrpSpPr/>
          <p:nvPr/>
        </p:nvGrpSpPr>
        <p:grpSpPr>
          <a:xfrm>
            <a:off x="2152099" y="1758461"/>
            <a:ext cx="9068529" cy="3893123"/>
            <a:chOff x="2152099" y="1758461"/>
            <a:chExt cx="9068529" cy="3893123"/>
          </a:xfrm>
        </p:grpSpPr>
        <p:pic>
          <p:nvPicPr>
            <p:cNvPr id="4" name="圖片 3">
              <a:extLst>
                <a:ext uri="{FF2B5EF4-FFF2-40B4-BE49-F238E27FC236}">
                  <a16:creationId xmlns:a16="http://schemas.microsoft.com/office/drawing/2014/main" id="{B8290264-EACA-47BD-99CB-194443BDDB72}"/>
                </a:ext>
              </a:extLst>
            </p:cNvPr>
            <p:cNvPicPr>
              <a:picLocks noChangeAspect="1"/>
            </p:cNvPicPr>
            <p:nvPr/>
          </p:nvPicPr>
          <p:blipFill rotWithShape="1">
            <a:blip r:embed="rId3">
              <a:extLst>
                <a:ext uri="{28A0092B-C50C-407E-A947-70E740481C1C}">
                  <a14:useLocalDpi xmlns:a14="http://schemas.microsoft.com/office/drawing/2010/main" val="0"/>
                </a:ext>
              </a:extLst>
            </a:blip>
            <a:srcRect t="808"/>
            <a:stretch/>
          </p:blipFill>
          <p:spPr>
            <a:xfrm>
              <a:off x="2152099" y="1758461"/>
              <a:ext cx="7887801" cy="3893123"/>
            </a:xfrm>
            <a:prstGeom prst="rect">
              <a:avLst/>
            </a:prstGeom>
          </p:spPr>
        </p:pic>
        <p:sp>
          <p:nvSpPr>
            <p:cNvPr id="7" name="直線圖說文字 1 6"/>
            <p:cNvSpPr/>
            <p:nvPr/>
          </p:nvSpPr>
          <p:spPr>
            <a:xfrm>
              <a:off x="8170601" y="4048608"/>
              <a:ext cx="3050027" cy="586565"/>
            </a:xfrm>
            <a:prstGeom prst="borderCallout1">
              <a:avLst>
                <a:gd name="adj1" fmla="val 981"/>
                <a:gd name="adj2" fmla="val 50299"/>
                <a:gd name="adj3" fmla="val -122466"/>
                <a:gd name="adj4" fmla="val 8059"/>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考生</a:t>
              </a:r>
              <a:r>
                <a:rPr lang="zh-TW" altLang="en-US" sz="1600" b="1" dirty="0">
                  <a:solidFill>
                    <a:srgbClr val="0000FF"/>
                  </a:solidFill>
                  <a:latin typeface="微軟正黑體" panose="020B0604030504040204" pitchFamily="34" charset="-120"/>
                  <a:ea typeface="微軟正黑體" panose="020B0604030504040204" pitchFamily="34" charset="-120"/>
                </a:rPr>
                <a:t>寄出資料</a:t>
              </a:r>
              <a:r>
                <a:rPr lang="en-US" altLang="zh-TW" sz="1600" b="1" dirty="0">
                  <a:solidFill>
                    <a:srgbClr val="0000FF"/>
                  </a:solidFill>
                  <a:latin typeface="微軟正黑體" panose="020B0604030504040204" pitchFamily="34" charset="-120"/>
                  <a:ea typeface="微軟正黑體" panose="020B0604030504040204" pitchFamily="34" charset="-120"/>
                </a:rPr>
                <a:t>1-2</a:t>
              </a:r>
              <a:r>
                <a:rPr lang="zh-TW" altLang="en-US" sz="1600" b="1" dirty="0">
                  <a:solidFill>
                    <a:srgbClr val="0000FF"/>
                  </a:solidFill>
                  <a:latin typeface="微軟正黑體" panose="020B0604030504040204" pitchFamily="34" charset="-120"/>
                  <a:ea typeface="微軟正黑體" panose="020B0604030504040204" pitchFamily="34" charset="-120"/>
                </a:rPr>
                <a:t>日後</a:t>
              </a:r>
              <a:endParaRPr lang="en-US" altLang="zh-TW" sz="1600" b="1" dirty="0">
                <a:solidFill>
                  <a:srgbClr val="0000FF"/>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登入系統查詢本委員會收件狀態</a:t>
              </a:r>
            </a:p>
          </p:txBody>
        </p:sp>
        <p:sp>
          <p:nvSpPr>
            <p:cNvPr id="12" name="矩形 11">
              <a:extLst>
                <a:ext uri="{FF2B5EF4-FFF2-40B4-BE49-F238E27FC236}">
                  <a16:creationId xmlns:a16="http://schemas.microsoft.com/office/drawing/2014/main" id="{1A83F790-E955-4ED3-9C9B-1249D4F2653D}"/>
                </a:ext>
              </a:extLst>
            </p:cNvPr>
            <p:cNvSpPr/>
            <p:nvPr/>
          </p:nvSpPr>
          <p:spPr>
            <a:xfrm>
              <a:off x="7499458" y="2809392"/>
              <a:ext cx="932366" cy="6196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7" name="群組 16">
            <a:extLst>
              <a:ext uri="{FF2B5EF4-FFF2-40B4-BE49-F238E27FC236}">
                <a16:creationId xmlns:a16="http://schemas.microsoft.com/office/drawing/2014/main" id="{884A4426-4227-4A46-8C83-42A3EF85A414}"/>
              </a:ext>
            </a:extLst>
          </p:cNvPr>
          <p:cNvGrpSpPr/>
          <p:nvPr/>
        </p:nvGrpSpPr>
        <p:grpSpPr>
          <a:xfrm>
            <a:off x="840059" y="738961"/>
            <a:ext cx="3620242" cy="503799"/>
            <a:chOff x="834706" y="837638"/>
            <a:chExt cx="3620242" cy="503799"/>
          </a:xfrm>
        </p:grpSpPr>
        <p:sp>
          <p:nvSpPr>
            <p:cNvPr id="18" name="TextBox 75">
              <a:extLst>
                <a:ext uri="{FF2B5EF4-FFF2-40B4-BE49-F238E27FC236}">
                  <a16:creationId xmlns:a16="http://schemas.microsoft.com/office/drawing/2014/main" id="{56BB7979-D395-4E23-A970-94720E935D11}"/>
                </a:ext>
              </a:extLst>
            </p:cNvPr>
            <p:cNvSpPr txBox="1"/>
            <p:nvPr/>
          </p:nvSpPr>
          <p:spPr>
            <a:xfrm>
              <a:off x="834706" y="862500"/>
              <a:ext cx="3269351" cy="461665"/>
            </a:xfrm>
            <a:prstGeom prst="rect">
              <a:avLst/>
            </a:prstGeom>
            <a:solidFill>
              <a:schemeClr val="accent4">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繳費身分審查登錄系統</a:t>
              </a:r>
            </a:p>
          </p:txBody>
        </p:sp>
        <p:sp>
          <p:nvSpPr>
            <p:cNvPr id="19" name="Freeform: Shape 37">
              <a:extLst>
                <a:ext uri="{FF2B5EF4-FFF2-40B4-BE49-F238E27FC236}">
                  <a16:creationId xmlns:a16="http://schemas.microsoft.com/office/drawing/2014/main" id="{2AE2483B-F54F-402B-8033-E0F9742A92F5}"/>
                </a:ext>
              </a:extLst>
            </p:cNvPr>
            <p:cNvSpPr/>
            <p:nvPr/>
          </p:nvSpPr>
          <p:spPr>
            <a:xfrm>
              <a:off x="4106985"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154477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9">
            <a:extLst>
              <a:ext uri="{FF2B5EF4-FFF2-40B4-BE49-F238E27FC236}">
                <a16:creationId xmlns:a16="http://schemas.microsoft.com/office/drawing/2014/main" id="{1D8CD15A-AA6F-6151-D422-9C7814C2903C}"/>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技優甄審入學招生作業流程</a:t>
            </a:r>
          </a:p>
        </p:txBody>
      </p:sp>
      <p:grpSp>
        <p:nvGrpSpPr>
          <p:cNvPr id="169" name="群組 168">
            <a:extLst>
              <a:ext uri="{FF2B5EF4-FFF2-40B4-BE49-F238E27FC236}">
                <a16:creationId xmlns:a16="http://schemas.microsoft.com/office/drawing/2014/main" id="{5D4E6C44-0CBE-A852-A9ED-C54833EDB8FC}"/>
              </a:ext>
            </a:extLst>
          </p:cNvPr>
          <p:cNvGrpSpPr/>
          <p:nvPr/>
        </p:nvGrpSpPr>
        <p:grpSpPr>
          <a:xfrm>
            <a:off x="707819" y="762752"/>
            <a:ext cx="11197389" cy="5924339"/>
            <a:chOff x="707819" y="849377"/>
            <a:chExt cx="11197389" cy="5924339"/>
          </a:xfrm>
        </p:grpSpPr>
        <p:grpSp>
          <p:nvGrpSpPr>
            <p:cNvPr id="70" name="群組 69">
              <a:extLst>
                <a:ext uri="{FF2B5EF4-FFF2-40B4-BE49-F238E27FC236}">
                  <a16:creationId xmlns:a16="http://schemas.microsoft.com/office/drawing/2014/main" id="{08EC10CE-ECE6-94DD-D64A-19D9E1E5E02B}"/>
                </a:ext>
              </a:extLst>
            </p:cNvPr>
            <p:cNvGrpSpPr>
              <a:grpSpLocks noChangeAspect="1"/>
            </p:cNvGrpSpPr>
            <p:nvPr/>
          </p:nvGrpSpPr>
          <p:grpSpPr>
            <a:xfrm>
              <a:off x="707819" y="849377"/>
              <a:ext cx="11022798" cy="3152760"/>
              <a:chOff x="1479135" y="6319834"/>
              <a:chExt cx="17889665" cy="5116832"/>
            </a:xfrm>
          </p:grpSpPr>
          <p:sp>
            <p:nvSpPr>
              <p:cNvPr id="71" name="3 Rectángulo redondeado">
                <a:extLst>
                  <a:ext uri="{FF2B5EF4-FFF2-40B4-BE49-F238E27FC236}">
                    <a16:creationId xmlns:a16="http://schemas.microsoft.com/office/drawing/2014/main" id="{4A342B3F-DAA4-AC9F-70EE-8C971732DBD2}"/>
                  </a:ext>
                </a:extLst>
              </p:cNvPr>
              <p:cNvSpPr/>
              <p:nvPr/>
            </p:nvSpPr>
            <p:spPr bwMode="auto">
              <a:xfrm>
                <a:off x="1479135" y="6569036"/>
                <a:ext cx="3577338" cy="3627025"/>
              </a:xfrm>
              <a:custGeom>
                <a:avLst/>
                <a:gdLst/>
                <a:ahLst/>
                <a:cxnLst/>
                <a:rect l="l" t="t" r="r" b="b"/>
                <a:pathLst>
                  <a:path w="3240360" h="3285366">
                    <a:moveTo>
                      <a:pt x="1620179" y="0"/>
                    </a:moveTo>
                    <a:cubicBezTo>
                      <a:pt x="1993013" y="0"/>
                      <a:pt x="2295255" y="302242"/>
                      <a:pt x="2295255" y="675076"/>
                    </a:cubicBezTo>
                    <a:lnTo>
                      <a:pt x="3211699" y="675076"/>
                    </a:lnTo>
                    <a:cubicBezTo>
                      <a:pt x="3227528" y="675076"/>
                      <a:pt x="3240360" y="687908"/>
                      <a:pt x="3240360" y="703737"/>
                    </a:cubicBezTo>
                    <a:lnTo>
                      <a:pt x="3240360" y="3256705"/>
                    </a:lnTo>
                    <a:cubicBezTo>
                      <a:pt x="3240360" y="3272534"/>
                      <a:pt x="3227528" y="3285366"/>
                      <a:pt x="3211699" y="3285366"/>
                    </a:cubicBezTo>
                    <a:lnTo>
                      <a:pt x="28661" y="3285366"/>
                    </a:lnTo>
                    <a:cubicBezTo>
                      <a:pt x="12832" y="3285366"/>
                      <a:pt x="0" y="3272534"/>
                      <a:pt x="0" y="3256705"/>
                    </a:cubicBezTo>
                    <a:lnTo>
                      <a:pt x="0" y="703737"/>
                    </a:lnTo>
                    <a:cubicBezTo>
                      <a:pt x="0" y="687908"/>
                      <a:pt x="12832" y="675076"/>
                      <a:pt x="28661" y="675076"/>
                    </a:cubicBezTo>
                    <a:lnTo>
                      <a:pt x="945103" y="675076"/>
                    </a:lnTo>
                    <a:cubicBezTo>
                      <a:pt x="945103" y="302242"/>
                      <a:pt x="1247345" y="0"/>
                      <a:pt x="1620179" y="0"/>
                    </a:cubicBezTo>
                    <a:close/>
                  </a:path>
                </a:pathLst>
              </a:custGeom>
              <a:solidFill>
                <a:schemeClr val="accent1"/>
              </a:solidFill>
              <a:ln>
                <a:noFill/>
              </a:ln>
              <a:effectLst/>
            </p:spPr>
            <p:txBody>
              <a:bodyPr lIns="0" tIns="0" rIns="0" bIns="0" rtlCol="0" anchor="ctr"/>
              <a:lstStyle/>
              <a:p>
                <a:pPr algn="ctr"/>
                <a:endParaRPr lang="es-SV" sz="1800">
                  <a:solidFill>
                    <a:schemeClr val="bg1"/>
                  </a:solidFill>
                </a:endParaRPr>
              </a:p>
            </p:txBody>
          </p:sp>
          <p:sp>
            <p:nvSpPr>
              <p:cNvPr id="72" name="3 Rectángulo redondeado">
                <a:extLst>
                  <a:ext uri="{FF2B5EF4-FFF2-40B4-BE49-F238E27FC236}">
                    <a16:creationId xmlns:a16="http://schemas.microsoft.com/office/drawing/2014/main" id="{F5813285-C6F5-10F4-D042-19BC811092F9}"/>
                  </a:ext>
                </a:extLst>
              </p:cNvPr>
              <p:cNvSpPr/>
              <p:nvPr/>
            </p:nvSpPr>
            <p:spPr bwMode="auto">
              <a:xfrm rot="10800000">
                <a:off x="5056473" y="7314313"/>
                <a:ext cx="3577338" cy="3627025"/>
              </a:xfrm>
              <a:custGeom>
                <a:avLst/>
                <a:gdLst/>
                <a:ahLst/>
                <a:cxnLst/>
                <a:rect l="l" t="t" r="r" b="b"/>
                <a:pathLst>
                  <a:path w="3240360" h="3285366">
                    <a:moveTo>
                      <a:pt x="1620179" y="0"/>
                    </a:moveTo>
                    <a:cubicBezTo>
                      <a:pt x="1993013" y="0"/>
                      <a:pt x="2295255" y="302242"/>
                      <a:pt x="2295255" y="675076"/>
                    </a:cubicBezTo>
                    <a:lnTo>
                      <a:pt x="3211699" y="675076"/>
                    </a:lnTo>
                    <a:cubicBezTo>
                      <a:pt x="3227528" y="675076"/>
                      <a:pt x="3240360" y="687908"/>
                      <a:pt x="3240360" y="703737"/>
                    </a:cubicBezTo>
                    <a:lnTo>
                      <a:pt x="3240360" y="3256705"/>
                    </a:lnTo>
                    <a:cubicBezTo>
                      <a:pt x="3240360" y="3272534"/>
                      <a:pt x="3227528" y="3285366"/>
                      <a:pt x="3211699" y="3285366"/>
                    </a:cubicBezTo>
                    <a:lnTo>
                      <a:pt x="28661" y="3285366"/>
                    </a:lnTo>
                    <a:cubicBezTo>
                      <a:pt x="12832" y="3285366"/>
                      <a:pt x="0" y="3272534"/>
                      <a:pt x="0" y="3256705"/>
                    </a:cubicBezTo>
                    <a:lnTo>
                      <a:pt x="0" y="703737"/>
                    </a:lnTo>
                    <a:cubicBezTo>
                      <a:pt x="0" y="687908"/>
                      <a:pt x="12832" y="675076"/>
                      <a:pt x="28661" y="675076"/>
                    </a:cubicBezTo>
                    <a:lnTo>
                      <a:pt x="945103" y="675076"/>
                    </a:lnTo>
                    <a:cubicBezTo>
                      <a:pt x="945103" y="302242"/>
                      <a:pt x="1247345" y="0"/>
                      <a:pt x="1620179" y="0"/>
                    </a:cubicBezTo>
                    <a:close/>
                  </a:path>
                </a:pathLst>
              </a:custGeom>
              <a:solidFill>
                <a:schemeClr val="accent2"/>
              </a:solidFill>
              <a:ln>
                <a:noFill/>
              </a:ln>
              <a:effectLst/>
            </p:spPr>
            <p:txBody>
              <a:bodyPr lIns="0" tIns="0" rIns="0" bIns="0" rtlCol="0" anchor="ctr"/>
              <a:lstStyle/>
              <a:p>
                <a:pPr algn="ctr"/>
                <a:endParaRPr lang="es-SV" sz="1800">
                  <a:solidFill>
                    <a:schemeClr val="bg1"/>
                  </a:solidFill>
                </a:endParaRPr>
              </a:p>
            </p:txBody>
          </p:sp>
          <p:sp>
            <p:nvSpPr>
              <p:cNvPr id="73" name="3 Rectángulo redondeado">
                <a:extLst>
                  <a:ext uri="{FF2B5EF4-FFF2-40B4-BE49-F238E27FC236}">
                    <a16:creationId xmlns:a16="http://schemas.microsoft.com/office/drawing/2014/main" id="{7103E9BD-339B-99F1-418B-C422E62B6700}"/>
                  </a:ext>
                </a:extLst>
              </p:cNvPr>
              <p:cNvSpPr/>
              <p:nvPr/>
            </p:nvSpPr>
            <p:spPr bwMode="auto">
              <a:xfrm>
                <a:off x="8633812" y="6574897"/>
                <a:ext cx="3577338" cy="3627025"/>
              </a:xfrm>
              <a:custGeom>
                <a:avLst/>
                <a:gdLst/>
                <a:ahLst/>
                <a:cxnLst/>
                <a:rect l="l" t="t" r="r" b="b"/>
                <a:pathLst>
                  <a:path w="3240360" h="3285366">
                    <a:moveTo>
                      <a:pt x="1620179" y="0"/>
                    </a:moveTo>
                    <a:cubicBezTo>
                      <a:pt x="1993013" y="0"/>
                      <a:pt x="2295255" y="302242"/>
                      <a:pt x="2295255" y="675076"/>
                    </a:cubicBezTo>
                    <a:lnTo>
                      <a:pt x="3211699" y="675076"/>
                    </a:lnTo>
                    <a:cubicBezTo>
                      <a:pt x="3227528" y="675076"/>
                      <a:pt x="3240360" y="687908"/>
                      <a:pt x="3240360" y="703737"/>
                    </a:cubicBezTo>
                    <a:lnTo>
                      <a:pt x="3240360" y="3256705"/>
                    </a:lnTo>
                    <a:cubicBezTo>
                      <a:pt x="3240360" y="3272534"/>
                      <a:pt x="3227528" y="3285366"/>
                      <a:pt x="3211699" y="3285366"/>
                    </a:cubicBezTo>
                    <a:lnTo>
                      <a:pt x="28661" y="3285366"/>
                    </a:lnTo>
                    <a:cubicBezTo>
                      <a:pt x="12832" y="3285366"/>
                      <a:pt x="0" y="3272534"/>
                      <a:pt x="0" y="3256705"/>
                    </a:cubicBezTo>
                    <a:lnTo>
                      <a:pt x="0" y="703737"/>
                    </a:lnTo>
                    <a:cubicBezTo>
                      <a:pt x="0" y="687908"/>
                      <a:pt x="12832" y="675076"/>
                      <a:pt x="28661" y="675076"/>
                    </a:cubicBezTo>
                    <a:lnTo>
                      <a:pt x="945103" y="675076"/>
                    </a:lnTo>
                    <a:cubicBezTo>
                      <a:pt x="945103" y="302242"/>
                      <a:pt x="1247345" y="0"/>
                      <a:pt x="1620179" y="0"/>
                    </a:cubicBezTo>
                    <a:close/>
                  </a:path>
                </a:pathLst>
              </a:custGeom>
              <a:solidFill>
                <a:schemeClr val="accent3"/>
              </a:solidFill>
              <a:ln>
                <a:noFill/>
              </a:ln>
              <a:effectLst/>
            </p:spPr>
            <p:txBody>
              <a:bodyPr lIns="0" tIns="0" rIns="0" bIns="0" rtlCol="0" anchor="ctr"/>
              <a:lstStyle/>
              <a:p>
                <a:pPr algn="ctr"/>
                <a:endParaRPr lang="es-SV" sz="1800">
                  <a:solidFill>
                    <a:schemeClr val="bg1"/>
                  </a:solidFill>
                </a:endParaRPr>
              </a:p>
            </p:txBody>
          </p:sp>
          <p:sp>
            <p:nvSpPr>
              <p:cNvPr id="74" name="3 Rectángulo redondeado">
                <a:extLst>
                  <a:ext uri="{FF2B5EF4-FFF2-40B4-BE49-F238E27FC236}">
                    <a16:creationId xmlns:a16="http://schemas.microsoft.com/office/drawing/2014/main" id="{AC15D737-C12D-DC5A-32BF-C8082462D352}"/>
                  </a:ext>
                </a:extLst>
              </p:cNvPr>
              <p:cNvSpPr/>
              <p:nvPr/>
            </p:nvSpPr>
            <p:spPr bwMode="auto">
              <a:xfrm rot="10800000">
                <a:off x="12211152" y="7320177"/>
                <a:ext cx="3577338" cy="3627025"/>
              </a:xfrm>
              <a:custGeom>
                <a:avLst/>
                <a:gdLst/>
                <a:ahLst/>
                <a:cxnLst/>
                <a:rect l="l" t="t" r="r" b="b"/>
                <a:pathLst>
                  <a:path w="3240360" h="3285366">
                    <a:moveTo>
                      <a:pt x="1620179" y="0"/>
                    </a:moveTo>
                    <a:cubicBezTo>
                      <a:pt x="1993013" y="0"/>
                      <a:pt x="2295255" y="302242"/>
                      <a:pt x="2295255" y="675076"/>
                    </a:cubicBezTo>
                    <a:lnTo>
                      <a:pt x="3211699" y="675076"/>
                    </a:lnTo>
                    <a:cubicBezTo>
                      <a:pt x="3227528" y="675076"/>
                      <a:pt x="3240360" y="687908"/>
                      <a:pt x="3240360" y="703737"/>
                    </a:cubicBezTo>
                    <a:lnTo>
                      <a:pt x="3240360" y="3256705"/>
                    </a:lnTo>
                    <a:cubicBezTo>
                      <a:pt x="3240360" y="3272534"/>
                      <a:pt x="3227528" y="3285366"/>
                      <a:pt x="3211699" y="3285366"/>
                    </a:cubicBezTo>
                    <a:lnTo>
                      <a:pt x="28661" y="3285366"/>
                    </a:lnTo>
                    <a:cubicBezTo>
                      <a:pt x="12832" y="3285366"/>
                      <a:pt x="0" y="3272534"/>
                      <a:pt x="0" y="3256705"/>
                    </a:cubicBezTo>
                    <a:lnTo>
                      <a:pt x="0" y="703737"/>
                    </a:lnTo>
                    <a:cubicBezTo>
                      <a:pt x="0" y="687908"/>
                      <a:pt x="12832" y="675076"/>
                      <a:pt x="28661" y="675076"/>
                    </a:cubicBezTo>
                    <a:lnTo>
                      <a:pt x="945103" y="675076"/>
                    </a:lnTo>
                    <a:cubicBezTo>
                      <a:pt x="945103" y="302242"/>
                      <a:pt x="1247345" y="0"/>
                      <a:pt x="1620179" y="0"/>
                    </a:cubicBezTo>
                    <a:close/>
                  </a:path>
                </a:pathLst>
              </a:custGeom>
              <a:solidFill>
                <a:schemeClr val="accent4"/>
              </a:solidFill>
              <a:ln>
                <a:noFill/>
              </a:ln>
              <a:effectLst/>
            </p:spPr>
            <p:txBody>
              <a:bodyPr lIns="0" tIns="0" rIns="0" bIns="0" rtlCol="0" anchor="ctr"/>
              <a:lstStyle/>
              <a:p>
                <a:pPr algn="ctr"/>
                <a:endParaRPr lang="es-SV" sz="1800">
                  <a:solidFill>
                    <a:schemeClr val="bg1"/>
                  </a:solidFill>
                </a:endParaRPr>
              </a:p>
            </p:txBody>
          </p:sp>
          <p:sp>
            <p:nvSpPr>
              <p:cNvPr id="75" name="3 Rectángulo redondeado">
                <a:extLst>
                  <a:ext uri="{FF2B5EF4-FFF2-40B4-BE49-F238E27FC236}">
                    <a16:creationId xmlns:a16="http://schemas.microsoft.com/office/drawing/2014/main" id="{01B2E34C-5DCD-0285-2A37-33CF20A4DC0A}"/>
                  </a:ext>
                </a:extLst>
              </p:cNvPr>
              <p:cNvSpPr/>
              <p:nvPr/>
            </p:nvSpPr>
            <p:spPr bwMode="auto">
              <a:xfrm>
                <a:off x="15722002" y="6576997"/>
                <a:ext cx="3577338" cy="3627025"/>
              </a:xfrm>
              <a:custGeom>
                <a:avLst/>
                <a:gdLst/>
                <a:ahLst/>
                <a:cxnLst/>
                <a:rect l="l" t="t" r="r" b="b"/>
                <a:pathLst>
                  <a:path w="3240360" h="3285366">
                    <a:moveTo>
                      <a:pt x="1620179" y="0"/>
                    </a:moveTo>
                    <a:cubicBezTo>
                      <a:pt x="1993013" y="0"/>
                      <a:pt x="2295255" y="302242"/>
                      <a:pt x="2295255" y="675076"/>
                    </a:cubicBezTo>
                    <a:lnTo>
                      <a:pt x="3211699" y="675076"/>
                    </a:lnTo>
                    <a:cubicBezTo>
                      <a:pt x="3227528" y="675076"/>
                      <a:pt x="3240360" y="687908"/>
                      <a:pt x="3240360" y="703737"/>
                    </a:cubicBezTo>
                    <a:lnTo>
                      <a:pt x="3240360" y="3256705"/>
                    </a:lnTo>
                    <a:cubicBezTo>
                      <a:pt x="3240360" y="3272534"/>
                      <a:pt x="3227528" y="3285366"/>
                      <a:pt x="3211699" y="3285366"/>
                    </a:cubicBezTo>
                    <a:lnTo>
                      <a:pt x="28661" y="3285366"/>
                    </a:lnTo>
                    <a:cubicBezTo>
                      <a:pt x="12832" y="3285366"/>
                      <a:pt x="0" y="3272534"/>
                      <a:pt x="0" y="3256705"/>
                    </a:cubicBezTo>
                    <a:lnTo>
                      <a:pt x="0" y="703737"/>
                    </a:lnTo>
                    <a:cubicBezTo>
                      <a:pt x="0" y="687908"/>
                      <a:pt x="12832" y="675076"/>
                      <a:pt x="28661" y="675076"/>
                    </a:cubicBezTo>
                    <a:lnTo>
                      <a:pt x="945103" y="675076"/>
                    </a:lnTo>
                    <a:cubicBezTo>
                      <a:pt x="945103" y="302242"/>
                      <a:pt x="1247345" y="0"/>
                      <a:pt x="1620179" y="0"/>
                    </a:cubicBezTo>
                    <a:close/>
                  </a:path>
                </a:pathLst>
              </a:custGeom>
              <a:solidFill>
                <a:schemeClr val="accent6">
                  <a:lumMod val="75000"/>
                </a:schemeClr>
              </a:solidFill>
              <a:ln>
                <a:noFill/>
              </a:ln>
              <a:effectLst/>
            </p:spPr>
            <p:txBody>
              <a:bodyPr lIns="0" tIns="0" rIns="0" bIns="0" rtlCol="0" anchor="ctr"/>
              <a:lstStyle/>
              <a:p>
                <a:pPr algn="ctr"/>
                <a:endParaRPr lang="es-SV" sz="1800">
                  <a:solidFill>
                    <a:schemeClr val="bg1"/>
                  </a:solidFill>
                </a:endParaRPr>
              </a:p>
            </p:txBody>
          </p:sp>
          <p:grpSp>
            <p:nvGrpSpPr>
              <p:cNvPr id="76" name="7 Grupo">
                <a:extLst>
                  <a:ext uri="{FF2B5EF4-FFF2-40B4-BE49-F238E27FC236}">
                    <a16:creationId xmlns:a16="http://schemas.microsoft.com/office/drawing/2014/main" id="{36D34570-8AE2-AA2F-34FD-3D0F9A81A8AE}"/>
                  </a:ext>
                </a:extLst>
              </p:cNvPr>
              <p:cNvGrpSpPr>
                <a:grpSpLocks noChangeAspect="1"/>
              </p:cNvGrpSpPr>
              <p:nvPr/>
            </p:nvGrpSpPr>
            <p:grpSpPr>
              <a:xfrm>
                <a:off x="2590858" y="6637073"/>
                <a:ext cx="1353892" cy="1353784"/>
                <a:chOff x="13700015" y="2693328"/>
                <a:chExt cx="3600703" cy="3600418"/>
              </a:xfrm>
            </p:grpSpPr>
            <p:sp>
              <p:nvSpPr>
                <p:cNvPr id="103" name="4 Elipse">
                  <a:extLst>
                    <a:ext uri="{FF2B5EF4-FFF2-40B4-BE49-F238E27FC236}">
                      <a16:creationId xmlns:a16="http://schemas.microsoft.com/office/drawing/2014/main" id="{AC741B2A-D3EF-B167-B718-8F8626AF5657}"/>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182749" tIns="91378" rIns="182749" bIns="91378" rtlCol="0" anchor="ctr"/>
                <a:lstStyle/>
                <a:p>
                  <a:pPr algn="ctr"/>
                  <a:endParaRPr lang="es-MX" sz="18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04" name="5 Elipse">
                  <a:extLst>
                    <a:ext uri="{FF2B5EF4-FFF2-40B4-BE49-F238E27FC236}">
                      <a16:creationId xmlns:a16="http://schemas.microsoft.com/office/drawing/2014/main" id="{7B0BFA94-0B22-37C0-1B98-AA463F8D32F5}"/>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91378" rIns="0" bIns="91378" rtlCol="0" anchor="ctr"/>
                <a:lstStyle/>
                <a:p>
                  <a:pPr algn="ctr"/>
                  <a:r>
                    <a:rPr lang="es-MX" sz="24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01</a:t>
                  </a:r>
                </a:p>
              </p:txBody>
            </p:sp>
          </p:grpSp>
          <p:grpSp>
            <p:nvGrpSpPr>
              <p:cNvPr id="77" name="40 Grupo">
                <a:extLst>
                  <a:ext uri="{FF2B5EF4-FFF2-40B4-BE49-F238E27FC236}">
                    <a16:creationId xmlns:a16="http://schemas.microsoft.com/office/drawing/2014/main" id="{B765461E-9483-EA94-EAA8-7DA088C6D9EF}"/>
                  </a:ext>
                </a:extLst>
              </p:cNvPr>
              <p:cNvGrpSpPr>
                <a:grpSpLocks noChangeAspect="1"/>
              </p:cNvGrpSpPr>
              <p:nvPr/>
            </p:nvGrpSpPr>
            <p:grpSpPr>
              <a:xfrm>
                <a:off x="6168196" y="9498943"/>
                <a:ext cx="1353892" cy="1353784"/>
                <a:chOff x="13700015" y="2693328"/>
                <a:chExt cx="3600703" cy="3600418"/>
              </a:xfrm>
            </p:grpSpPr>
            <p:sp>
              <p:nvSpPr>
                <p:cNvPr id="101" name="4 Elipse">
                  <a:extLst>
                    <a:ext uri="{FF2B5EF4-FFF2-40B4-BE49-F238E27FC236}">
                      <a16:creationId xmlns:a16="http://schemas.microsoft.com/office/drawing/2014/main" id="{4D5C1B00-6A9F-799F-D461-6E23DB1363C0}"/>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182749" tIns="91378" rIns="182749" bIns="91378" rtlCol="0" anchor="ctr"/>
                <a:lstStyle/>
                <a:p>
                  <a:pPr algn="ctr"/>
                  <a:endParaRPr lang="es-MX" sz="18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02" name="5 Elipse">
                  <a:extLst>
                    <a:ext uri="{FF2B5EF4-FFF2-40B4-BE49-F238E27FC236}">
                      <a16:creationId xmlns:a16="http://schemas.microsoft.com/office/drawing/2014/main" id="{78FB0256-220F-C503-EDC6-3E51F3564B96}"/>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91378" rIns="0" bIns="91378" rtlCol="0" anchor="ctr"/>
                <a:lstStyle/>
                <a:p>
                  <a:pPr algn="ctr"/>
                  <a:r>
                    <a:rPr lang="es-MX" sz="24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02</a:t>
                  </a:r>
                </a:p>
              </p:txBody>
            </p:sp>
          </p:grpSp>
          <p:grpSp>
            <p:nvGrpSpPr>
              <p:cNvPr id="78" name="43 Grupo">
                <a:extLst>
                  <a:ext uri="{FF2B5EF4-FFF2-40B4-BE49-F238E27FC236}">
                    <a16:creationId xmlns:a16="http://schemas.microsoft.com/office/drawing/2014/main" id="{BED91F30-9F5C-1B0A-49F2-C344F4EF2EFF}"/>
                  </a:ext>
                </a:extLst>
              </p:cNvPr>
              <p:cNvGrpSpPr>
                <a:grpSpLocks noChangeAspect="1"/>
              </p:cNvGrpSpPr>
              <p:nvPr/>
            </p:nvGrpSpPr>
            <p:grpSpPr>
              <a:xfrm>
                <a:off x="9745537" y="6637073"/>
                <a:ext cx="1353892" cy="1353784"/>
                <a:chOff x="13700015" y="2693328"/>
                <a:chExt cx="3600703" cy="3600418"/>
              </a:xfrm>
            </p:grpSpPr>
            <p:sp>
              <p:nvSpPr>
                <p:cNvPr id="99" name="4 Elipse">
                  <a:extLst>
                    <a:ext uri="{FF2B5EF4-FFF2-40B4-BE49-F238E27FC236}">
                      <a16:creationId xmlns:a16="http://schemas.microsoft.com/office/drawing/2014/main" id="{13D1E98C-F204-A3DA-EF14-AD8F79EBF289}"/>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182749" tIns="91378" rIns="182749" bIns="91378" rtlCol="0" anchor="ctr"/>
                <a:lstStyle/>
                <a:p>
                  <a:pPr algn="ctr"/>
                  <a:endParaRPr lang="es-MX" sz="18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00" name="5 Elipse">
                  <a:extLst>
                    <a:ext uri="{FF2B5EF4-FFF2-40B4-BE49-F238E27FC236}">
                      <a16:creationId xmlns:a16="http://schemas.microsoft.com/office/drawing/2014/main" id="{59931E6E-9420-5B10-8F20-5BC36C67A496}"/>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91378" rIns="0" bIns="91378" rtlCol="0" anchor="ctr"/>
                <a:lstStyle/>
                <a:p>
                  <a:pPr algn="ctr"/>
                  <a:r>
                    <a:rPr lang="es-MX" sz="24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03</a:t>
                  </a:r>
                </a:p>
              </p:txBody>
            </p:sp>
          </p:grpSp>
          <p:grpSp>
            <p:nvGrpSpPr>
              <p:cNvPr id="79" name="46 Grupo">
                <a:extLst>
                  <a:ext uri="{FF2B5EF4-FFF2-40B4-BE49-F238E27FC236}">
                    <a16:creationId xmlns:a16="http://schemas.microsoft.com/office/drawing/2014/main" id="{791803C5-8A66-511E-9F56-DD6214BC660D}"/>
                  </a:ext>
                </a:extLst>
              </p:cNvPr>
              <p:cNvGrpSpPr>
                <a:grpSpLocks noChangeAspect="1"/>
              </p:cNvGrpSpPr>
              <p:nvPr/>
            </p:nvGrpSpPr>
            <p:grpSpPr>
              <a:xfrm>
                <a:off x="13322875" y="9498943"/>
                <a:ext cx="1353892" cy="1353784"/>
                <a:chOff x="13700015" y="2693328"/>
                <a:chExt cx="3600703" cy="3600418"/>
              </a:xfrm>
            </p:grpSpPr>
            <p:sp>
              <p:nvSpPr>
                <p:cNvPr id="97" name="4 Elipse">
                  <a:extLst>
                    <a:ext uri="{FF2B5EF4-FFF2-40B4-BE49-F238E27FC236}">
                      <a16:creationId xmlns:a16="http://schemas.microsoft.com/office/drawing/2014/main" id="{1EE44B82-079F-CE75-4269-DF1D163739BE}"/>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182749" tIns="91378" rIns="182749" bIns="91378" rtlCol="0" anchor="ctr"/>
                <a:lstStyle/>
                <a:p>
                  <a:pPr algn="ctr"/>
                  <a:endParaRPr lang="es-MX" sz="18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98" name="5 Elipse">
                  <a:extLst>
                    <a:ext uri="{FF2B5EF4-FFF2-40B4-BE49-F238E27FC236}">
                      <a16:creationId xmlns:a16="http://schemas.microsoft.com/office/drawing/2014/main" id="{326EE388-60AF-159B-A85A-CB0B85CDF410}"/>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91378" rIns="0" bIns="91378" rtlCol="0" anchor="ctr"/>
                <a:lstStyle/>
                <a:p>
                  <a:pPr algn="ctr"/>
                  <a:r>
                    <a:rPr lang="es-MX" sz="24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04</a:t>
                  </a:r>
                </a:p>
              </p:txBody>
            </p:sp>
          </p:grpSp>
          <p:grpSp>
            <p:nvGrpSpPr>
              <p:cNvPr id="80" name="49 Grupo">
                <a:extLst>
                  <a:ext uri="{FF2B5EF4-FFF2-40B4-BE49-F238E27FC236}">
                    <a16:creationId xmlns:a16="http://schemas.microsoft.com/office/drawing/2014/main" id="{0C4558BE-9970-F5BB-0F89-B332BC911569}"/>
                  </a:ext>
                </a:extLst>
              </p:cNvPr>
              <p:cNvGrpSpPr>
                <a:grpSpLocks noChangeAspect="1"/>
              </p:cNvGrpSpPr>
              <p:nvPr/>
            </p:nvGrpSpPr>
            <p:grpSpPr>
              <a:xfrm>
                <a:off x="16833725" y="6637073"/>
                <a:ext cx="1353892" cy="1353784"/>
                <a:chOff x="13700015" y="2693328"/>
                <a:chExt cx="3600703" cy="3600418"/>
              </a:xfrm>
            </p:grpSpPr>
            <p:sp>
              <p:nvSpPr>
                <p:cNvPr id="95" name="4 Elipse">
                  <a:extLst>
                    <a:ext uri="{FF2B5EF4-FFF2-40B4-BE49-F238E27FC236}">
                      <a16:creationId xmlns:a16="http://schemas.microsoft.com/office/drawing/2014/main" id="{3B1B4E03-FC62-34D9-6833-36B69871F39B}"/>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182749" tIns="91378" rIns="182749" bIns="91378" rtlCol="0" anchor="ctr"/>
                <a:lstStyle/>
                <a:p>
                  <a:pPr algn="ctr"/>
                  <a:endParaRPr lang="es-MX" sz="18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96" name="5 Elipse">
                  <a:extLst>
                    <a:ext uri="{FF2B5EF4-FFF2-40B4-BE49-F238E27FC236}">
                      <a16:creationId xmlns:a16="http://schemas.microsoft.com/office/drawing/2014/main" id="{137DE3DC-5161-5896-8E29-A6C1A5156E27}"/>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91378" rIns="0" bIns="91378" rtlCol="0" anchor="ctr"/>
                <a:lstStyle/>
                <a:p>
                  <a:pPr algn="ctr"/>
                  <a:r>
                    <a:rPr lang="es-MX" sz="24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05</a:t>
                  </a:r>
                </a:p>
              </p:txBody>
            </p:sp>
          </p:grpSp>
          <p:sp>
            <p:nvSpPr>
              <p:cNvPr id="81" name="Textbox 1">
                <a:extLst>
                  <a:ext uri="{FF2B5EF4-FFF2-40B4-BE49-F238E27FC236}">
                    <a16:creationId xmlns:a16="http://schemas.microsoft.com/office/drawing/2014/main" id="{953F2377-01C6-8E3E-1ED2-840C75D9CA64}"/>
                  </a:ext>
                </a:extLst>
              </p:cNvPr>
              <p:cNvSpPr/>
              <p:nvPr/>
            </p:nvSpPr>
            <p:spPr>
              <a:xfrm>
                <a:off x="5051864" y="7280179"/>
                <a:ext cx="3580829" cy="1594963"/>
              </a:xfrm>
              <a:prstGeom prst="rect">
                <a:avLst/>
              </a:prstGeom>
            </p:spPr>
            <p:txBody>
              <a:bodyPr wrap="square" lIns="241719" tIns="120860" rIns="241719" bIns="120860">
                <a:spAutoFit/>
              </a:bodyPr>
              <a:lstStyle/>
              <a:p>
                <a:pPr defTabSz="609585"/>
                <a:r>
                  <a:rPr kumimoji="1" lang="zh-TW" altLang="en-US" sz="1600" b="1" u="sng" dirty="0">
                    <a:solidFill>
                      <a:schemeClr val="bg1"/>
                    </a:solidFill>
                    <a:highlight>
                      <a:srgbClr val="0000FF"/>
                    </a:highlight>
                    <a:latin typeface="微軟正黑體" panose="020B0604030504040204" pitchFamily="34" charset="-120"/>
                    <a:ea typeface="微軟正黑體" panose="020B0604030504040204" pitchFamily="34" charset="-120"/>
                  </a:rPr>
                  <a:t>具有低收、中低收入戶身分</a:t>
                </a:r>
                <a:r>
                  <a:rPr kumimoji="1" lang="zh-TW" altLang="en-US" sz="1600" b="1" dirty="0">
                    <a:solidFill>
                      <a:schemeClr val="bg1"/>
                    </a:solidFill>
                    <a:latin typeface="微軟正黑體" panose="020B0604030504040204" pitchFamily="34" charset="-120"/>
                    <a:ea typeface="微軟正黑體" panose="020B0604030504040204" pitchFamily="34" charset="-120"/>
                  </a:rPr>
                  <a:t>網路登錄及繳寄</a:t>
                </a:r>
                <a:endParaRPr kumimoji="1" lang="zh-CN" altLang="en-US" b="1" dirty="0">
                  <a:solidFill>
                    <a:schemeClr val="bg1"/>
                  </a:solidFill>
                  <a:latin typeface="微軟正黑體" panose="020B0604030504040204" pitchFamily="34" charset="-120"/>
                  <a:ea typeface="微軟正黑體" panose="020B0604030504040204" pitchFamily="34" charset="-120"/>
                </a:endParaRPr>
              </a:p>
            </p:txBody>
          </p:sp>
          <p:sp>
            <p:nvSpPr>
              <p:cNvPr id="82" name="Textbox 1">
                <a:extLst>
                  <a:ext uri="{FF2B5EF4-FFF2-40B4-BE49-F238E27FC236}">
                    <a16:creationId xmlns:a16="http://schemas.microsoft.com/office/drawing/2014/main" id="{9F48942D-8038-E1BF-F9B1-5AFB8C4B927B}"/>
                  </a:ext>
                </a:extLst>
              </p:cNvPr>
              <p:cNvSpPr/>
              <p:nvPr/>
            </p:nvSpPr>
            <p:spPr>
              <a:xfrm>
                <a:off x="8633813" y="7780969"/>
                <a:ext cx="3577338" cy="1195354"/>
              </a:xfrm>
              <a:prstGeom prst="rect">
                <a:avLst/>
              </a:prstGeom>
            </p:spPr>
            <p:txBody>
              <a:bodyPr wrap="square" lIns="241719" tIns="120860" rIns="241719" bIns="120860">
                <a:spAutoFit/>
              </a:bodyPr>
              <a:lstStyle/>
              <a:p>
                <a:pPr defTabSz="609585"/>
                <a:r>
                  <a:rPr kumimoji="1" lang="zh-TW" altLang="en-US" sz="1600" b="1" dirty="0">
                    <a:solidFill>
                      <a:schemeClr val="bg1"/>
                    </a:solidFill>
                    <a:latin typeface="微軟正黑體" panose="020B0604030504040204" pitchFamily="34" charset="-120"/>
                    <a:ea typeface="微軟正黑體" panose="020B0604030504040204" pitchFamily="34" charset="-120"/>
                  </a:rPr>
                  <a:t>資格審查登錄及繳交報名費</a:t>
                </a:r>
                <a:endParaRPr lang="en-US" sz="1200" dirty="0">
                  <a:solidFill>
                    <a:schemeClr val="bg1"/>
                  </a:solidFill>
                  <a:latin typeface="Source Sans Pro" panose="020B0503030403020204" pitchFamily="34" charset="0"/>
                </a:endParaRPr>
              </a:p>
            </p:txBody>
          </p:sp>
          <p:sp>
            <p:nvSpPr>
              <p:cNvPr id="83" name="Textbox 1">
                <a:extLst>
                  <a:ext uri="{FF2B5EF4-FFF2-40B4-BE49-F238E27FC236}">
                    <a16:creationId xmlns:a16="http://schemas.microsoft.com/office/drawing/2014/main" id="{3BCC2B35-6ED1-637F-C33B-327121811F41}"/>
                  </a:ext>
                </a:extLst>
              </p:cNvPr>
              <p:cNvSpPr/>
              <p:nvPr/>
            </p:nvSpPr>
            <p:spPr>
              <a:xfrm>
                <a:off x="12211146" y="7488864"/>
                <a:ext cx="3509368" cy="1195354"/>
              </a:xfrm>
              <a:prstGeom prst="rect">
                <a:avLst/>
              </a:prstGeom>
            </p:spPr>
            <p:txBody>
              <a:bodyPr wrap="square" lIns="241719" tIns="120860" rIns="241719" bIns="120860">
                <a:spAutoFit/>
              </a:bodyPr>
              <a:lstStyle/>
              <a:p>
                <a:pPr defTabSz="609585"/>
                <a:r>
                  <a:rPr kumimoji="1" lang="zh-TW" altLang="en-US" sz="1600" b="1" dirty="0">
                    <a:solidFill>
                      <a:srgbClr val="C00000"/>
                    </a:solidFill>
                    <a:latin typeface="微軟正黑體" panose="020B0604030504040204" pitchFamily="34" charset="-120"/>
                    <a:ea typeface="微軟正黑體" panose="020B0604030504040204" pitchFamily="34" charset="-120"/>
                  </a:rPr>
                  <a:t>網路報名</a:t>
                </a:r>
                <a:r>
                  <a:rPr kumimoji="1" lang="en-US" altLang="zh-TW" sz="1600" b="1" dirty="0">
                    <a:solidFill>
                      <a:srgbClr val="C00000"/>
                    </a:solidFill>
                    <a:latin typeface="微軟正黑體" panose="020B0604030504040204" pitchFamily="34" charset="-120"/>
                    <a:ea typeface="微軟正黑體" panose="020B0604030504040204" pitchFamily="34" charset="-120"/>
                  </a:rPr>
                  <a:t>(</a:t>
                </a:r>
                <a:r>
                  <a:rPr kumimoji="1" lang="zh-TW" altLang="en-US" sz="1600" b="1" dirty="0">
                    <a:solidFill>
                      <a:srgbClr val="C00000"/>
                    </a:solidFill>
                    <a:latin typeface="微軟正黑體" panose="020B0604030504040204" pitchFamily="34" charset="-120"/>
                    <a:ea typeface="微軟正黑體" panose="020B0604030504040204" pitchFamily="34" charset="-120"/>
                  </a:rPr>
                  <a:t>選填</a:t>
                </a:r>
                <a:r>
                  <a:rPr kumimoji="1" lang="en-US" altLang="zh-TW" sz="1600" b="1" dirty="0">
                    <a:solidFill>
                      <a:srgbClr val="C00000"/>
                    </a:solidFill>
                    <a:latin typeface="微軟正黑體" panose="020B0604030504040204" pitchFamily="34" charset="-120"/>
                    <a:ea typeface="微軟正黑體" panose="020B0604030504040204" pitchFamily="34" charset="-120"/>
                  </a:rPr>
                  <a:t>5</a:t>
                </a:r>
                <a:r>
                  <a:rPr kumimoji="1" lang="zh-TW" altLang="en-US" sz="1600" b="1" dirty="0">
                    <a:solidFill>
                      <a:srgbClr val="C00000"/>
                    </a:solidFill>
                    <a:latin typeface="微軟正黑體" panose="020B0604030504040204" pitchFamily="34" charset="-120"/>
                    <a:ea typeface="微軟正黑體" panose="020B0604030504040204" pitchFamily="34" charset="-120"/>
                  </a:rPr>
                  <a:t>個校系科組學程</a:t>
                </a:r>
                <a:r>
                  <a:rPr kumimoji="1" lang="en-US" altLang="zh-TW" sz="1600" b="1" dirty="0">
                    <a:solidFill>
                      <a:srgbClr val="C00000"/>
                    </a:solidFill>
                    <a:latin typeface="微軟正黑體" panose="020B0604030504040204" pitchFamily="34" charset="-120"/>
                    <a:ea typeface="微軟正黑體" panose="020B0604030504040204" pitchFamily="34" charset="-120"/>
                  </a:rPr>
                  <a:t>)</a:t>
                </a:r>
                <a:endParaRPr kumimoji="1" lang="zh-CN" altLang="en-US" sz="1600" b="1" dirty="0">
                  <a:solidFill>
                    <a:srgbClr val="C00000"/>
                  </a:solidFill>
                  <a:latin typeface="微軟正黑體" panose="020B0604030504040204" pitchFamily="34" charset="-120"/>
                  <a:ea typeface="微軟正黑體" panose="020B0604030504040204" pitchFamily="34" charset="-120"/>
                </a:endParaRPr>
              </a:p>
            </p:txBody>
          </p:sp>
          <p:sp>
            <p:nvSpPr>
              <p:cNvPr id="84" name="Textbox 1">
                <a:extLst>
                  <a:ext uri="{FF2B5EF4-FFF2-40B4-BE49-F238E27FC236}">
                    <a16:creationId xmlns:a16="http://schemas.microsoft.com/office/drawing/2014/main" id="{B5F9BF84-27F2-BBB5-FA6B-569038B44EB3}"/>
                  </a:ext>
                </a:extLst>
              </p:cNvPr>
              <p:cNvSpPr/>
              <p:nvPr/>
            </p:nvSpPr>
            <p:spPr>
              <a:xfrm>
                <a:off x="1479135" y="7864562"/>
                <a:ext cx="3572729" cy="1594963"/>
              </a:xfrm>
              <a:prstGeom prst="rect">
                <a:avLst/>
              </a:prstGeom>
            </p:spPr>
            <p:txBody>
              <a:bodyPr wrap="square" lIns="241719" tIns="120860" rIns="241719" bIns="120860">
                <a:spAutoFit/>
              </a:bodyPr>
              <a:lstStyle/>
              <a:p>
                <a:pPr defTabSz="609585"/>
                <a:r>
                  <a:rPr kumimoji="1" lang="zh-TW" altLang="en-US" sz="1600" b="1" dirty="0">
                    <a:solidFill>
                      <a:schemeClr val="bg1"/>
                    </a:solidFill>
                    <a:latin typeface="微軟正黑體" panose="020B0604030504040204" pitchFamily="34" charset="-120"/>
                    <a:ea typeface="微軟正黑體" panose="020B0604030504040204" pitchFamily="34" charset="-120"/>
                  </a:rPr>
                  <a:t>學習歷程中央資料庫釋出資料</a:t>
                </a:r>
                <a:r>
                  <a:rPr kumimoji="1" lang="en-US" altLang="zh-TW" sz="1600" b="1" dirty="0">
                    <a:solidFill>
                      <a:schemeClr val="bg1"/>
                    </a:solidFill>
                    <a:latin typeface="微軟正黑體" panose="020B0604030504040204" pitchFamily="34" charset="-120"/>
                    <a:ea typeface="微軟正黑體" panose="020B0604030504040204" pitchFamily="34" charset="-120"/>
                  </a:rPr>
                  <a:t>(</a:t>
                </a:r>
                <a:r>
                  <a:rPr kumimoji="1" lang="zh-TW" altLang="en-US" sz="1600" b="1" dirty="0">
                    <a:solidFill>
                      <a:schemeClr val="bg1"/>
                    </a:solidFill>
                    <a:latin typeface="微軟正黑體" panose="020B0604030504040204" pitchFamily="34" charset="-120"/>
                    <a:ea typeface="微軟正黑體" panose="020B0604030504040204" pitchFamily="34" charset="-120"/>
                  </a:rPr>
                  <a:t>檔案</a:t>
                </a:r>
                <a:r>
                  <a:rPr kumimoji="1" lang="en-US" altLang="zh-TW" sz="1600" b="1" dirty="0">
                    <a:solidFill>
                      <a:schemeClr val="bg1"/>
                    </a:solidFill>
                    <a:latin typeface="微軟正黑體" panose="020B0604030504040204" pitchFamily="34" charset="-120"/>
                    <a:ea typeface="微軟正黑體" panose="020B0604030504040204" pitchFamily="34" charset="-120"/>
                  </a:rPr>
                  <a:t>)</a:t>
                </a:r>
                <a:r>
                  <a:rPr kumimoji="1" lang="zh-TW" altLang="en-US" sz="1600" b="1" dirty="0">
                    <a:solidFill>
                      <a:schemeClr val="bg1"/>
                    </a:solidFill>
                    <a:latin typeface="微軟正黑體" panose="020B0604030504040204" pitchFamily="34" charset="-120"/>
                    <a:ea typeface="微軟正黑體" panose="020B0604030504040204" pitchFamily="34" charset="-120"/>
                  </a:rPr>
                  <a:t>查看或疑義處理</a:t>
                </a:r>
                <a:endParaRPr lang="en-US" sz="1200" dirty="0">
                  <a:solidFill>
                    <a:schemeClr val="bg1"/>
                  </a:solidFill>
                  <a:latin typeface="Source Sans Pro" panose="020B0503030403020204" pitchFamily="34" charset="0"/>
                </a:endParaRPr>
              </a:p>
            </p:txBody>
          </p:sp>
          <p:sp>
            <p:nvSpPr>
              <p:cNvPr id="85" name="Textbox 1">
                <a:extLst>
                  <a:ext uri="{FF2B5EF4-FFF2-40B4-BE49-F238E27FC236}">
                    <a16:creationId xmlns:a16="http://schemas.microsoft.com/office/drawing/2014/main" id="{DDB834B5-C258-506D-C135-4D75627B7E56}"/>
                  </a:ext>
                </a:extLst>
              </p:cNvPr>
              <p:cNvSpPr/>
              <p:nvPr/>
            </p:nvSpPr>
            <p:spPr>
              <a:xfrm>
                <a:off x="15729828" y="7827215"/>
                <a:ext cx="3638972" cy="1520037"/>
              </a:xfrm>
              <a:prstGeom prst="rect">
                <a:avLst/>
              </a:prstGeom>
            </p:spPr>
            <p:txBody>
              <a:bodyPr wrap="square" lIns="241719" tIns="120860" rIns="241719" bIns="120860">
                <a:spAutoFit/>
              </a:bodyPr>
              <a:lstStyle/>
              <a:p>
                <a:pPr defTabSz="609585"/>
                <a:r>
                  <a:rPr kumimoji="1" lang="zh-TW" altLang="en-US" sz="1500" b="1" dirty="0">
                    <a:solidFill>
                      <a:schemeClr val="bg1"/>
                    </a:solidFill>
                    <a:latin typeface="微軟正黑體" panose="020B0604030504040204" pitchFamily="34" charset="-120"/>
                    <a:ea typeface="微軟正黑體" panose="020B0604030504040204" pitchFamily="34" charset="-120"/>
                  </a:rPr>
                  <a:t>網路上傳</a:t>
                </a:r>
                <a:r>
                  <a:rPr kumimoji="1" lang="en-US" altLang="zh-TW" sz="1500" b="1" dirty="0">
                    <a:solidFill>
                      <a:schemeClr val="bg1"/>
                    </a:solidFill>
                    <a:latin typeface="微軟正黑體" panose="020B0604030504040204" pitchFamily="34" charset="-120"/>
                    <a:ea typeface="微軟正黑體" panose="020B0604030504040204" pitchFamily="34" charset="-120"/>
                  </a:rPr>
                  <a:t>(</a:t>
                </a:r>
                <a:r>
                  <a:rPr kumimoji="1" lang="zh-TW" altLang="en-US" sz="1500" b="1" dirty="0">
                    <a:solidFill>
                      <a:schemeClr val="bg1"/>
                    </a:solidFill>
                    <a:latin typeface="微軟正黑體" panose="020B0604030504040204" pitchFamily="34" charset="-120"/>
                    <a:ea typeface="微軟正黑體" panose="020B0604030504040204" pitchFamily="34" charset="-120"/>
                  </a:rPr>
                  <a:t>或勾選</a:t>
                </a:r>
                <a:r>
                  <a:rPr kumimoji="1" lang="en-US" altLang="zh-TW" sz="1500" b="1" dirty="0">
                    <a:solidFill>
                      <a:schemeClr val="bg1"/>
                    </a:solidFill>
                    <a:latin typeface="微軟正黑體" panose="020B0604030504040204" pitchFamily="34" charset="-120"/>
                    <a:ea typeface="微軟正黑體" panose="020B0604030504040204" pitchFamily="34" charset="-120"/>
                  </a:rPr>
                  <a:t>)</a:t>
                </a:r>
                <a:r>
                  <a:rPr kumimoji="1" lang="zh-TW" altLang="en-US" sz="1500" b="1" dirty="0">
                    <a:solidFill>
                      <a:schemeClr val="bg1"/>
                    </a:solidFill>
                    <a:latin typeface="微軟正黑體" panose="020B0604030504040204" pitchFamily="34" charset="-120"/>
                    <a:ea typeface="微軟正黑體" panose="020B0604030504040204" pitchFamily="34" charset="-120"/>
                  </a:rPr>
                  <a:t>學習歷程備審資料</a:t>
                </a:r>
                <a:r>
                  <a:rPr kumimoji="1" lang="en-US" altLang="zh-TW" sz="1500" b="1" dirty="0">
                    <a:solidFill>
                      <a:schemeClr val="bg1"/>
                    </a:solidFill>
                    <a:latin typeface="微軟正黑體" panose="020B0604030504040204" pitchFamily="34" charset="-120"/>
                    <a:ea typeface="微軟正黑體" panose="020B0604030504040204" pitchFamily="34" charset="-120"/>
                  </a:rPr>
                  <a:t>&amp;</a:t>
                </a:r>
                <a:r>
                  <a:rPr kumimoji="1" lang="zh-TW" altLang="en-US" sz="1500" b="1" u="sng" dirty="0">
                    <a:solidFill>
                      <a:schemeClr val="bg1"/>
                    </a:solidFill>
                    <a:latin typeface="微軟正黑體" panose="020B0604030504040204" pitchFamily="34" charset="-120"/>
                    <a:ea typeface="微軟正黑體" panose="020B0604030504040204" pitchFamily="34" charset="-120"/>
                  </a:rPr>
                  <a:t>繳交指定項目甄審費用</a:t>
                </a:r>
                <a:endParaRPr lang="en-US" sz="1500" dirty="0">
                  <a:solidFill>
                    <a:schemeClr val="bg1"/>
                  </a:solidFill>
                  <a:latin typeface="Source Sans Pro" panose="020B0503030403020204" pitchFamily="34" charset="0"/>
                </a:endParaRPr>
              </a:p>
            </p:txBody>
          </p:sp>
          <p:sp>
            <p:nvSpPr>
              <p:cNvPr id="86" name="82 Arco">
                <a:extLst>
                  <a:ext uri="{FF2B5EF4-FFF2-40B4-BE49-F238E27FC236}">
                    <a16:creationId xmlns:a16="http://schemas.microsoft.com/office/drawing/2014/main" id="{17FED886-3932-BECC-F985-92EFD7212970}"/>
                  </a:ext>
                </a:extLst>
              </p:cNvPr>
              <p:cNvSpPr/>
              <p:nvPr/>
            </p:nvSpPr>
            <p:spPr>
              <a:xfrm>
                <a:off x="2905324" y="8863896"/>
                <a:ext cx="3013038" cy="2302886"/>
              </a:xfrm>
              <a:prstGeom prst="arc">
                <a:avLst>
                  <a:gd name="adj1" fmla="val 955727"/>
                  <a:gd name="adj2" fmla="val 10401258"/>
                </a:avLst>
              </a:prstGeom>
              <a:ln w="19050">
                <a:solidFill>
                  <a:schemeClr val="bg1">
                    <a:lumMod val="50000"/>
                  </a:schemeClr>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SV" sz="1800"/>
              </a:p>
            </p:txBody>
          </p:sp>
          <p:sp>
            <p:nvSpPr>
              <p:cNvPr id="87" name="84 Arco">
                <a:extLst>
                  <a:ext uri="{FF2B5EF4-FFF2-40B4-BE49-F238E27FC236}">
                    <a16:creationId xmlns:a16="http://schemas.microsoft.com/office/drawing/2014/main" id="{853E5847-5C8A-9EEC-B577-3AC6D3B93F7C}"/>
                  </a:ext>
                </a:extLst>
              </p:cNvPr>
              <p:cNvSpPr/>
              <p:nvPr/>
            </p:nvSpPr>
            <p:spPr>
              <a:xfrm flipV="1">
                <a:off x="6845141" y="6348095"/>
                <a:ext cx="3013038" cy="2265404"/>
              </a:xfrm>
              <a:prstGeom prst="arc">
                <a:avLst>
                  <a:gd name="adj1" fmla="val 2097632"/>
                  <a:gd name="adj2" fmla="val 10401258"/>
                </a:avLst>
              </a:prstGeom>
              <a:ln w="19050">
                <a:solidFill>
                  <a:schemeClr val="bg1">
                    <a:lumMod val="50000"/>
                  </a:schemeClr>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SV" sz="1800"/>
              </a:p>
            </p:txBody>
          </p:sp>
          <p:sp>
            <p:nvSpPr>
              <p:cNvPr id="88" name="86 Arco">
                <a:extLst>
                  <a:ext uri="{FF2B5EF4-FFF2-40B4-BE49-F238E27FC236}">
                    <a16:creationId xmlns:a16="http://schemas.microsoft.com/office/drawing/2014/main" id="{422340B2-9050-5AC0-F240-1A57D63E86B1}"/>
                  </a:ext>
                </a:extLst>
              </p:cNvPr>
              <p:cNvSpPr/>
              <p:nvPr/>
            </p:nvSpPr>
            <p:spPr>
              <a:xfrm rot="20952561">
                <a:off x="10402174" y="8691362"/>
                <a:ext cx="3013038" cy="2745304"/>
              </a:xfrm>
              <a:prstGeom prst="arc">
                <a:avLst>
                  <a:gd name="adj1" fmla="val 2097632"/>
                  <a:gd name="adj2" fmla="val 10401258"/>
                </a:avLst>
              </a:prstGeom>
              <a:ln w="19050">
                <a:solidFill>
                  <a:schemeClr val="bg1">
                    <a:lumMod val="50000"/>
                  </a:schemeClr>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SV" sz="1800"/>
              </a:p>
            </p:txBody>
          </p:sp>
          <p:sp>
            <p:nvSpPr>
              <p:cNvPr id="89" name="88 Arco">
                <a:extLst>
                  <a:ext uri="{FF2B5EF4-FFF2-40B4-BE49-F238E27FC236}">
                    <a16:creationId xmlns:a16="http://schemas.microsoft.com/office/drawing/2014/main" id="{3A710E38-BB7E-2C5A-E3F5-CE408692B1F8}"/>
                  </a:ext>
                </a:extLst>
              </p:cNvPr>
              <p:cNvSpPr/>
              <p:nvPr/>
            </p:nvSpPr>
            <p:spPr>
              <a:xfrm flipV="1">
                <a:off x="14038801" y="6319834"/>
                <a:ext cx="3013038" cy="2331471"/>
              </a:xfrm>
              <a:prstGeom prst="arc">
                <a:avLst>
                  <a:gd name="adj1" fmla="val 2097632"/>
                  <a:gd name="adj2" fmla="val 10401258"/>
                </a:avLst>
              </a:prstGeom>
              <a:ln w="19050">
                <a:solidFill>
                  <a:schemeClr val="bg1">
                    <a:lumMod val="50000"/>
                  </a:schemeClr>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SV" sz="1800"/>
              </a:p>
            </p:txBody>
          </p:sp>
          <p:sp>
            <p:nvSpPr>
              <p:cNvPr id="90" name="Textbox 1">
                <a:extLst>
                  <a:ext uri="{FF2B5EF4-FFF2-40B4-BE49-F238E27FC236}">
                    <a16:creationId xmlns:a16="http://schemas.microsoft.com/office/drawing/2014/main" id="{F0DF2E14-DCE9-AA1F-C244-5E55A38ECAD3}"/>
                  </a:ext>
                </a:extLst>
              </p:cNvPr>
              <p:cNvSpPr/>
              <p:nvPr/>
            </p:nvSpPr>
            <p:spPr>
              <a:xfrm>
                <a:off x="1488767" y="9121337"/>
                <a:ext cx="3572729" cy="1258418"/>
              </a:xfrm>
              <a:prstGeom prst="rect">
                <a:avLst/>
              </a:prstGeom>
            </p:spPr>
            <p:txBody>
              <a:bodyPr wrap="square" lIns="241719" tIns="120860" rIns="241719" bIns="120860">
                <a:spAutoFit/>
              </a:bodyPr>
              <a:lstStyle/>
              <a:p>
                <a:pPr defTabSz="609585">
                  <a:lnSpc>
                    <a:spcPct val="130000"/>
                  </a:lnSpc>
                </a:pPr>
                <a:r>
                  <a:rPr kumimoji="1" lang="en-US" altLang="zh-CN" sz="1400" b="1" dirty="0">
                    <a:solidFill>
                      <a:srgbClr val="FFFF00"/>
                    </a:solidFill>
                    <a:latin typeface="微軟正黑體" panose="020B0604030504040204" pitchFamily="34" charset="-120"/>
                    <a:ea typeface="微軟正黑體" panose="020B0604030504040204" pitchFamily="34" charset="-120"/>
                  </a:rPr>
                  <a:t>115.4.10(</a:t>
                </a:r>
                <a:r>
                  <a:rPr kumimoji="1" lang="zh-TW" altLang="en-US" sz="1400" b="1" dirty="0">
                    <a:solidFill>
                      <a:srgbClr val="FFFF00"/>
                    </a:solidFill>
                    <a:latin typeface="微軟正黑體" panose="020B0604030504040204" pitchFamily="34" charset="-120"/>
                    <a:ea typeface="微軟正黑體" panose="020B0604030504040204" pitchFamily="34" charset="-120"/>
                  </a:rPr>
                  <a:t>五</a:t>
                </a:r>
                <a:r>
                  <a:rPr kumimoji="1" lang="en-US" altLang="zh-TW" sz="1400" b="1" dirty="0">
                    <a:solidFill>
                      <a:srgbClr val="FFFF00"/>
                    </a:solidFill>
                    <a:latin typeface="微軟正黑體" panose="020B0604030504040204" pitchFamily="34" charset="-120"/>
                    <a:ea typeface="微軟正黑體" panose="020B0604030504040204" pitchFamily="34" charset="-120"/>
                  </a:rPr>
                  <a:t>)10:00</a:t>
                </a:r>
                <a:r>
                  <a:rPr kumimoji="1" lang="zh-TW" altLang="en-US" sz="1400" b="1" dirty="0">
                    <a:solidFill>
                      <a:srgbClr val="FFFF00"/>
                    </a:solidFill>
                    <a:latin typeface="微軟正黑體" panose="020B0604030504040204" pitchFamily="34" charset="-120"/>
                    <a:ea typeface="微軟正黑體" panose="020B0604030504040204" pitchFamily="34" charset="-120"/>
                  </a:rPr>
                  <a:t>～</a:t>
                </a:r>
                <a:endParaRPr kumimoji="1" lang="en-US" altLang="zh-TW" sz="1400" b="1" dirty="0">
                  <a:solidFill>
                    <a:srgbClr val="FFFF00"/>
                  </a:solidFill>
                  <a:latin typeface="微軟正黑體" panose="020B0604030504040204" pitchFamily="34" charset="-120"/>
                  <a:ea typeface="微軟正黑體" panose="020B0604030504040204" pitchFamily="34" charset="-120"/>
                </a:endParaRPr>
              </a:p>
              <a:p>
                <a:pPr defTabSz="609585">
                  <a:lnSpc>
                    <a:spcPct val="130000"/>
                  </a:lnSpc>
                </a:pPr>
                <a:r>
                  <a:rPr kumimoji="1" lang="en-US" altLang="zh-CN" sz="1400" b="1" dirty="0">
                    <a:solidFill>
                      <a:srgbClr val="FFFF00"/>
                    </a:solidFill>
                    <a:latin typeface="微軟正黑體" panose="020B0604030504040204" pitchFamily="34" charset="-120"/>
                    <a:ea typeface="微軟正黑體" panose="020B0604030504040204" pitchFamily="34" charset="-120"/>
                  </a:rPr>
                  <a:t>115.4.15(</a:t>
                </a:r>
                <a:r>
                  <a:rPr kumimoji="1" lang="zh-TW" altLang="en-US" sz="1400" b="1" dirty="0">
                    <a:solidFill>
                      <a:srgbClr val="FFFF00"/>
                    </a:solidFill>
                    <a:latin typeface="微軟正黑體" panose="020B0604030504040204" pitchFamily="34" charset="-120"/>
                    <a:ea typeface="微軟正黑體" panose="020B0604030504040204" pitchFamily="34" charset="-120"/>
                  </a:rPr>
                  <a:t>三</a:t>
                </a:r>
                <a:r>
                  <a:rPr kumimoji="1" lang="en-US" altLang="zh-TW" sz="1400" b="1" dirty="0">
                    <a:solidFill>
                      <a:srgbClr val="FFFF00"/>
                    </a:solidFill>
                    <a:latin typeface="微軟正黑體" panose="020B0604030504040204" pitchFamily="34" charset="-120"/>
                    <a:ea typeface="微軟正黑體" panose="020B0604030504040204" pitchFamily="34" charset="-120"/>
                  </a:rPr>
                  <a:t>)21:00</a:t>
                </a:r>
                <a:r>
                  <a:rPr kumimoji="1" lang="zh-TW" altLang="en-US" sz="1400" b="1" dirty="0">
                    <a:solidFill>
                      <a:srgbClr val="FFFF00"/>
                    </a:solidFill>
                    <a:latin typeface="微軟正黑體" panose="020B0604030504040204" pitchFamily="34" charset="-120"/>
                    <a:ea typeface="微軟正黑體" panose="020B0604030504040204" pitchFamily="34" charset="-120"/>
                  </a:rPr>
                  <a:t>止</a:t>
                </a:r>
                <a:endParaRPr kumimoji="1" lang="zh-CN" altLang="en-US" sz="1400" b="1" dirty="0">
                  <a:solidFill>
                    <a:srgbClr val="FFFF00"/>
                  </a:solidFill>
                  <a:latin typeface="微軟正黑體" panose="020B0604030504040204" pitchFamily="34" charset="-120"/>
                  <a:ea typeface="微軟正黑體" panose="020B0604030504040204" pitchFamily="34" charset="-120"/>
                </a:endParaRPr>
              </a:p>
            </p:txBody>
          </p:sp>
          <p:sp>
            <p:nvSpPr>
              <p:cNvPr id="91" name="Textbox 1">
                <a:extLst>
                  <a:ext uri="{FF2B5EF4-FFF2-40B4-BE49-F238E27FC236}">
                    <a16:creationId xmlns:a16="http://schemas.microsoft.com/office/drawing/2014/main" id="{95276593-7F64-356D-2477-894E79D4443D}"/>
                  </a:ext>
                </a:extLst>
              </p:cNvPr>
              <p:cNvSpPr/>
              <p:nvPr/>
            </p:nvSpPr>
            <p:spPr>
              <a:xfrm>
                <a:off x="5064671" y="8454337"/>
                <a:ext cx="3572729" cy="1258418"/>
              </a:xfrm>
              <a:prstGeom prst="rect">
                <a:avLst/>
              </a:prstGeom>
            </p:spPr>
            <p:txBody>
              <a:bodyPr wrap="square" lIns="241719" tIns="120860" rIns="241719" bIns="120860">
                <a:spAutoFit/>
              </a:bodyPr>
              <a:lstStyle/>
              <a:p>
                <a:pPr defTabSz="609585">
                  <a:lnSpc>
                    <a:spcPct val="130000"/>
                  </a:lnSpc>
                </a:pPr>
                <a:r>
                  <a:rPr kumimoji="1" lang="en-US" altLang="zh-CN" sz="1400" b="1" dirty="0">
                    <a:solidFill>
                      <a:srgbClr val="002060"/>
                    </a:solidFill>
                    <a:latin typeface="微軟正黑體" panose="020B0604030504040204" pitchFamily="34" charset="-120"/>
                    <a:ea typeface="微軟正黑體" panose="020B0604030504040204" pitchFamily="34" charset="-120"/>
                  </a:rPr>
                  <a:t>115.4.13(</a:t>
                </a:r>
                <a:r>
                  <a:rPr kumimoji="1" lang="zh-TW" altLang="en-US" sz="1400" b="1" dirty="0">
                    <a:solidFill>
                      <a:srgbClr val="002060"/>
                    </a:solidFill>
                    <a:latin typeface="微軟正黑體" panose="020B0604030504040204" pitchFamily="34" charset="-120"/>
                    <a:ea typeface="微軟正黑體" panose="020B0604030504040204" pitchFamily="34" charset="-120"/>
                  </a:rPr>
                  <a:t>一</a:t>
                </a:r>
                <a:r>
                  <a:rPr kumimoji="1" lang="en-US" altLang="zh-TW" sz="1400" b="1" dirty="0">
                    <a:solidFill>
                      <a:srgbClr val="002060"/>
                    </a:solidFill>
                    <a:latin typeface="微軟正黑體" panose="020B0604030504040204" pitchFamily="34" charset="-120"/>
                    <a:ea typeface="微軟正黑體" panose="020B0604030504040204" pitchFamily="34" charset="-120"/>
                  </a:rPr>
                  <a:t>)10:00</a:t>
                </a:r>
                <a:r>
                  <a:rPr kumimoji="1" lang="zh-TW" altLang="en-US" sz="1400" b="1" dirty="0">
                    <a:solidFill>
                      <a:srgbClr val="002060"/>
                    </a:solidFill>
                    <a:latin typeface="微軟正黑體" panose="020B0604030504040204" pitchFamily="34" charset="-120"/>
                    <a:ea typeface="微軟正黑體" panose="020B0604030504040204" pitchFamily="34" charset="-120"/>
                  </a:rPr>
                  <a:t>～</a:t>
                </a:r>
                <a:endParaRPr kumimoji="1" lang="en-US" altLang="zh-TW" sz="1400" b="1" dirty="0">
                  <a:solidFill>
                    <a:srgbClr val="002060"/>
                  </a:solidFill>
                  <a:latin typeface="微軟正黑體" panose="020B0604030504040204" pitchFamily="34" charset="-120"/>
                  <a:ea typeface="微軟正黑體" panose="020B0604030504040204" pitchFamily="34" charset="-120"/>
                </a:endParaRPr>
              </a:p>
              <a:p>
                <a:pPr defTabSz="609585">
                  <a:lnSpc>
                    <a:spcPct val="130000"/>
                  </a:lnSpc>
                </a:pPr>
                <a:r>
                  <a:rPr kumimoji="1" lang="en-US" altLang="zh-CN" sz="1400" b="1" dirty="0">
                    <a:solidFill>
                      <a:srgbClr val="002060"/>
                    </a:solidFill>
                    <a:latin typeface="微軟正黑體" panose="020B0604030504040204" pitchFamily="34" charset="-120"/>
                    <a:ea typeface="微軟正黑體" panose="020B0604030504040204" pitchFamily="34" charset="-120"/>
                  </a:rPr>
                  <a:t>115.4.15(</a:t>
                </a:r>
                <a:r>
                  <a:rPr kumimoji="1" lang="zh-TW" altLang="en-US" sz="1400" b="1" dirty="0">
                    <a:solidFill>
                      <a:srgbClr val="002060"/>
                    </a:solidFill>
                    <a:latin typeface="微軟正黑體" panose="020B0604030504040204" pitchFamily="34" charset="-120"/>
                    <a:ea typeface="微軟正黑體" panose="020B0604030504040204" pitchFamily="34" charset="-120"/>
                  </a:rPr>
                  <a:t>三</a:t>
                </a:r>
                <a:r>
                  <a:rPr kumimoji="1" lang="en-US" altLang="zh-TW" sz="1400" b="1" dirty="0">
                    <a:solidFill>
                      <a:srgbClr val="002060"/>
                    </a:solidFill>
                    <a:latin typeface="微軟正黑體" panose="020B0604030504040204" pitchFamily="34" charset="-120"/>
                    <a:ea typeface="微軟正黑體" panose="020B0604030504040204" pitchFamily="34" charset="-120"/>
                  </a:rPr>
                  <a:t>)17:00</a:t>
                </a:r>
                <a:r>
                  <a:rPr kumimoji="1" lang="zh-TW" altLang="en-US" sz="1400" b="1" dirty="0">
                    <a:solidFill>
                      <a:srgbClr val="002060"/>
                    </a:solidFill>
                    <a:latin typeface="微軟正黑體" panose="020B0604030504040204" pitchFamily="34" charset="-120"/>
                    <a:ea typeface="微軟正黑體" panose="020B0604030504040204" pitchFamily="34" charset="-120"/>
                  </a:rPr>
                  <a:t>止</a:t>
                </a:r>
                <a:endParaRPr kumimoji="1" lang="zh-CN" altLang="en-US" sz="1400" b="1" dirty="0">
                  <a:solidFill>
                    <a:srgbClr val="002060"/>
                  </a:solidFill>
                  <a:latin typeface="微軟正黑體" panose="020B0604030504040204" pitchFamily="34" charset="-120"/>
                  <a:ea typeface="微軟正黑體" panose="020B0604030504040204" pitchFamily="34" charset="-120"/>
                </a:endParaRPr>
              </a:p>
            </p:txBody>
          </p:sp>
          <p:sp>
            <p:nvSpPr>
              <p:cNvPr id="92" name="Textbox 1">
                <a:extLst>
                  <a:ext uri="{FF2B5EF4-FFF2-40B4-BE49-F238E27FC236}">
                    <a16:creationId xmlns:a16="http://schemas.microsoft.com/office/drawing/2014/main" id="{1BBAD1DF-5689-44CA-30EB-4A460BD8869B}"/>
                  </a:ext>
                </a:extLst>
              </p:cNvPr>
              <p:cNvSpPr/>
              <p:nvPr/>
            </p:nvSpPr>
            <p:spPr>
              <a:xfrm>
                <a:off x="8665071" y="8467876"/>
                <a:ext cx="3509368" cy="1258418"/>
              </a:xfrm>
              <a:prstGeom prst="rect">
                <a:avLst/>
              </a:prstGeom>
            </p:spPr>
            <p:txBody>
              <a:bodyPr wrap="square" lIns="241719" tIns="120860" rIns="241719" bIns="120860">
                <a:spAutoFit/>
              </a:bodyPr>
              <a:lstStyle/>
              <a:p>
                <a:pPr defTabSz="609585">
                  <a:lnSpc>
                    <a:spcPct val="130000"/>
                  </a:lnSpc>
                </a:pPr>
                <a:r>
                  <a:rPr kumimoji="1" lang="en-US" altLang="zh-CN" sz="1400" b="1" dirty="0">
                    <a:solidFill>
                      <a:srgbClr val="002060"/>
                    </a:solidFill>
                    <a:latin typeface="微軟正黑體" panose="020B0604030504040204" pitchFamily="34" charset="-120"/>
                    <a:ea typeface="微軟正黑體" panose="020B0604030504040204" pitchFamily="34" charset="-120"/>
                  </a:rPr>
                  <a:t>115.4.29(</a:t>
                </a:r>
                <a:r>
                  <a:rPr kumimoji="1" lang="zh-TW" altLang="en-US" sz="1400" b="1" dirty="0">
                    <a:solidFill>
                      <a:srgbClr val="002060"/>
                    </a:solidFill>
                    <a:latin typeface="微軟正黑體" panose="020B0604030504040204" pitchFamily="34" charset="-120"/>
                    <a:ea typeface="微軟正黑體" panose="020B0604030504040204" pitchFamily="34" charset="-120"/>
                  </a:rPr>
                  <a:t>三</a:t>
                </a:r>
                <a:r>
                  <a:rPr kumimoji="1" lang="en-US" altLang="zh-TW" sz="1400" b="1" dirty="0">
                    <a:solidFill>
                      <a:srgbClr val="002060"/>
                    </a:solidFill>
                    <a:latin typeface="微軟正黑體" panose="020B0604030504040204" pitchFamily="34" charset="-120"/>
                    <a:ea typeface="微軟正黑體" panose="020B0604030504040204" pitchFamily="34" charset="-120"/>
                  </a:rPr>
                  <a:t>)10:00</a:t>
                </a:r>
                <a:r>
                  <a:rPr kumimoji="1" lang="zh-TW" altLang="en-US" sz="1400" b="1" dirty="0">
                    <a:solidFill>
                      <a:srgbClr val="002060"/>
                    </a:solidFill>
                    <a:latin typeface="微軟正黑體" panose="020B0604030504040204" pitchFamily="34" charset="-120"/>
                    <a:ea typeface="微軟正黑體" panose="020B0604030504040204" pitchFamily="34" charset="-120"/>
                  </a:rPr>
                  <a:t>～</a:t>
                </a:r>
                <a:endParaRPr kumimoji="1" lang="en-US" altLang="zh-TW" sz="1400" b="1" dirty="0">
                  <a:solidFill>
                    <a:srgbClr val="002060"/>
                  </a:solidFill>
                  <a:latin typeface="微軟正黑體" panose="020B0604030504040204" pitchFamily="34" charset="-120"/>
                  <a:ea typeface="微軟正黑體" panose="020B0604030504040204" pitchFamily="34" charset="-120"/>
                </a:endParaRPr>
              </a:p>
              <a:p>
                <a:pPr defTabSz="609585">
                  <a:lnSpc>
                    <a:spcPct val="130000"/>
                  </a:lnSpc>
                </a:pPr>
                <a:r>
                  <a:rPr kumimoji="1" lang="en-US" altLang="zh-CN" sz="1400" b="1" dirty="0">
                    <a:solidFill>
                      <a:srgbClr val="002060"/>
                    </a:solidFill>
                    <a:latin typeface="微軟正黑體" panose="020B0604030504040204" pitchFamily="34" charset="-120"/>
                    <a:ea typeface="微軟正黑體" panose="020B0604030504040204" pitchFamily="34" charset="-120"/>
                  </a:rPr>
                  <a:t>115.5.06(</a:t>
                </a:r>
                <a:r>
                  <a:rPr kumimoji="1" lang="zh-TW" altLang="en-US" sz="1400" b="1" dirty="0">
                    <a:solidFill>
                      <a:srgbClr val="002060"/>
                    </a:solidFill>
                    <a:latin typeface="微軟正黑體" panose="020B0604030504040204" pitchFamily="34" charset="-120"/>
                    <a:ea typeface="微軟正黑體" panose="020B0604030504040204" pitchFamily="34" charset="-120"/>
                  </a:rPr>
                  <a:t>三</a:t>
                </a:r>
                <a:r>
                  <a:rPr kumimoji="1" lang="en-US" altLang="zh-TW" sz="1400" b="1" dirty="0">
                    <a:solidFill>
                      <a:srgbClr val="002060"/>
                    </a:solidFill>
                    <a:latin typeface="微軟正黑體" panose="020B0604030504040204" pitchFamily="34" charset="-120"/>
                    <a:ea typeface="微軟正黑體" panose="020B0604030504040204" pitchFamily="34" charset="-120"/>
                  </a:rPr>
                  <a:t>)17:00</a:t>
                </a:r>
                <a:r>
                  <a:rPr kumimoji="1" lang="zh-TW" altLang="en-US" sz="1400" b="1" dirty="0">
                    <a:solidFill>
                      <a:srgbClr val="002060"/>
                    </a:solidFill>
                    <a:latin typeface="微軟正黑體" panose="020B0604030504040204" pitchFamily="34" charset="-120"/>
                    <a:ea typeface="微軟正黑體" panose="020B0604030504040204" pitchFamily="34" charset="-120"/>
                  </a:rPr>
                  <a:t>止</a:t>
                </a:r>
                <a:endParaRPr kumimoji="1" lang="zh-CN" altLang="en-US" sz="1400" b="1" dirty="0">
                  <a:solidFill>
                    <a:srgbClr val="002060"/>
                  </a:solidFill>
                  <a:latin typeface="微軟正黑體" panose="020B0604030504040204" pitchFamily="34" charset="-120"/>
                  <a:ea typeface="微軟正黑體" panose="020B0604030504040204" pitchFamily="34" charset="-120"/>
                </a:endParaRPr>
              </a:p>
            </p:txBody>
          </p:sp>
          <p:sp>
            <p:nvSpPr>
              <p:cNvPr id="93" name="Textbox 1">
                <a:extLst>
                  <a:ext uri="{FF2B5EF4-FFF2-40B4-BE49-F238E27FC236}">
                    <a16:creationId xmlns:a16="http://schemas.microsoft.com/office/drawing/2014/main" id="{09CDA0B8-ED1C-B6A3-EABC-9F6397D18573}"/>
                  </a:ext>
                </a:extLst>
              </p:cNvPr>
              <p:cNvSpPr/>
              <p:nvPr/>
            </p:nvSpPr>
            <p:spPr>
              <a:xfrm>
                <a:off x="12220465" y="8451182"/>
                <a:ext cx="3598842" cy="1258418"/>
              </a:xfrm>
              <a:prstGeom prst="rect">
                <a:avLst/>
              </a:prstGeom>
            </p:spPr>
            <p:txBody>
              <a:bodyPr wrap="square" lIns="241719" tIns="120860" rIns="241719" bIns="120860">
                <a:spAutoFit/>
              </a:bodyPr>
              <a:lstStyle/>
              <a:p>
                <a:pPr defTabSz="609585">
                  <a:lnSpc>
                    <a:spcPct val="130000"/>
                  </a:lnSpc>
                </a:pPr>
                <a:r>
                  <a:rPr kumimoji="1" lang="en-US" altLang="zh-CN" sz="1400" b="1" dirty="0">
                    <a:solidFill>
                      <a:srgbClr val="002060"/>
                    </a:solidFill>
                    <a:latin typeface="微軟正黑體" panose="020B0604030504040204" pitchFamily="34" charset="-120"/>
                    <a:ea typeface="微軟正黑體" panose="020B0604030504040204" pitchFamily="34" charset="-120"/>
                  </a:rPr>
                  <a:t>115.5.18(</a:t>
                </a:r>
                <a:r>
                  <a:rPr kumimoji="1" lang="zh-TW" altLang="en-US" sz="1400" b="1" dirty="0">
                    <a:solidFill>
                      <a:srgbClr val="002060"/>
                    </a:solidFill>
                    <a:latin typeface="微軟正黑體" panose="020B0604030504040204" pitchFamily="34" charset="-120"/>
                    <a:ea typeface="微軟正黑體" panose="020B0604030504040204" pitchFamily="34" charset="-120"/>
                  </a:rPr>
                  <a:t>一</a:t>
                </a:r>
                <a:r>
                  <a:rPr kumimoji="1" lang="en-US" altLang="zh-TW" sz="1400" b="1" dirty="0">
                    <a:solidFill>
                      <a:srgbClr val="002060"/>
                    </a:solidFill>
                    <a:latin typeface="微軟正黑體" panose="020B0604030504040204" pitchFamily="34" charset="-120"/>
                    <a:ea typeface="微軟正黑體" panose="020B0604030504040204" pitchFamily="34" charset="-120"/>
                  </a:rPr>
                  <a:t>)10:00</a:t>
                </a:r>
                <a:r>
                  <a:rPr kumimoji="1" lang="zh-TW" altLang="en-US" sz="1400" b="1" dirty="0">
                    <a:solidFill>
                      <a:srgbClr val="002060"/>
                    </a:solidFill>
                    <a:latin typeface="微軟正黑體" panose="020B0604030504040204" pitchFamily="34" charset="-120"/>
                    <a:ea typeface="微軟正黑體" panose="020B0604030504040204" pitchFamily="34" charset="-120"/>
                  </a:rPr>
                  <a:t>～</a:t>
                </a:r>
                <a:endParaRPr kumimoji="1" lang="en-US" altLang="zh-TW" sz="1400" b="1" dirty="0">
                  <a:solidFill>
                    <a:srgbClr val="002060"/>
                  </a:solidFill>
                  <a:latin typeface="微軟正黑體" panose="020B0604030504040204" pitchFamily="34" charset="-120"/>
                  <a:ea typeface="微軟正黑體" panose="020B0604030504040204" pitchFamily="34" charset="-120"/>
                </a:endParaRPr>
              </a:p>
              <a:p>
                <a:pPr defTabSz="609585">
                  <a:lnSpc>
                    <a:spcPct val="130000"/>
                  </a:lnSpc>
                </a:pPr>
                <a:r>
                  <a:rPr kumimoji="1" lang="en-US" altLang="zh-CN" sz="1400" b="1" dirty="0">
                    <a:solidFill>
                      <a:srgbClr val="002060"/>
                    </a:solidFill>
                    <a:latin typeface="微軟正黑體" panose="020B0604030504040204" pitchFamily="34" charset="-120"/>
                    <a:ea typeface="微軟正黑體" panose="020B0604030504040204" pitchFamily="34" charset="-120"/>
                  </a:rPr>
                  <a:t>115.5.22(</a:t>
                </a:r>
                <a:r>
                  <a:rPr kumimoji="1" lang="zh-TW" altLang="en-US" sz="1400" b="1" dirty="0">
                    <a:solidFill>
                      <a:srgbClr val="002060"/>
                    </a:solidFill>
                    <a:latin typeface="微軟正黑體" panose="020B0604030504040204" pitchFamily="34" charset="-120"/>
                    <a:ea typeface="微軟正黑體" panose="020B0604030504040204" pitchFamily="34" charset="-120"/>
                  </a:rPr>
                  <a:t>五</a:t>
                </a:r>
                <a:r>
                  <a:rPr kumimoji="1" lang="en-US" altLang="zh-TW" sz="1400" b="1" dirty="0">
                    <a:solidFill>
                      <a:srgbClr val="002060"/>
                    </a:solidFill>
                    <a:latin typeface="微軟正黑體" panose="020B0604030504040204" pitchFamily="34" charset="-120"/>
                    <a:ea typeface="微軟正黑體" panose="020B0604030504040204" pitchFamily="34" charset="-120"/>
                  </a:rPr>
                  <a:t>)17:00</a:t>
                </a:r>
                <a:r>
                  <a:rPr kumimoji="1" lang="zh-TW" altLang="en-US" sz="1400" b="1" dirty="0">
                    <a:solidFill>
                      <a:srgbClr val="002060"/>
                    </a:solidFill>
                    <a:latin typeface="微軟正黑體" panose="020B0604030504040204" pitchFamily="34" charset="-120"/>
                    <a:ea typeface="微軟正黑體" panose="020B0604030504040204" pitchFamily="34" charset="-120"/>
                  </a:rPr>
                  <a:t>止</a:t>
                </a:r>
                <a:endParaRPr kumimoji="1" lang="zh-CN" altLang="en-US" sz="1400" b="1" dirty="0">
                  <a:solidFill>
                    <a:srgbClr val="002060"/>
                  </a:solidFill>
                  <a:latin typeface="微軟正黑體" panose="020B0604030504040204" pitchFamily="34" charset="-120"/>
                  <a:ea typeface="微軟正黑體" panose="020B0604030504040204" pitchFamily="34" charset="-120"/>
                </a:endParaRPr>
              </a:p>
            </p:txBody>
          </p:sp>
          <p:sp>
            <p:nvSpPr>
              <p:cNvPr id="94" name="Textbox 1">
                <a:extLst>
                  <a:ext uri="{FF2B5EF4-FFF2-40B4-BE49-F238E27FC236}">
                    <a16:creationId xmlns:a16="http://schemas.microsoft.com/office/drawing/2014/main" id="{84B32E40-C8E4-ED49-52EC-087F545E2262}"/>
                  </a:ext>
                </a:extLst>
              </p:cNvPr>
              <p:cNvSpPr/>
              <p:nvPr/>
            </p:nvSpPr>
            <p:spPr>
              <a:xfrm>
                <a:off x="15760645" y="9109045"/>
                <a:ext cx="3569512" cy="1258418"/>
              </a:xfrm>
              <a:prstGeom prst="rect">
                <a:avLst/>
              </a:prstGeom>
            </p:spPr>
            <p:txBody>
              <a:bodyPr wrap="square" lIns="241719" tIns="120860" rIns="241719" bIns="120860">
                <a:spAutoFit/>
              </a:bodyPr>
              <a:lstStyle/>
              <a:p>
                <a:pPr defTabSz="609585">
                  <a:lnSpc>
                    <a:spcPct val="130000"/>
                  </a:lnSpc>
                </a:pPr>
                <a:r>
                  <a:rPr kumimoji="1" lang="en-US" altLang="zh-CN" sz="1400" b="1" dirty="0">
                    <a:solidFill>
                      <a:srgbClr val="FFFF00"/>
                    </a:solidFill>
                    <a:latin typeface="微軟正黑體" panose="020B0604030504040204" pitchFamily="34" charset="-120"/>
                    <a:ea typeface="微軟正黑體" panose="020B0604030504040204" pitchFamily="34" charset="-120"/>
                  </a:rPr>
                  <a:t>115.6.04(</a:t>
                </a:r>
                <a:r>
                  <a:rPr kumimoji="1" lang="zh-TW" altLang="en-US" sz="1400" b="1" dirty="0">
                    <a:solidFill>
                      <a:srgbClr val="FFFF00"/>
                    </a:solidFill>
                    <a:latin typeface="微軟正黑體" panose="020B0604030504040204" pitchFamily="34" charset="-120"/>
                    <a:ea typeface="微軟正黑體" panose="020B0604030504040204" pitchFamily="34" charset="-120"/>
                  </a:rPr>
                  <a:t>四</a:t>
                </a:r>
                <a:r>
                  <a:rPr kumimoji="1" lang="en-US" altLang="zh-TW" sz="1400" b="1" dirty="0">
                    <a:solidFill>
                      <a:srgbClr val="FFFF00"/>
                    </a:solidFill>
                    <a:latin typeface="微軟正黑體" panose="020B0604030504040204" pitchFamily="34" charset="-120"/>
                    <a:ea typeface="微軟正黑體" panose="020B0604030504040204" pitchFamily="34" charset="-120"/>
                  </a:rPr>
                  <a:t>)10:00</a:t>
                </a:r>
                <a:r>
                  <a:rPr kumimoji="1" lang="zh-TW" altLang="en-US" sz="1400" b="1" dirty="0">
                    <a:solidFill>
                      <a:srgbClr val="FFFF00"/>
                    </a:solidFill>
                    <a:latin typeface="微軟正黑體" panose="020B0604030504040204" pitchFamily="34" charset="-120"/>
                    <a:ea typeface="微軟正黑體" panose="020B0604030504040204" pitchFamily="34" charset="-120"/>
                  </a:rPr>
                  <a:t>～</a:t>
                </a:r>
                <a:endParaRPr kumimoji="1" lang="en-US" altLang="zh-TW" sz="1400" b="1" dirty="0">
                  <a:solidFill>
                    <a:srgbClr val="FFFF00"/>
                  </a:solidFill>
                  <a:latin typeface="微軟正黑體" panose="020B0604030504040204" pitchFamily="34" charset="-120"/>
                  <a:ea typeface="微軟正黑體" panose="020B0604030504040204" pitchFamily="34" charset="-120"/>
                </a:endParaRPr>
              </a:p>
              <a:p>
                <a:pPr defTabSz="609585">
                  <a:lnSpc>
                    <a:spcPct val="130000"/>
                  </a:lnSpc>
                </a:pPr>
                <a:r>
                  <a:rPr kumimoji="1" lang="en-US" altLang="zh-CN" sz="1400" b="1" dirty="0">
                    <a:solidFill>
                      <a:srgbClr val="FFFF00"/>
                    </a:solidFill>
                    <a:latin typeface="微軟正黑體" panose="020B0604030504040204" pitchFamily="34" charset="-120"/>
                    <a:ea typeface="微軟正黑體" panose="020B0604030504040204" pitchFamily="34" charset="-120"/>
                  </a:rPr>
                  <a:t>115.6.09(</a:t>
                </a:r>
                <a:r>
                  <a:rPr kumimoji="1" lang="zh-TW" altLang="en-US" sz="1400" b="1" dirty="0">
                    <a:solidFill>
                      <a:srgbClr val="FFFF00"/>
                    </a:solidFill>
                    <a:latin typeface="微軟正黑體" panose="020B0604030504040204" pitchFamily="34" charset="-120"/>
                    <a:ea typeface="微軟正黑體" panose="020B0604030504040204" pitchFamily="34" charset="-120"/>
                  </a:rPr>
                  <a:t>二</a:t>
                </a:r>
                <a:r>
                  <a:rPr kumimoji="1" lang="en-US" altLang="zh-TW" sz="1400" b="1" dirty="0">
                    <a:solidFill>
                      <a:srgbClr val="FFFF00"/>
                    </a:solidFill>
                    <a:latin typeface="微軟正黑體" panose="020B0604030504040204" pitchFamily="34" charset="-120"/>
                    <a:ea typeface="微軟正黑體" panose="020B0604030504040204" pitchFamily="34" charset="-120"/>
                  </a:rPr>
                  <a:t>)21:00</a:t>
                </a:r>
                <a:r>
                  <a:rPr kumimoji="1" lang="zh-TW" altLang="en-US" sz="1400" b="1" dirty="0">
                    <a:solidFill>
                      <a:srgbClr val="FFFF00"/>
                    </a:solidFill>
                    <a:latin typeface="微軟正黑體" panose="020B0604030504040204" pitchFamily="34" charset="-120"/>
                    <a:ea typeface="微軟正黑體" panose="020B0604030504040204" pitchFamily="34" charset="-120"/>
                  </a:rPr>
                  <a:t>止</a:t>
                </a:r>
                <a:endParaRPr kumimoji="1" lang="zh-CN" altLang="en-US" sz="1400" b="1" dirty="0">
                  <a:solidFill>
                    <a:srgbClr val="FFFF00"/>
                  </a:solidFill>
                  <a:latin typeface="微軟正黑體" panose="020B0604030504040204" pitchFamily="34" charset="-120"/>
                  <a:ea typeface="微軟正黑體" panose="020B0604030504040204" pitchFamily="34" charset="-120"/>
                </a:endParaRPr>
              </a:p>
            </p:txBody>
          </p:sp>
        </p:grpSp>
        <p:sp>
          <p:nvSpPr>
            <p:cNvPr id="105" name="矩形 104">
              <a:extLst>
                <a:ext uri="{FF2B5EF4-FFF2-40B4-BE49-F238E27FC236}">
                  <a16:creationId xmlns:a16="http://schemas.microsoft.com/office/drawing/2014/main" id="{B8F2B2C2-94AF-BA54-E365-D66EB1C05447}"/>
                </a:ext>
              </a:extLst>
            </p:cNvPr>
            <p:cNvSpPr/>
            <p:nvPr/>
          </p:nvSpPr>
          <p:spPr>
            <a:xfrm>
              <a:off x="3159956" y="3555140"/>
              <a:ext cx="1829225" cy="456318"/>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300" b="1" dirty="0">
                  <a:solidFill>
                    <a:srgbClr val="0000CC"/>
                  </a:solidFill>
                  <a:latin typeface="微軟正黑體" panose="020B0604030504040204" pitchFamily="34" charset="-120"/>
                  <a:ea typeface="微軟正黑體" panose="020B0604030504040204" pitchFamily="34" charset="-120"/>
                </a:rPr>
                <a:t>繳費身分審查公告</a:t>
              </a:r>
              <a:endParaRPr lang="en-US" altLang="zh-TW" sz="1300" b="1" dirty="0">
                <a:solidFill>
                  <a:srgbClr val="0000CC"/>
                </a:solidFill>
                <a:latin typeface="微軟正黑體" panose="020B0604030504040204" pitchFamily="34" charset="-120"/>
                <a:ea typeface="微軟正黑體" panose="020B0604030504040204" pitchFamily="34" charset="-120"/>
              </a:endParaRPr>
            </a:p>
            <a:p>
              <a:pPr algn="ctr"/>
              <a:r>
                <a:rPr lang="en-US" altLang="zh-TW" sz="1300" b="1" dirty="0">
                  <a:solidFill>
                    <a:srgbClr val="0000CC"/>
                  </a:solidFill>
                  <a:latin typeface="微軟正黑體" panose="020B0604030504040204" pitchFamily="34" charset="-120"/>
                  <a:ea typeface="微軟正黑體" panose="020B0604030504040204" pitchFamily="34" charset="-120"/>
                </a:rPr>
                <a:t>115.4.22(</a:t>
              </a:r>
              <a:r>
                <a:rPr lang="zh-TW" altLang="en-US" sz="1300" b="1" dirty="0">
                  <a:solidFill>
                    <a:srgbClr val="0000CC"/>
                  </a:solidFill>
                  <a:latin typeface="微軟正黑體" panose="020B0604030504040204" pitchFamily="34" charset="-120"/>
                  <a:ea typeface="微軟正黑體" panose="020B0604030504040204" pitchFamily="34" charset="-120"/>
                </a:rPr>
                <a:t>三</a:t>
              </a:r>
              <a:r>
                <a:rPr lang="en-US" altLang="zh-TW" sz="1300" b="1" dirty="0">
                  <a:solidFill>
                    <a:srgbClr val="0000CC"/>
                  </a:solidFill>
                  <a:latin typeface="微軟正黑體" panose="020B0604030504040204" pitchFamily="34" charset="-120"/>
                  <a:ea typeface="微軟正黑體" panose="020B0604030504040204" pitchFamily="34" charset="-120"/>
                </a:rPr>
                <a:t>)10:00</a:t>
              </a:r>
              <a:r>
                <a:rPr lang="zh-TW" altLang="en-US" sz="1300" b="1" dirty="0">
                  <a:solidFill>
                    <a:srgbClr val="0000CC"/>
                  </a:solidFill>
                  <a:latin typeface="微軟正黑體" panose="020B0604030504040204" pitchFamily="34" charset="-120"/>
                  <a:ea typeface="微軟正黑體" panose="020B0604030504040204" pitchFamily="34" charset="-120"/>
                </a:rPr>
                <a:t>起</a:t>
              </a:r>
            </a:p>
          </p:txBody>
        </p:sp>
        <p:sp>
          <p:nvSpPr>
            <p:cNvPr id="106" name="矩形 105">
              <a:extLst>
                <a:ext uri="{FF2B5EF4-FFF2-40B4-BE49-F238E27FC236}">
                  <a16:creationId xmlns:a16="http://schemas.microsoft.com/office/drawing/2014/main" id="{AD6634AD-D34D-4DCC-18B3-37839AF8BC2F}"/>
                </a:ext>
              </a:extLst>
            </p:cNvPr>
            <p:cNvSpPr>
              <a:spLocks noChangeArrowheads="1"/>
            </p:cNvSpPr>
            <p:nvPr/>
          </p:nvSpPr>
          <p:spPr bwMode="auto">
            <a:xfrm rot="16200000">
              <a:off x="6017538" y="1933488"/>
              <a:ext cx="400110" cy="2188252"/>
            </a:xfrm>
            <a:prstGeom prst="rect">
              <a:avLst/>
            </a:prstGeom>
            <a:solidFill>
              <a:srgbClr val="C00000"/>
            </a:solidFill>
            <a:ln w="9525">
              <a:solidFill>
                <a:srgbClr val="C00000"/>
              </a:solidFill>
              <a:miter lim="800000"/>
              <a:headEnd/>
              <a:tailEnd/>
            </a:ln>
            <a:effectLst>
              <a:outerShdw blurRad="50800" dist="38100" dir="5400000" algn="t" rotWithShape="0">
                <a:prstClr val="black">
                  <a:alpha val="40000"/>
                </a:prstClr>
              </a:outerShdw>
            </a:effectLst>
          </p:spPr>
          <p:txBody>
            <a:bodyPr vert="eaVert" wrap="squar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ctr">
                <a:buNone/>
              </a:pPr>
              <a:r>
                <a:rPr lang="zh-TW" altLang="en-US" sz="1400" b="1" dirty="0">
                  <a:solidFill>
                    <a:schemeClr val="bg1"/>
                  </a:solidFill>
                  <a:latin typeface="微軟正黑體" panose="020B0604030504040204" pitchFamily="34" charset="-120"/>
                  <a:ea typeface="微軟正黑體" panose="020B0604030504040204" pitchFamily="34" charset="-120"/>
                </a:rPr>
                <a:t>繳費截止</a:t>
              </a:r>
              <a:r>
                <a:rPr lang="en-US" altLang="zh-TW" sz="1400" b="1" dirty="0">
                  <a:solidFill>
                    <a:srgbClr val="FFFF00"/>
                  </a:solidFill>
                  <a:latin typeface="微軟正黑體" panose="020B0604030504040204" pitchFamily="34" charset="-120"/>
                  <a:ea typeface="微軟正黑體" panose="020B0604030504040204" pitchFamily="34" charset="-120"/>
                </a:rPr>
                <a:t>5.5(</a:t>
              </a:r>
              <a:r>
                <a:rPr lang="zh-TW" altLang="en-US" sz="1400" b="1" dirty="0">
                  <a:solidFill>
                    <a:srgbClr val="FFFF00"/>
                  </a:solidFill>
                  <a:latin typeface="微軟正黑體" panose="020B0604030504040204" pitchFamily="34" charset="-120"/>
                  <a:ea typeface="微軟正黑體" panose="020B0604030504040204" pitchFamily="34" charset="-120"/>
                </a:rPr>
                <a:t>二</a:t>
              </a:r>
              <a:r>
                <a:rPr lang="en-US" altLang="zh-TW" sz="1400" b="1" dirty="0">
                  <a:solidFill>
                    <a:srgbClr val="FFFF00"/>
                  </a:solidFill>
                  <a:latin typeface="微軟正黑體" panose="020B0604030504040204" pitchFamily="34" charset="-120"/>
                  <a:ea typeface="微軟正黑體" panose="020B0604030504040204" pitchFamily="34" charset="-120"/>
                </a:rPr>
                <a:t>)24:00</a:t>
              </a:r>
              <a:r>
                <a:rPr lang="zh-TW" altLang="en-US" sz="1400" b="1" dirty="0">
                  <a:solidFill>
                    <a:srgbClr val="FFFF00"/>
                  </a:solidFill>
                  <a:latin typeface="微軟正黑體" panose="020B0604030504040204" pitchFamily="34" charset="-120"/>
                  <a:ea typeface="微軟正黑體" panose="020B0604030504040204" pitchFamily="34" charset="-120"/>
                </a:rPr>
                <a:t>止</a:t>
              </a:r>
            </a:p>
          </p:txBody>
        </p:sp>
        <p:sp>
          <p:nvSpPr>
            <p:cNvPr id="107" name="矩形 106">
              <a:extLst>
                <a:ext uri="{FF2B5EF4-FFF2-40B4-BE49-F238E27FC236}">
                  <a16:creationId xmlns:a16="http://schemas.microsoft.com/office/drawing/2014/main" id="{13C16CEB-2715-B7FB-3475-77F11567EEBF}"/>
                </a:ext>
              </a:extLst>
            </p:cNvPr>
            <p:cNvSpPr/>
            <p:nvPr/>
          </p:nvSpPr>
          <p:spPr>
            <a:xfrm>
              <a:off x="9511112" y="3271693"/>
              <a:ext cx="2195695" cy="47494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400" b="1" dirty="0">
                  <a:solidFill>
                    <a:srgbClr val="0000CC"/>
                  </a:solidFill>
                  <a:latin typeface="微軟正黑體" panose="020B0604030504040204" pitchFamily="34" charset="-120"/>
                  <a:ea typeface="微軟正黑體" panose="020B0604030504040204" pitchFamily="34" charset="-120"/>
                </a:rPr>
                <a:t>截止日為依所報名</a:t>
              </a:r>
              <a:r>
                <a:rPr lang="zh-TW" altLang="en-US" sz="1400" b="1" dirty="0">
                  <a:solidFill>
                    <a:srgbClr val="C00000"/>
                  </a:solidFill>
                  <a:latin typeface="微軟正黑體" panose="020B0604030504040204" pitchFamily="34" charset="-120"/>
                  <a:ea typeface="微軟正黑體" panose="020B0604030504040204" pitchFamily="34" charset="-120"/>
                </a:rPr>
                <a:t>校系科（組）、學程</a:t>
              </a:r>
              <a:r>
                <a:rPr lang="zh-TW" altLang="en-US" sz="1400" b="1" dirty="0">
                  <a:solidFill>
                    <a:srgbClr val="0000CC"/>
                  </a:solidFill>
                  <a:latin typeface="微軟正黑體" panose="020B0604030504040204" pitchFamily="34" charset="-120"/>
                  <a:ea typeface="微軟正黑體" panose="020B0604030504040204" pitchFamily="34" charset="-120"/>
                </a:rPr>
                <a:t>所訂日期</a:t>
              </a:r>
            </a:p>
          </p:txBody>
        </p:sp>
        <p:grpSp>
          <p:nvGrpSpPr>
            <p:cNvPr id="136" name="群組 135">
              <a:extLst>
                <a:ext uri="{FF2B5EF4-FFF2-40B4-BE49-F238E27FC236}">
                  <a16:creationId xmlns:a16="http://schemas.microsoft.com/office/drawing/2014/main" id="{AF14ED40-01B5-2BB8-C655-52D25324AB91}"/>
                </a:ext>
              </a:extLst>
            </p:cNvPr>
            <p:cNvGrpSpPr>
              <a:grpSpLocks noChangeAspect="1"/>
            </p:cNvGrpSpPr>
            <p:nvPr/>
          </p:nvGrpSpPr>
          <p:grpSpPr>
            <a:xfrm>
              <a:off x="1335625" y="3155189"/>
              <a:ext cx="9449746" cy="3618527"/>
              <a:chOff x="5102837" y="4191694"/>
              <a:chExt cx="15322512" cy="5867351"/>
            </a:xfrm>
          </p:grpSpPr>
          <p:sp>
            <p:nvSpPr>
              <p:cNvPr id="137" name="3 Rectángulo redondeado">
                <a:extLst>
                  <a:ext uri="{FF2B5EF4-FFF2-40B4-BE49-F238E27FC236}">
                    <a16:creationId xmlns:a16="http://schemas.microsoft.com/office/drawing/2014/main" id="{E422C5CD-7E29-3266-1F4F-659E004B112F}"/>
                  </a:ext>
                </a:extLst>
              </p:cNvPr>
              <p:cNvSpPr/>
              <p:nvPr/>
            </p:nvSpPr>
            <p:spPr bwMode="auto">
              <a:xfrm rot="10800000">
                <a:off x="15827875" y="6341547"/>
                <a:ext cx="3577338" cy="3627025"/>
              </a:xfrm>
              <a:custGeom>
                <a:avLst/>
                <a:gdLst/>
                <a:ahLst/>
                <a:cxnLst/>
                <a:rect l="l" t="t" r="r" b="b"/>
                <a:pathLst>
                  <a:path w="3240360" h="3285366">
                    <a:moveTo>
                      <a:pt x="1620179" y="0"/>
                    </a:moveTo>
                    <a:cubicBezTo>
                      <a:pt x="1993013" y="0"/>
                      <a:pt x="2295255" y="302242"/>
                      <a:pt x="2295255" y="675076"/>
                    </a:cubicBezTo>
                    <a:lnTo>
                      <a:pt x="3211699" y="675076"/>
                    </a:lnTo>
                    <a:cubicBezTo>
                      <a:pt x="3227528" y="675076"/>
                      <a:pt x="3240360" y="687908"/>
                      <a:pt x="3240360" y="703737"/>
                    </a:cubicBezTo>
                    <a:lnTo>
                      <a:pt x="3240360" y="3256705"/>
                    </a:lnTo>
                    <a:cubicBezTo>
                      <a:pt x="3240360" y="3272534"/>
                      <a:pt x="3227528" y="3285366"/>
                      <a:pt x="3211699" y="3285366"/>
                    </a:cubicBezTo>
                    <a:lnTo>
                      <a:pt x="28661" y="3285366"/>
                    </a:lnTo>
                    <a:cubicBezTo>
                      <a:pt x="12832" y="3285366"/>
                      <a:pt x="0" y="3272534"/>
                      <a:pt x="0" y="3256705"/>
                    </a:cubicBezTo>
                    <a:lnTo>
                      <a:pt x="0" y="703737"/>
                    </a:lnTo>
                    <a:cubicBezTo>
                      <a:pt x="0" y="687908"/>
                      <a:pt x="12832" y="675076"/>
                      <a:pt x="28661" y="675076"/>
                    </a:cubicBezTo>
                    <a:lnTo>
                      <a:pt x="945103" y="675076"/>
                    </a:lnTo>
                    <a:cubicBezTo>
                      <a:pt x="945103" y="302242"/>
                      <a:pt x="1247345" y="0"/>
                      <a:pt x="1620179" y="0"/>
                    </a:cubicBezTo>
                    <a:close/>
                  </a:path>
                </a:pathLst>
              </a:custGeom>
              <a:solidFill>
                <a:schemeClr val="accent5"/>
              </a:solidFill>
              <a:ln>
                <a:noFill/>
              </a:ln>
              <a:effectLst/>
            </p:spPr>
            <p:txBody>
              <a:bodyPr lIns="0" tIns="0" rIns="0" bIns="0" rtlCol="0" anchor="ctr"/>
              <a:lstStyle/>
              <a:p>
                <a:pPr algn="ctr"/>
                <a:endParaRPr lang="es-SV" sz="1800" dirty="0">
                  <a:solidFill>
                    <a:schemeClr val="bg1"/>
                  </a:solidFill>
                </a:endParaRPr>
              </a:p>
            </p:txBody>
          </p:sp>
          <p:grpSp>
            <p:nvGrpSpPr>
              <p:cNvPr id="138" name="52 Grupo">
                <a:extLst>
                  <a:ext uri="{FF2B5EF4-FFF2-40B4-BE49-F238E27FC236}">
                    <a16:creationId xmlns:a16="http://schemas.microsoft.com/office/drawing/2014/main" id="{FF39ED50-A337-983E-FC83-4DF2ACAF878B}"/>
                  </a:ext>
                </a:extLst>
              </p:cNvPr>
              <p:cNvGrpSpPr>
                <a:grpSpLocks noChangeAspect="1"/>
              </p:cNvGrpSpPr>
              <p:nvPr/>
            </p:nvGrpSpPr>
            <p:grpSpPr>
              <a:xfrm>
                <a:off x="16939597" y="8518216"/>
                <a:ext cx="1353891" cy="1353784"/>
                <a:chOff x="13700018" y="2693328"/>
                <a:chExt cx="3600702" cy="3600418"/>
              </a:xfrm>
            </p:grpSpPr>
            <p:sp>
              <p:nvSpPr>
                <p:cNvPr id="162" name="4 Elipse">
                  <a:extLst>
                    <a:ext uri="{FF2B5EF4-FFF2-40B4-BE49-F238E27FC236}">
                      <a16:creationId xmlns:a16="http://schemas.microsoft.com/office/drawing/2014/main" id="{49A0242C-7CDD-1710-F421-145211E78B0B}"/>
                    </a:ext>
                  </a:extLst>
                </p:cNvPr>
                <p:cNvSpPr/>
                <p:nvPr/>
              </p:nvSpPr>
              <p:spPr>
                <a:xfrm>
                  <a:off x="13700018" y="2693328"/>
                  <a:ext cx="3600702"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182749" tIns="91378" rIns="182749" bIns="91378" rtlCol="0" anchor="ctr"/>
                <a:lstStyle/>
                <a:p>
                  <a:pPr algn="ctr"/>
                  <a:endParaRPr lang="es-MX" sz="18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63" name="5 Elipse">
                  <a:extLst>
                    <a:ext uri="{FF2B5EF4-FFF2-40B4-BE49-F238E27FC236}">
                      <a16:creationId xmlns:a16="http://schemas.microsoft.com/office/drawing/2014/main" id="{31206B16-3291-27B0-7305-027468518E1C}"/>
                    </a:ext>
                  </a:extLst>
                </p:cNvPr>
                <p:cNvSpPr/>
                <p:nvPr/>
              </p:nvSpPr>
              <p:spPr>
                <a:xfrm>
                  <a:off x="14085140" y="3111415"/>
                  <a:ext cx="2830452" cy="2764245"/>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91378" rIns="0" bIns="91378" rtlCol="0" anchor="ctr"/>
                <a:lstStyle/>
                <a:p>
                  <a:pPr algn="ctr"/>
                  <a:r>
                    <a:rPr lang="es-MX" sz="24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06</a:t>
                  </a:r>
                </a:p>
              </p:txBody>
            </p:sp>
          </p:grpSp>
          <p:sp>
            <p:nvSpPr>
              <p:cNvPr id="139" name="Textbox 1">
                <a:extLst>
                  <a:ext uri="{FF2B5EF4-FFF2-40B4-BE49-F238E27FC236}">
                    <a16:creationId xmlns:a16="http://schemas.microsoft.com/office/drawing/2014/main" id="{727474A1-6541-C0DD-7BBE-E96D0CEA56C3}"/>
                  </a:ext>
                </a:extLst>
              </p:cNvPr>
              <p:cNvSpPr/>
              <p:nvPr/>
            </p:nvSpPr>
            <p:spPr>
              <a:xfrm>
                <a:off x="15835696" y="6373122"/>
                <a:ext cx="3569517" cy="1054923"/>
              </a:xfrm>
              <a:prstGeom prst="rect">
                <a:avLst/>
              </a:prstGeom>
            </p:spPr>
            <p:txBody>
              <a:bodyPr wrap="square" lIns="241719" tIns="120860" rIns="241719" bIns="120860">
                <a:spAutoFit/>
              </a:bodyPr>
              <a:lstStyle/>
              <a:p>
                <a:pPr defTabSz="609585"/>
                <a:r>
                  <a:rPr kumimoji="1" lang="zh-TW" altLang="en-US" sz="1600" b="1" dirty="0">
                    <a:solidFill>
                      <a:schemeClr val="bg1"/>
                    </a:solidFill>
                    <a:latin typeface="微軟正黑體" panose="020B0604030504040204" pitchFamily="34" charset="-120"/>
                    <a:ea typeface="微軟正黑體" panose="020B0604030504040204" pitchFamily="34" charset="-120"/>
                  </a:rPr>
                  <a:t>各甄審學校進行指定項目甄審</a:t>
                </a:r>
                <a:endParaRPr lang="en-US" sz="1600" dirty="0">
                  <a:solidFill>
                    <a:schemeClr val="bg1"/>
                  </a:solidFill>
                  <a:latin typeface="Source Sans Pro" panose="020B0503030403020204" pitchFamily="34" charset="0"/>
                </a:endParaRPr>
              </a:p>
            </p:txBody>
          </p:sp>
          <p:sp>
            <p:nvSpPr>
              <p:cNvPr id="140" name="90 Arco">
                <a:extLst>
                  <a:ext uri="{FF2B5EF4-FFF2-40B4-BE49-F238E27FC236}">
                    <a16:creationId xmlns:a16="http://schemas.microsoft.com/office/drawing/2014/main" id="{660E7552-0B8C-55AB-B337-FB07B5087921}"/>
                  </a:ext>
                </a:extLst>
              </p:cNvPr>
              <p:cNvSpPr/>
              <p:nvPr/>
            </p:nvSpPr>
            <p:spPr>
              <a:xfrm rot="16447624" flipH="1">
                <a:off x="17546178" y="4325562"/>
                <a:ext cx="3013039" cy="2745303"/>
              </a:xfrm>
              <a:prstGeom prst="arc">
                <a:avLst>
                  <a:gd name="adj1" fmla="val 1127923"/>
                  <a:gd name="adj2" fmla="val 6963548"/>
                </a:avLst>
              </a:prstGeom>
              <a:ln w="19050">
                <a:solidFill>
                  <a:schemeClr val="bg1">
                    <a:lumMod val="50000"/>
                  </a:schemeClr>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SV" sz="1800"/>
              </a:p>
            </p:txBody>
          </p:sp>
          <p:sp>
            <p:nvSpPr>
              <p:cNvPr id="141" name="Textbox 1">
                <a:extLst>
                  <a:ext uri="{FF2B5EF4-FFF2-40B4-BE49-F238E27FC236}">
                    <a16:creationId xmlns:a16="http://schemas.microsoft.com/office/drawing/2014/main" id="{A8BFDA62-F4EF-48C3-4D2D-C8D19AF101BC}"/>
                  </a:ext>
                </a:extLst>
              </p:cNvPr>
              <p:cNvSpPr/>
              <p:nvPr/>
            </p:nvSpPr>
            <p:spPr>
              <a:xfrm>
                <a:off x="15865362" y="7166970"/>
                <a:ext cx="3509368" cy="1219315"/>
              </a:xfrm>
              <a:prstGeom prst="rect">
                <a:avLst/>
              </a:prstGeom>
            </p:spPr>
            <p:txBody>
              <a:bodyPr wrap="square" lIns="241719" tIns="120860" rIns="241719" bIns="120860">
                <a:spAutoFit/>
              </a:bodyPr>
              <a:lstStyle/>
              <a:p>
                <a:pPr defTabSz="609585">
                  <a:lnSpc>
                    <a:spcPct val="130000"/>
                  </a:lnSpc>
                </a:pPr>
                <a:r>
                  <a:rPr kumimoji="1" lang="en-US" altLang="zh-CN" sz="1600" b="1" dirty="0">
                    <a:solidFill>
                      <a:srgbClr val="FFFF00"/>
                    </a:solidFill>
                    <a:latin typeface="微軟正黑體" panose="020B0604030504040204" pitchFamily="34" charset="-120"/>
                    <a:ea typeface="微軟正黑體" panose="020B0604030504040204" pitchFamily="34" charset="-120"/>
                  </a:rPr>
                  <a:t>115.6.12(</a:t>
                </a:r>
                <a:r>
                  <a:rPr kumimoji="1" lang="zh-TW" altLang="en-US" sz="1600" b="1" dirty="0">
                    <a:solidFill>
                      <a:srgbClr val="FFFF00"/>
                    </a:solidFill>
                    <a:latin typeface="微軟正黑體" panose="020B0604030504040204" pitchFamily="34" charset="-120"/>
                    <a:ea typeface="微軟正黑體" panose="020B0604030504040204" pitchFamily="34" charset="-120"/>
                  </a:rPr>
                  <a:t>五</a:t>
                </a:r>
                <a:r>
                  <a:rPr kumimoji="1" lang="en-US" altLang="zh-TW" sz="1600" b="1" dirty="0">
                    <a:solidFill>
                      <a:srgbClr val="FFFF00"/>
                    </a:solidFill>
                    <a:latin typeface="微軟正黑體" panose="020B0604030504040204" pitchFamily="34" charset="-120"/>
                    <a:ea typeface="微軟正黑體" panose="020B0604030504040204" pitchFamily="34" charset="-120"/>
                  </a:rPr>
                  <a:t>)</a:t>
                </a:r>
                <a:r>
                  <a:rPr kumimoji="1" lang="zh-TW" altLang="en-US" sz="1600" b="1" dirty="0">
                    <a:solidFill>
                      <a:srgbClr val="FFFF00"/>
                    </a:solidFill>
                    <a:latin typeface="微軟正黑體" panose="020B0604030504040204" pitchFamily="34" charset="-120"/>
                    <a:ea typeface="微軟正黑體" panose="020B0604030504040204" pitchFamily="34" charset="-120"/>
                  </a:rPr>
                  <a:t>～</a:t>
                </a:r>
                <a:r>
                  <a:rPr kumimoji="1" lang="en-US" altLang="zh-CN" sz="1600" b="1" dirty="0">
                    <a:solidFill>
                      <a:srgbClr val="FFFF00"/>
                    </a:solidFill>
                    <a:latin typeface="微軟正黑體" panose="020B0604030504040204" pitchFamily="34" charset="-120"/>
                    <a:ea typeface="微軟正黑體" panose="020B0604030504040204" pitchFamily="34" charset="-120"/>
                  </a:rPr>
                  <a:t>115.6.21(</a:t>
                </a:r>
                <a:r>
                  <a:rPr kumimoji="1" lang="zh-TW" altLang="en-US" sz="1600" b="1" dirty="0">
                    <a:solidFill>
                      <a:srgbClr val="FFFF00"/>
                    </a:solidFill>
                    <a:latin typeface="微軟正黑體" panose="020B0604030504040204" pitchFamily="34" charset="-120"/>
                    <a:ea typeface="微軟正黑體" panose="020B0604030504040204" pitchFamily="34" charset="-120"/>
                  </a:rPr>
                  <a:t>日</a:t>
                </a:r>
                <a:r>
                  <a:rPr kumimoji="1" lang="en-US" altLang="zh-TW" sz="1600" b="1" dirty="0">
                    <a:solidFill>
                      <a:srgbClr val="FFFF00"/>
                    </a:solidFill>
                    <a:latin typeface="微軟正黑體" panose="020B0604030504040204" pitchFamily="34" charset="-120"/>
                    <a:ea typeface="微軟正黑體" panose="020B0604030504040204" pitchFamily="34" charset="-120"/>
                  </a:rPr>
                  <a:t>)</a:t>
                </a:r>
                <a:endParaRPr kumimoji="1" lang="zh-CN" altLang="en-US" sz="1600" b="1" dirty="0">
                  <a:solidFill>
                    <a:srgbClr val="FFFF00"/>
                  </a:solidFill>
                  <a:latin typeface="微軟正黑體" panose="020B0604030504040204" pitchFamily="34" charset="-120"/>
                  <a:ea typeface="微軟正黑體" panose="020B0604030504040204" pitchFamily="34" charset="-120"/>
                </a:endParaRPr>
              </a:p>
            </p:txBody>
          </p:sp>
          <p:sp>
            <p:nvSpPr>
              <p:cNvPr id="142" name="3 Rectángulo redondeado">
                <a:extLst>
                  <a:ext uri="{FF2B5EF4-FFF2-40B4-BE49-F238E27FC236}">
                    <a16:creationId xmlns:a16="http://schemas.microsoft.com/office/drawing/2014/main" id="{7F043AFA-A58A-B66B-F2CF-6213EDAF8844}"/>
                  </a:ext>
                </a:extLst>
              </p:cNvPr>
              <p:cNvSpPr/>
              <p:nvPr/>
            </p:nvSpPr>
            <p:spPr bwMode="auto">
              <a:xfrm>
                <a:off x="12255147" y="5598654"/>
                <a:ext cx="3577338" cy="3627025"/>
              </a:xfrm>
              <a:custGeom>
                <a:avLst/>
                <a:gdLst/>
                <a:ahLst/>
                <a:cxnLst/>
                <a:rect l="l" t="t" r="r" b="b"/>
                <a:pathLst>
                  <a:path w="3240360" h="3285366">
                    <a:moveTo>
                      <a:pt x="1620179" y="0"/>
                    </a:moveTo>
                    <a:cubicBezTo>
                      <a:pt x="1993013" y="0"/>
                      <a:pt x="2295255" y="302242"/>
                      <a:pt x="2295255" y="675076"/>
                    </a:cubicBezTo>
                    <a:lnTo>
                      <a:pt x="3211699" y="675076"/>
                    </a:lnTo>
                    <a:cubicBezTo>
                      <a:pt x="3227528" y="675076"/>
                      <a:pt x="3240360" y="687908"/>
                      <a:pt x="3240360" y="703737"/>
                    </a:cubicBezTo>
                    <a:lnTo>
                      <a:pt x="3240360" y="3256705"/>
                    </a:lnTo>
                    <a:cubicBezTo>
                      <a:pt x="3240360" y="3272534"/>
                      <a:pt x="3227528" y="3285366"/>
                      <a:pt x="3211699" y="3285366"/>
                    </a:cubicBezTo>
                    <a:lnTo>
                      <a:pt x="28661" y="3285366"/>
                    </a:lnTo>
                    <a:cubicBezTo>
                      <a:pt x="12832" y="3285366"/>
                      <a:pt x="0" y="3272534"/>
                      <a:pt x="0" y="3256705"/>
                    </a:cubicBezTo>
                    <a:lnTo>
                      <a:pt x="0" y="703737"/>
                    </a:lnTo>
                    <a:cubicBezTo>
                      <a:pt x="0" y="687908"/>
                      <a:pt x="12832" y="675076"/>
                      <a:pt x="28661" y="675076"/>
                    </a:cubicBezTo>
                    <a:lnTo>
                      <a:pt x="945103" y="675076"/>
                    </a:lnTo>
                    <a:cubicBezTo>
                      <a:pt x="945103" y="302242"/>
                      <a:pt x="1247345" y="0"/>
                      <a:pt x="1620179" y="0"/>
                    </a:cubicBezTo>
                    <a:close/>
                  </a:path>
                </a:pathLst>
              </a:custGeom>
              <a:solidFill>
                <a:srgbClr val="FF0066"/>
              </a:solidFill>
              <a:ln>
                <a:noFill/>
              </a:ln>
              <a:effectLst/>
            </p:spPr>
            <p:txBody>
              <a:bodyPr lIns="0" tIns="0" rIns="0" bIns="0" rtlCol="0" anchor="ctr"/>
              <a:lstStyle/>
              <a:p>
                <a:pPr algn="ctr"/>
                <a:endParaRPr lang="es-SV" sz="1800">
                  <a:solidFill>
                    <a:schemeClr val="bg1"/>
                  </a:solidFill>
                </a:endParaRPr>
              </a:p>
            </p:txBody>
          </p:sp>
          <p:grpSp>
            <p:nvGrpSpPr>
              <p:cNvPr id="143" name="7 Grupo">
                <a:extLst>
                  <a:ext uri="{FF2B5EF4-FFF2-40B4-BE49-F238E27FC236}">
                    <a16:creationId xmlns:a16="http://schemas.microsoft.com/office/drawing/2014/main" id="{C17B8765-80B1-1C14-F57D-5825D060A8AD}"/>
                  </a:ext>
                </a:extLst>
              </p:cNvPr>
              <p:cNvGrpSpPr>
                <a:grpSpLocks noChangeAspect="1"/>
              </p:cNvGrpSpPr>
              <p:nvPr/>
            </p:nvGrpSpPr>
            <p:grpSpPr>
              <a:xfrm>
                <a:off x="13366870" y="5666691"/>
                <a:ext cx="1353892" cy="1353784"/>
                <a:chOff x="13700015" y="2693328"/>
                <a:chExt cx="3600703" cy="3600418"/>
              </a:xfrm>
            </p:grpSpPr>
            <p:sp>
              <p:nvSpPr>
                <p:cNvPr id="160" name="4 Elipse">
                  <a:extLst>
                    <a:ext uri="{FF2B5EF4-FFF2-40B4-BE49-F238E27FC236}">
                      <a16:creationId xmlns:a16="http://schemas.microsoft.com/office/drawing/2014/main" id="{6C1B01DC-6DDF-E1B7-3ED4-FE6444D07104}"/>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182749" tIns="91378" rIns="182749" bIns="91378" rtlCol="0" anchor="ctr"/>
                <a:lstStyle/>
                <a:p>
                  <a:pPr algn="ctr"/>
                  <a:endParaRPr lang="es-MX" sz="18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61" name="5 Elipse">
                  <a:extLst>
                    <a:ext uri="{FF2B5EF4-FFF2-40B4-BE49-F238E27FC236}">
                      <a16:creationId xmlns:a16="http://schemas.microsoft.com/office/drawing/2014/main" id="{19A0C33F-2CA6-C705-0170-26191E695F5B}"/>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91378" rIns="0" bIns="91378" rtlCol="0" anchor="ctr"/>
                <a:lstStyle/>
                <a:p>
                  <a:pPr algn="ctr"/>
                  <a:r>
                    <a:rPr lang="es-MX" sz="24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07</a:t>
                  </a:r>
                </a:p>
              </p:txBody>
            </p:sp>
          </p:grpSp>
          <p:sp>
            <p:nvSpPr>
              <p:cNvPr id="144" name="Textbox 1">
                <a:extLst>
                  <a:ext uri="{FF2B5EF4-FFF2-40B4-BE49-F238E27FC236}">
                    <a16:creationId xmlns:a16="http://schemas.microsoft.com/office/drawing/2014/main" id="{F159EB47-90AD-1130-74D3-BFC7C9C045EF}"/>
                  </a:ext>
                </a:extLst>
              </p:cNvPr>
              <p:cNvSpPr/>
              <p:nvPr/>
            </p:nvSpPr>
            <p:spPr>
              <a:xfrm>
                <a:off x="12231120" y="7022751"/>
                <a:ext cx="3769189" cy="795012"/>
              </a:xfrm>
              <a:prstGeom prst="rect">
                <a:avLst/>
              </a:prstGeom>
            </p:spPr>
            <p:txBody>
              <a:bodyPr wrap="square" lIns="241719" tIns="120860" rIns="241719" bIns="120860">
                <a:spAutoFit/>
              </a:bodyPr>
              <a:lstStyle/>
              <a:p>
                <a:pPr defTabSz="609585"/>
                <a:r>
                  <a:rPr kumimoji="1" lang="zh-TW" altLang="en-US" sz="1600" b="1" dirty="0">
                    <a:solidFill>
                      <a:schemeClr val="bg1"/>
                    </a:solidFill>
                    <a:latin typeface="微軟正黑體" panose="020B0604030504040204" pitchFamily="34" charset="-120"/>
                    <a:ea typeface="微軟正黑體" panose="020B0604030504040204" pitchFamily="34" charset="-120"/>
                  </a:rPr>
                  <a:t>網路登記就讀志願序</a:t>
                </a:r>
                <a:endParaRPr kumimoji="1" lang="zh-CN"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145" name="Textbox 1">
                <a:extLst>
                  <a:ext uri="{FF2B5EF4-FFF2-40B4-BE49-F238E27FC236}">
                    <a16:creationId xmlns:a16="http://schemas.microsoft.com/office/drawing/2014/main" id="{86A80712-5D77-EF06-A7E8-150168529988}"/>
                  </a:ext>
                </a:extLst>
              </p:cNvPr>
              <p:cNvSpPr/>
              <p:nvPr/>
            </p:nvSpPr>
            <p:spPr>
              <a:xfrm>
                <a:off x="12264778" y="7969016"/>
                <a:ext cx="3745162" cy="1380358"/>
              </a:xfrm>
              <a:prstGeom prst="rect">
                <a:avLst/>
              </a:prstGeom>
            </p:spPr>
            <p:txBody>
              <a:bodyPr wrap="square" lIns="241719" tIns="120860" rIns="241719" bIns="120860">
                <a:spAutoFit/>
              </a:bodyPr>
              <a:lstStyle/>
              <a:p>
                <a:pPr defTabSz="609585">
                  <a:lnSpc>
                    <a:spcPct val="130000"/>
                  </a:lnSpc>
                </a:pPr>
                <a:r>
                  <a:rPr kumimoji="1" lang="en-US" altLang="zh-CN" sz="1600" b="1" dirty="0">
                    <a:solidFill>
                      <a:srgbClr val="FFFF00"/>
                    </a:solidFill>
                    <a:latin typeface="微軟正黑體" panose="020B0604030504040204" pitchFamily="34" charset="-120"/>
                    <a:ea typeface="微軟正黑體" panose="020B0604030504040204" pitchFamily="34" charset="-120"/>
                  </a:rPr>
                  <a:t>115.7.1(</a:t>
                </a:r>
                <a:r>
                  <a:rPr kumimoji="1" lang="zh-TW" altLang="en-US" sz="1600" b="1" dirty="0">
                    <a:solidFill>
                      <a:srgbClr val="FFFF00"/>
                    </a:solidFill>
                    <a:latin typeface="微軟正黑體" panose="020B0604030504040204" pitchFamily="34" charset="-120"/>
                    <a:ea typeface="微軟正黑體" panose="020B0604030504040204" pitchFamily="34" charset="-120"/>
                  </a:rPr>
                  <a:t>三</a:t>
                </a:r>
                <a:r>
                  <a:rPr kumimoji="1" lang="en-US" altLang="zh-TW" sz="1600" b="1" dirty="0">
                    <a:solidFill>
                      <a:srgbClr val="FFFF00"/>
                    </a:solidFill>
                    <a:latin typeface="微軟正黑體" panose="020B0604030504040204" pitchFamily="34" charset="-120"/>
                    <a:ea typeface="微軟正黑體" panose="020B0604030504040204" pitchFamily="34" charset="-120"/>
                  </a:rPr>
                  <a:t>)10:00</a:t>
                </a:r>
                <a:r>
                  <a:rPr kumimoji="1" lang="zh-TW" altLang="en-US" sz="1600" b="1" dirty="0">
                    <a:solidFill>
                      <a:srgbClr val="FFFF00"/>
                    </a:solidFill>
                    <a:latin typeface="微軟正黑體" panose="020B0604030504040204" pitchFamily="34" charset="-120"/>
                    <a:ea typeface="微軟正黑體" panose="020B0604030504040204" pitchFamily="34" charset="-120"/>
                  </a:rPr>
                  <a:t>～</a:t>
                </a:r>
                <a:endParaRPr kumimoji="1" lang="en-US" altLang="zh-TW" sz="1600" b="1" dirty="0">
                  <a:solidFill>
                    <a:srgbClr val="FFFF00"/>
                  </a:solidFill>
                  <a:latin typeface="微軟正黑體" panose="020B0604030504040204" pitchFamily="34" charset="-120"/>
                  <a:ea typeface="微軟正黑體" panose="020B0604030504040204" pitchFamily="34" charset="-120"/>
                </a:endParaRPr>
              </a:p>
              <a:p>
                <a:pPr defTabSz="609585">
                  <a:lnSpc>
                    <a:spcPct val="130000"/>
                  </a:lnSpc>
                </a:pPr>
                <a:r>
                  <a:rPr kumimoji="1" lang="en-US" altLang="zh-CN" sz="1600" b="1" dirty="0">
                    <a:solidFill>
                      <a:srgbClr val="FFFF00"/>
                    </a:solidFill>
                    <a:latin typeface="微軟正黑體" panose="020B0604030504040204" pitchFamily="34" charset="-120"/>
                    <a:ea typeface="微軟正黑體" panose="020B0604030504040204" pitchFamily="34" charset="-120"/>
                  </a:rPr>
                  <a:t>115.7.3(</a:t>
                </a:r>
                <a:r>
                  <a:rPr kumimoji="1" lang="zh-TW" altLang="en-US" sz="1600" b="1" dirty="0">
                    <a:solidFill>
                      <a:srgbClr val="FFFF00"/>
                    </a:solidFill>
                    <a:latin typeface="微軟正黑體" panose="020B0604030504040204" pitchFamily="34" charset="-120"/>
                    <a:ea typeface="微軟正黑體" panose="020B0604030504040204" pitchFamily="34" charset="-120"/>
                  </a:rPr>
                  <a:t>五</a:t>
                </a:r>
                <a:r>
                  <a:rPr kumimoji="1" lang="en-US" altLang="zh-TW" sz="1600" b="1" dirty="0">
                    <a:solidFill>
                      <a:srgbClr val="FFFF00"/>
                    </a:solidFill>
                    <a:latin typeface="微軟正黑體" panose="020B0604030504040204" pitchFamily="34" charset="-120"/>
                    <a:ea typeface="微軟正黑體" panose="020B0604030504040204" pitchFamily="34" charset="-120"/>
                  </a:rPr>
                  <a:t>)17:00</a:t>
                </a:r>
                <a:r>
                  <a:rPr kumimoji="1" lang="zh-TW" altLang="en-US" sz="1600" b="1" dirty="0">
                    <a:solidFill>
                      <a:srgbClr val="FFFF00"/>
                    </a:solidFill>
                    <a:latin typeface="微軟正黑體" panose="020B0604030504040204" pitchFamily="34" charset="-120"/>
                    <a:ea typeface="微軟正黑體" panose="020B0604030504040204" pitchFamily="34" charset="-120"/>
                  </a:rPr>
                  <a:t>止</a:t>
                </a:r>
                <a:endParaRPr kumimoji="1" lang="zh-CN" altLang="en-US" sz="1600" b="1" dirty="0">
                  <a:solidFill>
                    <a:srgbClr val="FFFF00"/>
                  </a:solidFill>
                  <a:latin typeface="微軟正黑體" panose="020B0604030504040204" pitchFamily="34" charset="-120"/>
                  <a:ea typeface="微軟正黑體" panose="020B0604030504040204" pitchFamily="34" charset="-120"/>
                </a:endParaRPr>
              </a:p>
            </p:txBody>
          </p:sp>
          <p:sp>
            <p:nvSpPr>
              <p:cNvPr id="146" name="88 Arco">
                <a:extLst>
                  <a:ext uri="{FF2B5EF4-FFF2-40B4-BE49-F238E27FC236}">
                    <a16:creationId xmlns:a16="http://schemas.microsoft.com/office/drawing/2014/main" id="{320394A4-E625-42B7-6546-0FD9DE03FBD7}"/>
                  </a:ext>
                </a:extLst>
              </p:cNvPr>
              <p:cNvSpPr/>
              <p:nvPr/>
            </p:nvSpPr>
            <p:spPr>
              <a:xfrm rot="2210551" flipH="1">
                <a:off x="15005795" y="8368168"/>
                <a:ext cx="1656591" cy="1690877"/>
              </a:xfrm>
              <a:prstGeom prst="arc">
                <a:avLst>
                  <a:gd name="adj1" fmla="val 2455502"/>
                  <a:gd name="adj2" fmla="val 12843852"/>
                </a:avLst>
              </a:prstGeom>
              <a:ln w="19050">
                <a:solidFill>
                  <a:schemeClr val="bg1">
                    <a:lumMod val="50000"/>
                  </a:schemeClr>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SV" sz="1800"/>
              </a:p>
            </p:txBody>
          </p:sp>
          <p:sp>
            <p:nvSpPr>
              <p:cNvPr id="147" name="3 Rectángulo redondeado">
                <a:extLst>
                  <a:ext uri="{FF2B5EF4-FFF2-40B4-BE49-F238E27FC236}">
                    <a16:creationId xmlns:a16="http://schemas.microsoft.com/office/drawing/2014/main" id="{09A7A323-D5EB-B847-A17E-08F1A7298321}"/>
                  </a:ext>
                </a:extLst>
              </p:cNvPr>
              <p:cNvSpPr/>
              <p:nvPr/>
            </p:nvSpPr>
            <p:spPr bwMode="auto">
              <a:xfrm rot="10800000">
                <a:off x="8678609" y="6352087"/>
                <a:ext cx="3577338" cy="3627025"/>
              </a:xfrm>
              <a:custGeom>
                <a:avLst/>
                <a:gdLst/>
                <a:ahLst/>
                <a:cxnLst/>
                <a:rect l="l" t="t" r="r" b="b"/>
                <a:pathLst>
                  <a:path w="3240360" h="3285366">
                    <a:moveTo>
                      <a:pt x="1620179" y="0"/>
                    </a:moveTo>
                    <a:cubicBezTo>
                      <a:pt x="1993013" y="0"/>
                      <a:pt x="2295255" y="302242"/>
                      <a:pt x="2295255" y="675076"/>
                    </a:cubicBezTo>
                    <a:lnTo>
                      <a:pt x="3211699" y="675076"/>
                    </a:lnTo>
                    <a:cubicBezTo>
                      <a:pt x="3227528" y="675076"/>
                      <a:pt x="3240360" y="687908"/>
                      <a:pt x="3240360" y="703737"/>
                    </a:cubicBezTo>
                    <a:lnTo>
                      <a:pt x="3240360" y="3256705"/>
                    </a:lnTo>
                    <a:cubicBezTo>
                      <a:pt x="3240360" y="3272534"/>
                      <a:pt x="3227528" y="3285366"/>
                      <a:pt x="3211699" y="3285366"/>
                    </a:cubicBezTo>
                    <a:lnTo>
                      <a:pt x="28661" y="3285366"/>
                    </a:lnTo>
                    <a:cubicBezTo>
                      <a:pt x="12832" y="3285366"/>
                      <a:pt x="0" y="3272534"/>
                      <a:pt x="0" y="3256705"/>
                    </a:cubicBezTo>
                    <a:lnTo>
                      <a:pt x="0" y="703737"/>
                    </a:lnTo>
                    <a:cubicBezTo>
                      <a:pt x="0" y="687908"/>
                      <a:pt x="12832" y="675076"/>
                      <a:pt x="28661" y="675076"/>
                    </a:cubicBezTo>
                    <a:lnTo>
                      <a:pt x="945103" y="675076"/>
                    </a:lnTo>
                    <a:cubicBezTo>
                      <a:pt x="945103" y="302242"/>
                      <a:pt x="1247345" y="0"/>
                      <a:pt x="1620179" y="0"/>
                    </a:cubicBezTo>
                    <a:close/>
                  </a:path>
                </a:pathLst>
              </a:custGeom>
              <a:solidFill>
                <a:srgbClr val="8243FF"/>
              </a:solidFill>
              <a:ln>
                <a:noFill/>
              </a:ln>
              <a:effectLst/>
            </p:spPr>
            <p:txBody>
              <a:bodyPr lIns="0" tIns="0" rIns="0" bIns="0" rtlCol="0" anchor="ctr"/>
              <a:lstStyle/>
              <a:p>
                <a:pPr algn="ctr"/>
                <a:endParaRPr lang="es-SV" sz="1800">
                  <a:solidFill>
                    <a:schemeClr val="bg1"/>
                  </a:solidFill>
                </a:endParaRPr>
              </a:p>
            </p:txBody>
          </p:sp>
          <p:grpSp>
            <p:nvGrpSpPr>
              <p:cNvPr id="148" name="40 Grupo">
                <a:extLst>
                  <a:ext uri="{FF2B5EF4-FFF2-40B4-BE49-F238E27FC236}">
                    <a16:creationId xmlns:a16="http://schemas.microsoft.com/office/drawing/2014/main" id="{FDD7951D-F74C-15D3-0727-AAAFBEEE636D}"/>
                  </a:ext>
                </a:extLst>
              </p:cNvPr>
              <p:cNvGrpSpPr>
                <a:grpSpLocks noChangeAspect="1"/>
              </p:cNvGrpSpPr>
              <p:nvPr/>
            </p:nvGrpSpPr>
            <p:grpSpPr>
              <a:xfrm>
                <a:off x="9790332" y="8536718"/>
                <a:ext cx="1353892" cy="1353784"/>
                <a:chOff x="13741521" y="2693328"/>
                <a:chExt cx="3600703" cy="3600418"/>
              </a:xfrm>
            </p:grpSpPr>
            <p:sp>
              <p:nvSpPr>
                <p:cNvPr id="158" name="4 Elipse">
                  <a:extLst>
                    <a:ext uri="{FF2B5EF4-FFF2-40B4-BE49-F238E27FC236}">
                      <a16:creationId xmlns:a16="http://schemas.microsoft.com/office/drawing/2014/main" id="{BB946D75-BD87-65EF-A4CA-95AB24F5C110}"/>
                    </a:ext>
                  </a:extLst>
                </p:cNvPr>
                <p:cNvSpPr/>
                <p:nvPr/>
              </p:nvSpPr>
              <p:spPr>
                <a:xfrm>
                  <a:off x="13741521"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182749" tIns="91378" rIns="182749" bIns="91378" rtlCol="0" anchor="ctr"/>
                <a:lstStyle/>
                <a:p>
                  <a:pPr algn="ctr"/>
                  <a:endParaRPr lang="es-MX" sz="18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59" name="5 Elipse">
                  <a:extLst>
                    <a:ext uri="{FF2B5EF4-FFF2-40B4-BE49-F238E27FC236}">
                      <a16:creationId xmlns:a16="http://schemas.microsoft.com/office/drawing/2014/main" id="{50AE8512-26FB-FFD3-6CB0-2E25E23AFC70}"/>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91378" rIns="0" bIns="91378" rtlCol="0" anchor="ctr"/>
                <a:lstStyle/>
                <a:p>
                  <a:pPr algn="ctr"/>
                  <a:r>
                    <a:rPr lang="es-MX" sz="24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08</a:t>
                  </a:r>
                </a:p>
              </p:txBody>
            </p:sp>
          </p:grpSp>
          <p:sp>
            <p:nvSpPr>
              <p:cNvPr id="149" name="Textbox 1">
                <a:extLst>
                  <a:ext uri="{FF2B5EF4-FFF2-40B4-BE49-F238E27FC236}">
                    <a16:creationId xmlns:a16="http://schemas.microsoft.com/office/drawing/2014/main" id="{D8DC1FD4-5BEF-E92B-7258-F53003307052}"/>
                  </a:ext>
                </a:extLst>
              </p:cNvPr>
              <p:cNvSpPr/>
              <p:nvPr/>
            </p:nvSpPr>
            <p:spPr>
              <a:xfrm>
                <a:off x="8658392" y="6669019"/>
                <a:ext cx="3580829" cy="702260"/>
              </a:xfrm>
              <a:prstGeom prst="rect">
                <a:avLst/>
              </a:prstGeom>
            </p:spPr>
            <p:txBody>
              <a:bodyPr wrap="square" lIns="241719" tIns="120860" rIns="241719" bIns="120860">
                <a:spAutoFit/>
              </a:bodyPr>
              <a:lstStyle/>
              <a:p>
                <a:pPr algn="ctr" defTabSz="609585"/>
                <a:r>
                  <a:rPr kumimoji="1" lang="zh-TW" altLang="en-US" sz="1600" b="1" dirty="0">
                    <a:solidFill>
                      <a:schemeClr val="bg1"/>
                    </a:solidFill>
                    <a:latin typeface="微軟正黑體" panose="020B0604030504040204" pitchFamily="34" charset="-120"/>
                    <a:ea typeface="微軟正黑體" panose="020B0604030504040204" pitchFamily="34" charset="-120"/>
                  </a:rPr>
                  <a:t>分發放榜</a:t>
                </a:r>
                <a:endParaRPr kumimoji="1" lang="zh-CN"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150" name="Textbox 1">
                <a:extLst>
                  <a:ext uri="{FF2B5EF4-FFF2-40B4-BE49-F238E27FC236}">
                    <a16:creationId xmlns:a16="http://schemas.microsoft.com/office/drawing/2014/main" id="{729A61E1-6CC4-3902-FD81-E0D8525BF29A}"/>
                  </a:ext>
                </a:extLst>
              </p:cNvPr>
              <p:cNvSpPr/>
              <p:nvPr/>
            </p:nvSpPr>
            <p:spPr>
              <a:xfrm>
                <a:off x="8671199" y="7428284"/>
                <a:ext cx="3572728" cy="861344"/>
              </a:xfrm>
              <a:prstGeom prst="rect">
                <a:avLst/>
              </a:prstGeom>
            </p:spPr>
            <p:txBody>
              <a:bodyPr wrap="square" lIns="241719" tIns="120860" rIns="241719" bIns="120860">
                <a:spAutoFit/>
              </a:bodyPr>
              <a:lstStyle/>
              <a:p>
                <a:pPr algn="ctr" defTabSz="609585">
                  <a:lnSpc>
                    <a:spcPct val="130000"/>
                  </a:lnSpc>
                </a:pPr>
                <a:r>
                  <a:rPr kumimoji="1" lang="en-US" altLang="zh-CN" sz="1600" b="1" dirty="0">
                    <a:solidFill>
                      <a:srgbClr val="FFFF00"/>
                    </a:solidFill>
                    <a:latin typeface="微軟正黑體" panose="020B0604030504040204" pitchFamily="34" charset="-120"/>
                    <a:ea typeface="微軟正黑體" panose="020B0604030504040204" pitchFamily="34" charset="-120"/>
                  </a:rPr>
                  <a:t>115.7.7(</a:t>
                </a:r>
                <a:r>
                  <a:rPr kumimoji="1" lang="zh-TW" altLang="en-US" sz="1600" b="1" dirty="0">
                    <a:solidFill>
                      <a:srgbClr val="FFFF00"/>
                    </a:solidFill>
                    <a:latin typeface="微軟正黑體" panose="020B0604030504040204" pitchFamily="34" charset="-120"/>
                    <a:ea typeface="微軟正黑體" panose="020B0604030504040204" pitchFamily="34" charset="-120"/>
                  </a:rPr>
                  <a:t>二</a:t>
                </a:r>
                <a:r>
                  <a:rPr kumimoji="1" lang="en-US" altLang="zh-TW" sz="1600" b="1" dirty="0">
                    <a:solidFill>
                      <a:srgbClr val="FFFF00"/>
                    </a:solidFill>
                    <a:latin typeface="微軟正黑體" panose="020B0604030504040204" pitchFamily="34" charset="-120"/>
                    <a:ea typeface="微軟正黑體" panose="020B0604030504040204" pitchFamily="34" charset="-120"/>
                  </a:rPr>
                  <a:t>)10:00</a:t>
                </a:r>
                <a:endParaRPr kumimoji="1" lang="zh-CN" altLang="en-US" sz="1600" b="1" dirty="0">
                  <a:solidFill>
                    <a:srgbClr val="FFFF00"/>
                  </a:solidFill>
                  <a:latin typeface="微軟正黑體" panose="020B0604030504040204" pitchFamily="34" charset="-120"/>
                  <a:ea typeface="微軟正黑體" panose="020B0604030504040204" pitchFamily="34" charset="-120"/>
                </a:endParaRPr>
              </a:p>
            </p:txBody>
          </p:sp>
          <p:sp>
            <p:nvSpPr>
              <p:cNvPr id="151" name="3 Rectángulo redondeado">
                <a:extLst>
                  <a:ext uri="{FF2B5EF4-FFF2-40B4-BE49-F238E27FC236}">
                    <a16:creationId xmlns:a16="http://schemas.microsoft.com/office/drawing/2014/main" id="{D52761D2-2E79-4784-E0B3-24A27AF098AF}"/>
                  </a:ext>
                </a:extLst>
              </p:cNvPr>
              <p:cNvSpPr/>
              <p:nvPr/>
            </p:nvSpPr>
            <p:spPr bwMode="auto">
              <a:xfrm>
                <a:off x="5102837" y="5599791"/>
                <a:ext cx="3577338" cy="3627025"/>
              </a:xfrm>
              <a:custGeom>
                <a:avLst/>
                <a:gdLst/>
                <a:ahLst/>
                <a:cxnLst/>
                <a:rect l="l" t="t" r="r" b="b"/>
                <a:pathLst>
                  <a:path w="3240360" h="3285366">
                    <a:moveTo>
                      <a:pt x="1620179" y="0"/>
                    </a:moveTo>
                    <a:cubicBezTo>
                      <a:pt x="1993013" y="0"/>
                      <a:pt x="2295255" y="302242"/>
                      <a:pt x="2295255" y="675076"/>
                    </a:cubicBezTo>
                    <a:lnTo>
                      <a:pt x="3211699" y="675076"/>
                    </a:lnTo>
                    <a:cubicBezTo>
                      <a:pt x="3227528" y="675076"/>
                      <a:pt x="3240360" y="687908"/>
                      <a:pt x="3240360" y="703737"/>
                    </a:cubicBezTo>
                    <a:lnTo>
                      <a:pt x="3240360" y="3256705"/>
                    </a:lnTo>
                    <a:cubicBezTo>
                      <a:pt x="3240360" y="3272534"/>
                      <a:pt x="3227528" y="3285366"/>
                      <a:pt x="3211699" y="3285366"/>
                    </a:cubicBezTo>
                    <a:lnTo>
                      <a:pt x="28661" y="3285366"/>
                    </a:lnTo>
                    <a:cubicBezTo>
                      <a:pt x="12832" y="3285366"/>
                      <a:pt x="0" y="3272534"/>
                      <a:pt x="0" y="3256705"/>
                    </a:cubicBezTo>
                    <a:lnTo>
                      <a:pt x="0" y="703737"/>
                    </a:lnTo>
                    <a:cubicBezTo>
                      <a:pt x="0" y="687908"/>
                      <a:pt x="12832" y="675076"/>
                      <a:pt x="28661" y="675076"/>
                    </a:cubicBezTo>
                    <a:lnTo>
                      <a:pt x="945103" y="675076"/>
                    </a:lnTo>
                    <a:cubicBezTo>
                      <a:pt x="945103" y="302242"/>
                      <a:pt x="1247345" y="0"/>
                      <a:pt x="1620179" y="0"/>
                    </a:cubicBezTo>
                    <a:close/>
                  </a:path>
                </a:pathLst>
              </a:custGeom>
              <a:solidFill>
                <a:schemeClr val="accent2">
                  <a:lumMod val="50000"/>
                </a:schemeClr>
              </a:solidFill>
              <a:ln>
                <a:noFill/>
              </a:ln>
              <a:effectLst/>
            </p:spPr>
            <p:txBody>
              <a:bodyPr lIns="0" tIns="0" rIns="0" bIns="0" rtlCol="0" anchor="ctr"/>
              <a:lstStyle/>
              <a:p>
                <a:pPr algn="ctr"/>
                <a:endParaRPr lang="es-SV" sz="1800">
                  <a:solidFill>
                    <a:schemeClr val="bg1"/>
                  </a:solidFill>
                </a:endParaRPr>
              </a:p>
            </p:txBody>
          </p:sp>
          <p:grpSp>
            <p:nvGrpSpPr>
              <p:cNvPr id="152" name="7 Grupo">
                <a:extLst>
                  <a:ext uri="{FF2B5EF4-FFF2-40B4-BE49-F238E27FC236}">
                    <a16:creationId xmlns:a16="http://schemas.microsoft.com/office/drawing/2014/main" id="{D1ED5C84-6173-08DE-B386-83B78AF9A854}"/>
                  </a:ext>
                </a:extLst>
              </p:cNvPr>
              <p:cNvGrpSpPr>
                <a:grpSpLocks noChangeAspect="1"/>
              </p:cNvGrpSpPr>
              <p:nvPr/>
            </p:nvGrpSpPr>
            <p:grpSpPr>
              <a:xfrm>
                <a:off x="6214561" y="5667828"/>
                <a:ext cx="1353892" cy="1353784"/>
                <a:chOff x="13741521" y="2693328"/>
                <a:chExt cx="3600703" cy="3600418"/>
              </a:xfrm>
            </p:grpSpPr>
            <p:sp>
              <p:nvSpPr>
                <p:cNvPr id="156" name="4 Elipse">
                  <a:extLst>
                    <a:ext uri="{FF2B5EF4-FFF2-40B4-BE49-F238E27FC236}">
                      <a16:creationId xmlns:a16="http://schemas.microsoft.com/office/drawing/2014/main" id="{DAF06E04-4E19-AA36-9B6D-5F4E2784FACA}"/>
                    </a:ext>
                  </a:extLst>
                </p:cNvPr>
                <p:cNvSpPr/>
                <p:nvPr/>
              </p:nvSpPr>
              <p:spPr>
                <a:xfrm>
                  <a:off x="13741521"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182749" tIns="91378" rIns="182749" bIns="91378" rtlCol="0" anchor="ctr"/>
                <a:lstStyle/>
                <a:p>
                  <a:pPr algn="ctr"/>
                  <a:endParaRPr lang="es-MX" sz="18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57" name="5 Elipse">
                  <a:extLst>
                    <a:ext uri="{FF2B5EF4-FFF2-40B4-BE49-F238E27FC236}">
                      <a16:creationId xmlns:a16="http://schemas.microsoft.com/office/drawing/2014/main" id="{8DED2AC4-F00E-FAEF-B0CD-AB7459A9685A}"/>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91378" rIns="0" bIns="91378" rtlCol="0" anchor="ctr"/>
                <a:lstStyle/>
                <a:p>
                  <a:pPr algn="ctr"/>
                  <a:r>
                    <a:rPr lang="es-MX" sz="24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09</a:t>
                  </a:r>
                </a:p>
              </p:txBody>
            </p:sp>
          </p:grpSp>
          <p:sp>
            <p:nvSpPr>
              <p:cNvPr id="153" name="Textbox 1">
                <a:extLst>
                  <a:ext uri="{FF2B5EF4-FFF2-40B4-BE49-F238E27FC236}">
                    <a16:creationId xmlns:a16="http://schemas.microsoft.com/office/drawing/2014/main" id="{151681D8-D953-F772-CDB5-599B0A2470A6}"/>
                  </a:ext>
                </a:extLst>
              </p:cNvPr>
              <p:cNvSpPr/>
              <p:nvPr/>
            </p:nvSpPr>
            <p:spPr>
              <a:xfrm>
                <a:off x="5111665" y="6944316"/>
                <a:ext cx="3539853" cy="1194254"/>
              </a:xfrm>
              <a:prstGeom prst="rect">
                <a:avLst/>
              </a:prstGeom>
            </p:spPr>
            <p:txBody>
              <a:bodyPr wrap="square" lIns="241719" tIns="120860" rIns="241719" bIns="120860">
                <a:spAutoFit/>
              </a:bodyPr>
              <a:lstStyle/>
              <a:p>
                <a:pPr algn="ctr" defTabSz="609585"/>
                <a:r>
                  <a:rPr kumimoji="1" lang="zh-TW" altLang="en-US" sz="1600" b="1" dirty="0">
                    <a:solidFill>
                      <a:schemeClr val="bg1"/>
                    </a:solidFill>
                    <a:latin typeface="微軟正黑體" panose="020B0604030504040204" pitchFamily="34" charset="-120"/>
                    <a:ea typeface="微軟正黑體" panose="020B0604030504040204" pitchFamily="34" charset="-120"/>
                  </a:rPr>
                  <a:t>向錄取學校報到</a:t>
                </a:r>
                <a:endParaRPr kumimoji="1" lang="en-US" altLang="zh-TW" sz="1600" b="1" dirty="0">
                  <a:solidFill>
                    <a:schemeClr val="bg1"/>
                  </a:solidFill>
                  <a:latin typeface="微軟正黑體" panose="020B0604030504040204" pitchFamily="34" charset="-120"/>
                  <a:ea typeface="微軟正黑體" panose="020B0604030504040204" pitchFamily="34" charset="-120"/>
                </a:endParaRPr>
              </a:p>
              <a:p>
                <a:pPr algn="ctr" defTabSz="609585"/>
                <a:r>
                  <a:rPr kumimoji="1" lang="zh-TW" altLang="en-US" sz="1600" b="1" dirty="0">
                    <a:solidFill>
                      <a:schemeClr val="bg1"/>
                    </a:solidFill>
                    <a:latin typeface="微軟正黑體" panose="020B0604030504040204" pitchFamily="34" charset="-120"/>
                    <a:ea typeface="微軟正黑體" panose="020B0604030504040204" pitchFamily="34" charset="-120"/>
                  </a:rPr>
                  <a:t>或聲明放棄錄取</a:t>
                </a:r>
                <a:endParaRPr kumimoji="1" lang="zh-CN"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154" name="Textbox 1">
                <a:extLst>
                  <a:ext uri="{FF2B5EF4-FFF2-40B4-BE49-F238E27FC236}">
                    <a16:creationId xmlns:a16="http://schemas.microsoft.com/office/drawing/2014/main" id="{1146FBC3-5285-ED9B-D4C8-C831142B7722}"/>
                  </a:ext>
                </a:extLst>
              </p:cNvPr>
              <p:cNvSpPr/>
              <p:nvPr/>
            </p:nvSpPr>
            <p:spPr>
              <a:xfrm>
                <a:off x="5111668" y="7994293"/>
                <a:ext cx="3572728" cy="1380358"/>
              </a:xfrm>
              <a:prstGeom prst="rect">
                <a:avLst/>
              </a:prstGeom>
            </p:spPr>
            <p:txBody>
              <a:bodyPr wrap="square" lIns="241719" tIns="120860" rIns="241719" bIns="120860">
                <a:spAutoFit/>
              </a:bodyPr>
              <a:lstStyle/>
              <a:p>
                <a:pPr algn="ctr" defTabSz="609585">
                  <a:lnSpc>
                    <a:spcPct val="130000"/>
                  </a:lnSpc>
                </a:pPr>
                <a:r>
                  <a:rPr kumimoji="1" lang="en-US" altLang="zh-CN" sz="1600" b="1" dirty="0">
                    <a:solidFill>
                      <a:srgbClr val="FFFF00"/>
                    </a:solidFill>
                    <a:latin typeface="微軟正黑體" panose="020B0604030504040204" pitchFamily="34" charset="-120"/>
                    <a:ea typeface="微軟正黑體" panose="020B0604030504040204" pitchFamily="34" charset="-120"/>
                  </a:rPr>
                  <a:t>115.7.15(</a:t>
                </a:r>
                <a:r>
                  <a:rPr kumimoji="1" lang="zh-TW" altLang="en-US" sz="1600" b="1" dirty="0">
                    <a:solidFill>
                      <a:srgbClr val="FFFF00"/>
                    </a:solidFill>
                    <a:latin typeface="微軟正黑體" panose="020B0604030504040204" pitchFamily="34" charset="-120"/>
                    <a:ea typeface="微軟正黑體" panose="020B0604030504040204" pitchFamily="34" charset="-120"/>
                  </a:rPr>
                  <a:t>三</a:t>
                </a:r>
                <a:r>
                  <a:rPr kumimoji="1" lang="en-US" altLang="zh-TW" sz="1600" b="1" dirty="0">
                    <a:solidFill>
                      <a:srgbClr val="FFFF00"/>
                    </a:solidFill>
                    <a:latin typeface="微軟正黑體" panose="020B0604030504040204" pitchFamily="34" charset="-120"/>
                    <a:ea typeface="微軟正黑體" panose="020B0604030504040204" pitchFamily="34" charset="-120"/>
                  </a:rPr>
                  <a:t>)</a:t>
                </a:r>
              </a:p>
              <a:p>
                <a:pPr algn="ctr" defTabSz="609585">
                  <a:lnSpc>
                    <a:spcPct val="130000"/>
                  </a:lnSpc>
                </a:pPr>
                <a:r>
                  <a:rPr kumimoji="1" lang="en-US" altLang="zh-TW" sz="1600" b="1" dirty="0">
                    <a:solidFill>
                      <a:srgbClr val="FFFF00"/>
                    </a:solidFill>
                    <a:latin typeface="微軟正黑體" panose="020B0604030504040204" pitchFamily="34" charset="-120"/>
                    <a:ea typeface="微軟正黑體" panose="020B0604030504040204" pitchFamily="34" charset="-120"/>
                  </a:rPr>
                  <a:t>12:00</a:t>
                </a:r>
                <a:r>
                  <a:rPr kumimoji="1" lang="zh-TW" altLang="en-US" sz="1600" b="1" dirty="0">
                    <a:solidFill>
                      <a:srgbClr val="FFFF00"/>
                    </a:solidFill>
                    <a:latin typeface="微軟正黑體" panose="020B0604030504040204" pitchFamily="34" charset="-120"/>
                    <a:ea typeface="微軟正黑體" panose="020B0604030504040204" pitchFamily="34" charset="-120"/>
                  </a:rPr>
                  <a:t>前</a:t>
                </a:r>
                <a:endParaRPr kumimoji="1" lang="zh-CN" altLang="en-US" sz="1600" b="1" dirty="0">
                  <a:solidFill>
                    <a:srgbClr val="FFFF00"/>
                  </a:solidFill>
                  <a:latin typeface="微軟正黑體" panose="020B0604030504040204" pitchFamily="34" charset="-120"/>
                  <a:ea typeface="微軟正黑體" panose="020B0604030504040204" pitchFamily="34" charset="-120"/>
                </a:endParaRPr>
              </a:p>
            </p:txBody>
          </p:sp>
        </p:grpSp>
        <p:sp>
          <p:nvSpPr>
            <p:cNvPr id="164" name="88 Arco">
              <a:extLst>
                <a:ext uri="{FF2B5EF4-FFF2-40B4-BE49-F238E27FC236}">
                  <a16:creationId xmlns:a16="http://schemas.microsoft.com/office/drawing/2014/main" id="{6F680676-D249-E48D-B689-F856397F336E}"/>
                </a:ext>
              </a:extLst>
            </p:cNvPr>
            <p:cNvSpPr/>
            <p:nvPr/>
          </p:nvSpPr>
          <p:spPr>
            <a:xfrm rot="2210551" flipH="1">
              <a:off x="2766678" y="5729550"/>
              <a:ext cx="1021658" cy="1042802"/>
            </a:xfrm>
            <a:prstGeom prst="arc">
              <a:avLst>
                <a:gd name="adj1" fmla="val 2455502"/>
                <a:gd name="adj2" fmla="val 12843852"/>
              </a:avLst>
            </a:prstGeom>
            <a:ln w="19050">
              <a:solidFill>
                <a:schemeClr val="bg1">
                  <a:lumMod val="50000"/>
                </a:schemeClr>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SV" sz="1800"/>
            </a:p>
          </p:txBody>
        </p:sp>
        <p:sp>
          <p:nvSpPr>
            <p:cNvPr id="165" name="84 Arco">
              <a:extLst>
                <a:ext uri="{FF2B5EF4-FFF2-40B4-BE49-F238E27FC236}">
                  <a16:creationId xmlns:a16="http://schemas.microsoft.com/office/drawing/2014/main" id="{0BD49032-BD1C-A0EA-59B0-E9D31784C3B8}"/>
                </a:ext>
              </a:extLst>
            </p:cNvPr>
            <p:cNvSpPr/>
            <p:nvPr/>
          </p:nvSpPr>
          <p:spPr>
            <a:xfrm rot="20454171" flipH="1" flipV="1">
              <a:off x="5139829" y="3891438"/>
              <a:ext cx="1249391" cy="1484703"/>
            </a:xfrm>
            <a:prstGeom prst="arc">
              <a:avLst>
                <a:gd name="adj1" fmla="val 2097632"/>
                <a:gd name="adj2" fmla="val 10812338"/>
              </a:avLst>
            </a:prstGeom>
            <a:ln w="19050">
              <a:solidFill>
                <a:schemeClr val="bg1">
                  <a:lumMod val="50000"/>
                </a:schemeClr>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SV" sz="1800"/>
            </a:p>
          </p:txBody>
        </p:sp>
        <p:sp>
          <p:nvSpPr>
            <p:cNvPr id="166" name="矩形 165">
              <a:extLst>
                <a:ext uri="{FF2B5EF4-FFF2-40B4-BE49-F238E27FC236}">
                  <a16:creationId xmlns:a16="http://schemas.microsoft.com/office/drawing/2014/main" id="{B8606C61-80EC-E746-F1E7-3E55824EB702}"/>
                </a:ext>
              </a:extLst>
            </p:cNvPr>
            <p:cNvSpPr/>
            <p:nvPr/>
          </p:nvSpPr>
          <p:spPr>
            <a:xfrm>
              <a:off x="9740900" y="5268007"/>
              <a:ext cx="2164308" cy="99175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buFont typeface="Wingdings" panose="05000000000000000000" pitchFamily="2" charset="2"/>
                <a:buChar char="l"/>
              </a:pPr>
              <a:r>
                <a:rPr lang="zh-TW" altLang="en-US" sz="1300" b="1" dirty="0">
                  <a:solidFill>
                    <a:srgbClr val="0000CC"/>
                  </a:solidFill>
                  <a:latin typeface="微軟正黑體" panose="020B0604030504040204" pitchFamily="34" charset="-120"/>
                  <a:ea typeface="微軟正黑體" panose="020B0604030504040204" pitchFamily="34" charset="-120"/>
                </a:rPr>
                <a:t>甄審總成績公告</a:t>
              </a:r>
              <a:r>
                <a:rPr lang="en-US" altLang="zh-TW" sz="1300" b="1" dirty="0">
                  <a:solidFill>
                    <a:srgbClr val="C00000"/>
                  </a:solidFill>
                  <a:latin typeface="微軟正黑體" panose="020B0604030504040204" pitchFamily="34" charset="-120"/>
                  <a:ea typeface="微軟正黑體" panose="020B0604030504040204" pitchFamily="34" charset="-120"/>
                </a:rPr>
                <a:t>115.6.23(</a:t>
              </a:r>
              <a:r>
                <a:rPr lang="zh-TW" altLang="en-US" sz="1300" b="1" dirty="0">
                  <a:solidFill>
                    <a:srgbClr val="C00000"/>
                  </a:solidFill>
                  <a:latin typeface="微軟正黑體" panose="020B0604030504040204" pitchFamily="34" charset="-120"/>
                  <a:ea typeface="微軟正黑體" panose="020B0604030504040204" pitchFamily="34" charset="-120"/>
                </a:rPr>
                <a:t>二</a:t>
              </a:r>
              <a:r>
                <a:rPr lang="en-US" altLang="zh-TW" sz="1300" b="1" dirty="0">
                  <a:solidFill>
                    <a:srgbClr val="C00000"/>
                  </a:solidFill>
                  <a:latin typeface="微軟正黑體" panose="020B0604030504040204" pitchFamily="34" charset="-120"/>
                  <a:ea typeface="微軟正黑體" panose="020B0604030504040204" pitchFamily="34" charset="-120"/>
                </a:rPr>
                <a:t>)10:00</a:t>
              </a:r>
              <a:r>
                <a:rPr lang="zh-TW" altLang="en-US" sz="1300" b="1" dirty="0">
                  <a:solidFill>
                    <a:srgbClr val="C00000"/>
                  </a:solidFill>
                  <a:latin typeface="微軟正黑體" panose="020B0604030504040204" pitchFamily="34" charset="-120"/>
                  <a:ea typeface="微軟正黑體" panose="020B0604030504040204" pitchFamily="34" charset="-120"/>
                </a:rPr>
                <a:t>前</a:t>
              </a:r>
              <a:endParaRPr lang="en-US" altLang="zh-TW" sz="1300" b="1" dirty="0">
                <a:solidFill>
                  <a:srgbClr val="C00000"/>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l"/>
              </a:pPr>
              <a:r>
                <a:rPr lang="zh-TW" altLang="en-US" sz="1300" b="1" dirty="0">
                  <a:solidFill>
                    <a:srgbClr val="0000CC"/>
                  </a:solidFill>
                  <a:latin typeface="微軟正黑體" panose="020B0604030504040204" pitchFamily="34" charset="-120"/>
                  <a:ea typeface="微軟正黑體" panose="020B0604030504040204" pitchFamily="34" charset="-120"/>
                </a:rPr>
                <a:t>甄審正、備取生名單公告</a:t>
              </a:r>
              <a:endParaRPr lang="en-US" altLang="zh-TW" sz="1300" b="1" dirty="0">
                <a:solidFill>
                  <a:srgbClr val="0000CC"/>
                </a:solidFill>
                <a:latin typeface="微軟正黑體" panose="020B0604030504040204" pitchFamily="34" charset="-120"/>
                <a:ea typeface="微軟正黑體" panose="020B0604030504040204" pitchFamily="34" charset="-120"/>
              </a:endParaRPr>
            </a:p>
            <a:p>
              <a:r>
                <a:rPr lang="en-US" altLang="zh-TW" sz="1300" b="1" dirty="0">
                  <a:solidFill>
                    <a:srgbClr val="0000CC"/>
                  </a:solidFill>
                  <a:latin typeface="微軟正黑體" panose="020B0604030504040204" pitchFamily="34" charset="-120"/>
                  <a:ea typeface="微軟正黑體" panose="020B0604030504040204" pitchFamily="34" charset="-120"/>
                </a:rPr>
                <a:t>   </a:t>
              </a:r>
              <a:r>
                <a:rPr lang="en-US" altLang="zh-TW" sz="1300" b="1" dirty="0">
                  <a:solidFill>
                    <a:srgbClr val="C00000"/>
                  </a:solidFill>
                  <a:latin typeface="微軟正黑體" panose="020B0604030504040204" pitchFamily="34" charset="-120"/>
                  <a:ea typeface="微軟正黑體" panose="020B0604030504040204" pitchFamily="34" charset="-120"/>
                </a:rPr>
                <a:t>115.6.25(</a:t>
              </a:r>
              <a:r>
                <a:rPr lang="zh-TW" altLang="en-US" sz="1300" b="1" dirty="0">
                  <a:solidFill>
                    <a:srgbClr val="C00000"/>
                  </a:solidFill>
                  <a:latin typeface="微軟正黑體" panose="020B0604030504040204" pitchFamily="34" charset="-120"/>
                  <a:ea typeface="微軟正黑體" panose="020B0604030504040204" pitchFamily="34" charset="-120"/>
                </a:rPr>
                <a:t>四</a:t>
              </a:r>
              <a:r>
                <a:rPr lang="en-US" altLang="zh-TW" sz="1300" b="1" dirty="0">
                  <a:solidFill>
                    <a:srgbClr val="C00000"/>
                  </a:solidFill>
                  <a:latin typeface="微軟正黑體" panose="020B0604030504040204" pitchFamily="34" charset="-120"/>
                  <a:ea typeface="微軟正黑體" panose="020B0604030504040204" pitchFamily="34" charset="-120"/>
                </a:rPr>
                <a:t>) 10:00</a:t>
              </a:r>
              <a:r>
                <a:rPr lang="zh-TW" altLang="en-US" sz="1300" b="1" dirty="0">
                  <a:solidFill>
                    <a:srgbClr val="C00000"/>
                  </a:solidFill>
                  <a:latin typeface="微軟正黑體" panose="020B0604030504040204" pitchFamily="34" charset="-120"/>
                  <a:ea typeface="微軟正黑體" panose="020B0604030504040204" pitchFamily="34" charset="-120"/>
                </a:rPr>
                <a:t>前</a:t>
              </a:r>
            </a:p>
          </p:txBody>
        </p:sp>
        <p:sp>
          <p:nvSpPr>
            <p:cNvPr id="167" name="矩形 166">
              <a:extLst>
                <a:ext uri="{FF2B5EF4-FFF2-40B4-BE49-F238E27FC236}">
                  <a16:creationId xmlns:a16="http://schemas.microsoft.com/office/drawing/2014/main" id="{1EE3201E-A006-7958-0C4C-958EE8EA2DF1}"/>
                </a:ext>
              </a:extLst>
            </p:cNvPr>
            <p:cNvSpPr/>
            <p:nvPr/>
          </p:nvSpPr>
          <p:spPr>
            <a:xfrm>
              <a:off x="7950002" y="4122419"/>
              <a:ext cx="2187428" cy="47494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400" b="1" dirty="0">
                  <a:solidFill>
                    <a:srgbClr val="0000CC"/>
                  </a:solidFill>
                  <a:latin typeface="微軟正黑體" panose="020B0604030504040204" pitchFamily="34" charset="-120"/>
                  <a:ea typeface="微軟正黑體" panose="020B0604030504040204" pitchFamily="34" charset="-120"/>
                </a:rPr>
                <a:t>依報名之校</a:t>
              </a:r>
              <a:r>
                <a:rPr lang="zh-TW" altLang="en-US" sz="1400" b="1" dirty="0">
                  <a:solidFill>
                    <a:srgbClr val="C00000"/>
                  </a:solidFill>
                  <a:latin typeface="微軟正黑體" panose="020B0604030504040204" pitchFamily="34" charset="-120"/>
                  <a:ea typeface="微軟正黑體" panose="020B0604030504040204" pitchFamily="34" charset="-120"/>
                </a:rPr>
                <a:t>系科（組）</a:t>
              </a:r>
              <a:endParaRPr lang="en-US" altLang="zh-TW" sz="1400" b="1" dirty="0">
                <a:solidFill>
                  <a:srgbClr val="C00000"/>
                </a:solidFill>
                <a:latin typeface="微軟正黑體" panose="020B0604030504040204" pitchFamily="34" charset="-120"/>
                <a:ea typeface="微軟正黑體" panose="020B0604030504040204" pitchFamily="34" charset="-120"/>
              </a:endParaRPr>
            </a:p>
            <a:p>
              <a:pPr algn="ctr"/>
              <a:r>
                <a:rPr lang="zh-TW" altLang="en-US" sz="1400" b="1" dirty="0">
                  <a:solidFill>
                    <a:srgbClr val="C00000"/>
                  </a:solidFill>
                  <a:latin typeface="微軟正黑體" panose="020B0604030504040204" pitchFamily="34" charset="-120"/>
                  <a:ea typeface="微軟正黑體" panose="020B0604030504040204" pitchFamily="34" charset="-120"/>
                </a:rPr>
                <a:t>、學程</a:t>
              </a:r>
              <a:r>
                <a:rPr lang="zh-TW" altLang="en-US" sz="1400" b="1" dirty="0">
                  <a:solidFill>
                    <a:srgbClr val="0000CC"/>
                  </a:solidFill>
                  <a:latin typeface="微軟正黑體" panose="020B0604030504040204" pitchFamily="34" charset="-120"/>
                  <a:ea typeface="微軟正黑體" panose="020B0604030504040204" pitchFamily="34" charset="-120"/>
                </a:rPr>
                <a:t>所訂時間</a:t>
              </a:r>
            </a:p>
          </p:txBody>
        </p:sp>
        <p:sp>
          <p:nvSpPr>
            <p:cNvPr id="168" name="矩形 167">
              <a:extLst>
                <a:ext uri="{FF2B5EF4-FFF2-40B4-BE49-F238E27FC236}">
                  <a16:creationId xmlns:a16="http://schemas.microsoft.com/office/drawing/2014/main" id="{B0EE1482-5636-D257-2F07-0B0FC5C59AB7}"/>
                </a:ext>
              </a:extLst>
            </p:cNvPr>
            <p:cNvSpPr/>
            <p:nvPr/>
          </p:nvSpPr>
          <p:spPr>
            <a:xfrm>
              <a:off x="5586315" y="3203919"/>
              <a:ext cx="1739135" cy="451036"/>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buFont typeface="Wingdings" panose="05000000000000000000" pitchFamily="2" charset="2"/>
                <a:buChar char="l"/>
              </a:pPr>
              <a:r>
                <a:rPr lang="zh-TW" altLang="en-US" sz="1300" b="1" dirty="0">
                  <a:solidFill>
                    <a:srgbClr val="0000CC"/>
                  </a:solidFill>
                  <a:latin typeface="微軟正黑體" panose="020B0604030504040204" pitchFamily="34" charset="-120"/>
                  <a:ea typeface="微軟正黑體" panose="020B0604030504040204" pitchFamily="34" charset="-120"/>
                </a:rPr>
                <a:t>資格審查結果查詢</a:t>
              </a:r>
              <a:endParaRPr lang="en-US" altLang="zh-TW" sz="1300" b="1" dirty="0">
                <a:solidFill>
                  <a:srgbClr val="0000CC"/>
                </a:solidFill>
                <a:latin typeface="微軟正黑體" panose="020B0604030504040204" pitchFamily="34" charset="-120"/>
                <a:ea typeface="微軟正黑體" panose="020B0604030504040204" pitchFamily="34" charset="-120"/>
              </a:endParaRPr>
            </a:p>
            <a:p>
              <a:pPr algn="ctr"/>
              <a:r>
                <a:rPr lang="en-US" altLang="zh-TW" sz="1300" b="1" dirty="0">
                  <a:solidFill>
                    <a:srgbClr val="0000CC"/>
                  </a:solidFill>
                  <a:latin typeface="微軟正黑體" panose="020B0604030504040204" pitchFamily="34" charset="-120"/>
                  <a:ea typeface="微軟正黑體" panose="020B0604030504040204" pitchFamily="34" charset="-120"/>
                </a:rPr>
                <a:t>115.5.15(</a:t>
              </a:r>
              <a:r>
                <a:rPr lang="zh-TW" altLang="en-US" sz="1300" b="1" dirty="0">
                  <a:solidFill>
                    <a:srgbClr val="0000CC"/>
                  </a:solidFill>
                  <a:latin typeface="微軟正黑體" panose="020B0604030504040204" pitchFamily="34" charset="-120"/>
                  <a:ea typeface="微軟正黑體" panose="020B0604030504040204" pitchFamily="34" charset="-120"/>
                </a:rPr>
                <a:t>五</a:t>
              </a:r>
              <a:r>
                <a:rPr lang="en-US" altLang="zh-TW" sz="1300" b="1" dirty="0">
                  <a:solidFill>
                    <a:srgbClr val="0000CC"/>
                  </a:solidFill>
                  <a:latin typeface="微軟正黑體" panose="020B0604030504040204" pitchFamily="34" charset="-120"/>
                  <a:ea typeface="微軟正黑體" panose="020B0604030504040204" pitchFamily="34" charset="-120"/>
                </a:rPr>
                <a:t>)10:00</a:t>
              </a:r>
              <a:r>
                <a:rPr lang="zh-TW" altLang="en-US" sz="1300" b="1" dirty="0">
                  <a:solidFill>
                    <a:srgbClr val="0000CC"/>
                  </a:solidFill>
                  <a:latin typeface="微軟正黑體" panose="020B0604030504040204" pitchFamily="34" charset="-120"/>
                  <a:ea typeface="微軟正黑體" panose="020B0604030504040204" pitchFamily="34" charset="-120"/>
                </a:rPr>
                <a:t>起</a:t>
              </a:r>
            </a:p>
          </p:txBody>
        </p:sp>
      </p:grpSp>
    </p:spTree>
    <p:extLst>
      <p:ext uri="{BB962C8B-B14F-4D97-AF65-F5344CB8AC3E}">
        <p14:creationId xmlns:p14="http://schemas.microsoft.com/office/powerpoint/2010/main" val="1211878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4294967295"/>
          </p:nvPr>
        </p:nvSpPr>
        <p:spPr>
          <a:xfrm>
            <a:off x="1120776" y="2450198"/>
            <a:ext cx="9951582" cy="2918166"/>
          </a:xfrm>
        </p:spPr>
        <p:txBody>
          <a:bodyPr>
            <a:noAutofit/>
          </a:bodyPr>
          <a:lstStyle/>
          <a:p>
            <a:pPr>
              <a:lnSpc>
                <a:spcPts val="3000"/>
              </a:lnSpc>
              <a:spcBef>
                <a:spcPts val="200"/>
              </a:spcBef>
              <a:buClr>
                <a:srgbClr val="FFC000"/>
              </a:buClr>
              <a:buFont typeface="Wingdings" panose="05000000000000000000" pitchFamily="2" charset="2"/>
              <a:buChar char="u"/>
            </a:pPr>
            <a:r>
              <a:rPr lang="zh-TW" altLang="en-US" sz="2000" dirty="0">
                <a:solidFill>
                  <a:srgbClr val="000000"/>
                </a:solidFill>
                <a:latin typeface="Times New Roman" panose="02020603050405020304" pitchFamily="18" charset="0"/>
                <a:ea typeface="華康儷楷書" panose="03000509000000000000" pitchFamily="65" charset="-120"/>
                <a:cs typeface="Times New Roman" panose="02020603050405020304" pitchFamily="18" charset="0"/>
              </a:rPr>
              <a:t>首次進入系統須</a:t>
            </a:r>
            <a:r>
              <a:rPr lang="zh-TW" altLang="en-US" sz="2000"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自行設定</a:t>
            </a:r>
            <a:r>
              <a:rPr lang="zh-TW" altLang="en-US" sz="2000" dirty="0">
                <a:solidFill>
                  <a:srgbClr val="000000"/>
                </a:solidFill>
                <a:latin typeface="Times New Roman" panose="02020603050405020304" pitchFamily="18" charset="0"/>
                <a:ea typeface="華康儷楷書" panose="03000509000000000000" pitchFamily="65" charset="-120"/>
                <a:cs typeface="Times New Roman" panose="02020603050405020304" pitchFamily="18" charset="0"/>
              </a:rPr>
              <a:t>通行碼</a:t>
            </a:r>
            <a:endParaRPr lang="en-US" altLang="zh-TW" sz="2000" dirty="0">
              <a:solidFill>
                <a:srgbClr val="000000"/>
              </a:solidFill>
              <a:latin typeface="Times New Roman" panose="02020603050405020304" pitchFamily="18" charset="0"/>
              <a:ea typeface="華康儷楷書" panose="03000509000000000000" pitchFamily="65" charset="-120"/>
              <a:cs typeface="Times New Roman" panose="02020603050405020304" pitchFamily="18" charset="0"/>
            </a:endParaRPr>
          </a:p>
          <a:p>
            <a:pPr>
              <a:lnSpc>
                <a:spcPts val="3000"/>
              </a:lnSpc>
              <a:spcBef>
                <a:spcPts val="200"/>
              </a:spcBef>
              <a:buClr>
                <a:srgbClr val="FFC000"/>
              </a:buClr>
              <a:buFont typeface="Wingdings" panose="05000000000000000000" pitchFamily="2" charset="2"/>
              <a:buChar char="u"/>
            </a:pPr>
            <a:r>
              <a:rPr lang="en-US" altLang="zh-TW"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115.5.5(</a:t>
            </a:r>
            <a:r>
              <a:rPr lang="zh-TW" altLang="en-US"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二</a:t>
            </a:r>
            <a:r>
              <a:rPr lang="en-US" altLang="zh-TW"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)24:00</a:t>
            </a:r>
            <a:r>
              <a:rPr lang="zh-TW" altLang="en-US"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前</a:t>
            </a:r>
            <a:r>
              <a:rPr lang="zh-TW" altLang="en-US" sz="2000" b="1" dirty="0">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繳交報名費</a:t>
            </a:r>
            <a:r>
              <a:rPr lang="en-US" altLang="zh-TW" sz="20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0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跨行匯款</a:t>
            </a:r>
            <a:r>
              <a:rPr lang="en-US" altLang="zh-TW" sz="20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15:30</a:t>
            </a:r>
            <a:r>
              <a:rPr lang="zh-TW" altLang="en-US" sz="20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前</a:t>
            </a:r>
            <a:r>
              <a:rPr lang="en-US" altLang="zh-TW" sz="20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0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 </a:t>
            </a:r>
            <a:r>
              <a:rPr lang="zh-TW" altLang="en-US" sz="2000" b="1"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000" b="1" dirty="0">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依系統產生帳號至金融機構繳交，不可合併繳費</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a:t>
            </a:r>
            <a:endPar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endParaRPr>
          </a:p>
          <a:p>
            <a:pPr>
              <a:lnSpc>
                <a:spcPts val="3000"/>
              </a:lnSpc>
              <a:spcBef>
                <a:spcPts val="200"/>
              </a:spcBef>
              <a:buClr>
                <a:srgbClr val="FFC000"/>
              </a:buClr>
              <a:buFont typeface="Wingdings" panose="05000000000000000000" pitchFamily="2" charset="2"/>
              <a:buChar char="u"/>
            </a:pPr>
            <a:r>
              <a:rPr lang="en-US" altLang="zh-TW" sz="2000"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115.5.6(</a:t>
            </a:r>
            <a:r>
              <a:rPr lang="zh-TW" altLang="en-US" sz="2000"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三</a:t>
            </a:r>
            <a:r>
              <a:rPr lang="en-US" altLang="zh-TW" sz="2000"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)17:00</a:t>
            </a:r>
            <a:r>
              <a:rPr lang="zh-TW" altLang="en-US" sz="2000"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前</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登錄資格審查資料並檢核所登錄資料、日期是否正確及</a:t>
            </a:r>
            <a:r>
              <a:rPr lang="zh-TW" altLang="en-US" sz="2000" b="1" u="sng"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確認</a:t>
            </a:r>
            <a:r>
              <a:rPr lang="zh-TW" altLang="en-US" sz="2000" b="1" u="sng"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是否具有中央資料庫學習歷程檔案</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000" b="1" dirty="0">
                <a:solidFill>
                  <a:srgbClr val="FF0000"/>
                </a:solidFill>
                <a:highlight>
                  <a:srgbClr val="FFFF00"/>
                </a:highlight>
                <a:latin typeface="華康儷楷書" panose="03000509000000000000" pitchFamily="65" charset="-120"/>
                <a:ea typeface="華康儷楷書" panose="03000509000000000000" pitchFamily="65" charset="-120"/>
              </a:rPr>
              <a:t>一經確定送出，即不可修改</a:t>
            </a:r>
            <a:endParaRPr lang="en-US" altLang="zh-TW" sz="2000" u="sng" dirty="0">
              <a:latin typeface="Times New Roman" panose="02020603050405020304" pitchFamily="18" charset="0"/>
              <a:ea typeface="華康儷楷書" panose="03000509000000000000" pitchFamily="65" charset="-120"/>
              <a:cs typeface="Times New Roman" panose="02020603050405020304" pitchFamily="18" charset="0"/>
            </a:endParaRPr>
          </a:p>
          <a:p>
            <a:pPr>
              <a:lnSpc>
                <a:spcPts val="3000"/>
              </a:lnSpc>
              <a:spcBef>
                <a:spcPts val="200"/>
              </a:spcBef>
              <a:buClr>
                <a:srgbClr val="FFC000"/>
              </a:buClr>
              <a:buFont typeface="Wingdings" panose="05000000000000000000" pitchFamily="2" charset="2"/>
              <a:buChar char="u"/>
            </a:pPr>
            <a:r>
              <a:rPr lang="en-US"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115.5.6(</a:t>
            </a:r>
            <a:r>
              <a:rPr lang="zh-TW" altLang="en-US"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三</a:t>
            </a:r>
            <a:r>
              <a:rPr lang="en-US"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前，</a:t>
            </a:r>
            <a:r>
              <a:rPr lang="zh-TW" altLang="en-US" sz="2000" b="1" dirty="0">
                <a:latin typeface="Times New Roman" panose="02020603050405020304" pitchFamily="18" charset="0"/>
                <a:ea typeface="華康儷楷書" panose="03000509000000000000" pitchFamily="65" charset="-120"/>
                <a:cs typeface="Times New Roman" panose="02020603050405020304" pitchFamily="18" charset="0"/>
              </a:rPr>
              <a:t>以</a:t>
            </a:r>
            <a:r>
              <a:rPr lang="zh-TW" altLang="en-US"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限時掛號</a:t>
            </a:r>
            <a:r>
              <a:rPr lang="zh-TW" altLang="en-US" sz="2000" b="1" dirty="0">
                <a:latin typeface="Times New Roman" panose="02020603050405020304" pitchFamily="18" charset="0"/>
                <a:ea typeface="華康儷楷書" panose="03000509000000000000" pitchFamily="65" charset="-120"/>
                <a:cs typeface="Times New Roman" panose="02020603050405020304" pitchFamily="18" charset="0"/>
              </a:rPr>
              <a:t>繳寄</a:t>
            </a:r>
            <a:r>
              <a:rPr lang="zh-TW" altLang="en-US"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紙本</a:t>
            </a:r>
            <a:r>
              <a:rPr lang="zh-TW" altLang="en-US" sz="2000" b="1" dirty="0">
                <a:latin typeface="Times New Roman" panose="02020603050405020304" pitchFamily="18" charset="0"/>
                <a:ea typeface="華康儷楷書" panose="03000509000000000000" pitchFamily="65" charset="-120"/>
                <a:cs typeface="Times New Roman" panose="02020603050405020304" pitchFamily="18" charset="0"/>
              </a:rPr>
              <a:t>相關文件至本委員會審查</a:t>
            </a:r>
            <a:r>
              <a:rPr lang="en-US" altLang="zh-TW" sz="2000" b="1"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000" b="1" dirty="0">
                <a:latin typeface="Times New Roman" panose="02020603050405020304" pitchFamily="18" charset="0"/>
                <a:ea typeface="華康儷楷書" panose="03000509000000000000" pitchFamily="65" charset="-120"/>
                <a:cs typeface="Times New Roman" panose="02020603050405020304" pitchFamily="18" charset="0"/>
              </a:rPr>
              <a:t>郵戳為憑</a:t>
            </a:r>
            <a:r>
              <a:rPr lang="en-US" altLang="zh-TW" sz="2000" b="1" dirty="0">
                <a:latin typeface="Times New Roman" panose="02020603050405020304" pitchFamily="18" charset="0"/>
                <a:ea typeface="華康儷楷書" panose="03000509000000000000" pitchFamily="65" charset="-120"/>
                <a:cs typeface="Times New Roman" panose="02020603050405020304" pitchFamily="18" charset="0"/>
              </a:rPr>
              <a:t>)</a:t>
            </a:r>
          </a:p>
          <a:p>
            <a:pPr>
              <a:lnSpc>
                <a:spcPts val="3000"/>
              </a:lnSpc>
              <a:spcBef>
                <a:spcPts val="200"/>
              </a:spcBef>
              <a:buClr>
                <a:srgbClr val="FFC000"/>
              </a:buClr>
              <a:buFont typeface="Wingdings" panose="05000000000000000000" pitchFamily="2" charset="2"/>
              <a:buChar char="u"/>
            </a:pPr>
            <a:r>
              <a:rPr lang="en-US" altLang="zh-TW" sz="2000"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115.5.15(</a:t>
            </a:r>
            <a:r>
              <a:rPr lang="zh-TW" altLang="en-US" sz="2000"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五</a:t>
            </a:r>
            <a:r>
              <a:rPr lang="en-US" altLang="zh-TW" sz="2000"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)10:00</a:t>
            </a:r>
            <a:r>
              <a:rPr lang="zh-TW" altLang="en-US" sz="2000"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起</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公告資格審查結果</a:t>
            </a:r>
            <a:r>
              <a:rPr lang="en-US" altLang="zh-TW" sz="2000" b="1" u="sng"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000" b="1" u="sng"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含優待加分比率</a:t>
            </a:r>
            <a:r>
              <a:rPr lang="en-US" altLang="zh-TW" sz="2000" b="1" u="sng"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a:t>
            </a:r>
          </a:p>
        </p:txBody>
      </p:sp>
      <p:sp>
        <p:nvSpPr>
          <p:cNvPr id="19464" name="Rectangle 6"/>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endParaRPr lang="zh-TW" altLang="en-US" sz="1800">
              <a:latin typeface="華康儷楷書" panose="03000509000000000000" pitchFamily="65" charset="-120"/>
              <a:ea typeface="華康儷楷書" panose="03000509000000000000" pitchFamily="65" charset="-120"/>
            </a:endParaRPr>
          </a:p>
        </p:txBody>
      </p:sp>
      <p:sp>
        <p:nvSpPr>
          <p:cNvPr id="26"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2" name="矩形 1"/>
          <p:cNvSpPr/>
          <p:nvPr/>
        </p:nvSpPr>
        <p:spPr>
          <a:xfrm>
            <a:off x="1120775" y="1680973"/>
            <a:ext cx="6632575" cy="461665"/>
          </a:xfrm>
          <a:prstGeom prst="rect">
            <a:avLst/>
          </a:prstGeom>
          <a:solidFill>
            <a:schemeClr val="accent4">
              <a:lumMod val="20000"/>
              <a:lumOff val="80000"/>
            </a:schemeClr>
          </a:solidFill>
        </p:spPr>
        <p:txBody>
          <a:bodyPr wrap="square">
            <a:spAutoFit/>
          </a:bodyPr>
          <a:lstStyle/>
          <a:p>
            <a:pPr lvl="0" fontAlgn="base">
              <a:spcBef>
                <a:spcPct val="0"/>
              </a:spcBef>
              <a:spcAft>
                <a:spcPct val="0"/>
              </a:spcAft>
            </a:pPr>
            <a:r>
              <a:rPr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系統開放時間：</a:t>
            </a:r>
            <a:r>
              <a:rPr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115.4.29(</a:t>
            </a:r>
            <a:r>
              <a:rPr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)10:00-5.6(</a:t>
            </a:r>
            <a:r>
              <a:rPr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25" name="群組 24">
            <a:extLst>
              <a:ext uri="{FF2B5EF4-FFF2-40B4-BE49-F238E27FC236}">
                <a16:creationId xmlns:a16="http://schemas.microsoft.com/office/drawing/2014/main" id="{63756E60-5206-4184-B683-4F3763E8D2A0}"/>
              </a:ext>
            </a:extLst>
          </p:cNvPr>
          <p:cNvGrpSpPr/>
          <p:nvPr/>
        </p:nvGrpSpPr>
        <p:grpSpPr>
          <a:xfrm>
            <a:off x="8100598" y="841179"/>
            <a:ext cx="3957046" cy="1432422"/>
            <a:chOff x="8015879" y="862042"/>
            <a:chExt cx="3957046" cy="1432422"/>
          </a:xfrm>
        </p:grpSpPr>
        <p:cxnSp>
          <p:nvCxnSpPr>
            <p:cNvPr id="27" name="直線單箭頭接點 8">
              <a:extLst>
                <a:ext uri="{FF2B5EF4-FFF2-40B4-BE49-F238E27FC236}">
                  <a16:creationId xmlns:a16="http://schemas.microsoft.com/office/drawing/2014/main" id="{57EA319F-37F8-4924-978B-E94B99B82E86}"/>
                </a:ext>
              </a:extLst>
            </p:cNvPr>
            <p:cNvCxnSpPr>
              <a:cxnSpLocks noChangeShapeType="1"/>
              <a:endCxn id="56" idx="1"/>
            </p:cNvCxnSpPr>
            <p:nvPr/>
          </p:nvCxnSpPr>
          <p:spPr bwMode="auto">
            <a:xfrm>
              <a:off x="11498520" y="1576434"/>
              <a:ext cx="117228"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28" name="圓角矩形 25">
              <a:extLst>
                <a:ext uri="{FF2B5EF4-FFF2-40B4-BE49-F238E27FC236}">
                  <a16:creationId xmlns:a16="http://schemas.microsoft.com/office/drawing/2014/main" id="{6EE2C378-4CC8-4113-A470-E36C8B3F45E0}"/>
                </a:ext>
              </a:extLst>
            </p:cNvPr>
            <p:cNvSpPr/>
            <p:nvPr/>
          </p:nvSpPr>
          <p:spPr bwMode="auto">
            <a:xfrm>
              <a:off x="8921115" y="865217"/>
              <a:ext cx="357187" cy="1428750"/>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華康儷楷書" panose="03000509000000000000" pitchFamily="65" charset="-120"/>
                  <a:ea typeface="華康儷楷書" panose="03000509000000000000" pitchFamily="65" charset="-120"/>
                </a:rPr>
                <a:t>資格審查登錄</a:t>
              </a:r>
            </a:p>
            <a:p>
              <a:pPr algn="dist">
                <a:defRPr/>
              </a:pPr>
              <a:r>
                <a:rPr lang="zh-TW" altLang="en-US" sz="1400" dirty="0">
                  <a:solidFill>
                    <a:schemeClr val="bg1"/>
                  </a:solidFill>
                  <a:latin typeface="華康儷楷書" panose="03000509000000000000" pitchFamily="65" charset="-120"/>
                  <a:ea typeface="華康儷楷書" panose="03000509000000000000" pitchFamily="65" charset="-120"/>
                </a:rPr>
                <a:t>繳交報名費及</a:t>
              </a:r>
              <a:endParaRPr lang="en-US" altLang="zh-TW" sz="1400" dirty="0">
                <a:solidFill>
                  <a:schemeClr val="bg1"/>
                </a:solidFill>
                <a:latin typeface="華康儷楷書" panose="03000509000000000000" pitchFamily="65" charset="-120"/>
                <a:ea typeface="華康儷楷書" panose="03000509000000000000" pitchFamily="65" charset="-120"/>
              </a:endParaRPr>
            </a:p>
          </p:txBody>
        </p:sp>
        <p:sp>
          <p:nvSpPr>
            <p:cNvPr id="29" name="圓角矩形 28">
              <a:extLst>
                <a:ext uri="{FF2B5EF4-FFF2-40B4-BE49-F238E27FC236}">
                  <a16:creationId xmlns:a16="http://schemas.microsoft.com/office/drawing/2014/main" id="{4FA756F9-04B6-424B-AE7C-1DEF60CCF96A}"/>
                </a:ext>
              </a:extLst>
            </p:cNvPr>
            <p:cNvSpPr/>
            <p:nvPr/>
          </p:nvSpPr>
          <p:spPr bwMode="auto">
            <a:xfrm>
              <a:off x="9368790" y="865217"/>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網路報名</a:t>
              </a:r>
            </a:p>
          </p:txBody>
        </p:sp>
        <p:sp>
          <p:nvSpPr>
            <p:cNvPr id="31" name="圓角矩形 30">
              <a:extLst>
                <a:ext uri="{FF2B5EF4-FFF2-40B4-BE49-F238E27FC236}">
                  <a16:creationId xmlns:a16="http://schemas.microsoft.com/office/drawing/2014/main" id="{11365380-FEA6-4335-B897-7EACBEBF7AC7}"/>
                </a:ext>
              </a:extLst>
            </p:cNvPr>
            <p:cNvSpPr/>
            <p:nvPr/>
          </p:nvSpPr>
          <p:spPr bwMode="auto">
            <a:xfrm>
              <a:off x="10261600" y="865217"/>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32" name="圓角矩形 31">
              <a:extLst>
                <a:ext uri="{FF2B5EF4-FFF2-40B4-BE49-F238E27FC236}">
                  <a16:creationId xmlns:a16="http://schemas.microsoft.com/office/drawing/2014/main" id="{14856948-7C7F-4B5C-BA88-645F78189812}"/>
                </a:ext>
              </a:extLst>
            </p:cNvPr>
            <p:cNvSpPr/>
            <p:nvPr/>
          </p:nvSpPr>
          <p:spPr bwMode="auto">
            <a:xfrm>
              <a:off x="10723562" y="865217"/>
              <a:ext cx="357188"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33" name="圓角矩形 32">
              <a:extLst>
                <a:ext uri="{FF2B5EF4-FFF2-40B4-BE49-F238E27FC236}">
                  <a16:creationId xmlns:a16="http://schemas.microsoft.com/office/drawing/2014/main" id="{1D89F1E2-C8CF-4E1F-8FC6-E516169D8183}"/>
                </a:ext>
              </a:extLst>
            </p:cNvPr>
            <p:cNvSpPr/>
            <p:nvPr/>
          </p:nvSpPr>
          <p:spPr bwMode="auto">
            <a:xfrm>
              <a:off x="11172825"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34" name="直線單箭頭接點 14">
              <a:extLst>
                <a:ext uri="{FF2B5EF4-FFF2-40B4-BE49-F238E27FC236}">
                  <a16:creationId xmlns:a16="http://schemas.microsoft.com/office/drawing/2014/main" id="{7A618DDB-C8CF-4798-A5D9-84642962B1D1}"/>
                </a:ext>
              </a:extLst>
            </p:cNvPr>
            <p:cNvCxnSpPr>
              <a:cxnSpLocks noChangeShapeType="1"/>
              <a:stCxn id="28" idx="3"/>
              <a:endCxn id="29" idx="1"/>
            </p:cNvCxnSpPr>
            <p:nvPr/>
          </p:nvCxnSpPr>
          <p:spPr bwMode="auto">
            <a:xfrm>
              <a:off x="9278292" y="1579575"/>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5" name="直線單箭頭接點 15">
              <a:extLst>
                <a:ext uri="{FF2B5EF4-FFF2-40B4-BE49-F238E27FC236}">
                  <a16:creationId xmlns:a16="http://schemas.microsoft.com/office/drawing/2014/main" id="{A3B65352-FD49-4583-B76A-3F204C021F02}"/>
                </a:ext>
              </a:extLst>
            </p:cNvPr>
            <p:cNvCxnSpPr>
              <a:cxnSpLocks noChangeShapeType="1"/>
              <a:stCxn id="29" idx="3"/>
            </p:cNvCxnSpPr>
            <p:nvPr/>
          </p:nvCxnSpPr>
          <p:spPr bwMode="auto">
            <a:xfrm>
              <a:off x="9726651" y="1579575"/>
              <a:ext cx="93113"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6" name="直線單箭頭接點 16">
              <a:extLst>
                <a:ext uri="{FF2B5EF4-FFF2-40B4-BE49-F238E27FC236}">
                  <a16:creationId xmlns:a16="http://schemas.microsoft.com/office/drawing/2014/main" id="{37539AFF-8D9C-46F3-BF7F-A55900130618}"/>
                </a:ext>
              </a:extLst>
            </p:cNvPr>
            <p:cNvCxnSpPr>
              <a:cxnSpLocks noChangeShapeType="1"/>
              <a:stCxn id="31" idx="3"/>
              <a:endCxn id="32" idx="1"/>
            </p:cNvCxnSpPr>
            <p:nvPr/>
          </p:nvCxnSpPr>
          <p:spPr bwMode="auto">
            <a:xfrm>
              <a:off x="10618901" y="1579575"/>
              <a:ext cx="104772"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55" name="直線單箭頭接點 17">
              <a:extLst>
                <a:ext uri="{FF2B5EF4-FFF2-40B4-BE49-F238E27FC236}">
                  <a16:creationId xmlns:a16="http://schemas.microsoft.com/office/drawing/2014/main" id="{1FA54FE5-A99F-423D-A94C-A23E45571E77}"/>
                </a:ext>
              </a:extLst>
            </p:cNvPr>
            <p:cNvCxnSpPr>
              <a:cxnSpLocks noChangeShapeType="1"/>
              <a:stCxn id="32" idx="3"/>
              <a:endCxn id="33" idx="1"/>
            </p:cNvCxnSpPr>
            <p:nvPr/>
          </p:nvCxnSpPr>
          <p:spPr bwMode="auto">
            <a:xfrm flipV="1">
              <a:off x="11080850" y="1576434"/>
              <a:ext cx="92619" cy="3142"/>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56" name="圓角矩形 37">
              <a:extLst>
                <a:ext uri="{FF2B5EF4-FFF2-40B4-BE49-F238E27FC236}">
                  <a16:creationId xmlns:a16="http://schemas.microsoft.com/office/drawing/2014/main" id="{5C9D466A-878D-404A-8FF0-F8160CB751F7}"/>
                </a:ext>
              </a:extLst>
            </p:cNvPr>
            <p:cNvSpPr/>
            <p:nvPr/>
          </p:nvSpPr>
          <p:spPr bwMode="auto">
            <a:xfrm>
              <a:off x="11615737" y="862042"/>
              <a:ext cx="357188"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sp>
          <p:nvSpPr>
            <p:cNvPr id="57" name="圓角矩形 20">
              <a:extLst>
                <a:ext uri="{FF2B5EF4-FFF2-40B4-BE49-F238E27FC236}">
                  <a16:creationId xmlns:a16="http://schemas.microsoft.com/office/drawing/2014/main" id="{2BC89F72-6016-4F3C-8CC6-2568102ADB12}"/>
                </a:ext>
              </a:extLst>
            </p:cNvPr>
            <p:cNvSpPr/>
            <p:nvPr/>
          </p:nvSpPr>
          <p:spPr bwMode="auto">
            <a:xfrm>
              <a:off x="8474955" y="865714"/>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58" name="直線單箭頭接點 14">
              <a:extLst>
                <a:ext uri="{FF2B5EF4-FFF2-40B4-BE49-F238E27FC236}">
                  <a16:creationId xmlns:a16="http://schemas.microsoft.com/office/drawing/2014/main" id="{01EECF0D-4A4C-4A5C-96A7-66B15DCAD674}"/>
                </a:ext>
              </a:extLst>
            </p:cNvPr>
            <p:cNvCxnSpPr>
              <a:cxnSpLocks noChangeShapeType="1"/>
            </p:cNvCxnSpPr>
            <p:nvPr/>
          </p:nvCxnSpPr>
          <p:spPr bwMode="auto">
            <a:xfrm>
              <a:off x="8830602" y="1588347"/>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59" name="圓角矩形 20">
              <a:extLst>
                <a:ext uri="{FF2B5EF4-FFF2-40B4-BE49-F238E27FC236}">
                  <a16:creationId xmlns:a16="http://schemas.microsoft.com/office/drawing/2014/main" id="{8AC38E3F-0939-423A-A3A6-75CDC7BC3D5F}"/>
                </a:ext>
              </a:extLst>
            </p:cNvPr>
            <p:cNvSpPr/>
            <p:nvPr/>
          </p:nvSpPr>
          <p:spPr bwMode="auto">
            <a:xfrm>
              <a:off x="8015879"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看或疑義處理</a:t>
              </a:r>
              <a:endParaRPr lang="en-US" altLang="zh-TW" sz="1400" dirty="0">
                <a:solidFill>
                  <a:schemeClr val="tx1"/>
                </a:solidFill>
                <a:latin typeface="華康儷楷書" panose="03000509000000000000" pitchFamily="65" charset="-120"/>
                <a:ea typeface="華康儷楷書" panose="03000509000000000000" pitchFamily="65" charset="-120"/>
              </a:endParaRPr>
            </a:p>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學習歷程檔案查</a:t>
              </a:r>
            </a:p>
          </p:txBody>
        </p:sp>
        <p:cxnSp>
          <p:nvCxnSpPr>
            <p:cNvPr id="60" name="直線單箭頭接點 14">
              <a:extLst>
                <a:ext uri="{FF2B5EF4-FFF2-40B4-BE49-F238E27FC236}">
                  <a16:creationId xmlns:a16="http://schemas.microsoft.com/office/drawing/2014/main" id="{7DFCA468-79E2-440E-912D-3A8C6685473B}"/>
                </a:ext>
              </a:extLst>
            </p:cNvPr>
            <p:cNvCxnSpPr>
              <a:cxnSpLocks noChangeShapeType="1"/>
            </p:cNvCxnSpPr>
            <p:nvPr/>
          </p:nvCxnSpPr>
          <p:spPr bwMode="auto">
            <a:xfrm>
              <a:off x="8381002" y="1584675"/>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61" name="圓角矩形 28">
              <a:extLst>
                <a:ext uri="{FF2B5EF4-FFF2-40B4-BE49-F238E27FC236}">
                  <a16:creationId xmlns:a16="http://schemas.microsoft.com/office/drawing/2014/main" id="{61F33A2C-71C5-448E-995A-71085A814AFC}"/>
                </a:ext>
              </a:extLst>
            </p:cNvPr>
            <p:cNvSpPr/>
            <p:nvPr/>
          </p:nvSpPr>
          <p:spPr bwMode="auto">
            <a:xfrm>
              <a:off x="9821483"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800" dirty="0">
                  <a:solidFill>
                    <a:schemeClr val="tx1"/>
                  </a:solidFill>
                  <a:latin typeface="華康儷楷書" panose="03000509000000000000" pitchFamily="65" charset="-120"/>
                  <a:ea typeface="華康儷楷書" panose="03000509000000000000" pitchFamily="65" charset="-120"/>
                </a:rPr>
                <a:t>指定項目甄審費用</a:t>
              </a:r>
              <a:endParaRPr lang="en-US" altLang="zh-TW" sz="800" dirty="0">
                <a:solidFill>
                  <a:schemeClr val="tx1"/>
                </a:solidFill>
                <a:latin typeface="華康儷楷書" panose="03000509000000000000" pitchFamily="65" charset="-120"/>
                <a:ea typeface="華康儷楷書" panose="03000509000000000000" pitchFamily="65" charset="-120"/>
              </a:endParaRPr>
            </a:p>
            <a:p>
              <a:pPr algn="dist"/>
              <a:r>
                <a:rPr lang="zh-TW" altLang="en-US" sz="800" dirty="0">
                  <a:solidFill>
                    <a:schemeClr val="tx1"/>
                  </a:solidFill>
                  <a:latin typeface="華康儷楷書" panose="03000509000000000000" pitchFamily="65" charset="-120"/>
                  <a:ea typeface="華康儷楷書" panose="03000509000000000000" pitchFamily="65" charset="-120"/>
                </a:rPr>
                <a:t>歷程備審資料</a:t>
              </a:r>
              <a:r>
                <a:rPr lang="en-US" altLang="zh-TW" sz="800" dirty="0">
                  <a:solidFill>
                    <a:schemeClr val="tx1"/>
                  </a:solidFill>
                  <a:latin typeface="華康儷楷書" panose="03000509000000000000" pitchFamily="65" charset="-120"/>
                  <a:ea typeface="華康儷楷書" panose="03000509000000000000" pitchFamily="65" charset="-120"/>
                </a:rPr>
                <a:t>&amp;</a:t>
              </a:r>
              <a:r>
                <a:rPr lang="zh-TW" altLang="en-US" sz="800" dirty="0">
                  <a:solidFill>
                    <a:schemeClr val="tx1"/>
                  </a:solidFill>
                  <a:latin typeface="華康儷楷書" panose="03000509000000000000" pitchFamily="65" charset="-120"/>
                  <a:ea typeface="華康儷楷書" panose="03000509000000000000" pitchFamily="65" charset="-120"/>
                </a:rPr>
                <a:t>繳交</a:t>
              </a:r>
              <a:endParaRPr lang="en-US" altLang="zh-TW" sz="800" dirty="0">
                <a:solidFill>
                  <a:schemeClr val="tx1"/>
                </a:solidFill>
                <a:latin typeface="華康儷楷書" panose="03000509000000000000" pitchFamily="65" charset="-120"/>
                <a:ea typeface="華康儷楷書" panose="03000509000000000000" pitchFamily="65" charset="-120"/>
              </a:endParaRPr>
            </a:p>
            <a:p>
              <a:pPr algn="dist"/>
              <a:r>
                <a:rPr lang="zh-TW" altLang="en-US" sz="800" dirty="0">
                  <a:solidFill>
                    <a:schemeClr val="tx1"/>
                  </a:solidFill>
                  <a:latin typeface="華康儷楷書" panose="03000509000000000000" pitchFamily="65" charset="-120"/>
                  <a:ea typeface="華康儷楷書" panose="03000509000000000000" pitchFamily="65" charset="-120"/>
                </a:rPr>
                <a:t>網路上傳</a:t>
              </a:r>
              <a:r>
                <a:rPr lang="en-US" altLang="zh-TW" sz="800" dirty="0">
                  <a:solidFill>
                    <a:schemeClr val="tx1"/>
                  </a:solidFill>
                  <a:latin typeface="華康儷楷書" panose="03000509000000000000" pitchFamily="65" charset="-120"/>
                  <a:ea typeface="華康儷楷書" panose="03000509000000000000" pitchFamily="65" charset="-120"/>
                </a:rPr>
                <a:t>(</a:t>
              </a:r>
              <a:r>
                <a:rPr lang="zh-TW" altLang="en-US" sz="800" dirty="0">
                  <a:solidFill>
                    <a:schemeClr val="tx1"/>
                  </a:solidFill>
                  <a:latin typeface="華康儷楷書" panose="03000509000000000000" pitchFamily="65" charset="-120"/>
                  <a:ea typeface="華康儷楷書" panose="03000509000000000000" pitchFamily="65" charset="-120"/>
                </a:rPr>
                <a:t>或勾選</a:t>
              </a:r>
              <a:r>
                <a:rPr lang="en-US" altLang="zh-TW" sz="800" dirty="0">
                  <a:solidFill>
                    <a:schemeClr val="tx1"/>
                  </a:solidFill>
                  <a:latin typeface="華康儷楷書" panose="03000509000000000000" pitchFamily="65" charset="-120"/>
                  <a:ea typeface="華康儷楷書" panose="03000509000000000000" pitchFamily="65" charset="-120"/>
                </a:rPr>
                <a:t>)</a:t>
              </a:r>
              <a:r>
                <a:rPr lang="zh-TW" altLang="en-US" sz="800" dirty="0">
                  <a:solidFill>
                    <a:schemeClr val="tx1"/>
                  </a:solidFill>
                  <a:latin typeface="華康儷楷書" panose="03000509000000000000" pitchFamily="65" charset="-120"/>
                  <a:ea typeface="華康儷楷書" panose="03000509000000000000" pitchFamily="65" charset="-120"/>
                </a:rPr>
                <a:t>學習</a:t>
              </a:r>
            </a:p>
          </p:txBody>
        </p:sp>
        <p:cxnSp>
          <p:nvCxnSpPr>
            <p:cNvPr id="62" name="直線單箭頭接點 15">
              <a:extLst>
                <a:ext uri="{FF2B5EF4-FFF2-40B4-BE49-F238E27FC236}">
                  <a16:creationId xmlns:a16="http://schemas.microsoft.com/office/drawing/2014/main" id="{B860462A-66EC-45DA-B2E2-B6D53C6E6F63}"/>
                </a:ext>
              </a:extLst>
            </p:cNvPr>
            <p:cNvCxnSpPr>
              <a:cxnSpLocks noChangeShapeType="1"/>
              <a:stCxn id="61" idx="3"/>
            </p:cNvCxnSpPr>
            <p:nvPr/>
          </p:nvCxnSpPr>
          <p:spPr bwMode="auto">
            <a:xfrm>
              <a:off x="10179344" y="1576400"/>
              <a:ext cx="93113"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grpSp>
        <p:nvGrpSpPr>
          <p:cNvPr id="42" name="群組 41">
            <a:extLst>
              <a:ext uri="{FF2B5EF4-FFF2-40B4-BE49-F238E27FC236}">
                <a16:creationId xmlns:a16="http://schemas.microsoft.com/office/drawing/2014/main" id="{CB62A0D3-9B34-4F73-92C8-42265A21F858}"/>
              </a:ext>
            </a:extLst>
          </p:cNvPr>
          <p:cNvGrpSpPr/>
          <p:nvPr/>
        </p:nvGrpSpPr>
        <p:grpSpPr>
          <a:xfrm>
            <a:off x="840059" y="738961"/>
            <a:ext cx="4262080" cy="503799"/>
            <a:chOff x="834706" y="837638"/>
            <a:chExt cx="4262080" cy="503799"/>
          </a:xfrm>
        </p:grpSpPr>
        <p:sp>
          <p:nvSpPr>
            <p:cNvPr id="43" name="TextBox 75">
              <a:extLst>
                <a:ext uri="{FF2B5EF4-FFF2-40B4-BE49-F238E27FC236}">
                  <a16:creationId xmlns:a16="http://schemas.microsoft.com/office/drawing/2014/main" id="{600E882C-815B-455F-8951-9E76103D20D5}"/>
                </a:ext>
              </a:extLst>
            </p:cNvPr>
            <p:cNvSpPr txBox="1"/>
            <p:nvPr/>
          </p:nvSpPr>
          <p:spPr>
            <a:xfrm>
              <a:off x="834706" y="862500"/>
              <a:ext cx="3881410"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繳交報名費及資格審查登錄</a:t>
              </a:r>
            </a:p>
          </p:txBody>
        </p:sp>
        <p:sp>
          <p:nvSpPr>
            <p:cNvPr id="44" name="Freeform: Shape 37">
              <a:extLst>
                <a:ext uri="{FF2B5EF4-FFF2-40B4-BE49-F238E27FC236}">
                  <a16:creationId xmlns:a16="http://schemas.microsoft.com/office/drawing/2014/main" id="{A4D6776F-8F45-435D-B861-6B1A4EEA1394}"/>
                </a:ext>
              </a:extLst>
            </p:cNvPr>
            <p:cNvSpPr/>
            <p:nvPr/>
          </p:nvSpPr>
          <p:spPr>
            <a:xfrm>
              <a:off x="4748823"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368737268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420990" y="673710"/>
            <a:ext cx="3529932"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Step1</a:t>
            </a:r>
            <a:r>
              <a:rPr lang="zh-TW" altLang="en-US" sz="2000" b="1" dirty="0">
                <a:latin typeface="微軟正黑體" panose="020B0604030504040204" pitchFamily="34" charset="-120"/>
                <a:ea typeface="微軟正黑體" panose="020B0604030504040204" pitchFamily="34" charset="-120"/>
              </a:rPr>
              <a:t> 首次登入設定通行碼</a:t>
            </a:r>
            <a:endParaRPr lang="zh-TW" altLang="en-US" sz="4000" kern="0" dirty="0">
              <a:solidFill>
                <a:srgbClr val="660066"/>
              </a:solidFill>
              <a:latin typeface="標楷體" panose="03000509000000000000" pitchFamily="65" charset="-120"/>
              <a:ea typeface="標楷體" panose="03000509000000000000" pitchFamily="65" charset="-120"/>
            </a:endParaRPr>
          </a:p>
        </p:txBody>
      </p:sp>
      <p:grpSp>
        <p:nvGrpSpPr>
          <p:cNvPr id="2" name="群組 1">
            <a:extLst>
              <a:ext uri="{FF2B5EF4-FFF2-40B4-BE49-F238E27FC236}">
                <a16:creationId xmlns:a16="http://schemas.microsoft.com/office/drawing/2014/main" id="{147DE612-D997-5523-4618-45D9A6918C65}"/>
              </a:ext>
            </a:extLst>
          </p:cNvPr>
          <p:cNvGrpSpPr/>
          <p:nvPr/>
        </p:nvGrpSpPr>
        <p:grpSpPr>
          <a:xfrm>
            <a:off x="1055803" y="1262952"/>
            <a:ext cx="10733991" cy="5389486"/>
            <a:chOff x="1055803" y="1262952"/>
            <a:chExt cx="10733991" cy="5389486"/>
          </a:xfrm>
        </p:grpSpPr>
        <p:pic>
          <p:nvPicPr>
            <p:cNvPr id="3" name="圖片 2">
              <a:extLst>
                <a:ext uri="{FF2B5EF4-FFF2-40B4-BE49-F238E27FC236}">
                  <a16:creationId xmlns:a16="http://schemas.microsoft.com/office/drawing/2014/main" id="{E769782C-5B5A-85E6-BFE1-C145BAE4F6B9}"/>
                </a:ext>
              </a:extLst>
            </p:cNvPr>
            <p:cNvPicPr>
              <a:picLocks noChangeAspect="1"/>
            </p:cNvPicPr>
            <p:nvPr/>
          </p:nvPicPr>
          <p:blipFill>
            <a:blip r:embed="rId3"/>
            <a:stretch>
              <a:fillRect/>
            </a:stretch>
          </p:blipFill>
          <p:spPr>
            <a:xfrm>
              <a:off x="1322769" y="1262952"/>
              <a:ext cx="4411982" cy="4872804"/>
            </a:xfrm>
            <a:prstGeom prst="rect">
              <a:avLst/>
            </a:prstGeom>
          </p:spPr>
        </p:pic>
        <p:pic>
          <p:nvPicPr>
            <p:cNvPr id="17" name="圖片 16">
              <a:extLst>
                <a:ext uri="{FF2B5EF4-FFF2-40B4-BE49-F238E27FC236}">
                  <a16:creationId xmlns:a16="http://schemas.microsoft.com/office/drawing/2014/main" id="{969207ED-4978-43A6-B391-76FAA0C471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9523" y="1511876"/>
              <a:ext cx="5440271" cy="4490722"/>
            </a:xfrm>
            <a:prstGeom prst="rect">
              <a:avLst/>
            </a:prstGeom>
          </p:spPr>
        </p:pic>
        <p:sp>
          <p:nvSpPr>
            <p:cNvPr id="6" name="文字方塊 5"/>
            <p:cNvSpPr txBox="1"/>
            <p:nvPr/>
          </p:nvSpPr>
          <p:spPr>
            <a:xfrm>
              <a:off x="1055803" y="6151492"/>
              <a:ext cx="5040197" cy="48521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just">
                <a:spcBef>
                  <a:spcPct val="0"/>
                </a:spcBef>
                <a:buClr>
                  <a:schemeClr val="accent1"/>
                </a:buClr>
                <a:defRPr sz="1600" b="1">
                  <a:solidFill>
                    <a:schemeClr val="bg1"/>
                  </a:solidFill>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TW" dirty="0">
                  <a:solidFill>
                    <a:schemeClr val="tx1"/>
                  </a:solidFill>
                </a:rPr>
                <a:t>※</a:t>
              </a:r>
              <a:r>
                <a:rPr lang="zh-TW" altLang="en-US" dirty="0">
                  <a:solidFill>
                    <a:schemeClr val="tx1"/>
                  </a:solidFill>
                </a:rPr>
                <a:t>若考生已於「</a:t>
              </a:r>
              <a:r>
                <a:rPr lang="zh-TW" altLang="en-US" dirty="0">
                  <a:solidFill>
                    <a:srgbClr val="0000FF"/>
                  </a:solidFill>
                </a:rPr>
                <a:t>繳費身分審查系統</a:t>
              </a:r>
              <a:r>
                <a:rPr lang="zh-TW" altLang="en-US" dirty="0">
                  <a:solidFill>
                    <a:schemeClr val="tx1"/>
                  </a:solidFill>
                </a:rPr>
                <a:t>」設定過通行碼者，</a:t>
              </a:r>
              <a:endParaRPr lang="en-US" altLang="zh-TW" dirty="0">
                <a:solidFill>
                  <a:schemeClr val="tx1"/>
                </a:solidFill>
              </a:endParaRPr>
            </a:p>
            <a:p>
              <a:r>
                <a:rPr lang="zh-TW" altLang="en-US" dirty="0">
                  <a:solidFill>
                    <a:schemeClr val="tx1"/>
                  </a:solidFill>
                </a:rPr>
                <a:t>則無須再行設定，直接登入系統即可。</a:t>
              </a:r>
            </a:p>
          </p:txBody>
        </p:sp>
        <p:sp>
          <p:nvSpPr>
            <p:cNvPr id="13" name="矩形 12">
              <a:extLst>
                <a:ext uri="{FF2B5EF4-FFF2-40B4-BE49-F238E27FC236}">
                  <a16:creationId xmlns:a16="http://schemas.microsoft.com/office/drawing/2014/main" id="{9FAE0415-4D39-4DE9-8701-CF783B54104C}"/>
                </a:ext>
              </a:extLst>
            </p:cNvPr>
            <p:cNvSpPr/>
            <p:nvPr/>
          </p:nvSpPr>
          <p:spPr>
            <a:xfrm>
              <a:off x="2788299" y="4593419"/>
              <a:ext cx="1554710" cy="306985"/>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300AC3FC-1A57-46EC-9DD9-92E7BA709499}"/>
                </a:ext>
              </a:extLst>
            </p:cNvPr>
            <p:cNvSpPr/>
            <p:nvPr/>
          </p:nvSpPr>
          <p:spPr>
            <a:xfrm>
              <a:off x="7365335" y="3059723"/>
              <a:ext cx="3809687" cy="17760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BC6E88BE-5591-42BB-90A8-208966F468B7}"/>
                </a:ext>
              </a:extLst>
            </p:cNvPr>
            <p:cNvSpPr/>
            <p:nvPr/>
          </p:nvSpPr>
          <p:spPr>
            <a:xfrm>
              <a:off x="7914817" y="5686821"/>
              <a:ext cx="781468" cy="3069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直線圖說文字 2 1">
              <a:extLst>
                <a:ext uri="{FF2B5EF4-FFF2-40B4-BE49-F238E27FC236}">
                  <a16:creationId xmlns:a16="http://schemas.microsoft.com/office/drawing/2014/main" id="{8DA4380F-829C-4005-8798-E4806E7A3613}"/>
                </a:ext>
              </a:extLst>
            </p:cNvPr>
            <p:cNvSpPr/>
            <p:nvPr/>
          </p:nvSpPr>
          <p:spPr>
            <a:xfrm>
              <a:off x="6524165" y="6135756"/>
              <a:ext cx="4805173" cy="516682"/>
            </a:xfrm>
            <a:prstGeom prst="borderCallout2">
              <a:avLst>
                <a:gd name="adj1" fmla="val -239"/>
                <a:gd name="adj2" fmla="val 16653"/>
                <a:gd name="adj3" fmla="val -48574"/>
                <a:gd name="adj4" fmla="val 7145"/>
                <a:gd name="adj5" fmla="val -411645"/>
                <a:gd name="adj6" fmla="val 1714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務必檢視輸入之個人資料是否正確，確定無誤後，點選</a:t>
              </a:r>
              <a:r>
                <a:rPr lang="zh-TW" altLang="en-US" b="1" dirty="0">
                  <a:solidFill>
                    <a:srgbClr val="FF0000"/>
                  </a:solidFill>
                  <a:latin typeface="微軟正黑體" panose="020B0604030504040204" pitchFamily="34" charset="-120"/>
                  <a:ea typeface="微軟正黑體" panose="020B0604030504040204" pitchFamily="34" charset="-120"/>
                </a:rPr>
                <a:t>送出通行碼</a:t>
              </a:r>
              <a:r>
                <a:rPr lang="zh-TW" altLang="en-US" sz="1600" b="1" dirty="0">
                  <a:solidFill>
                    <a:schemeClr val="tx1"/>
                  </a:solidFill>
                  <a:latin typeface="微軟正黑體" panose="020B0604030504040204" pitchFamily="34" charset="-120"/>
                  <a:ea typeface="微軟正黑體" panose="020B0604030504040204" pitchFamily="34" charset="-120"/>
                </a:rPr>
                <a:t>鈕</a:t>
              </a:r>
            </a:p>
          </p:txBody>
        </p:sp>
        <p:sp>
          <p:nvSpPr>
            <p:cNvPr id="15" name="向右箭號 66">
              <a:extLst>
                <a:ext uri="{FF2B5EF4-FFF2-40B4-BE49-F238E27FC236}">
                  <a16:creationId xmlns:a16="http://schemas.microsoft.com/office/drawing/2014/main" id="{32B6A15B-F10E-401B-A045-44F9CBE65D8D}"/>
                </a:ext>
              </a:extLst>
            </p:cNvPr>
            <p:cNvSpPr/>
            <p:nvPr/>
          </p:nvSpPr>
          <p:spPr>
            <a:xfrm>
              <a:off x="4361977" y="4560892"/>
              <a:ext cx="1059013" cy="313135"/>
            </a:xfrm>
            <a:prstGeom prst="rightArrow">
              <a:avLst/>
            </a:prstGeom>
            <a:solidFill>
              <a:srgbClr val="FFFF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C00000"/>
                </a:solidFill>
              </a:endParaRPr>
            </a:p>
          </p:txBody>
        </p:sp>
      </p:grpSp>
      <p:grpSp>
        <p:nvGrpSpPr>
          <p:cNvPr id="16" name="群組 15">
            <a:extLst>
              <a:ext uri="{FF2B5EF4-FFF2-40B4-BE49-F238E27FC236}">
                <a16:creationId xmlns:a16="http://schemas.microsoft.com/office/drawing/2014/main" id="{A1E7FB59-B7E1-45BA-BECF-7EC286B23378}"/>
              </a:ext>
            </a:extLst>
          </p:cNvPr>
          <p:cNvGrpSpPr/>
          <p:nvPr/>
        </p:nvGrpSpPr>
        <p:grpSpPr>
          <a:xfrm>
            <a:off x="840059" y="738961"/>
            <a:ext cx="4262080" cy="503799"/>
            <a:chOff x="834706" y="837638"/>
            <a:chExt cx="4262080" cy="503799"/>
          </a:xfrm>
        </p:grpSpPr>
        <p:sp>
          <p:nvSpPr>
            <p:cNvPr id="21" name="TextBox 75">
              <a:extLst>
                <a:ext uri="{FF2B5EF4-FFF2-40B4-BE49-F238E27FC236}">
                  <a16:creationId xmlns:a16="http://schemas.microsoft.com/office/drawing/2014/main" id="{9D0DD22E-DB9D-4A4F-8351-F1BA4D915357}"/>
                </a:ext>
              </a:extLst>
            </p:cNvPr>
            <p:cNvSpPr txBox="1"/>
            <p:nvPr/>
          </p:nvSpPr>
          <p:spPr>
            <a:xfrm>
              <a:off x="834706" y="862500"/>
              <a:ext cx="3881410"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繳交報名費及資格審查登錄</a:t>
              </a:r>
            </a:p>
          </p:txBody>
        </p:sp>
        <p:sp>
          <p:nvSpPr>
            <p:cNvPr id="22" name="Freeform: Shape 37">
              <a:extLst>
                <a:ext uri="{FF2B5EF4-FFF2-40B4-BE49-F238E27FC236}">
                  <a16:creationId xmlns:a16="http://schemas.microsoft.com/office/drawing/2014/main" id="{33298EA4-37B3-4BD7-A5E2-A1F1FAA79C2C}"/>
                </a:ext>
              </a:extLst>
            </p:cNvPr>
            <p:cNvSpPr/>
            <p:nvPr/>
          </p:nvSpPr>
          <p:spPr>
            <a:xfrm>
              <a:off x="4748823"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20320776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394612" y="673710"/>
            <a:ext cx="299958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Step2</a:t>
            </a:r>
            <a:r>
              <a:rPr lang="zh-TW" altLang="en-US" sz="2000" b="1" dirty="0">
                <a:latin typeface="微軟正黑體" panose="020B0604030504040204" pitchFamily="34" charset="-120"/>
                <a:ea typeface="微軟正黑體" panose="020B0604030504040204" pitchFamily="34" charset="-120"/>
              </a:rPr>
              <a:t> 列印通行碼</a:t>
            </a:r>
            <a:r>
              <a:rPr lang="zh-TW" altLang="en-US" sz="2100" b="1" dirty="0">
                <a:latin typeface="微軟正黑體" panose="020B0604030504040204" pitchFamily="34" charset="-120"/>
                <a:ea typeface="微軟正黑體" panose="020B0604030504040204" pitchFamily="34" charset="-120"/>
              </a:rPr>
              <a:t>留存</a:t>
            </a:r>
          </a:p>
        </p:txBody>
      </p:sp>
      <p:grpSp>
        <p:nvGrpSpPr>
          <p:cNvPr id="17" name="群組 16">
            <a:extLst>
              <a:ext uri="{FF2B5EF4-FFF2-40B4-BE49-F238E27FC236}">
                <a16:creationId xmlns:a16="http://schemas.microsoft.com/office/drawing/2014/main" id="{FBDA84BD-9AC2-4CA0-B043-14E3D41EA91E}"/>
              </a:ext>
            </a:extLst>
          </p:cNvPr>
          <p:cNvGrpSpPr/>
          <p:nvPr/>
        </p:nvGrpSpPr>
        <p:grpSpPr>
          <a:xfrm>
            <a:off x="840059" y="738961"/>
            <a:ext cx="4262080" cy="503799"/>
            <a:chOff x="834706" y="837638"/>
            <a:chExt cx="4262080" cy="503799"/>
          </a:xfrm>
        </p:grpSpPr>
        <p:sp>
          <p:nvSpPr>
            <p:cNvPr id="18" name="TextBox 75">
              <a:extLst>
                <a:ext uri="{FF2B5EF4-FFF2-40B4-BE49-F238E27FC236}">
                  <a16:creationId xmlns:a16="http://schemas.microsoft.com/office/drawing/2014/main" id="{C32E91EF-5C58-4F3F-A782-093C6C05CAE9}"/>
                </a:ext>
              </a:extLst>
            </p:cNvPr>
            <p:cNvSpPr txBox="1"/>
            <p:nvPr/>
          </p:nvSpPr>
          <p:spPr>
            <a:xfrm>
              <a:off x="834706" y="862500"/>
              <a:ext cx="3881410"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繳交報名費及資格審查登錄</a:t>
              </a:r>
            </a:p>
          </p:txBody>
        </p:sp>
        <p:sp>
          <p:nvSpPr>
            <p:cNvPr id="19" name="Freeform: Shape 37">
              <a:extLst>
                <a:ext uri="{FF2B5EF4-FFF2-40B4-BE49-F238E27FC236}">
                  <a16:creationId xmlns:a16="http://schemas.microsoft.com/office/drawing/2014/main" id="{5EFD4A2F-779D-4EB7-8FBB-8560F9181916}"/>
                </a:ext>
              </a:extLst>
            </p:cNvPr>
            <p:cNvSpPr/>
            <p:nvPr/>
          </p:nvSpPr>
          <p:spPr>
            <a:xfrm>
              <a:off x="4748823"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5" name="群組 4">
            <a:extLst>
              <a:ext uri="{FF2B5EF4-FFF2-40B4-BE49-F238E27FC236}">
                <a16:creationId xmlns:a16="http://schemas.microsoft.com/office/drawing/2014/main" id="{1294FAF6-45D6-D677-32D2-11C81D1B8216}"/>
              </a:ext>
            </a:extLst>
          </p:cNvPr>
          <p:cNvGrpSpPr/>
          <p:nvPr/>
        </p:nvGrpSpPr>
        <p:grpSpPr>
          <a:xfrm>
            <a:off x="1493067" y="1277476"/>
            <a:ext cx="9811293" cy="5356163"/>
            <a:chOff x="1560444" y="1493677"/>
            <a:chExt cx="9811293" cy="5356163"/>
          </a:xfrm>
        </p:grpSpPr>
        <p:pic>
          <p:nvPicPr>
            <p:cNvPr id="4" name="圖片 3">
              <a:extLst>
                <a:ext uri="{FF2B5EF4-FFF2-40B4-BE49-F238E27FC236}">
                  <a16:creationId xmlns:a16="http://schemas.microsoft.com/office/drawing/2014/main" id="{9F86163F-97D7-4CE0-B874-3A49C475D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220" y="1493677"/>
              <a:ext cx="7525800" cy="2057687"/>
            </a:xfrm>
            <a:prstGeom prst="rect">
              <a:avLst/>
            </a:prstGeom>
          </p:spPr>
        </p:pic>
        <p:sp>
          <p:nvSpPr>
            <p:cNvPr id="12" name="矩形 11">
              <a:extLst>
                <a:ext uri="{FF2B5EF4-FFF2-40B4-BE49-F238E27FC236}">
                  <a16:creationId xmlns:a16="http://schemas.microsoft.com/office/drawing/2014/main" id="{E765E555-3738-4F37-BC91-AB1AED0A0889}"/>
                </a:ext>
              </a:extLst>
            </p:cNvPr>
            <p:cNvSpPr/>
            <p:nvPr/>
          </p:nvSpPr>
          <p:spPr>
            <a:xfrm>
              <a:off x="1952220" y="3219874"/>
              <a:ext cx="1324906" cy="3404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箭號: 上彎 12">
              <a:extLst>
                <a:ext uri="{FF2B5EF4-FFF2-40B4-BE49-F238E27FC236}">
                  <a16:creationId xmlns:a16="http://schemas.microsoft.com/office/drawing/2014/main" id="{7D46D389-F047-4CF5-B7FD-1331A38B26ED}"/>
                </a:ext>
              </a:extLst>
            </p:cNvPr>
            <p:cNvSpPr/>
            <p:nvPr/>
          </p:nvSpPr>
          <p:spPr>
            <a:xfrm rot="5400000">
              <a:off x="3787181" y="2815909"/>
              <a:ext cx="1728585" cy="3268927"/>
            </a:xfrm>
            <a:prstGeom prst="bentUpArrow">
              <a:avLst>
                <a:gd name="adj1" fmla="val 12430"/>
                <a:gd name="adj2" fmla="val 20024"/>
                <a:gd name="adj3" fmla="val 25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a:extLst>
                <a:ext uri="{FF2B5EF4-FFF2-40B4-BE49-F238E27FC236}">
                  <a16:creationId xmlns:a16="http://schemas.microsoft.com/office/drawing/2014/main" id="{AFDFF8A5-80EC-4430-9BB0-2A2275A24C3E}"/>
                </a:ext>
              </a:extLst>
            </p:cNvPr>
            <p:cNvSpPr txBox="1"/>
            <p:nvPr/>
          </p:nvSpPr>
          <p:spPr>
            <a:xfrm>
              <a:off x="1560444" y="5558199"/>
              <a:ext cx="4725493" cy="91631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just">
                <a:spcBef>
                  <a:spcPct val="0"/>
                </a:spcBef>
                <a:buClr>
                  <a:schemeClr val="accent1"/>
                </a:buClr>
                <a:defRPr sz="1600" b="1">
                  <a:solidFill>
                    <a:schemeClr val="bg1"/>
                  </a:solidFill>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TW" dirty="0">
                  <a:solidFill>
                    <a:schemeClr val="tx1"/>
                  </a:solidFill>
                </a:rPr>
                <a:t>※</a:t>
              </a:r>
              <a:r>
                <a:rPr lang="zh-TW" altLang="zh-TW" sz="1800" b="1" dirty="0">
                  <a:solidFill>
                    <a:schemeClr val="tx1"/>
                  </a:solidFill>
                  <a:effectLst/>
                  <a:cs typeface="Times New Roman" panose="02020603050405020304" pitchFamily="18" charset="0"/>
                </a:rPr>
                <a:t>考生</a:t>
              </a:r>
              <a:r>
                <a:rPr lang="zh-TW" altLang="zh-TW" sz="2000" b="1" dirty="0">
                  <a:solidFill>
                    <a:srgbClr val="FF0000"/>
                  </a:solidFill>
                  <a:effectLst/>
                  <a:cs typeface="Times New Roman" panose="02020603050405020304" pitchFamily="18" charset="0"/>
                </a:rPr>
                <a:t>務必列印</a:t>
              </a:r>
              <a:r>
                <a:rPr lang="zh-TW" altLang="en-US" sz="2000" b="1" dirty="0">
                  <a:solidFill>
                    <a:srgbClr val="FF0000"/>
                  </a:solidFill>
                  <a:effectLst/>
                  <a:cs typeface="Times New Roman" panose="02020603050405020304" pitchFamily="18" charset="0"/>
                </a:rPr>
                <a:t>或儲存</a:t>
              </a:r>
              <a:r>
                <a:rPr lang="zh-TW" altLang="zh-TW" sz="2000" b="1" dirty="0">
                  <a:solidFill>
                    <a:srgbClr val="FF0000"/>
                  </a:solidFill>
                  <a:effectLst/>
                  <a:cs typeface="Times New Roman" panose="02020603050405020304" pitchFamily="18" charset="0"/>
                </a:rPr>
                <a:t>通行碼</a:t>
              </a:r>
              <a:r>
                <a:rPr lang="zh-TW" altLang="en-US" sz="2000" b="1" dirty="0">
                  <a:solidFill>
                    <a:srgbClr val="FF0000"/>
                  </a:solidFill>
                  <a:effectLst/>
                  <a:cs typeface="Times New Roman" panose="02020603050405020304" pitchFamily="18" charset="0"/>
                </a:rPr>
                <a:t>確認單</a:t>
              </a:r>
              <a:r>
                <a:rPr lang="zh-TW" altLang="zh-TW" sz="1800" b="1" dirty="0">
                  <a:solidFill>
                    <a:schemeClr val="tx1"/>
                  </a:solidFill>
                  <a:effectLst/>
                  <a:cs typeface="Times New Roman" panose="02020603050405020304" pitchFamily="18" charset="0"/>
                </a:rPr>
                <a:t>。</a:t>
              </a:r>
              <a:br>
                <a:rPr lang="en-US" altLang="zh-TW" sz="1800" b="1" dirty="0">
                  <a:solidFill>
                    <a:schemeClr val="tx1"/>
                  </a:solidFill>
                  <a:effectLst/>
                  <a:cs typeface="Times New Roman" panose="02020603050405020304" pitchFamily="18" charset="0"/>
                </a:rPr>
              </a:br>
              <a:r>
                <a:rPr lang="zh-TW" altLang="zh-TW" sz="1800" b="1" dirty="0">
                  <a:solidFill>
                    <a:schemeClr val="tx1"/>
                  </a:solidFill>
                  <a:effectLst/>
                  <a:cs typeface="Times New Roman" panose="02020603050405020304" pitchFamily="18" charset="0"/>
                </a:rPr>
                <a:t>離開通行碼設定頁面，即</a:t>
              </a:r>
              <a:r>
                <a:rPr lang="zh-TW" altLang="en-US" sz="1800" b="1" dirty="0">
                  <a:solidFill>
                    <a:schemeClr val="tx1"/>
                  </a:solidFill>
                  <a:effectLst/>
                  <a:cs typeface="Times New Roman" panose="02020603050405020304" pitchFamily="18" charset="0"/>
                </a:rPr>
                <a:t>無法</a:t>
              </a:r>
              <a:r>
                <a:rPr lang="zh-TW" altLang="zh-TW" sz="1800" b="1" dirty="0">
                  <a:solidFill>
                    <a:schemeClr val="tx1"/>
                  </a:solidFill>
                  <a:effectLst/>
                  <a:cs typeface="Times New Roman" panose="02020603050405020304" pitchFamily="18" charset="0"/>
                </a:rPr>
                <a:t>列印</a:t>
              </a:r>
              <a:r>
                <a:rPr lang="zh-TW" altLang="en-US" sz="1800" b="1" dirty="0">
                  <a:solidFill>
                    <a:schemeClr val="tx1"/>
                  </a:solidFill>
                  <a:effectLst/>
                  <a:cs typeface="Times New Roman" panose="02020603050405020304" pitchFamily="18" charset="0"/>
                </a:rPr>
                <a:t>或儲存</a:t>
              </a:r>
              <a:r>
                <a:rPr lang="zh-TW" altLang="zh-TW" sz="1800" b="1" dirty="0">
                  <a:solidFill>
                    <a:schemeClr val="tx1"/>
                  </a:solidFill>
                  <a:effectLst/>
                  <a:cs typeface="Times New Roman" panose="02020603050405020304" pitchFamily="18" charset="0"/>
                </a:rPr>
                <a:t>通行碼</a:t>
              </a:r>
              <a:r>
                <a:rPr lang="zh-TW" altLang="en-US" sz="1800" b="1" dirty="0">
                  <a:solidFill>
                    <a:schemeClr val="tx1"/>
                  </a:solidFill>
                  <a:effectLst/>
                  <a:cs typeface="Times New Roman" panose="02020603050405020304" pitchFamily="18" charset="0"/>
                </a:rPr>
                <a:t>確認單</a:t>
              </a:r>
              <a:r>
                <a:rPr lang="zh-TW" altLang="zh-TW" sz="1800" b="1" dirty="0">
                  <a:solidFill>
                    <a:schemeClr val="tx1"/>
                  </a:solidFill>
                  <a:effectLst/>
                  <a:cs typeface="Times New Roman" panose="02020603050405020304" pitchFamily="18" charset="0"/>
                </a:rPr>
                <a:t>，請考生特別注意！</a:t>
              </a:r>
              <a:endParaRPr lang="zh-TW" altLang="en-US" dirty="0">
                <a:solidFill>
                  <a:schemeClr val="tx1"/>
                </a:solidFill>
              </a:endParaRPr>
            </a:p>
          </p:txBody>
        </p:sp>
        <p:pic>
          <p:nvPicPr>
            <p:cNvPr id="3" name="圖片 2" descr="一張含有 文字, 螢幕擷取畫面, 字型, 數字 的圖片&#10;&#10;AI 產生的內容可能不正確。">
              <a:extLst>
                <a:ext uri="{FF2B5EF4-FFF2-40B4-BE49-F238E27FC236}">
                  <a16:creationId xmlns:a16="http://schemas.microsoft.com/office/drawing/2014/main" id="{F97D3686-9E8F-A12D-93AC-1DD15165B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1635" y="3063266"/>
              <a:ext cx="4760102" cy="3786574"/>
            </a:xfrm>
            <a:prstGeom prst="rect">
              <a:avLst/>
            </a:prstGeom>
          </p:spPr>
        </p:pic>
      </p:grpSp>
    </p:spTree>
    <p:extLst>
      <p:ext uri="{BB962C8B-B14F-4D97-AF65-F5344CB8AC3E}">
        <p14:creationId xmlns:p14="http://schemas.microsoft.com/office/powerpoint/2010/main" val="3221157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252339" y="692704"/>
            <a:ext cx="3675047"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Step3</a:t>
            </a:r>
            <a:r>
              <a:rPr lang="zh-TW" altLang="en-US" sz="2000" b="1" dirty="0">
                <a:latin typeface="微軟正黑體" panose="020B0604030504040204" pitchFamily="34" charset="-120"/>
                <a:ea typeface="微軟正黑體" panose="020B0604030504040204" pitchFamily="34" charset="-120"/>
              </a:rPr>
              <a:t> 進入資格審查登錄系統</a:t>
            </a:r>
            <a:endParaRPr lang="zh-TW" altLang="en-US" sz="4000" kern="0" dirty="0">
              <a:solidFill>
                <a:srgbClr val="660066"/>
              </a:solidFill>
              <a:latin typeface="標楷體" panose="03000509000000000000" pitchFamily="65" charset="-120"/>
              <a:ea typeface="標楷體" panose="03000509000000000000" pitchFamily="65" charset="-120"/>
            </a:endParaRPr>
          </a:p>
        </p:txBody>
      </p:sp>
      <p:grpSp>
        <p:nvGrpSpPr>
          <p:cNvPr id="4" name="群組 3">
            <a:extLst>
              <a:ext uri="{FF2B5EF4-FFF2-40B4-BE49-F238E27FC236}">
                <a16:creationId xmlns:a16="http://schemas.microsoft.com/office/drawing/2014/main" id="{681993B2-A839-1E4D-A7DD-63326B011F6B}"/>
              </a:ext>
            </a:extLst>
          </p:cNvPr>
          <p:cNvGrpSpPr/>
          <p:nvPr/>
        </p:nvGrpSpPr>
        <p:grpSpPr>
          <a:xfrm>
            <a:off x="1782056" y="1242760"/>
            <a:ext cx="8682189" cy="5430217"/>
            <a:chOff x="1782056" y="1242760"/>
            <a:chExt cx="8682189" cy="5430217"/>
          </a:xfrm>
        </p:grpSpPr>
        <p:pic>
          <p:nvPicPr>
            <p:cNvPr id="3" name="圖片 2" descr="一張含有 文字, 螢幕擷取畫面, 字型, 數字 的圖片&#10;&#10;AI 產生的內容可能不正確。">
              <a:extLst>
                <a:ext uri="{FF2B5EF4-FFF2-40B4-BE49-F238E27FC236}">
                  <a16:creationId xmlns:a16="http://schemas.microsoft.com/office/drawing/2014/main" id="{5D680BEA-1A86-0A4B-4BB8-3A60B674C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056" y="1242760"/>
              <a:ext cx="4313944" cy="5400014"/>
            </a:xfrm>
            <a:prstGeom prst="rect">
              <a:avLst/>
            </a:prstGeom>
          </p:spPr>
        </p:pic>
        <p:sp>
          <p:nvSpPr>
            <p:cNvPr id="6" name="矩形 5"/>
            <p:cNvSpPr/>
            <p:nvPr/>
          </p:nvSpPr>
          <p:spPr>
            <a:xfrm>
              <a:off x="2575932" y="5437837"/>
              <a:ext cx="1918009" cy="9327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向右箭號 66">
              <a:extLst>
                <a:ext uri="{FF2B5EF4-FFF2-40B4-BE49-F238E27FC236}">
                  <a16:creationId xmlns:a16="http://schemas.microsoft.com/office/drawing/2014/main" id="{47FEB638-9F30-4BDB-BBEB-1D046730438F}"/>
                </a:ext>
              </a:extLst>
            </p:cNvPr>
            <p:cNvSpPr/>
            <p:nvPr/>
          </p:nvSpPr>
          <p:spPr>
            <a:xfrm>
              <a:off x="2827426" y="6340359"/>
              <a:ext cx="437322" cy="332618"/>
            </a:xfrm>
            <a:prstGeom prst="rightArrow">
              <a:avLst/>
            </a:prstGeom>
            <a:solidFill>
              <a:srgbClr val="FFFF00"/>
            </a:solidFill>
            <a:ln>
              <a:solidFill>
                <a:srgbClr val="DE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C00000"/>
                </a:solidFill>
              </a:endParaRPr>
            </a:p>
          </p:txBody>
        </p:sp>
        <p:sp>
          <p:nvSpPr>
            <p:cNvPr id="12" name="直線圖說文字 1 6">
              <a:extLst>
                <a:ext uri="{FF2B5EF4-FFF2-40B4-BE49-F238E27FC236}">
                  <a16:creationId xmlns:a16="http://schemas.microsoft.com/office/drawing/2014/main" id="{880DA46C-27D5-4B53-9EBB-4448D5E91542}"/>
                </a:ext>
              </a:extLst>
            </p:cNvPr>
            <p:cNvSpPr/>
            <p:nvPr/>
          </p:nvSpPr>
          <p:spPr>
            <a:xfrm>
              <a:off x="6375845" y="5046322"/>
              <a:ext cx="4088400" cy="1275347"/>
            </a:xfrm>
            <a:prstGeom prst="borderCallout1">
              <a:avLst>
                <a:gd name="adj1" fmla="val 74950"/>
                <a:gd name="adj2" fmla="val -554"/>
                <a:gd name="adj3" fmla="val 114394"/>
                <a:gd name="adj4" fmla="val -45380"/>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600" b="1" dirty="0">
                  <a:solidFill>
                    <a:schemeClr val="tx1"/>
                  </a:solidFill>
                  <a:latin typeface="微軟正黑體" panose="020B0604030504040204" pitchFamily="34" charset="-120"/>
                  <a:ea typeface="微軟正黑體" panose="020B0604030504040204" pitchFamily="34" charset="-120"/>
                </a:rPr>
                <a:t>點選</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進入資格審查登錄系統</a:t>
              </a:r>
              <a:r>
                <a:rPr lang="en-US" altLang="zh-TW" sz="1600" b="1" dirty="0">
                  <a:solidFill>
                    <a:schemeClr val="tx1"/>
                  </a:solidFill>
                  <a:latin typeface="微軟正黑體" panose="020B0604030504040204" pitchFamily="34" charset="-120"/>
                  <a:ea typeface="微軟正黑體" panose="020B0604030504040204" pitchFamily="34" charset="-120"/>
                </a:rPr>
                <a:t>』</a:t>
              </a:r>
            </a:p>
            <a:p>
              <a:r>
                <a:rPr lang="zh-TW" altLang="en-US" sz="1600" b="1" dirty="0">
                  <a:solidFill>
                    <a:schemeClr val="tx1"/>
                  </a:solidFill>
                  <a:latin typeface="微軟正黑體" panose="020B0604030504040204" pitchFamily="34" charset="-120"/>
                  <a:ea typeface="微軟正黑體" panose="020B0604030504040204" pitchFamily="34" charset="-120"/>
                </a:rPr>
                <a:t>系統將會自動檢核下列項目：</a:t>
              </a:r>
              <a:endParaRPr lang="en-US" altLang="zh-TW" sz="1600" b="1" dirty="0">
                <a:solidFill>
                  <a:schemeClr val="tx1"/>
                </a:solidFill>
                <a:latin typeface="微軟正黑體" panose="020B0604030504040204" pitchFamily="34" charset="-120"/>
                <a:ea typeface="微軟正黑體" panose="020B0604030504040204" pitchFamily="34" charset="-120"/>
              </a:endParaRPr>
            </a:p>
            <a:p>
              <a:r>
                <a:rPr lang="en-US" altLang="zh-TW" sz="1600" b="1" dirty="0">
                  <a:solidFill>
                    <a:schemeClr val="tx1"/>
                  </a:solidFill>
                  <a:latin typeface="微軟正黑體" panose="020B0604030504040204" pitchFamily="34" charset="-120"/>
                  <a:ea typeface="微軟正黑體" panose="020B0604030504040204" pitchFamily="34" charset="-120"/>
                </a:rPr>
                <a:t>1.</a:t>
              </a:r>
              <a:r>
                <a:rPr lang="zh-TW" altLang="en-US" sz="1600" b="1" dirty="0">
                  <a:solidFill>
                    <a:schemeClr val="tx1"/>
                  </a:solidFill>
                  <a:latin typeface="微軟正黑體" panose="020B0604030504040204" pitchFamily="34" charset="-120"/>
                  <a:ea typeface="微軟正黑體" panose="020B0604030504040204" pitchFamily="34" charset="-120"/>
                </a:rPr>
                <a:t>檢核輸入之個人資料是否正確</a:t>
              </a:r>
            </a:p>
            <a:p>
              <a:r>
                <a:rPr lang="en-US" altLang="zh-TW" sz="1600" b="1" dirty="0">
                  <a:solidFill>
                    <a:schemeClr val="tx1"/>
                  </a:solidFill>
                  <a:latin typeface="微軟正黑體" panose="020B0604030504040204" pitchFamily="34" charset="-120"/>
                  <a:ea typeface="微軟正黑體" panose="020B0604030504040204" pitchFamily="34" charset="-120"/>
                </a:rPr>
                <a:t>2.</a:t>
              </a:r>
              <a:r>
                <a:rPr lang="zh-TW" altLang="en-US" sz="1600" b="1" dirty="0">
                  <a:solidFill>
                    <a:schemeClr val="tx1"/>
                  </a:solidFill>
                  <a:latin typeface="微軟正黑體" panose="020B0604030504040204" pitchFamily="34" charset="-120"/>
                  <a:ea typeface="微軟正黑體" panose="020B0604030504040204" pitchFamily="34" charset="-120"/>
                </a:rPr>
                <a:t>檢核是否已於其他招生管道錄取報到</a:t>
              </a:r>
            </a:p>
          </p:txBody>
        </p:sp>
        <p:sp>
          <p:nvSpPr>
            <p:cNvPr id="13" name="矩形 12">
              <a:extLst>
                <a:ext uri="{FF2B5EF4-FFF2-40B4-BE49-F238E27FC236}">
                  <a16:creationId xmlns:a16="http://schemas.microsoft.com/office/drawing/2014/main" id="{F8DB8BB4-7322-42CC-B04B-EF0E0559B961}"/>
                </a:ext>
              </a:extLst>
            </p:cNvPr>
            <p:cNvSpPr/>
            <p:nvPr/>
          </p:nvSpPr>
          <p:spPr>
            <a:xfrm>
              <a:off x="3262087" y="6387835"/>
              <a:ext cx="1353881" cy="27221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7" name="群組 16">
            <a:extLst>
              <a:ext uri="{FF2B5EF4-FFF2-40B4-BE49-F238E27FC236}">
                <a16:creationId xmlns:a16="http://schemas.microsoft.com/office/drawing/2014/main" id="{6BB385DD-BEAF-4EFA-9413-BFA2BFA84006}"/>
              </a:ext>
            </a:extLst>
          </p:cNvPr>
          <p:cNvGrpSpPr/>
          <p:nvPr/>
        </p:nvGrpSpPr>
        <p:grpSpPr>
          <a:xfrm>
            <a:off x="840059" y="738961"/>
            <a:ext cx="4262080" cy="503799"/>
            <a:chOff x="834706" y="837638"/>
            <a:chExt cx="4262080" cy="503799"/>
          </a:xfrm>
        </p:grpSpPr>
        <p:sp>
          <p:nvSpPr>
            <p:cNvPr id="18" name="TextBox 75">
              <a:extLst>
                <a:ext uri="{FF2B5EF4-FFF2-40B4-BE49-F238E27FC236}">
                  <a16:creationId xmlns:a16="http://schemas.microsoft.com/office/drawing/2014/main" id="{7129EF64-3355-4949-A7B0-6899BCBD98E9}"/>
                </a:ext>
              </a:extLst>
            </p:cNvPr>
            <p:cNvSpPr txBox="1"/>
            <p:nvPr/>
          </p:nvSpPr>
          <p:spPr>
            <a:xfrm>
              <a:off x="834706" y="862500"/>
              <a:ext cx="3881410"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繳交報名費及資格審查登錄</a:t>
              </a:r>
            </a:p>
          </p:txBody>
        </p:sp>
        <p:sp>
          <p:nvSpPr>
            <p:cNvPr id="19" name="Freeform: Shape 37">
              <a:extLst>
                <a:ext uri="{FF2B5EF4-FFF2-40B4-BE49-F238E27FC236}">
                  <a16:creationId xmlns:a16="http://schemas.microsoft.com/office/drawing/2014/main" id="{6A4E6B7C-B04B-4284-9A7C-02F31014F6A9}"/>
                </a:ext>
              </a:extLst>
            </p:cNvPr>
            <p:cNvSpPr/>
            <p:nvPr/>
          </p:nvSpPr>
          <p:spPr>
            <a:xfrm>
              <a:off x="4748823"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2511147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228832" y="677920"/>
            <a:ext cx="4298028"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Step4</a:t>
            </a:r>
            <a:r>
              <a:rPr lang="zh-TW" altLang="en-US" sz="2000" b="1" dirty="0">
                <a:latin typeface="微軟正黑體" panose="020B0604030504040204" pitchFamily="34" charset="-120"/>
                <a:ea typeface="微軟正黑體" panose="020B0604030504040204" pitchFamily="34" charset="-120"/>
              </a:rPr>
              <a:t> 閱讀「隱私權保護政策聲明」</a:t>
            </a:r>
            <a:endParaRPr lang="zh-TW" altLang="en-US" sz="4000" kern="0" dirty="0">
              <a:solidFill>
                <a:srgbClr val="660066"/>
              </a:solidFill>
              <a:latin typeface="標楷體" panose="03000509000000000000" pitchFamily="65" charset="-120"/>
              <a:ea typeface="標楷體" panose="03000509000000000000" pitchFamily="65" charset="-120"/>
            </a:endParaRPr>
          </a:p>
        </p:txBody>
      </p:sp>
      <p:grpSp>
        <p:nvGrpSpPr>
          <p:cNvPr id="4" name="群組 3">
            <a:extLst>
              <a:ext uri="{FF2B5EF4-FFF2-40B4-BE49-F238E27FC236}">
                <a16:creationId xmlns:a16="http://schemas.microsoft.com/office/drawing/2014/main" id="{52C3A991-9D3E-5783-DFB2-79184156DB64}"/>
              </a:ext>
            </a:extLst>
          </p:cNvPr>
          <p:cNvGrpSpPr/>
          <p:nvPr/>
        </p:nvGrpSpPr>
        <p:grpSpPr>
          <a:xfrm>
            <a:off x="3817790" y="1145720"/>
            <a:ext cx="6281784" cy="5561747"/>
            <a:chOff x="3817790" y="1145720"/>
            <a:chExt cx="6281784" cy="5561747"/>
          </a:xfrm>
        </p:grpSpPr>
        <p:pic>
          <p:nvPicPr>
            <p:cNvPr id="3" name="圖片 2">
              <a:extLst>
                <a:ext uri="{FF2B5EF4-FFF2-40B4-BE49-F238E27FC236}">
                  <a16:creationId xmlns:a16="http://schemas.microsoft.com/office/drawing/2014/main" id="{ADCF6D0A-C75E-AE29-5A7B-D45A6F3CB01B}"/>
                </a:ext>
              </a:extLst>
            </p:cNvPr>
            <p:cNvPicPr>
              <a:picLocks noChangeAspect="1"/>
            </p:cNvPicPr>
            <p:nvPr/>
          </p:nvPicPr>
          <p:blipFill>
            <a:blip r:embed="rId3"/>
            <a:stretch>
              <a:fillRect/>
            </a:stretch>
          </p:blipFill>
          <p:spPr>
            <a:xfrm>
              <a:off x="4767928" y="1145720"/>
              <a:ext cx="5331646" cy="5525055"/>
            </a:xfrm>
            <a:prstGeom prst="rect">
              <a:avLst/>
            </a:prstGeom>
          </p:spPr>
        </p:pic>
        <p:sp>
          <p:nvSpPr>
            <p:cNvPr id="10" name="矩形 9">
              <a:extLst>
                <a:ext uri="{FF2B5EF4-FFF2-40B4-BE49-F238E27FC236}">
                  <a16:creationId xmlns:a16="http://schemas.microsoft.com/office/drawing/2014/main" id="{C4B6F684-80A8-471F-90EC-DA714DB9DE9F}"/>
                </a:ext>
              </a:extLst>
            </p:cNvPr>
            <p:cNvSpPr/>
            <p:nvPr/>
          </p:nvSpPr>
          <p:spPr>
            <a:xfrm>
              <a:off x="6521938" y="6399809"/>
              <a:ext cx="487606" cy="2826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6817DA45-5D27-4EE3-900D-2DB26630FC90}"/>
                </a:ext>
              </a:extLst>
            </p:cNvPr>
            <p:cNvSpPr/>
            <p:nvPr/>
          </p:nvSpPr>
          <p:spPr>
            <a:xfrm>
              <a:off x="3817790" y="3000457"/>
              <a:ext cx="487111" cy="3238902"/>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詳讀規定說明後</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，請勾選</a:t>
              </a:r>
            </a:p>
          </p:txBody>
        </p:sp>
        <p:cxnSp>
          <p:nvCxnSpPr>
            <p:cNvPr id="12" name="直線接點 11">
              <a:extLst>
                <a:ext uri="{FF2B5EF4-FFF2-40B4-BE49-F238E27FC236}">
                  <a16:creationId xmlns:a16="http://schemas.microsoft.com/office/drawing/2014/main" id="{42D6DB38-CC12-4DEF-ADC5-6084C375E6D4}"/>
                </a:ext>
              </a:extLst>
            </p:cNvPr>
            <p:cNvCxnSpPr>
              <a:cxnSpLocks/>
            </p:cNvCxnSpPr>
            <p:nvPr/>
          </p:nvCxnSpPr>
          <p:spPr>
            <a:xfrm flipH="1" flipV="1">
              <a:off x="4329859" y="5815020"/>
              <a:ext cx="348545" cy="424342"/>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13" name="矩形 12">
              <a:extLst>
                <a:ext uri="{FF2B5EF4-FFF2-40B4-BE49-F238E27FC236}">
                  <a16:creationId xmlns:a16="http://schemas.microsoft.com/office/drawing/2014/main" id="{BDBC6C26-B116-4C35-BE93-F2A744451DD0}"/>
                </a:ext>
              </a:extLst>
            </p:cNvPr>
            <p:cNvSpPr/>
            <p:nvPr/>
          </p:nvSpPr>
          <p:spPr>
            <a:xfrm>
              <a:off x="4706016" y="6154615"/>
              <a:ext cx="254977" cy="2637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向右箭號 66">
              <a:extLst>
                <a:ext uri="{FF2B5EF4-FFF2-40B4-BE49-F238E27FC236}">
                  <a16:creationId xmlns:a16="http://schemas.microsoft.com/office/drawing/2014/main" id="{B74679E1-03C3-4A2B-82C2-4E68B8BBE5E4}"/>
                </a:ext>
              </a:extLst>
            </p:cNvPr>
            <p:cNvSpPr/>
            <p:nvPr/>
          </p:nvSpPr>
          <p:spPr>
            <a:xfrm>
              <a:off x="6077740" y="6374849"/>
              <a:ext cx="437322" cy="332618"/>
            </a:xfrm>
            <a:prstGeom prst="rightArrow">
              <a:avLst/>
            </a:prstGeom>
            <a:solidFill>
              <a:srgbClr val="FFFF00"/>
            </a:solidFill>
            <a:ln>
              <a:solidFill>
                <a:srgbClr val="DE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C00000"/>
                </a:solidFill>
              </a:endParaRPr>
            </a:p>
          </p:txBody>
        </p:sp>
        <p:sp>
          <p:nvSpPr>
            <p:cNvPr id="2" name="object 124">
              <a:extLst>
                <a:ext uri="{FF2B5EF4-FFF2-40B4-BE49-F238E27FC236}">
                  <a16:creationId xmlns:a16="http://schemas.microsoft.com/office/drawing/2014/main" id="{8807B433-DC41-42C6-7E74-BBE5C3A6A8B6}"/>
                </a:ext>
              </a:extLst>
            </p:cNvPr>
            <p:cNvSpPr>
              <a:spLocks noChangeAspect="1"/>
            </p:cNvSpPr>
            <p:nvPr/>
          </p:nvSpPr>
          <p:spPr>
            <a:xfrm>
              <a:off x="4721469" y="5988748"/>
              <a:ext cx="432000" cy="366277"/>
            </a:xfrm>
            <a:custGeom>
              <a:avLst/>
              <a:gdLst/>
              <a:ahLst/>
              <a:cxnLst/>
              <a:rect l="l" t="t" r="r" b="b"/>
              <a:pathLst>
                <a:path w="772160" h="654685">
                  <a:moveTo>
                    <a:pt x="47069" y="277464"/>
                  </a:moveTo>
                  <a:lnTo>
                    <a:pt x="32714" y="282278"/>
                  </a:lnTo>
                  <a:lnTo>
                    <a:pt x="22107" y="290304"/>
                  </a:lnTo>
                  <a:lnTo>
                    <a:pt x="5973" y="304033"/>
                  </a:lnTo>
                  <a:lnTo>
                    <a:pt x="0" y="314553"/>
                  </a:lnTo>
                  <a:lnTo>
                    <a:pt x="3651" y="327214"/>
                  </a:lnTo>
                  <a:lnTo>
                    <a:pt x="16392" y="347365"/>
                  </a:lnTo>
                  <a:lnTo>
                    <a:pt x="216125" y="615564"/>
                  </a:lnTo>
                  <a:lnTo>
                    <a:pt x="243048" y="644453"/>
                  </a:lnTo>
                  <a:lnTo>
                    <a:pt x="260343" y="654083"/>
                  </a:lnTo>
                  <a:lnTo>
                    <a:pt x="275500" y="644453"/>
                  </a:lnTo>
                  <a:lnTo>
                    <a:pt x="296008" y="615564"/>
                  </a:lnTo>
                  <a:lnTo>
                    <a:pt x="450080" y="432963"/>
                  </a:lnTo>
                  <a:lnTo>
                    <a:pt x="261769" y="432963"/>
                  </a:lnTo>
                  <a:lnTo>
                    <a:pt x="84870" y="290304"/>
                  </a:lnTo>
                  <a:lnTo>
                    <a:pt x="64634" y="279070"/>
                  </a:lnTo>
                  <a:lnTo>
                    <a:pt x="47069" y="277464"/>
                  </a:lnTo>
                  <a:close/>
                </a:path>
                <a:path w="772160" h="654685">
                  <a:moveTo>
                    <a:pt x="735401" y="0"/>
                  </a:moveTo>
                  <a:lnTo>
                    <a:pt x="723809" y="5971"/>
                  </a:lnTo>
                  <a:lnTo>
                    <a:pt x="706866" y="22105"/>
                  </a:lnTo>
                  <a:lnTo>
                    <a:pt x="261769" y="432963"/>
                  </a:lnTo>
                  <a:lnTo>
                    <a:pt x="450080" y="432963"/>
                  </a:lnTo>
                  <a:lnTo>
                    <a:pt x="758224" y="67762"/>
                  </a:lnTo>
                  <a:lnTo>
                    <a:pt x="769540" y="48500"/>
                  </a:lnTo>
                  <a:lnTo>
                    <a:pt x="771767" y="33520"/>
                  </a:lnTo>
                  <a:lnTo>
                    <a:pt x="768649" y="22821"/>
                  </a:lnTo>
                  <a:lnTo>
                    <a:pt x="763927" y="16403"/>
                  </a:lnTo>
                  <a:lnTo>
                    <a:pt x="746990" y="3655"/>
                  </a:lnTo>
                  <a:lnTo>
                    <a:pt x="735401" y="0"/>
                  </a:lnTo>
                  <a:close/>
                </a:path>
              </a:pathLst>
            </a:custGeom>
            <a:solidFill>
              <a:srgbClr val="0000FF"/>
            </a:solidFill>
          </p:spPr>
          <p:txBody>
            <a:bodyPr wrap="square" lIns="0" tIns="0" rIns="0" bIns="0" rtlCol="0"/>
            <a:lstStyle/>
            <a:p>
              <a:endParaRPr/>
            </a:p>
          </p:txBody>
        </p:sp>
      </p:grpSp>
      <p:grpSp>
        <p:nvGrpSpPr>
          <p:cNvPr id="20" name="群組 19">
            <a:extLst>
              <a:ext uri="{FF2B5EF4-FFF2-40B4-BE49-F238E27FC236}">
                <a16:creationId xmlns:a16="http://schemas.microsoft.com/office/drawing/2014/main" id="{3E6DC33D-14A6-4512-A273-A55C903BED51}"/>
              </a:ext>
            </a:extLst>
          </p:cNvPr>
          <p:cNvGrpSpPr/>
          <p:nvPr/>
        </p:nvGrpSpPr>
        <p:grpSpPr>
          <a:xfrm>
            <a:off x="840059" y="738961"/>
            <a:ext cx="4262080" cy="503799"/>
            <a:chOff x="834706" y="837638"/>
            <a:chExt cx="4262080" cy="503799"/>
          </a:xfrm>
        </p:grpSpPr>
        <p:sp>
          <p:nvSpPr>
            <p:cNvPr id="21" name="TextBox 75">
              <a:extLst>
                <a:ext uri="{FF2B5EF4-FFF2-40B4-BE49-F238E27FC236}">
                  <a16:creationId xmlns:a16="http://schemas.microsoft.com/office/drawing/2014/main" id="{A6EB0D1C-5092-4DA4-A72D-856171B11011}"/>
                </a:ext>
              </a:extLst>
            </p:cNvPr>
            <p:cNvSpPr txBox="1"/>
            <p:nvPr/>
          </p:nvSpPr>
          <p:spPr>
            <a:xfrm>
              <a:off x="834706" y="862500"/>
              <a:ext cx="3881410"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繳交報名費及資格審查登錄</a:t>
              </a:r>
            </a:p>
          </p:txBody>
        </p:sp>
        <p:sp>
          <p:nvSpPr>
            <p:cNvPr id="22" name="Freeform: Shape 37">
              <a:extLst>
                <a:ext uri="{FF2B5EF4-FFF2-40B4-BE49-F238E27FC236}">
                  <a16:creationId xmlns:a16="http://schemas.microsoft.com/office/drawing/2014/main" id="{80FCDEA8-7CAD-4C62-BE5C-7E5763B8E0FA}"/>
                </a:ext>
              </a:extLst>
            </p:cNvPr>
            <p:cNvSpPr/>
            <p:nvPr/>
          </p:nvSpPr>
          <p:spPr>
            <a:xfrm>
              <a:off x="4748823"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3050463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174806" y="741796"/>
            <a:ext cx="3675047"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Step5</a:t>
            </a:r>
            <a:r>
              <a:rPr lang="zh-TW" altLang="en-US" sz="2000" b="1" dirty="0">
                <a:latin typeface="微軟正黑體" panose="020B0604030504040204" pitchFamily="34" charset="-120"/>
                <a:ea typeface="微軟正黑體" panose="020B0604030504040204" pitchFamily="34" charset="-120"/>
              </a:rPr>
              <a:t> 詳閱登錄資料注意事項</a:t>
            </a:r>
            <a:endParaRPr lang="zh-TW" altLang="en-US" sz="4000" kern="0" dirty="0">
              <a:solidFill>
                <a:srgbClr val="660066"/>
              </a:solidFill>
              <a:latin typeface="標楷體" panose="03000509000000000000" pitchFamily="65" charset="-120"/>
              <a:ea typeface="標楷體" panose="03000509000000000000" pitchFamily="65" charset="-120"/>
            </a:endParaRPr>
          </a:p>
        </p:txBody>
      </p:sp>
      <p:grpSp>
        <p:nvGrpSpPr>
          <p:cNvPr id="15" name="群組 14">
            <a:extLst>
              <a:ext uri="{FF2B5EF4-FFF2-40B4-BE49-F238E27FC236}">
                <a16:creationId xmlns:a16="http://schemas.microsoft.com/office/drawing/2014/main" id="{A5B334CF-5DC6-4C8C-9E8C-32E9E2440861}"/>
              </a:ext>
            </a:extLst>
          </p:cNvPr>
          <p:cNvGrpSpPr/>
          <p:nvPr/>
        </p:nvGrpSpPr>
        <p:grpSpPr>
          <a:xfrm>
            <a:off x="840059" y="738961"/>
            <a:ext cx="4262080" cy="503799"/>
            <a:chOff x="834706" y="837638"/>
            <a:chExt cx="4262080" cy="503799"/>
          </a:xfrm>
        </p:grpSpPr>
        <p:sp>
          <p:nvSpPr>
            <p:cNvPr id="19" name="TextBox 75">
              <a:extLst>
                <a:ext uri="{FF2B5EF4-FFF2-40B4-BE49-F238E27FC236}">
                  <a16:creationId xmlns:a16="http://schemas.microsoft.com/office/drawing/2014/main" id="{6667068E-456C-47AE-B2A0-8A90D974B37B}"/>
                </a:ext>
              </a:extLst>
            </p:cNvPr>
            <p:cNvSpPr txBox="1"/>
            <p:nvPr/>
          </p:nvSpPr>
          <p:spPr>
            <a:xfrm>
              <a:off x="834706" y="862500"/>
              <a:ext cx="3881410"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繳交報名費及資格審查登錄</a:t>
              </a:r>
            </a:p>
          </p:txBody>
        </p:sp>
        <p:sp>
          <p:nvSpPr>
            <p:cNvPr id="20" name="Freeform: Shape 37">
              <a:extLst>
                <a:ext uri="{FF2B5EF4-FFF2-40B4-BE49-F238E27FC236}">
                  <a16:creationId xmlns:a16="http://schemas.microsoft.com/office/drawing/2014/main" id="{B11842BF-0C77-4423-BD1A-9A983E99AA37}"/>
                </a:ext>
              </a:extLst>
            </p:cNvPr>
            <p:cNvSpPr/>
            <p:nvPr/>
          </p:nvSpPr>
          <p:spPr>
            <a:xfrm>
              <a:off x="4748823"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16" name="群組 15">
            <a:extLst>
              <a:ext uri="{FF2B5EF4-FFF2-40B4-BE49-F238E27FC236}">
                <a16:creationId xmlns:a16="http://schemas.microsoft.com/office/drawing/2014/main" id="{79AB97EA-90DB-ECBB-60E6-3A4710E9CF48}"/>
              </a:ext>
            </a:extLst>
          </p:cNvPr>
          <p:cNvGrpSpPr/>
          <p:nvPr/>
        </p:nvGrpSpPr>
        <p:grpSpPr>
          <a:xfrm>
            <a:off x="1900351" y="1245458"/>
            <a:ext cx="8181723" cy="5373868"/>
            <a:chOff x="1900351" y="1245458"/>
            <a:chExt cx="8181723" cy="5373868"/>
          </a:xfrm>
        </p:grpSpPr>
        <p:pic>
          <p:nvPicPr>
            <p:cNvPr id="5" name="圖片 4">
              <a:extLst>
                <a:ext uri="{FF2B5EF4-FFF2-40B4-BE49-F238E27FC236}">
                  <a16:creationId xmlns:a16="http://schemas.microsoft.com/office/drawing/2014/main" id="{4416DB5B-4ED7-4F07-5FC4-C55D7A0B1029}"/>
                </a:ext>
              </a:extLst>
            </p:cNvPr>
            <p:cNvPicPr>
              <a:picLocks noChangeAspect="1"/>
            </p:cNvPicPr>
            <p:nvPr/>
          </p:nvPicPr>
          <p:blipFill>
            <a:blip r:embed="rId3"/>
            <a:stretch>
              <a:fillRect/>
            </a:stretch>
          </p:blipFill>
          <p:spPr>
            <a:xfrm>
              <a:off x="2387462" y="1245458"/>
              <a:ext cx="7625470" cy="4732666"/>
            </a:xfrm>
            <a:prstGeom prst="rect">
              <a:avLst/>
            </a:prstGeom>
          </p:spPr>
        </p:pic>
        <p:sp>
          <p:nvSpPr>
            <p:cNvPr id="4" name="直線圖說文字 1 3"/>
            <p:cNvSpPr/>
            <p:nvPr/>
          </p:nvSpPr>
          <p:spPr>
            <a:xfrm>
              <a:off x="2505222" y="5985026"/>
              <a:ext cx="7576852" cy="634300"/>
            </a:xfrm>
            <a:prstGeom prst="borderCallout1">
              <a:avLst>
                <a:gd name="adj1" fmla="val -2302"/>
                <a:gd name="adj2" fmla="val 37184"/>
                <a:gd name="adj3" fmla="val -16082"/>
                <a:gd name="adj4" fmla="val 40107"/>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請考生詳閱登錄資料注意事項，閱讀完畢並</a:t>
              </a:r>
              <a:r>
                <a:rPr lang="zh-TW" altLang="en-US" b="1" dirty="0">
                  <a:solidFill>
                    <a:srgbClr val="FF0000"/>
                  </a:solidFill>
                  <a:latin typeface="微軟正黑體" panose="020B0604030504040204" pitchFamily="34" charset="-120"/>
                  <a:ea typeface="微軟正黑體" panose="020B0604030504040204" pitchFamily="34" charset="-120"/>
                </a:rPr>
                <a:t>勾選</a:t>
              </a:r>
              <a:r>
                <a:rPr lang="zh-TW" altLang="en-US"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rgbClr val="0000FF"/>
                  </a:solidFill>
                  <a:latin typeface="微軟正黑體" panose="020B0604030504040204" pitchFamily="34" charset="-120"/>
                  <a:ea typeface="微軟正黑體" panose="020B0604030504040204" pitchFamily="34" charset="-120"/>
                </a:rPr>
                <a:t>本人已閱讀上列注意事項，同意並遵守</a:t>
              </a:r>
              <a:r>
                <a:rPr lang="zh-TW" altLang="en-US" sz="1600" b="1" dirty="0">
                  <a:solidFill>
                    <a:schemeClr val="tx1"/>
                  </a:solidFill>
                  <a:latin typeface="微軟正黑體" panose="020B0604030504040204" pitchFamily="34" charset="-120"/>
                  <a:ea typeface="微軟正黑體" panose="020B0604030504040204" pitchFamily="34" charset="-120"/>
                </a:rPr>
                <a:t>」後，按下</a:t>
              </a:r>
              <a:r>
                <a:rPr lang="zh-TW" altLang="en-US" b="1" dirty="0">
                  <a:solidFill>
                    <a:srgbClr val="FF0000"/>
                  </a:solidFill>
                  <a:latin typeface="微軟正黑體" panose="020B0604030504040204" pitchFamily="34" charset="-120"/>
                  <a:ea typeface="微軟正黑體" panose="020B0604030504040204" pitchFamily="34" charset="-120"/>
                </a:rPr>
                <a:t>同意</a:t>
              </a:r>
              <a:r>
                <a:rPr lang="zh-TW" altLang="en-US" sz="1600" b="1" dirty="0">
                  <a:solidFill>
                    <a:schemeClr val="tx1"/>
                  </a:solidFill>
                  <a:latin typeface="微軟正黑體" panose="020B0604030504040204" pitchFamily="34" charset="-120"/>
                  <a:ea typeface="微軟正黑體" panose="020B0604030504040204" pitchFamily="34" charset="-120"/>
                </a:rPr>
                <a:t>按鈕，繼續登錄作業，不同意則返回首頁。</a:t>
              </a:r>
            </a:p>
          </p:txBody>
        </p:sp>
        <p:sp>
          <p:nvSpPr>
            <p:cNvPr id="10" name="矩形 9">
              <a:extLst>
                <a:ext uri="{FF2B5EF4-FFF2-40B4-BE49-F238E27FC236}">
                  <a16:creationId xmlns:a16="http://schemas.microsoft.com/office/drawing/2014/main" id="{D68C8C6F-B397-4B23-AA7E-F9174D097722}"/>
                </a:ext>
              </a:extLst>
            </p:cNvPr>
            <p:cNvSpPr/>
            <p:nvPr/>
          </p:nvSpPr>
          <p:spPr>
            <a:xfrm>
              <a:off x="5174806" y="5665621"/>
              <a:ext cx="453592" cy="31250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64A6AD3A-B90A-43D2-AA91-50EFED330B87}"/>
                </a:ext>
              </a:extLst>
            </p:cNvPr>
            <p:cNvSpPr/>
            <p:nvPr/>
          </p:nvSpPr>
          <p:spPr>
            <a:xfrm>
              <a:off x="1900351" y="2415961"/>
              <a:ext cx="487111" cy="3238902"/>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詳讀規定說明後</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，請勾選</a:t>
              </a:r>
            </a:p>
          </p:txBody>
        </p:sp>
        <p:cxnSp>
          <p:nvCxnSpPr>
            <p:cNvPr id="12" name="直線接點 11">
              <a:extLst>
                <a:ext uri="{FF2B5EF4-FFF2-40B4-BE49-F238E27FC236}">
                  <a16:creationId xmlns:a16="http://schemas.microsoft.com/office/drawing/2014/main" id="{47EABD58-4D68-4855-8F0A-FCA8FC315DEB}"/>
                </a:ext>
              </a:extLst>
            </p:cNvPr>
            <p:cNvCxnSpPr>
              <a:cxnSpLocks/>
              <a:stCxn id="13" idx="1"/>
            </p:cNvCxnSpPr>
            <p:nvPr/>
          </p:nvCxnSpPr>
          <p:spPr>
            <a:xfrm flipH="1" flipV="1">
              <a:off x="2318187" y="4898041"/>
              <a:ext cx="419558" cy="565652"/>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13" name="矩形 12">
              <a:extLst>
                <a:ext uri="{FF2B5EF4-FFF2-40B4-BE49-F238E27FC236}">
                  <a16:creationId xmlns:a16="http://schemas.microsoft.com/office/drawing/2014/main" id="{072223C3-EC62-4C7B-8EFD-B5C789AE90F1}"/>
                </a:ext>
              </a:extLst>
            </p:cNvPr>
            <p:cNvSpPr/>
            <p:nvPr/>
          </p:nvSpPr>
          <p:spPr>
            <a:xfrm>
              <a:off x="2737745" y="5280554"/>
              <a:ext cx="349416" cy="3662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object 124">
              <a:extLst>
                <a:ext uri="{FF2B5EF4-FFF2-40B4-BE49-F238E27FC236}">
                  <a16:creationId xmlns:a16="http://schemas.microsoft.com/office/drawing/2014/main" id="{F5FBF7C0-6D3D-9008-FDA4-099309BC11AA}"/>
                </a:ext>
              </a:extLst>
            </p:cNvPr>
            <p:cNvSpPr>
              <a:spLocks noChangeAspect="1"/>
            </p:cNvSpPr>
            <p:nvPr/>
          </p:nvSpPr>
          <p:spPr>
            <a:xfrm>
              <a:off x="2805298" y="5246265"/>
              <a:ext cx="432000" cy="366277"/>
            </a:xfrm>
            <a:custGeom>
              <a:avLst/>
              <a:gdLst/>
              <a:ahLst/>
              <a:cxnLst/>
              <a:rect l="l" t="t" r="r" b="b"/>
              <a:pathLst>
                <a:path w="772160" h="654685">
                  <a:moveTo>
                    <a:pt x="47069" y="277464"/>
                  </a:moveTo>
                  <a:lnTo>
                    <a:pt x="32714" y="282278"/>
                  </a:lnTo>
                  <a:lnTo>
                    <a:pt x="22107" y="290304"/>
                  </a:lnTo>
                  <a:lnTo>
                    <a:pt x="5973" y="304033"/>
                  </a:lnTo>
                  <a:lnTo>
                    <a:pt x="0" y="314553"/>
                  </a:lnTo>
                  <a:lnTo>
                    <a:pt x="3651" y="327214"/>
                  </a:lnTo>
                  <a:lnTo>
                    <a:pt x="16392" y="347365"/>
                  </a:lnTo>
                  <a:lnTo>
                    <a:pt x="216125" y="615564"/>
                  </a:lnTo>
                  <a:lnTo>
                    <a:pt x="243048" y="644453"/>
                  </a:lnTo>
                  <a:lnTo>
                    <a:pt x="260343" y="654083"/>
                  </a:lnTo>
                  <a:lnTo>
                    <a:pt x="275500" y="644453"/>
                  </a:lnTo>
                  <a:lnTo>
                    <a:pt x="296008" y="615564"/>
                  </a:lnTo>
                  <a:lnTo>
                    <a:pt x="450080" y="432963"/>
                  </a:lnTo>
                  <a:lnTo>
                    <a:pt x="261769" y="432963"/>
                  </a:lnTo>
                  <a:lnTo>
                    <a:pt x="84870" y="290304"/>
                  </a:lnTo>
                  <a:lnTo>
                    <a:pt x="64634" y="279070"/>
                  </a:lnTo>
                  <a:lnTo>
                    <a:pt x="47069" y="277464"/>
                  </a:lnTo>
                  <a:close/>
                </a:path>
                <a:path w="772160" h="654685">
                  <a:moveTo>
                    <a:pt x="735401" y="0"/>
                  </a:moveTo>
                  <a:lnTo>
                    <a:pt x="723809" y="5971"/>
                  </a:lnTo>
                  <a:lnTo>
                    <a:pt x="706866" y="22105"/>
                  </a:lnTo>
                  <a:lnTo>
                    <a:pt x="261769" y="432963"/>
                  </a:lnTo>
                  <a:lnTo>
                    <a:pt x="450080" y="432963"/>
                  </a:lnTo>
                  <a:lnTo>
                    <a:pt x="758224" y="67762"/>
                  </a:lnTo>
                  <a:lnTo>
                    <a:pt x="769540" y="48500"/>
                  </a:lnTo>
                  <a:lnTo>
                    <a:pt x="771767" y="33520"/>
                  </a:lnTo>
                  <a:lnTo>
                    <a:pt x="768649" y="22821"/>
                  </a:lnTo>
                  <a:lnTo>
                    <a:pt x="763927" y="16403"/>
                  </a:lnTo>
                  <a:lnTo>
                    <a:pt x="746990" y="3655"/>
                  </a:lnTo>
                  <a:lnTo>
                    <a:pt x="735401" y="0"/>
                  </a:lnTo>
                  <a:close/>
                </a:path>
              </a:pathLst>
            </a:custGeom>
            <a:solidFill>
              <a:srgbClr val="0000FF"/>
            </a:solidFill>
          </p:spPr>
          <p:txBody>
            <a:bodyPr wrap="square" lIns="0" tIns="0" rIns="0" bIns="0" rtlCol="0"/>
            <a:lstStyle/>
            <a:p>
              <a:endParaRPr/>
            </a:p>
          </p:txBody>
        </p:sp>
      </p:grpSp>
    </p:spTree>
    <p:extLst>
      <p:ext uri="{BB962C8B-B14F-4D97-AF65-F5344CB8AC3E}">
        <p14:creationId xmlns:p14="http://schemas.microsoft.com/office/powerpoint/2010/main" val="797998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134846" y="757084"/>
            <a:ext cx="5943948"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Step6</a:t>
            </a:r>
            <a:r>
              <a:rPr lang="zh-TW" altLang="en-US" sz="2000" b="1" dirty="0">
                <a:latin typeface="微軟正黑體" panose="020B0604030504040204" pitchFamily="34" charset="-120"/>
                <a:ea typeface="微軟正黑體" panose="020B0604030504040204" pitchFamily="34" charset="-120"/>
              </a:rPr>
              <a:t> 查詢繳款帳號</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一般生、中低收入戶生</a:t>
            </a:r>
            <a:r>
              <a:rPr lang="en-US" altLang="zh-TW" sz="2000" b="1" dirty="0">
                <a:latin typeface="微軟正黑體" panose="020B0604030504040204" pitchFamily="34" charset="-120"/>
                <a:ea typeface="微軟正黑體" panose="020B0604030504040204" pitchFamily="34" charset="-120"/>
              </a:rPr>
              <a:t>)(1/2)</a:t>
            </a:r>
            <a:endParaRPr lang="zh-TW" altLang="en-US" sz="2000" kern="0" dirty="0">
              <a:solidFill>
                <a:srgbClr val="660066"/>
              </a:solidFill>
              <a:latin typeface="標楷體" panose="03000509000000000000" pitchFamily="65" charset="-120"/>
              <a:ea typeface="標楷體" panose="03000509000000000000" pitchFamily="65" charset="-120"/>
            </a:endParaRPr>
          </a:p>
        </p:txBody>
      </p:sp>
      <p:grpSp>
        <p:nvGrpSpPr>
          <p:cNvPr id="2" name="群組 1">
            <a:extLst>
              <a:ext uri="{FF2B5EF4-FFF2-40B4-BE49-F238E27FC236}">
                <a16:creationId xmlns:a16="http://schemas.microsoft.com/office/drawing/2014/main" id="{5CEBDCEC-7D39-09B8-9CE0-12465BF4909B}"/>
              </a:ext>
            </a:extLst>
          </p:cNvPr>
          <p:cNvGrpSpPr/>
          <p:nvPr/>
        </p:nvGrpSpPr>
        <p:grpSpPr>
          <a:xfrm>
            <a:off x="1222131" y="1400325"/>
            <a:ext cx="10576937" cy="5210588"/>
            <a:chOff x="1222131" y="1400325"/>
            <a:chExt cx="10576937" cy="5210588"/>
          </a:xfrm>
        </p:grpSpPr>
        <p:pic>
          <p:nvPicPr>
            <p:cNvPr id="4" name="圖片 3">
              <a:extLst>
                <a:ext uri="{FF2B5EF4-FFF2-40B4-BE49-F238E27FC236}">
                  <a16:creationId xmlns:a16="http://schemas.microsoft.com/office/drawing/2014/main" id="{2A2E0DFB-A78C-4639-A29F-0CC09A9C81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50678" y="1400325"/>
              <a:ext cx="5228913" cy="5210588"/>
            </a:xfrm>
            <a:prstGeom prst="rect">
              <a:avLst/>
            </a:prstGeom>
          </p:spPr>
        </p:pic>
        <p:sp>
          <p:nvSpPr>
            <p:cNvPr id="5" name="Rectangle 7"/>
            <p:cNvSpPr>
              <a:spLocks noChangeArrowheads="1"/>
            </p:cNvSpPr>
            <p:nvPr/>
          </p:nvSpPr>
          <p:spPr bwMode="auto">
            <a:xfrm>
              <a:off x="6469610" y="2708064"/>
              <a:ext cx="4471712" cy="2889431"/>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b="1" dirty="0">
                  <a:solidFill>
                    <a:schemeClr val="tx1"/>
                  </a:solidFill>
                  <a:latin typeface="微軟正黑體" panose="020B0604030504040204" pitchFamily="34" charset="-120"/>
                  <a:ea typeface="微軟正黑體" panose="020B0604030504040204" pitchFamily="34" charset="-120"/>
                </a:rPr>
                <a:t>繳費方式有下列</a:t>
              </a:r>
              <a:r>
                <a:rPr lang="en-US" altLang="zh-TW" b="1" dirty="0">
                  <a:solidFill>
                    <a:schemeClr val="tx1"/>
                  </a:solidFill>
                  <a:latin typeface="微軟正黑體" panose="020B0604030504040204" pitchFamily="34" charset="-120"/>
                  <a:ea typeface="微軟正黑體" panose="020B0604030504040204" pitchFamily="34" charset="-120"/>
                </a:rPr>
                <a:t>3</a:t>
              </a:r>
              <a:r>
                <a:rPr lang="zh-TW" altLang="en-US" b="1" dirty="0">
                  <a:solidFill>
                    <a:schemeClr val="tx1"/>
                  </a:solidFill>
                  <a:latin typeface="微軟正黑體" panose="020B0604030504040204" pitchFamily="34" charset="-120"/>
                  <a:ea typeface="微軟正黑體" panose="020B0604030504040204" pitchFamily="34" charset="-120"/>
                </a:rPr>
                <a:t>種，</a:t>
              </a:r>
              <a:endParaRPr lang="en-US" altLang="zh-TW" b="1" dirty="0">
                <a:solidFill>
                  <a:schemeClr val="tx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b="1" dirty="0">
                  <a:solidFill>
                    <a:schemeClr val="tx1"/>
                  </a:solidFill>
                  <a:latin typeface="微軟正黑體" panose="020B0604030504040204" pitchFamily="34" charset="-120"/>
                  <a:ea typeface="微軟正黑體" panose="020B0604030504040204" pitchFamily="34" charset="-120"/>
                </a:rPr>
                <a:t>請考生自行擇一方式辦理： </a:t>
              </a:r>
              <a:endParaRPr lang="en-US" altLang="zh-TW" b="1" dirty="0">
                <a:solidFill>
                  <a:schemeClr val="tx1"/>
                </a:solidFill>
                <a:latin typeface="微軟正黑體" panose="020B0604030504040204" pitchFamily="34" charset="-120"/>
                <a:ea typeface="微軟正黑體" panose="020B0604030504040204" pitchFamily="34" charset="-120"/>
              </a:endParaRPr>
            </a:p>
            <a:p>
              <a:pPr algn="just">
                <a:spcBef>
                  <a:spcPct val="0"/>
                </a:spcBef>
                <a:buClr>
                  <a:schemeClr val="accent1"/>
                </a:buClr>
              </a:pPr>
              <a:endParaRPr lang="en-US" altLang="zh-TW" b="1" dirty="0">
                <a:solidFill>
                  <a:schemeClr val="tx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方式一</a:t>
              </a:r>
              <a:r>
                <a:rPr lang="zh-TW" altLang="en-US" b="1" dirty="0">
                  <a:solidFill>
                    <a:schemeClr val="tx1"/>
                  </a:solidFill>
                  <a:latin typeface="微軟正黑體" panose="020B0604030504040204" pitchFamily="34" charset="-120"/>
                  <a:ea typeface="微軟正黑體" panose="020B0604030504040204" pitchFamily="34" charset="-120"/>
                </a:rPr>
                <a:t>：</a:t>
              </a:r>
              <a:endParaRPr lang="en-US" altLang="zh-TW" b="1" dirty="0">
                <a:solidFill>
                  <a:schemeClr val="tx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b="1" dirty="0">
                  <a:solidFill>
                    <a:schemeClr val="tx1"/>
                  </a:solidFill>
                  <a:latin typeface="微軟正黑體" panose="020B0604030504040204" pitchFamily="34" charset="-120"/>
                  <a:ea typeface="微軟正黑體" panose="020B0604030504040204" pitchFamily="34" charset="-120"/>
                </a:rPr>
                <a:t>持具轉帳功能金融卡</a:t>
              </a: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不限本人</a:t>
              </a: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，至金融機構自動櫃員機</a:t>
              </a:r>
              <a:r>
                <a:rPr lang="en-US" altLang="zh-TW" b="1" dirty="0">
                  <a:solidFill>
                    <a:schemeClr val="tx1"/>
                  </a:solidFill>
                  <a:latin typeface="微軟正黑體" panose="020B0604030504040204" pitchFamily="34" charset="-120"/>
                  <a:ea typeface="微軟正黑體" panose="020B0604030504040204" pitchFamily="34" charset="-120"/>
                </a:rPr>
                <a:t>(ATM)</a:t>
              </a:r>
              <a:r>
                <a:rPr lang="zh-TW" altLang="en-US" b="1" dirty="0">
                  <a:solidFill>
                    <a:schemeClr val="tx1"/>
                  </a:solidFill>
                  <a:latin typeface="微軟正黑體" panose="020B0604030504040204" pitchFamily="34" charset="-120"/>
                  <a:ea typeface="微軟正黑體" panose="020B0604030504040204" pitchFamily="34" charset="-120"/>
                </a:rPr>
                <a:t>或網路</a:t>
              </a:r>
              <a:r>
                <a:rPr lang="en-US" altLang="zh-TW" b="1" dirty="0">
                  <a:solidFill>
                    <a:schemeClr val="tx1"/>
                  </a:solidFill>
                  <a:latin typeface="微軟正黑體" panose="020B0604030504040204" pitchFamily="34" charset="-120"/>
                  <a:ea typeface="微軟正黑體" panose="020B0604030504040204" pitchFamily="34" charset="-120"/>
                </a:rPr>
                <a:t>ATM</a:t>
              </a:r>
              <a:r>
                <a:rPr lang="zh-TW" altLang="en-US" b="1" dirty="0">
                  <a:solidFill>
                    <a:schemeClr val="tx1"/>
                  </a:solidFill>
                  <a:latin typeface="微軟正黑體" panose="020B0604030504040204" pitchFamily="34" charset="-120"/>
                  <a:ea typeface="微軟正黑體" panose="020B0604030504040204" pitchFamily="34" charset="-120"/>
                </a:rPr>
                <a:t>轉帳繳款</a:t>
              </a:r>
              <a:endParaRPr lang="en-US" altLang="zh-TW" b="1" dirty="0">
                <a:solidFill>
                  <a:schemeClr val="tx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方式二</a:t>
              </a:r>
              <a:r>
                <a:rPr lang="zh-TW" altLang="en-US" b="1" dirty="0">
                  <a:solidFill>
                    <a:schemeClr val="tx1"/>
                  </a:solidFill>
                  <a:latin typeface="微軟正黑體" panose="020B0604030504040204" pitchFamily="34" charset="-120"/>
                  <a:ea typeface="微軟正黑體" panose="020B0604030504040204" pitchFamily="34" charset="-120"/>
                </a:rPr>
                <a:t>：</a:t>
              </a:r>
              <a:endParaRPr lang="en-US" altLang="zh-TW" b="1" dirty="0">
                <a:solidFill>
                  <a:schemeClr val="tx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b="1" dirty="0">
                  <a:solidFill>
                    <a:schemeClr val="tx1"/>
                  </a:solidFill>
                  <a:latin typeface="微軟正黑體" panose="020B0604030504040204" pitchFamily="34" charset="-120"/>
                  <a:ea typeface="微軟正黑體" panose="020B0604030504040204" pitchFamily="34" charset="-120"/>
                </a:rPr>
                <a:t>持繳費單至臺灣銀行臨櫃繳款</a:t>
              </a:r>
              <a:endParaRPr lang="en-US" altLang="zh-TW" b="1" dirty="0">
                <a:solidFill>
                  <a:schemeClr val="tx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方式三</a:t>
              </a:r>
              <a:r>
                <a:rPr lang="zh-TW" altLang="en-US" b="1" dirty="0">
                  <a:solidFill>
                    <a:schemeClr val="tx1"/>
                  </a:solidFill>
                  <a:latin typeface="微軟正黑體" panose="020B0604030504040204" pitchFamily="34" charset="-120"/>
                  <a:ea typeface="微軟正黑體" panose="020B0604030504040204" pitchFamily="34" charset="-120"/>
                </a:rPr>
                <a:t>：</a:t>
              </a:r>
              <a:endParaRPr lang="en-US" altLang="zh-TW" b="1" dirty="0">
                <a:solidFill>
                  <a:schemeClr val="tx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b="1" dirty="0">
                  <a:solidFill>
                    <a:schemeClr val="tx1"/>
                  </a:solidFill>
                  <a:latin typeface="微軟正黑體" panose="020B0604030504040204" pitchFamily="34" charset="-120"/>
                  <a:ea typeface="微軟正黑體" panose="020B0604030504040204" pitchFamily="34" charset="-120"/>
                </a:rPr>
                <a:t>持繳費單至各金融機構櫃檯辦理跨行匯款</a:t>
              </a:r>
              <a:endParaRPr lang="en-US" altLang="zh-TW" b="1" dirty="0">
                <a:solidFill>
                  <a:schemeClr val="tx1"/>
                </a:solidFill>
                <a:latin typeface="微軟正黑體" panose="020B0604030504040204" pitchFamily="34" charset="-120"/>
                <a:ea typeface="微軟正黑體" panose="020B0604030504040204" pitchFamily="34" charset="-120"/>
              </a:endParaRPr>
            </a:p>
          </p:txBody>
        </p:sp>
        <p:sp>
          <p:nvSpPr>
            <p:cNvPr id="11" name="矩形 10"/>
            <p:cNvSpPr/>
            <p:nvPr/>
          </p:nvSpPr>
          <p:spPr>
            <a:xfrm>
              <a:off x="3735660" y="4360985"/>
              <a:ext cx="1986732" cy="2692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Text Box 6"/>
            <p:cNvSpPr txBox="1">
              <a:spLocks noChangeArrowheads="1"/>
            </p:cNvSpPr>
            <p:nvPr/>
          </p:nvSpPr>
          <p:spPr bwMode="auto">
            <a:xfrm>
              <a:off x="6422197" y="1927581"/>
              <a:ext cx="5376871" cy="461665"/>
            </a:xfrm>
            <a:prstGeom prst="rect">
              <a:avLst/>
            </a:prstGeom>
            <a:solidFill>
              <a:srgbClr val="FF0000"/>
            </a:solidFill>
            <a:ln w="57150">
              <a:solidFill>
                <a:schemeClr val="accent6">
                  <a:lumMod val="75000"/>
                </a:schemeClr>
              </a:solidFill>
              <a:prstDash val="sysDash"/>
              <a:miter lim="800000"/>
              <a:headEnd/>
              <a:tailEnd/>
            </a:ln>
          </p:spPr>
          <p:txBody>
            <a:bodyPr wrap="squar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50000"/>
                </a:spcBef>
                <a:buFontTx/>
                <a:buNone/>
              </a:pPr>
              <a:r>
                <a:rPr lang="zh-TW" altLang="en-US" sz="2400" b="1" dirty="0">
                  <a:solidFill>
                    <a:schemeClr val="bg1"/>
                  </a:solidFill>
                  <a:latin typeface="微軟正黑體" panose="020B0604030504040204" pitchFamily="34" charset="-120"/>
                  <a:ea typeface="微軟正黑體" panose="020B0604030504040204" pitchFamily="34" charset="-120"/>
                </a:rPr>
                <a:t>此繳款帳號每人不相同，請勿合併繳款</a:t>
              </a:r>
            </a:p>
          </p:txBody>
        </p:sp>
        <p:sp>
          <p:nvSpPr>
            <p:cNvPr id="13" name="向右箭號 66">
              <a:extLst>
                <a:ext uri="{FF2B5EF4-FFF2-40B4-BE49-F238E27FC236}">
                  <a16:creationId xmlns:a16="http://schemas.microsoft.com/office/drawing/2014/main" id="{629F37BE-C5F5-4589-B03D-E2355239D897}"/>
                </a:ext>
              </a:extLst>
            </p:cNvPr>
            <p:cNvSpPr/>
            <p:nvPr/>
          </p:nvSpPr>
          <p:spPr>
            <a:xfrm>
              <a:off x="1222131" y="2344067"/>
              <a:ext cx="456235" cy="268804"/>
            </a:xfrm>
            <a:prstGeom prst="rightArrow">
              <a:avLst/>
            </a:prstGeom>
            <a:solidFill>
              <a:srgbClr val="0000FF"/>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C00000"/>
                </a:solidFill>
              </a:endParaRPr>
            </a:p>
          </p:txBody>
        </p:sp>
        <p:sp>
          <p:nvSpPr>
            <p:cNvPr id="14" name="矩形 13">
              <a:extLst>
                <a:ext uri="{FF2B5EF4-FFF2-40B4-BE49-F238E27FC236}">
                  <a16:creationId xmlns:a16="http://schemas.microsoft.com/office/drawing/2014/main" id="{1D4382C6-A871-42AB-B0AD-761658EEE8CA}"/>
                </a:ext>
              </a:extLst>
            </p:cNvPr>
            <p:cNvSpPr/>
            <p:nvPr/>
          </p:nvSpPr>
          <p:spPr>
            <a:xfrm>
              <a:off x="1678366" y="2394333"/>
              <a:ext cx="1986732" cy="1818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5" name="直角三角形 14">
            <a:extLst>
              <a:ext uri="{FF2B5EF4-FFF2-40B4-BE49-F238E27FC236}">
                <a16:creationId xmlns:a16="http://schemas.microsoft.com/office/drawing/2014/main" id="{D3C5571F-E9AB-4824-AB81-B46194CA3F00}"/>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a:extLst>
              <a:ext uri="{FF2B5EF4-FFF2-40B4-BE49-F238E27FC236}">
                <a16:creationId xmlns:a16="http://schemas.microsoft.com/office/drawing/2014/main" id="{0251BDB8-4842-4021-979D-BA17D831673B}"/>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grpSp>
        <p:nvGrpSpPr>
          <p:cNvPr id="20" name="群組 19">
            <a:extLst>
              <a:ext uri="{FF2B5EF4-FFF2-40B4-BE49-F238E27FC236}">
                <a16:creationId xmlns:a16="http://schemas.microsoft.com/office/drawing/2014/main" id="{E3BAB070-8355-4960-B08C-229BC63443EA}"/>
              </a:ext>
            </a:extLst>
          </p:cNvPr>
          <p:cNvGrpSpPr/>
          <p:nvPr/>
        </p:nvGrpSpPr>
        <p:grpSpPr>
          <a:xfrm>
            <a:off x="840059" y="738961"/>
            <a:ext cx="4262080" cy="503799"/>
            <a:chOff x="834706" y="837638"/>
            <a:chExt cx="4262080" cy="503799"/>
          </a:xfrm>
        </p:grpSpPr>
        <p:sp>
          <p:nvSpPr>
            <p:cNvPr id="21" name="TextBox 75">
              <a:extLst>
                <a:ext uri="{FF2B5EF4-FFF2-40B4-BE49-F238E27FC236}">
                  <a16:creationId xmlns:a16="http://schemas.microsoft.com/office/drawing/2014/main" id="{8CE5A950-6CAE-4EC3-9781-53F77FEC1CAC}"/>
                </a:ext>
              </a:extLst>
            </p:cNvPr>
            <p:cNvSpPr txBox="1"/>
            <p:nvPr/>
          </p:nvSpPr>
          <p:spPr>
            <a:xfrm>
              <a:off x="834706" y="862500"/>
              <a:ext cx="3881410"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繳交報名費及資格審查登錄</a:t>
              </a:r>
            </a:p>
          </p:txBody>
        </p:sp>
        <p:sp>
          <p:nvSpPr>
            <p:cNvPr id="22" name="Freeform: Shape 37">
              <a:extLst>
                <a:ext uri="{FF2B5EF4-FFF2-40B4-BE49-F238E27FC236}">
                  <a16:creationId xmlns:a16="http://schemas.microsoft.com/office/drawing/2014/main" id="{75E00088-8FB9-4BF1-A945-9C0B4407F036}"/>
                </a:ext>
              </a:extLst>
            </p:cNvPr>
            <p:cNvSpPr/>
            <p:nvPr/>
          </p:nvSpPr>
          <p:spPr>
            <a:xfrm>
              <a:off x="4748823"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818179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134846" y="711496"/>
            <a:ext cx="6870275"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Step6</a:t>
            </a:r>
            <a:r>
              <a:rPr lang="zh-TW" altLang="en-US" sz="2000" b="1" dirty="0">
                <a:latin typeface="微軟正黑體" panose="020B0604030504040204" pitchFamily="34" charset="-120"/>
                <a:ea typeface="微軟正黑體" panose="020B0604030504040204" pitchFamily="34" charset="-120"/>
              </a:rPr>
              <a:t> 臺灣銀行繳費單</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一般生、中低收入戶生</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樣張</a:t>
            </a:r>
            <a:r>
              <a:rPr lang="en-US" altLang="zh-TW" sz="2000" b="1" dirty="0">
                <a:latin typeface="微軟正黑體" panose="020B0604030504040204" pitchFamily="34" charset="-120"/>
                <a:ea typeface="微軟正黑體" panose="020B0604030504040204" pitchFamily="34" charset="-120"/>
              </a:rPr>
              <a:t>) (2/2)</a:t>
            </a:r>
            <a:endParaRPr lang="zh-TW" altLang="en-US" sz="2000" kern="0" dirty="0">
              <a:solidFill>
                <a:srgbClr val="660066"/>
              </a:solidFill>
              <a:latin typeface="標楷體" panose="03000509000000000000" pitchFamily="65" charset="-120"/>
              <a:ea typeface="標楷體" panose="03000509000000000000" pitchFamily="65" charset="-120"/>
            </a:endParaRPr>
          </a:p>
        </p:txBody>
      </p:sp>
      <p:grpSp>
        <p:nvGrpSpPr>
          <p:cNvPr id="2" name="群組 1">
            <a:extLst>
              <a:ext uri="{FF2B5EF4-FFF2-40B4-BE49-F238E27FC236}">
                <a16:creationId xmlns:a16="http://schemas.microsoft.com/office/drawing/2014/main" id="{62763F89-729E-1606-6856-B637249689E0}"/>
              </a:ext>
            </a:extLst>
          </p:cNvPr>
          <p:cNvGrpSpPr/>
          <p:nvPr/>
        </p:nvGrpSpPr>
        <p:grpSpPr>
          <a:xfrm>
            <a:off x="3923314" y="1338148"/>
            <a:ext cx="7419545" cy="5319346"/>
            <a:chOff x="3923314" y="1338148"/>
            <a:chExt cx="7419545" cy="5319346"/>
          </a:xfrm>
        </p:grpSpPr>
        <p:sp>
          <p:nvSpPr>
            <p:cNvPr id="7" name="Text Box 6"/>
            <p:cNvSpPr txBox="1">
              <a:spLocks noChangeArrowheads="1"/>
            </p:cNvSpPr>
            <p:nvPr/>
          </p:nvSpPr>
          <p:spPr bwMode="auto">
            <a:xfrm>
              <a:off x="7659781" y="3082424"/>
              <a:ext cx="3683078" cy="861774"/>
            </a:xfrm>
            <a:prstGeom prst="rect">
              <a:avLst/>
            </a:prstGeom>
            <a:solidFill>
              <a:srgbClr val="FFCDCD"/>
            </a:solidFill>
            <a:ln>
              <a:noFill/>
            </a:ln>
          </p:spPr>
          <p:txBody>
            <a:bodyPr wrap="squar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50000"/>
                </a:spcBef>
                <a:buFontTx/>
                <a:buNone/>
              </a:pP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低收入戶考生</a:t>
              </a:r>
              <a:r>
                <a:rPr lang="zh-TW" altLang="en-US" sz="2000" b="1" u="sng" dirty="0">
                  <a:latin typeface="微軟正黑體" panose="020B0604030504040204" pitchFamily="34" charset="-120"/>
                  <a:ea typeface="微軟正黑體" panose="020B0604030504040204" pitchFamily="34" charset="-120"/>
                </a:rPr>
                <a:t>無須繳費</a:t>
              </a:r>
              <a:r>
                <a:rPr lang="zh-TW" altLang="en-US" sz="2000" b="1" dirty="0">
                  <a:latin typeface="微軟正黑體" panose="020B0604030504040204" pitchFamily="34" charset="-120"/>
                  <a:ea typeface="微軟正黑體" panose="020B0604030504040204" pitchFamily="34" charset="-120"/>
                </a:rPr>
                <a:t>，</a:t>
              </a:r>
              <a:endParaRPr lang="en-US" altLang="zh-TW" sz="2000" b="1" dirty="0">
                <a:latin typeface="微軟正黑體" panose="020B0604030504040204" pitchFamily="34" charset="-120"/>
                <a:ea typeface="微軟正黑體" panose="020B0604030504040204" pitchFamily="34" charset="-120"/>
              </a:endParaRPr>
            </a:p>
            <a:p>
              <a:pPr eaLnBrk="1" hangingPunct="1">
                <a:spcBef>
                  <a:spcPct val="50000"/>
                </a:spcBef>
                <a:buFontTx/>
                <a:buNone/>
              </a:pPr>
              <a:r>
                <a:rPr lang="zh-TW" altLang="en-US" sz="2000" b="1" dirty="0">
                  <a:latin typeface="微軟正黑體" panose="020B0604030504040204" pitchFamily="34" charset="-120"/>
                  <a:ea typeface="微軟正黑體" panose="020B0604030504040204" pitchFamily="34" charset="-120"/>
                </a:rPr>
                <a:t>可直接進行資格審查資料登錄</a:t>
              </a:r>
            </a:p>
          </p:txBody>
        </p:sp>
        <p:pic>
          <p:nvPicPr>
            <p:cNvPr id="5" name="圖片 4">
              <a:extLst>
                <a:ext uri="{FF2B5EF4-FFF2-40B4-BE49-F238E27FC236}">
                  <a16:creationId xmlns:a16="http://schemas.microsoft.com/office/drawing/2014/main" id="{50831476-CB92-47D0-B790-A2A493981E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23314" y="1338148"/>
              <a:ext cx="3611977" cy="5319346"/>
            </a:xfrm>
            <a:prstGeom prst="rect">
              <a:avLst/>
            </a:prstGeom>
          </p:spPr>
        </p:pic>
        <p:sp>
          <p:nvSpPr>
            <p:cNvPr id="10" name="矩形 9">
              <a:extLst>
                <a:ext uri="{FF2B5EF4-FFF2-40B4-BE49-F238E27FC236}">
                  <a16:creationId xmlns:a16="http://schemas.microsoft.com/office/drawing/2014/main" id="{6012D803-A8D5-49E5-B7EC-7BC59E0B4B15}"/>
                </a:ext>
              </a:extLst>
            </p:cNvPr>
            <p:cNvSpPr/>
            <p:nvPr/>
          </p:nvSpPr>
          <p:spPr>
            <a:xfrm>
              <a:off x="3923314" y="1454337"/>
              <a:ext cx="567225" cy="288000"/>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樣張</a:t>
              </a:r>
            </a:p>
          </p:txBody>
        </p:sp>
        <p:sp>
          <p:nvSpPr>
            <p:cNvPr id="12" name="矩形 11">
              <a:extLst>
                <a:ext uri="{FF2B5EF4-FFF2-40B4-BE49-F238E27FC236}">
                  <a16:creationId xmlns:a16="http://schemas.microsoft.com/office/drawing/2014/main" id="{2BD00B8A-8302-451D-9EE6-4F4C40E624A4}"/>
                </a:ext>
              </a:extLst>
            </p:cNvPr>
            <p:cNvSpPr/>
            <p:nvPr/>
          </p:nvSpPr>
          <p:spPr>
            <a:xfrm>
              <a:off x="6188714" y="1979959"/>
              <a:ext cx="1293540" cy="1477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Rectangle 7">
              <a:extLst>
                <a:ext uri="{FF2B5EF4-FFF2-40B4-BE49-F238E27FC236}">
                  <a16:creationId xmlns:a16="http://schemas.microsoft.com/office/drawing/2014/main" id="{1FF52138-45C9-45FF-801E-7B8B974E8C23}"/>
                </a:ext>
              </a:extLst>
            </p:cNvPr>
            <p:cNvSpPr>
              <a:spLocks noChangeArrowheads="1"/>
            </p:cNvSpPr>
            <p:nvPr/>
          </p:nvSpPr>
          <p:spPr bwMode="auto">
            <a:xfrm>
              <a:off x="7659781" y="1780837"/>
              <a:ext cx="3683077" cy="86177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2000" b="1" dirty="0">
                  <a:solidFill>
                    <a:schemeClr val="tx1"/>
                  </a:solidFill>
                  <a:latin typeface="微軟正黑體" panose="020B0604030504040204" pitchFamily="34" charset="-120"/>
                  <a:ea typeface="微軟正黑體" panose="020B0604030504040204" pitchFamily="34" charset="-120"/>
                </a:rPr>
                <a:t>繳費期限</a:t>
              </a:r>
              <a:r>
                <a:rPr lang="en-US" altLang="zh-TW" sz="2000" b="1" u="sng" dirty="0">
                  <a:solidFill>
                    <a:srgbClr val="FF0000"/>
                  </a:solidFill>
                  <a:latin typeface="微軟正黑體" panose="020B0604030504040204" pitchFamily="34" charset="-120"/>
                  <a:ea typeface="微軟正黑體" panose="020B0604030504040204" pitchFamily="34" charset="-120"/>
                </a:rPr>
                <a:t>115</a:t>
              </a:r>
              <a:r>
                <a:rPr lang="zh-TW" altLang="en-US" sz="2000" b="1" u="sng" dirty="0">
                  <a:solidFill>
                    <a:srgbClr val="FF0000"/>
                  </a:solidFill>
                  <a:latin typeface="微軟正黑體" panose="020B0604030504040204" pitchFamily="34" charset="-120"/>
                  <a:ea typeface="微軟正黑體" panose="020B0604030504040204" pitchFamily="34" charset="-120"/>
                </a:rPr>
                <a:t>年</a:t>
              </a:r>
              <a:r>
                <a:rPr lang="en-US" altLang="zh-TW" sz="2000" b="1" u="sng" dirty="0">
                  <a:solidFill>
                    <a:srgbClr val="FF0000"/>
                  </a:solidFill>
                  <a:latin typeface="微軟正黑體" panose="020B0604030504040204" pitchFamily="34" charset="-120"/>
                  <a:ea typeface="微軟正黑體" panose="020B0604030504040204" pitchFamily="34" charset="-120"/>
                </a:rPr>
                <a:t>5</a:t>
              </a:r>
              <a:r>
                <a:rPr lang="zh-TW" altLang="en-US" sz="2000" b="1" u="sng" dirty="0">
                  <a:solidFill>
                    <a:srgbClr val="FF0000"/>
                  </a:solidFill>
                  <a:latin typeface="微軟正黑體" panose="020B0604030504040204" pitchFamily="34" charset="-120"/>
                  <a:ea typeface="微軟正黑體" panose="020B0604030504040204" pitchFamily="34" charset="-120"/>
                </a:rPr>
                <a:t>月</a:t>
              </a:r>
              <a:r>
                <a:rPr lang="en-US" altLang="zh-TW" sz="2000" b="1" u="sng" dirty="0">
                  <a:solidFill>
                    <a:srgbClr val="FF0000"/>
                  </a:solidFill>
                  <a:latin typeface="微軟正黑體" panose="020B0604030504040204" pitchFamily="34" charset="-120"/>
                  <a:ea typeface="微軟正黑體" panose="020B0604030504040204" pitchFamily="34" charset="-120"/>
                </a:rPr>
                <a:t>5</a:t>
              </a:r>
              <a:r>
                <a:rPr lang="zh-TW" altLang="en-US" sz="2000" b="1" u="sng" dirty="0">
                  <a:solidFill>
                    <a:srgbClr val="FF0000"/>
                  </a:solidFill>
                  <a:latin typeface="微軟正黑體" panose="020B0604030504040204" pitchFamily="34" charset="-120"/>
                  <a:ea typeface="微軟正黑體" panose="020B0604030504040204" pitchFamily="34" charset="-120"/>
                </a:rPr>
                <a:t>日</a:t>
              </a:r>
              <a:r>
                <a:rPr lang="en-US" altLang="zh-TW" sz="2000" b="1" u="sng" dirty="0">
                  <a:solidFill>
                    <a:srgbClr val="FF0000"/>
                  </a:solidFill>
                  <a:latin typeface="微軟正黑體" panose="020B0604030504040204" pitchFamily="34" charset="-120"/>
                  <a:ea typeface="微軟正黑體" panose="020B0604030504040204" pitchFamily="34" charset="-120"/>
                </a:rPr>
                <a:t>24:00</a:t>
              </a:r>
              <a:r>
                <a:rPr lang="zh-TW" altLang="en-US" sz="2000" b="1" u="sng" dirty="0">
                  <a:solidFill>
                    <a:srgbClr val="FF0000"/>
                  </a:solidFill>
                  <a:latin typeface="微軟正黑體" panose="020B0604030504040204" pitchFamily="34" charset="-120"/>
                  <a:ea typeface="微軟正黑體" panose="020B0604030504040204" pitchFamily="34" charset="-120"/>
                </a:rPr>
                <a:t>前</a:t>
              </a:r>
              <a:br>
                <a:rPr lang="en-US" altLang="zh-TW" sz="2000" b="1" u="sng" dirty="0">
                  <a:solidFill>
                    <a:srgbClr val="FF0000"/>
                  </a:solidFill>
                  <a:latin typeface="微軟正黑體" panose="020B0604030504040204" pitchFamily="34" charset="-120"/>
                  <a:ea typeface="微軟正黑體" panose="020B0604030504040204" pitchFamily="34" charset="-120"/>
                </a:rPr>
              </a:br>
              <a:r>
                <a:rPr lang="en-US" altLang="zh-TW" sz="2000" b="1" dirty="0">
                  <a:solidFill>
                    <a:schemeClr val="tx1"/>
                  </a:solidFill>
                  <a:latin typeface="微軟正黑體" panose="020B0604030504040204" pitchFamily="34" charset="-120"/>
                  <a:ea typeface="微軟正黑體" panose="020B0604030504040204" pitchFamily="34" charset="-120"/>
                </a:rPr>
                <a:t>                   (</a:t>
              </a:r>
              <a:r>
                <a:rPr lang="zh-TW" altLang="en-US" sz="2000" b="1" u="sng" dirty="0">
                  <a:solidFill>
                    <a:srgbClr val="0000FF"/>
                  </a:solidFill>
                  <a:latin typeface="微軟正黑體" panose="020B0604030504040204" pitchFamily="34" charset="-120"/>
                  <a:ea typeface="微軟正黑體" panose="020B0604030504040204" pitchFamily="34" charset="-120"/>
                </a:rPr>
                <a:t>跨行匯款</a:t>
              </a:r>
              <a:r>
                <a:rPr lang="en-US" altLang="zh-TW" sz="2000" b="1" u="sng" dirty="0">
                  <a:solidFill>
                    <a:srgbClr val="0000FF"/>
                  </a:solidFill>
                  <a:latin typeface="微軟正黑體" panose="020B0604030504040204" pitchFamily="34" charset="-120"/>
                  <a:ea typeface="微軟正黑體" panose="020B0604030504040204" pitchFamily="34" charset="-120"/>
                </a:rPr>
                <a:t>15:30</a:t>
              </a:r>
              <a:r>
                <a:rPr lang="zh-TW" altLang="en-US" sz="2000" b="1" u="sng" dirty="0">
                  <a:solidFill>
                    <a:srgbClr val="0000FF"/>
                  </a:solidFill>
                  <a:latin typeface="微軟正黑體" panose="020B0604030504040204" pitchFamily="34" charset="-120"/>
                  <a:ea typeface="微軟正黑體" panose="020B0604030504040204" pitchFamily="34" charset="-120"/>
                </a:rPr>
                <a:t>前</a:t>
              </a:r>
              <a:r>
                <a:rPr lang="en-US" altLang="zh-TW" sz="2000" b="1" dirty="0">
                  <a:solidFill>
                    <a:schemeClr val="tx1"/>
                  </a:solidFill>
                  <a:latin typeface="微軟正黑體" panose="020B0604030504040204" pitchFamily="34" charset="-120"/>
                  <a:ea typeface="微軟正黑體" panose="020B0604030504040204" pitchFamily="34" charset="-120"/>
                </a:rPr>
                <a:t>)</a:t>
              </a:r>
              <a:r>
                <a:rPr lang="zh-TW" altLang="en-US" sz="2000" b="1" u="sng" dirty="0">
                  <a:solidFill>
                    <a:schemeClr val="tx1"/>
                  </a:solidFill>
                  <a:latin typeface="微軟正黑體" panose="020B0604030504040204" pitchFamily="34" charset="-120"/>
                  <a:ea typeface="微軟正黑體" panose="020B0604030504040204" pitchFamily="34" charset="-120"/>
                </a:rPr>
                <a:t> </a:t>
              </a:r>
              <a:endParaRPr lang="en-US" altLang="zh-TW" sz="2000" b="1" u="sng" dirty="0">
                <a:solidFill>
                  <a:schemeClr val="tx1"/>
                </a:solidFill>
                <a:latin typeface="微軟正黑體" panose="020B0604030504040204" pitchFamily="34" charset="-120"/>
                <a:ea typeface="微軟正黑體" panose="020B0604030504040204" pitchFamily="34" charset="-120"/>
              </a:endParaRPr>
            </a:p>
          </p:txBody>
        </p:sp>
      </p:grpSp>
      <p:grpSp>
        <p:nvGrpSpPr>
          <p:cNvPr id="17" name="群組 16">
            <a:extLst>
              <a:ext uri="{FF2B5EF4-FFF2-40B4-BE49-F238E27FC236}">
                <a16:creationId xmlns:a16="http://schemas.microsoft.com/office/drawing/2014/main" id="{99DEF5C9-8D27-4760-AF7C-13083A472028}"/>
              </a:ext>
            </a:extLst>
          </p:cNvPr>
          <p:cNvGrpSpPr/>
          <p:nvPr/>
        </p:nvGrpSpPr>
        <p:grpSpPr>
          <a:xfrm>
            <a:off x="840059" y="738961"/>
            <a:ext cx="4262080" cy="503799"/>
            <a:chOff x="834706" y="837638"/>
            <a:chExt cx="4262080" cy="503799"/>
          </a:xfrm>
        </p:grpSpPr>
        <p:sp>
          <p:nvSpPr>
            <p:cNvPr id="18" name="TextBox 75">
              <a:extLst>
                <a:ext uri="{FF2B5EF4-FFF2-40B4-BE49-F238E27FC236}">
                  <a16:creationId xmlns:a16="http://schemas.microsoft.com/office/drawing/2014/main" id="{C11E8187-85C7-495B-8FB9-27417CEF8DF8}"/>
                </a:ext>
              </a:extLst>
            </p:cNvPr>
            <p:cNvSpPr txBox="1"/>
            <p:nvPr/>
          </p:nvSpPr>
          <p:spPr>
            <a:xfrm>
              <a:off x="834706" y="862500"/>
              <a:ext cx="3881410"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繳交報名費及資格審查登錄</a:t>
              </a:r>
            </a:p>
          </p:txBody>
        </p:sp>
        <p:sp>
          <p:nvSpPr>
            <p:cNvPr id="19" name="Freeform: Shape 37">
              <a:extLst>
                <a:ext uri="{FF2B5EF4-FFF2-40B4-BE49-F238E27FC236}">
                  <a16:creationId xmlns:a16="http://schemas.microsoft.com/office/drawing/2014/main" id="{3EE0ABE5-BDB7-44BC-95E1-515E5E112352}"/>
                </a:ext>
              </a:extLst>
            </p:cNvPr>
            <p:cNvSpPr/>
            <p:nvPr/>
          </p:nvSpPr>
          <p:spPr>
            <a:xfrm>
              <a:off x="4748823"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66339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574632" y="729617"/>
            <a:ext cx="387112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Step7</a:t>
            </a:r>
            <a:r>
              <a:rPr lang="zh-TW" altLang="en-US" sz="2000" b="1" dirty="0">
                <a:latin typeface="微軟正黑體" panose="020B0604030504040204" pitchFamily="34" charset="-120"/>
                <a:ea typeface="微軟正黑體" panose="020B0604030504040204" pitchFamily="34" charset="-120"/>
              </a:rPr>
              <a:t> 輸入競賽證照資料</a:t>
            </a:r>
            <a:r>
              <a:rPr lang="en-US" altLang="zh-TW" sz="2000" b="1" dirty="0">
                <a:latin typeface="微軟正黑體" panose="020B0604030504040204" pitchFamily="34" charset="-120"/>
                <a:ea typeface="微軟正黑體" panose="020B0604030504040204" pitchFamily="34" charset="-120"/>
              </a:rPr>
              <a:t>(1/2)</a:t>
            </a:r>
            <a:endParaRPr lang="zh-TW" altLang="en-US" sz="2000" kern="0" dirty="0">
              <a:solidFill>
                <a:srgbClr val="660066"/>
              </a:solidFill>
              <a:latin typeface="標楷體" panose="03000509000000000000" pitchFamily="65" charset="-120"/>
              <a:ea typeface="標楷體" panose="03000509000000000000" pitchFamily="65" charset="-120"/>
            </a:endParaRPr>
          </a:p>
        </p:txBody>
      </p:sp>
      <p:sp>
        <p:nvSpPr>
          <p:cNvPr id="5" name="直角三角形 4">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39728B73-9784-4FF9-82ED-E784940B3BA4}"/>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12" name="八角星形 21">
            <a:extLst>
              <a:ext uri="{FF2B5EF4-FFF2-40B4-BE49-F238E27FC236}">
                <a16:creationId xmlns:a16="http://schemas.microsoft.com/office/drawing/2014/main" id="{A945BFC0-CA97-4DCA-93F7-35C63F428F2F}"/>
              </a:ext>
            </a:extLst>
          </p:cNvPr>
          <p:cNvSpPr/>
          <p:nvPr/>
        </p:nvSpPr>
        <p:spPr>
          <a:xfrm>
            <a:off x="5214592" y="874553"/>
            <a:ext cx="360040" cy="344429"/>
          </a:xfrm>
          <a:prstGeom prst="star8">
            <a:avLst>
              <a:gd name="adj" fmla="val 375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grpSp>
        <p:nvGrpSpPr>
          <p:cNvPr id="19" name="群組 18">
            <a:extLst>
              <a:ext uri="{FF2B5EF4-FFF2-40B4-BE49-F238E27FC236}">
                <a16:creationId xmlns:a16="http://schemas.microsoft.com/office/drawing/2014/main" id="{9890EA12-C4F8-4371-9500-F45F2DEA1EE8}"/>
              </a:ext>
            </a:extLst>
          </p:cNvPr>
          <p:cNvGrpSpPr/>
          <p:nvPr/>
        </p:nvGrpSpPr>
        <p:grpSpPr>
          <a:xfrm>
            <a:off x="840059" y="738961"/>
            <a:ext cx="4262080" cy="503799"/>
            <a:chOff x="834706" y="837638"/>
            <a:chExt cx="4262080" cy="503799"/>
          </a:xfrm>
        </p:grpSpPr>
        <p:sp>
          <p:nvSpPr>
            <p:cNvPr id="21" name="TextBox 75">
              <a:extLst>
                <a:ext uri="{FF2B5EF4-FFF2-40B4-BE49-F238E27FC236}">
                  <a16:creationId xmlns:a16="http://schemas.microsoft.com/office/drawing/2014/main" id="{7CF5F020-5B52-4A88-AE4B-FD23BA8AF1B2}"/>
                </a:ext>
              </a:extLst>
            </p:cNvPr>
            <p:cNvSpPr txBox="1"/>
            <p:nvPr/>
          </p:nvSpPr>
          <p:spPr>
            <a:xfrm>
              <a:off x="834706" y="862500"/>
              <a:ext cx="3881410"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繳交報名費及資格審查登錄</a:t>
              </a:r>
            </a:p>
          </p:txBody>
        </p:sp>
        <p:sp>
          <p:nvSpPr>
            <p:cNvPr id="28" name="Freeform: Shape 37">
              <a:extLst>
                <a:ext uri="{FF2B5EF4-FFF2-40B4-BE49-F238E27FC236}">
                  <a16:creationId xmlns:a16="http://schemas.microsoft.com/office/drawing/2014/main" id="{FD2A0635-166F-4908-A269-7664312800C0}"/>
                </a:ext>
              </a:extLst>
            </p:cNvPr>
            <p:cNvSpPr/>
            <p:nvPr/>
          </p:nvSpPr>
          <p:spPr>
            <a:xfrm>
              <a:off x="4748823"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17" name="群組 16">
            <a:extLst>
              <a:ext uri="{FF2B5EF4-FFF2-40B4-BE49-F238E27FC236}">
                <a16:creationId xmlns:a16="http://schemas.microsoft.com/office/drawing/2014/main" id="{7C787CF1-2720-7A29-0AA3-2D93A2F9BB74}"/>
              </a:ext>
            </a:extLst>
          </p:cNvPr>
          <p:cNvGrpSpPr/>
          <p:nvPr/>
        </p:nvGrpSpPr>
        <p:grpSpPr>
          <a:xfrm>
            <a:off x="1613824" y="1225439"/>
            <a:ext cx="9730773" cy="5471581"/>
            <a:chOff x="1613824" y="1225439"/>
            <a:chExt cx="9730773" cy="5471581"/>
          </a:xfrm>
        </p:grpSpPr>
        <p:pic>
          <p:nvPicPr>
            <p:cNvPr id="7" name="圖片 6" descr="一張含有 文字, 電子產品, 螢幕擷取畫面, 軟體 的圖片&#10;&#10;AI 產生的內容可能不正確。">
              <a:extLst>
                <a:ext uri="{FF2B5EF4-FFF2-40B4-BE49-F238E27FC236}">
                  <a16:creationId xmlns:a16="http://schemas.microsoft.com/office/drawing/2014/main" id="{6BAEA327-7E50-0F14-C3C6-417A9244F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824" y="1225439"/>
              <a:ext cx="5191128" cy="5471581"/>
            </a:xfrm>
            <a:prstGeom prst="rect">
              <a:avLst/>
            </a:prstGeom>
          </p:spPr>
        </p:pic>
        <p:grpSp>
          <p:nvGrpSpPr>
            <p:cNvPr id="24" name="群組 23">
              <a:extLst>
                <a:ext uri="{FF2B5EF4-FFF2-40B4-BE49-F238E27FC236}">
                  <a16:creationId xmlns:a16="http://schemas.microsoft.com/office/drawing/2014/main" id="{9193E758-8C81-4D8C-BDB8-DD671FC1CFA6}"/>
                </a:ext>
              </a:extLst>
            </p:cNvPr>
            <p:cNvGrpSpPr/>
            <p:nvPr/>
          </p:nvGrpSpPr>
          <p:grpSpPr>
            <a:xfrm>
              <a:off x="2476945" y="2092608"/>
              <a:ext cx="8867652" cy="4583185"/>
              <a:chOff x="2476945" y="2092608"/>
              <a:chExt cx="8867652" cy="4583185"/>
            </a:xfrm>
          </p:grpSpPr>
          <p:sp>
            <p:nvSpPr>
              <p:cNvPr id="10" name="AutoShape 4">
                <a:extLst>
                  <a:ext uri="{FF2B5EF4-FFF2-40B4-BE49-F238E27FC236}">
                    <a16:creationId xmlns:a16="http://schemas.microsoft.com/office/drawing/2014/main" id="{74DD4F97-8750-44E5-B53E-3F796BFD5F21}"/>
                  </a:ext>
                </a:extLst>
              </p:cNvPr>
              <p:cNvSpPr>
                <a:spLocks noChangeArrowheads="1"/>
              </p:cNvSpPr>
              <p:nvPr/>
            </p:nvSpPr>
            <p:spPr bwMode="auto">
              <a:xfrm>
                <a:off x="7632201" y="2092608"/>
                <a:ext cx="3712396" cy="943006"/>
              </a:xfrm>
              <a:prstGeom prst="wedgeRectCallout">
                <a:avLst>
                  <a:gd name="adj1" fmla="val -40830"/>
                  <a:gd name="adj2" fmla="val 18914"/>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持有「乙級技術士證」者，其優待加分比率，依各職類所對應之招生類別相關度增加甄審實得總分</a:t>
                </a:r>
                <a:r>
                  <a:rPr lang="en-US" altLang="zh-TW" b="1" dirty="0">
                    <a:solidFill>
                      <a:srgbClr val="FF0000"/>
                    </a:solidFill>
                    <a:latin typeface="微軟正黑體" panose="020B0604030504040204" pitchFamily="34" charset="-120"/>
                    <a:ea typeface="微軟正黑體" panose="020B0604030504040204" pitchFamily="34" charset="-120"/>
                  </a:rPr>
                  <a:t>15%</a:t>
                </a:r>
                <a:r>
                  <a:rPr lang="zh-TW" altLang="en-US" b="1" dirty="0">
                    <a:solidFill>
                      <a:srgbClr val="FF0000"/>
                    </a:solidFill>
                    <a:latin typeface="微軟正黑體" panose="020B0604030504040204" pitchFamily="34" charset="-120"/>
                    <a:ea typeface="微軟正黑體" panose="020B0604030504040204" pitchFamily="34" charset="-120"/>
                  </a:rPr>
                  <a:t>、</a:t>
                </a:r>
                <a:r>
                  <a:rPr lang="en-US" altLang="zh-TW" b="1" dirty="0">
                    <a:solidFill>
                      <a:srgbClr val="FF0000"/>
                    </a:solidFill>
                    <a:latin typeface="微軟正黑體" panose="020B0604030504040204" pitchFamily="34" charset="-120"/>
                    <a:ea typeface="微軟正黑體" panose="020B0604030504040204" pitchFamily="34" charset="-120"/>
                  </a:rPr>
                  <a:t>8%</a:t>
                </a:r>
                <a:r>
                  <a:rPr lang="zh-TW" altLang="en-US" b="1" dirty="0">
                    <a:solidFill>
                      <a:srgbClr val="FF0000"/>
                    </a:solidFill>
                    <a:latin typeface="微軟正黑體" panose="020B0604030504040204" pitchFamily="34" charset="-120"/>
                    <a:ea typeface="微軟正黑體" panose="020B0604030504040204" pitchFamily="34" charset="-120"/>
                  </a:rPr>
                  <a:t>、</a:t>
                </a:r>
                <a:r>
                  <a:rPr lang="en-US" altLang="zh-TW" b="1" dirty="0">
                    <a:solidFill>
                      <a:srgbClr val="FF0000"/>
                    </a:solidFill>
                    <a:latin typeface="微軟正黑體" panose="020B0604030504040204" pitchFamily="34" charset="-120"/>
                    <a:ea typeface="微軟正黑體" panose="020B0604030504040204" pitchFamily="34" charset="-120"/>
                  </a:rPr>
                  <a:t>4%</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cxnSp>
            <p:nvCxnSpPr>
              <p:cNvPr id="11" name="直線接點 10"/>
              <p:cNvCxnSpPr>
                <a:cxnSpLocks/>
                <a:stCxn id="10" idx="2"/>
              </p:cNvCxnSpPr>
              <p:nvPr/>
            </p:nvCxnSpPr>
            <p:spPr>
              <a:xfrm flipH="1">
                <a:off x="3450680" y="3035614"/>
                <a:ext cx="6037719" cy="662698"/>
              </a:xfrm>
              <a:prstGeom prst="line">
                <a:avLst/>
              </a:prstGeom>
              <a:ln/>
            </p:spPr>
            <p:style>
              <a:lnRef idx="1">
                <a:schemeClr val="accent6"/>
              </a:lnRef>
              <a:fillRef idx="0">
                <a:schemeClr val="accent6"/>
              </a:fillRef>
              <a:effectRef idx="0">
                <a:schemeClr val="accent6"/>
              </a:effectRef>
              <a:fontRef idx="minor">
                <a:schemeClr val="tx1"/>
              </a:fontRef>
            </p:style>
          </p:cxnSp>
          <p:sp>
            <p:nvSpPr>
              <p:cNvPr id="13" name="矩形 12">
                <a:extLst>
                  <a:ext uri="{FF2B5EF4-FFF2-40B4-BE49-F238E27FC236}">
                    <a16:creationId xmlns:a16="http://schemas.microsoft.com/office/drawing/2014/main" id="{EFEF356D-CC4D-42A9-8CCE-66CC8E5F42C8}"/>
                  </a:ext>
                </a:extLst>
              </p:cNvPr>
              <p:cNvSpPr/>
              <p:nvPr/>
            </p:nvSpPr>
            <p:spPr>
              <a:xfrm>
                <a:off x="3450680" y="6403095"/>
                <a:ext cx="871525" cy="2726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直線圖說文字 1 3">
                <a:extLst>
                  <a:ext uri="{FF2B5EF4-FFF2-40B4-BE49-F238E27FC236}">
                    <a16:creationId xmlns:a16="http://schemas.microsoft.com/office/drawing/2014/main" id="{AF404E8C-D5F6-400A-8125-907A180A2B57}"/>
                  </a:ext>
                </a:extLst>
              </p:cNvPr>
              <p:cNvSpPr/>
              <p:nvPr/>
            </p:nvSpPr>
            <p:spPr>
              <a:xfrm>
                <a:off x="7286642" y="5600819"/>
                <a:ext cx="3958630" cy="802276"/>
              </a:xfrm>
              <a:prstGeom prst="borderCallout1">
                <a:avLst>
                  <a:gd name="adj1" fmla="val 26408"/>
                  <a:gd name="adj2" fmla="val -245"/>
                  <a:gd name="adj3" fmla="val -29366"/>
                  <a:gd name="adj4" fmla="val -81739"/>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zh-TW" sz="1800" b="1"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以「</a:t>
                </a:r>
                <a:r>
                  <a:rPr lang="zh-TW" altLang="zh-TW" sz="2000" b="1"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技術士證</a:t>
                </a:r>
                <a:r>
                  <a:rPr lang="zh-TW" altLang="zh-TW"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800" b="1"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資格報名考生，此項日期請依技術士證上之</a:t>
                </a:r>
                <a:r>
                  <a:rPr lang="zh-TW" altLang="zh-TW" sz="2000" b="1" u="sng"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生效日期</a:t>
                </a:r>
                <a:r>
                  <a:rPr lang="zh-TW" altLang="zh-TW" sz="1800" b="1"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填選</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15" name="八角星形 21">
                <a:extLst>
                  <a:ext uri="{FF2B5EF4-FFF2-40B4-BE49-F238E27FC236}">
                    <a16:creationId xmlns:a16="http://schemas.microsoft.com/office/drawing/2014/main" id="{E4CC946C-E7A1-451B-9B37-3B885FD6194D}"/>
                  </a:ext>
                </a:extLst>
              </p:cNvPr>
              <p:cNvSpPr/>
              <p:nvPr/>
            </p:nvSpPr>
            <p:spPr>
              <a:xfrm>
                <a:off x="2476945" y="5190573"/>
                <a:ext cx="360040" cy="344429"/>
              </a:xfrm>
              <a:prstGeom prst="star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pic>
            <p:nvPicPr>
              <p:cNvPr id="22" name="圖片 21">
                <a:extLst>
                  <a:ext uri="{FF2B5EF4-FFF2-40B4-BE49-F238E27FC236}">
                    <a16:creationId xmlns:a16="http://schemas.microsoft.com/office/drawing/2014/main" id="{0164CA95-5D25-4454-8B98-02D8F97615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201" y="3327475"/>
                <a:ext cx="3410050" cy="2233702"/>
              </a:xfrm>
              <a:prstGeom prst="rect">
                <a:avLst/>
              </a:prstGeom>
            </p:spPr>
          </p:pic>
          <p:sp>
            <p:nvSpPr>
              <p:cNvPr id="23" name="矩形 22">
                <a:extLst>
                  <a:ext uri="{FF2B5EF4-FFF2-40B4-BE49-F238E27FC236}">
                    <a16:creationId xmlns:a16="http://schemas.microsoft.com/office/drawing/2014/main" id="{089B8BE0-3B5E-4240-99AF-82C71F2E2E45}"/>
                  </a:ext>
                </a:extLst>
              </p:cNvPr>
              <p:cNvSpPr/>
              <p:nvPr/>
            </p:nvSpPr>
            <p:spPr>
              <a:xfrm>
                <a:off x="7726864" y="5125915"/>
                <a:ext cx="1628151" cy="3187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9" name="矩形 28">
              <a:extLst>
                <a:ext uri="{FF2B5EF4-FFF2-40B4-BE49-F238E27FC236}">
                  <a16:creationId xmlns:a16="http://schemas.microsoft.com/office/drawing/2014/main" id="{714F4FEE-3DF4-4B6A-8384-8C0748D5D6E3}"/>
                </a:ext>
              </a:extLst>
            </p:cNvPr>
            <p:cNvSpPr/>
            <p:nvPr/>
          </p:nvSpPr>
          <p:spPr>
            <a:xfrm>
              <a:off x="7709075" y="4388577"/>
              <a:ext cx="977725" cy="2801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 name="直線接點 15">
              <a:extLst>
                <a:ext uri="{FF2B5EF4-FFF2-40B4-BE49-F238E27FC236}">
                  <a16:creationId xmlns:a16="http://schemas.microsoft.com/office/drawing/2014/main" id="{BC957E30-4BFA-4826-8DCE-6568DC793ACE}"/>
                </a:ext>
              </a:extLst>
            </p:cNvPr>
            <p:cNvCxnSpPr>
              <a:cxnSpLocks/>
            </p:cNvCxnSpPr>
            <p:nvPr/>
          </p:nvCxnSpPr>
          <p:spPr>
            <a:xfrm>
              <a:off x="8273562" y="4870938"/>
              <a:ext cx="6154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1E1084A7-11E5-4D89-B1DE-C0026C389BFE}"/>
                </a:ext>
              </a:extLst>
            </p:cNvPr>
            <p:cNvSpPr/>
            <p:nvPr/>
          </p:nvSpPr>
          <p:spPr>
            <a:xfrm>
              <a:off x="9852403" y="4870938"/>
              <a:ext cx="786289" cy="2801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353218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238916" y="673710"/>
            <a:ext cx="4003307"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Step7</a:t>
            </a:r>
            <a:r>
              <a:rPr lang="zh-TW" altLang="en-US" sz="2000" b="1" dirty="0">
                <a:latin typeface="微軟正黑體" panose="020B0604030504040204" pitchFamily="34" charset="-120"/>
                <a:ea typeface="微軟正黑體" panose="020B0604030504040204" pitchFamily="34" charset="-120"/>
              </a:rPr>
              <a:t> 輸入競賽證照資料</a:t>
            </a:r>
            <a:r>
              <a:rPr lang="en-US" altLang="zh-TW" sz="2000" b="1" dirty="0">
                <a:latin typeface="微軟正黑體" panose="020B0604030504040204" pitchFamily="34" charset="-120"/>
                <a:ea typeface="微軟正黑體" panose="020B0604030504040204" pitchFamily="34" charset="-120"/>
              </a:rPr>
              <a:t>(2/2)</a:t>
            </a:r>
            <a:endParaRPr lang="zh-TW" altLang="en-US" sz="2000" kern="0" dirty="0">
              <a:solidFill>
                <a:srgbClr val="660066"/>
              </a:solidFill>
              <a:latin typeface="標楷體" panose="03000509000000000000" pitchFamily="65" charset="-120"/>
              <a:ea typeface="標楷體" panose="03000509000000000000" pitchFamily="65" charset="-120"/>
            </a:endParaRPr>
          </a:p>
        </p:txBody>
      </p:sp>
      <p:sp>
        <p:nvSpPr>
          <p:cNvPr id="18" name="直角三角形 17">
            <a:extLst>
              <a:ext uri="{FF2B5EF4-FFF2-40B4-BE49-F238E27FC236}">
                <a16:creationId xmlns:a16="http://schemas.microsoft.com/office/drawing/2014/main" id="{2BD9DD89-52F4-4467-AD77-2FA7A21EC19F}"/>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a:extLst>
              <a:ext uri="{FF2B5EF4-FFF2-40B4-BE49-F238E27FC236}">
                <a16:creationId xmlns:a16="http://schemas.microsoft.com/office/drawing/2014/main" id="{56811CDB-8BC9-486E-A817-D5FAB239B5A9}"/>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grpSp>
        <p:nvGrpSpPr>
          <p:cNvPr id="25" name="群組 24">
            <a:extLst>
              <a:ext uri="{FF2B5EF4-FFF2-40B4-BE49-F238E27FC236}">
                <a16:creationId xmlns:a16="http://schemas.microsoft.com/office/drawing/2014/main" id="{AE6E64DE-81BA-415C-8870-C4F4F41D4CE8}"/>
              </a:ext>
            </a:extLst>
          </p:cNvPr>
          <p:cNvGrpSpPr/>
          <p:nvPr/>
        </p:nvGrpSpPr>
        <p:grpSpPr>
          <a:xfrm>
            <a:off x="840059" y="738961"/>
            <a:ext cx="4262080" cy="503799"/>
            <a:chOff x="834706" y="837638"/>
            <a:chExt cx="4262080" cy="503799"/>
          </a:xfrm>
        </p:grpSpPr>
        <p:sp>
          <p:nvSpPr>
            <p:cNvPr id="26" name="TextBox 75">
              <a:extLst>
                <a:ext uri="{FF2B5EF4-FFF2-40B4-BE49-F238E27FC236}">
                  <a16:creationId xmlns:a16="http://schemas.microsoft.com/office/drawing/2014/main" id="{DED375C5-8912-4F4E-A1A7-7FE923205720}"/>
                </a:ext>
              </a:extLst>
            </p:cNvPr>
            <p:cNvSpPr txBox="1"/>
            <p:nvPr/>
          </p:nvSpPr>
          <p:spPr>
            <a:xfrm>
              <a:off x="834706" y="862500"/>
              <a:ext cx="3881410"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繳交報名費及資格審查登錄</a:t>
              </a:r>
            </a:p>
          </p:txBody>
        </p:sp>
        <p:sp>
          <p:nvSpPr>
            <p:cNvPr id="27" name="Freeform: Shape 37">
              <a:extLst>
                <a:ext uri="{FF2B5EF4-FFF2-40B4-BE49-F238E27FC236}">
                  <a16:creationId xmlns:a16="http://schemas.microsoft.com/office/drawing/2014/main" id="{393777D9-72A6-4A94-9220-22FB0D5C9338}"/>
                </a:ext>
              </a:extLst>
            </p:cNvPr>
            <p:cNvSpPr/>
            <p:nvPr/>
          </p:nvSpPr>
          <p:spPr>
            <a:xfrm>
              <a:off x="4748823"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12" name="群組 11">
            <a:extLst>
              <a:ext uri="{FF2B5EF4-FFF2-40B4-BE49-F238E27FC236}">
                <a16:creationId xmlns:a16="http://schemas.microsoft.com/office/drawing/2014/main" id="{0B96980F-C889-EADF-4B4C-0CF5735D7796}"/>
              </a:ext>
            </a:extLst>
          </p:cNvPr>
          <p:cNvGrpSpPr/>
          <p:nvPr/>
        </p:nvGrpSpPr>
        <p:grpSpPr>
          <a:xfrm>
            <a:off x="1292849" y="1321047"/>
            <a:ext cx="10392085" cy="5334718"/>
            <a:chOff x="1292849" y="1321047"/>
            <a:chExt cx="10392085" cy="5334718"/>
          </a:xfrm>
        </p:grpSpPr>
        <p:pic>
          <p:nvPicPr>
            <p:cNvPr id="10" name="圖片 9" descr="一張含有 文字, 電子產品, 螢幕擷取畫面, 網頁 的圖片&#10;&#10;AI 產生的內容可能不正確。">
              <a:extLst>
                <a:ext uri="{FF2B5EF4-FFF2-40B4-BE49-F238E27FC236}">
                  <a16:creationId xmlns:a16="http://schemas.microsoft.com/office/drawing/2014/main" id="{490B7A3A-7216-C764-A60C-880FF61DE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757" y="1321047"/>
              <a:ext cx="5082726" cy="5334718"/>
            </a:xfrm>
            <a:prstGeom prst="rect">
              <a:avLst/>
            </a:prstGeom>
          </p:spPr>
        </p:pic>
        <p:grpSp>
          <p:nvGrpSpPr>
            <p:cNvPr id="21" name="群組 20">
              <a:extLst>
                <a:ext uri="{FF2B5EF4-FFF2-40B4-BE49-F238E27FC236}">
                  <a16:creationId xmlns:a16="http://schemas.microsoft.com/office/drawing/2014/main" id="{C885994D-5DE9-4FDF-B68D-EB99E775A146}"/>
                </a:ext>
              </a:extLst>
            </p:cNvPr>
            <p:cNvGrpSpPr/>
            <p:nvPr/>
          </p:nvGrpSpPr>
          <p:grpSpPr>
            <a:xfrm>
              <a:off x="2944341" y="1493429"/>
              <a:ext cx="8740593" cy="5155916"/>
              <a:chOff x="2944341" y="1493429"/>
              <a:chExt cx="8740593" cy="5155916"/>
            </a:xfrm>
          </p:grpSpPr>
          <p:sp>
            <p:nvSpPr>
              <p:cNvPr id="11" name="八角星形 21">
                <a:extLst>
                  <a:ext uri="{FF2B5EF4-FFF2-40B4-BE49-F238E27FC236}">
                    <a16:creationId xmlns:a16="http://schemas.microsoft.com/office/drawing/2014/main" id="{22C03271-6646-42FB-8B88-E53F38C9D7B6}"/>
                  </a:ext>
                </a:extLst>
              </p:cNvPr>
              <p:cNvSpPr/>
              <p:nvPr/>
            </p:nvSpPr>
            <p:spPr>
              <a:xfrm>
                <a:off x="7446309" y="1552047"/>
                <a:ext cx="360040" cy="344429"/>
              </a:xfrm>
              <a:prstGeom prst="star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14" name="矩形 5">
                <a:extLst>
                  <a:ext uri="{FF2B5EF4-FFF2-40B4-BE49-F238E27FC236}">
                    <a16:creationId xmlns:a16="http://schemas.microsoft.com/office/drawing/2014/main" id="{A3C99DE7-1EBC-474A-A673-C916EA6FB466}"/>
                  </a:ext>
                </a:extLst>
              </p:cNvPr>
              <p:cNvSpPr>
                <a:spLocks noChangeArrowheads="1"/>
              </p:cNvSpPr>
              <p:nvPr/>
            </p:nvSpPr>
            <p:spPr bwMode="auto">
              <a:xfrm rot="16200000">
                <a:off x="9232191" y="104083"/>
                <a:ext cx="461665" cy="3240358"/>
              </a:xfrm>
              <a:prstGeom prst="rect">
                <a:avLst/>
              </a:prstGeom>
              <a:solidFill>
                <a:srgbClr val="FF0000"/>
              </a:solidFill>
              <a:ln w="9525">
                <a:noFill/>
                <a:miter lim="800000"/>
                <a:headEnd/>
                <a:tailEnd/>
              </a:ln>
            </p:spPr>
            <p:txBody>
              <a:bodyPr vert="eaVert" wrap="squar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None/>
                </a:pPr>
                <a:r>
                  <a:rPr lang="zh-TW" altLang="en-US" sz="1800" b="1" dirty="0">
                    <a:solidFill>
                      <a:schemeClr val="bg1"/>
                    </a:solidFill>
                    <a:latin typeface="微軟正黑體" panose="020B0604030504040204" pitchFamily="34" charset="-120"/>
                    <a:ea typeface="微軟正黑體" panose="020B0604030504040204" pitchFamily="34" charset="-120"/>
                  </a:rPr>
                  <a:t>非參賽就讀群別考生請注意！</a:t>
                </a:r>
              </a:p>
            </p:txBody>
          </p:sp>
          <p:sp>
            <p:nvSpPr>
              <p:cNvPr id="4" name="直線圖說文字 1 3"/>
              <p:cNvSpPr/>
              <p:nvPr/>
            </p:nvSpPr>
            <p:spPr>
              <a:xfrm>
                <a:off x="7842845" y="2021803"/>
                <a:ext cx="3245959" cy="1064053"/>
              </a:xfrm>
              <a:prstGeom prst="borderCallout1">
                <a:avLst>
                  <a:gd name="adj1" fmla="val 26408"/>
                  <a:gd name="adj2" fmla="val -245"/>
                  <a:gd name="adj3" fmla="val 32492"/>
                  <a:gd name="adj4" fmla="val -8815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選擇「</a:t>
                </a:r>
                <a:r>
                  <a:rPr lang="zh-TW" altLang="en-US" sz="1600" b="1" dirty="0">
                    <a:solidFill>
                      <a:srgbClr val="FF0000"/>
                    </a:solidFill>
                    <a:latin typeface="微軟正黑體" panose="020B0604030504040204" pitchFamily="34" charset="-120"/>
                    <a:ea typeface="微軟正黑體" panose="020B0604030504040204" pitchFamily="34" charset="-120"/>
                  </a:rPr>
                  <a:t>全國高級中等學校專業群科專題實作及創意競賽決賽</a:t>
                </a:r>
                <a:r>
                  <a:rPr lang="zh-TW" altLang="en-US" sz="1600" b="1" dirty="0">
                    <a:solidFill>
                      <a:schemeClr val="tx1"/>
                    </a:solidFill>
                    <a:latin typeface="微軟正黑體" panose="020B0604030504040204" pitchFamily="34" charset="-120"/>
                    <a:ea typeface="微軟正黑體" panose="020B0604030504040204" pitchFamily="34" charset="-120"/>
                  </a:rPr>
                  <a:t>」將出現提示訊息告知考生</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sp>
            <p:nvSpPr>
              <p:cNvPr id="17" name="直線圖說文字 1 16"/>
              <p:cNvSpPr/>
              <p:nvPr/>
            </p:nvSpPr>
            <p:spPr>
              <a:xfrm>
                <a:off x="7759700" y="5583147"/>
                <a:ext cx="3166918" cy="994331"/>
              </a:xfrm>
              <a:prstGeom prst="borderCallout1">
                <a:avLst>
                  <a:gd name="adj1" fmla="val -79370"/>
                  <a:gd name="adj2" fmla="val -99999"/>
                  <a:gd name="adj3" fmla="val 49778"/>
                  <a:gd name="adj4" fmla="val 161"/>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考生可點選下載</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rgbClr val="FF0000"/>
                    </a:solidFill>
                    <a:latin typeface="微軟正黑體" panose="020B0604030504040204" pitchFamily="34" charset="-120"/>
                    <a:ea typeface="微軟正黑體" panose="020B0604030504040204" pitchFamily="34" charset="-120"/>
                  </a:rPr>
                  <a:t>考生畢</a:t>
                </a:r>
                <a:r>
                  <a:rPr lang="en-US" altLang="zh-TW" sz="1600" b="1" dirty="0">
                    <a:solidFill>
                      <a:srgbClr val="FF0000"/>
                    </a:solidFill>
                    <a:latin typeface="微軟正黑體" panose="020B0604030504040204" pitchFamily="34" charset="-120"/>
                    <a:ea typeface="微軟正黑體" panose="020B0604030504040204" pitchFamily="34" charset="-120"/>
                  </a:rPr>
                  <a:t>(</a:t>
                </a:r>
                <a:r>
                  <a:rPr lang="zh-TW" altLang="en-US" sz="1600" b="1" dirty="0">
                    <a:solidFill>
                      <a:srgbClr val="FF0000"/>
                    </a:solidFill>
                    <a:latin typeface="微軟正黑體" panose="020B0604030504040204" pitchFamily="34" charset="-120"/>
                    <a:ea typeface="微軟正黑體" panose="020B0604030504040204" pitchFamily="34" charset="-120"/>
                  </a:rPr>
                  <a:t>肄</a:t>
                </a:r>
                <a:r>
                  <a:rPr lang="en-US" altLang="zh-TW" sz="1600" b="1" dirty="0">
                    <a:solidFill>
                      <a:srgbClr val="FF0000"/>
                    </a:solidFill>
                    <a:latin typeface="微軟正黑體" panose="020B0604030504040204" pitchFamily="34" charset="-120"/>
                    <a:ea typeface="微軟正黑體" panose="020B0604030504040204" pitchFamily="34" charset="-120"/>
                  </a:rPr>
                  <a:t>)</a:t>
                </a:r>
                <a:r>
                  <a:rPr lang="zh-TW" altLang="en-US" sz="1600" b="1" dirty="0">
                    <a:solidFill>
                      <a:srgbClr val="FF0000"/>
                    </a:solidFill>
                    <a:latin typeface="微軟正黑體" panose="020B0604030504040204" pitchFamily="34" charset="-120"/>
                    <a:ea typeface="微軟正黑體" panose="020B0604030504040204" pitchFamily="34" charset="-120"/>
                  </a:rPr>
                  <a:t>業科</a:t>
                </a:r>
                <a:r>
                  <a:rPr lang="en-US" altLang="zh-TW" sz="1600" b="1" dirty="0">
                    <a:solidFill>
                      <a:srgbClr val="FF0000"/>
                    </a:solidFill>
                    <a:latin typeface="微軟正黑體" panose="020B0604030504040204" pitchFamily="34" charset="-120"/>
                    <a:ea typeface="微軟正黑體" panose="020B0604030504040204" pitchFamily="34" charset="-120"/>
                  </a:rPr>
                  <a:t>(</a:t>
                </a:r>
                <a:r>
                  <a:rPr lang="zh-TW" altLang="en-US" sz="1600" b="1" dirty="0">
                    <a:solidFill>
                      <a:srgbClr val="FF0000"/>
                    </a:solidFill>
                    <a:latin typeface="微軟正黑體" panose="020B0604030504040204" pitchFamily="34" charset="-120"/>
                    <a:ea typeface="微軟正黑體" panose="020B0604030504040204" pitchFamily="34" charset="-120"/>
                  </a:rPr>
                  <a:t>組、學程</a:t>
                </a:r>
                <a:r>
                  <a:rPr lang="en-US" altLang="zh-TW" sz="1600" b="1" dirty="0">
                    <a:solidFill>
                      <a:srgbClr val="FF0000"/>
                    </a:solidFill>
                    <a:latin typeface="微軟正黑體" panose="020B0604030504040204" pitchFamily="34" charset="-120"/>
                    <a:ea typeface="微軟正黑體" panose="020B0604030504040204" pitchFamily="34" charset="-120"/>
                  </a:rPr>
                  <a:t>)</a:t>
                </a:r>
                <a:r>
                  <a:rPr lang="zh-TW" altLang="en-US" sz="1600" b="1" dirty="0">
                    <a:solidFill>
                      <a:srgbClr val="FF0000"/>
                    </a:solidFill>
                    <a:latin typeface="微軟正黑體" panose="020B0604030504040204" pitchFamily="34" charset="-120"/>
                    <a:ea typeface="微軟正黑體" panose="020B0604030504040204" pitchFamily="34" charset="-120"/>
                  </a:rPr>
                  <a:t>代碼表</a:t>
                </a:r>
                <a:r>
                  <a:rPr lang="zh-TW" altLang="en-US" sz="1600" b="1" dirty="0">
                    <a:solidFill>
                      <a:schemeClr val="tx1"/>
                    </a:solidFill>
                    <a:latin typeface="微軟正黑體" panose="020B0604030504040204" pitchFamily="34" charset="-120"/>
                    <a:ea typeface="微軟正黑體" panose="020B0604030504040204" pitchFamily="34" charset="-120"/>
                  </a:rPr>
                  <a:t>」，查詢所屬群別</a:t>
                </a:r>
              </a:p>
            </p:txBody>
          </p:sp>
          <p:sp>
            <p:nvSpPr>
              <p:cNvPr id="7" name="矩形 6"/>
              <p:cNvSpPr/>
              <p:nvPr/>
            </p:nvSpPr>
            <p:spPr>
              <a:xfrm>
                <a:off x="2944341" y="4737502"/>
                <a:ext cx="1666994" cy="13188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C00000"/>
                  </a:solidFill>
                </a:endParaRPr>
              </a:p>
            </p:txBody>
          </p:sp>
          <p:sp>
            <p:nvSpPr>
              <p:cNvPr id="15" name="向右箭號 66">
                <a:extLst>
                  <a:ext uri="{FF2B5EF4-FFF2-40B4-BE49-F238E27FC236}">
                    <a16:creationId xmlns:a16="http://schemas.microsoft.com/office/drawing/2014/main" id="{B482B61B-BC01-4460-A6EB-49376620C38A}"/>
                  </a:ext>
                </a:extLst>
              </p:cNvPr>
              <p:cNvSpPr/>
              <p:nvPr/>
            </p:nvSpPr>
            <p:spPr>
              <a:xfrm rot="5400000">
                <a:off x="9381277" y="3073289"/>
                <a:ext cx="288000" cy="313135"/>
              </a:xfrm>
              <a:prstGeom prst="rightArrow">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C00000"/>
                  </a:solidFill>
                </a:endParaRPr>
              </a:p>
            </p:txBody>
          </p:sp>
          <p:sp>
            <p:nvSpPr>
              <p:cNvPr id="20" name="矩形 19">
                <a:extLst>
                  <a:ext uri="{FF2B5EF4-FFF2-40B4-BE49-F238E27FC236}">
                    <a16:creationId xmlns:a16="http://schemas.microsoft.com/office/drawing/2014/main" id="{35283424-A09C-4729-BEF6-A3F7BD8664E1}"/>
                  </a:ext>
                </a:extLst>
              </p:cNvPr>
              <p:cNvSpPr/>
              <p:nvPr/>
            </p:nvSpPr>
            <p:spPr>
              <a:xfrm>
                <a:off x="3303858" y="6405122"/>
                <a:ext cx="848753" cy="2442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a:extLst>
                  <a:ext uri="{FF2B5EF4-FFF2-40B4-BE49-F238E27FC236}">
                    <a16:creationId xmlns:a16="http://schemas.microsoft.com/office/drawing/2014/main" id="{A3B98A46-164A-45AD-BC79-5901B603BFA0}"/>
                  </a:ext>
                </a:extLst>
              </p:cNvPr>
              <p:cNvPicPr>
                <a:picLocks noChangeAspect="1"/>
              </p:cNvPicPr>
              <p:nvPr/>
            </p:nvPicPr>
            <p:blipFill>
              <a:blip r:embed="rId4"/>
              <a:stretch>
                <a:fillRect/>
              </a:stretch>
            </p:blipFill>
            <p:spPr>
              <a:xfrm>
                <a:off x="7446309" y="3430026"/>
                <a:ext cx="4238625" cy="1266825"/>
              </a:xfrm>
              <a:prstGeom prst="rect">
                <a:avLst/>
              </a:prstGeom>
              <a:ln w="28575">
                <a:solidFill>
                  <a:srgbClr val="C00000"/>
                </a:solidFill>
              </a:ln>
            </p:spPr>
          </p:pic>
        </p:grpSp>
        <p:sp>
          <p:nvSpPr>
            <p:cNvPr id="28" name="矩形 27">
              <a:extLst>
                <a:ext uri="{FF2B5EF4-FFF2-40B4-BE49-F238E27FC236}">
                  <a16:creationId xmlns:a16="http://schemas.microsoft.com/office/drawing/2014/main" id="{D994B45A-6D4D-4346-9389-F1405C89801A}"/>
                </a:ext>
              </a:extLst>
            </p:cNvPr>
            <p:cNvSpPr/>
            <p:nvPr/>
          </p:nvSpPr>
          <p:spPr>
            <a:xfrm>
              <a:off x="2683501" y="3914490"/>
              <a:ext cx="758456" cy="16705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C00000"/>
                </a:solidFill>
              </a:endParaRPr>
            </a:p>
          </p:txBody>
        </p:sp>
        <p:sp>
          <p:nvSpPr>
            <p:cNvPr id="29" name="矩形 28">
              <a:extLst>
                <a:ext uri="{FF2B5EF4-FFF2-40B4-BE49-F238E27FC236}">
                  <a16:creationId xmlns:a16="http://schemas.microsoft.com/office/drawing/2014/main" id="{32EFB573-B66C-47A5-8627-B273912088D3}"/>
                </a:ext>
              </a:extLst>
            </p:cNvPr>
            <p:cNvSpPr/>
            <p:nvPr/>
          </p:nvSpPr>
          <p:spPr>
            <a:xfrm>
              <a:off x="1540041" y="4452215"/>
              <a:ext cx="1191897" cy="37806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C00000"/>
                </a:solidFill>
              </a:endParaRPr>
            </a:p>
          </p:txBody>
        </p:sp>
        <p:sp>
          <p:nvSpPr>
            <p:cNvPr id="30" name="八角星形 21">
              <a:extLst>
                <a:ext uri="{FF2B5EF4-FFF2-40B4-BE49-F238E27FC236}">
                  <a16:creationId xmlns:a16="http://schemas.microsoft.com/office/drawing/2014/main" id="{BA257946-4087-4146-A8D2-D9D5E25B3950}"/>
                </a:ext>
              </a:extLst>
            </p:cNvPr>
            <p:cNvSpPr/>
            <p:nvPr/>
          </p:nvSpPr>
          <p:spPr>
            <a:xfrm>
              <a:off x="1292849" y="4109363"/>
              <a:ext cx="360040" cy="344429"/>
            </a:xfrm>
            <a:prstGeom prst="star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31" name="向右箭號 66">
              <a:extLst>
                <a:ext uri="{FF2B5EF4-FFF2-40B4-BE49-F238E27FC236}">
                  <a16:creationId xmlns:a16="http://schemas.microsoft.com/office/drawing/2014/main" id="{E3B036CE-7123-458D-BD30-7D51756B663F}"/>
                </a:ext>
              </a:extLst>
            </p:cNvPr>
            <p:cNvSpPr/>
            <p:nvPr/>
          </p:nvSpPr>
          <p:spPr>
            <a:xfrm>
              <a:off x="2299699" y="3904443"/>
              <a:ext cx="383802" cy="259488"/>
            </a:xfrm>
            <a:prstGeom prst="rightArrow">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C00000"/>
                </a:solidFill>
              </a:endParaRPr>
            </a:p>
          </p:txBody>
        </p:sp>
      </p:grpSp>
    </p:spTree>
    <p:extLst>
      <p:ext uri="{BB962C8B-B14F-4D97-AF65-F5344CB8AC3E}">
        <p14:creationId xmlns:p14="http://schemas.microsoft.com/office/powerpoint/2010/main" val="1248734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99">
            <a:extLst>
              <a:ext uri="{FF2B5EF4-FFF2-40B4-BE49-F238E27FC236}">
                <a16:creationId xmlns:a16="http://schemas.microsoft.com/office/drawing/2014/main" id="{85534B88-5992-4385-B270-925B2D2EC52F}"/>
              </a:ext>
            </a:extLst>
          </p:cNvPr>
          <p:cNvSpPr txBox="1">
            <a:spLocks noChangeArrowheads="1"/>
          </p:cNvSpPr>
          <p:nvPr/>
        </p:nvSpPr>
        <p:spPr>
          <a:xfrm>
            <a:off x="746275" y="93693"/>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壹、報名資格及重要事項</a:t>
            </a:r>
          </a:p>
        </p:txBody>
      </p:sp>
      <p:sp>
        <p:nvSpPr>
          <p:cNvPr id="7" name="矩形 6">
            <a:extLst>
              <a:ext uri="{FF2B5EF4-FFF2-40B4-BE49-F238E27FC236}">
                <a16:creationId xmlns:a16="http://schemas.microsoft.com/office/drawing/2014/main" id="{0E38D26C-AF1E-46A2-A448-5DF91776944F}"/>
              </a:ext>
            </a:extLst>
          </p:cNvPr>
          <p:cNvSpPr/>
          <p:nvPr/>
        </p:nvSpPr>
        <p:spPr>
          <a:xfrm>
            <a:off x="11629396" y="1397978"/>
            <a:ext cx="433654" cy="272561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400" b="1" dirty="0">
                <a:solidFill>
                  <a:srgbClr val="0000CC"/>
                </a:solidFill>
                <a:latin typeface="微軟正黑體" panose="020B0604030504040204" pitchFamily="34" charset="-120"/>
                <a:ea typeface="微軟正黑體" panose="020B0604030504040204" pitchFamily="34" charset="-120"/>
              </a:rPr>
              <a:t>參閱本招生簡章第</a:t>
            </a:r>
            <a:r>
              <a:rPr lang="en-US" altLang="zh-TW" sz="1400" b="1" dirty="0">
                <a:solidFill>
                  <a:srgbClr val="0000CC"/>
                </a:solidFill>
                <a:latin typeface="微軟正黑體" panose="020B0604030504040204" pitchFamily="34" charset="-120"/>
                <a:ea typeface="微軟正黑體" panose="020B0604030504040204" pitchFamily="34" charset="-120"/>
              </a:rPr>
              <a:t>30</a:t>
            </a:r>
          </a:p>
          <a:p>
            <a:pPr algn="ctr"/>
            <a:r>
              <a:rPr lang="zh-TW" altLang="en-US" sz="1400" b="1" dirty="0">
                <a:solidFill>
                  <a:srgbClr val="0000CC"/>
                </a:solidFill>
                <a:latin typeface="微軟正黑體" panose="020B0604030504040204" pitchFamily="34" charset="-120"/>
                <a:ea typeface="微軟正黑體" panose="020B0604030504040204" pitchFamily="34" charset="-120"/>
              </a:rPr>
              <a:t>、</a:t>
            </a:r>
            <a:r>
              <a:rPr lang="en-US" altLang="zh-TW" sz="1400" b="1" dirty="0">
                <a:solidFill>
                  <a:srgbClr val="0000CC"/>
                </a:solidFill>
                <a:latin typeface="微軟正黑體" panose="020B0604030504040204" pitchFamily="34" charset="-120"/>
                <a:ea typeface="微軟正黑體" panose="020B0604030504040204" pitchFamily="34" charset="-120"/>
              </a:rPr>
              <a:t>31</a:t>
            </a:r>
            <a:r>
              <a:rPr lang="zh-TW" altLang="en-US" sz="1400" b="1" dirty="0">
                <a:solidFill>
                  <a:srgbClr val="0000CC"/>
                </a:solidFill>
                <a:latin typeface="微軟正黑體" panose="020B0604030504040204" pitchFamily="34" charset="-120"/>
                <a:ea typeface="微軟正黑體" panose="020B0604030504040204" pitchFamily="34" charset="-120"/>
              </a:rPr>
              <a:t>頁</a:t>
            </a:r>
          </a:p>
        </p:txBody>
      </p:sp>
      <p:sp>
        <p:nvSpPr>
          <p:cNvPr id="2" name="Rectangle 80">
            <a:extLst>
              <a:ext uri="{FF2B5EF4-FFF2-40B4-BE49-F238E27FC236}">
                <a16:creationId xmlns:a16="http://schemas.microsoft.com/office/drawing/2014/main" id="{FB806263-D7B8-EAFA-6110-A4DB7E7A9D00}"/>
              </a:ext>
            </a:extLst>
          </p:cNvPr>
          <p:cNvSpPr txBox="1">
            <a:spLocks noChangeArrowheads="1"/>
          </p:cNvSpPr>
          <p:nvPr/>
        </p:nvSpPr>
        <p:spPr>
          <a:xfrm>
            <a:off x="908950" y="678011"/>
            <a:ext cx="10877666" cy="5826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1600" b="1">
                <a:latin typeface="微軟正黑體" pitchFamily="34" charset="-120"/>
                <a:ea typeface="微軟正黑體" pitchFamily="34" charset="-120"/>
              </a:rPr>
              <a:t>資格：</a:t>
            </a:r>
            <a:r>
              <a:rPr lang="zh-TW" altLang="zh-TW" sz="1600" b="1">
                <a:latin typeface="微軟正黑體" pitchFamily="34" charset="-120"/>
                <a:ea typeface="微軟正黑體" pitchFamily="34" charset="-120"/>
              </a:rPr>
              <a:t>凡高級中等學校畢</a:t>
            </a:r>
            <a:r>
              <a:rPr lang="en-US" altLang="zh-TW" sz="1600" b="1">
                <a:latin typeface="微軟正黑體" pitchFamily="34" charset="-120"/>
                <a:ea typeface="微軟正黑體" pitchFamily="34" charset="-120"/>
              </a:rPr>
              <a:t>(</a:t>
            </a:r>
            <a:r>
              <a:rPr lang="zh-TW" altLang="zh-TW" sz="1600" b="1">
                <a:latin typeface="微軟正黑體" pitchFamily="34" charset="-120"/>
                <a:ea typeface="微軟正黑體" pitchFamily="34" charset="-120"/>
              </a:rPr>
              <a:t>結</a:t>
            </a:r>
            <a:r>
              <a:rPr lang="en-US" altLang="zh-TW" sz="1600" b="1">
                <a:latin typeface="微軟正黑體" pitchFamily="34" charset="-120"/>
                <a:ea typeface="微軟正黑體" pitchFamily="34" charset="-120"/>
              </a:rPr>
              <a:t>)</a:t>
            </a:r>
            <a:r>
              <a:rPr lang="zh-TW" altLang="zh-TW" sz="1600" b="1">
                <a:latin typeface="微軟正黑體" pitchFamily="34" charset="-120"/>
                <a:ea typeface="微軟正黑體" pitchFamily="34" charset="-120"/>
              </a:rPr>
              <a:t>業生</a:t>
            </a:r>
            <a:r>
              <a:rPr lang="zh-TW" altLang="en-US" sz="1600" b="1">
                <a:latin typeface="微軟正黑體" pitchFamily="34" charset="-120"/>
                <a:ea typeface="微軟正黑體" pitchFamily="34" charset="-120"/>
              </a:rPr>
              <a:t>、學校型態實驗教育學生、非學校型態實驗教育</a:t>
            </a:r>
            <a:r>
              <a:rPr lang="en-US" altLang="zh-TW" sz="1600" b="1">
                <a:latin typeface="微軟正黑體" pitchFamily="34" charset="-120"/>
                <a:ea typeface="微軟正黑體" pitchFamily="34" charset="-120"/>
              </a:rPr>
              <a:t>(</a:t>
            </a:r>
            <a:r>
              <a:rPr lang="zh-TW" altLang="en-US" sz="1600" b="1">
                <a:latin typeface="微軟正黑體" pitchFamily="34" charset="-120"/>
                <a:ea typeface="微軟正黑體" pitchFamily="34" charset="-120"/>
              </a:rPr>
              <a:t>含不具學籍自學生</a:t>
            </a:r>
            <a:r>
              <a:rPr lang="en-US" altLang="zh-TW" sz="1600" b="1">
                <a:latin typeface="微軟正黑體" pitchFamily="34" charset="-120"/>
                <a:ea typeface="微軟正黑體" pitchFamily="34" charset="-120"/>
              </a:rPr>
              <a:t>)</a:t>
            </a:r>
            <a:r>
              <a:rPr lang="zh-TW" altLang="en-US" sz="1600" b="1">
                <a:latin typeface="微軟正黑體" pitchFamily="34" charset="-120"/>
                <a:ea typeface="微軟正黑體" pitchFamily="34" charset="-120"/>
              </a:rPr>
              <a:t>學生</a:t>
            </a:r>
            <a:r>
              <a:rPr lang="zh-TW" altLang="zh-TW" sz="1600" b="1">
                <a:latin typeface="微軟正黑體" pitchFamily="34" charset="-120"/>
                <a:ea typeface="微軟正黑體" pitchFamily="34" charset="-120"/>
              </a:rPr>
              <a:t>或具同等學力</a:t>
            </a:r>
            <a:br>
              <a:rPr lang="en-US" altLang="zh-TW" sz="1600" b="1">
                <a:latin typeface="微軟正黑體" pitchFamily="34" charset="-120"/>
                <a:ea typeface="微軟正黑體" pitchFamily="34" charset="-120"/>
              </a:rPr>
            </a:br>
            <a:r>
              <a:rPr lang="en-US" altLang="zh-TW" sz="1600" b="1">
                <a:latin typeface="微軟正黑體" pitchFamily="34" charset="-120"/>
                <a:ea typeface="微軟正黑體" pitchFamily="34" charset="-120"/>
              </a:rPr>
              <a:t>            </a:t>
            </a:r>
            <a:r>
              <a:rPr lang="zh-TW" altLang="zh-TW" sz="1600" b="1">
                <a:latin typeface="微軟正黑體" pitchFamily="34" charset="-120"/>
                <a:ea typeface="微軟正黑體" pitchFamily="34" charset="-120"/>
              </a:rPr>
              <a:t>之學生</a:t>
            </a:r>
            <a:r>
              <a:rPr lang="zh-TW" altLang="en-US" sz="1600" b="1">
                <a:latin typeface="微軟正黑體" pitchFamily="34" charset="-120"/>
                <a:ea typeface="微軟正黑體" pitchFamily="34" charset="-120"/>
              </a:rPr>
              <a:t>且獲得下列</a:t>
            </a:r>
            <a:r>
              <a:rPr lang="zh-TW" altLang="en-US" sz="1600" b="1">
                <a:solidFill>
                  <a:srgbClr val="FF0000"/>
                </a:solidFill>
                <a:latin typeface="微軟正黑體" pitchFamily="34" charset="-120"/>
                <a:ea typeface="微軟正黑體" pitchFamily="34" charset="-120"/>
              </a:rPr>
              <a:t>競賽或證照</a:t>
            </a:r>
            <a:r>
              <a:rPr lang="zh-TW" altLang="en-US" sz="1600" b="1">
                <a:latin typeface="微軟正黑體" pitchFamily="34" charset="-120"/>
                <a:ea typeface="微軟正黑體" pitchFamily="34" charset="-120"/>
              </a:rPr>
              <a:t>之一者</a:t>
            </a:r>
            <a:endParaRPr lang="zh-TW" altLang="en-US" sz="1600" b="1" dirty="0">
              <a:latin typeface="微軟正黑體" pitchFamily="34" charset="-120"/>
              <a:ea typeface="微軟正黑體" pitchFamily="34" charset="-120"/>
            </a:endParaRPr>
          </a:p>
        </p:txBody>
      </p:sp>
      <p:graphicFrame>
        <p:nvGraphicFramePr>
          <p:cNvPr id="9" name="Group 234">
            <a:extLst>
              <a:ext uri="{FF2B5EF4-FFF2-40B4-BE49-F238E27FC236}">
                <a16:creationId xmlns:a16="http://schemas.microsoft.com/office/drawing/2014/main" id="{978D8331-30D6-DCCC-AA2B-1009CE3C6A69}"/>
              </a:ext>
            </a:extLst>
          </p:cNvPr>
          <p:cNvGraphicFramePr>
            <a:graphicFrameLocks noGrp="1"/>
          </p:cNvGraphicFramePr>
          <p:nvPr>
            <p:extLst>
              <p:ext uri="{D42A27DB-BD31-4B8C-83A1-F6EECF244321}">
                <p14:modId xmlns:p14="http://schemas.microsoft.com/office/powerpoint/2010/main" val="2251201329"/>
              </p:ext>
            </p:extLst>
          </p:nvPr>
        </p:nvGraphicFramePr>
        <p:xfrm>
          <a:off x="935658" y="1194219"/>
          <a:ext cx="10320684" cy="5276417"/>
        </p:xfrm>
        <a:graphic>
          <a:graphicData uri="http://schemas.openxmlformats.org/drawingml/2006/table">
            <a:tbl>
              <a:tblPr>
                <a:tableStyleId>{ED083AE6-46FA-4A59-8FB0-9F97EB10719F}</a:tableStyleId>
              </a:tblPr>
              <a:tblGrid>
                <a:gridCol w="691066">
                  <a:extLst>
                    <a:ext uri="{9D8B030D-6E8A-4147-A177-3AD203B41FA5}">
                      <a16:colId xmlns:a16="http://schemas.microsoft.com/office/drawing/2014/main" val="20000"/>
                    </a:ext>
                  </a:extLst>
                </a:gridCol>
                <a:gridCol w="4310044">
                  <a:extLst>
                    <a:ext uri="{9D8B030D-6E8A-4147-A177-3AD203B41FA5}">
                      <a16:colId xmlns:a16="http://schemas.microsoft.com/office/drawing/2014/main" val="20001"/>
                    </a:ext>
                  </a:extLst>
                </a:gridCol>
                <a:gridCol w="672159">
                  <a:extLst>
                    <a:ext uri="{9D8B030D-6E8A-4147-A177-3AD203B41FA5}">
                      <a16:colId xmlns:a16="http://schemas.microsoft.com/office/drawing/2014/main" val="20002"/>
                    </a:ext>
                  </a:extLst>
                </a:gridCol>
                <a:gridCol w="4647415">
                  <a:extLst>
                    <a:ext uri="{9D8B030D-6E8A-4147-A177-3AD203B41FA5}">
                      <a16:colId xmlns:a16="http://schemas.microsoft.com/office/drawing/2014/main" val="20003"/>
                    </a:ext>
                  </a:extLst>
                </a:gridCol>
              </a:tblGrid>
              <a:tr h="45590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7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編號</a:t>
                      </a:r>
                      <a:endParaRPr kumimoji="1" lang="zh-TW" altLang="en-US" sz="17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60000"/>
                        <a:lumOff val="4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7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競賽或證照名稱</a:t>
                      </a:r>
                      <a:endParaRPr kumimoji="1" lang="zh-TW" altLang="en-US" sz="17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60000"/>
                        <a:lumOff val="4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7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編號</a:t>
                      </a:r>
                      <a:endParaRPr kumimoji="1" lang="zh-TW" altLang="en-US" sz="17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60000"/>
                        <a:lumOff val="4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7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競賽或證照名稱</a:t>
                      </a:r>
                      <a:endParaRPr kumimoji="1" lang="zh-TW" altLang="en-US" sz="17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60000"/>
                        <a:lumOff val="40000"/>
                      </a:schemeClr>
                    </a:solidFill>
                  </a:tcPr>
                </a:tc>
                <a:extLst>
                  <a:ext uri="{0D108BD9-81ED-4DB2-BD59-A6C34878D82A}">
                    <a16:rowId xmlns:a16="http://schemas.microsoft.com/office/drawing/2014/main" val="10000"/>
                  </a:ext>
                </a:extLst>
              </a:tr>
              <a:tr h="9461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國際技能競賽、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國際展能節職業技能競賽、</a:t>
                      </a:r>
                      <a:endPar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亞洲技能競賽</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青年組</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國際科技展覽</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9</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tc>
                <a:tc>
                  <a:txBody>
                    <a:bodyPr/>
                    <a:lstStyle/>
                    <a:p>
                      <a:r>
                        <a:rPr lang="zh-TW" altLang="zh-TW" sz="1600" kern="1200" spc="-50" baseline="0" dirty="0">
                          <a:solidFill>
                            <a:schemeClr val="tx1"/>
                          </a:solidFill>
                          <a:effectLst/>
                          <a:latin typeface="微軟正黑體" panose="020B0604030504040204" pitchFamily="34" charset="-120"/>
                          <a:ea typeface="微軟正黑體" panose="020B0604030504040204" pitchFamily="34" charset="-120"/>
                        </a:rPr>
                        <a:t>電腦鼠暨智慧輪形機器人國內及國際競賽</a:t>
                      </a:r>
                      <a:endParaRPr lang="en-US" altLang="zh-TW" sz="1600" kern="1200" spc="-50" baseline="0" dirty="0">
                        <a:solidFill>
                          <a:schemeClr val="tx1"/>
                        </a:solidFill>
                        <a:effectLst/>
                        <a:latin typeface="微軟正黑體" pitchFamily="34" charset="-120"/>
                        <a:ea typeface="微軟正黑體" pitchFamily="34" charset="-120"/>
                        <a:cs typeface="+mn-cs"/>
                      </a:endParaRPr>
                    </a:p>
                  </a:txBody>
                  <a:tcPr marT="45718" marB="45718" anchor="ctr" horzOverflow="overflow"/>
                </a:tc>
                <a:extLst>
                  <a:ext uri="{0D108BD9-81ED-4DB2-BD59-A6C34878D82A}">
                    <a16:rowId xmlns:a16="http://schemas.microsoft.com/office/drawing/2014/main" val="10001"/>
                  </a:ext>
                </a:extLst>
              </a:tr>
              <a:tr h="50114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全國技能競賽、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全國身心障礙者技能競賽</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10</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全國學生美術比賽</a:t>
                      </a:r>
                      <a:r>
                        <a:rPr kumimoji="1" lang="zh-TW" altLang="en-US" sz="1600" b="1"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rPr>
                        <a:t>決賽</a:t>
                      </a:r>
                      <a:endParaRPr kumimoji="1" lang="zh-TW" altLang="en-US" sz="1600" b="1" i="0" u="none" strike="noStrike" kern="1200" cap="none" normalizeH="0" baseline="0" dirty="0">
                        <a:ln>
                          <a:noFill/>
                        </a:ln>
                        <a:solidFill>
                          <a:srgbClr val="FF0000"/>
                        </a:solidFill>
                        <a:effectLst/>
                        <a:latin typeface="微軟正黑體" pitchFamily="34" charset="-120"/>
                        <a:ea typeface="微軟正黑體" pitchFamily="34" charset="-120"/>
                        <a:cs typeface="+mn-cs"/>
                      </a:endParaRPr>
                    </a:p>
                  </a:txBody>
                  <a:tcPr marT="45718" marB="45718" anchor="ctr" horzOverflow="overflow">
                    <a:solidFill>
                      <a:schemeClr val="accent4">
                        <a:lumMod val="20000"/>
                        <a:lumOff val="80000"/>
                      </a:schemeClr>
                    </a:solidFill>
                  </a:tcPr>
                </a:tc>
                <a:extLst>
                  <a:ext uri="{0D108BD9-81ED-4DB2-BD59-A6C34878D82A}">
                    <a16:rowId xmlns:a16="http://schemas.microsoft.com/office/drawing/2014/main" val="10002"/>
                  </a:ext>
                </a:extLst>
              </a:tr>
              <a:tr h="61241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全國中小學科學展覽會、</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臺灣國際科學展覽會</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11</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600" b="0" u="none" strike="noStrike" kern="1200" cap="none" spc="-50" normalizeH="0" baseline="0" dirty="0">
                          <a:ln>
                            <a:noFill/>
                          </a:ln>
                          <a:solidFill>
                            <a:schemeClr val="tx1"/>
                          </a:solidFill>
                          <a:effectLst/>
                          <a:latin typeface="微軟正黑體" panose="020B0604030504040204" pitchFamily="34" charset="-120"/>
                          <a:ea typeface="微軟正黑體" panose="020B0604030504040204" pitchFamily="34" charset="-120"/>
                        </a:rPr>
                        <a:t>全國技能競賽分區</a:t>
                      </a:r>
                      <a:r>
                        <a:rPr kumimoji="1" lang="en-US" altLang="zh-TW" sz="1600" b="0" u="none" strike="noStrike" kern="1200" cap="none" spc="-50"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kern="1200" cap="none" spc="-50" normalizeH="0" baseline="0" dirty="0">
                          <a:ln>
                            <a:noFill/>
                          </a:ln>
                          <a:solidFill>
                            <a:schemeClr val="tx1"/>
                          </a:solidFill>
                          <a:effectLst/>
                          <a:latin typeface="微軟正黑體" panose="020B0604030504040204" pitchFamily="34" charset="-120"/>
                          <a:ea typeface="微軟正黑體" panose="020B0604030504040204" pitchFamily="34" charset="-120"/>
                        </a:rPr>
                        <a:t>北、中、南</a:t>
                      </a:r>
                      <a:r>
                        <a:rPr kumimoji="1" lang="en-US" altLang="zh-TW" sz="1600" b="0" u="none" strike="noStrike" kern="1200" cap="none" spc="-50"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kern="1200" cap="none" spc="-50" normalizeH="0" baseline="0" dirty="0">
                          <a:ln>
                            <a:noFill/>
                          </a:ln>
                          <a:solidFill>
                            <a:schemeClr val="tx1"/>
                          </a:solidFill>
                          <a:effectLst/>
                          <a:latin typeface="微軟正黑體" panose="020B0604030504040204" pitchFamily="34" charset="-120"/>
                          <a:ea typeface="微軟正黑體" panose="020B0604030504040204" pitchFamily="34" charset="-120"/>
                        </a:rPr>
                        <a:t>技能競賽</a:t>
                      </a:r>
                      <a:endParaRPr kumimoji="1" lang="zh-TW" altLang="en-US" sz="1600" b="0" i="0" u="none" strike="noStrike" kern="1200" cap="none" spc="-50" normalizeH="0" baseline="0" dirty="0">
                        <a:ln>
                          <a:noFill/>
                        </a:ln>
                        <a:solidFill>
                          <a:srgbClr val="FF0000"/>
                        </a:solidFill>
                        <a:effectLst/>
                        <a:latin typeface="微軟正黑體" pitchFamily="34" charset="-120"/>
                        <a:ea typeface="微軟正黑體" pitchFamily="34" charset="-120"/>
                        <a:cs typeface="+mn-cs"/>
                      </a:endParaRPr>
                    </a:p>
                  </a:txBody>
                  <a:tcPr marT="45718" marB="45718" anchor="ctr" horzOverflow="overflow"/>
                </a:tc>
                <a:extLst>
                  <a:ext uri="{0D108BD9-81ED-4DB2-BD59-A6C34878D82A}">
                    <a16:rowId xmlns:a16="http://schemas.microsoft.com/office/drawing/2014/main" val="10003"/>
                  </a:ext>
                </a:extLst>
              </a:tr>
              <a:tr h="61241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4</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全國高級中等學校技藝競賽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在優勝名次以內且持有獲獎證明者</a:t>
                      </a:r>
                      <a:r>
                        <a:rPr kumimoji="1" lang="en-US" altLang="zh-TW" sz="16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a:t>
                      </a:r>
                      <a:endParaRPr kumimoji="1" lang="en-US" altLang="zh-TW" sz="1600" b="0" i="0" u="none" strike="noStrike" cap="none" normalizeH="0" baseline="0" dirty="0">
                        <a:ln>
                          <a:noFill/>
                        </a:ln>
                        <a:solidFill>
                          <a:srgbClr val="FF0000"/>
                        </a:solidFill>
                        <a:effectLst/>
                        <a:latin typeface="微軟正黑體" pitchFamily="34" charset="-120"/>
                        <a:ea typeface="微軟正黑體" pitchFamily="34" charset="-120"/>
                      </a:endParaRPr>
                    </a:p>
                  </a:txBody>
                  <a:tcPr marT="45718" marB="45718" anchor="ctr" horzOverflow="overflow">
                    <a:solidFill>
                      <a:schemeClr val="accent4">
                        <a:lumMod val="20000"/>
                        <a:lumOff val="80000"/>
                      </a:schemeClr>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12</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20000"/>
                        <a:lumOff val="80000"/>
                      </a:schemeClr>
                    </a:solidFill>
                  </a:tcPr>
                </a:tc>
                <a:tc rowSpan="2">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全國高級中等學校專業群科專題製作及創意競賽</a:t>
                      </a:r>
                      <a:r>
                        <a:rPr kumimoji="1" lang="zh-TW" altLang="en-US" sz="1600" b="1"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rPr>
                        <a:t>決賽</a:t>
                      </a:r>
                      <a:endParaRPr kumimoji="1" lang="en-US" altLang="zh-TW" sz="1600" b="1"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4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註</a:t>
                      </a:r>
                      <a:r>
                        <a:rPr kumimoji="1" lang="en-US" altLang="zh-TW" sz="14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4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專題組及創意組獲獎學生可就「</a:t>
                      </a:r>
                      <a:r>
                        <a:rPr kumimoji="1" lang="zh-TW" altLang="en-US" sz="1400" b="0" u="none" strike="noStrike" kern="1200" cap="none" normalizeH="0" baseline="0" dirty="0">
                          <a:ln>
                            <a:noFill/>
                          </a:ln>
                          <a:solidFill>
                            <a:srgbClr val="0000FF"/>
                          </a:solidFill>
                          <a:effectLst/>
                          <a:latin typeface="微軟正黑體" panose="020B0604030504040204" pitchFamily="34" charset="-120"/>
                          <a:ea typeface="微軟正黑體" panose="020B0604030504040204" pitchFamily="34" charset="-120"/>
                        </a:rPr>
                        <a:t>獲獎群別</a:t>
                      </a:r>
                      <a:r>
                        <a:rPr kumimoji="1" lang="zh-TW" altLang="en-US" sz="14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」或「</a:t>
                      </a:r>
                      <a:r>
                        <a:rPr kumimoji="1" lang="zh-TW" altLang="en-US" sz="1400" b="0" u="none" strike="noStrike" kern="1200" cap="none" normalizeH="0" baseline="0" dirty="0">
                          <a:ln>
                            <a:noFill/>
                          </a:ln>
                          <a:solidFill>
                            <a:srgbClr val="0000FF"/>
                          </a:solidFill>
                          <a:effectLst/>
                          <a:latin typeface="微軟正黑體" panose="020B0604030504040204" pitchFamily="34" charset="-120"/>
                          <a:ea typeface="微軟正黑體" panose="020B0604030504040204" pitchFamily="34" charset="-120"/>
                        </a:rPr>
                        <a:t>考生畢</a:t>
                      </a:r>
                      <a:r>
                        <a:rPr kumimoji="1" lang="en-US" altLang="zh-TW" sz="1400" b="0" u="none" strike="noStrike" kern="1200" cap="none" normalizeH="0" baseline="0" dirty="0">
                          <a:ln>
                            <a:noFill/>
                          </a:ln>
                          <a:solidFill>
                            <a:srgbClr val="0000FF"/>
                          </a:solidFill>
                          <a:effectLst/>
                          <a:latin typeface="微軟正黑體" panose="020B0604030504040204" pitchFamily="34" charset="-120"/>
                          <a:ea typeface="微軟正黑體" panose="020B0604030504040204" pitchFamily="34" charset="-120"/>
                        </a:rPr>
                        <a:t>(</a:t>
                      </a:r>
                      <a:r>
                        <a:rPr kumimoji="1" lang="zh-TW" altLang="en-US" sz="1400" b="0" u="none" strike="noStrike" kern="1200" cap="none" normalizeH="0" baseline="0" dirty="0">
                          <a:ln>
                            <a:noFill/>
                          </a:ln>
                          <a:solidFill>
                            <a:srgbClr val="0000FF"/>
                          </a:solidFill>
                          <a:effectLst/>
                          <a:latin typeface="微軟正黑體" panose="020B0604030504040204" pitchFamily="34" charset="-120"/>
                          <a:ea typeface="微軟正黑體" panose="020B0604030504040204" pitchFamily="34" charset="-120"/>
                        </a:rPr>
                        <a:t>肄</a:t>
                      </a:r>
                      <a:r>
                        <a:rPr kumimoji="1" lang="en-US" altLang="zh-TW" sz="1400" b="0" u="none" strike="noStrike" kern="1200" cap="none" normalizeH="0" baseline="0" dirty="0">
                          <a:ln>
                            <a:noFill/>
                          </a:ln>
                          <a:solidFill>
                            <a:srgbClr val="0000FF"/>
                          </a:solidFill>
                          <a:effectLst/>
                          <a:latin typeface="微軟正黑體" panose="020B0604030504040204" pitchFamily="34" charset="-120"/>
                          <a:ea typeface="微軟正黑體" panose="020B0604030504040204" pitchFamily="34" charset="-120"/>
                        </a:rPr>
                        <a:t>)</a:t>
                      </a:r>
                      <a:r>
                        <a:rPr kumimoji="1" lang="zh-TW" altLang="en-US" sz="1400" b="0" u="none" strike="noStrike" kern="1200" cap="none" normalizeH="0" baseline="0" dirty="0">
                          <a:ln>
                            <a:noFill/>
                          </a:ln>
                          <a:solidFill>
                            <a:srgbClr val="0000FF"/>
                          </a:solidFill>
                          <a:effectLst/>
                          <a:latin typeface="微軟正黑體" panose="020B0604030504040204" pitchFamily="34" charset="-120"/>
                          <a:ea typeface="微軟正黑體" panose="020B0604030504040204" pitchFamily="34" charset="-120"/>
                        </a:rPr>
                        <a:t>業科（組、學程）歸屬群別</a:t>
                      </a:r>
                      <a:r>
                        <a:rPr kumimoji="1" lang="zh-TW" altLang="en-US" sz="14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400" b="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rPr>
                        <a:t>擇一資格</a:t>
                      </a:r>
                      <a:r>
                        <a:rPr kumimoji="1" lang="zh-TW" altLang="en-US" sz="14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報名本招生</a:t>
                      </a:r>
                      <a:endParaRPr kumimoji="1" lang="zh-TW" altLang="en-US" sz="1400" b="0" i="0" u="none" strike="noStrike" kern="1200" cap="none" normalizeH="0" baseline="0" dirty="0">
                        <a:ln>
                          <a:noFill/>
                        </a:ln>
                        <a:solidFill>
                          <a:srgbClr val="FF0000"/>
                        </a:solidFill>
                        <a:effectLst/>
                        <a:latin typeface="微軟正黑體" pitchFamily="34" charset="-120"/>
                        <a:ea typeface="微軟正黑體" pitchFamily="34" charset="-120"/>
                        <a:cs typeface="+mn-cs"/>
                      </a:endParaRPr>
                    </a:p>
                  </a:txBody>
                  <a:tcPr marT="45718" marB="45718" anchor="ctr" horzOverflow="overflow">
                    <a:solidFill>
                      <a:schemeClr val="accent4">
                        <a:lumMod val="20000"/>
                        <a:lumOff val="80000"/>
                      </a:schemeClr>
                    </a:solidFill>
                  </a:tcPr>
                </a:tc>
                <a:extLst>
                  <a:ext uri="{0D108BD9-81ED-4DB2-BD59-A6C34878D82A}">
                    <a16:rowId xmlns:a16="http://schemas.microsoft.com/office/drawing/2014/main" val="10004"/>
                  </a:ext>
                </a:extLst>
              </a:tr>
              <a:tr h="40828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5</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甲級</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乙級技術士證</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tc>
                <a:tc vMerge="1">
                  <a:txBody>
                    <a:bodyPr/>
                    <a:lstStyle/>
                    <a:p>
                      <a:endParaRPr lang="zh-TW" altLang="en-US" dirty="0"/>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c vMerge="1">
                  <a:txBody>
                    <a:bodyPr/>
                    <a:lstStyle/>
                    <a:p>
                      <a:endParaRPr lang="zh-TW" altLang="en-US" dirty="0"/>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5"/>
                  </a:ext>
                </a:extLst>
              </a:tr>
              <a:tr h="34995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6</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zh-TW" altLang="zh-TW" sz="1600" kern="1200" spc="-80" baseline="0" dirty="0">
                          <a:solidFill>
                            <a:schemeClr val="tx1"/>
                          </a:solidFill>
                          <a:effectLst/>
                          <a:latin typeface="微軟正黑體" panose="020B0604030504040204" pitchFamily="34" charset="-120"/>
                          <a:ea typeface="微軟正黑體" panose="020B0604030504040204" pitchFamily="34" charset="-120"/>
                        </a:rPr>
                        <a:t>專門職業及技術人員普通考試及格證書</a:t>
                      </a:r>
                      <a:endParaRPr kumimoji="1" lang="zh-TW" altLang="en-US" sz="1600" b="0" i="0" u="none" strike="noStrike" cap="none" spc="-80"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13</a:t>
                      </a:r>
                      <a:endPar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8" marB="45718"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全國學生舞蹈比賽</a:t>
                      </a:r>
                      <a:r>
                        <a:rPr kumimoji="1" lang="zh-TW" altLang="zh-TW" sz="1600" b="1"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rPr>
                        <a:t>個人賽決賽</a:t>
                      </a:r>
                      <a:endParaRPr kumimoji="1" lang="zh-TW" altLang="en-US" sz="1600" b="1" i="0" u="none" strike="noStrike" kern="1200" cap="none" normalizeH="0" baseline="0" dirty="0">
                        <a:ln>
                          <a:noFill/>
                        </a:ln>
                        <a:solidFill>
                          <a:srgbClr val="FF0000"/>
                        </a:solidFill>
                        <a:effectLst/>
                        <a:latin typeface="微軟正黑體" pitchFamily="34" charset="-120"/>
                        <a:ea typeface="微軟正黑體" pitchFamily="34" charset="-120"/>
                        <a:cs typeface="+mn-cs"/>
                      </a:endParaRPr>
                    </a:p>
                  </a:txBody>
                  <a:tcPr marT="45718" marB="45718" anchor="ctr" horzOverflow="overflow"/>
                </a:tc>
                <a:extLst>
                  <a:ext uri="{0D108BD9-81ED-4DB2-BD59-A6C34878D82A}">
                    <a16:rowId xmlns:a16="http://schemas.microsoft.com/office/drawing/2014/main" val="2612485195"/>
                  </a:ext>
                </a:extLst>
              </a:tr>
              <a:tr h="4809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a:t>
                      </a:r>
                      <a:r>
                        <a:rPr kumimoji="1" lang="zh-TW" altLang="en-US"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技術型高級中等學校</a:t>
                      </a:r>
                      <a:r>
                        <a:rPr kumimoji="1" lang="zh-TW" altLang="zh-TW"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學生團隊技術創造力培訓與競賽</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14</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全國學生音樂比賽</a:t>
                      </a:r>
                      <a:r>
                        <a:rPr kumimoji="1" lang="zh-TW" altLang="zh-TW" sz="1600" b="1"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rPr>
                        <a:t>個人賽決賽</a:t>
                      </a:r>
                      <a:endParaRPr kumimoji="1" lang="zh-TW" altLang="en-US" sz="1600" b="1" i="0" u="none" strike="noStrike" kern="1200" cap="none" normalizeH="0" baseline="0" dirty="0">
                        <a:ln>
                          <a:noFill/>
                        </a:ln>
                        <a:solidFill>
                          <a:srgbClr val="FF0000"/>
                        </a:solidFill>
                        <a:effectLst/>
                        <a:latin typeface="微軟正黑體" pitchFamily="34" charset="-120"/>
                        <a:ea typeface="微軟正黑體" pitchFamily="34" charset="-120"/>
                        <a:cs typeface="+mn-cs"/>
                      </a:endParaRPr>
                    </a:p>
                  </a:txBody>
                  <a:tcPr marT="45718" marB="45718" anchor="ctr" horzOverflow="overflow">
                    <a:solidFill>
                      <a:schemeClr val="accent4">
                        <a:lumMod val="20000"/>
                        <a:lumOff val="80000"/>
                      </a:schemeClr>
                    </a:solidFill>
                  </a:tcPr>
                </a:tc>
                <a:extLst>
                  <a:ext uri="{0D108BD9-81ED-4DB2-BD59-A6C34878D82A}">
                    <a16:rowId xmlns:a16="http://schemas.microsoft.com/office/drawing/2014/main" val="1137710061"/>
                  </a:ext>
                </a:extLst>
              </a:tr>
              <a:tr h="61241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8</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全國高中職智慧鐵人創意競賽決賽暨國際邀請賽</a:t>
                      </a:r>
                      <a:endParaRPr kumimoji="1" lang="zh-TW" altLang="en-US" sz="1600" b="0"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8" marB="45718" anchor="ctr" horzOverflow="overflow">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15</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其他參加</a:t>
                      </a:r>
                      <a:r>
                        <a:rPr kumimoji="1" lang="zh-TW" altLang="en-US" sz="16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國際性特殊</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技藝技能競賽</a:t>
                      </a:r>
                      <a:endPar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須通過本會審查</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tc>
                <a:extLst>
                  <a:ext uri="{0D108BD9-81ED-4DB2-BD59-A6C34878D82A}">
                    <a16:rowId xmlns:a16="http://schemas.microsoft.com/office/drawing/2014/main" val="3182655226"/>
                  </a:ext>
                </a:extLst>
              </a:tr>
            </a:tbl>
          </a:graphicData>
        </a:graphic>
      </p:graphicFrame>
      <p:sp>
        <p:nvSpPr>
          <p:cNvPr id="10" name="矩形 9">
            <a:extLst>
              <a:ext uri="{FF2B5EF4-FFF2-40B4-BE49-F238E27FC236}">
                <a16:creationId xmlns:a16="http://schemas.microsoft.com/office/drawing/2014/main" id="{2489E2C8-6D32-3EBF-1E35-D407623AADD7}"/>
              </a:ext>
            </a:extLst>
          </p:cNvPr>
          <p:cNvSpPr/>
          <p:nvPr/>
        </p:nvSpPr>
        <p:spPr>
          <a:xfrm>
            <a:off x="705002" y="6404231"/>
            <a:ext cx="10681798" cy="371799"/>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just" eaLnBrk="1" hangingPunct="1">
              <a:buClr>
                <a:schemeClr val="tx1"/>
              </a:buClr>
              <a:buNone/>
              <a:defRPr/>
            </a:pPr>
            <a:r>
              <a:rPr lang="zh-TW" altLang="en-US" sz="1700" b="1" dirty="0">
                <a:solidFill>
                  <a:srgbClr val="0000FF"/>
                </a:solidFill>
                <a:latin typeface="微軟正黑體" panose="020B0604030504040204" pitchFamily="34" charset="-120"/>
                <a:ea typeface="微軟正黑體" panose="020B0604030504040204" pitchFamily="34" charset="-120"/>
              </a:rPr>
              <a:t>國際技能競賽、亞洲技能競賽</a:t>
            </a:r>
            <a:r>
              <a:rPr lang="zh-TW" altLang="en-US" sz="1700" dirty="0">
                <a:solidFill>
                  <a:srgbClr val="0000FF"/>
                </a:solidFill>
                <a:latin typeface="微軟正黑體" panose="020B0604030504040204" pitchFamily="34" charset="-120"/>
                <a:ea typeface="微軟正黑體" panose="020B0604030504040204" pitchFamily="34" charset="-120"/>
              </a:rPr>
              <a:t>各職類「</a:t>
            </a:r>
            <a:r>
              <a:rPr lang="zh-TW" altLang="en-US" sz="1700" u="sng" dirty="0">
                <a:solidFill>
                  <a:srgbClr val="0000FF"/>
                </a:solidFill>
                <a:latin typeface="微軟正黑體" panose="020B0604030504040204" pitchFamily="34" charset="-120"/>
                <a:ea typeface="微軟正黑體" panose="020B0604030504040204" pitchFamily="34" charset="-120"/>
              </a:rPr>
              <a:t>青少年組</a:t>
            </a:r>
            <a:r>
              <a:rPr lang="zh-TW" altLang="en-US" sz="1700" dirty="0">
                <a:solidFill>
                  <a:srgbClr val="0000FF"/>
                </a:solidFill>
                <a:latin typeface="微軟正黑體" panose="020B0604030504040204" pitchFamily="34" charset="-120"/>
                <a:ea typeface="微軟正黑體" panose="020B0604030504040204" pitchFamily="34" charset="-120"/>
              </a:rPr>
              <a:t>」取得前</a:t>
            </a:r>
            <a:r>
              <a:rPr lang="en-US" altLang="zh-TW" sz="1700" dirty="0">
                <a:solidFill>
                  <a:srgbClr val="0000FF"/>
                </a:solidFill>
                <a:latin typeface="微軟正黑體" panose="020B0604030504040204" pitchFamily="34" charset="-120"/>
                <a:ea typeface="微軟正黑體" panose="020B0604030504040204" pitchFamily="34" charset="-120"/>
              </a:rPr>
              <a:t>3</a:t>
            </a:r>
            <a:r>
              <a:rPr lang="zh-TW" altLang="en-US" sz="1700" dirty="0">
                <a:solidFill>
                  <a:srgbClr val="0000FF"/>
                </a:solidFill>
                <a:latin typeface="微軟正黑體" panose="020B0604030504040204" pitchFamily="34" charset="-120"/>
                <a:ea typeface="微軟正黑體" panose="020B0604030504040204" pitchFamily="34" charset="-120"/>
              </a:rPr>
              <a:t>名、優勝名次或正備取國手資格者，</a:t>
            </a:r>
            <a:r>
              <a:rPr lang="zh-TW" altLang="en-US" sz="1700" b="1" dirty="0">
                <a:solidFill>
                  <a:srgbClr val="FF0000"/>
                </a:solidFill>
                <a:latin typeface="微軟正黑體" panose="020B0604030504040204" pitchFamily="34" charset="-120"/>
                <a:ea typeface="微軟正黑體" panose="020B0604030504040204" pitchFamily="34" charset="-120"/>
              </a:rPr>
              <a:t>不予參加本招生</a:t>
            </a:r>
          </a:p>
        </p:txBody>
      </p:sp>
    </p:spTree>
    <p:extLst>
      <p:ext uri="{BB962C8B-B14F-4D97-AF65-F5344CB8AC3E}">
        <p14:creationId xmlns:p14="http://schemas.microsoft.com/office/powerpoint/2010/main" val="3890595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756323" y="732222"/>
            <a:ext cx="3313336"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Step8</a:t>
            </a:r>
            <a:r>
              <a:rPr lang="zh-TW" altLang="en-US" sz="2000" b="1" dirty="0">
                <a:latin typeface="微軟正黑體" panose="020B0604030504040204" pitchFamily="34" charset="-120"/>
                <a:ea typeface="微軟正黑體" panose="020B0604030504040204" pitchFamily="34" charset="-120"/>
              </a:rPr>
              <a:t> 輸入基本資料</a:t>
            </a:r>
            <a:r>
              <a:rPr lang="en-US" altLang="zh-TW" sz="2000" b="1" dirty="0">
                <a:latin typeface="微軟正黑體" panose="020B0604030504040204" pitchFamily="34" charset="-120"/>
                <a:ea typeface="微軟正黑體" panose="020B0604030504040204" pitchFamily="34" charset="-120"/>
              </a:rPr>
              <a:t> (1/2)</a:t>
            </a:r>
            <a:endParaRPr lang="zh-TW" altLang="en-US" sz="2000" kern="0" dirty="0">
              <a:solidFill>
                <a:srgbClr val="660066"/>
              </a:solidFill>
              <a:latin typeface="標楷體" panose="03000509000000000000" pitchFamily="65" charset="-120"/>
              <a:ea typeface="標楷體" panose="03000509000000000000" pitchFamily="65"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9728B73-9784-4FF9-82ED-E784940B3BA4}"/>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12" name="八角星形 21">
            <a:extLst>
              <a:ext uri="{FF2B5EF4-FFF2-40B4-BE49-F238E27FC236}">
                <a16:creationId xmlns:a16="http://schemas.microsoft.com/office/drawing/2014/main" id="{A945BFC0-CA97-4DCA-93F7-35C63F428F2F}"/>
              </a:ext>
            </a:extLst>
          </p:cNvPr>
          <p:cNvSpPr/>
          <p:nvPr/>
        </p:nvSpPr>
        <p:spPr>
          <a:xfrm>
            <a:off x="5396283" y="852449"/>
            <a:ext cx="360040" cy="344429"/>
          </a:xfrm>
          <a:prstGeom prst="star8">
            <a:avLst>
              <a:gd name="adj" fmla="val 375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grpSp>
        <p:nvGrpSpPr>
          <p:cNvPr id="2" name="群組 1">
            <a:extLst>
              <a:ext uri="{FF2B5EF4-FFF2-40B4-BE49-F238E27FC236}">
                <a16:creationId xmlns:a16="http://schemas.microsoft.com/office/drawing/2014/main" id="{F0F05BC0-E42F-E062-0D95-55F42128A3DC}"/>
              </a:ext>
            </a:extLst>
          </p:cNvPr>
          <p:cNvGrpSpPr/>
          <p:nvPr/>
        </p:nvGrpSpPr>
        <p:grpSpPr>
          <a:xfrm>
            <a:off x="944316" y="1389391"/>
            <a:ext cx="10892645" cy="5186655"/>
            <a:chOff x="944316" y="1389391"/>
            <a:chExt cx="10892645" cy="5186655"/>
          </a:xfrm>
        </p:grpSpPr>
        <p:pic>
          <p:nvPicPr>
            <p:cNvPr id="15" name="圖片 14">
              <a:extLst>
                <a:ext uri="{FF2B5EF4-FFF2-40B4-BE49-F238E27FC236}">
                  <a16:creationId xmlns:a16="http://schemas.microsoft.com/office/drawing/2014/main" id="{6EE36A8F-0389-98C6-3765-29380449C1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66596" y="5453536"/>
              <a:ext cx="7799797" cy="1122510"/>
            </a:xfrm>
            <a:prstGeom prst="rect">
              <a:avLst/>
            </a:prstGeom>
          </p:spPr>
        </p:pic>
        <p:pic>
          <p:nvPicPr>
            <p:cNvPr id="5" name="圖片 4">
              <a:extLst>
                <a:ext uri="{FF2B5EF4-FFF2-40B4-BE49-F238E27FC236}">
                  <a16:creationId xmlns:a16="http://schemas.microsoft.com/office/drawing/2014/main" id="{B38D3CF5-CE79-400E-871C-ECAED439BE8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10734" y="2524315"/>
              <a:ext cx="7306629" cy="2427811"/>
            </a:xfrm>
            <a:prstGeom prst="rect">
              <a:avLst/>
            </a:prstGeom>
          </p:spPr>
        </p:pic>
        <p:sp>
          <p:nvSpPr>
            <p:cNvPr id="6" name="AutoShape 4">
              <a:extLst>
                <a:ext uri="{FF2B5EF4-FFF2-40B4-BE49-F238E27FC236}">
                  <a16:creationId xmlns:a16="http://schemas.microsoft.com/office/drawing/2014/main" id="{74DD4F97-8750-44E5-B53E-3F796BFD5F21}"/>
                </a:ext>
              </a:extLst>
            </p:cNvPr>
            <p:cNvSpPr>
              <a:spLocks noChangeArrowheads="1"/>
            </p:cNvSpPr>
            <p:nvPr/>
          </p:nvSpPr>
          <p:spPr bwMode="auto">
            <a:xfrm>
              <a:off x="944316" y="1389391"/>
              <a:ext cx="10892645" cy="1121356"/>
            </a:xfrm>
            <a:prstGeom prst="wedgeRectCallout">
              <a:avLst>
                <a:gd name="adj1" fmla="val -40830"/>
                <a:gd name="adj2" fmla="val 18914"/>
              </a:avLst>
            </a:prstGeom>
            <a:solidFill>
              <a:srgbClr val="C00000"/>
            </a:solidFill>
            <a:ln w="9525" algn="ctr">
              <a:noFill/>
              <a:miter lim="800000"/>
              <a:headEnd/>
              <a:tailEnd/>
            </a:ln>
            <a:effectLst>
              <a:outerShdw dist="20000" dir="5400000" rotWithShape="0">
                <a:srgbClr val="000000">
                  <a:alpha val="37999"/>
                </a:srgbClr>
              </a:outerShdw>
            </a:effectLst>
          </p:spPr>
          <p:txBody>
            <a:bodyPr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None/>
              </a:pPr>
              <a:r>
                <a:rPr kumimoji="0" lang="zh-TW" altLang="en-US"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系統會判別考生</a:t>
              </a:r>
              <a:r>
                <a:rPr kumimoji="0" lang="zh-TW" altLang="en-US" sz="1800" b="1" u="sng"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是否</a:t>
              </a:r>
              <a:r>
                <a:rPr kumimoji="0" lang="zh-TW" altLang="zh-TW" sz="1800" b="1" u="sng"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具有中央資料庫學習歷程檔案</a:t>
              </a:r>
              <a:r>
                <a:rPr kumimoji="0" lang="zh-TW" altLang="en-US"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，考生須於本階段資格審查作業</a:t>
              </a:r>
              <a:r>
                <a:rPr kumimoji="0" lang="zh-TW" altLang="en-US" sz="18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確認</a:t>
              </a:r>
              <a:r>
                <a:rPr kumimoji="0" lang="zh-TW" altLang="en-US"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「是否具有中央資料庫學習歷程檔案」，若具有學習歷程中央資料庫之考生，</a:t>
              </a:r>
              <a:r>
                <a:rPr kumimoji="0" lang="zh-TW" altLang="en-US" sz="1800" b="1" u="sng"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系統顯示</a:t>
              </a:r>
              <a:r>
                <a:rPr kumimoji="0" lang="zh-TW" altLang="en-US" sz="18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「否」</a:t>
              </a:r>
              <a:r>
                <a:rPr kumimoji="0" lang="en-US" altLang="zh-TW" sz="18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kumimoji="0" lang="zh-TW" altLang="en-US" sz="18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未具有中央資料庫學習歷程檔案</a:t>
              </a:r>
              <a:r>
                <a:rPr kumimoji="0" lang="en-US" altLang="zh-TW" sz="18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kumimoji="0" lang="zh-TW" altLang="en-US" sz="18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者</a:t>
              </a:r>
              <a:r>
                <a:rPr kumimoji="0" lang="zh-TW" altLang="en-US"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，須於</a:t>
              </a:r>
              <a:r>
                <a:rPr kumimoji="0" lang="en-US" altLang="zh-TW" sz="1800" b="1" u="sng"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115.5.6(</a:t>
              </a:r>
              <a:r>
                <a:rPr kumimoji="0" lang="zh-TW" altLang="en-US" sz="1800" b="1" u="sng"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星期三</a:t>
              </a:r>
              <a:r>
                <a:rPr kumimoji="0" lang="en-US" altLang="zh-TW" sz="1800" b="1" u="sng"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)17:00</a:t>
              </a:r>
              <a:r>
                <a:rPr kumimoji="0" lang="zh-TW" altLang="en-US" sz="1800" b="1" u="sng"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a:t>
              </a:r>
              <a:r>
                <a:rPr kumimoji="0" lang="zh-TW" altLang="en-US"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向本委員會提出疑義申請，</a:t>
              </a:r>
              <a:r>
                <a:rPr kumimoji="0" lang="zh-TW" altLang="zh-TW"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逾期或未</a:t>
              </a:r>
              <a:r>
                <a:rPr kumimoji="0" lang="zh-TW" altLang="en-US"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依規定提出申請</a:t>
              </a:r>
              <a:r>
                <a:rPr kumimoji="0" lang="zh-TW" altLang="zh-TW"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者，其後亦不得再要求使用中央資料庫學習歷程檔案資料</a:t>
              </a:r>
              <a:r>
                <a:rPr kumimoji="0" lang="zh-TW" altLang="en-US"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4" name="向右箭號 66">
              <a:extLst>
                <a:ext uri="{FF2B5EF4-FFF2-40B4-BE49-F238E27FC236}">
                  <a16:creationId xmlns:a16="http://schemas.microsoft.com/office/drawing/2014/main" id="{21473433-B6E2-407E-A492-3E303DAECBA2}"/>
                </a:ext>
              </a:extLst>
            </p:cNvPr>
            <p:cNvSpPr/>
            <p:nvPr/>
          </p:nvSpPr>
          <p:spPr>
            <a:xfrm>
              <a:off x="5351927" y="4632661"/>
              <a:ext cx="288000" cy="313135"/>
            </a:xfrm>
            <a:prstGeom prst="rightArrow">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C00000"/>
                </a:solidFill>
              </a:endParaRPr>
            </a:p>
          </p:txBody>
        </p:sp>
        <p:sp>
          <p:nvSpPr>
            <p:cNvPr id="17" name="向右箭號 66">
              <a:extLst>
                <a:ext uri="{FF2B5EF4-FFF2-40B4-BE49-F238E27FC236}">
                  <a16:creationId xmlns:a16="http://schemas.microsoft.com/office/drawing/2014/main" id="{3B2E91A5-7F40-47BE-981D-3C624DE8653B}"/>
                </a:ext>
              </a:extLst>
            </p:cNvPr>
            <p:cNvSpPr/>
            <p:nvPr/>
          </p:nvSpPr>
          <p:spPr>
            <a:xfrm>
              <a:off x="5214431" y="5732326"/>
              <a:ext cx="288000" cy="313135"/>
            </a:xfrm>
            <a:prstGeom prst="rightArrow">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C00000"/>
                </a:solidFill>
              </a:endParaRPr>
            </a:p>
          </p:txBody>
        </p:sp>
        <p:sp>
          <p:nvSpPr>
            <p:cNvPr id="11" name="AutoShape 4">
              <a:extLst>
                <a:ext uri="{FF2B5EF4-FFF2-40B4-BE49-F238E27FC236}">
                  <a16:creationId xmlns:a16="http://schemas.microsoft.com/office/drawing/2014/main" id="{74DD4F97-8750-44E5-B53E-3F796BFD5F21}"/>
                </a:ext>
              </a:extLst>
            </p:cNvPr>
            <p:cNvSpPr>
              <a:spLocks noChangeArrowheads="1"/>
            </p:cNvSpPr>
            <p:nvPr/>
          </p:nvSpPr>
          <p:spPr bwMode="auto">
            <a:xfrm>
              <a:off x="3366780" y="5019124"/>
              <a:ext cx="6047715" cy="364889"/>
            </a:xfrm>
            <a:prstGeom prst="wedgeRectCallout">
              <a:avLst>
                <a:gd name="adj1" fmla="val -40830"/>
                <a:gd name="adj2" fmla="val 18914"/>
              </a:avLst>
            </a:prstGeom>
            <a:solidFill>
              <a:srgbClr val="C00000"/>
            </a:solidFill>
            <a:ln w="9525" algn="ctr">
              <a:noFill/>
              <a:miter lim="800000"/>
              <a:headEnd/>
              <a:tailEnd/>
            </a:ln>
            <a:effectLst>
              <a:outerShdw dist="20000" dir="5400000" rotWithShape="0">
                <a:srgbClr val="000000">
                  <a:alpha val="37999"/>
                </a:srgbClr>
              </a:outerShdw>
            </a:effectLst>
          </p:spPr>
          <p:txBody>
            <a:bodyPr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None/>
              </a:pPr>
              <a:r>
                <a:rPr kumimoji="0" lang="zh-TW" altLang="en-US" sz="1800" b="1" u="sng"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未</a:t>
              </a:r>
              <a:r>
                <a:rPr kumimoji="0" lang="zh-TW" altLang="zh-TW" sz="1800" b="1" u="sng"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具有中央資料庫學習歷程檔案之考生</a:t>
              </a:r>
              <a:r>
                <a:rPr kumimoji="0" lang="zh-TW" altLang="en-US"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，系統會顯示「否」</a:t>
              </a:r>
            </a:p>
          </p:txBody>
        </p:sp>
      </p:grpSp>
      <p:grpSp>
        <p:nvGrpSpPr>
          <p:cNvPr id="21" name="群組 20">
            <a:extLst>
              <a:ext uri="{FF2B5EF4-FFF2-40B4-BE49-F238E27FC236}">
                <a16:creationId xmlns:a16="http://schemas.microsoft.com/office/drawing/2014/main" id="{8BB1F865-8A3D-4603-9E6F-61D3ECBB1A0C}"/>
              </a:ext>
            </a:extLst>
          </p:cNvPr>
          <p:cNvGrpSpPr/>
          <p:nvPr/>
        </p:nvGrpSpPr>
        <p:grpSpPr>
          <a:xfrm>
            <a:off x="840059" y="738961"/>
            <a:ext cx="4262080" cy="503799"/>
            <a:chOff x="834706" y="837638"/>
            <a:chExt cx="4262080" cy="503799"/>
          </a:xfrm>
        </p:grpSpPr>
        <p:sp>
          <p:nvSpPr>
            <p:cNvPr id="22" name="TextBox 75">
              <a:extLst>
                <a:ext uri="{FF2B5EF4-FFF2-40B4-BE49-F238E27FC236}">
                  <a16:creationId xmlns:a16="http://schemas.microsoft.com/office/drawing/2014/main" id="{3D7FAA58-2390-4394-BBC5-04E51F9CE921}"/>
                </a:ext>
              </a:extLst>
            </p:cNvPr>
            <p:cNvSpPr txBox="1"/>
            <p:nvPr/>
          </p:nvSpPr>
          <p:spPr>
            <a:xfrm>
              <a:off x="834706" y="862500"/>
              <a:ext cx="3881410"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繳交報名費及資格審查登錄</a:t>
              </a:r>
            </a:p>
          </p:txBody>
        </p:sp>
        <p:sp>
          <p:nvSpPr>
            <p:cNvPr id="23" name="Freeform: Shape 37">
              <a:extLst>
                <a:ext uri="{FF2B5EF4-FFF2-40B4-BE49-F238E27FC236}">
                  <a16:creationId xmlns:a16="http://schemas.microsoft.com/office/drawing/2014/main" id="{808077B3-D7FA-420B-BE16-7F1C5D1C2626}"/>
                </a:ext>
              </a:extLst>
            </p:cNvPr>
            <p:cNvSpPr/>
            <p:nvPr/>
          </p:nvSpPr>
          <p:spPr>
            <a:xfrm>
              <a:off x="4748823"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3446606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661229" y="705130"/>
            <a:ext cx="3175113"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Step8</a:t>
            </a:r>
            <a:r>
              <a:rPr lang="zh-TW" altLang="en-US" sz="2000" b="1" dirty="0">
                <a:latin typeface="微軟正黑體" panose="020B0604030504040204" pitchFamily="34" charset="-120"/>
                <a:ea typeface="微軟正黑體" panose="020B0604030504040204" pitchFamily="34" charset="-120"/>
              </a:rPr>
              <a:t> 輸入基本資料</a:t>
            </a:r>
            <a:r>
              <a:rPr lang="en-US" altLang="zh-TW" sz="2000" b="1" dirty="0">
                <a:latin typeface="微軟正黑體" panose="020B0604030504040204" pitchFamily="34" charset="-120"/>
                <a:ea typeface="微軟正黑體" panose="020B0604030504040204" pitchFamily="34" charset="-120"/>
              </a:rPr>
              <a:t> (2/2)</a:t>
            </a:r>
            <a:endParaRPr lang="zh-TW" altLang="en-US" sz="2000" kern="0" dirty="0">
              <a:solidFill>
                <a:srgbClr val="660066"/>
              </a:solidFill>
              <a:latin typeface="標楷體" panose="03000509000000000000" pitchFamily="65" charset="-120"/>
              <a:ea typeface="標楷體" panose="03000509000000000000" pitchFamily="65" charset="-120"/>
            </a:endParaRPr>
          </a:p>
        </p:txBody>
      </p:sp>
      <p:sp>
        <p:nvSpPr>
          <p:cNvPr id="12" name="八角星形 21">
            <a:extLst>
              <a:ext uri="{FF2B5EF4-FFF2-40B4-BE49-F238E27FC236}">
                <a16:creationId xmlns:a16="http://schemas.microsoft.com/office/drawing/2014/main" id="{A945BFC0-CA97-4DCA-93F7-35C63F428F2F}"/>
              </a:ext>
            </a:extLst>
          </p:cNvPr>
          <p:cNvSpPr/>
          <p:nvPr/>
        </p:nvSpPr>
        <p:spPr>
          <a:xfrm>
            <a:off x="5353908" y="816800"/>
            <a:ext cx="360040" cy="344429"/>
          </a:xfrm>
          <a:prstGeom prst="star8">
            <a:avLst>
              <a:gd name="adj" fmla="val 375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grpSp>
        <p:nvGrpSpPr>
          <p:cNvPr id="21" name="群組 20">
            <a:extLst>
              <a:ext uri="{FF2B5EF4-FFF2-40B4-BE49-F238E27FC236}">
                <a16:creationId xmlns:a16="http://schemas.microsoft.com/office/drawing/2014/main" id="{D6099314-1CAB-4C92-863C-ECB013C3733B}"/>
              </a:ext>
            </a:extLst>
          </p:cNvPr>
          <p:cNvGrpSpPr/>
          <p:nvPr/>
        </p:nvGrpSpPr>
        <p:grpSpPr>
          <a:xfrm>
            <a:off x="840059" y="738961"/>
            <a:ext cx="4262080" cy="503799"/>
            <a:chOff x="834706" y="837638"/>
            <a:chExt cx="4262080" cy="503799"/>
          </a:xfrm>
        </p:grpSpPr>
        <p:sp>
          <p:nvSpPr>
            <p:cNvPr id="22" name="TextBox 75">
              <a:extLst>
                <a:ext uri="{FF2B5EF4-FFF2-40B4-BE49-F238E27FC236}">
                  <a16:creationId xmlns:a16="http://schemas.microsoft.com/office/drawing/2014/main" id="{41013F63-CF8B-4FB4-B0EE-6770D9BC2622}"/>
                </a:ext>
              </a:extLst>
            </p:cNvPr>
            <p:cNvSpPr txBox="1"/>
            <p:nvPr/>
          </p:nvSpPr>
          <p:spPr>
            <a:xfrm>
              <a:off x="834706" y="862500"/>
              <a:ext cx="3881410"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繳交報名費及資格審查登錄</a:t>
              </a:r>
            </a:p>
          </p:txBody>
        </p:sp>
        <p:sp>
          <p:nvSpPr>
            <p:cNvPr id="23" name="Freeform: Shape 37">
              <a:extLst>
                <a:ext uri="{FF2B5EF4-FFF2-40B4-BE49-F238E27FC236}">
                  <a16:creationId xmlns:a16="http://schemas.microsoft.com/office/drawing/2014/main" id="{8DBE87CB-FE77-4856-889B-F059DC98F627}"/>
                </a:ext>
              </a:extLst>
            </p:cNvPr>
            <p:cNvSpPr/>
            <p:nvPr/>
          </p:nvSpPr>
          <p:spPr>
            <a:xfrm>
              <a:off x="4748823"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6" name="群組 5">
            <a:extLst>
              <a:ext uri="{FF2B5EF4-FFF2-40B4-BE49-F238E27FC236}">
                <a16:creationId xmlns:a16="http://schemas.microsoft.com/office/drawing/2014/main" id="{3D962A1D-0156-0B03-14B0-FA345DB22A7E}"/>
              </a:ext>
            </a:extLst>
          </p:cNvPr>
          <p:cNvGrpSpPr/>
          <p:nvPr/>
        </p:nvGrpSpPr>
        <p:grpSpPr>
          <a:xfrm>
            <a:off x="1181155" y="1220725"/>
            <a:ext cx="10802045" cy="5443631"/>
            <a:chOff x="1181155" y="1220725"/>
            <a:chExt cx="10802045" cy="5443631"/>
          </a:xfrm>
        </p:grpSpPr>
        <p:pic>
          <p:nvPicPr>
            <p:cNvPr id="5" name="圖片 4" descr="一張含有 文字, 螢幕擷取畫面, 數字, 字型 的圖片&#10;&#10;AI 產生的內容可能不正確。">
              <a:extLst>
                <a:ext uri="{FF2B5EF4-FFF2-40B4-BE49-F238E27FC236}">
                  <a16:creationId xmlns:a16="http://schemas.microsoft.com/office/drawing/2014/main" id="{CAF4E4F8-06E2-ECD9-93AD-8060626BE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7617" y="1272899"/>
              <a:ext cx="5226244" cy="5391457"/>
            </a:xfrm>
            <a:prstGeom prst="rect">
              <a:avLst/>
            </a:prstGeom>
          </p:spPr>
        </p:pic>
        <p:sp>
          <p:nvSpPr>
            <p:cNvPr id="15" name="AutoShape 4">
              <a:extLst>
                <a:ext uri="{FF2B5EF4-FFF2-40B4-BE49-F238E27FC236}">
                  <a16:creationId xmlns:a16="http://schemas.microsoft.com/office/drawing/2014/main" id="{159BBE03-08B3-48DF-B621-D320FD1DE088}"/>
                </a:ext>
              </a:extLst>
            </p:cNvPr>
            <p:cNvSpPr>
              <a:spLocks noChangeArrowheads="1"/>
            </p:cNvSpPr>
            <p:nvPr/>
          </p:nvSpPr>
          <p:spPr bwMode="auto">
            <a:xfrm>
              <a:off x="7286499" y="1220725"/>
              <a:ext cx="3892061" cy="415661"/>
            </a:xfrm>
            <a:prstGeom prst="wedgeRectCallout">
              <a:avLst>
                <a:gd name="adj1" fmla="val -56561"/>
                <a:gd name="adj2" fmla="val 51207"/>
              </a:avLst>
            </a:prstGeom>
            <a:solidFill>
              <a:srgbClr val="C00000"/>
            </a:solidFill>
            <a:ln w="9525" algn="ctr">
              <a:no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ctr" eaLnBrk="1" hangingPunct="1">
                <a:spcBef>
                  <a:spcPct val="0"/>
                </a:spcBef>
                <a:buClr>
                  <a:schemeClr val="accent1"/>
                </a:buClr>
                <a:buFontTx/>
                <a:buNone/>
              </a:pPr>
              <a:r>
                <a:rPr kumimoji="0" lang="zh-TW" altLang="en-US" sz="1800" b="1" dirty="0">
                  <a:solidFill>
                    <a:schemeClr val="bg1"/>
                  </a:solidFill>
                  <a:latin typeface="微軟正黑體" panose="020B0604030504040204" pitchFamily="34" charset="-120"/>
                  <a:ea typeface="微軟正黑體" panose="020B0604030504040204" pitchFamily="34" charset="-120"/>
                </a:rPr>
                <a:t>請考生依序完整填寫下列欄位資料</a:t>
              </a:r>
            </a:p>
          </p:txBody>
        </p:sp>
        <p:sp>
          <p:nvSpPr>
            <p:cNvPr id="7" name="直線圖說文字 1 6"/>
            <p:cNvSpPr/>
            <p:nvPr/>
          </p:nvSpPr>
          <p:spPr>
            <a:xfrm>
              <a:off x="8091139" y="1924581"/>
              <a:ext cx="3892061" cy="859058"/>
            </a:xfrm>
            <a:prstGeom prst="borderCallout1">
              <a:avLst>
                <a:gd name="adj1" fmla="val 31146"/>
                <a:gd name="adj2" fmla="val -261"/>
                <a:gd name="adj3" fmla="val 49412"/>
                <a:gd name="adj4" fmla="val -25910"/>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請考生務必</a:t>
              </a:r>
              <a:r>
                <a:rPr lang="zh-TW" altLang="en-US" b="1" dirty="0">
                  <a:solidFill>
                    <a:srgbClr val="FF0000"/>
                  </a:solidFill>
                  <a:latin typeface="微軟正黑體" panose="020B0604030504040204" pitchFamily="34" charset="-120"/>
                  <a:ea typeface="微軟正黑體" panose="020B0604030504040204" pitchFamily="34" charset="-120"/>
                </a:rPr>
                <a:t>填寫完整且正確</a:t>
              </a:r>
              <a:r>
                <a:rPr lang="zh-TW" altLang="en-US" sz="1600" b="1" dirty="0">
                  <a:solidFill>
                    <a:schemeClr val="tx1"/>
                  </a:solidFill>
                  <a:latin typeface="微軟正黑體" panose="020B0604030504040204" pitchFamily="34" charset="-120"/>
                  <a:ea typeface="微軟正黑體" panose="020B0604030504040204" pitchFamily="34" charset="-120"/>
                </a:rPr>
                <a:t>，在招生期間可聯絡之地址、可接收簡訊之手機號碼，以備緊急聯絡發送簡訊之需</a:t>
              </a:r>
            </a:p>
          </p:txBody>
        </p:sp>
        <p:sp>
          <p:nvSpPr>
            <p:cNvPr id="10" name="直線圖說文字 1 9"/>
            <p:cNvSpPr/>
            <p:nvPr/>
          </p:nvSpPr>
          <p:spPr>
            <a:xfrm>
              <a:off x="6968089" y="3517326"/>
              <a:ext cx="3069081" cy="422030"/>
            </a:xfrm>
            <a:prstGeom prst="borderCallout1">
              <a:avLst>
                <a:gd name="adj1" fmla="val 52084"/>
                <a:gd name="adj2" fmla="val -197"/>
                <a:gd name="adj3" fmla="val 74494"/>
                <a:gd name="adj4" fmla="val -48319"/>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緊急聯絡人電話</a:t>
              </a:r>
              <a:r>
                <a:rPr lang="zh-TW" altLang="en-US" sz="1600" b="1" dirty="0">
                  <a:solidFill>
                    <a:srgbClr val="FF0000"/>
                  </a:solidFill>
                  <a:latin typeface="微軟正黑體" panose="020B0604030504040204" pitchFamily="34" charset="-120"/>
                  <a:ea typeface="微軟正黑體" panose="020B0604030504040204" pitchFamily="34" charset="-120"/>
                </a:rPr>
                <a:t>不得</a:t>
              </a:r>
              <a:r>
                <a:rPr lang="zh-TW" altLang="en-US" sz="1600" b="1" dirty="0">
                  <a:solidFill>
                    <a:schemeClr val="tx1"/>
                  </a:solidFill>
                  <a:latin typeface="微軟正黑體" panose="020B0604030504040204" pitchFamily="34" charset="-120"/>
                  <a:ea typeface="微軟正黑體" panose="020B0604030504040204" pitchFamily="34" charset="-120"/>
                </a:rPr>
                <a:t>為考生本人</a:t>
              </a:r>
            </a:p>
          </p:txBody>
        </p:sp>
        <p:sp>
          <p:nvSpPr>
            <p:cNvPr id="18" name="直線圖說文字 1 17"/>
            <p:cNvSpPr/>
            <p:nvPr/>
          </p:nvSpPr>
          <p:spPr>
            <a:xfrm>
              <a:off x="1181155" y="4626437"/>
              <a:ext cx="2469173" cy="1370673"/>
            </a:xfrm>
            <a:prstGeom prst="borderCallout1">
              <a:avLst>
                <a:gd name="adj1" fmla="val 50168"/>
                <a:gd name="adj2" fmla="val 100195"/>
                <a:gd name="adj3" fmla="val 71803"/>
                <a:gd name="adj4" fmla="val 115898"/>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畢</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肄</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業科組別</a:t>
              </a:r>
              <a:endParaRPr lang="en-US" altLang="zh-TW" sz="1600" b="1" dirty="0">
                <a:solidFill>
                  <a:schemeClr val="bg1"/>
                </a:solidFill>
                <a:latin typeface="微軟正黑體" panose="020B0604030504040204" pitchFamily="34" charset="-120"/>
                <a:ea typeface="微軟正黑體" panose="020B0604030504040204" pitchFamily="34" charset="-120"/>
              </a:endParaRPr>
            </a:p>
            <a:p>
              <a:r>
                <a:rPr lang="zh-TW" altLang="en-US" sz="1600" b="1" dirty="0">
                  <a:solidFill>
                    <a:schemeClr val="bg1"/>
                  </a:solidFill>
                  <a:latin typeface="微軟正黑體" panose="020B0604030504040204" pitchFamily="34" charset="-120"/>
                  <a:ea typeface="微軟正黑體" panose="020B0604030504040204" pitchFamily="34" charset="-120"/>
                </a:rPr>
                <a:t>請務必填寫正確，</a:t>
              </a:r>
              <a:endParaRPr lang="en-US" altLang="zh-TW" sz="1600" b="1" dirty="0">
                <a:solidFill>
                  <a:schemeClr val="bg1"/>
                </a:solidFill>
                <a:latin typeface="微軟正黑體" panose="020B0604030504040204" pitchFamily="34" charset="-120"/>
                <a:ea typeface="微軟正黑體" panose="020B0604030504040204" pitchFamily="34" charset="-120"/>
              </a:endParaRPr>
            </a:p>
            <a:p>
              <a:r>
                <a:rPr lang="zh-TW" altLang="en-US" sz="1600" b="1" dirty="0">
                  <a:solidFill>
                    <a:schemeClr val="bg1"/>
                  </a:solidFill>
                  <a:latin typeface="微軟正黑體" panose="020B0604030504040204" pitchFamily="34" charset="-120"/>
                  <a:ea typeface="微軟正黑體" panose="020B0604030504040204" pitchFamily="34" charset="-120"/>
                </a:rPr>
                <a:t>以利後續上傳資料時判別該生所屬學校型態。</a:t>
              </a:r>
              <a:br>
                <a:rPr lang="en-US" altLang="zh-TW" sz="1600" b="1" dirty="0">
                  <a:solidFill>
                    <a:schemeClr val="bg1"/>
                  </a:solidFill>
                  <a:latin typeface="微軟正黑體" panose="020B0604030504040204" pitchFamily="34" charset="-120"/>
                  <a:ea typeface="微軟正黑體" panose="020B0604030504040204" pitchFamily="34" charset="-120"/>
                </a:rPr>
              </a:br>
              <a:r>
                <a:rPr lang="zh-TW" altLang="en-US" sz="1200" b="1" dirty="0">
                  <a:solidFill>
                    <a:schemeClr val="bg1"/>
                  </a:solidFill>
                  <a:latin typeface="微軟正黑體" panose="020B0604030504040204" pitchFamily="34" charset="-120"/>
                  <a:ea typeface="微軟正黑體" panose="020B0604030504040204" pitchFamily="34" charset="-120"/>
                </a:rPr>
                <a:t>（參閱簡章</a:t>
              </a:r>
              <a:r>
                <a:rPr lang="en-US" altLang="zh-TW" sz="12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1170-1171</a:t>
              </a:r>
              <a:r>
                <a:rPr lang="zh-TW" altLang="en-US" sz="1200" b="1" dirty="0">
                  <a:solidFill>
                    <a:schemeClr val="bg1"/>
                  </a:solidFill>
                  <a:latin typeface="微軟正黑體" panose="020B0604030504040204" pitchFamily="34" charset="-120"/>
                  <a:ea typeface="微軟正黑體" panose="020B0604030504040204" pitchFamily="34" charset="-120"/>
                </a:rPr>
                <a:t>頁）</a:t>
              </a:r>
            </a:p>
          </p:txBody>
        </p:sp>
        <p:sp>
          <p:nvSpPr>
            <p:cNvPr id="19" name="直線圖說文字 1 18"/>
            <p:cNvSpPr/>
            <p:nvPr/>
          </p:nvSpPr>
          <p:spPr>
            <a:xfrm>
              <a:off x="7857337" y="5491804"/>
              <a:ext cx="3321223" cy="646866"/>
            </a:xfrm>
            <a:prstGeom prst="borderCallout1">
              <a:avLst>
                <a:gd name="adj1" fmla="val 52084"/>
                <a:gd name="adj2" fmla="val -197"/>
                <a:gd name="adj3" fmla="val 139676"/>
                <a:gd name="adj4" fmla="val -62090"/>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點選</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下一步</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儲存</a:t>
              </a:r>
              <a:r>
                <a:rPr lang="en-US" altLang="zh-TW" b="1" dirty="0">
                  <a:solidFill>
                    <a:srgbClr val="FF0000"/>
                  </a:solidFill>
                  <a:latin typeface="微軟正黑體" panose="020B0604030504040204" pitchFamily="34" charset="-120"/>
                  <a:ea typeface="微軟正黑體" panose="020B0604030504040204" pitchFamily="34" charset="-120"/>
                </a:rPr>
                <a:t>)</a:t>
              </a:r>
              <a:r>
                <a:rPr lang="en-US" altLang="zh-TW" sz="1600" b="1" dirty="0">
                  <a:solidFill>
                    <a:schemeClr val="tx1"/>
                  </a:solidFill>
                  <a:latin typeface="微軟正黑體" panose="020B0604030504040204" pitchFamily="34" charset="-120"/>
                  <a:ea typeface="微軟正黑體" panose="020B0604030504040204" pitchFamily="34" charset="-120"/>
                </a:rPr>
                <a:t>』</a:t>
              </a:r>
            </a:p>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系統則會將考生所登錄之資料建檔</a:t>
              </a:r>
              <a:endParaRPr lang="en-US" altLang="zh-TW" sz="1600" b="1" dirty="0">
                <a:solidFill>
                  <a:schemeClr val="tx1"/>
                </a:solidFill>
                <a:latin typeface="微軟正黑體" panose="020B0604030504040204" pitchFamily="34" charset="-120"/>
                <a:ea typeface="微軟正黑體" panose="020B0604030504040204" pitchFamily="34" charset="-120"/>
              </a:endParaRPr>
            </a:p>
          </p:txBody>
        </p:sp>
        <p:sp>
          <p:nvSpPr>
            <p:cNvPr id="16" name="矩形 15">
              <a:extLst>
                <a:ext uri="{FF2B5EF4-FFF2-40B4-BE49-F238E27FC236}">
                  <a16:creationId xmlns:a16="http://schemas.microsoft.com/office/drawing/2014/main" id="{12D2958C-DE4D-4C68-9084-DCEA32E7F6C3}"/>
                </a:ext>
              </a:extLst>
            </p:cNvPr>
            <p:cNvSpPr/>
            <p:nvPr/>
          </p:nvSpPr>
          <p:spPr>
            <a:xfrm>
              <a:off x="5412162" y="6395131"/>
              <a:ext cx="754846" cy="2579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向右箭號 66">
              <a:extLst>
                <a:ext uri="{FF2B5EF4-FFF2-40B4-BE49-F238E27FC236}">
                  <a16:creationId xmlns:a16="http://schemas.microsoft.com/office/drawing/2014/main" id="{D5ABAF9F-4ED0-4FCF-9256-D8A26683E080}"/>
                </a:ext>
              </a:extLst>
            </p:cNvPr>
            <p:cNvSpPr/>
            <p:nvPr/>
          </p:nvSpPr>
          <p:spPr>
            <a:xfrm>
              <a:off x="3650328" y="5187343"/>
              <a:ext cx="684336" cy="215045"/>
            </a:xfrm>
            <a:prstGeom prst="rightArrow">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C00000"/>
                </a:solidFill>
              </a:endParaRPr>
            </a:p>
          </p:txBody>
        </p:sp>
        <p:sp>
          <p:nvSpPr>
            <p:cNvPr id="25" name="向右箭號 66">
              <a:extLst>
                <a:ext uri="{FF2B5EF4-FFF2-40B4-BE49-F238E27FC236}">
                  <a16:creationId xmlns:a16="http://schemas.microsoft.com/office/drawing/2014/main" id="{E81192B7-3A89-4D08-9075-0B780427D925}"/>
                </a:ext>
              </a:extLst>
            </p:cNvPr>
            <p:cNvSpPr/>
            <p:nvPr/>
          </p:nvSpPr>
          <p:spPr>
            <a:xfrm rot="2001005">
              <a:off x="3555909" y="5390700"/>
              <a:ext cx="561811" cy="215045"/>
            </a:xfrm>
            <a:prstGeom prst="rightArrow">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C00000"/>
                </a:solidFill>
              </a:endParaRPr>
            </a:p>
          </p:txBody>
        </p:sp>
      </p:grpSp>
    </p:spTree>
    <p:extLst>
      <p:ext uri="{BB962C8B-B14F-4D97-AF65-F5344CB8AC3E}">
        <p14:creationId xmlns:p14="http://schemas.microsoft.com/office/powerpoint/2010/main" val="3228838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841961" y="680337"/>
            <a:ext cx="3557364"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Step9</a:t>
            </a:r>
            <a:r>
              <a:rPr lang="zh-TW" altLang="en-US" sz="2000" b="1" dirty="0">
                <a:latin typeface="微軟正黑體" panose="020B0604030504040204" pitchFamily="34" charset="-120"/>
                <a:ea typeface="微軟正黑體" panose="020B0604030504040204" pitchFamily="34" charset="-120"/>
              </a:rPr>
              <a:t> 資料確定送出</a:t>
            </a:r>
            <a:r>
              <a:rPr lang="en-US" altLang="zh-TW" sz="2000" b="1" dirty="0">
                <a:latin typeface="微軟正黑體" panose="020B0604030504040204" pitchFamily="34" charset="-120"/>
                <a:ea typeface="微軟正黑體" panose="020B0604030504040204" pitchFamily="34" charset="-120"/>
              </a:rPr>
              <a:t>(1/3)</a:t>
            </a:r>
            <a:endParaRPr lang="zh-TW" altLang="en-US" sz="2000" kern="0" dirty="0">
              <a:solidFill>
                <a:srgbClr val="660066"/>
              </a:solidFill>
              <a:latin typeface="標楷體" panose="03000509000000000000" pitchFamily="65" charset="-120"/>
              <a:ea typeface="標楷體" panose="03000509000000000000" pitchFamily="65" charset="-120"/>
            </a:endParaRPr>
          </a:p>
        </p:txBody>
      </p:sp>
      <p:grpSp>
        <p:nvGrpSpPr>
          <p:cNvPr id="6" name="群組 5">
            <a:extLst>
              <a:ext uri="{FF2B5EF4-FFF2-40B4-BE49-F238E27FC236}">
                <a16:creationId xmlns:a16="http://schemas.microsoft.com/office/drawing/2014/main" id="{44DBD176-F51A-42DE-BD5F-6E65D0DAA6E8}"/>
              </a:ext>
            </a:extLst>
          </p:cNvPr>
          <p:cNvGrpSpPr/>
          <p:nvPr/>
        </p:nvGrpSpPr>
        <p:grpSpPr>
          <a:xfrm>
            <a:off x="976540" y="1251661"/>
            <a:ext cx="11118366" cy="5373406"/>
            <a:chOff x="976540" y="1251661"/>
            <a:chExt cx="11118366" cy="5373406"/>
          </a:xfrm>
        </p:grpSpPr>
        <p:pic>
          <p:nvPicPr>
            <p:cNvPr id="4" name="圖片 3">
              <a:extLst>
                <a:ext uri="{FF2B5EF4-FFF2-40B4-BE49-F238E27FC236}">
                  <a16:creationId xmlns:a16="http://schemas.microsoft.com/office/drawing/2014/main" id="{C62A1585-637D-4F1F-8D3D-527848331C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13696" y="1251661"/>
              <a:ext cx="5419480" cy="5373406"/>
            </a:xfrm>
            <a:prstGeom prst="rect">
              <a:avLst/>
            </a:prstGeom>
          </p:spPr>
        </p:pic>
        <p:grpSp>
          <p:nvGrpSpPr>
            <p:cNvPr id="2" name="群組 1">
              <a:extLst>
                <a:ext uri="{FF2B5EF4-FFF2-40B4-BE49-F238E27FC236}">
                  <a16:creationId xmlns:a16="http://schemas.microsoft.com/office/drawing/2014/main" id="{4DB2AE60-D891-4D6D-8212-06C65DF00C21}"/>
                </a:ext>
              </a:extLst>
            </p:cNvPr>
            <p:cNvGrpSpPr/>
            <p:nvPr/>
          </p:nvGrpSpPr>
          <p:grpSpPr>
            <a:xfrm>
              <a:off x="976540" y="1418312"/>
              <a:ext cx="11118366" cy="5202225"/>
              <a:chOff x="976540" y="1418312"/>
              <a:chExt cx="11118366" cy="5202225"/>
            </a:xfrm>
          </p:grpSpPr>
          <p:pic>
            <p:nvPicPr>
              <p:cNvPr id="5" name="圖片 4">
                <a:extLst>
                  <a:ext uri="{FF2B5EF4-FFF2-40B4-BE49-F238E27FC236}">
                    <a16:creationId xmlns:a16="http://schemas.microsoft.com/office/drawing/2014/main" id="{00A0AB8B-CDD0-4210-8A6D-045C1D5AC216}"/>
                  </a:ext>
                </a:extLst>
              </p:cNvPr>
              <p:cNvPicPr>
                <a:picLocks noChangeAspect="1"/>
              </p:cNvPicPr>
              <p:nvPr/>
            </p:nvPicPr>
            <p:blipFill>
              <a:blip r:embed="rId4"/>
              <a:stretch>
                <a:fillRect/>
              </a:stretch>
            </p:blipFill>
            <p:spPr>
              <a:xfrm>
                <a:off x="7610457" y="4093990"/>
                <a:ext cx="4286250" cy="1143000"/>
              </a:xfrm>
              <a:prstGeom prst="rect">
                <a:avLst/>
              </a:prstGeom>
              <a:ln w="28575">
                <a:solidFill>
                  <a:srgbClr val="C00000"/>
                </a:solidFill>
              </a:ln>
            </p:spPr>
          </p:pic>
          <p:sp>
            <p:nvSpPr>
              <p:cNvPr id="13" name="直線圖說文字 1 12"/>
              <p:cNvSpPr/>
              <p:nvPr/>
            </p:nvSpPr>
            <p:spPr>
              <a:xfrm>
                <a:off x="6947511" y="5742887"/>
                <a:ext cx="5147395" cy="561265"/>
              </a:xfrm>
              <a:prstGeom prst="borderCallout1">
                <a:avLst>
                  <a:gd name="adj1" fmla="val 52243"/>
                  <a:gd name="adj2" fmla="val 215"/>
                  <a:gd name="adj3" fmla="val 135802"/>
                  <a:gd name="adj4" fmla="val -74949"/>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考生核對資料後，若資料確認無誤，按下</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我要進行確定送出</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按鈕</a:t>
                </a:r>
              </a:p>
            </p:txBody>
          </p:sp>
          <p:sp>
            <p:nvSpPr>
              <p:cNvPr id="16" name="矩形 5">
                <a:extLst>
                  <a:ext uri="{FF2B5EF4-FFF2-40B4-BE49-F238E27FC236}">
                    <a16:creationId xmlns:a16="http://schemas.microsoft.com/office/drawing/2014/main" id="{72F83CFD-8CE2-4CFB-9D0A-DB5629BFF7AA}"/>
                  </a:ext>
                </a:extLst>
              </p:cNvPr>
              <p:cNvSpPr>
                <a:spLocks noChangeArrowheads="1"/>
              </p:cNvSpPr>
              <p:nvPr/>
            </p:nvSpPr>
            <p:spPr bwMode="auto">
              <a:xfrm rot="16200000">
                <a:off x="9098341" y="96953"/>
                <a:ext cx="1169551" cy="381226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考生必須完成「</a:t>
                </a:r>
                <a:r>
                  <a:rPr lang="zh-TW" altLang="en-US" b="1" dirty="0">
                    <a:solidFill>
                      <a:srgbClr val="FF0000"/>
                    </a:solidFill>
                    <a:latin typeface="微軟正黑體" panose="020B0604030504040204" pitchFamily="34" charset="-120"/>
                    <a:ea typeface="微軟正黑體" panose="020B0604030504040204" pitchFamily="34" charset="-120"/>
                  </a:rPr>
                  <a:t>我要進行確定送出</a:t>
                </a:r>
                <a:r>
                  <a:rPr lang="zh-TW" altLang="en-US" sz="1600" b="1" dirty="0">
                    <a:solidFill>
                      <a:schemeClr val="tx1"/>
                    </a:solidFill>
                    <a:latin typeface="微軟正黑體" panose="020B0604030504040204" pitchFamily="34" charset="-120"/>
                    <a:ea typeface="微軟正黑體" panose="020B0604030504040204" pitchFamily="34" charset="-120"/>
                  </a:rPr>
                  <a:t>」作業，才能列印申請表件，並請將審查資料於</a:t>
                </a:r>
                <a:r>
                  <a:rPr lang="en-US" altLang="zh-TW" b="1" dirty="0">
                    <a:solidFill>
                      <a:srgbClr val="FF0000"/>
                    </a:solidFill>
                    <a:latin typeface="微軟正黑體" panose="020B0604030504040204" pitchFamily="34" charset="-120"/>
                    <a:ea typeface="微軟正黑體" panose="020B0604030504040204" pitchFamily="34" charset="-120"/>
                  </a:rPr>
                  <a:t>115.5.6(</a:t>
                </a:r>
                <a:r>
                  <a:rPr lang="zh-TW" altLang="en-US" b="1" dirty="0">
                    <a:solidFill>
                      <a:srgbClr val="FF0000"/>
                    </a:solidFill>
                    <a:latin typeface="微軟正黑體" panose="020B0604030504040204" pitchFamily="34" charset="-120"/>
                    <a:ea typeface="微軟正黑體" panose="020B0604030504040204" pitchFamily="34" charset="-120"/>
                  </a:rPr>
                  <a:t>三</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前，以</a:t>
                </a:r>
                <a:r>
                  <a:rPr lang="zh-TW" altLang="en-US" b="1" dirty="0">
                    <a:solidFill>
                      <a:srgbClr val="0000FF"/>
                    </a:solidFill>
                    <a:latin typeface="微軟正黑體" panose="020B0604030504040204" pitchFamily="34" charset="-120"/>
                    <a:ea typeface="微軟正黑體" panose="020B0604030504040204" pitchFamily="34" charset="-120"/>
                  </a:rPr>
                  <a:t>限時掛號</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郵戳為憑</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 </a:t>
                </a:r>
                <a:r>
                  <a:rPr lang="zh-TW" altLang="en-US" b="1" dirty="0">
                    <a:solidFill>
                      <a:srgbClr val="FF0000"/>
                    </a:solidFill>
                    <a:latin typeface="微軟正黑體" panose="020B0604030504040204" pitchFamily="34" charset="-120"/>
                    <a:ea typeface="微軟正黑體" panose="020B0604030504040204" pitchFamily="34" charset="-120"/>
                  </a:rPr>
                  <a:t>寄出</a:t>
                </a:r>
                <a:r>
                  <a:rPr lang="zh-TW" altLang="en-US" sz="1600" b="1" dirty="0">
                    <a:solidFill>
                      <a:schemeClr val="tx1"/>
                    </a:solidFill>
                    <a:latin typeface="微軟正黑體" panose="020B0604030504040204" pitchFamily="34" charset="-120"/>
                    <a:ea typeface="微軟正黑體" panose="020B0604030504040204" pitchFamily="34" charset="-120"/>
                  </a:rPr>
                  <a:t>才算完成資格審查申請</a:t>
                </a:r>
              </a:p>
            </p:txBody>
          </p:sp>
          <p:sp>
            <p:nvSpPr>
              <p:cNvPr id="17" name="矩形 16">
                <a:extLst>
                  <a:ext uri="{FF2B5EF4-FFF2-40B4-BE49-F238E27FC236}">
                    <a16:creationId xmlns:a16="http://schemas.microsoft.com/office/drawing/2014/main" id="{36AE405C-7EA4-47E5-9E24-A67F4AD5030B}"/>
                  </a:ext>
                </a:extLst>
              </p:cNvPr>
              <p:cNvSpPr/>
              <p:nvPr/>
            </p:nvSpPr>
            <p:spPr>
              <a:xfrm>
                <a:off x="1741051" y="3753032"/>
                <a:ext cx="384598" cy="2936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2665E24C-D9AA-4D0E-88B4-6E59FF02021C}"/>
                  </a:ext>
                </a:extLst>
              </p:cNvPr>
              <p:cNvSpPr/>
              <p:nvPr/>
            </p:nvSpPr>
            <p:spPr>
              <a:xfrm>
                <a:off x="1741051" y="1905562"/>
                <a:ext cx="384598" cy="29365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C4B3F1BF-C890-4112-9E0F-FA585D86EDA5}"/>
                  </a:ext>
                </a:extLst>
              </p:cNvPr>
              <p:cNvSpPr/>
              <p:nvPr/>
            </p:nvSpPr>
            <p:spPr>
              <a:xfrm>
                <a:off x="976540" y="1814800"/>
                <a:ext cx="487111" cy="2789003"/>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若需要修改</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，請選</a:t>
                </a:r>
                <a:r>
                  <a:rPr lang="zh-TW" altLang="en-US" b="1" dirty="0">
                    <a:solidFill>
                      <a:srgbClr val="C00000"/>
                    </a:solidFill>
                    <a:latin typeface="微軟正黑體" panose="020B0604030504040204" pitchFamily="34" charset="-120"/>
                    <a:ea typeface="微軟正黑體" panose="020B0604030504040204" pitchFamily="34" charset="-120"/>
                  </a:rPr>
                  <a:t>修改</a:t>
                </a:r>
              </a:p>
            </p:txBody>
          </p:sp>
          <p:cxnSp>
            <p:nvCxnSpPr>
              <p:cNvPr id="20" name="直線接點 19">
                <a:extLst>
                  <a:ext uri="{FF2B5EF4-FFF2-40B4-BE49-F238E27FC236}">
                    <a16:creationId xmlns:a16="http://schemas.microsoft.com/office/drawing/2014/main" id="{5E13689F-86D0-4BAD-9C0F-93982161FE90}"/>
                  </a:ext>
                </a:extLst>
              </p:cNvPr>
              <p:cNvCxnSpPr>
                <a:cxnSpLocks/>
                <a:stCxn id="18" idx="1"/>
              </p:cNvCxnSpPr>
              <p:nvPr/>
            </p:nvCxnSpPr>
            <p:spPr>
              <a:xfrm flipH="1">
                <a:off x="1481945" y="2052388"/>
                <a:ext cx="259106" cy="204837"/>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21" name="直線接點 20">
                <a:extLst>
                  <a:ext uri="{FF2B5EF4-FFF2-40B4-BE49-F238E27FC236}">
                    <a16:creationId xmlns:a16="http://schemas.microsoft.com/office/drawing/2014/main" id="{EE3E53D3-BD54-486B-82F4-C810A8A9BE49}"/>
                  </a:ext>
                </a:extLst>
              </p:cNvPr>
              <p:cNvCxnSpPr>
                <a:cxnSpLocks/>
                <a:stCxn id="17" idx="0"/>
                <a:endCxn id="19" idx="3"/>
              </p:cNvCxnSpPr>
              <p:nvPr/>
            </p:nvCxnSpPr>
            <p:spPr>
              <a:xfrm flipH="1" flipV="1">
                <a:off x="1463651" y="3209302"/>
                <a:ext cx="469699" cy="543730"/>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25" name="向右箭號 66">
                <a:extLst>
                  <a:ext uri="{FF2B5EF4-FFF2-40B4-BE49-F238E27FC236}">
                    <a16:creationId xmlns:a16="http://schemas.microsoft.com/office/drawing/2014/main" id="{0C58FA67-5018-48B9-A4BD-797573CB2A07}"/>
                  </a:ext>
                </a:extLst>
              </p:cNvPr>
              <p:cNvSpPr/>
              <p:nvPr/>
            </p:nvSpPr>
            <p:spPr>
              <a:xfrm rot="16200000">
                <a:off x="9660373" y="5283120"/>
                <a:ext cx="288000" cy="313135"/>
              </a:xfrm>
              <a:prstGeom prst="rightArrow">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C00000"/>
                  </a:solidFill>
                </a:endParaRPr>
              </a:p>
            </p:txBody>
          </p:sp>
          <p:sp>
            <p:nvSpPr>
              <p:cNvPr id="26" name="矩形 25">
                <a:extLst>
                  <a:ext uri="{FF2B5EF4-FFF2-40B4-BE49-F238E27FC236}">
                    <a16:creationId xmlns:a16="http://schemas.microsoft.com/office/drawing/2014/main" id="{77EEB0D4-832D-4A53-AFC1-A5463B2C43BA}"/>
                  </a:ext>
                </a:extLst>
              </p:cNvPr>
              <p:cNvSpPr/>
              <p:nvPr/>
            </p:nvSpPr>
            <p:spPr>
              <a:xfrm>
                <a:off x="1702896" y="6326885"/>
                <a:ext cx="1389732" cy="2936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FDA32A47-3102-468D-A417-09C860F85A5A}"/>
                  </a:ext>
                </a:extLst>
              </p:cNvPr>
              <p:cNvSpPr/>
              <p:nvPr/>
            </p:nvSpPr>
            <p:spPr>
              <a:xfrm>
                <a:off x="10357014" y="4665490"/>
                <a:ext cx="688148" cy="4293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nvGrpSpPr>
          <p:cNvPr id="22" name="群組 21">
            <a:extLst>
              <a:ext uri="{FF2B5EF4-FFF2-40B4-BE49-F238E27FC236}">
                <a16:creationId xmlns:a16="http://schemas.microsoft.com/office/drawing/2014/main" id="{4FD833C7-023E-44F5-97BF-D81B9936BA59}"/>
              </a:ext>
            </a:extLst>
          </p:cNvPr>
          <p:cNvGrpSpPr/>
          <p:nvPr/>
        </p:nvGrpSpPr>
        <p:grpSpPr>
          <a:xfrm>
            <a:off x="840059" y="738961"/>
            <a:ext cx="4262080" cy="503799"/>
            <a:chOff x="834706" y="837638"/>
            <a:chExt cx="4262080" cy="503799"/>
          </a:xfrm>
        </p:grpSpPr>
        <p:sp>
          <p:nvSpPr>
            <p:cNvPr id="29" name="TextBox 75">
              <a:extLst>
                <a:ext uri="{FF2B5EF4-FFF2-40B4-BE49-F238E27FC236}">
                  <a16:creationId xmlns:a16="http://schemas.microsoft.com/office/drawing/2014/main" id="{4EC5BDAD-809D-42E7-85DB-248A30810BF6}"/>
                </a:ext>
              </a:extLst>
            </p:cNvPr>
            <p:cNvSpPr txBox="1"/>
            <p:nvPr/>
          </p:nvSpPr>
          <p:spPr>
            <a:xfrm>
              <a:off x="834706" y="862500"/>
              <a:ext cx="3881410"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繳交報名費及資格審查登錄</a:t>
              </a:r>
            </a:p>
          </p:txBody>
        </p:sp>
        <p:sp>
          <p:nvSpPr>
            <p:cNvPr id="30" name="Freeform: Shape 37">
              <a:extLst>
                <a:ext uri="{FF2B5EF4-FFF2-40B4-BE49-F238E27FC236}">
                  <a16:creationId xmlns:a16="http://schemas.microsoft.com/office/drawing/2014/main" id="{A040E728-52CF-4910-B549-596B4B7A4DD0}"/>
                </a:ext>
              </a:extLst>
            </p:cNvPr>
            <p:cNvSpPr/>
            <p:nvPr/>
          </p:nvSpPr>
          <p:spPr>
            <a:xfrm>
              <a:off x="4748823"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23" name="八角星形 21">
            <a:extLst>
              <a:ext uri="{FF2B5EF4-FFF2-40B4-BE49-F238E27FC236}">
                <a16:creationId xmlns:a16="http://schemas.microsoft.com/office/drawing/2014/main" id="{F5C093AD-1C7C-412B-945E-D979970C98C5}"/>
              </a:ext>
            </a:extLst>
          </p:cNvPr>
          <p:cNvSpPr/>
          <p:nvPr/>
        </p:nvSpPr>
        <p:spPr>
          <a:xfrm>
            <a:off x="5481921" y="793785"/>
            <a:ext cx="360040" cy="344429"/>
          </a:xfrm>
          <a:prstGeom prst="star8">
            <a:avLst>
              <a:gd name="adj" fmla="val 375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98531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750082" y="755622"/>
            <a:ext cx="3396761"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Step9</a:t>
            </a:r>
            <a:r>
              <a:rPr lang="zh-TW" altLang="en-US" sz="2000" b="1" dirty="0">
                <a:latin typeface="微軟正黑體" panose="020B0604030504040204" pitchFamily="34" charset="-120"/>
                <a:ea typeface="微軟正黑體" panose="020B0604030504040204" pitchFamily="34" charset="-120"/>
              </a:rPr>
              <a:t> 資料確定送出</a:t>
            </a:r>
            <a:r>
              <a:rPr lang="en-US" altLang="zh-TW" sz="2000" b="1" dirty="0">
                <a:latin typeface="微軟正黑體" panose="020B0604030504040204" pitchFamily="34" charset="-120"/>
                <a:ea typeface="微軟正黑體" panose="020B0604030504040204" pitchFamily="34" charset="-120"/>
              </a:rPr>
              <a:t>(2/3)</a:t>
            </a:r>
            <a:endParaRPr lang="zh-TW" altLang="en-US" sz="2000" kern="0" dirty="0">
              <a:solidFill>
                <a:srgbClr val="660066"/>
              </a:solidFill>
              <a:latin typeface="標楷體" panose="03000509000000000000" pitchFamily="65" charset="-120"/>
              <a:ea typeface="標楷體" panose="03000509000000000000" pitchFamily="65" charset="-120"/>
            </a:endParaRPr>
          </a:p>
        </p:txBody>
      </p:sp>
      <p:sp>
        <p:nvSpPr>
          <p:cNvPr id="13" name="八角星形 21">
            <a:extLst>
              <a:ext uri="{FF2B5EF4-FFF2-40B4-BE49-F238E27FC236}">
                <a16:creationId xmlns:a16="http://schemas.microsoft.com/office/drawing/2014/main" id="{A945BFC0-CA97-4DCA-93F7-35C63F428F2F}"/>
              </a:ext>
            </a:extLst>
          </p:cNvPr>
          <p:cNvSpPr/>
          <p:nvPr/>
        </p:nvSpPr>
        <p:spPr>
          <a:xfrm>
            <a:off x="5390042" y="865097"/>
            <a:ext cx="360040" cy="344429"/>
          </a:xfrm>
          <a:prstGeom prst="star8">
            <a:avLst>
              <a:gd name="adj" fmla="val 375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grpSp>
        <p:nvGrpSpPr>
          <p:cNvPr id="23" name="群組 22">
            <a:extLst>
              <a:ext uri="{FF2B5EF4-FFF2-40B4-BE49-F238E27FC236}">
                <a16:creationId xmlns:a16="http://schemas.microsoft.com/office/drawing/2014/main" id="{4B02CE16-8DE2-4038-AEEB-D2906306A0E5}"/>
              </a:ext>
            </a:extLst>
          </p:cNvPr>
          <p:cNvGrpSpPr/>
          <p:nvPr/>
        </p:nvGrpSpPr>
        <p:grpSpPr>
          <a:xfrm>
            <a:off x="840059" y="738961"/>
            <a:ext cx="4262080" cy="503799"/>
            <a:chOff x="834706" y="837638"/>
            <a:chExt cx="4262080" cy="503799"/>
          </a:xfrm>
        </p:grpSpPr>
        <p:sp>
          <p:nvSpPr>
            <p:cNvPr id="24" name="TextBox 75">
              <a:extLst>
                <a:ext uri="{FF2B5EF4-FFF2-40B4-BE49-F238E27FC236}">
                  <a16:creationId xmlns:a16="http://schemas.microsoft.com/office/drawing/2014/main" id="{87A3770F-EE2F-404A-9B7E-3E7E373D2B44}"/>
                </a:ext>
              </a:extLst>
            </p:cNvPr>
            <p:cNvSpPr txBox="1"/>
            <p:nvPr/>
          </p:nvSpPr>
          <p:spPr>
            <a:xfrm>
              <a:off x="834706" y="862500"/>
              <a:ext cx="3881410"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繳交報名費及資格審查登錄</a:t>
              </a:r>
            </a:p>
          </p:txBody>
        </p:sp>
        <p:sp>
          <p:nvSpPr>
            <p:cNvPr id="25" name="Freeform: Shape 37">
              <a:extLst>
                <a:ext uri="{FF2B5EF4-FFF2-40B4-BE49-F238E27FC236}">
                  <a16:creationId xmlns:a16="http://schemas.microsoft.com/office/drawing/2014/main" id="{95E2F39B-2450-4BF6-A215-B170B96D0C55}"/>
                </a:ext>
              </a:extLst>
            </p:cNvPr>
            <p:cNvSpPr/>
            <p:nvPr/>
          </p:nvSpPr>
          <p:spPr>
            <a:xfrm>
              <a:off x="4748823"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26" name="矩形 25">
            <a:extLst>
              <a:ext uri="{FF2B5EF4-FFF2-40B4-BE49-F238E27FC236}">
                <a16:creationId xmlns:a16="http://schemas.microsoft.com/office/drawing/2014/main" id="{B1B3358A-18C2-4573-83E2-D3903C92F606}"/>
              </a:ext>
            </a:extLst>
          </p:cNvPr>
          <p:cNvSpPr/>
          <p:nvPr/>
        </p:nvSpPr>
        <p:spPr>
          <a:xfrm>
            <a:off x="9333740" y="1159089"/>
            <a:ext cx="944467" cy="461665"/>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400" b="1" dirty="0">
                <a:solidFill>
                  <a:srgbClr val="0000FF"/>
                </a:solidFill>
                <a:latin typeface="微軟正黑體" panose="020B0604030504040204" pitchFamily="34" charset="-120"/>
                <a:ea typeface="微軟正黑體" panose="020B0604030504040204" pitchFamily="34" charset="-120"/>
              </a:rPr>
              <a:t>範例</a:t>
            </a:r>
          </a:p>
        </p:txBody>
      </p:sp>
      <p:grpSp>
        <p:nvGrpSpPr>
          <p:cNvPr id="2" name="群組 1">
            <a:extLst>
              <a:ext uri="{FF2B5EF4-FFF2-40B4-BE49-F238E27FC236}">
                <a16:creationId xmlns:a16="http://schemas.microsoft.com/office/drawing/2014/main" id="{182E9067-84A6-C7C0-2EB5-277DF2104508}"/>
              </a:ext>
            </a:extLst>
          </p:cNvPr>
          <p:cNvGrpSpPr/>
          <p:nvPr/>
        </p:nvGrpSpPr>
        <p:grpSpPr>
          <a:xfrm>
            <a:off x="372290" y="1336719"/>
            <a:ext cx="11604297" cy="5300105"/>
            <a:chOff x="372290" y="1336719"/>
            <a:chExt cx="11604297" cy="5300105"/>
          </a:xfrm>
        </p:grpSpPr>
        <p:pic>
          <p:nvPicPr>
            <p:cNvPr id="5" name="圖片 4">
              <a:extLst>
                <a:ext uri="{FF2B5EF4-FFF2-40B4-BE49-F238E27FC236}">
                  <a16:creationId xmlns:a16="http://schemas.microsoft.com/office/drawing/2014/main" id="{0D632472-3798-4827-A232-22E64BB718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56280" y="1359732"/>
              <a:ext cx="5037841" cy="5267563"/>
            </a:xfrm>
            <a:prstGeom prst="rect">
              <a:avLst/>
            </a:prstGeom>
          </p:spPr>
        </p:pic>
        <p:sp>
          <p:nvSpPr>
            <p:cNvPr id="4" name="矩形 3"/>
            <p:cNvSpPr/>
            <p:nvPr/>
          </p:nvSpPr>
          <p:spPr>
            <a:xfrm>
              <a:off x="3951316" y="2635997"/>
              <a:ext cx="2087312" cy="3210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6456168" y="5731124"/>
              <a:ext cx="1749044" cy="2134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直線圖說文字 1 15"/>
            <p:cNvSpPr/>
            <p:nvPr/>
          </p:nvSpPr>
          <p:spPr>
            <a:xfrm>
              <a:off x="985531" y="4064177"/>
              <a:ext cx="2627797" cy="2147690"/>
            </a:xfrm>
            <a:prstGeom prst="borderCallout1">
              <a:avLst>
                <a:gd name="adj1" fmla="val 100116"/>
                <a:gd name="adj2" fmla="val 49417"/>
                <a:gd name="adj3" fmla="val 105027"/>
                <a:gd name="adj4" fmla="val 105587"/>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若考生以「全國高級中等學校專業群科專題實作及創意競賽決賽</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創意組</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及</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專題組</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」報名，考生須先勾選確認使用「</a:t>
              </a:r>
              <a:r>
                <a:rPr lang="zh-TW" altLang="en-US" sz="1600" b="1" u="sng" dirty="0">
                  <a:solidFill>
                    <a:srgbClr val="FF0000"/>
                  </a:solidFill>
                  <a:latin typeface="微軟正黑體" panose="020B0604030504040204" pitchFamily="34" charset="-120"/>
                  <a:ea typeface="微軟正黑體" panose="020B0604030504040204" pitchFamily="34" charset="-120"/>
                </a:rPr>
                <a:t>獲獎群別</a:t>
              </a:r>
              <a:r>
                <a:rPr lang="zh-TW" altLang="en-US" sz="1600" b="1" dirty="0">
                  <a:solidFill>
                    <a:schemeClr val="tx1"/>
                  </a:solidFill>
                  <a:latin typeface="微軟正黑體" panose="020B0604030504040204" pitchFamily="34" charset="-120"/>
                  <a:ea typeface="微軟正黑體" panose="020B0604030504040204" pitchFamily="34" charset="-120"/>
                </a:rPr>
                <a:t>」或「</a:t>
              </a:r>
              <a:r>
                <a:rPr lang="zh-TW" altLang="en-US" sz="1600" b="1" u="sng" dirty="0">
                  <a:solidFill>
                    <a:srgbClr val="0000FF"/>
                  </a:solidFill>
                  <a:latin typeface="微軟正黑體" panose="020B0604030504040204" pitchFamily="34" charset="-120"/>
                  <a:ea typeface="微軟正黑體" panose="020B0604030504040204" pitchFamily="34" charset="-120"/>
                </a:rPr>
                <a:t>考生畢</a:t>
              </a:r>
              <a:r>
                <a:rPr lang="en-US" altLang="zh-TW" sz="1600" b="1" u="sng" dirty="0">
                  <a:solidFill>
                    <a:srgbClr val="0000FF"/>
                  </a:solidFill>
                  <a:latin typeface="微軟正黑體" panose="020B0604030504040204" pitchFamily="34" charset="-120"/>
                  <a:ea typeface="微軟正黑體" panose="020B0604030504040204" pitchFamily="34" charset="-120"/>
                </a:rPr>
                <a:t>(</a:t>
              </a:r>
              <a:r>
                <a:rPr lang="zh-TW" altLang="en-US" sz="1600" b="1" u="sng" dirty="0">
                  <a:solidFill>
                    <a:srgbClr val="0000FF"/>
                  </a:solidFill>
                  <a:latin typeface="微軟正黑體" panose="020B0604030504040204" pitchFamily="34" charset="-120"/>
                  <a:ea typeface="微軟正黑體" panose="020B0604030504040204" pitchFamily="34" charset="-120"/>
                </a:rPr>
                <a:t>肄</a:t>
              </a:r>
              <a:r>
                <a:rPr lang="en-US" altLang="zh-TW" sz="1600" b="1" u="sng" dirty="0">
                  <a:solidFill>
                    <a:srgbClr val="0000FF"/>
                  </a:solidFill>
                  <a:latin typeface="微軟正黑體" panose="020B0604030504040204" pitchFamily="34" charset="-120"/>
                  <a:ea typeface="微軟正黑體" panose="020B0604030504040204" pitchFamily="34" charset="-120"/>
                </a:rPr>
                <a:t>)</a:t>
              </a:r>
              <a:r>
                <a:rPr lang="zh-TW" altLang="en-US" sz="1600" b="1" u="sng" dirty="0">
                  <a:solidFill>
                    <a:srgbClr val="0000FF"/>
                  </a:solidFill>
                  <a:latin typeface="微軟正黑體" panose="020B0604030504040204" pitchFamily="34" charset="-120"/>
                  <a:ea typeface="微軟正黑體" panose="020B0604030504040204" pitchFamily="34" charset="-120"/>
                </a:rPr>
                <a:t>業科</a:t>
              </a:r>
              <a:r>
                <a:rPr lang="en-US" altLang="zh-TW" sz="1600" b="1" u="sng" dirty="0">
                  <a:solidFill>
                    <a:srgbClr val="0000FF"/>
                  </a:solidFill>
                  <a:latin typeface="微軟正黑體" panose="020B0604030504040204" pitchFamily="34" charset="-120"/>
                  <a:ea typeface="微軟正黑體" panose="020B0604030504040204" pitchFamily="34" charset="-120"/>
                </a:rPr>
                <a:t>(</a:t>
              </a:r>
              <a:r>
                <a:rPr lang="zh-TW" altLang="en-US" sz="1600" b="1" u="sng" dirty="0">
                  <a:solidFill>
                    <a:srgbClr val="0000FF"/>
                  </a:solidFill>
                  <a:latin typeface="微軟正黑體" panose="020B0604030504040204" pitchFamily="34" charset="-120"/>
                  <a:ea typeface="微軟正黑體" panose="020B0604030504040204" pitchFamily="34" charset="-120"/>
                </a:rPr>
                <a:t>組、學程</a:t>
              </a:r>
              <a:r>
                <a:rPr lang="en-US" altLang="zh-TW" sz="1600" b="1" u="sng" dirty="0">
                  <a:solidFill>
                    <a:srgbClr val="0000FF"/>
                  </a:solidFill>
                  <a:latin typeface="微軟正黑體" panose="020B0604030504040204" pitchFamily="34" charset="-120"/>
                  <a:ea typeface="微軟正黑體" panose="020B0604030504040204" pitchFamily="34" charset="-120"/>
                </a:rPr>
                <a:t>)</a:t>
              </a:r>
              <a:r>
                <a:rPr lang="zh-TW" altLang="en-US" sz="1600" b="1" u="sng" dirty="0">
                  <a:solidFill>
                    <a:srgbClr val="0000FF"/>
                  </a:solidFill>
                  <a:latin typeface="微軟正黑體" panose="020B0604030504040204" pitchFamily="34" charset="-120"/>
                  <a:ea typeface="微軟正黑體" panose="020B0604030504040204" pitchFamily="34" charset="-120"/>
                </a:rPr>
                <a:t>歸屬群別</a:t>
              </a:r>
              <a:r>
                <a:rPr lang="zh-TW" altLang="en-US" sz="1600" b="1" dirty="0">
                  <a:solidFill>
                    <a:schemeClr val="tx1"/>
                  </a:solidFill>
                  <a:latin typeface="微軟正黑體" panose="020B0604030504040204" pitchFamily="34" charset="-120"/>
                  <a:ea typeface="微軟正黑體" panose="020B0604030504040204" pitchFamily="34" charset="-120"/>
                </a:rPr>
                <a:t>」為報名資格，再進行確定送出作業</a:t>
              </a:r>
              <a:endParaRPr lang="en-US" altLang="zh-TW" sz="1600" b="1" dirty="0">
                <a:solidFill>
                  <a:schemeClr val="bg1"/>
                </a:solidFill>
                <a:latin typeface="微軟正黑體" panose="020B0604030504040204" pitchFamily="34" charset="-120"/>
                <a:ea typeface="微軟正黑體" panose="020B0604030504040204" pitchFamily="34" charset="-120"/>
              </a:endParaRPr>
            </a:p>
          </p:txBody>
        </p:sp>
        <p:sp>
          <p:nvSpPr>
            <p:cNvPr id="17" name="八角星形 21">
              <a:extLst>
                <a:ext uri="{FF2B5EF4-FFF2-40B4-BE49-F238E27FC236}">
                  <a16:creationId xmlns:a16="http://schemas.microsoft.com/office/drawing/2014/main" id="{22C03271-6646-42FB-8B88-E53F38C9D7B6}"/>
                </a:ext>
              </a:extLst>
            </p:cNvPr>
            <p:cNvSpPr/>
            <p:nvPr/>
          </p:nvSpPr>
          <p:spPr>
            <a:xfrm>
              <a:off x="372290" y="1395337"/>
              <a:ext cx="360040" cy="344429"/>
            </a:xfrm>
            <a:prstGeom prst="star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18" name="矩形 5">
              <a:extLst>
                <a:ext uri="{FF2B5EF4-FFF2-40B4-BE49-F238E27FC236}">
                  <a16:creationId xmlns:a16="http://schemas.microsoft.com/office/drawing/2014/main" id="{A3C99DE7-1EBC-474A-A673-C916EA6FB466}"/>
                </a:ext>
              </a:extLst>
            </p:cNvPr>
            <p:cNvSpPr>
              <a:spLocks noChangeArrowheads="1"/>
            </p:cNvSpPr>
            <p:nvPr/>
          </p:nvSpPr>
          <p:spPr bwMode="auto">
            <a:xfrm rot="16200000">
              <a:off x="2014332" y="71212"/>
              <a:ext cx="461665" cy="2992679"/>
            </a:xfrm>
            <a:prstGeom prst="rect">
              <a:avLst/>
            </a:prstGeom>
            <a:solidFill>
              <a:srgbClr val="FF0000"/>
            </a:solidFill>
            <a:ln w="9525">
              <a:noFill/>
              <a:miter lim="800000"/>
              <a:headEnd/>
              <a:tailEnd/>
            </a:ln>
          </p:spPr>
          <p:txBody>
            <a:bodyPr vert="eaVert" wrap="squar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None/>
              </a:pPr>
              <a:r>
                <a:rPr lang="zh-TW" altLang="en-US" sz="1800" b="1" dirty="0">
                  <a:solidFill>
                    <a:schemeClr val="bg1"/>
                  </a:solidFill>
                  <a:latin typeface="微軟正黑體" panose="020B0604030504040204" pitchFamily="34" charset="-120"/>
                  <a:ea typeface="微軟正黑體" panose="020B0604030504040204" pitchFamily="34" charset="-120"/>
                </a:rPr>
                <a:t>非參賽就讀群別考生請注意！</a:t>
              </a:r>
            </a:p>
          </p:txBody>
        </p:sp>
        <p:sp>
          <p:nvSpPr>
            <p:cNvPr id="19" name="矩形 18">
              <a:extLst>
                <a:ext uri="{FF2B5EF4-FFF2-40B4-BE49-F238E27FC236}">
                  <a16:creationId xmlns:a16="http://schemas.microsoft.com/office/drawing/2014/main" id="{BC2A45F8-93D2-4523-B144-F7D69CF85EF5}"/>
                </a:ext>
              </a:extLst>
            </p:cNvPr>
            <p:cNvSpPr/>
            <p:nvPr/>
          </p:nvSpPr>
          <p:spPr>
            <a:xfrm>
              <a:off x="3756825" y="6211867"/>
              <a:ext cx="4069974" cy="4249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AutoShape 4">
              <a:extLst>
                <a:ext uri="{FF2B5EF4-FFF2-40B4-BE49-F238E27FC236}">
                  <a16:creationId xmlns:a16="http://schemas.microsoft.com/office/drawing/2014/main" id="{B54F95DF-2D9A-403A-B96D-DD04E4B87D8C}"/>
                </a:ext>
              </a:extLst>
            </p:cNvPr>
            <p:cNvSpPr>
              <a:spLocks noChangeArrowheads="1"/>
            </p:cNvSpPr>
            <p:nvPr/>
          </p:nvSpPr>
          <p:spPr bwMode="auto">
            <a:xfrm>
              <a:off x="8579826" y="2261235"/>
              <a:ext cx="3396761" cy="1147896"/>
            </a:xfrm>
            <a:prstGeom prst="wedgeRectCallout">
              <a:avLst>
                <a:gd name="adj1" fmla="val -40830"/>
                <a:gd name="adj2" fmla="val 18914"/>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考生</a:t>
              </a:r>
              <a:r>
                <a:rPr lang="zh-TW" altLang="en-US" sz="1600" b="1" dirty="0">
                  <a:solidFill>
                    <a:srgbClr val="FF0000"/>
                  </a:solidFill>
                  <a:latin typeface="微軟正黑體" panose="020B0604030504040204" pitchFamily="34" charset="-120"/>
                  <a:ea typeface="微軟正黑體" panose="020B0604030504040204" pitchFamily="34" charset="-120"/>
                </a:rPr>
                <a:t>競賽獲獎</a:t>
              </a:r>
              <a:r>
                <a:rPr lang="zh-TW" altLang="en-US" sz="1600" b="1" dirty="0">
                  <a:solidFill>
                    <a:schemeClr val="tx1"/>
                  </a:solidFill>
                  <a:latin typeface="微軟正黑體" panose="020B0604030504040204" pitchFamily="34" charset="-120"/>
                  <a:ea typeface="微軟正黑體" panose="020B0604030504040204" pitchFamily="34" charset="-120"/>
                </a:rPr>
                <a:t>為「</a:t>
              </a:r>
              <a:r>
                <a:rPr lang="zh-TW" altLang="en-US" sz="1600" b="1" u="sng" dirty="0">
                  <a:solidFill>
                    <a:schemeClr val="tx1"/>
                  </a:solidFill>
                  <a:highlight>
                    <a:srgbClr val="FFFF00"/>
                  </a:highlight>
                  <a:latin typeface="微軟正黑體" panose="020B0604030504040204" pitchFamily="34" charset="-120"/>
                  <a:ea typeface="微軟正黑體" panose="020B0604030504040204" pitchFamily="34" charset="-120"/>
                </a:rPr>
                <a:t>電機與電子群</a:t>
              </a:r>
              <a:r>
                <a:rPr lang="zh-TW" altLang="en-US" sz="1600" b="1" dirty="0">
                  <a:solidFill>
                    <a:schemeClr val="tx1"/>
                  </a:solidFill>
                  <a:latin typeface="微軟正黑體" panose="020B0604030504040204" pitchFamily="34" charset="-120"/>
                  <a:ea typeface="微軟正黑體" panose="020B0604030504040204" pitchFamily="34" charset="-120"/>
                </a:rPr>
                <a:t>」、</a:t>
              </a:r>
              <a:br>
                <a:rPr lang="en-US" altLang="zh-TW" sz="1600" b="1" dirty="0">
                  <a:solidFill>
                    <a:schemeClr val="tx1"/>
                  </a:solidFill>
                  <a:latin typeface="微軟正黑體" panose="020B0604030504040204" pitchFamily="34" charset="-120"/>
                  <a:ea typeface="微軟正黑體" panose="020B0604030504040204" pitchFamily="34" charset="-120"/>
                </a:rPr>
              </a:br>
              <a:r>
                <a:rPr lang="zh-TW" altLang="en-US" sz="1600" b="1" dirty="0">
                  <a:solidFill>
                    <a:srgbClr val="0000FF"/>
                  </a:solidFill>
                  <a:latin typeface="微軟正黑體" panose="020B0604030504040204" pitchFamily="34" charset="-120"/>
                  <a:ea typeface="微軟正黑體" panose="020B0604030504040204" pitchFamily="34" charset="-120"/>
                </a:rPr>
                <a:t>畢</a:t>
              </a:r>
              <a:r>
                <a:rPr lang="en-US" altLang="zh-TW" sz="1600" b="1" dirty="0">
                  <a:solidFill>
                    <a:srgbClr val="0000FF"/>
                  </a:solidFill>
                  <a:latin typeface="微軟正黑體" panose="020B0604030504040204" pitchFamily="34" charset="-120"/>
                  <a:ea typeface="微軟正黑體" panose="020B0604030504040204" pitchFamily="34" charset="-120"/>
                </a:rPr>
                <a:t>(</a:t>
              </a:r>
              <a:r>
                <a:rPr lang="zh-TW" altLang="en-US" sz="1600" b="1" dirty="0">
                  <a:solidFill>
                    <a:srgbClr val="0000FF"/>
                  </a:solidFill>
                  <a:latin typeface="微軟正黑體" panose="020B0604030504040204" pitchFamily="34" charset="-120"/>
                  <a:ea typeface="微軟正黑體" panose="020B0604030504040204" pitchFamily="34" charset="-120"/>
                </a:rPr>
                <a:t>肄</a:t>
              </a:r>
              <a:r>
                <a:rPr lang="en-US" altLang="zh-TW" sz="1600" b="1" dirty="0">
                  <a:solidFill>
                    <a:srgbClr val="0000FF"/>
                  </a:solidFill>
                  <a:latin typeface="微軟正黑體" panose="020B0604030504040204" pitchFamily="34" charset="-120"/>
                  <a:ea typeface="微軟正黑體" panose="020B0604030504040204" pitchFamily="34" charset="-120"/>
                </a:rPr>
                <a:t>)</a:t>
              </a:r>
              <a:r>
                <a:rPr lang="zh-TW" altLang="en-US" sz="1600" b="1" dirty="0">
                  <a:solidFill>
                    <a:srgbClr val="0000FF"/>
                  </a:solidFill>
                  <a:latin typeface="微軟正黑體" panose="020B0604030504040204" pitchFamily="34" charset="-120"/>
                  <a:ea typeface="微軟正黑體" panose="020B0604030504040204" pitchFamily="34" charset="-120"/>
                </a:rPr>
                <a:t>業科組學程歸屬群別</a:t>
              </a:r>
              <a:r>
                <a:rPr lang="zh-TW" altLang="en-US" sz="1600" b="1" dirty="0">
                  <a:solidFill>
                    <a:schemeClr val="tx1"/>
                  </a:solidFill>
                  <a:latin typeface="微軟正黑體" panose="020B0604030504040204" pitchFamily="34" charset="-120"/>
                  <a:ea typeface="微軟正黑體" panose="020B0604030504040204" pitchFamily="34" charset="-120"/>
                </a:rPr>
                <a:t>為「</a:t>
              </a:r>
              <a:r>
                <a:rPr lang="zh-TW" altLang="en-US" sz="1600" b="1" u="sng" dirty="0">
                  <a:solidFill>
                    <a:schemeClr val="tx1"/>
                  </a:solidFill>
                  <a:highlight>
                    <a:srgbClr val="FFFF00"/>
                  </a:highlight>
                  <a:latin typeface="微軟正黑體" panose="020B0604030504040204" pitchFamily="34" charset="-120"/>
                  <a:ea typeface="微軟正黑體" panose="020B0604030504040204" pitchFamily="34" charset="-120"/>
                </a:rPr>
                <a:t>動力機械群</a:t>
              </a:r>
              <a:r>
                <a:rPr lang="zh-TW" altLang="en-US" sz="1600" b="1" dirty="0">
                  <a:solidFill>
                    <a:schemeClr val="tx1"/>
                  </a:solidFill>
                  <a:latin typeface="微軟正黑體" panose="020B0604030504040204" pitchFamily="34" charset="-120"/>
                  <a:ea typeface="微軟正黑體" panose="020B0604030504040204" pitchFamily="34" charset="-120"/>
                </a:rPr>
                <a:t>」，考生以「</a:t>
              </a:r>
              <a:r>
                <a:rPr lang="zh-TW" altLang="en-US" b="1" u="sng" dirty="0">
                  <a:solidFill>
                    <a:srgbClr val="FF0000"/>
                  </a:solidFill>
                  <a:latin typeface="微軟正黑體" panose="020B0604030504040204" pitchFamily="34" charset="-120"/>
                  <a:ea typeface="微軟正黑體" panose="020B0604030504040204" pitchFamily="34" charset="-120"/>
                </a:rPr>
                <a:t>獲獎群別</a:t>
              </a:r>
              <a:r>
                <a:rPr lang="zh-TW" altLang="en-US" sz="1600" b="1" dirty="0">
                  <a:solidFill>
                    <a:schemeClr val="tx1"/>
                  </a:solidFill>
                  <a:latin typeface="微軟正黑體" panose="020B0604030504040204" pitchFamily="34" charset="-120"/>
                  <a:ea typeface="微軟正黑體" panose="020B0604030504040204" pitchFamily="34" charset="-120"/>
                </a:rPr>
                <a:t>」為報名資格登錄</a:t>
              </a:r>
            </a:p>
          </p:txBody>
        </p:sp>
        <p:sp>
          <p:nvSpPr>
            <p:cNvPr id="28" name="文字方塊 2">
              <a:extLst>
                <a:ext uri="{FF2B5EF4-FFF2-40B4-BE49-F238E27FC236}">
                  <a16:creationId xmlns:a16="http://schemas.microsoft.com/office/drawing/2014/main" id="{38886391-E389-4147-87BA-855BFCF3E486}"/>
                </a:ext>
              </a:extLst>
            </p:cNvPr>
            <p:cNvSpPr txBox="1">
              <a:spLocks noChangeArrowheads="1"/>
            </p:cNvSpPr>
            <p:nvPr/>
          </p:nvSpPr>
          <p:spPr bwMode="auto">
            <a:xfrm>
              <a:off x="3815108" y="5899900"/>
              <a:ext cx="563761" cy="623934"/>
            </a:xfrm>
            <a:prstGeom prst="rect">
              <a:avLst/>
            </a:prstGeom>
            <a:noFill/>
            <a:ln w="9525">
              <a:noFill/>
              <a:miter lim="800000"/>
              <a:headEnd/>
              <a:tailEnd/>
            </a:ln>
          </p:spPr>
          <p:txBody>
            <a:bodyPr rot="0" vert="horz" wrap="square" lIns="91440" tIns="45720" rIns="91440" bIns="45720" anchor="t" anchorCtr="0">
              <a:noAutofit/>
            </a:bodyPr>
            <a:lstStyle/>
            <a:p>
              <a:r>
                <a:rPr lang="en-US" sz="4000" b="1" dirty="0">
                  <a:solidFill>
                    <a:srgbClr val="0000FF"/>
                  </a:solidFill>
                  <a:effectLst/>
                  <a:latin typeface="Segoe UI Emoji" panose="020B0502040204020203" pitchFamily="34" charset="0"/>
                  <a:ea typeface="新細明體" panose="02020500000000000000" pitchFamily="18" charset="-120"/>
                  <a:cs typeface="Segoe UI Emoji" panose="020B0502040204020203" pitchFamily="34" charset="0"/>
                  <a:sym typeface="Wingdings 2" panose="05020102010507070707" pitchFamily="18" charset="2"/>
                </a:rPr>
                <a:t></a:t>
              </a:r>
              <a:endParaRPr lang="zh-TW" sz="2400" b="1"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grpSp>
    </p:spTree>
    <p:extLst>
      <p:ext uri="{BB962C8B-B14F-4D97-AF65-F5344CB8AC3E}">
        <p14:creationId xmlns:p14="http://schemas.microsoft.com/office/powerpoint/2010/main" val="3164161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9">
            <a:extLst>
              <a:ext uri="{FF2B5EF4-FFF2-40B4-BE49-F238E27FC236}">
                <a16:creationId xmlns:a16="http://schemas.microsoft.com/office/drawing/2014/main" id="{6C2E0656-77AF-46DD-8698-789D5A6A43A4}"/>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3" name="Rectangle 2">
            <a:extLst>
              <a:ext uri="{FF2B5EF4-FFF2-40B4-BE49-F238E27FC236}">
                <a16:creationId xmlns:a16="http://schemas.microsoft.com/office/drawing/2014/main" id="{DB00B446-F4D6-4E4A-94D0-5B9AAB1F64D0}"/>
              </a:ext>
            </a:extLst>
          </p:cNvPr>
          <p:cNvSpPr txBox="1">
            <a:spLocks noChangeArrowheads="1"/>
          </p:cNvSpPr>
          <p:nvPr/>
        </p:nvSpPr>
        <p:spPr>
          <a:xfrm>
            <a:off x="5750082" y="755622"/>
            <a:ext cx="3396761"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Step9</a:t>
            </a:r>
            <a:r>
              <a:rPr lang="zh-TW" altLang="en-US" sz="2000" b="1" dirty="0">
                <a:latin typeface="微軟正黑體" panose="020B0604030504040204" pitchFamily="34" charset="-120"/>
                <a:ea typeface="微軟正黑體" panose="020B0604030504040204" pitchFamily="34" charset="-120"/>
              </a:rPr>
              <a:t> 資料確定送出</a:t>
            </a:r>
            <a:r>
              <a:rPr lang="en-US" altLang="zh-TW" sz="2000" b="1" dirty="0">
                <a:latin typeface="微軟正黑體" panose="020B0604030504040204" pitchFamily="34" charset="-120"/>
                <a:ea typeface="微軟正黑體" panose="020B0604030504040204" pitchFamily="34" charset="-120"/>
              </a:rPr>
              <a:t>(3/3)</a:t>
            </a:r>
            <a:endParaRPr lang="zh-TW" altLang="en-US" sz="2000" kern="0" dirty="0">
              <a:solidFill>
                <a:srgbClr val="660066"/>
              </a:solidFill>
              <a:latin typeface="標楷體" panose="03000509000000000000" pitchFamily="65" charset="-120"/>
              <a:ea typeface="標楷體" panose="03000509000000000000" pitchFamily="65" charset="-120"/>
            </a:endParaRPr>
          </a:p>
        </p:txBody>
      </p:sp>
      <p:sp>
        <p:nvSpPr>
          <p:cNvPr id="4" name="八角星形 21">
            <a:extLst>
              <a:ext uri="{FF2B5EF4-FFF2-40B4-BE49-F238E27FC236}">
                <a16:creationId xmlns:a16="http://schemas.microsoft.com/office/drawing/2014/main" id="{533A371B-723A-456A-B1A7-F273960A7743}"/>
              </a:ext>
            </a:extLst>
          </p:cNvPr>
          <p:cNvSpPr/>
          <p:nvPr/>
        </p:nvSpPr>
        <p:spPr>
          <a:xfrm>
            <a:off x="5390042" y="865097"/>
            <a:ext cx="360040" cy="344429"/>
          </a:xfrm>
          <a:prstGeom prst="star8">
            <a:avLst>
              <a:gd name="adj" fmla="val 375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grpSp>
        <p:nvGrpSpPr>
          <p:cNvPr id="5" name="群組 4">
            <a:extLst>
              <a:ext uri="{FF2B5EF4-FFF2-40B4-BE49-F238E27FC236}">
                <a16:creationId xmlns:a16="http://schemas.microsoft.com/office/drawing/2014/main" id="{E43664C4-D06A-4AAE-84D0-27C3D4CCF569}"/>
              </a:ext>
            </a:extLst>
          </p:cNvPr>
          <p:cNvGrpSpPr/>
          <p:nvPr/>
        </p:nvGrpSpPr>
        <p:grpSpPr>
          <a:xfrm>
            <a:off x="840059" y="738961"/>
            <a:ext cx="4262080" cy="503799"/>
            <a:chOff x="834706" y="837638"/>
            <a:chExt cx="4262080" cy="503799"/>
          </a:xfrm>
        </p:grpSpPr>
        <p:sp>
          <p:nvSpPr>
            <p:cNvPr id="6" name="TextBox 75">
              <a:extLst>
                <a:ext uri="{FF2B5EF4-FFF2-40B4-BE49-F238E27FC236}">
                  <a16:creationId xmlns:a16="http://schemas.microsoft.com/office/drawing/2014/main" id="{4EEC0521-B8B7-4B1E-96C7-8C405BD2C458}"/>
                </a:ext>
              </a:extLst>
            </p:cNvPr>
            <p:cNvSpPr txBox="1"/>
            <p:nvPr/>
          </p:nvSpPr>
          <p:spPr>
            <a:xfrm>
              <a:off x="834706" y="862500"/>
              <a:ext cx="3881410"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繳交報名費及資格審查登錄</a:t>
              </a:r>
            </a:p>
          </p:txBody>
        </p:sp>
        <p:sp>
          <p:nvSpPr>
            <p:cNvPr id="7" name="Freeform: Shape 37">
              <a:extLst>
                <a:ext uri="{FF2B5EF4-FFF2-40B4-BE49-F238E27FC236}">
                  <a16:creationId xmlns:a16="http://schemas.microsoft.com/office/drawing/2014/main" id="{317C7C52-D85C-4D2A-9A8D-253A100F8269}"/>
                </a:ext>
              </a:extLst>
            </p:cNvPr>
            <p:cNvSpPr/>
            <p:nvPr/>
          </p:nvSpPr>
          <p:spPr>
            <a:xfrm>
              <a:off x="4748823"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9" name="群組 8">
            <a:extLst>
              <a:ext uri="{FF2B5EF4-FFF2-40B4-BE49-F238E27FC236}">
                <a16:creationId xmlns:a16="http://schemas.microsoft.com/office/drawing/2014/main" id="{67A5804D-F914-4447-CD31-33972B5D9227}"/>
              </a:ext>
            </a:extLst>
          </p:cNvPr>
          <p:cNvGrpSpPr/>
          <p:nvPr/>
        </p:nvGrpSpPr>
        <p:grpSpPr>
          <a:xfrm>
            <a:off x="622098" y="1159089"/>
            <a:ext cx="11188190" cy="5498396"/>
            <a:chOff x="622098" y="1159089"/>
            <a:chExt cx="11188190" cy="5498396"/>
          </a:xfrm>
        </p:grpSpPr>
        <p:pic>
          <p:nvPicPr>
            <p:cNvPr id="20" name="圖片 19">
              <a:extLst>
                <a:ext uri="{FF2B5EF4-FFF2-40B4-BE49-F238E27FC236}">
                  <a16:creationId xmlns:a16="http://schemas.microsoft.com/office/drawing/2014/main" id="{F5F7917F-D0C5-4A11-BD09-679F9F0D5A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91896" y="1242760"/>
              <a:ext cx="5010879" cy="5414725"/>
            </a:xfrm>
            <a:prstGeom prst="rect">
              <a:avLst/>
            </a:prstGeom>
          </p:spPr>
        </p:pic>
        <p:sp>
          <p:nvSpPr>
            <p:cNvPr id="10" name="矩形 9">
              <a:extLst>
                <a:ext uri="{FF2B5EF4-FFF2-40B4-BE49-F238E27FC236}">
                  <a16:creationId xmlns:a16="http://schemas.microsoft.com/office/drawing/2014/main" id="{E57138DD-2FE7-455C-8DDF-3E6F38A27038}"/>
                </a:ext>
              </a:extLst>
            </p:cNvPr>
            <p:cNvSpPr/>
            <p:nvPr/>
          </p:nvSpPr>
          <p:spPr>
            <a:xfrm>
              <a:off x="4290907" y="2517932"/>
              <a:ext cx="1814287" cy="3165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7212DFEB-4256-4ABE-B39D-5E7C8E70C797}"/>
                </a:ext>
              </a:extLst>
            </p:cNvPr>
            <p:cNvSpPr/>
            <p:nvPr/>
          </p:nvSpPr>
          <p:spPr>
            <a:xfrm>
              <a:off x="6782339" y="5591908"/>
              <a:ext cx="1749044" cy="2070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直線圖說文字 1 15">
              <a:extLst>
                <a:ext uri="{FF2B5EF4-FFF2-40B4-BE49-F238E27FC236}">
                  <a16:creationId xmlns:a16="http://schemas.microsoft.com/office/drawing/2014/main" id="{F62A84A1-B022-425B-BED7-E64DEAC468EE}"/>
                </a:ext>
              </a:extLst>
            </p:cNvPr>
            <p:cNvSpPr/>
            <p:nvPr/>
          </p:nvSpPr>
          <p:spPr>
            <a:xfrm>
              <a:off x="1309202" y="4021584"/>
              <a:ext cx="2627797" cy="2147690"/>
            </a:xfrm>
            <a:prstGeom prst="borderCallout1">
              <a:avLst>
                <a:gd name="adj1" fmla="val 100116"/>
                <a:gd name="adj2" fmla="val 49417"/>
                <a:gd name="adj3" fmla="val 105027"/>
                <a:gd name="adj4" fmla="val 105587"/>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若考生以「全國高級中等學校專業群科專題實作及創意競賽決賽</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創意組</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及</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專題組</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」報名，考生須先勾選確認使用「</a:t>
              </a:r>
              <a:r>
                <a:rPr lang="zh-TW" altLang="en-US" sz="1600" b="1" u="sng" dirty="0">
                  <a:solidFill>
                    <a:srgbClr val="FF0000"/>
                  </a:solidFill>
                  <a:latin typeface="微軟正黑體" panose="020B0604030504040204" pitchFamily="34" charset="-120"/>
                  <a:ea typeface="微軟正黑體" panose="020B0604030504040204" pitchFamily="34" charset="-120"/>
                </a:rPr>
                <a:t>獲獎群別</a:t>
              </a:r>
              <a:r>
                <a:rPr lang="zh-TW" altLang="en-US" sz="1600" b="1" dirty="0">
                  <a:solidFill>
                    <a:schemeClr val="tx1"/>
                  </a:solidFill>
                  <a:latin typeface="微軟正黑體" panose="020B0604030504040204" pitchFamily="34" charset="-120"/>
                  <a:ea typeface="微軟正黑體" panose="020B0604030504040204" pitchFamily="34" charset="-120"/>
                </a:rPr>
                <a:t>」或「</a:t>
              </a:r>
              <a:r>
                <a:rPr lang="zh-TW" altLang="en-US" sz="1600" b="1" u="sng" dirty="0">
                  <a:solidFill>
                    <a:srgbClr val="0000FF"/>
                  </a:solidFill>
                  <a:latin typeface="微軟正黑體" panose="020B0604030504040204" pitchFamily="34" charset="-120"/>
                  <a:ea typeface="微軟正黑體" panose="020B0604030504040204" pitchFamily="34" charset="-120"/>
                </a:rPr>
                <a:t>考生畢</a:t>
              </a:r>
              <a:r>
                <a:rPr lang="en-US" altLang="zh-TW" sz="1600" b="1" u="sng" dirty="0">
                  <a:solidFill>
                    <a:srgbClr val="0000FF"/>
                  </a:solidFill>
                  <a:latin typeface="微軟正黑體" panose="020B0604030504040204" pitchFamily="34" charset="-120"/>
                  <a:ea typeface="微軟正黑體" panose="020B0604030504040204" pitchFamily="34" charset="-120"/>
                </a:rPr>
                <a:t>(</a:t>
              </a:r>
              <a:r>
                <a:rPr lang="zh-TW" altLang="en-US" sz="1600" b="1" u="sng" dirty="0">
                  <a:solidFill>
                    <a:srgbClr val="0000FF"/>
                  </a:solidFill>
                  <a:latin typeface="微軟正黑體" panose="020B0604030504040204" pitchFamily="34" charset="-120"/>
                  <a:ea typeface="微軟正黑體" panose="020B0604030504040204" pitchFamily="34" charset="-120"/>
                </a:rPr>
                <a:t>肄</a:t>
              </a:r>
              <a:r>
                <a:rPr lang="en-US" altLang="zh-TW" sz="1600" b="1" u="sng" dirty="0">
                  <a:solidFill>
                    <a:srgbClr val="0000FF"/>
                  </a:solidFill>
                  <a:latin typeface="微軟正黑體" panose="020B0604030504040204" pitchFamily="34" charset="-120"/>
                  <a:ea typeface="微軟正黑體" panose="020B0604030504040204" pitchFamily="34" charset="-120"/>
                </a:rPr>
                <a:t>)</a:t>
              </a:r>
              <a:r>
                <a:rPr lang="zh-TW" altLang="en-US" sz="1600" b="1" u="sng" dirty="0">
                  <a:solidFill>
                    <a:srgbClr val="0000FF"/>
                  </a:solidFill>
                  <a:latin typeface="微軟正黑體" panose="020B0604030504040204" pitchFamily="34" charset="-120"/>
                  <a:ea typeface="微軟正黑體" panose="020B0604030504040204" pitchFamily="34" charset="-120"/>
                </a:rPr>
                <a:t>業科</a:t>
              </a:r>
              <a:r>
                <a:rPr lang="en-US" altLang="zh-TW" sz="1600" b="1" u="sng" dirty="0">
                  <a:solidFill>
                    <a:srgbClr val="0000FF"/>
                  </a:solidFill>
                  <a:latin typeface="微軟正黑體" panose="020B0604030504040204" pitchFamily="34" charset="-120"/>
                  <a:ea typeface="微軟正黑體" panose="020B0604030504040204" pitchFamily="34" charset="-120"/>
                </a:rPr>
                <a:t>(</a:t>
              </a:r>
              <a:r>
                <a:rPr lang="zh-TW" altLang="en-US" sz="1600" b="1" u="sng" dirty="0">
                  <a:solidFill>
                    <a:srgbClr val="0000FF"/>
                  </a:solidFill>
                  <a:latin typeface="微軟正黑體" panose="020B0604030504040204" pitchFamily="34" charset="-120"/>
                  <a:ea typeface="微軟正黑體" panose="020B0604030504040204" pitchFamily="34" charset="-120"/>
                </a:rPr>
                <a:t>組、學程</a:t>
              </a:r>
              <a:r>
                <a:rPr lang="en-US" altLang="zh-TW" sz="1600" b="1" u="sng" dirty="0">
                  <a:solidFill>
                    <a:srgbClr val="0000FF"/>
                  </a:solidFill>
                  <a:latin typeface="微軟正黑體" panose="020B0604030504040204" pitchFamily="34" charset="-120"/>
                  <a:ea typeface="微軟正黑體" panose="020B0604030504040204" pitchFamily="34" charset="-120"/>
                </a:rPr>
                <a:t>)</a:t>
              </a:r>
              <a:r>
                <a:rPr lang="zh-TW" altLang="en-US" sz="1600" b="1" u="sng" dirty="0">
                  <a:solidFill>
                    <a:srgbClr val="0000FF"/>
                  </a:solidFill>
                  <a:latin typeface="微軟正黑體" panose="020B0604030504040204" pitchFamily="34" charset="-120"/>
                  <a:ea typeface="微軟正黑體" panose="020B0604030504040204" pitchFamily="34" charset="-120"/>
                </a:rPr>
                <a:t>歸屬群別</a:t>
              </a:r>
              <a:r>
                <a:rPr lang="zh-TW" altLang="en-US" sz="1600" b="1" dirty="0">
                  <a:solidFill>
                    <a:schemeClr val="tx1"/>
                  </a:solidFill>
                  <a:latin typeface="微軟正黑體" panose="020B0604030504040204" pitchFamily="34" charset="-120"/>
                  <a:ea typeface="微軟正黑體" panose="020B0604030504040204" pitchFamily="34" charset="-120"/>
                </a:rPr>
                <a:t>」為報名資格，再進行確定送出作業</a:t>
              </a:r>
              <a:endParaRPr lang="en-US" altLang="zh-TW" sz="1600" b="1" dirty="0">
                <a:solidFill>
                  <a:schemeClr val="bg1"/>
                </a:solidFill>
                <a:latin typeface="微軟正黑體" panose="020B0604030504040204" pitchFamily="34" charset="-120"/>
                <a:ea typeface="微軟正黑體" panose="020B0604030504040204" pitchFamily="34" charset="-120"/>
              </a:endParaRPr>
            </a:p>
          </p:txBody>
        </p:sp>
        <p:sp>
          <p:nvSpPr>
            <p:cNvPr id="13" name="八角星形 21">
              <a:extLst>
                <a:ext uri="{FF2B5EF4-FFF2-40B4-BE49-F238E27FC236}">
                  <a16:creationId xmlns:a16="http://schemas.microsoft.com/office/drawing/2014/main" id="{264DBC3A-4592-48C9-9C9E-BBE7FC930578}"/>
                </a:ext>
              </a:extLst>
            </p:cNvPr>
            <p:cNvSpPr/>
            <p:nvPr/>
          </p:nvSpPr>
          <p:spPr>
            <a:xfrm>
              <a:off x="622098" y="1432902"/>
              <a:ext cx="360040" cy="344429"/>
            </a:xfrm>
            <a:prstGeom prst="star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14" name="矩形 5">
              <a:extLst>
                <a:ext uri="{FF2B5EF4-FFF2-40B4-BE49-F238E27FC236}">
                  <a16:creationId xmlns:a16="http://schemas.microsoft.com/office/drawing/2014/main" id="{A73C9C71-DCE3-4F7E-B5FC-A2D144F3144D}"/>
                </a:ext>
              </a:extLst>
            </p:cNvPr>
            <p:cNvSpPr>
              <a:spLocks noChangeArrowheads="1"/>
            </p:cNvSpPr>
            <p:nvPr/>
          </p:nvSpPr>
          <p:spPr bwMode="auto">
            <a:xfrm rot="16200000">
              <a:off x="2264140" y="108777"/>
              <a:ext cx="461665" cy="2992679"/>
            </a:xfrm>
            <a:prstGeom prst="rect">
              <a:avLst/>
            </a:prstGeom>
            <a:solidFill>
              <a:srgbClr val="FF0000"/>
            </a:solidFill>
            <a:ln w="9525">
              <a:noFill/>
              <a:miter lim="800000"/>
              <a:headEnd/>
              <a:tailEnd/>
            </a:ln>
          </p:spPr>
          <p:txBody>
            <a:bodyPr vert="eaVert" wrap="squar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None/>
              </a:pPr>
              <a:r>
                <a:rPr lang="zh-TW" altLang="en-US" sz="1800" b="1" dirty="0">
                  <a:solidFill>
                    <a:schemeClr val="bg1"/>
                  </a:solidFill>
                  <a:latin typeface="微軟正黑體" panose="020B0604030504040204" pitchFamily="34" charset="-120"/>
                  <a:ea typeface="微軟正黑體" panose="020B0604030504040204" pitchFamily="34" charset="-120"/>
                </a:rPr>
                <a:t>非參賽就讀群別考生請注意！</a:t>
              </a:r>
            </a:p>
          </p:txBody>
        </p:sp>
        <p:sp>
          <p:nvSpPr>
            <p:cNvPr id="15" name="矩形 14">
              <a:extLst>
                <a:ext uri="{FF2B5EF4-FFF2-40B4-BE49-F238E27FC236}">
                  <a16:creationId xmlns:a16="http://schemas.microsoft.com/office/drawing/2014/main" id="{F287E13D-B884-49D4-AE80-804E4415537F}"/>
                </a:ext>
              </a:extLst>
            </p:cNvPr>
            <p:cNvSpPr/>
            <p:nvPr/>
          </p:nvSpPr>
          <p:spPr>
            <a:xfrm>
              <a:off x="4080495" y="6110655"/>
              <a:ext cx="4914035" cy="3429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5478DA55-FAFE-42B6-BB35-F9ACC987DF0B}"/>
                </a:ext>
              </a:extLst>
            </p:cNvPr>
            <p:cNvSpPr/>
            <p:nvPr/>
          </p:nvSpPr>
          <p:spPr>
            <a:xfrm>
              <a:off x="9333740" y="1159089"/>
              <a:ext cx="944467" cy="461665"/>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400" b="1" dirty="0">
                  <a:solidFill>
                    <a:srgbClr val="0000FF"/>
                  </a:solidFill>
                  <a:latin typeface="微軟正黑體" panose="020B0604030504040204" pitchFamily="34" charset="-120"/>
                  <a:ea typeface="微軟正黑體" panose="020B0604030504040204" pitchFamily="34" charset="-120"/>
                </a:rPr>
                <a:t>範例</a:t>
              </a:r>
            </a:p>
          </p:txBody>
        </p:sp>
        <p:sp>
          <p:nvSpPr>
            <p:cNvPr id="17" name="AutoShape 4">
              <a:extLst>
                <a:ext uri="{FF2B5EF4-FFF2-40B4-BE49-F238E27FC236}">
                  <a16:creationId xmlns:a16="http://schemas.microsoft.com/office/drawing/2014/main" id="{1D5317CC-65EE-475A-901B-AED8D37C23F6}"/>
                </a:ext>
              </a:extLst>
            </p:cNvPr>
            <p:cNvSpPr>
              <a:spLocks noChangeArrowheads="1"/>
            </p:cNvSpPr>
            <p:nvPr/>
          </p:nvSpPr>
          <p:spPr bwMode="auto">
            <a:xfrm>
              <a:off x="9069659" y="1817917"/>
              <a:ext cx="2740629" cy="1207294"/>
            </a:xfrm>
            <a:prstGeom prst="wedgeRectCallout">
              <a:avLst>
                <a:gd name="adj1" fmla="val -40830"/>
                <a:gd name="adj2" fmla="val 18914"/>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考生</a:t>
              </a:r>
              <a:r>
                <a:rPr lang="zh-TW" altLang="en-US" sz="1600" b="1" dirty="0">
                  <a:solidFill>
                    <a:srgbClr val="FF0000"/>
                  </a:solidFill>
                  <a:latin typeface="微軟正黑體" panose="020B0604030504040204" pitchFamily="34" charset="-120"/>
                  <a:ea typeface="微軟正黑體" panose="020B0604030504040204" pitchFamily="34" charset="-120"/>
                </a:rPr>
                <a:t>競賽獲獎</a:t>
              </a:r>
              <a:r>
                <a:rPr lang="zh-TW" altLang="en-US" sz="1600" b="1" dirty="0">
                  <a:solidFill>
                    <a:schemeClr val="tx1"/>
                  </a:solidFill>
                  <a:latin typeface="微軟正黑體" panose="020B0604030504040204" pitchFamily="34" charset="-120"/>
                  <a:ea typeface="微軟正黑體" panose="020B0604030504040204" pitchFamily="34" charset="-120"/>
                </a:rPr>
                <a:t>非</a:t>
              </a:r>
              <a:r>
                <a:rPr lang="zh-TW" altLang="en-US" sz="1600" b="1" dirty="0">
                  <a:solidFill>
                    <a:srgbClr val="0000FF"/>
                  </a:solidFill>
                  <a:latin typeface="微軟正黑體" panose="020B0604030504040204" pitchFamily="34" charset="-120"/>
                  <a:ea typeface="微軟正黑體" panose="020B0604030504040204" pitchFamily="34" charset="-120"/>
                </a:rPr>
                <a:t>畢</a:t>
              </a:r>
              <a:r>
                <a:rPr lang="en-US" altLang="zh-TW" sz="1600" b="1" dirty="0">
                  <a:solidFill>
                    <a:srgbClr val="0000FF"/>
                  </a:solidFill>
                  <a:latin typeface="微軟正黑體" panose="020B0604030504040204" pitchFamily="34" charset="-120"/>
                  <a:ea typeface="微軟正黑體" panose="020B0604030504040204" pitchFamily="34" charset="-120"/>
                </a:rPr>
                <a:t>(</a:t>
              </a:r>
              <a:r>
                <a:rPr lang="zh-TW" altLang="en-US" sz="1600" b="1" dirty="0">
                  <a:solidFill>
                    <a:srgbClr val="0000FF"/>
                  </a:solidFill>
                  <a:latin typeface="微軟正黑體" panose="020B0604030504040204" pitchFamily="34" charset="-120"/>
                  <a:ea typeface="微軟正黑體" panose="020B0604030504040204" pitchFamily="34" charset="-120"/>
                </a:rPr>
                <a:t>肄</a:t>
              </a:r>
              <a:r>
                <a:rPr lang="en-US" altLang="zh-TW" sz="1600" b="1" dirty="0">
                  <a:solidFill>
                    <a:srgbClr val="0000FF"/>
                  </a:solidFill>
                  <a:latin typeface="微軟正黑體" panose="020B0604030504040204" pitchFamily="34" charset="-120"/>
                  <a:ea typeface="微軟正黑體" panose="020B0604030504040204" pitchFamily="34" charset="-120"/>
                </a:rPr>
                <a:t>)</a:t>
              </a:r>
              <a:r>
                <a:rPr lang="zh-TW" altLang="en-US" sz="1600" b="1" dirty="0">
                  <a:solidFill>
                    <a:srgbClr val="0000FF"/>
                  </a:solidFill>
                  <a:latin typeface="微軟正黑體" panose="020B0604030504040204" pitchFamily="34" charset="-120"/>
                  <a:ea typeface="微軟正黑體" panose="020B0604030504040204" pitchFamily="34" charset="-120"/>
                </a:rPr>
                <a:t>業科組學程歸屬群別</a:t>
              </a:r>
              <a:r>
                <a:rPr lang="zh-TW" altLang="en-US" sz="1600" b="1" dirty="0">
                  <a:solidFill>
                    <a:schemeClr val="tx1"/>
                  </a:solidFill>
                  <a:latin typeface="微軟正黑體" panose="020B0604030504040204" pitchFamily="34" charset="-120"/>
                  <a:ea typeface="微軟正黑體" panose="020B0604030504040204" pitchFamily="34" charset="-120"/>
                </a:rPr>
                <a:t>，考生以「</a:t>
              </a:r>
              <a:r>
                <a:rPr lang="zh-TW" altLang="en-US" b="1" u="sng" dirty="0">
                  <a:solidFill>
                    <a:srgbClr val="0000FF"/>
                  </a:solidFill>
                  <a:highlight>
                    <a:srgbClr val="FFFF00"/>
                  </a:highlight>
                  <a:latin typeface="微軟正黑體" panose="020B0604030504040204" pitchFamily="34" charset="-120"/>
                  <a:ea typeface="微軟正黑體" panose="020B0604030504040204" pitchFamily="34" charset="-120"/>
                </a:rPr>
                <a:t>畢</a:t>
              </a:r>
              <a:r>
                <a:rPr lang="en-US" altLang="zh-TW" b="1" u="sng" dirty="0">
                  <a:solidFill>
                    <a:srgbClr val="0000FF"/>
                  </a:solidFill>
                  <a:highlight>
                    <a:srgbClr val="FFFF00"/>
                  </a:highlight>
                  <a:latin typeface="微軟正黑體" panose="020B0604030504040204" pitchFamily="34" charset="-120"/>
                  <a:ea typeface="微軟正黑體" panose="020B0604030504040204" pitchFamily="34" charset="-120"/>
                </a:rPr>
                <a:t>(</a:t>
              </a:r>
              <a:r>
                <a:rPr lang="zh-TW" altLang="en-US" b="1" u="sng" dirty="0">
                  <a:solidFill>
                    <a:srgbClr val="0000FF"/>
                  </a:solidFill>
                  <a:highlight>
                    <a:srgbClr val="FFFF00"/>
                  </a:highlight>
                  <a:latin typeface="微軟正黑體" panose="020B0604030504040204" pitchFamily="34" charset="-120"/>
                  <a:ea typeface="微軟正黑體" panose="020B0604030504040204" pitchFamily="34" charset="-120"/>
                </a:rPr>
                <a:t>肄</a:t>
              </a:r>
              <a:r>
                <a:rPr lang="en-US" altLang="zh-TW" b="1" u="sng" dirty="0">
                  <a:solidFill>
                    <a:srgbClr val="0000FF"/>
                  </a:solidFill>
                  <a:highlight>
                    <a:srgbClr val="FFFF00"/>
                  </a:highlight>
                  <a:latin typeface="微軟正黑體" panose="020B0604030504040204" pitchFamily="34" charset="-120"/>
                  <a:ea typeface="微軟正黑體" panose="020B0604030504040204" pitchFamily="34" charset="-120"/>
                </a:rPr>
                <a:t>)</a:t>
              </a:r>
              <a:r>
                <a:rPr lang="zh-TW" altLang="en-US" b="1" u="sng" dirty="0">
                  <a:solidFill>
                    <a:srgbClr val="0000FF"/>
                  </a:solidFill>
                  <a:highlight>
                    <a:srgbClr val="FFFF00"/>
                  </a:highlight>
                  <a:latin typeface="微軟正黑體" panose="020B0604030504040204" pitchFamily="34" charset="-120"/>
                  <a:ea typeface="微軟正黑體" panose="020B0604030504040204" pitchFamily="34" charset="-120"/>
                </a:rPr>
                <a:t>業科組學程歸屬群別</a:t>
              </a:r>
              <a:r>
                <a:rPr lang="zh-TW" altLang="en-US" sz="1600" b="1" dirty="0">
                  <a:solidFill>
                    <a:schemeClr val="tx1"/>
                  </a:solidFill>
                  <a:latin typeface="微軟正黑體" panose="020B0604030504040204" pitchFamily="34" charset="-120"/>
                  <a:ea typeface="微軟正黑體" panose="020B0604030504040204" pitchFamily="34" charset="-120"/>
                </a:rPr>
                <a:t>」為報名資格登錄</a:t>
              </a:r>
            </a:p>
          </p:txBody>
        </p:sp>
        <p:sp>
          <p:nvSpPr>
            <p:cNvPr id="18" name="文字方塊 2">
              <a:extLst>
                <a:ext uri="{FF2B5EF4-FFF2-40B4-BE49-F238E27FC236}">
                  <a16:creationId xmlns:a16="http://schemas.microsoft.com/office/drawing/2014/main" id="{8328E51F-834A-4C09-A8EA-B6C9167E1133}"/>
                </a:ext>
              </a:extLst>
            </p:cNvPr>
            <p:cNvSpPr txBox="1">
              <a:spLocks noChangeArrowheads="1"/>
            </p:cNvSpPr>
            <p:nvPr/>
          </p:nvSpPr>
          <p:spPr bwMode="auto">
            <a:xfrm>
              <a:off x="4098080" y="5904440"/>
              <a:ext cx="563761" cy="623934"/>
            </a:xfrm>
            <a:prstGeom prst="rect">
              <a:avLst/>
            </a:prstGeom>
            <a:noFill/>
            <a:ln w="9525">
              <a:noFill/>
              <a:miter lim="800000"/>
              <a:headEnd/>
              <a:tailEnd/>
            </a:ln>
          </p:spPr>
          <p:txBody>
            <a:bodyPr rot="0" vert="horz" wrap="square" lIns="91440" tIns="45720" rIns="91440" bIns="45720" anchor="t" anchorCtr="0">
              <a:noAutofit/>
            </a:bodyPr>
            <a:lstStyle/>
            <a:p>
              <a:r>
                <a:rPr lang="en-US" sz="4000" b="1" dirty="0">
                  <a:solidFill>
                    <a:srgbClr val="0000FF"/>
                  </a:solidFill>
                  <a:effectLst/>
                  <a:latin typeface="Segoe UI Emoji" panose="020B0502040204020203" pitchFamily="34" charset="0"/>
                  <a:ea typeface="新細明體" panose="02020500000000000000" pitchFamily="18" charset="-120"/>
                  <a:cs typeface="Segoe UI Emoji" panose="020B0502040204020203" pitchFamily="34" charset="0"/>
                  <a:sym typeface="Wingdings 2" panose="05020102010507070707" pitchFamily="18" charset="2"/>
                </a:rPr>
                <a:t></a:t>
              </a:r>
              <a:endParaRPr lang="zh-TW" sz="2400" b="1"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grpSp>
    </p:spTree>
    <p:extLst>
      <p:ext uri="{BB962C8B-B14F-4D97-AF65-F5344CB8AC3E}">
        <p14:creationId xmlns:p14="http://schemas.microsoft.com/office/powerpoint/2010/main" val="1321675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245003" y="755024"/>
            <a:ext cx="4003307"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Step10</a:t>
            </a:r>
            <a:r>
              <a:rPr lang="zh-TW" altLang="en-US" sz="2000" b="1" dirty="0">
                <a:latin typeface="微軟正黑體" panose="020B0604030504040204" pitchFamily="34" charset="-120"/>
                <a:ea typeface="微軟正黑體" panose="020B0604030504040204" pitchFamily="34" charset="-120"/>
              </a:rPr>
              <a:t> 申請資格審查表件列印</a:t>
            </a:r>
            <a:endParaRPr lang="zh-TW" altLang="en-US" sz="2000" kern="0" dirty="0">
              <a:solidFill>
                <a:srgbClr val="660066"/>
              </a:solidFill>
              <a:latin typeface="標楷體" panose="03000509000000000000" pitchFamily="65" charset="-120"/>
              <a:ea typeface="標楷體" panose="03000509000000000000" pitchFamily="65" charset="-120"/>
            </a:endParaRPr>
          </a:p>
        </p:txBody>
      </p:sp>
      <p:grpSp>
        <p:nvGrpSpPr>
          <p:cNvPr id="14" name="群組 13">
            <a:extLst>
              <a:ext uri="{FF2B5EF4-FFF2-40B4-BE49-F238E27FC236}">
                <a16:creationId xmlns:a16="http://schemas.microsoft.com/office/drawing/2014/main" id="{683B1C9B-D89C-428E-B8DE-EF9D49BB3F97}"/>
              </a:ext>
            </a:extLst>
          </p:cNvPr>
          <p:cNvGrpSpPr/>
          <p:nvPr/>
        </p:nvGrpSpPr>
        <p:grpSpPr>
          <a:xfrm>
            <a:off x="840059" y="738961"/>
            <a:ext cx="4262080" cy="503799"/>
            <a:chOff x="834706" y="837638"/>
            <a:chExt cx="4262080" cy="503799"/>
          </a:xfrm>
        </p:grpSpPr>
        <p:sp>
          <p:nvSpPr>
            <p:cNvPr id="18" name="TextBox 75">
              <a:extLst>
                <a:ext uri="{FF2B5EF4-FFF2-40B4-BE49-F238E27FC236}">
                  <a16:creationId xmlns:a16="http://schemas.microsoft.com/office/drawing/2014/main" id="{19EF2337-51A9-4A63-AA58-47AF832EDB78}"/>
                </a:ext>
              </a:extLst>
            </p:cNvPr>
            <p:cNvSpPr txBox="1"/>
            <p:nvPr/>
          </p:nvSpPr>
          <p:spPr>
            <a:xfrm>
              <a:off x="834706" y="862500"/>
              <a:ext cx="3881410"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繳交報名費及資格審查登錄</a:t>
              </a:r>
            </a:p>
          </p:txBody>
        </p:sp>
        <p:sp>
          <p:nvSpPr>
            <p:cNvPr id="19" name="Freeform: Shape 37">
              <a:extLst>
                <a:ext uri="{FF2B5EF4-FFF2-40B4-BE49-F238E27FC236}">
                  <a16:creationId xmlns:a16="http://schemas.microsoft.com/office/drawing/2014/main" id="{D0E2BBC2-0571-4677-A9A1-58EEEFF461D8}"/>
                </a:ext>
              </a:extLst>
            </p:cNvPr>
            <p:cNvSpPr/>
            <p:nvPr/>
          </p:nvSpPr>
          <p:spPr>
            <a:xfrm>
              <a:off x="4748823"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22" name="群組 21">
            <a:extLst>
              <a:ext uri="{FF2B5EF4-FFF2-40B4-BE49-F238E27FC236}">
                <a16:creationId xmlns:a16="http://schemas.microsoft.com/office/drawing/2014/main" id="{616DD8D7-D13F-731C-E47B-21BE0935C4FC}"/>
              </a:ext>
            </a:extLst>
          </p:cNvPr>
          <p:cNvGrpSpPr/>
          <p:nvPr/>
        </p:nvGrpSpPr>
        <p:grpSpPr>
          <a:xfrm>
            <a:off x="1528046" y="1366910"/>
            <a:ext cx="10094234" cy="5144697"/>
            <a:chOff x="1528046" y="1366910"/>
            <a:chExt cx="10094234" cy="5144697"/>
          </a:xfrm>
        </p:grpSpPr>
        <p:pic>
          <p:nvPicPr>
            <p:cNvPr id="5" name="圖片 4">
              <a:extLst>
                <a:ext uri="{FF2B5EF4-FFF2-40B4-BE49-F238E27FC236}">
                  <a16:creationId xmlns:a16="http://schemas.microsoft.com/office/drawing/2014/main" id="{AA072662-56B7-4165-8FC7-6F1D95429A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28046" y="1366910"/>
              <a:ext cx="6752709" cy="5144697"/>
            </a:xfrm>
            <a:prstGeom prst="rect">
              <a:avLst/>
            </a:prstGeom>
          </p:spPr>
        </p:pic>
        <p:sp>
          <p:nvSpPr>
            <p:cNvPr id="10" name="矩形 9"/>
            <p:cNvSpPr/>
            <p:nvPr/>
          </p:nvSpPr>
          <p:spPr>
            <a:xfrm>
              <a:off x="6262798" y="2288368"/>
              <a:ext cx="1938131" cy="24261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直線圖說文字 1 6">
              <a:extLst>
                <a:ext uri="{FF2B5EF4-FFF2-40B4-BE49-F238E27FC236}">
                  <a16:creationId xmlns:a16="http://schemas.microsoft.com/office/drawing/2014/main" id="{A49AA0D9-BB4F-437A-9037-14B60A8694AB}"/>
                </a:ext>
              </a:extLst>
            </p:cNvPr>
            <p:cNvSpPr/>
            <p:nvPr/>
          </p:nvSpPr>
          <p:spPr>
            <a:xfrm>
              <a:off x="8457009" y="3050036"/>
              <a:ext cx="3165271" cy="1075493"/>
            </a:xfrm>
            <a:prstGeom prst="borderCallout1">
              <a:avLst>
                <a:gd name="adj1" fmla="val 52944"/>
                <a:gd name="adj2" fmla="val 332"/>
                <a:gd name="adj3" fmla="val 15089"/>
                <a:gd name="adj4" fmla="val -9138"/>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b="1" dirty="0">
                  <a:solidFill>
                    <a:schemeClr val="tx1"/>
                  </a:solidFill>
                  <a:latin typeface="微軟正黑體" panose="020B0604030504040204" pitchFamily="34" charset="-120"/>
                  <a:ea typeface="微軟正黑體" panose="020B0604030504040204" pitchFamily="34" charset="-120"/>
                </a:rPr>
                <a:t>考生必須自行下載列印</a:t>
              </a:r>
              <a:endParaRPr lang="en-US" altLang="zh-TW" b="1" dirty="0">
                <a:solidFill>
                  <a:schemeClr val="tx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b="1" dirty="0">
                  <a:solidFill>
                    <a:schemeClr val="tx1"/>
                  </a:solidFill>
                  <a:latin typeface="微軟正黑體" panose="020B0604030504040204" pitchFamily="34" charset="-120"/>
                  <a:ea typeface="微軟正黑體" panose="020B0604030504040204" pitchFamily="34" charset="-120"/>
                </a:rPr>
                <a:t>申請表件並在</a:t>
              </a:r>
              <a:r>
                <a:rPr lang="en-US" altLang="zh-TW" sz="2000" b="1" dirty="0">
                  <a:solidFill>
                    <a:srgbClr val="FF0000"/>
                  </a:solidFill>
                  <a:latin typeface="微軟正黑體" panose="020B0604030504040204" pitchFamily="34" charset="-120"/>
                  <a:ea typeface="微軟正黑體" panose="020B0604030504040204" pitchFamily="34" charset="-120"/>
                </a:rPr>
                <a:t>115.5.6(</a:t>
              </a:r>
              <a:r>
                <a:rPr lang="zh-TW" altLang="en-US" sz="2000" b="1" dirty="0">
                  <a:solidFill>
                    <a:srgbClr val="FF0000"/>
                  </a:solidFill>
                  <a:latin typeface="微軟正黑體" panose="020B0604030504040204" pitchFamily="34" charset="-120"/>
                  <a:ea typeface="微軟正黑體" panose="020B0604030504040204" pitchFamily="34" charset="-120"/>
                </a:rPr>
                <a:t>三</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前</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zh-TW" b="1" dirty="0">
                  <a:solidFill>
                    <a:schemeClr val="tx1"/>
                  </a:solidFill>
                  <a:latin typeface="微軟正黑體" panose="020B0604030504040204" pitchFamily="34" charset="-120"/>
                  <a:ea typeface="微軟正黑體" panose="020B0604030504040204" pitchFamily="34" charset="-120"/>
                </a:rPr>
                <a:t>以</a:t>
              </a:r>
              <a:r>
                <a:rPr lang="zh-TW" altLang="zh-TW" sz="2000" b="1" u="sng" dirty="0">
                  <a:solidFill>
                    <a:srgbClr val="FF0000"/>
                  </a:solidFill>
                  <a:latin typeface="微軟正黑體" panose="020B0604030504040204" pitchFamily="34" charset="-120"/>
                  <a:ea typeface="微軟正黑體" panose="020B0604030504040204" pitchFamily="34" charset="-120"/>
                </a:rPr>
                <a:t>限時掛號</a:t>
              </a:r>
              <a:r>
                <a:rPr lang="zh-TW" altLang="en-US" b="1" dirty="0">
                  <a:solidFill>
                    <a:schemeClr val="tx1"/>
                  </a:solidFill>
                  <a:latin typeface="微軟正黑體" panose="020B0604030504040204" pitchFamily="34" charset="-120"/>
                  <a:ea typeface="微軟正黑體" panose="020B0604030504040204" pitchFamily="34" charset="-120"/>
                </a:rPr>
                <a:t>寄出資料</a:t>
              </a:r>
            </a:p>
          </p:txBody>
        </p:sp>
        <p:sp>
          <p:nvSpPr>
            <p:cNvPr id="12" name="Rectangle 1726">
              <a:extLst>
                <a:ext uri="{FF2B5EF4-FFF2-40B4-BE49-F238E27FC236}">
                  <a16:creationId xmlns:a16="http://schemas.microsoft.com/office/drawing/2014/main" id="{B9F69924-2075-4846-8153-377851C37FF5}"/>
                </a:ext>
              </a:extLst>
            </p:cNvPr>
            <p:cNvSpPr>
              <a:spLocks noChangeArrowheads="1"/>
            </p:cNvSpPr>
            <p:nvPr/>
          </p:nvSpPr>
          <p:spPr bwMode="auto">
            <a:xfrm>
              <a:off x="6086809" y="2477576"/>
              <a:ext cx="307070" cy="916940"/>
            </a:xfrm>
            <a:prstGeom prst="rect">
              <a:avLst/>
            </a:prstGeom>
            <a:solidFill>
              <a:srgbClr val="FFFF00"/>
            </a:solidFill>
            <a:ln w="19050">
              <a:solidFill>
                <a:srgbClr val="F2F2F2"/>
              </a:solidFill>
              <a:miter lim="800000"/>
              <a:headEnd/>
              <a:tailEnd/>
            </a:ln>
            <a:effectLst>
              <a:outerShdw dist="33020" dir="3179998" algn="ctr" rotWithShape="0">
                <a:srgbClr val="000000">
                  <a:alpha val="29999"/>
                </a:srgbClr>
              </a:outerShdw>
            </a:effectLst>
          </p:spPr>
          <p:txBody>
            <a:bodyPr rot="0" vert="horz" wrap="square" lIns="91440" tIns="45720" rIns="91440" bIns="45720" anchor="ctr" anchorCtr="0" upright="1">
              <a:noAutofit/>
            </a:bodyPr>
            <a:lstStyle/>
            <a:p>
              <a:pPr algn="ctr"/>
              <a:r>
                <a:rPr lang="zh-TW" sz="2000" b="1" kern="1200" dirty="0">
                  <a:solidFill>
                    <a:srgbClr val="000000"/>
                  </a:solidFill>
                  <a:effectLst/>
                  <a:latin typeface="Times New Roman" panose="02020603050405020304" pitchFamily="18" charset="0"/>
                  <a:ea typeface="標楷體" panose="03000509000000000000" pitchFamily="65" charset="-120"/>
                  <a:cs typeface="新細明體" panose="02020500000000000000" pitchFamily="18" charset="-120"/>
                </a:rPr>
                <a:t>必繳</a:t>
              </a:r>
              <a:endParaRPr lang="zh-TW"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13" name="Rectangle 1726">
              <a:extLst>
                <a:ext uri="{FF2B5EF4-FFF2-40B4-BE49-F238E27FC236}">
                  <a16:creationId xmlns:a16="http://schemas.microsoft.com/office/drawing/2014/main" id="{A11D53AC-521F-4F0C-90F8-270C9FA186D5}"/>
                </a:ext>
              </a:extLst>
            </p:cNvPr>
            <p:cNvSpPr>
              <a:spLocks noChangeArrowheads="1"/>
            </p:cNvSpPr>
            <p:nvPr/>
          </p:nvSpPr>
          <p:spPr bwMode="auto">
            <a:xfrm>
              <a:off x="6081749" y="4026835"/>
              <a:ext cx="307070" cy="675145"/>
            </a:xfrm>
            <a:prstGeom prst="rect">
              <a:avLst/>
            </a:prstGeom>
            <a:solidFill>
              <a:srgbClr val="FFFF00"/>
            </a:solidFill>
            <a:ln w="19050">
              <a:solidFill>
                <a:srgbClr val="F2F2F2"/>
              </a:solidFill>
              <a:miter lim="800000"/>
              <a:headEnd/>
              <a:tailEnd/>
            </a:ln>
            <a:effectLst>
              <a:outerShdw dist="33020" dir="3179998" algn="ctr" rotWithShape="0">
                <a:srgbClr val="000000">
                  <a:alpha val="29999"/>
                </a:srgbClr>
              </a:outerShdw>
            </a:effectLst>
          </p:spPr>
          <p:txBody>
            <a:bodyPr rot="0" vert="horz" wrap="square" lIns="91440" tIns="45720" rIns="91440" bIns="45720" anchor="ctr" anchorCtr="0" upright="1">
              <a:noAutofit/>
            </a:bodyPr>
            <a:lstStyle/>
            <a:p>
              <a:pPr algn="ctr"/>
              <a:r>
                <a:rPr lang="zh-TW" b="1" kern="1200" dirty="0">
                  <a:solidFill>
                    <a:srgbClr val="000000"/>
                  </a:solidFill>
                  <a:effectLst/>
                  <a:latin typeface="Times New Roman" panose="02020603050405020304" pitchFamily="18" charset="0"/>
                  <a:ea typeface="標楷體" panose="03000509000000000000" pitchFamily="65" charset="-120"/>
                  <a:cs typeface="新細明體" panose="02020500000000000000" pitchFamily="18" charset="-120"/>
                </a:rPr>
                <a:t>選繳</a:t>
              </a:r>
              <a:endParaRPr lang="zh-TW" sz="16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grpSp>
          <p:nvGrpSpPr>
            <p:cNvPr id="3" name="그룹 162">
              <a:extLst>
                <a:ext uri="{FF2B5EF4-FFF2-40B4-BE49-F238E27FC236}">
                  <a16:creationId xmlns:a16="http://schemas.microsoft.com/office/drawing/2014/main" id="{0401CB81-5A05-684E-A4AB-13345887D99C}"/>
                </a:ext>
              </a:extLst>
            </p:cNvPr>
            <p:cNvGrpSpPr/>
            <p:nvPr/>
          </p:nvGrpSpPr>
          <p:grpSpPr>
            <a:xfrm>
              <a:off x="6301874" y="3190995"/>
              <a:ext cx="360000" cy="360000"/>
              <a:chOff x="3259986" y="2446265"/>
              <a:chExt cx="528819" cy="529261"/>
            </a:xfrm>
          </p:grpSpPr>
          <p:sp>
            <p:nvSpPr>
              <p:cNvPr id="4" name="Graphic 2">
                <a:extLst>
                  <a:ext uri="{FF2B5EF4-FFF2-40B4-BE49-F238E27FC236}">
                    <a16:creationId xmlns:a16="http://schemas.microsoft.com/office/drawing/2014/main" id="{6BE97003-BDF8-40F0-B3A8-24817B8553ED}"/>
                  </a:ext>
                </a:extLst>
              </p:cNvPr>
              <p:cNvSpPr/>
              <p:nvPr/>
            </p:nvSpPr>
            <p:spPr>
              <a:xfrm>
                <a:off x="3259986" y="2446265"/>
                <a:ext cx="528819" cy="529261"/>
              </a:xfrm>
              <a:custGeom>
                <a:avLst/>
                <a:gdLst>
                  <a:gd name="connsiteX0" fmla="*/ 1054337 w 1054391"/>
                  <a:gd name="connsiteY0" fmla="*/ 530437 h 1055273"/>
                  <a:gd name="connsiteX1" fmla="*/ 521091 w 1054391"/>
                  <a:gd name="connsiteY1" fmla="*/ 1055226 h 1055273"/>
                  <a:gd name="connsiteX2" fmla="*/ 2 w 1054391"/>
                  <a:gd name="connsiteY2" fmla="*/ 530239 h 1055273"/>
                  <a:gd name="connsiteX3" fmla="*/ 536023 w 1054391"/>
                  <a:gd name="connsiteY3" fmla="*/ 32 h 1055273"/>
                  <a:gd name="connsiteX4" fmla="*/ 1054337 w 1054391"/>
                  <a:gd name="connsiteY4" fmla="*/ 530437 h 105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391" h="1055273">
                    <a:moveTo>
                      <a:pt x="1054337" y="530437"/>
                    </a:moveTo>
                    <a:cubicBezTo>
                      <a:pt x="1058367" y="800066"/>
                      <a:pt x="837498" y="1059322"/>
                      <a:pt x="521091" y="1055226"/>
                    </a:cubicBezTo>
                    <a:cubicBezTo>
                      <a:pt x="226752" y="1051460"/>
                      <a:pt x="729" y="820679"/>
                      <a:pt x="2" y="530239"/>
                    </a:cubicBezTo>
                    <a:cubicBezTo>
                      <a:pt x="-857" y="219911"/>
                      <a:pt x="249084" y="-3073"/>
                      <a:pt x="536023" y="32"/>
                    </a:cubicBezTo>
                    <a:cubicBezTo>
                      <a:pt x="824020" y="3269"/>
                      <a:pt x="1055527" y="238873"/>
                      <a:pt x="1054337" y="530437"/>
                    </a:cubicBezTo>
                    <a:close/>
                  </a:path>
                </a:pathLst>
              </a:custGeom>
              <a:solidFill>
                <a:schemeClr val="accent1"/>
              </a:solidFill>
              <a:ln w="6603" cap="flat">
                <a:noFill/>
                <a:prstDash val="solid"/>
                <a:miter/>
              </a:ln>
            </p:spPr>
            <p:txBody>
              <a:bodyPr rtlCol="0" anchor="ctr"/>
              <a:lstStyle/>
              <a:p>
                <a:endParaRPr lang="en-US"/>
              </a:p>
            </p:txBody>
          </p:sp>
          <p:sp>
            <p:nvSpPr>
              <p:cNvPr id="6" name="Freeform: Shape 203">
                <a:extLst>
                  <a:ext uri="{FF2B5EF4-FFF2-40B4-BE49-F238E27FC236}">
                    <a16:creationId xmlns:a16="http://schemas.microsoft.com/office/drawing/2014/main" id="{87F12B00-9986-4B0F-6EE4-F9BCF7310E0F}"/>
                  </a:ext>
                </a:extLst>
              </p:cNvPr>
              <p:cNvSpPr/>
              <p:nvPr/>
            </p:nvSpPr>
            <p:spPr>
              <a:xfrm>
                <a:off x="3377877" y="2530112"/>
                <a:ext cx="334083" cy="320251"/>
              </a:xfrm>
              <a:custGeom>
                <a:avLst/>
                <a:gdLst>
                  <a:gd name="connsiteX0" fmla="*/ 93095 w 666114"/>
                  <a:gd name="connsiteY0" fmla="*/ 458183 h 638535"/>
                  <a:gd name="connsiteX1" fmla="*/ 57170 w 666114"/>
                  <a:gd name="connsiteY1" fmla="*/ 467647 h 638535"/>
                  <a:gd name="connsiteX2" fmla="*/ 51488 w 666114"/>
                  <a:gd name="connsiteY2" fmla="*/ 550763 h 638535"/>
                  <a:gd name="connsiteX3" fmla="*/ 87628 w 666114"/>
                  <a:gd name="connsiteY3" fmla="*/ 586770 h 638535"/>
                  <a:gd name="connsiteX4" fmla="*/ 331952 w 666114"/>
                  <a:gd name="connsiteY4" fmla="*/ 586374 h 638535"/>
                  <a:gd name="connsiteX5" fmla="*/ 579514 w 666114"/>
                  <a:gd name="connsiteY5" fmla="*/ 586902 h 638535"/>
                  <a:gd name="connsiteX6" fmla="*/ 615522 w 666114"/>
                  <a:gd name="connsiteY6" fmla="*/ 543231 h 638535"/>
                  <a:gd name="connsiteX7" fmla="*/ 581364 w 666114"/>
                  <a:gd name="connsiteY7" fmla="*/ 514358 h 638535"/>
                  <a:gd name="connsiteX8" fmla="*/ 307375 w 666114"/>
                  <a:gd name="connsiteY8" fmla="*/ 515151 h 638535"/>
                  <a:gd name="connsiteX9" fmla="*/ 234896 w 666114"/>
                  <a:gd name="connsiteY9" fmla="*/ 491829 h 638535"/>
                  <a:gd name="connsiteX10" fmla="*/ 138633 w 666114"/>
                  <a:gd name="connsiteY10" fmla="*/ 460710 h 638535"/>
                  <a:gd name="connsiteX11" fmla="*/ 93095 w 666114"/>
                  <a:gd name="connsiteY11" fmla="*/ 458183 h 638535"/>
                  <a:gd name="connsiteX12" fmla="*/ 563940 w 666114"/>
                  <a:gd name="connsiteY12" fmla="*/ 328877 h 638535"/>
                  <a:gd name="connsiteX13" fmla="*/ 573767 w 666114"/>
                  <a:gd name="connsiteY13" fmla="*/ 343701 h 638535"/>
                  <a:gd name="connsiteX14" fmla="*/ 547009 w 666114"/>
                  <a:gd name="connsiteY14" fmla="*/ 361870 h 638535"/>
                  <a:gd name="connsiteX15" fmla="*/ 342921 w 666114"/>
                  <a:gd name="connsiteY15" fmla="*/ 362002 h 638535"/>
                  <a:gd name="connsiteX16" fmla="*/ 342987 w 666114"/>
                  <a:gd name="connsiteY16" fmla="*/ 361738 h 638535"/>
                  <a:gd name="connsiteX17" fmla="*/ 138899 w 666114"/>
                  <a:gd name="connsiteY17" fmla="*/ 361539 h 638535"/>
                  <a:gd name="connsiteX18" fmla="*/ 114849 w 666114"/>
                  <a:gd name="connsiteY18" fmla="*/ 345485 h 638535"/>
                  <a:gd name="connsiteX19" fmla="*/ 138899 w 666114"/>
                  <a:gd name="connsiteY19" fmla="*/ 329166 h 638535"/>
                  <a:gd name="connsiteX20" fmla="*/ 547075 w 666114"/>
                  <a:gd name="connsiteY20" fmla="*/ 329364 h 638535"/>
                  <a:gd name="connsiteX21" fmla="*/ 563940 w 666114"/>
                  <a:gd name="connsiteY21" fmla="*/ 328877 h 638535"/>
                  <a:gd name="connsiteX22" fmla="*/ 549255 w 666114"/>
                  <a:gd name="connsiteY22" fmla="*/ 236140 h 638535"/>
                  <a:gd name="connsiteX23" fmla="*/ 573700 w 666114"/>
                  <a:gd name="connsiteY23" fmla="*/ 253384 h 638535"/>
                  <a:gd name="connsiteX24" fmla="*/ 547999 w 666114"/>
                  <a:gd name="connsiteY24" fmla="*/ 269042 h 638535"/>
                  <a:gd name="connsiteX25" fmla="*/ 340013 w 666114"/>
                  <a:gd name="connsiteY25" fmla="*/ 269241 h 638535"/>
                  <a:gd name="connsiteX26" fmla="*/ 340013 w 666114"/>
                  <a:gd name="connsiteY26" fmla="*/ 269439 h 638535"/>
                  <a:gd name="connsiteX27" fmla="*/ 141937 w 666114"/>
                  <a:gd name="connsiteY27" fmla="*/ 269241 h 638535"/>
                  <a:gd name="connsiteX28" fmla="*/ 114188 w 666114"/>
                  <a:gd name="connsiteY28" fmla="*/ 252195 h 638535"/>
                  <a:gd name="connsiteX29" fmla="*/ 139955 w 666114"/>
                  <a:gd name="connsiteY29" fmla="*/ 236338 h 638535"/>
                  <a:gd name="connsiteX30" fmla="*/ 549255 w 666114"/>
                  <a:gd name="connsiteY30" fmla="*/ 236140 h 638535"/>
                  <a:gd name="connsiteX31" fmla="*/ 577334 w 666114"/>
                  <a:gd name="connsiteY31" fmla="*/ 151108 h 638535"/>
                  <a:gd name="connsiteX32" fmla="*/ 336512 w 666114"/>
                  <a:gd name="connsiteY32" fmla="*/ 151438 h 638535"/>
                  <a:gd name="connsiteX33" fmla="*/ 336578 w 666114"/>
                  <a:gd name="connsiteY33" fmla="*/ 151703 h 638535"/>
                  <a:gd name="connsiteX34" fmla="*/ 89214 w 666114"/>
                  <a:gd name="connsiteY34" fmla="*/ 151306 h 638535"/>
                  <a:gd name="connsiteX35" fmla="*/ 51488 w 666114"/>
                  <a:gd name="connsiteY35" fmla="*/ 189692 h 638535"/>
                  <a:gd name="connsiteX36" fmla="*/ 52281 w 666114"/>
                  <a:gd name="connsiteY36" fmla="*/ 318264 h 638535"/>
                  <a:gd name="connsiteX37" fmla="*/ 58492 w 666114"/>
                  <a:gd name="connsiteY37" fmla="*/ 403691 h 638535"/>
                  <a:gd name="connsiteX38" fmla="*/ 141144 w 666114"/>
                  <a:gd name="connsiteY38" fmla="*/ 408118 h 638535"/>
                  <a:gd name="connsiteX39" fmla="*/ 253132 w 666114"/>
                  <a:gd name="connsiteY39" fmla="*/ 442606 h 638535"/>
                  <a:gd name="connsiteX40" fmla="*/ 328848 w 666114"/>
                  <a:gd name="connsiteY40" fmla="*/ 467052 h 638535"/>
                  <a:gd name="connsiteX41" fmla="*/ 582818 w 666114"/>
                  <a:gd name="connsiteY41" fmla="*/ 467184 h 638535"/>
                  <a:gd name="connsiteX42" fmla="*/ 615391 w 666114"/>
                  <a:gd name="connsiteY42" fmla="*/ 433489 h 638535"/>
                  <a:gd name="connsiteX43" fmla="*/ 615523 w 666114"/>
                  <a:gd name="connsiteY43" fmla="*/ 189494 h 638535"/>
                  <a:gd name="connsiteX44" fmla="*/ 577334 w 666114"/>
                  <a:gd name="connsiteY44" fmla="*/ 151108 h 638535"/>
                  <a:gd name="connsiteX45" fmla="*/ 76198 w 666114"/>
                  <a:gd name="connsiteY45" fmla="*/ 51410 h 638535"/>
                  <a:gd name="connsiteX46" fmla="*/ 52149 w 666114"/>
                  <a:gd name="connsiteY46" fmla="*/ 79489 h 638535"/>
                  <a:gd name="connsiteX47" fmla="*/ 76132 w 666114"/>
                  <a:gd name="connsiteY47" fmla="*/ 104133 h 638535"/>
                  <a:gd name="connsiteX48" fmla="*/ 293765 w 666114"/>
                  <a:gd name="connsiteY48" fmla="*/ 103737 h 638535"/>
                  <a:gd name="connsiteX49" fmla="*/ 224194 w 666114"/>
                  <a:gd name="connsiteY49" fmla="*/ 51806 h 638535"/>
                  <a:gd name="connsiteX50" fmla="*/ 76198 w 666114"/>
                  <a:gd name="connsiteY50" fmla="*/ 51410 h 638535"/>
                  <a:gd name="connsiteX51" fmla="*/ 238266 w 666114"/>
                  <a:gd name="connsiteY51" fmla="*/ 8 h 638535"/>
                  <a:gd name="connsiteX52" fmla="*/ 283458 w 666114"/>
                  <a:gd name="connsiteY52" fmla="*/ 21547 h 638535"/>
                  <a:gd name="connsiteX53" fmla="*/ 474398 w 666114"/>
                  <a:gd name="connsiteY53" fmla="*/ 104728 h 638535"/>
                  <a:gd name="connsiteX54" fmla="*/ 596230 w 666114"/>
                  <a:gd name="connsiteY54" fmla="*/ 103935 h 638535"/>
                  <a:gd name="connsiteX55" fmla="*/ 665537 w 666114"/>
                  <a:gd name="connsiteY55" fmla="*/ 170731 h 638535"/>
                  <a:gd name="connsiteX56" fmla="*/ 665603 w 666114"/>
                  <a:gd name="connsiteY56" fmla="*/ 566355 h 638535"/>
                  <a:gd name="connsiteX57" fmla="*/ 607132 w 666114"/>
                  <a:gd name="connsiteY57" fmla="*/ 633547 h 638535"/>
                  <a:gd name="connsiteX58" fmla="*/ 66684 w 666114"/>
                  <a:gd name="connsiteY58" fmla="*/ 634010 h 638535"/>
                  <a:gd name="connsiteX59" fmla="*/ 218 w 666114"/>
                  <a:gd name="connsiteY59" fmla="*/ 561135 h 638535"/>
                  <a:gd name="connsiteX60" fmla="*/ 86 w 666114"/>
                  <a:gd name="connsiteY60" fmla="*/ 303993 h 638535"/>
                  <a:gd name="connsiteX61" fmla="*/ 747 w 666114"/>
                  <a:gd name="connsiteY61" fmla="*/ 303993 h 638535"/>
                  <a:gd name="connsiteX62" fmla="*/ 416 w 666114"/>
                  <a:gd name="connsiteY62" fmla="*/ 43548 h 638535"/>
                  <a:gd name="connsiteX63" fmla="*/ 43692 w 666114"/>
                  <a:gd name="connsiteY63" fmla="*/ 140 h 638535"/>
                  <a:gd name="connsiteX64" fmla="*/ 238266 w 666114"/>
                  <a:gd name="connsiteY64" fmla="*/ 8 h 63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66114" h="638535">
                    <a:moveTo>
                      <a:pt x="93095" y="458183"/>
                    </a:moveTo>
                    <a:cubicBezTo>
                      <a:pt x="78114" y="457043"/>
                      <a:pt x="64735" y="457902"/>
                      <a:pt x="57170" y="467647"/>
                    </a:cubicBezTo>
                    <a:cubicBezTo>
                      <a:pt x="43097" y="485816"/>
                      <a:pt x="53998" y="522485"/>
                      <a:pt x="51488" y="550763"/>
                    </a:cubicBezTo>
                    <a:cubicBezTo>
                      <a:pt x="49043" y="578908"/>
                      <a:pt x="60936" y="587167"/>
                      <a:pt x="87628" y="586770"/>
                    </a:cubicBezTo>
                    <a:cubicBezTo>
                      <a:pt x="169091" y="585647"/>
                      <a:pt x="250489" y="586374"/>
                      <a:pt x="331952" y="586374"/>
                    </a:cubicBezTo>
                    <a:cubicBezTo>
                      <a:pt x="414539" y="586308"/>
                      <a:pt x="497059" y="584986"/>
                      <a:pt x="579514" y="586902"/>
                    </a:cubicBezTo>
                    <a:cubicBezTo>
                      <a:pt x="614597" y="587761"/>
                      <a:pt x="614003" y="568469"/>
                      <a:pt x="615522" y="543231"/>
                    </a:cubicBezTo>
                    <a:cubicBezTo>
                      <a:pt x="617240" y="514887"/>
                      <a:pt x="602572" y="514160"/>
                      <a:pt x="581364" y="514358"/>
                    </a:cubicBezTo>
                    <a:cubicBezTo>
                      <a:pt x="490056" y="515085"/>
                      <a:pt x="398682" y="513896"/>
                      <a:pt x="307375" y="515151"/>
                    </a:cubicBezTo>
                    <a:cubicBezTo>
                      <a:pt x="279691" y="515547"/>
                      <a:pt x="255180" y="511650"/>
                      <a:pt x="234896" y="491829"/>
                    </a:cubicBezTo>
                    <a:cubicBezTo>
                      <a:pt x="207940" y="465533"/>
                      <a:pt x="175896" y="456019"/>
                      <a:pt x="138633" y="460710"/>
                    </a:cubicBezTo>
                    <a:cubicBezTo>
                      <a:pt x="124660" y="462461"/>
                      <a:pt x="108077" y="459323"/>
                      <a:pt x="93095" y="458183"/>
                    </a:cubicBezTo>
                    <a:close/>
                    <a:moveTo>
                      <a:pt x="563940" y="328877"/>
                    </a:moveTo>
                    <a:cubicBezTo>
                      <a:pt x="569175" y="329909"/>
                      <a:pt x="573239" y="333493"/>
                      <a:pt x="573767" y="343701"/>
                    </a:cubicBezTo>
                    <a:cubicBezTo>
                      <a:pt x="574956" y="365570"/>
                      <a:pt x="559496" y="361804"/>
                      <a:pt x="547009" y="361870"/>
                    </a:cubicBezTo>
                    <a:cubicBezTo>
                      <a:pt x="478957" y="362134"/>
                      <a:pt x="410972" y="362002"/>
                      <a:pt x="342921" y="362002"/>
                    </a:cubicBezTo>
                    <a:cubicBezTo>
                      <a:pt x="342987" y="361804"/>
                      <a:pt x="342987" y="361738"/>
                      <a:pt x="342987" y="361738"/>
                    </a:cubicBezTo>
                    <a:cubicBezTo>
                      <a:pt x="274935" y="361738"/>
                      <a:pt x="206950" y="361936"/>
                      <a:pt x="138899" y="361539"/>
                    </a:cubicBezTo>
                    <a:cubicBezTo>
                      <a:pt x="128393" y="361473"/>
                      <a:pt x="114783" y="367221"/>
                      <a:pt x="114849" y="345485"/>
                    </a:cubicBezTo>
                    <a:cubicBezTo>
                      <a:pt x="114915" y="324012"/>
                      <a:pt x="128195" y="329166"/>
                      <a:pt x="138899" y="329166"/>
                    </a:cubicBezTo>
                    <a:cubicBezTo>
                      <a:pt x="274935" y="328901"/>
                      <a:pt x="411038" y="328901"/>
                      <a:pt x="547075" y="329364"/>
                    </a:cubicBezTo>
                    <a:cubicBezTo>
                      <a:pt x="552295" y="329364"/>
                      <a:pt x="558703" y="327844"/>
                      <a:pt x="563940" y="328877"/>
                    </a:cubicBezTo>
                    <a:close/>
                    <a:moveTo>
                      <a:pt x="549255" y="236140"/>
                    </a:moveTo>
                    <a:cubicBezTo>
                      <a:pt x="561279" y="236140"/>
                      <a:pt x="574031" y="234158"/>
                      <a:pt x="573700" y="253384"/>
                    </a:cubicBezTo>
                    <a:cubicBezTo>
                      <a:pt x="573304" y="273535"/>
                      <a:pt x="558967" y="268976"/>
                      <a:pt x="547999" y="269042"/>
                    </a:cubicBezTo>
                    <a:cubicBezTo>
                      <a:pt x="478693" y="269373"/>
                      <a:pt x="409386" y="269241"/>
                      <a:pt x="340013" y="269241"/>
                    </a:cubicBezTo>
                    <a:cubicBezTo>
                      <a:pt x="340013" y="269241"/>
                      <a:pt x="340013" y="269307"/>
                      <a:pt x="340013" y="269439"/>
                    </a:cubicBezTo>
                    <a:cubicBezTo>
                      <a:pt x="274010" y="269439"/>
                      <a:pt x="208006" y="269637"/>
                      <a:pt x="141937" y="269241"/>
                    </a:cubicBezTo>
                    <a:cubicBezTo>
                      <a:pt x="130044" y="269175"/>
                      <a:pt x="113857" y="274592"/>
                      <a:pt x="114188" y="252195"/>
                    </a:cubicBezTo>
                    <a:cubicBezTo>
                      <a:pt x="114452" y="232176"/>
                      <a:pt x="128789" y="236338"/>
                      <a:pt x="139955" y="236338"/>
                    </a:cubicBezTo>
                    <a:cubicBezTo>
                      <a:pt x="276388" y="236074"/>
                      <a:pt x="412821" y="236140"/>
                      <a:pt x="549255" y="236140"/>
                    </a:cubicBezTo>
                    <a:close/>
                    <a:moveTo>
                      <a:pt x="577334" y="151108"/>
                    </a:moveTo>
                    <a:cubicBezTo>
                      <a:pt x="497060" y="152099"/>
                      <a:pt x="416786" y="151438"/>
                      <a:pt x="336512" y="151438"/>
                    </a:cubicBezTo>
                    <a:cubicBezTo>
                      <a:pt x="336512" y="151505"/>
                      <a:pt x="336512" y="151571"/>
                      <a:pt x="336578" y="151703"/>
                    </a:cubicBezTo>
                    <a:cubicBezTo>
                      <a:pt x="254123" y="151703"/>
                      <a:pt x="171668" y="152364"/>
                      <a:pt x="89214" y="151306"/>
                    </a:cubicBezTo>
                    <a:cubicBezTo>
                      <a:pt x="61002" y="150910"/>
                      <a:pt x="50035" y="160622"/>
                      <a:pt x="51488" y="189692"/>
                    </a:cubicBezTo>
                    <a:cubicBezTo>
                      <a:pt x="53536" y="232440"/>
                      <a:pt x="51158" y="275451"/>
                      <a:pt x="52281" y="318264"/>
                    </a:cubicBezTo>
                    <a:cubicBezTo>
                      <a:pt x="53008" y="347466"/>
                      <a:pt x="39464" y="384994"/>
                      <a:pt x="58492" y="403691"/>
                    </a:cubicBezTo>
                    <a:cubicBezTo>
                      <a:pt x="75868" y="420737"/>
                      <a:pt x="113065" y="410034"/>
                      <a:pt x="141144" y="408118"/>
                    </a:cubicBezTo>
                    <a:cubicBezTo>
                      <a:pt x="183693" y="405277"/>
                      <a:pt x="221551" y="412412"/>
                      <a:pt x="253132" y="442606"/>
                    </a:cubicBezTo>
                    <a:cubicBezTo>
                      <a:pt x="274472" y="463021"/>
                      <a:pt x="300107" y="467448"/>
                      <a:pt x="328848" y="467052"/>
                    </a:cubicBezTo>
                    <a:cubicBezTo>
                      <a:pt x="413483" y="465797"/>
                      <a:pt x="498184" y="465070"/>
                      <a:pt x="582818" y="467184"/>
                    </a:cubicBezTo>
                    <a:cubicBezTo>
                      <a:pt x="610700" y="467845"/>
                      <a:pt x="615721" y="457934"/>
                      <a:pt x="615391" y="433489"/>
                    </a:cubicBezTo>
                    <a:cubicBezTo>
                      <a:pt x="614267" y="352157"/>
                      <a:pt x="613937" y="270826"/>
                      <a:pt x="615523" y="189494"/>
                    </a:cubicBezTo>
                    <a:cubicBezTo>
                      <a:pt x="616051" y="160358"/>
                      <a:pt x="605414" y="150778"/>
                      <a:pt x="577334" y="151108"/>
                    </a:cubicBezTo>
                    <a:close/>
                    <a:moveTo>
                      <a:pt x="76198" y="51410"/>
                    </a:moveTo>
                    <a:cubicBezTo>
                      <a:pt x="53140" y="50617"/>
                      <a:pt x="52546" y="62113"/>
                      <a:pt x="52149" y="79489"/>
                    </a:cubicBezTo>
                    <a:cubicBezTo>
                      <a:pt x="51687" y="97724"/>
                      <a:pt x="57038" y="104397"/>
                      <a:pt x="76132" y="104133"/>
                    </a:cubicBezTo>
                    <a:cubicBezTo>
                      <a:pt x="145175" y="103142"/>
                      <a:pt x="214217" y="103737"/>
                      <a:pt x="293765" y="103737"/>
                    </a:cubicBezTo>
                    <a:cubicBezTo>
                      <a:pt x="265685" y="82264"/>
                      <a:pt x="257691" y="51542"/>
                      <a:pt x="224194" y="51806"/>
                    </a:cubicBezTo>
                    <a:cubicBezTo>
                      <a:pt x="174840" y="52202"/>
                      <a:pt x="125486" y="53061"/>
                      <a:pt x="76198" y="51410"/>
                    </a:cubicBezTo>
                    <a:close/>
                    <a:moveTo>
                      <a:pt x="238266" y="8"/>
                    </a:moveTo>
                    <a:cubicBezTo>
                      <a:pt x="257889" y="-256"/>
                      <a:pt x="272820" y="5888"/>
                      <a:pt x="283458" y="21547"/>
                    </a:cubicBezTo>
                    <a:cubicBezTo>
                      <a:pt x="329773" y="89334"/>
                      <a:pt x="391745" y="116951"/>
                      <a:pt x="474398" y="104728"/>
                    </a:cubicBezTo>
                    <a:cubicBezTo>
                      <a:pt x="514172" y="98848"/>
                      <a:pt x="555598" y="103208"/>
                      <a:pt x="596230" y="103935"/>
                    </a:cubicBezTo>
                    <a:cubicBezTo>
                      <a:pt x="638911" y="104662"/>
                      <a:pt x="665273" y="129108"/>
                      <a:pt x="665537" y="170731"/>
                    </a:cubicBezTo>
                    <a:cubicBezTo>
                      <a:pt x="666329" y="302606"/>
                      <a:pt x="666263" y="434480"/>
                      <a:pt x="665603" y="566355"/>
                    </a:cubicBezTo>
                    <a:cubicBezTo>
                      <a:pt x="665404" y="605071"/>
                      <a:pt x="642743" y="632160"/>
                      <a:pt x="607132" y="633547"/>
                    </a:cubicBezTo>
                    <a:cubicBezTo>
                      <a:pt x="427026" y="640418"/>
                      <a:pt x="246855" y="639824"/>
                      <a:pt x="66684" y="634010"/>
                    </a:cubicBezTo>
                    <a:cubicBezTo>
                      <a:pt x="21162" y="632556"/>
                      <a:pt x="483" y="607054"/>
                      <a:pt x="218" y="561135"/>
                    </a:cubicBezTo>
                    <a:cubicBezTo>
                      <a:pt x="-178" y="475443"/>
                      <a:pt x="86" y="389685"/>
                      <a:pt x="86" y="303993"/>
                    </a:cubicBezTo>
                    <a:cubicBezTo>
                      <a:pt x="284" y="303993"/>
                      <a:pt x="549" y="303993"/>
                      <a:pt x="747" y="303993"/>
                    </a:cubicBezTo>
                    <a:cubicBezTo>
                      <a:pt x="747" y="217178"/>
                      <a:pt x="1342" y="130363"/>
                      <a:pt x="416" y="43548"/>
                    </a:cubicBezTo>
                    <a:cubicBezTo>
                      <a:pt x="86" y="12561"/>
                      <a:pt x="12838" y="-256"/>
                      <a:pt x="43692" y="140"/>
                    </a:cubicBezTo>
                    <a:cubicBezTo>
                      <a:pt x="108506" y="1065"/>
                      <a:pt x="173386" y="999"/>
                      <a:pt x="238266" y="8"/>
                    </a:cubicBezTo>
                    <a:close/>
                  </a:path>
                </a:pathLst>
              </a:custGeom>
              <a:solidFill>
                <a:srgbClr val="F7FAF9"/>
              </a:solidFill>
              <a:ln w="6603" cap="flat">
                <a:noFill/>
                <a:prstDash val="solid"/>
                <a:miter/>
              </a:ln>
            </p:spPr>
            <p:txBody>
              <a:bodyPr rtlCol="0" anchor="ctr"/>
              <a:lstStyle/>
              <a:p>
                <a:endParaRPr lang="en-US"/>
              </a:p>
            </p:txBody>
          </p:sp>
        </p:grpSp>
        <p:grpSp>
          <p:nvGrpSpPr>
            <p:cNvPr id="7" name="그룹 162">
              <a:extLst>
                <a:ext uri="{FF2B5EF4-FFF2-40B4-BE49-F238E27FC236}">
                  <a16:creationId xmlns:a16="http://schemas.microsoft.com/office/drawing/2014/main" id="{2F3AD930-2E37-5D0A-DD07-4C914620424F}"/>
                </a:ext>
              </a:extLst>
            </p:cNvPr>
            <p:cNvGrpSpPr/>
            <p:nvPr/>
          </p:nvGrpSpPr>
          <p:grpSpPr>
            <a:xfrm>
              <a:off x="6301874" y="2294286"/>
              <a:ext cx="360000" cy="360000"/>
              <a:chOff x="3259986" y="2446265"/>
              <a:chExt cx="528819" cy="529261"/>
            </a:xfrm>
          </p:grpSpPr>
          <p:sp>
            <p:nvSpPr>
              <p:cNvPr id="15" name="Graphic 2">
                <a:extLst>
                  <a:ext uri="{FF2B5EF4-FFF2-40B4-BE49-F238E27FC236}">
                    <a16:creationId xmlns:a16="http://schemas.microsoft.com/office/drawing/2014/main" id="{988275EF-A558-F2AE-1ECD-4DB3E5FD62B0}"/>
                  </a:ext>
                </a:extLst>
              </p:cNvPr>
              <p:cNvSpPr/>
              <p:nvPr/>
            </p:nvSpPr>
            <p:spPr>
              <a:xfrm>
                <a:off x="3259986" y="2446265"/>
                <a:ext cx="528819" cy="529261"/>
              </a:xfrm>
              <a:custGeom>
                <a:avLst/>
                <a:gdLst>
                  <a:gd name="connsiteX0" fmla="*/ 1054337 w 1054391"/>
                  <a:gd name="connsiteY0" fmla="*/ 530437 h 1055273"/>
                  <a:gd name="connsiteX1" fmla="*/ 521091 w 1054391"/>
                  <a:gd name="connsiteY1" fmla="*/ 1055226 h 1055273"/>
                  <a:gd name="connsiteX2" fmla="*/ 2 w 1054391"/>
                  <a:gd name="connsiteY2" fmla="*/ 530239 h 1055273"/>
                  <a:gd name="connsiteX3" fmla="*/ 536023 w 1054391"/>
                  <a:gd name="connsiteY3" fmla="*/ 32 h 1055273"/>
                  <a:gd name="connsiteX4" fmla="*/ 1054337 w 1054391"/>
                  <a:gd name="connsiteY4" fmla="*/ 530437 h 105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391" h="1055273">
                    <a:moveTo>
                      <a:pt x="1054337" y="530437"/>
                    </a:moveTo>
                    <a:cubicBezTo>
                      <a:pt x="1058367" y="800066"/>
                      <a:pt x="837498" y="1059322"/>
                      <a:pt x="521091" y="1055226"/>
                    </a:cubicBezTo>
                    <a:cubicBezTo>
                      <a:pt x="226752" y="1051460"/>
                      <a:pt x="729" y="820679"/>
                      <a:pt x="2" y="530239"/>
                    </a:cubicBezTo>
                    <a:cubicBezTo>
                      <a:pt x="-857" y="219911"/>
                      <a:pt x="249084" y="-3073"/>
                      <a:pt x="536023" y="32"/>
                    </a:cubicBezTo>
                    <a:cubicBezTo>
                      <a:pt x="824020" y="3269"/>
                      <a:pt x="1055527" y="238873"/>
                      <a:pt x="1054337" y="530437"/>
                    </a:cubicBezTo>
                    <a:close/>
                  </a:path>
                </a:pathLst>
              </a:custGeom>
              <a:solidFill>
                <a:schemeClr val="accent1"/>
              </a:solidFill>
              <a:ln w="6603" cap="flat">
                <a:noFill/>
                <a:prstDash val="solid"/>
                <a:miter/>
              </a:ln>
            </p:spPr>
            <p:txBody>
              <a:bodyPr rtlCol="0" anchor="ctr"/>
              <a:lstStyle/>
              <a:p>
                <a:endParaRPr lang="en-US"/>
              </a:p>
            </p:txBody>
          </p:sp>
          <p:sp>
            <p:nvSpPr>
              <p:cNvPr id="16" name="Freeform: Shape 203">
                <a:extLst>
                  <a:ext uri="{FF2B5EF4-FFF2-40B4-BE49-F238E27FC236}">
                    <a16:creationId xmlns:a16="http://schemas.microsoft.com/office/drawing/2014/main" id="{97B7BCCD-C2D2-2477-C9F4-EA640D0D32C1}"/>
                  </a:ext>
                </a:extLst>
              </p:cNvPr>
              <p:cNvSpPr/>
              <p:nvPr/>
            </p:nvSpPr>
            <p:spPr>
              <a:xfrm>
                <a:off x="3377877" y="2530112"/>
                <a:ext cx="334083" cy="320251"/>
              </a:xfrm>
              <a:custGeom>
                <a:avLst/>
                <a:gdLst>
                  <a:gd name="connsiteX0" fmla="*/ 93095 w 666114"/>
                  <a:gd name="connsiteY0" fmla="*/ 458183 h 638535"/>
                  <a:gd name="connsiteX1" fmla="*/ 57170 w 666114"/>
                  <a:gd name="connsiteY1" fmla="*/ 467647 h 638535"/>
                  <a:gd name="connsiteX2" fmla="*/ 51488 w 666114"/>
                  <a:gd name="connsiteY2" fmla="*/ 550763 h 638535"/>
                  <a:gd name="connsiteX3" fmla="*/ 87628 w 666114"/>
                  <a:gd name="connsiteY3" fmla="*/ 586770 h 638535"/>
                  <a:gd name="connsiteX4" fmla="*/ 331952 w 666114"/>
                  <a:gd name="connsiteY4" fmla="*/ 586374 h 638535"/>
                  <a:gd name="connsiteX5" fmla="*/ 579514 w 666114"/>
                  <a:gd name="connsiteY5" fmla="*/ 586902 h 638535"/>
                  <a:gd name="connsiteX6" fmla="*/ 615522 w 666114"/>
                  <a:gd name="connsiteY6" fmla="*/ 543231 h 638535"/>
                  <a:gd name="connsiteX7" fmla="*/ 581364 w 666114"/>
                  <a:gd name="connsiteY7" fmla="*/ 514358 h 638535"/>
                  <a:gd name="connsiteX8" fmla="*/ 307375 w 666114"/>
                  <a:gd name="connsiteY8" fmla="*/ 515151 h 638535"/>
                  <a:gd name="connsiteX9" fmla="*/ 234896 w 666114"/>
                  <a:gd name="connsiteY9" fmla="*/ 491829 h 638535"/>
                  <a:gd name="connsiteX10" fmla="*/ 138633 w 666114"/>
                  <a:gd name="connsiteY10" fmla="*/ 460710 h 638535"/>
                  <a:gd name="connsiteX11" fmla="*/ 93095 w 666114"/>
                  <a:gd name="connsiteY11" fmla="*/ 458183 h 638535"/>
                  <a:gd name="connsiteX12" fmla="*/ 563940 w 666114"/>
                  <a:gd name="connsiteY12" fmla="*/ 328877 h 638535"/>
                  <a:gd name="connsiteX13" fmla="*/ 573767 w 666114"/>
                  <a:gd name="connsiteY13" fmla="*/ 343701 h 638535"/>
                  <a:gd name="connsiteX14" fmla="*/ 547009 w 666114"/>
                  <a:gd name="connsiteY14" fmla="*/ 361870 h 638535"/>
                  <a:gd name="connsiteX15" fmla="*/ 342921 w 666114"/>
                  <a:gd name="connsiteY15" fmla="*/ 362002 h 638535"/>
                  <a:gd name="connsiteX16" fmla="*/ 342987 w 666114"/>
                  <a:gd name="connsiteY16" fmla="*/ 361738 h 638535"/>
                  <a:gd name="connsiteX17" fmla="*/ 138899 w 666114"/>
                  <a:gd name="connsiteY17" fmla="*/ 361539 h 638535"/>
                  <a:gd name="connsiteX18" fmla="*/ 114849 w 666114"/>
                  <a:gd name="connsiteY18" fmla="*/ 345485 h 638535"/>
                  <a:gd name="connsiteX19" fmla="*/ 138899 w 666114"/>
                  <a:gd name="connsiteY19" fmla="*/ 329166 h 638535"/>
                  <a:gd name="connsiteX20" fmla="*/ 547075 w 666114"/>
                  <a:gd name="connsiteY20" fmla="*/ 329364 h 638535"/>
                  <a:gd name="connsiteX21" fmla="*/ 563940 w 666114"/>
                  <a:gd name="connsiteY21" fmla="*/ 328877 h 638535"/>
                  <a:gd name="connsiteX22" fmla="*/ 549255 w 666114"/>
                  <a:gd name="connsiteY22" fmla="*/ 236140 h 638535"/>
                  <a:gd name="connsiteX23" fmla="*/ 573700 w 666114"/>
                  <a:gd name="connsiteY23" fmla="*/ 253384 h 638535"/>
                  <a:gd name="connsiteX24" fmla="*/ 547999 w 666114"/>
                  <a:gd name="connsiteY24" fmla="*/ 269042 h 638535"/>
                  <a:gd name="connsiteX25" fmla="*/ 340013 w 666114"/>
                  <a:gd name="connsiteY25" fmla="*/ 269241 h 638535"/>
                  <a:gd name="connsiteX26" fmla="*/ 340013 w 666114"/>
                  <a:gd name="connsiteY26" fmla="*/ 269439 h 638535"/>
                  <a:gd name="connsiteX27" fmla="*/ 141937 w 666114"/>
                  <a:gd name="connsiteY27" fmla="*/ 269241 h 638535"/>
                  <a:gd name="connsiteX28" fmla="*/ 114188 w 666114"/>
                  <a:gd name="connsiteY28" fmla="*/ 252195 h 638535"/>
                  <a:gd name="connsiteX29" fmla="*/ 139955 w 666114"/>
                  <a:gd name="connsiteY29" fmla="*/ 236338 h 638535"/>
                  <a:gd name="connsiteX30" fmla="*/ 549255 w 666114"/>
                  <a:gd name="connsiteY30" fmla="*/ 236140 h 638535"/>
                  <a:gd name="connsiteX31" fmla="*/ 577334 w 666114"/>
                  <a:gd name="connsiteY31" fmla="*/ 151108 h 638535"/>
                  <a:gd name="connsiteX32" fmla="*/ 336512 w 666114"/>
                  <a:gd name="connsiteY32" fmla="*/ 151438 h 638535"/>
                  <a:gd name="connsiteX33" fmla="*/ 336578 w 666114"/>
                  <a:gd name="connsiteY33" fmla="*/ 151703 h 638535"/>
                  <a:gd name="connsiteX34" fmla="*/ 89214 w 666114"/>
                  <a:gd name="connsiteY34" fmla="*/ 151306 h 638535"/>
                  <a:gd name="connsiteX35" fmla="*/ 51488 w 666114"/>
                  <a:gd name="connsiteY35" fmla="*/ 189692 h 638535"/>
                  <a:gd name="connsiteX36" fmla="*/ 52281 w 666114"/>
                  <a:gd name="connsiteY36" fmla="*/ 318264 h 638535"/>
                  <a:gd name="connsiteX37" fmla="*/ 58492 w 666114"/>
                  <a:gd name="connsiteY37" fmla="*/ 403691 h 638535"/>
                  <a:gd name="connsiteX38" fmla="*/ 141144 w 666114"/>
                  <a:gd name="connsiteY38" fmla="*/ 408118 h 638535"/>
                  <a:gd name="connsiteX39" fmla="*/ 253132 w 666114"/>
                  <a:gd name="connsiteY39" fmla="*/ 442606 h 638535"/>
                  <a:gd name="connsiteX40" fmla="*/ 328848 w 666114"/>
                  <a:gd name="connsiteY40" fmla="*/ 467052 h 638535"/>
                  <a:gd name="connsiteX41" fmla="*/ 582818 w 666114"/>
                  <a:gd name="connsiteY41" fmla="*/ 467184 h 638535"/>
                  <a:gd name="connsiteX42" fmla="*/ 615391 w 666114"/>
                  <a:gd name="connsiteY42" fmla="*/ 433489 h 638535"/>
                  <a:gd name="connsiteX43" fmla="*/ 615523 w 666114"/>
                  <a:gd name="connsiteY43" fmla="*/ 189494 h 638535"/>
                  <a:gd name="connsiteX44" fmla="*/ 577334 w 666114"/>
                  <a:gd name="connsiteY44" fmla="*/ 151108 h 638535"/>
                  <a:gd name="connsiteX45" fmla="*/ 76198 w 666114"/>
                  <a:gd name="connsiteY45" fmla="*/ 51410 h 638535"/>
                  <a:gd name="connsiteX46" fmla="*/ 52149 w 666114"/>
                  <a:gd name="connsiteY46" fmla="*/ 79489 h 638535"/>
                  <a:gd name="connsiteX47" fmla="*/ 76132 w 666114"/>
                  <a:gd name="connsiteY47" fmla="*/ 104133 h 638535"/>
                  <a:gd name="connsiteX48" fmla="*/ 293765 w 666114"/>
                  <a:gd name="connsiteY48" fmla="*/ 103737 h 638535"/>
                  <a:gd name="connsiteX49" fmla="*/ 224194 w 666114"/>
                  <a:gd name="connsiteY49" fmla="*/ 51806 h 638535"/>
                  <a:gd name="connsiteX50" fmla="*/ 76198 w 666114"/>
                  <a:gd name="connsiteY50" fmla="*/ 51410 h 638535"/>
                  <a:gd name="connsiteX51" fmla="*/ 238266 w 666114"/>
                  <a:gd name="connsiteY51" fmla="*/ 8 h 638535"/>
                  <a:gd name="connsiteX52" fmla="*/ 283458 w 666114"/>
                  <a:gd name="connsiteY52" fmla="*/ 21547 h 638535"/>
                  <a:gd name="connsiteX53" fmla="*/ 474398 w 666114"/>
                  <a:gd name="connsiteY53" fmla="*/ 104728 h 638535"/>
                  <a:gd name="connsiteX54" fmla="*/ 596230 w 666114"/>
                  <a:gd name="connsiteY54" fmla="*/ 103935 h 638535"/>
                  <a:gd name="connsiteX55" fmla="*/ 665537 w 666114"/>
                  <a:gd name="connsiteY55" fmla="*/ 170731 h 638535"/>
                  <a:gd name="connsiteX56" fmla="*/ 665603 w 666114"/>
                  <a:gd name="connsiteY56" fmla="*/ 566355 h 638535"/>
                  <a:gd name="connsiteX57" fmla="*/ 607132 w 666114"/>
                  <a:gd name="connsiteY57" fmla="*/ 633547 h 638535"/>
                  <a:gd name="connsiteX58" fmla="*/ 66684 w 666114"/>
                  <a:gd name="connsiteY58" fmla="*/ 634010 h 638535"/>
                  <a:gd name="connsiteX59" fmla="*/ 218 w 666114"/>
                  <a:gd name="connsiteY59" fmla="*/ 561135 h 638535"/>
                  <a:gd name="connsiteX60" fmla="*/ 86 w 666114"/>
                  <a:gd name="connsiteY60" fmla="*/ 303993 h 638535"/>
                  <a:gd name="connsiteX61" fmla="*/ 747 w 666114"/>
                  <a:gd name="connsiteY61" fmla="*/ 303993 h 638535"/>
                  <a:gd name="connsiteX62" fmla="*/ 416 w 666114"/>
                  <a:gd name="connsiteY62" fmla="*/ 43548 h 638535"/>
                  <a:gd name="connsiteX63" fmla="*/ 43692 w 666114"/>
                  <a:gd name="connsiteY63" fmla="*/ 140 h 638535"/>
                  <a:gd name="connsiteX64" fmla="*/ 238266 w 666114"/>
                  <a:gd name="connsiteY64" fmla="*/ 8 h 63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66114" h="638535">
                    <a:moveTo>
                      <a:pt x="93095" y="458183"/>
                    </a:moveTo>
                    <a:cubicBezTo>
                      <a:pt x="78114" y="457043"/>
                      <a:pt x="64735" y="457902"/>
                      <a:pt x="57170" y="467647"/>
                    </a:cubicBezTo>
                    <a:cubicBezTo>
                      <a:pt x="43097" y="485816"/>
                      <a:pt x="53998" y="522485"/>
                      <a:pt x="51488" y="550763"/>
                    </a:cubicBezTo>
                    <a:cubicBezTo>
                      <a:pt x="49043" y="578908"/>
                      <a:pt x="60936" y="587167"/>
                      <a:pt x="87628" y="586770"/>
                    </a:cubicBezTo>
                    <a:cubicBezTo>
                      <a:pt x="169091" y="585647"/>
                      <a:pt x="250489" y="586374"/>
                      <a:pt x="331952" y="586374"/>
                    </a:cubicBezTo>
                    <a:cubicBezTo>
                      <a:pt x="414539" y="586308"/>
                      <a:pt x="497059" y="584986"/>
                      <a:pt x="579514" y="586902"/>
                    </a:cubicBezTo>
                    <a:cubicBezTo>
                      <a:pt x="614597" y="587761"/>
                      <a:pt x="614003" y="568469"/>
                      <a:pt x="615522" y="543231"/>
                    </a:cubicBezTo>
                    <a:cubicBezTo>
                      <a:pt x="617240" y="514887"/>
                      <a:pt x="602572" y="514160"/>
                      <a:pt x="581364" y="514358"/>
                    </a:cubicBezTo>
                    <a:cubicBezTo>
                      <a:pt x="490056" y="515085"/>
                      <a:pt x="398682" y="513896"/>
                      <a:pt x="307375" y="515151"/>
                    </a:cubicBezTo>
                    <a:cubicBezTo>
                      <a:pt x="279691" y="515547"/>
                      <a:pt x="255180" y="511650"/>
                      <a:pt x="234896" y="491829"/>
                    </a:cubicBezTo>
                    <a:cubicBezTo>
                      <a:pt x="207940" y="465533"/>
                      <a:pt x="175896" y="456019"/>
                      <a:pt x="138633" y="460710"/>
                    </a:cubicBezTo>
                    <a:cubicBezTo>
                      <a:pt x="124660" y="462461"/>
                      <a:pt x="108077" y="459323"/>
                      <a:pt x="93095" y="458183"/>
                    </a:cubicBezTo>
                    <a:close/>
                    <a:moveTo>
                      <a:pt x="563940" y="328877"/>
                    </a:moveTo>
                    <a:cubicBezTo>
                      <a:pt x="569175" y="329909"/>
                      <a:pt x="573239" y="333493"/>
                      <a:pt x="573767" y="343701"/>
                    </a:cubicBezTo>
                    <a:cubicBezTo>
                      <a:pt x="574956" y="365570"/>
                      <a:pt x="559496" y="361804"/>
                      <a:pt x="547009" y="361870"/>
                    </a:cubicBezTo>
                    <a:cubicBezTo>
                      <a:pt x="478957" y="362134"/>
                      <a:pt x="410972" y="362002"/>
                      <a:pt x="342921" y="362002"/>
                    </a:cubicBezTo>
                    <a:cubicBezTo>
                      <a:pt x="342987" y="361804"/>
                      <a:pt x="342987" y="361738"/>
                      <a:pt x="342987" y="361738"/>
                    </a:cubicBezTo>
                    <a:cubicBezTo>
                      <a:pt x="274935" y="361738"/>
                      <a:pt x="206950" y="361936"/>
                      <a:pt x="138899" y="361539"/>
                    </a:cubicBezTo>
                    <a:cubicBezTo>
                      <a:pt x="128393" y="361473"/>
                      <a:pt x="114783" y="367221"/>
                      <a:pt x="114849" y="345485"/>
                    </a:cubicBezTo>
                    <a:cubicBezTo>
                      <a:pt x="114915" y="324012"/>
                      <a:pt x="128195" y="329166"/>
                      <a:pt x="138899" y="329166"/>
                    </a:cubicBezTo>
                    <a:cubicBezTo>
                      <a:pt x="274935" y="328901"/>
                      <a:pt x="411038" y="328901"/>
                      <a:pt x="547075" y="329364"/>
                    </a:cubicBezTo>
                    <a:cubicBezTo>
                      <a:pt x="552295" y="329364"/>
                      <a:pt x="558703" y="327844"/>
                      <a:pt x="563940" y="328877"/>
                    </a:cubicBezTo>
                    <a:close/>
                    <a:moveTo>
                      <a:pt x="549255" y="236140"/>
                    </a:moveTo>
                    <a:cubicBezTo>
                      <a:pt x="561279" y="236140"/>
                      <a:pt x="574031" y="234158"/>
                      <a:pt x="573700" y="253384"/>
                    </a:cubicBezTo>
                    <a:cubicBezTo>
                      <a:pt x="573304" y="273535"/>
                      <a:pt x="558967" y="268976"/>
                      <a:pt x="547999" y="269042"/>
                    </a:cubicBezTo>
                    <a:cubicBezTo>
                      <a:pt x="478693" y="269373"/>
                      <a:pt x="409386" y="269241"/>
                      <a:pt x="340013" y="269241"/>
                    </a:cubicBezTo>
                    <a:cubicBezTo>
                      <a:pt x="340013" y="269241"/>
                      <a:pt x="340013" y="269307"/>
                      <a:pt x="340013" y="269439"/>
                    </a:cubicBezTo>
                    <a:cubicBezTo>
                      <a:pt x="274010" y="269439"/>
                      <a:pt x="208006" y="269637"/>
                      <a:pt x="141937" y="269241"/>
                    </a:cubicBezTo>
                    <a:cubicBezTo>
                      <a:pt x="130044" y="269175"/>
                      <a:pt x="113857" y="274592"/>
                      <a:pt x="114188" y="252195"/>
                    </a:cubicBezTo>
                    <a:cubicBezTo>
                      <a:pt x="114452" y="232176"/>
                      <a:pt x="128789" y="236338"/>
                      <a:pt x="139955" y="236338"/>
                    </a:cubicBezTo>
                    <a:cubicBezTo>
                      <a:pt x="276388" y="236074"/>
                      <a:pt x="412821" y="236140"/>
                      <a:pt x="549255" y="236140"/>
                    </a:cubicBezTo>
                    <a:close/>
                    <a:moveTo>
                      <a:pt x="577334" y="151108"/>
                    </a:moveTo>
                    <a:cubicBezTo>
                      <a:pt x="497060" y="152099"/>
                      <a:pt x="416786" y="151438"/>
                      <a:pt x="336512" y="151438"/>
                    </a:cubicBezTo>
                    <a:cubicBezTo>
                      <a:pt x="336512" y="151505"/>
                      <a:pt x="336512" y="151571"/>
                      <a:pt x="336578" y="151703"/>
                    </a:cubicBezTo>
                    <a:cubicBezTo>
                      <a:pt x="254123" y="151703"/>
                      <a:pt x="171668" y="152364"/>
                      <a:pt x="89214" y="151306"/>
                    </a:cubicBezTo>
                    <a:cubicBezTo>
                      <a:pt x="61002" y="150910"/>
                      <a:pt x="50035" y="160622"/>
                      <a:pt x="51488" y="189692"/>
                    </a:cubicBezTo>
                    <a:cubicBezTo>
                      <a:pt x="53536" y="232440"/>
                      <a:pt x="51158" y="275451"/>
                      <a:pt x="52281" y="318264"/>
                    </a:cubicBezTo>
                    <a:cubicBezTo>
                      <a:pt x="53008" y="347466"/>
                      <a:pt x="39464" y="384994"/>
                      <a:pt x="58492" y="403691"/>
                    </a:cubicBezTo>
                    <a:cubicBezTo>
                      <a:pt x="75868" y="420737"/>
                      <a:pt x="113065" y="410034"/>
                      <a:pt x="141144" y="408118"/>
                    </a:cubicBezTo>
                    <a:cubicBezTo>
                      <a:pt x="183693" y="405277"/>
                      <a:pt x="221551" y="412412"/>
                      <a:pt x="253132" y="442606"/>
                    </a:cubicBezTo>
                    <a:cubicBezTo>
                      <a:pt x="274472" y="463021"/>
                      <a:pt x="300107" y="467448"/>
                      <a:pt x="328848" y="467052"/>
                    </a:cubicBezTo>
                    <a:cubicBezTo>
                      <a:pt x="413483" y="465797"/>
                      <a:pt x="498184" y="465070"/>
                      <a:pt x="582818" y="467184"/>
                    </a:cubicBezTo>
                    <a:cubicBezTo>
                      <a:pt x="610700" y="467845"/>
                      <a:pt x="615721" y="457934"/>
                      <a:pt x="615391" y="433489"/>
                    </a:cubicBezTo>
                    <a:cubicBezTo>
                      <a:pt x="614267" y="352157"/>
                      <a:pt x="613937" y="270826"/>
                      <a:pt x="615523" y="189494"/>
                    </a:cubicBezTo>
                    <a:cubicBezTo>
                      <a:pt x="616051" y="160358"/>
                      <a:pt x="605414" y="150778"/>
                      <a:pt x="577334" y="151108"/>
                    </a:cubicBezTo>
                    <a:close/>
                    <a:moveTo>
                      <a:pt x="76198" y="51410"/>
                    </a:moveTo>
                    <a:cubicBezTo>
                      <a:pt x="53140" y="50617"/>
                      <a:pt x="52546" y="62113"/>
                      <a:pt x="52149" y="79489"/>
                    </a:cubicBezTo>
                    <a:cubicBezTo>
                      <a:pt x="51687" y="97724"/>
                      <a:pt x="57038" y="104397"/>
                      <a:pt x="76132" y="104133"/>
                    </a:cubicBezTo>
                    <a:cubicBezTo>
                      <a:pt x="145175" y="103142"/>
                      <a:pt x="214217" y="103737"/>
                      <a:pt x="293765" y="103737"/>
                    </a:cubicBezTo>
                    <a:cubicBezTo>
                      <a:pt x="265685" y="82264"/>
                      <a:pt x="257691" y="51542"/>
                      <a:pt x="224194" y="51806"/>
                    </a:cubicBezTo>
                    <a:cubicBezTo>
                      <a:pt x="174840" y="52202"/>
                      <a:pt x="125486" y="53061"/>
                      <a:pt x="76198" y="51410"/>
                    </a:cubicBezTo>
                    <a:close/>
                    <a:moveTo>
                      <a:pt x="238266" y="8"/>
                    </a:moveTo>
                    <a:cubicBezTo>
                      <a:pt x="257889" y="-256"/>
                      <a:pt x="272820" y="5888"/>
                      <a:pt x="283458" y="21547"/>
                    </a:cubicBezTo>
                    <a:cubicBezTo>
                      <a:pt x="329773" y="89334"/>
                      <a:pt x="391745" y="116951"/>
                      <a:pt x="474398" y="104728"/>
                    </a:cubicBezTo>
                    <a:cubicBezTo>
                      <a:pt x="514172" y="98848"/>
                      <a:pt x="555598" y="103208"/>
                      <a:pt x="596230" y="103935"/>
                    </a:cubicBezTo>
                    <a:cubicBezTo>
                      <a:pt x="638911" y="104662"/>
                      <a:pt x="665273" y="129108"/>
                      <a:pt x="665537" y="170731"/>
                    </a:cubicBezTo>
                    <a:cubicBezTo>
                      <a:pt x="666329" y="302606"/>
                      <a:pt x="666263" y="434480"/>
                      <a:pt x="665603" y="566355"/>
                    </a:cubicBezTo>
                    <a:cubicBezTo>
                      <a:pt x="665404" y="605071"/>
                      <a:pt x="642743" y="632160"/>
                      <a:pt x="607132" y="633547"/>
                    </a:cubicBezTo>
                    <a:cubicBezTo>
                      <a:pt x="427026" y="640418"/>
                      <a:pt x="246855" y="639824"/>
                      <a:pt x="66684" y="634010"/>
                    </a:cubicBezTo>
                    <a:cubicBezTo>
                      <a:pt x="21162" y="632556"/>
                      <a:pt x="483" y="607054"/>
                      <a:pt x="218" y="561135"/>
                    </a:cubicBezTo>
                    <a:cubicBezTo>
                      <a:pt x="-178" y="475443"/>
                      <a:pt x="86" y="389685"/>
                      <a:pt x="86" y="303993"/>
                    </a:cubicBezTo>
                    <a:cubicBezTo>
                      <a:pt x="284" y="303993"/>
                      <a:pt x="549" y="303993"/>
                      <a:pt x="747" y="303993"/>
                    </a:cubicBezTo>
                    <a:cubicBezTo>
                      <a:pt x="747" y="217178"/>
                      <a:pt x="1342" y="130363"/>
                      <a:pt x="416" y="43548"/>
                    </a:cubicBezTo>
                    <a:cubicBezTo>
                      <a:pt x="86" y="12561"/>
                      <a:pt x="12838" y="-256"/>
                      <a:pt x="43692" y="140"/>
                    </a:cubicBezTo>
                    <a:cubicBezTo>
                      <a:pt x="108506" y="1065"/>
                      <a:pt x="173386" y="999"/>
                      <a:pt x="238266" y="8"/>
                    </a:cubicBezTo>
                    <a:close/>
                  </a:path>
                </a:pathLst>
              </a:custGeom>
              <a:solidFill>
                <a:srgbClr val="F7FAF9"/>
              </a:solidFill>
              <a:ln w="6603" cap="flat">
                <a:noFill/>
                <a:prstDash val="solid"/>
                <a:miter/>
              </a:ln>
            </p:spPr>
            <p:txBody>
              <a:bodyPr rtlCol="0" anchor="ctr"/>
              <a:lstStyle/>
              <a:p>
                <a:endParaRPr lang="en-US"/>
              </a:p>
            </p:txBody>
          </p:sp>
        </p:grpSp>
        <p:grpSp>
          <p:nvGrpSpPr>
            <p:cNvPr id="17" name="그룹 162">
              <a:extLst>
                <a:ext uri="{FF2B5EF4-FFF2-40B4-BE49-F238E27FC236}">
                  <a16:creationId xmlns:a16="http://schemas.microsoft.com/office/drawing/2014/main" id="{A6529645-88D1-AD23-0806-941C792DC015}"/>
                </a:ext>
              </a:extLst>
            </p:cNvPr>
            <p:cNvGrpSpPr/>
            <p:nvPr/>
          </p:nvGrpSpPr>
          <p:grpSpPr>
            <a:xfrm>
              <a:off x="7920756" y="2685723"/>
              <a:ext cx="360000" cy="360000"/>
              <a:chOff x="3259986" y="2446265"/>
              <a:chExt cx="528819" cy="529261"/>
            </a:xfrm>
          </p:grpSpPr>
          <p:sp>
            <p:nvSpPr>
              <p:cNvPr id="20" name="Graphic 2">
                <a:extLst>
                  <a:ext uri="{FF2B5EF4-FFF2-40B4-BE49-F238E27FC236}">
                    <a16:creationId xmlns:a16="http://schemas.microsoft.com/office/drawing/2014/main" id="{509CB8C5-3530-1016-464D-A70C4DBD7821}"/>
                  </a:ext>
                </a:extLst>
              </p:cNvPr>
              <p:cNvSpPr/>
              <p:nvPr/>
            </p:nvSpPr>
            <p:spPr>
              <a:xfrm>
                <a:off x="3259986" y="2446265"/>
                <a:ext cx="528819" cy="529261"/>
              </a:xfrm>
              <a:custGeom>
                <a:avLst/>
                <a:gdLst>
                  <a:gd name="connsiteX0" fmla="*/ 1054337 w 1054391"/>
                  <a:gd name="connsiteY0" fmla="*/ 530437 h 1055273"/>
                  <a:gd name="connsiteX1" fmla="*/ 521091 w 1054391"/>
                  <a:gd name="connsiteY1" fmla="*/ 1055226 h 1055273"/>
                  <a:gd name="connsiteX2" fmla="*/ 2 w 1054391"/>
                  <a:gd name="connsiteY2" fmla="*/ 530239 h 1055273"/>
                  <a:gd name="connsiteX3" fmla="*/ 536023 w 1054391"/>
                  <a:gd name="connsiteY3" fmla="*/ 32 h 1055273"/>
                  <a:gd name="connsiteX4" fmla="*/ 1054337 w 1054391"/>
                  <a:gd name="connsiteY4" fmla="*/ 530437 h 105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391" h="1055273">
                    <a:moveTo>
                      <a:pt x="1054337" y="530437"/>
                    </a:moveTo>
                    <a:cubicBezTo>
                      <a:pt x="1058367" y="800066"/>
                      <a:pt x="837498" y="1059322"/>
                      <a:pt x="521091" y="1055226"/>
                    </a:cubicBezTo>
                    <a:cubicBezTo>
                      <a:pt x="226752" y="1051460"/>
                      <a:pt x="729" y="820679"/>
                      <a:pt x="2" y="530239"/>
                    </a:cubicBezTo>
                    <a:cubicBezTo>
                      <a:pt x="-857" y="219911"/>
                      <a:pt x="249084" y="-3073"/>
                      <a:pt x="536023" y="32"/>
                    </a:cubicBezTo>
                    <a:cubicBezTo>
                      <a:pt x="824020" y="3269"/>
                      <a:pt x="1055527" y="238873"/>
                      <a:pt x="1054337" y="530437"/>
                    </a:cubicBezTo>
                    <a:close/>
                  </a:path>
                </a:pathLst>
              </a:custGeom>
              <a:solidFill>
                <a:schemeClr val="accent1"/>
              </a:solidFill>
              <a:ln w="6603" cap="flat">
                <a:noFill/>
                <a:prstDash val="solid"/>
                <a:miter/>
              </a:ln>
            </p:spPr>
            <p:txBody>
              <a:bodyPr rtlCol="0" anchor="ctr"/>
              <a:lstStyle/>
              <a:p>
                <a:endParaRPr lang="en-US"/>
              </a:p>
            </p:txBody>
          </p:sp>
          <p:sp>
            <p:nvSpPr>
              <p:cNvPr id="21" name="Freeform: Shape 203">
                <a:extLst>
                  <a:ext uri="{FF2B5EF4-FFF2-40B4-BE49-F238E27FC236}">
                    <a16:creationId xmlns:a16="http://schemas.microsoft.com/office/drawing/2014/main" id="{45C66460-59CC-5E4D-DC16-B16E21BC139D}"/>
                  </a:ext>
                </a:extLst>
              </p:cNvPr>
              <p:cNvSpPr/>
              <p:nvPr/>
            </p:nvSpPr>
            <p:spPr>
              <a:xfrm>
                <a:off x="3377877" y="2530112"/>
                <a:ext cx="334083" cy="320251"/>
              </a:xfrm>
              <a:custGeom>
                <a:avLst/>
                <a:gdLst>
                  <a:gd name="connsiteX0" fmla="*/ 93095 w 666114"/>
                  <a:gd name="connsiteY0" fmla="*/ 458183 h 638535"/>
                  <a:gd name="connsiteX1" fmla="*/ 57170 w 666114"/>
                  <a:gd name="connsiteY1" fmla="*/ 467647 h 638535"/>
                  <a:gd name="connsiteX2" fmla="*/ 51488 w 666114"/>
                  <a:gd name="connsiteY2" fmla="*/ 550763 h 638535"/>
                  <a:gd name="connsiteX3" fmla="*/ 87628 w 666114"/>
                  <a:gd name="connsiteY3" fmla="*/ 586770 h 638535"/>
                  <a:gd name="connsiteX4" fmla="*/ 331952 w 666114"/>
                  <a:gd name="connsiteY4" fmla="*/ 586374 h 638535"/>
                  <a:gd name="connsiteX5" fmla="*/ 579514 w 666114"/>
                  <a:gd name="connsiteY5" fmla="*/ 586902 h 638535"/>
                  <a:gd name="connsiteX6" fmla="*/ 615522 w 666114"/>
                  <a:gd name="connsiteY6" fmla="*/ 543231 h 638535"/>
                  <a:gd name="connsiteX7" fmla="*/ 581364 w 666114"/>
                  <a:gd name="connsiteY7" fmla="*/ 514358 h 638535"/>
                  <a:gd name="connsiteX8" fmla="*/ 307375 w 666114"/>
                  <a:gd name="connsiteY8" fmla="*/ 515151 h 638535"/>
                  <a:gd name="connsiteX9" fmla="*/ 234896 w 666114"/>
                  <a:gd name="connsiteY9" fmla="*/ 491829 h 638535"/>
                  <a:gd name="connsiteX10" fmla="*/ 138633 w 666114"/>
                  <a:gd name="connsiteY10" fmla="*/ 460710 h 638535"/>
                  <a:gd name="connsiteX11" fmla="*/ 93095 w 666114"/>
                  <a:gd name="connsiteY11" fmla="*/ 458183 h 638535"/>
                  <a:gd name="connsiteX12" fmla="*/ 563940 w 666114"/>
                  <a:gd name="connsiteY12" fmla="*/ 328877 h 638535"/>
                  <a:gd name="connsiteX13" fmla="*/ 573767 w 666114"/>
                  <a:gd name="connsiteY13" fmla="*/ 343701 h 638535"/>
                  <a:gd name="connsiteX14" fmla="*/ 547009 w 666114"/>
                  <a:gd name="connsiteY14" fmla="*/ 361870 h 638535"/>
                  <a:gd name="connsiteX15" fmla="*/ 342921 w 666114"/>
                  <a:gd name="connsiteY15" fmla="*/ 362002 h 638535"/>
                  <a:gd name="connsiteX16" fmla="*/ 342987 w 666114"/>
                  <a:gd name="connsiteY16" fmla="*/ 361738 h 638535"/>
                  <a:gd name="connsiteX17" fmla="*/ 138899 w 666114"/>
                  <a:gd name="connsiteY17" fmla="*/ 361539 h 638535"/>
                  <a:gd name="connsiteX18" fmla="*/ 114849 w 666114"/>
                  <a:gd name="connsiteY18" fmla="*/ 345485 h 638535"/>
                  <a:gd name="connsiteX19" fmla="*/ 138899 w 666114"/>
                  <a:gd name="connsiteY19" fmla="*/ 329166 h 638535"/>
                  <a:gd name="connsiteX20" fmla="*/ 547075 w 666114"/>
                  <a:gd name="connsiteY20" fmla="*/ 329364 h 638535"/>
                  <a:gd name="connsiteX21" fmla="*/ 563940 w 666114"/>
                  <a:gd name="connsiteY21" fmla="*/ 328877 h 638535"/>
                  <a:gd name="connsiteX22" fmla="*/ 549255 w 666114"/>
                  <a:gd name="connsiteY22" fmla="*/ 236140 h 638535"/>
                  <a:gd name="connsiteX23" fmla="*/ 573700 w 666114"/>
                  <a:gd name="connsiteY23" fmla="*/ 253384 h 638535"/>
                  <a:gd name="connsiteX24" fmla="*/ 547999 w 666114"/>
                  <a:gd name="connsiteY24" fmla="*/ 269042 h 638535"/>
                  <a:gd name="connsiteX25" fmla="*/ 340013 w 666114"/>
                  <a:gd name="connsiteY25" fmla="*/ 269241 h 638535"/>
                  <a:gd name="connsiteX26" fmla="*/ 340013 w 666114"/>
                  <a:gd name="connsiteY26" fmla="*/ 269439 h 638535"/>
                  <a:gd name="connsiteX27" fmla="*/ 141937 w 666114"/>
                  <a:gd name="connsiteY27" fmla="*/ 269241 h 638535"/>
                  <a:gd name="connsiteX28" fmla="*/ 114188 w 666114"/>
                  <a:gd name="connsiteY28" fmla="*/ 252195 h 638535"/>
                  <a:gd name="connsiteX29" fmla="*/ 139955 w 666114"/>
                  <a:gd name="connsiteY29" fmla="*/ 236338 h 638535"/>
                  <a:gd name="connsiteX30" fmla="*/ 549255 w 666114"/>
                  <a:gd name="connsiteY30" fmla="*/ 236140 h 638535"/>
                  <a:gd name="connsiteX31" fmla="*/ 577334 w 666114"/>
                  <a:gd name="connsiteY31" fmla="*/ 151108 h 638535"/>
                  <a:gd name="connsiteX32" fmla="*/ 336512 w 666114"/>
                  <a:gd name="connsiteY32" fmla="*/ 151438 h 638535"/>
                  <a:gd name="connsiteX33" fmla="*/ 336578 w 666114"/>
                  <a:gd name="connsiteY33" fmla="*/ 151703 h 638535"/>
                  <a:gd name="connsiteX34" fmla="*/ 89214 w 666114"/>
                  <a:gd name="connsiteY34" fmla="*/ 151306 h 638535"/>
                  <a:gd name="connsiteX35" fmla="*/ 51488 w 666114"/>
                  <a:gd name="connsiteY35" fmla="*/ 189692 h 638535"/>
                  <a:gd name="connsiteX36" fmla="*/ 52281 w 666114"/>
                  <a:gd name="connsiteY36" fmla="*/ 318264 h 638535"/>
                  <a:gd name="connsiteX37" fmla="*/ 58492 w 666114"/>
                  <a:gd name="connsiteY37" fmla="*/ 403691 h 638535"/>
                  <a:gd name="connsiteX38" fmla="*/ 141144 w 666114"/>
                  <a:gd name="connsiteY38" fmla="*/ 408118 h 638535"/>
                  <a:gd name="connsiteX39" fmla="*/ 253132 w 666114"/>
                  <a:gd name="connsiteY39" fmla="*/ 442606 h 638535"/>
                  <a:gd name="connsiteX40" fmla="*/ 328848 w 666114"/>
                  <a:gd name="connsiteY40" fmla="*/ 467052 h 638535"/>
                  <a:gd name="connsiteX41" fmla="*/ 582818 w 666114"/>
                  <a:gd name="connsiteY41" fmla="*/ 467184 h 638535"/>
                  <a:gd name="connsiteX42" fmla="*/ 615391 w 666114"/>
                  <a:gd name="connsiteY42" fmla="*/ 433489 h 638535"/>
                  <a:gd name="connsiteX43" fmla="*/ 615523 w 666114"/>
                  <a:gd name="connsiteY43" fmla="*/ 189494 h 638535"/>
                  <a:gd name="connsiteX44" fmla="*/ 577334 w 666114"/>
                  <a:gd name="connsiteY44" fmla="*/ 151108 h 638535"/>
                  <a:gd name="connsiteX45" fmla="*/ 76198 w 666114"/>
                  <a:gd name="connsiteY45" fmla="*/ 51410 h 638535"/>
                  <a:gd name="connsiteX46" fmla="*/ 52149 w 666114"/>
                  <a:gd name="connsiteY46" fmla="*/ 79489 h 638535"/>
                  <a:gd name="connsiteX47" fmla="*/ 76132 w 666114"/>
                  <a:gd name="connsiteY47" fmla="*/ 104133 h 638535"/>
                  <a:gd name="connsiteX48" fmla="*/ 293765 w 666114"/>
                  <a:gd name="connsiteY48" fmla="*/ 103737 h 638535"/>
                  <a:gd name="connsiteX49" fmla="*/ 224194 w 666114"/>
                  <a:gd name="connsiteY49" fmla="*/ 51806 h 638535"/>
                  <a:gd name="connsiteX50" fmla="*/ 76198 w 666114"/>
                  <a:gd name="connsiteY50" fmla="*/ 51410 h 638535"/>
                  <a:gd name="connsiteX51" fmla="*/ 238266 w 666114"/>
                  <a:gd name="connsiteY51" fmla="*/ 8 h 638535"/>
                  <a:gd name="connsiteX52" fmla="*/ 283458 w 666114"/>
                  <a:gd name="connsiteY52" fmla="*/ 21547 h 638535"/>
                  <a:gd name="connsiteX53" fmla="*/ 474398 w 666114"/>
                  <a:gd name="connsiteY53" fmla="*/ 104728 h 638535"/>
                  <a:gd name="connsiteX54" fmla="*/ 596230 w 666114"/>
                  <a:gd name="connsiteY54" fmla="*/ 103935 h 638535"/>
                  <a:gd name="connsiteX55" fmla="*/ 665537 w 666114"/>
                  <a:gd name="connsiteY55" fmla="*/ 170731 h 638535"/>
                  <a:gd name="connsiteX56" fmla="*/ 665603 w 666114"/>
                  <a:gd name="connsiteY56" fmla="*/ 566355 h 638535"/>
                  <a:gd name="connsiteX57" fmla="*/ 607132 w 666114"/>
                  <a:gd name="connsiteY57" fmla="*/ 633547 h 638535"/>
                  <a:gd name="connsiteX58" fmla="*/ 66684 w 666114"/>
                  <a:gd name="connsiteY58" fmla="*/ 634010 h 638535"/>
                  <a:gd name="connsiteX59" fmla="*/ 218 w 666114"/>
                  <a:gd name="connsiteY59" fmla="*/ 561135 h 638535"/>
                  <a:gd name="connsiteX60" fmla="*/ 86 w 666114"/>
                  <a:gd name="connsiteY60" fmla="*/ 303993 h 638535"/>
                  <a:gd name="connsiteX61" fmla="*/ 747 w 666114"/>
                  <a:gd name="connsiteY61" fmla="*/ 303993 h 638535"/>
                  <a:gd name="connsiteX62" fmla="*/ 416 w 666114"/>
                  <a:gd name="connsiteY62" fmla="*/ 43548 h 638535"/>
                  <a:gd name="connsiteX63" fmla="*/ 43692 w 666114"/>
                  <a:gd name="connsiteY63" fmla="*/ 140 h 638535"/>
                  <a:gd name="connsiteX64" fmla="*/ 238266 w 666114"/>
                  <a:gd name="connsiteY64" fmla="*/ 8 h 63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66114" h="638535">
                    <a:moveTo>
                      <a:pt x="93095" y="458183"/>
                    </a:moveTo>
                    <a:cubicBezTo>
                      <a:pt x="78114" y="457043"/>
                      <a:pt x="64735" y="457902"/>
                      <a:pt x="57170" y="467647"/>
                    </a:cubicBezTo>
                    <a:cubicBezTo>
                      <a:pt x="43097" y="485816"/>
                      <a:pt x="53998" y="522485"/>
                      <a:pt x="51488" y="550763"/>
                    </a:cubicBezTo>
                    <a:cubicBezTo>
                      <a:pt x="49043" y="578908"/>
                      <a:pt x="60936" y="587167"/>
                      <a:pt x="87628" y="586770"/>
                    </a:cubicBezTo>
                    <a:cubicBezTo>
                      <a:pt x="169091" y="585647"/>
                      <a:pt x="250489" y="586374"/>
                      <a:pt x="331952" y="586374"/>
                    </a:cubicBezTo>
                    <a:cubicBezTo>
                      <a:pt x="414539" y="586308"/>
                      <a:pt x="497059" y="584986"/>
                      <a:pt x="579514" y="586902"/>
                    </a:cubicBezTo>
                    <a:cubicBezTo>
                      <a:pt x="614597" y="587761"/>
                      <a:pt x="614003" y="568469"/>
                      <a:pt x="615522" y="543231"/>
                    </a:cubicBezTo>
                    <a:cubicBezTo>
                      <a:pt x="617240" y="514887"/>
                      <a:pt x="602572" y="514160"/>
                      <a:pt x="581364" y="514358"/>
                    </a:cubicBezTo>
                    <a:cubicBezTo>
                      <a:pt x="490056" y="515085"/>
                      <a:pt x="398682" y="513896"/>
                      <a:pt x="307375" y="515151"/>
                    </a:cubicBezTo>
                    <a:cubicBezTo>
                      <a:pt x="279691" y="515547"/>
                      <a:pt x="255180" y="511650"/>
                      <a:pt x="234896" y="491829"/>
                    </a:cubicBezTo>
                    <a:cubicBezTo>
                      <a:pt x="207940" y="465533"/>
                      <a:pt x="175896" y="456019"/>
                      <a:pt x="138633" y="460710"/>
                    </a:cubicBezTo>
                    <a:cubicBezTo>
                      <a:pt x="124660" y="462461"/>
                      <a:pt x="108077" y="459323"/>
                      <a:pt x="93095" y="458183"/>
                    </a:cubicBezTo>
                    <a:close/>
                    <a:moveTo>
                      <a:pt x="563940" y="328877"/>
                    </a:moveTo>
                    <a:cubicBezTo>
                      <a:pt x="569175" y="329909"/>
                      <a:pt x="573239" y="333493"/>
                      <a:pt x="573767" y="343701"/>
                    </a:cubicBezTo>
                    <a:cubicBezTo>
                      <a:pt x="574956" y="365570"/>
                      <a:pt x="559496" y="361804"/>
                      <a:pt x="547009" y="361870"/>
                    </a:cubicBezTo>
                    <a:cubicBezTo>
                      <a:pt x="478957" y="362134"/>
                      <a:pt x="410972" y="362002"/>
                      <a:pt x="342921" y="362002"/>
                    </a:cubicBezTo>
                    <a:cubicBezTo>
                      <a:pt x="342987" y="361804"/>
                      <a:pt x="342987" y="361738"/>
                      <a:pt x="342987" y="361738"/>
                    </a:cubicBezTo>
                    <a:cubicBezTo>
                      <a:pt x="274935" y="361738"/>
                      <a:pt x="206950" y="361936"/>
                      <a:pt x="138899" y="361539"/>
                    </a:cubicBezTo>
                    <a:cubicBezTo>
                      <a:pt x="128393" y="361473"/>
                      <a:pt x="114783" y="367221"/>
                      <a:pt x="114849" y="345485"/>
                    </a:cubicBezTo>
                    <a:cubicBezTo>
                      <a:pt x="114915" y="324012"/>
                      <a:pt x="128195" y="329166"/>
                      <a:pt x="138899" y="329166"/>
                    </a:cubicBezTo>
                    <a:cubicBezTo>
                      <a:pt x="274935" y="328901"/>
                      <a:pt x="411038" y="328901"/>
                      <a:pt x="547075" y="329364"/>
                    </a:cubicBezTo>
                    <a:cubicBezTo>
                      <a:pt x="552295" y="329364"/>
                      <a:pt x="558703" y="327844"/>
                      <a:pt x="563940" y="328877"/>
                    </a:cubicBezTo>
                    <a:close/>
                    <a:moveTo>
                      <a:pt x="549255" y="236140"/>
                    </a:moveTo>
                    <a:cubicBezTo>
                      <a:pt x="561279" y="236140"/>
                      <a:pt x="574031" y="234158"/>
                      <a:pt x="573700" y="253384"/>
                    </a:cubicBezTo>
                    <a:cubicBezTo>
                      <a:pt x="573304" y="273535"/>
                      <a:pt x="558967" y="268976"/>
                      <a:pt x="547999" y="269042"/>
                    </a:cubicBezTo>
                    <a:cubicBezTo>
                      <a:pt x="478693" y="269373"/>
                      <a:pt x="409386" y="269241"/>
                      <a:pt x="340013" y="269241"/>
                    </a:cubicBezTo>
                    <a:cubicBezTo>
                      <a:pt x="340013" y="269241"/>
                      <a:pt x="340013" y="269307"/>
                      <a:pt x="340013" y="269439"/>
                    </a:cubicBezTo>
                    <a:cubicBezTo>
                      <a:pt x="274010" y="269439"/>
                      <a:pt x="208006" y="269637"/>
                      <a:pt x="141937" y="269241"/>
                    </a:cubicBezTo>
                    <a:cubicBezTo>
                      <a:pt x="130044" y="269175"/>
                      <a:pt x="113857" y="274592"/>
                      <a:pt x="114188" y="252195"/>
                    </a:cubicBezTo>
                    <a:cubicBezTo>
                      <a:pt x="114452" y="232176"/>
                      <a:pt x="128789" y="236338"/>
                      <a:pt x="139955" y="236338"/>
                    </a:cubicBezTo>
                    <a:cubicBezTo>
                      <a:pt x="276388" y="236074"/>
                      <a:pt x="412821" y="236140"/>
                      <a:pt x="549255" y="236140"/>
                    </a:cubicBezTo>
                    <a:close/>
                    <a:moveTo>
                      <a:pt x="577334" y="151108"/>
                    </a:moveTo>
                    <a:cubicBezTo>
                      <a:pt x="497060" y="152099"/>
                      <a:pt x="416786" y="151438"/>
                      <a:pt x="336512" y="151438"/>
                    </a:cubicBezTo>
                    <a:cubicBezTo>
                      <a:pt x="336512" y="151505"/>
                      <a:pt x="336512" y="151571"/>
                      <a:pt x="336578" y="151703"/>
                    </a:cubicBezTo>
                    <a:cubicBezTo>
                      <a:pt x="254123" y="151703"/>
                      <a:pt x="171668" y="152364"/>
                      <a:pt x="89214" y="151306"/>
                    </a:cubicBezTo>
                    <a:cubicBezTo>
                      <a:pt x="61002" y="150910"/>
                      <a:pt x="50035" y="160622"/>
                      <a:pt x="51488" y="189692"/>
                    </a:cubicBezTo>
                    <a:cubicBezTo>
                      <a:pt x="53536" y="232440"/>
                      <a:pt x="51158" y="275451"/>
                      <a:pt x="52281" y="318264"/>
                    </a:cubicBezTo>
                    <a:cubicBezTo>
                      <a:pt x="53008" y="347466"/>
                      <a:pt x="39464" y="384994"/>
                      <a:pt x="58492" y="403691"/>
                    </a:cubicBezTo>
                    <a:cubicBezTo>
                      <a:pt x="75868" y="420737"/>
                      <a:pt x="113065" y="410034"/>
                      <a:pt x="141144" y="408118"/>
                    </a:cubicBezTo>
                    <a:cubicBezTo>
                      <a:pt x="183693" y="405277"/>
                      <a:pt x="221551" y="412412"/>
                      <a:pt x="253132" y="442606"/>
                    </a:cubicBezTo>
                    <a:cubicBezTo>
                      <a:pt x="274472" y="463021"/>
                      <a:pt x="300107" y="467448"/>
                      <a:pt x="328848" y="467052"/>
                    </a:cubicBezTo>
                    <a:cubicBezTo>
                      <a:pt x="413483" y="465797"/>
                      <a:pt x="498184" y="465070"/>
                      <a:pt x="582818" y="467184"/>
                    </a:cubicBezTo>
                    <a:cubicBezTo>
                      <a:pt x="610700" y="467845"/>
                      <a:pt x="615721" y="457934"/>
                      <a:pt x="615391" y="433489"/>
                    </a:cubicBezTo>
                    <a:cubicBezTo>
                      <a:pt x="614267" y="352157"/>
                      <a:pt x="613937" y="270826"/>
                      <a:pt x="615523" y="189494"/>
                    </a:cubicBezTo>
                    <a:cubicBezTo>
                      <a:pt x="616051" y="160358"/>
                      <a:pt x="605414" y="150778"/>
                      <a:pt x="577334" y="151108"/>
                    </a:cubicBezTo>
                    <a:close/>
                    <a:moveTo>
                      <a:pt x="76198" y="51410"/>
                    </a:moveTo>
                    <a:cubicBezTo>
                      <a:pt x="53140" y="50617"/>
                      <a:pt x="52546" y="62113"/>
                      <a:pt x="52149" y="79489"/>
                    </a:cubicBezTo>
                    <a:cubicBezTo>
                      <a:pt x="51687" y="97724"/>
                      <a:pt x="57038" y="104397"/>
                      <a:pt x="76132" y="104133"/>
                    </a:cubicBezTo>
                    <a:cubicBezTo>
                      <a:pt x="145175" y="103142"/>
                      <a:pt x="214217" y="103737"/>
                      <a:pt x="293765" y="103737"/>
                    </a:cubicBezTo>
                    <a:cubicBezTo>
                      <a:pt x="265685" y="82264"/>
                      <a:pt x="257691" y="51542"/>
                      <a:pt x="224194" y="51806"/>
                    </a:cubicBezTo>
                    <a:cubicBezTo>
                      <a:pt x="174840" y="52202"/>
                      <a:pt x="125486" y="53061"/>
                      <a:pt x="76198" y="51410"/>
                    </a:cubicBezTo>
                    <a:close/>
                    <a:moveTo>
                      <a:pt x="238266" y="8"/>
                    </a:moveTo>
                    <a:cubicBezTo>
                      <a:pt x="257889" y="-256"/>
                      <a:pt x="272820" y="5888"/>
                      <a:pt x="283458" y="21547"/>
                    </a:cubicBezTo>
                    <a:cubicBezTo>
                      <a:pt x="329773" y="89334"/>
                      <a:pt x="391745" y="116951"/>
                      <a:pt x="474398" y="104728"/>
                    </a:cubicBezTo>
                    <a:cubicBezTo>
                      <a:pt x="514172" y="98848"/>
                      <a:pt x="555598" y="103208"/>
                      <a:pt x="596230" y="103935"/>
                    </a:cubicBezTo>
                    <a:cubicBezTo>
                      <a:pt x="638911" y="104662"/>
                      <a:pt x="665273" y="129108"/>
                      <a:pt x="665537" y="170731"/>
                    </a:cubicBezTo>
                    <a:cubicBezTo>
                      <a:pt x="666329" y="302606"/>
                      <a:pt x="666263" y="434480"/>
                      <a:pt x="665603" y="566355"/>
                    </a:cubicBezTo>
                    <a:cubicBezTo>
                      <a:pt x="665404" y="605071"/>
                      <a:pt x="642743" y="632160"/>
                      <a:pt x="607132" y="633547"/>
                    </a:cubicBezTo>
                    <a:cubicBezTo>
                      <a:pt x="427026" y="640418"/>
                      <a:pt x="246855" y="639824"/>
                      <a:pt x="66684" y="634010"/>
                    </a:cubicBezTo>
                    <a:cubicBezTo>
                      <a:pt x="21162" y="632556"/>
                      <a:pt x="483" y="607054"/>
                      <a:pt x="218" y="561135"/>
                    </a:cubicBezTo>
                    <a:cubicBezTo>
                      <a:pt x="-178" y="475443"/>
                      <a:pt x="86" y="389685"/>
                      <a:pt x="86" y="303993"/>
                    </a:cubicBezTo>
                    <a:cubicBezTo>
                      <a:pt x="284" y="303993"/>
                      <a:pt x="549" y="303993"/>
                      <a:pt x="747" y="303993"/>
                    </a:cubicBezTo>
                    <a:cubicBezTo>
                      <a:pt x="747" y="217178"/>
                      <a:pt x="1342" y="130363"/>
                      <a:pt x="416" y="43548"/>
                    </a:cubicBezTo>
                    <a:cubicBezTo>
                      <a:pt x="86" y="12561"/>
                      <a:pt x="12838" y="-256"/>
                      <a:pt x="43692" y="140"/>
                    </a:cubicBezTo>
                    <a:cubicBezTo>
                      <a:pt x="108506" y="1065"/>
                      <a:pt x="173386" y="999"/>
                      <a:pt x="238266" y="8"/>
                    </a:cubicBezTo>
                    <a:close/>
                  </a:path>
                </a:pathLst>
              </a:custGeom>
              <a:solidFill>
                <a:srgbClr val="F7FAF9"/>
              </a:solidFill>
              <a:ln w="6603"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599715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327620" y="691216"/>
            <a:ext cx="4490148"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solidFill>
                  <a:srgbClr val="FF0000"/>
                </a:solidFill>
                <a:latin typeface="微軟正黑體" panose="020B0604030504040204" pitchFamily="34" charset="-120"/>
                <a:ea typeface="微軟正黑體" panose="020B0604030504040204" pitchFamily="34" charset="-120"/>
              </a:rPr>
              <a:t>必繳</a:t>
            </a:r>
            <a:r>
              <a:rPr lang="zh-TW" altLang="en-US" sz="2000" b="1" dirty="0">
                <a:latin typeface="微軟正黑體" panose="020B0604030504040204" pitchFamily="34" charset="-120"/>
                <a:ea typeface="微軟正黑體" panose="020B0604030504040204" pitchFamily="34" charset="-120"/>
              </a:rPr>
              <a:t>表件</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樣張</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資格審查申請表</a:t>
            </a:r>
            <a:r>
              <a:rPr lang="zh-TW" altLang="en-US" sz="2000" b="1" dirty="0">
                <a:highlight>
                  <a:srgbClr val="FFFF00"/>
                </a:highlight>
                <a:latin typeface="微軟正黑體" panose="020B0604030504040204" pitchFamily="34" charset="-120"/>
                <a:ea typeface="微軟正黑體" panose="020B0604030504040204" pitchFamily="34" charset="-120"/>
              </a:rPr>
              <a:t>共</a:t>
            </a:r>
            <a:r>
              <a:rPr lang="en-US" altLang="zh-TW" sz="2000" b="1" dirty="0">
                <a:highlight>
                  <a:srgbClr val="FFFF00"/>
                </a:highlight>
                <a:latin typeface="微軟正黑體" panose="020B0604030504040204" pitchFamily="34" charset="-120"/>
                <a:ea typeface="微軟正黑體" panose="020B0604030504040204" pitchFamily="34" charset="-120"/>
              </a:rPr>
              <a:t>2</a:t>
            </a:r>
            <a:r>
              <a:rPr lang="zh-TW" altLang="en-US" sz="2000" b="1" dirty="0">
                <a:highlight>
                  <a:srgbClr val="FFFF00"/>
                </a:highlight>
                <a:latin typeface="微軟正黑體" panose="020B0604030504040204" pitchFamily="34" charset="-120"/>
                <a:ea typeface="微軟正黑體" panose="020B0604030504040204" pitchFamily="34" charset="-120"/>
              </a:rPr>
              <a:t>頁</a:t>
            </a:r>
            <a:endParaRPr lang="zh-TW" altLang="en-US" sz="2000" kern="0" dirty="0">
              <a:solidFill>
                <a:srgbClr val="FF0000"/>
              </a:solidFill>
              <a:highlight>
                <a:srgbClr val="FFFF00"/>
              </a:highlight>
              <a:latin typeface="標楷體" panose="03000509000000000000" pitchFamily="65" charset="-120"/>
              <a:ea typeface="標楷體" panose="03000509000000000000" pitchFamily="65" charset="-120"/>
            </a:endParaRPr>
          </a:p>
        </p:txBody>
      </p:sp>
      <p:grpSp>
        <p:nvGrpSpPr>
          <p:cNvPr id="19" name="群組 18">
            <a:extLst>
              <a:ext uri="{FF2B5EF4-FFF2-40B4-BE49-F238E27FC236}">
                <a16:creationId xmlns:a16="http://schemas.microsoft.com/office/drawing/2014/main" id="{0C183062-E092-47A7-969F-89DC057B1C44}"/>
              </a:ext>
            </a:extLst>
          </p:cNvPr>
          <p:cNvGrpSpPr/>
          <p:nvPr/>
        </p:nvGrpSpPr>
        <p:grpSpPr>
          <a:xfrm>
            <a:off x="840059" y="738961"/>
            <a:ext cx="4262080" cy="503799"/>
            <a:chOff x="834706" y="837638"/>
            <a:chExt cx="4262080" cy="503799"/>
          </a:xfrm>
        </p:grpSpPr>
        <p:sp>
          <p:nvSpPr>
            <p:cNvPr id="20" name="TextBox 75">
              <a:extLst>
                <a:ext uri="{FF2B5EF4-FFF2-40B4-BE49-F238E27FC236}">
                  <a16:creationId xmlns:a16="http://schemas.microsoft.com/office/drawing/2014/main" id="{604C68F6-CD0D-4FAE-8FC5-1322FFE56897}"/>
                </a:ext>
              </a:extLst>
            </p:cNvPr>
            <p:cNvSpPr txBox="1"/>
            <p:nvPr/>
          </p:nvSpPr>
          <p:spPr>
            <a:xfrm>
              <a:off x="834706" y="862500"/>
              <a:ext cx="3881410"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繳交報名費及資格審查登錄</a:t>
              </a:r>
            </a:p>
          </p:txBody>
        </p:sp>
        <p:sp>
          <p:nvSpPr>
            <p:cNvPr id="21" name="Freeform: Shape 37">
              <a:extLst>
                <a:ext uri="{FF2B5EF4-FFF2-40B4-BE49-F238E27FC236}">
                  <a16:creationId xmlns:a16="http://schemas.microsoft.com/office/drawing/2014/main" id="{009C4000-2B4A-4E78-967B-EEC29C7FE534}"/>
                </a:ext>
              </a:extLst>
            </p:cNvPr>
            <p:cNvSpPr/>
            <p:nvPr/>
          </p:nvSpPr>
          <p:spPr>
            <a:xfrm>
              <a:off x="4748823"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6" name="群組 5">
            <a:extLst>
              <a:ext uri="{FF2B5EF4-FFF2-40B4-BE49-F238E27FC236}">
                <a16:creationId xmlns:a16="http://schemas.microsoft.com/office/drawing/2014/main" id="{6B969D9C-64D8-84DF-589F-C436A718083B}"/>
              </a:ext>
            </a:extLst>
          </p:cNvPr>
          <p:cNvGrpSpPr/>
          <p:nvPr/>
        </p:nvGrpSpPr>
        <p:grpSpPr>
          <a:xfrm>
            <a:off x="644892" y="1256860"/>
            <a:ext cx="11073528" cy="5376217"/>
            <a:chOff x="644892" y="1256860"/>
            <a:chExt cx="11073528" cy="5376217"/>
          </a:xfrm>
        </p:grpSpPr>
        <p:pic>
          <p:nvPicPr>
            <p:cNvPr id="22" name="圖片 21">
              <a:extLst>
                <a:ext uri="{FF2B5EF4-FFF2-40B4-BE49-F238E27FC236}">
                  <a16:creationId xmlns:a16="http://schemas.microsoft.com/office/drawing/2014/main" id="{151E7AFC-A9A3-4145-B4E1-85EF1524B5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67670" y="1275752"/>
              <a:ext cx="3852518" cy="5211218"/>
            </a:xfrm>
            <a:prstGeom prst="rect">
              <a:avLst/>
            </a:prstGeom>
          </p:spPr>
        </p:pic>
        <p:pic>
          <p:nvPicPr>
            <p:cNvPr id="5" name="圖片 4">
              <a:extLst>
                <a:ext uri="{FF2B5EF4-FFF2-40B4-BE49-F238E27FC236}">
                  <a16:creationId xmlns:a16="http://schemas.microsoft.com/office/drawing/2014/main" id="{2065017F-6DEE-4EFB-9C9A-64D39AC35B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31918" y="1256860"/>
              <a:ext cx="3820095" cy="5221755"/>
            </a:xfrm>
            <a:prstGeom prst="rect">
              <a:avLst/>
            </a:prstGeom>
          </p:spPr>
        </p:pic>
        <p:sp>
          <p:nvSpPr>
            <p:cNvPr id="10" name="矩形 9"/>
            <p:cNvSpPr/>
            <p:nvPr/>
          </p:nvSpPr>
          <p:spPr>
            <a:xfrm>
              <a:off x="1798642" y="3666621"/>
              <a:ext cx="3611880" cy="1569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798642" y="4756328"/>
              <a:ext cx="3566160" cy="8628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3536200" y="5936058"/>
              <a:ext cx="1663662" cy="2838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AutoShape 4"/>
            <p:cNvSpPr>
              <a:spLocks noChangeArrowheads="1"/>
            </p:cNvSpPr>
            <p:nvPr/>
          </p:nvSpPr>
          <p:spPr bwMode="auto">
            <a:xfrm rot="10800000" flipH="1" flipV="1">
              <a:off x="7228492" y="6226240"/>
              <a:ext cx="2776013" cy="406837"/>
            </a:xfrm>
            <a:prstGeom prst="wedgeRectCallout">
              <a:avLst>
                <a:gd name="adj1" fmla="val -35244"/>
                <a:gd name="adj2" fmla="val -19158"/>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資格審查申請表</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樣張</a:t>
              </a:r>
              <a:r>
                <a:rPr lang="en-US" altLang="zh-TW" sz="1600" b="1" dirty="0">
                  <a:solidFill>
                    <a:schemeClr val="tx1"/>
                  </a:solidFill>
                  <a:latin typeface="微軟正黑體" panose="020B0604030504040204" pitchFamily="34" charset="-120"/>
                  <a:ea typeface="微軟正黑體" panose="020B0604030504040204" pitchFamily="34" charset="-120"/>
                </a:rPr>
                <a:t>2/2)</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7" name="AutoShape 4"/>
            <p:cNvSpPr>
              <a:spLocks noChangeArrowheads="1"/>
            </p:cNvSpPr>
            <p:nvPr/>
          </p:nvSpPr>
          <p:spPr bwMode="auto">
            <a:xfrm rot="10800000" flipH="1" flipV="1">
              <a:off x="2110090" y="6219870"/>
              <a:ext cx="2834628" cy="406837"/>
            </a:xfrm>
            <a:prstGeom prst="wedgeRectCallout">
              <a:avLst>
                <a:gd name="adj1" fmla="val -35244"/>
                <a:gd name="adj2" fmla="val -19158"/>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資格審查申請表</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樣張</a:t>
              </a:r>
              <a:r>
                <a:rPr lang="en-US" altLang="zh-TW" sz="1600" b="1" dirty="0">
                  <a:solidFill>
                    <a:schemeClr val="tx1"/>
                  </a:solidFill>
                  <a:latin typeface="微軟正黑體" panose="020B0604030504040204" pitchFamily="34" charset="-120"/>
                  <a:ea typeface="微軟正黑體" panose="020B0604030504040204" pitchFamily="34" charset="-120"/>
                </a:rPr>
                <a:t>1/2)</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17" name="矩形 16">
              <a:extLst>
                <a:ext uri="{FF2B5EF4-FFF2-40B4-BE49-F238E27FC236}">
                  <a16:creationId xmlns:a16="http://schemas.microsoft.com/office/drawing/2014/main" id="{8614250B-B40C-4F64-AEB2-B05DE9DA775B}"/>
                </a:ext>
              </a:extLst>
            </p:cNvPr>
            <p:cNvSpPr/>
            <p:nvPr/>
          </p:nvSpPr>
          <p:spPr>
            <a:xfrm>
              <a:off x="6972300" y="3254419"/>
              <a:ext cx="3520130" cy="23821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直線圖說文字 1 6">
              <a:extLst>
                <a:ext uri="{FF2B5EF4-FFF2-40B4-BE49-F238E27FC236}">
                  <a16:creationId xmlns:a16="http://schemas.microsoft.com/office/drawing/2014/main" id="{CA2E75F5-47C7-B0F7-A246-D4D235047DED}"/>
                </a:ext>
              </a:extLst>
            </p:cNvPr>
            <p:cNvSpPr/>
            <p:nvPr/>
          </p:nvSpPr>
          <p:spPr>
            <a:xfrm>
              <a:off x="5275963" y="5936058"/>
              <a:ext cx="1572618" cy="349172"/>
            </a:xfrm>
            <a:prstGeom prst="borderCallout1">
              <a:avLst>
                <a:gd name="adj1" fmla="val 52944"/>
                <a:gd name="adj2" fmla="val 332"/>
                <a:gd name="adj3" fmla="val 15089"/>
                <a:gd name="adj4" fmla="val -9138"/>
              </a:avLst>
            </a:prstGeom>
            <a:solidFill>
              <a:srgbClr val="FFCDCD"/>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b="1" dirty="0">
                  <a:solidFill>
                    <a:schemeClr val="tx1"/>
                  </a:solidFill>
                  <a:latin typeface="微軟正黑體" panose="020B0604030504040204" pitchFamily="34" charset="-120"/>
                  <a:ea typeface="微軟正黑體" panose="020B0604030504040204" pitchFamily="34" charset="-120"/>
                </a:rPr>
                <a:t>考生親筆簽名</a:t>
              </a:r>
            </a:p>
          </p:txBody>
        </p:sp>
        <p:sp>
          <p:nvSpPr>
            <p:cNvPr id="3" name="直線圖說文字 1 6">
              <a:extLst>
                <a:ext uri="{FF2B5EF4-FFF2-40B4-BE49-F238E27FC236}">
                  <a16:creationId xmlns:a16="http://schemas.microsoft.com/office/drawing/2014/main" id="{E60B40AB-2213-2B82-1405-01B08533D95A}"/>
                </a:ext>
              </a:extLst>
            </p:cNvPr>
            <p:cNvSpPr/>
            <p:nvPr/>
          </p:nvSpPr>
          <p:spPr>
            <a:xfrm>
              <a:off x="644892" y="5056680"/>
              <a:ext cx="1346239" cy="862837"/>
            </a:xfrm>
            <a:prstGeom prst="borderCallout1">
              <a:avLst>
                <a:gd name="adj1" fmla="val 51427"/>
                <a:gd name="adj2" fmla="val 99615"/>
                <a:gd name="adj3" fmla="val 34816"/>
                <a:gd name="adj4" fmla="val 119202"/>
              </a:avLst>
            </a:prstGeom>
            <a:solidFill>
              <a:srgbClr val="FFCDCD"/>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b="1" dirty="0">
                  <a:solidFill>
                    <a:schemeClr val="tx1"/>
                  </a:solidFill>
                  <a:latin typeface="微軟正黑體" panose="020B0604030504040204" pitchFamily="34" charset="-120"/>
                  <a:ea typeface="微軟正黑體" panose="020B0604030504040204" pitchFamily="34" charset="-120"/>
                </a:rPr>
                <a:t>黏貼身分證</a:t>
              </a:r>
              <a:endParaRPr lang="en-US" altLang="zh-TW" b="1" dirty="0">
                <a:solidFill>
                  <a:schemeClr val="tx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b="1" dirty="0">
                  <a:solidFill>
                    <a:schemeClr val="tx1"/>
                  </a:solidFill>
                  <a:latin typeface="微軟正黑體" panose="020B0604030504040204" pitchFamily="34" charset="-120"/>
                  <a:ea typeface="微軟正黑體" panose="020B0604030504040204" pitchFamily="34" charset="-120"/>
                </a:rPr>
                <a:t>正、反面影印本</a:t>
              </a:r>
            </a:p>
          </p:txBody>
        </p:sp>
        <p:sp>
          <p:nvSpPr>
            <p:cNvPr id="4" name="直線圖說文字 1 6">
              <a:extLst>
                <a:ext uri="{FF2B5EF4-FFF2-40B4-BE49-F238E27FC236}">
                  <a16:creationId xmlns:a16="http://schemas.microsoft.com/office/drawing/2014/main" id="{C8B06628-F3B2-A322-4A2D-E729101299AB}"/>
                </a:ext>
              </a:extLst>
            </p:cNvPr>
            <p:cNvSpPr/>
            <p:nvPr/>
          </p:nvSpPr>
          <p:spPr>
            <a:xfrm>
              <a:off x="10372181" y="4014091"/>
              <a:ext cx="1346239" cy="1250928"/>
            </a:xfrm>
            <a:prstGeom prst="borderCallout1">
              <a:avLst>
                <a:gd name="adj1" fmla="val 52542"/>
                <a:gd name="adj2" fmla="val -482"/>
                <a:gd name="adj3" fmla="val 27006"/>
                <a:gd name="adj4" fmla="val -17358"/>
              </a:avLst>
            </a:prstGeom>
            <a:solidFill>
              <a:srgbClr val="FFCDCD"/>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b="1" dirty="0">
                  <a:solidFill>
                    <a:schemeClr val="tx1"/>
                  </a:solidFill>
                  <a:latin typeface="微軟正黑體" panose="020B0604030504040204" pitchFamily="34" charset="-120"/>
                  <a:ea typeface="微軟正黑體" panose="020B0604030504040204" pitchFamily="34" charset="-120"/>
                </a:rPr>
                <a:t>黏貼所登錄資料之獲獎獎狀</a:t>
              </a: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證照</a:t>
              </a: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影印本</a:t>
              </a:r>
            </a:p>
          </p:txBody>
        </p:sp>
      </p:grpSp>
    </p:spTree>
    <p:extLst>
      <p:ext uri="{BB962C8B-B14F-4D97-AF65-F5344CB8AC3E}">
        <p14:creationId xmlns:p14="http://schemas.microsoft.com/office/powerpoint/2010/main" val="41325978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253794" y="728800"/>
            <a:ext cx="6594905"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solidFill>
                  <a:srgbClr val="FF0000"/>
                </a:solidFill>
                <a:latin typeface="微軟正黑體" panose="020B0604030504040204" pitchFamily="34" charset="-120"/>
                <a:ea typeface="微軟正黑體" panose="020B0604030504040204" pitchFamily="34" charset="-120"/>
              </a:rPr>
              <a:t>必繳</a:t>
            </a:r>
            <a:r>
              <a:rPr lang="zh-TW" altLang="en-US" sz="2000" b="1" dirty="0">
                <a:latin typeface="微軟正黑體" panose="020B0604030504040204" pitchFamily="34" charset="-120"/>
                <a:ea typeface="微軟正黑體" panose="020B0604030504040204" pitchFamily="34" charset="-120"/>
              </a:rPr>
              <a:t>表件</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樣張</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學歷證明文件、信封封面</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粘貼於信封袋</a:t>
            </a:r>
            <a:r>
              <a:rPr lang="en-US" altLang="zh-TW" sz="2000" b="1" dirty="0">
                <a:latin typeface="微軟正黑體" panose="020B0604030504040204" pitchFamily="34" charset="-120"/>
                <a:ea typeface="微軟正黑體" panose="020B0604030504040204" pitchFamily="34" charset="-120"/>
              </a:rPr>
              <a:t>)</a:t>
            </a:r>
            <a:endParaRPr lang="zh-TW" altLang="en-US" sz="2000" kern="0" dirty="0">
              <a:solidFill>
                <a:srgbClr val="FF0000"/>
              </a:solidFill>
              <a:latin typeface="標楷體" panose="03000509000000000000" pitchFamily="65" charset="-120"/>
              <a:ea typeface="標楷體" panose="03000509000000000000" pitchFamily="65" charset="-120"/>
            </a:endParaRPr>
          </a:p>
        </p:txBody>
      </p:sp>
      <p:grpSp>
        <p:nvGrpSpPr>
          <p:cNvPr id="15" name="群組 14">
            <a:extLst>
              <a:ext uri="{FF2B5EF4-FFF2-40B4-BE49-F238E27FC236}">
                <a16:creationId xmlns:a16="http://schemas.microsoft.com/office/drawing/2014/main" id="{42A2C614-8383-48E5-90A2-CB0DE66FE5F4}"/>
              </a:ext>
            </a:extLst>
          </p:cNvPr>
          <p:cNvGrpSpPr/>
          <p:nvPr/>
        </p:nvGrpSpPr>
        <p:grpSpPr>
          <a:xfrm>
            <a:off x="840059" y="738961"/>
            <a:ext cx="4262080" cy="503799"/>
            <a:chOff x="834706" y="837638"/>
            <a:chExt cx="4262080" cy="503799"/>
          </a:xfrm>
        </p:grpSpPr>
        <p:sp>
          <p:nvSpPr>
            <p:cNvPr id="20" name="TextBox 75">
              <a:extLst>
                <a:ext uri="{FF2B5EF4-FFF2-40B4-BE49-F238E27FC236}">
                  <a16:creationId xmlns:a16="http://schemas.microsoft.com/office/drawing/2014/main" id="{7CB240F3-17FF-4D68-90AD-79799C50C1DF}"/>
                </a:ext>
              </a:extLst>
            </p:cNvPr>
            <p:cNvSpPr txBox="1"/>
            <p:nvPr/>
          </p:nvSpPr>
          <p:spPr>
            <a:xfrm>
              <a:off x="834706" y="862500"/>
              <a:ext cx="3881410"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繳交報名費及資格審查登錄</a:t>
              </a:r>
            </a:p>
          </p:txBody>
        </p:sp>
        <p:sp>
          <p:nvSpPr>
            <p:cNvPr id="21" name="Freeform: Shape 37">
              <a:extLst>
                <a:ext uri="{FF2B5EF4-FFF2-40B4-BE49-F238E27FC236}">
                  <a16:creationId xmlns:a16="http://schemas.microsoft.com/office/drawing/2014/main" id="{E98ADE81-DB65-4B77-8E9D-C137A5AFAA50}"/>
                </a:ext>
              </a:extLst>
            </p:cNvPr>
            <p:cNvSpPr/>
            <p:nvPr/>
          </p:nvSpPr>
          <p:spPr>
            <a:xfrm>
              <a:off x="4748823"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2" name="群組 1">
            <a:extLst>
              <a:ext uri="{FF2B5EF4-FFF2-40B4-BE49-F238E27FC236}">
                <a16:creationId xmlns:a16="http://schemas.microsoft.com/office/drawing/2014/main" id="{425B5FB6-3025-25AE-CB5A-7E33E4850975}"/>
              </a:ext>
            </a:extLst>
          </p:cNvPr>
          <p:cNvGrpSpPr/>
          <p:nvPr/>
        </p:nvGrpSpPr>
        <p:grpSpPr>
          <a:xfrm>
            <a:off x="1075695" y="1263702"/>
            <a:ext cx="10381261" cy="5356906"/>
            <a:chOff x="1075695" y="1263702"/>
            <a:chExt cx="10381261" cy="5356906"/>
          </a:xfrm>
        </p:grpSpPr>
        <p:pic>
          <p:nvPicPr>
            <p:cNvPr id="24" name="圖片 23">
              <a:extLst>
                <a:ext uri="{FF2B5EF4-FFF2-40B4-BE49-F238E27FC236}">
                  <a16:creationId xmlns:a16="http://schemas.microsoft.com/office/drawing/2014/main" id="{8444B769-360B-4B01-9885-F2F0D2AA6C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14769" y="1716676"/>
              <a:ext cx="6042187" cy="4550354"/>
            </a:xfrm>
            <a:prstGeom prst="rect">
              <a:avLst/>
            </a:prstGeom>
          </p:spPr>
        </p:pic>
        <p:pic>
          <p:nvPicPr>
            <p:cNvPr id="5" name="圖片 4">
              <a:extLst>
                <a:ext uri="{FF2B5EF4-FFF2-40B4-BE49-F238E27FC236}">
                  <a16:creationId xmlns:a16="http://schemas.microsoft.com/office/drawing/2014/main" id="{1FB7A31C-4295-4B68-88CA-E39C255F978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5695" y="1263702"/>
              <a:ext cx="3940514" cy="5346124"/>
            </a:xfrm>
            <a:prstGeom prst="rect">
              <a:avLst/>
            </a:prstGeom>
          </p:spPr>
        </p:pic>
        <p:sp>
          <p:nvSpPr>
            <p:cNvPr id="7" name="AutoShape 4"/>
            <p:cNvSpPr>
              <a:spLocks noChangeArrowheads="1"/>
            </p:cNvSpPr>
            <p:nvPr/>
          </p:nvSpPr>
          <p:spPr bwMode="auto">
            <a:xfrm rot="10800000" flipH="1" flipV="1">
              <a:off x="7568834" y="6117406"/>
              <a:ext cx="1734056" cy="406837"/>
            </a:xfrm>
            <a:prstGeom prst="wedgeRectCallout">
              <a:avLst>
                <a:gd name="adj1" fmla="val -35244"/>
                <a:gd name="adj2" fmla="val -19158"/>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信封封面</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樣張</a:t>
              </a:r>
              <a:r>
                <a:rPr lang="en-US" altLang="zh-TW" sz="1600" b="1" dirty="0">
                  <a:solidFill>
                    <a:schemeClr val="tx1"/>
                  </a:solidFill>
                  <a:latin typeface="微軟正黑體" panose="020B0604030504040204" pitchFamily="34" charset="-120"/>
                  <a:ea typeface="微軟正黑體" panose="020B0604030504040204" pitchFamily="34" charset="-120"/>
                </a:rPr>
                <a:t>)</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10" name="AutoShape 4"/>
            <p:cNvSpPr>
              <a:spLocks noChangeArrowheads="1"/>
            </p:cNvSpPr>
            <p:nvPr/>
          </p:nvSpPr>
          <p:spPr bwMode="auto">
            <a:xfrm rot="10800000" flipH="1" flipV="1">
              <a:off x="1808039" y="6213771"/>
              <a:ext cx="2630970" cy="406837"/>
            </a:xfrm>
            <a:prstGeom prst="wedgeRectCallout">
              <a:avLst>
                <a:gd name="adj1" fmla="val -35244"/>
                <a:gd name="adj2" fmla="val -19158"/>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學力</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歷</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證明文件</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樣張</a:t>
              </a:r>
              <a:r>
                <a:rPr lang="en-US" altLang="zh-TW" sz="1600" b="1" dirty="0">
                  <a:solidFill>
                    <a:schemeClr val="tx1"/>
                  </a:solidFill>
                  <a:latin typeface="微軟正黑體" panose="020B0604030504040204" pitchFamily="34" charset="-120"/>
                  <a:ea typeface="微軟正黑體" panose="020B0604030504040204" pitchFamily="34" charset="-120"/>
                </a:rPr>
                <a:t>)</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14" name="矩形 13">
              <a:extLst>
                <a:ext uri="{FF2B5EF4-FFF2-40B4-BE49-F238E27FC236}">
                  <a16:creationId xmlns:a16="http://schemas.microsoft.com/office/drawing/2014/main" id="{158F4664-E522-47A1-B6A8-79F5CC419715}"/>
                </a:ext>
              </a:extLst>
            </p:cNvPr>
            <p:cNvSpPr/>
            <p:nvPr/>
          </p:nvSpPr>
          <p:spPr>
            <a:xfrm>
              <a:off x="1362808" y="2883877"/>
              <a:ext cx="3459678" cy="32081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直線圖說文字 1 6">
              <a:extLst>
                <a:ext uri="{FF2B5EF4-FFF2-40B4-BE49-F238E27FC236}">
                  <a16:creationId xmlns:a16="http://schemas.microsoft.com/office/drawing/2014/main" id="{8F91F798-1A80-49BF-B0A3-39C146DF717E}"/>
                </a:ext>
              </a:extLst>
            </p:cNvPr>
            <p:cNvSpPr/>
            <p:nvPr/>
          </p:nvSpPr>
          <p:spPr>
            <a:xfrm>
              <a:off x="8734169" y="2317493"/>
              <a:ext cx="1935446" cy="296621"/>
            </a:xfrm>
            <a:prstGeom prst="borderCallout1">
              <a:avLst>
                <a:gd name="adj1" fmla="val 52944"/>
                <a:gd name="adj2" fmla="val 332"/>
                <a:gd name="adj3" fmla="val -34368"/>
                <a:gd name="adj4" fmla="val -10760"/>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填寫考生聯絡電話</a:t>
              </a:r>
            </a:p>
          </p:txBody>
        </p:sp>
        <p:sp>
          <p:nvSpPr>
            <p:cNvPr id="22" name="矩形 21">
              <a:extLst>
                <a:ext uri="{FF2B5EF4-FFF2-40B4-BE49-F238E27FC236}">
                  <a16:creationId xmlns:a16="http://schemas.microsoft.com/office/drawing/2014/main" id="{0E11BF80-1E95-4559-B6C0-FF99B3B19227}"/>
                </a:ext>
              </a:extLst>
            </p:cNvPr>
            <p:cNvSpPr/>
            <p:nvPr/>
          </p:nvSpPr>
          <p:spPr>
            <a:xfrm>
              <a:off x="1618249" y="4035157"/>
              <a:ext cx="3010550" cy="1460867"/>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rgbClr val="0000FF"/>
                  </a:solidFill>
                  <a:latin typeface="微軟正黑體" panose="020B0604030504040204" pitchFamily="34" charset="-120"/>
                  <a:ea typeface="微軟正黑體" panose="020B0604030504040204" pitchFamily="34" charset="-120"/>
                </a:rPr>
                <a:t>應屆考生</a:t>
              </a:r>
              <a:r>
                <a:rPr lang="zh-TW" altLang="en-US" b="1" dirty="0">
                  <a:solidFill>
                    <a:srgbClr val="C00000"/>
                  </a:solidFill>
                  <a:latin typeface="微軟正黑體" panose="020B0604030504040204" pitchFamily="34" charset="-120"/>
                  <a:ea typeface="微軟正黑體" panose="020B0604030504040204" pitchFamily="34" charset="-120"/>
                </a:rPr>
                <a:t>若學生證</a:t>
              </a:r>
              <a:r>
                <a:rPr lang="zh-TW" altLang="en-US" b="1" u="sng" dirty="0">
                  <a:solidFill>
                    <a:srgbClr val="C00000"/>
                  </a:solidFill>
                  <a:latin typeface="微軟正黑體" panose="020B0604030504040204" pitchFamily="34" charset="-120"/>
                  <a:ea typeface="微軟正黑體" panose="020B0604030504040204" pitchFamily="34" charset="-120"/>
                </a:rPr>
                <a:t>無註冊章及就讀科別者</a:t>
              </a:r>
              <a:r>
                <a:rPr lang="zh-TW" altLang="en-US" b="1" dirty="0">
                  <a:solidFill>
                    <a:srgbClr val="C00000"/>
                  </a:solidFill>
                  <a:latin typeface="微軟正黑體" panose="020B0604030504040204" pitchFamily="34" charset="-120"/>
                  <a:ea typeface="微軟正黑體" panose="020B0604030504040204" pitchFamily="34" charset="-120"/>
                </a:rPr>
                <a:t>，請繳交由就讀學校開立之</a:t>
              </a:r>
              <a:endParaRPr lang="en-US" altLang="zh-TW" b="1" dirty="0">
                <a:solidFill>
                  <a:srgbClr val="C00000"/>
                </a:solidFill>
                <a:latin typeface="微軟正黑體" panose="020B0604030504040204" pitchFamily="34" charset="-120"/>
                <a:ea typeface="微軟正黑體" panose="020B0604030504040204" pitchFamily="34" charset="-120"/>
              </a:endParaRPr>
            </a:p>
            <a:p>
              <a:pPr algn="ctr"/>
              <a:r>
                <a:rPr lang="zh-TW" altLang="en-US" b="1" dirty="0">
                  <a:solidFill>
                    <a:srgbClr val="C00000"/>
                  </a:solidFill>
                  <a:latin typeface="微軟正黑體" panose="020B0604030504040204" pitchFamily="34" charset="-120"/>
                  <a:ea typeface="微軟正黑體" panose="020B0604030504040204" pitchFamily="34" charset="-120"/>
                </a:rPr>
                <a:t>在學證明</a:t>
              </a:r>
              <a:r>
                <a:rPr lang="en-US" altLang="zh-TW" b="1" dirty="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須註明就讀科別</a:t>
              </a:r>
              <a:r>
                <a:rPr lang="en-US" altLang="zh-TW" b="1" dirty="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正本</a:t>
              </a:r>
              <a:r>
                <a:rPr lang="en-US" altLang="zh-TW" b="1" dirty="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且須有學校戳章</a:t>
              </a:r>
              <a:r>
                <a:rPr lang="en-US" altLang="zh-TW" b="1" dirty="0">
                  <a:solidFill>
                    <a:srgbClr val="C00000"/>
                  </a:solidFill>
                  <a:latin typeface="微軟正黑體" panose="020B0604030504040204" pitchFamily="34" charset="-120"/>
                  <a:ea typeface="微軟正黑體" panose="020B0604030504040204" pitchFamily="34" charset="-120"/>
                </a:rPr>
                <a:t>)</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284553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213918" y="757545"/>
            <a:ext cx="2189204"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相關表件</a:t>
            </a:r>
            <a:r>
              <a:rPr lang="en-US" altLang="zh-TW" sz="2000" b="1" dirty="0">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切結書</a:t>
            </a:r>
            <a:endParaRPr lang="zh-TW" altLang="en-US" sz="2000" kern="0" dirty="0">
              <a:solidFill>
                <a:srgbClr val="FF0000"/>
              </a:solidFill>
              <a:latin typeface="標楷體" panose="03000509000000000000" pitchFamily="65" charset="-120"/>
              <a:ea typeface="標楷體" panose="03000509000000000000" pitchFamily="65" charset="-120"/>
            </a:endParaRPr>
          </a:p>
        </p:txBody>
      </p:sp>
      <p:grpSp>
        <p:nvGrpSpPr>
          <p:cNvPr id="18" name="群組 17">
            <a:extLst>
              <a:ext uri="{FF2B5EF4-FFF2-40B4-BE49-F238E27FC236}">
                <a16:creationId xmlns:a16="http://schemas.microsoft.com/office/drawing/2014/main" id="{AC46A08C-DA2A-41CC-9ED2-D57783761E90}"/>
              </a:ext>
            </a:extLst>
          </p:cNvPr>
          <p:cNvGrpSpPr/>
          <p:nvPr/>
        </p:nvGrpSpPr>
        <p:grpSpPr>
          <a:xfrm>
            <a:off x="840059" y="738961"/>
            <a:ext cx="4262080" cy="503799"/>
            <a:chOff x="834706" y="837638"/>
            <a:chExt cx="4262080" cy="503799"/>
          </a:xfrm>
        </p:grpSpPr>
        <p:sp>
          <p:nvSpPr>
            <p:cNvPr id="19" name="TextBox 75">
              <a:extLst>
                <a:ext uri="{FF2B5EF4-FFF2-40B4-BE49-F238E27FC236}">
                  <a16:creationId xmlns:a16="http://schemas.microsoft.com/office/drawing/2014/main" id="{1EAED032-842E-403A-A7C3-703F8886EBF2}"/>
                </a:ext>
              </a:extLst>
            </p:cNvPr>
            <p:cNvSpPr txBox="1"/>
            <p:nvPr/>
          </p:nvSpPr>
          <p:spPr>
            <a:xfrm>
              <a:off x="834706" y="862500"/>
              <a:ext cx="3881410"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繳交報名費及資格審查登錄</a:t>
              </a:r>
            </a:p>
          </p:txBody>
        </p:sp>
        <p:sp>
          <p:nvSpPr>
            <p:cNvPr id="20" name="Freeform: Shape 37">
              <a:extLst>
                <a:ext uri="{FF2B5EF4-FFF2-40B4-BE49-F238E27FC236}">
                  <a16:creationId xmlns:a16="http://schemas.microsoft.com/office/drawing/2014/main" id="{9480CD0A-8F66-4B95-9A34-E9078DB740B5}"/>
                </a:ext>
              </a:extLst>
            </p:cNvPr>
            <p:cNvSpPr/>
            <p:nvPr/>
          </p:nvSpPr>
          <p:spPr>
            <a:xfrm>
              <a:off x="4748823"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23" name="群組 22">
            <a:extLst>
              <a:ext uri="{FF2B5EF4-FFF2-40B4-BE49-F238E27FC236}">
                <a16:creationId xmlns:a16="http://schemas.microsoft.com/office/drawing/2014/main" id="{F367EC4E-9DBB-1D4E-1251-B8E34CA68126}"/>
              </a:ext>
            </a:extLst>
          </p:cNvPr>
          <p:cNvGrpSpPr/>
          <p:nvPr/>
        </p:nvGrpSpPr>
        <p:grpSpPr>
          <a:xfrm>
            <a:off x="799948" y="839421"/>
            <a:ext cx="10941940" cy="5739504"/>
            <a:chOff x="799948" y="839421"/>
            <a:chExt cx="10941940" cy="5739504"/>
          </a:xfrm>
        </p:grpSpPr>
        <p:pic>
          <p:nvPicPr>
            <p:cNvPr id="3" name="圖片 2">
              <a:extLst>
                <a:ext uri="{FF2B5EF4-FFF2-40B4-BE49-F238E27FC236}">
                  <a16:creationId xmlns:a16="http://schemas.microsoft.com/office/drawing/2014/main" id="{20140C1B-2DB8-2881-1BDC-5DC0B5D344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541997" y="2573501"/>
              <a:ext cx="2600633" cy="3526953"/>
            </a:xfrm>
            <a:prstGeom prst="rect">
              <a:avLst/>
            </a:prstGeom>
          </p:spPr>
        </p:pic>
        <p:pic>
          <p:nvPicPr>
            <p:cNvPr id="4" name="圖片 3">
              <a:extLst>
                <a:ext uri="{FF2B5EF4-FFF2-40B4-BE49-F238E27FC236}">
                  <a16:creationId xmlns:a16="http://schemas.microsoft.com/office/drawing/2014/main" id="{9400D839-EEA3-4672-948A-77D832C674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84232" y="839421"/>
              <a:ext cx="3657656" cy="5457758"/>
            </a:xfrm>
            <a:prstGeom prst="rect">
              <a:avLst/>
            </a:prstGeom>
          </p:spPr>
        </p:pic>
        <p:sp>
          <p:nvSpPr>
            <p:cNvPr id="7" name="AutoShape 4"/>
            <p:cNvSpPr>
              <a:spLocks noChangeArrowheads="1"/>
            </p:cNvSpPr>
            <p:nvPr/>
          </p:nvSpPr>
          <p:spPr bwMode="auto">
            <a:xfrm rot="10800000" flipH="1" flipV="1">
              <a:off x="9623430" y="6042197"/>
              <a:ext cx="902197" cy="406837"/>
            </a:xfrm>
            <a:prstGeom prst="wedgeRectCallout">
              <a:avLst>
                <a:gd name="adj1" fmla="val -35244"/>
                <a:gd name="adj2" fmla="val -19158"/>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切結書</a:t>
              </a:r>
            </a:p>
          </p:txBody>
        </p:sp>
        <p:sp>
          <p:nvSpPr>
            <p:cNvPr id="12" name="Text Box 4"/>
            <p:cNvSpPr txBox="1">
              <a:spLocks noChangeArrowheads="1"/>
            </p:cNvSpPr>
            <p:nvPr/>
          </p:nvSpPr>
          <p:spPr bwMode="auto">
            <a:xfrm>
              <a:off x="819553" y="1344546"/>
              <a:ext cx="4898161" cy="1554272"/>
            </a:xfrm>
            <a:prstGeom prst="rect">
              <a:avLst/>
            </a:prstGeom>
            <a:solidFill>
              <a:srgbClr val="C00000"/>
            </a:solidFill>
            <a:ln w="9525" algn="ctr">
              <a:solidFill>
                <a:srgbClr val="FF3399"/>
              </a:solidFill>
              <a:miter lim="800000"/>
              <a:headEnd/>
              <a:tailEnd/>
            </a:ln>
            <a:effectLst>
              <a:outerShdw blurRad="50800" dist="38100" dir="8100000" algn="tr" rotWithShape="0">
                <a:prstClr val="black">
                  <a:alpha val="40000"/>
                </a:prstClr>
              </a:outerShdw>
            </a:effectLst>
          </p:spPr>
          <p:txBody>
            <a:bodyPr wrap="squar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lang="zh-TW" altLang="en-US" sz="1900" b="1" dirty="0">
                  <a:solidFill>
                    <a:schemeClr val="bg1"/>
                  </a:solidFill>
                  <a:latin typeface="微軟正黑體" panose="020B0604030504040204" pitchFamily="34" charset="-120"/>
                  <a:ea typeface="微軟正黑體" panose="020B0604030504040204" pitchFamily="34" charset="-120"/>
                </a:rPr>
                <a:t>已通過技能檢定主辦單位考試，但尚未取得技術士證者，請繳寄：</a:t>
              </a:r>
              <a:endParaRPr lang="en-US" altLang="zh-TW" sz="1900" b="1" dirty="0">
                <a:solidFill>
                  <a:schemeClr val="bg1"/>
                </a:solidFill>
                <a:latin typeface="微軟正黑體" panose="020B0604030504040204" pitchFamily="34" charset="-120"/>
                <a:ea typeface="微軟正黑體" panose="020B0604030504040204" pitchFamily="34" charset="-120"/>
              </a:endParaRPr>
            </a:p>
            <a:p>
              <a:pPr eaLnBrk="1" hangingPunct="1">
                <a:spcBef>
                  <a:spcPct val="0"/>
                </a:spcBef>
                <a:buClr>
                  <a:schemeClr val="accent1"/>
                </a:buClr>
                <a:buFontTx/>
                <a:buNone/>
              </a:pPr>
              <a:r>
                <a:rPr lang="en-US" altLang="zh-TW" sz="19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900" b="1"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rPr>
                <a:t>學、術科成績合格證明</a:t>
              </a:r>
              <a:endParaRPr lang="en-US" altLang="zh-TW" sz="1900" b="1"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spcBef>
                  <a:spcPct val="0"/>
                </a:spcBef>
                <a:buClr>
                  <a:schemeClr val="accent1"/>
                </a:buClr>
                <a:buFontTx/>
                <a:buNone/>
              </a:pPr>
              <a:r>
                <a:rPr lang="en-US" altLang="zh-TW" sz="19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900" b="1" dirty="0">
                  <a:solidFill>
                    <a:srgbClr val="FFFF00"/>
                  </a:solidFill>
                  <a:latin typeface="微軟正黑體" panose="020B0604030504040204" pitchFamily="34" charset="-120"/>
                  <a:ea typeface="微軟正黑體" panose="020B0604030504040204" pitchFamily="34" charset="-120"/>
                </a:rPr>
                <a:t>切結書正本</a:t>
              </a:r>
              <a:endParaRPr lang="en-US" altLang="zh-TW" sz="1900" b="1" dirty="0">
                <a:solidFill>
                  <a:srgbClr val="FFFF00"/>
                </a:solidFill>
                <a:latin typeface="微軟正黑體" panose="020B0604030504040204" pitchFamily="34" charset="-120"/>
                <a:ea typeface="微軟正黑體" panose="020B0604030504040204" pitchFamily="34" charset="-120"/>
              </a:endParaRPr>
            </a:p>
            <a:p>
              <a:pPr marL="342900" indent="-342900" eaLnBrk="1" hangingPunct="1">
                <a:spcBef>
                  <a:spcPct val="0"/>
                </a:spcBef>
                <a:buClr>
                  <a:schemeClr val="bg1"/>
                </a:buClr>
                <a:buFont typeface="Wingdings" panose="05000000000000000000" pitchFamily="2" charset="2"/>
                <a:buChar char="l"/>
              </a:pPr>
              <a:r>
                <a:rPr lang="zh-TW" altLang="en-US" sz="1900" b="1" dirty="0">
                  <a:solidFill>
                    <a:schemeClr val="bg1"/>
                  </a:solidFill>
                  <a:latin typeface="微軟正黑體" panose="020B0604030504040204" pitchFamily="34" charset="-120"/>
                  <a:ea typeface="微軟正黑體" panose="020B0604030504040204" pitchFamily="34" charset="-120"/>
                </a:rPr>
                <a:t>證書日期請登錄</a:t>
              </a:r>
              <a:r>
                <a:rPr lang="en-US" altLang="zh-TW" sz="19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115</a:t>
              </a:r>
              <a:r>
                <a:rPr lang="zh-TW" altLang="en-US" sz="19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9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9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9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900" b="1" dirty="0">
                  <a:solidFill>
                    <a:schemeClr val="bg1"/>
                  </a:solidFill>
                  <a:latin typeface="微軟正黑體" panose="020B0604030504040204" pitchFamily="34" charset="-120"/>
                  <a:ea typeface="微軟正黑體" panose="020B0604030504040204" pitchFamily="34" charset="-120"/>
                </a:rPr>
                <a:t>日</a:t>
              </a:r>
              <a:endParaRPr lang="en-US" altLang="zh-TW" sz="1900" b="1" dirty="0">
                <a:solidFill>
                  <a:schemeClr val="bg1"/>
                </a:solidFill>
                <a:latin typeface="微軟正黑體" panose="020B0604030504040204" pitchFamily="34" charset="-120"/>
                <a:ea typeface="微軟正黑體" panose="020B0604030504040204" pitchFamily="34" charset="-120"/>
              </a:endParaRPr>
            </a:p>
          </p:txBody>
        </p:sp>
        <p:pic>
          <p:nvPicPr>
            <p:cNvPr id="6" name="圖片 5">
              <a:extLst>
                <a:ext uri="{FF2B5EF4-FFF2-40B4-BE49-F238E27FC236}">
                  <a16:creationId xmlns:a16="http://schemas.microsoft.com/office/drawing/2014/main" id="{36F01294-ACF4-4303-9BB7-BF3E69DEA5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0894" y="3144612"/>
              <a:ext cx="3730443" cy="2093402"/>
            </a:xfrm>
            <a:prstGeom prst="rect">
              <a:avLst/>
            </a:prstGeom>
          </p:spPr>
        </p:pic>
        <p:sp>
          <p:nvSpPr>
            <p:cNvPr id="11" name="Text Box 4">
              <a:extLst>
                <a:ext uri="{FF2B5EF4-FFF2-40B4-BE49-F238E27FC236}">
                  <a16:creationId xmlns:a16="http://schemas.microsoft.com/office/drawing/2014/main" id="{98C97B0F-06E6-46F8-B02B-7B39D7A15267}"/>
                </a:ext>
              </a:extLst>
            </p:cNvPr>
            <p:cNvSpPr txBox="1">
              <a:spLocks noChangeArrowheads="1"/>
            </p:cNvSpPr>
            <p:nvPr/>
          </p:nvSpPr>
          <p:spPr bwMode="auto">
            <a:xfrm>
              <a:off x="799948" y="5609429"/>
              <a:ext cx="4917766" cy="969496"/>
            </a:xfrm>
            <a:prstGeom prst="rect">
              <a:avLst/>
            </a:prstGeom>
            <a:solidFill>
              <a:srgbClr val="C00000"/>
            </a:solidFill>
            <a:ln w="9525" algn="ctr">
              <a:solidFill>
                <a:srgbClr val="FF3399"/>
              </a:solidFill>
              <a:miter lim="800000"/>
              <a:headEnd/>
              <a:tailEnd/>
            </a:ln>
            <a:effectLst>
              <a:outerShdw blurRad="50800" dist="38100" dir="8100000" algn="tr" rotWithShape="0">
                <a:prstClr val="black">
                  <a:alpha val="40000"/>
                </a:prstClr>
              </a:outerShdw>
            </a:effectLst>
          </p:spPr>
          <p:txBody>
            <a:bodyPr wrap="squar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lang="zh-TW" altLang="en-US" sz="1900" b="1" dirty="0">
                  <a:solidFill>
                    <a:schemeClr val="bg1"/>
                  </a:solidFill>
                  <a:latin typeface="微軟正黑體" panose="020B0604030504040204" pitchFamily="34" charset="-120"/>
                  <a:ea typeface="微軟正黑體" panose="020B0604030504040204" pitchFamily="34" charset="-120"/>
                </a:rPr>
                <a:t>持「單一級」技術士證者</a:t>
              </a:r>
              <a:r>
                <a:rPr lang="en-US" altLang="zh-TW" sz="1900" b="1" dirty="0">
                  <a:solidFill>
                    <a:schemeClr val="bg1"/>
                  </a:solidFill>
                  <a:latin typeface="微軟正黑體" panose="020B0604030504040204" pitchFamily="34" charset="-120"/>
                  <a:ea typeface="微軟正黑體" panose="020B0604030504040204" pitchFamily="34" charset="-120"/>
                </a:rPr>
                <a:t>(</a:t>
              </a:r>
              <a:r>
                <a:rPr lang="zh-TW" altLang="en-US" sz="1900" b="1" dirty="0">
                  <a:solidFill>
                    <a:srgbClr val="FFFF00"/>
                  </a:solidFill>
                  <a:latin typeface="微軟正黑體" panose="020B0604030504040204" pitchFamily="34" charset="-120"/>
                  <a:ea typeface="微軟正黑體" panose="020B0604030504040204" pitchFamily="34" charset="-120"/>
                </a:rPr>
                <a:t>僅限</a:t>
              </a:r>
              <a:r>
                <a:rPr lang="zh-TW" altLang="en-US" sz="1900" b="1" u="sng" dirty="0">
                  <a:solidFill>
                    <a:schemeClr val="bg1"/>
                  </a:solidFill>
                  <a:latin typeface="微軟正黑體" panose="020B0604030504040204" pitchFamily="34" charset="-120"/>
                  <a:ea typeface="微軟正黑體" panose="020B0604030504040204" pitchFamily="34" charset="-120"/>
                </a:rPr>
                <a:t>一般手工電銲</a:t>
              </a:r>
              <a:r>
                <a:rPr lang="zh-TW" altLang="en-US" sz="1900" b="1" dirty="0">
                  <a:solidFill>
                    <a:schemeClr val="bg1"/>
                  </a:solidFill>
                  <a:latin typeface="微軟正黑體" panose="020B0604030504040204" pitchFamily="34" charset="-120"/>
                  <a:ea typeface="微軟正黑體" panose="020B0604030504040204" pitchFamily="34" charset="-120"/>
                </a:rPr>
                <a:t>、</a:t>
              </a:r>
              <a:r>
                <a:rPr lang="zh-TW" altLang="en-US" sz="1900" b="1" u="sng" dirty="0">
                  <a:solidFill>
                    <a:schemeClr val="bg1"/>
                  </a:solidFill>
                  <a:latin typeface="微軟正黑體" panose="020B0604030504040204" pitchFamily="34" charset="-120"/>
                  <a:ea typeface="微軟正黑體" panose="020B0604030504040204" pitchFamily="34" charset="-120"/>
                </a:rPr>
                <a:t>氣銲</a:t>
              </a:r>
              <a:r>
                <a:rPr lang="zh-TW" altLang="en-US" sz="1900" b="1" dirty="0">
                  <a:solidFill>
                    <a:schemeClr val="bg1"/>
                  </a:solidFill>
                  <a:latin typeface="微軟正黑體" panose="020B0604030504040204" pitchFamily="34" charset="-120"/>
                  <a:ea typeface="微軟正黑體" panose="020B0604030504040204" pitchFamily="34" charset="-120"/>
                </a:rPr>
                <a:t>、</a:t>
              </a:r>
              <a:r>
                <a:rPr lang="zh-TW" altLang="en-US" sz="1900" b="1" u="sng" dirty="0">
                  <a:solidFill>
                    <a:schemeClr val="bg1"/>
                  </a:solidFill>
                  <a:latin typeface="微軟正黑體" panose="020B0604030504040204" pitchFamily="34" charset="-120"/>
                  <a:ea typeface="微軟正黑體" panose="020B0604030504040204" pitchFamily="34" charset="-120"/>
                </a:rPr>
                <a:t>氬氣鎢極電銲</a:t>
              </a:r>
              <a:r>
                <a:rPr lang="zh-TW" altLang="en-US" sz="1900" b="1" dirty="0">
                  <a:solidFill>
                    <a:schemeClr val="bg1"/>
                  </a:solidFill>
                  <a:latin typeface="微軟正黑體" panose="020B0604030504040204" pitchFamily="34" charset="-120"/>
                  <a:ea typeface="微軟正黑體" panose="020B0604030504040204" pitchFamily="34" charset="-120"/>
                </a:rPr>
                <a:t>及</a:t>
              </a:r>
              <a:r>
                <a:rPr lang="zh-TW" altLang="en-US" sz="1900" b="1" u="sng" dirty="0">
                  <a:solidFill>
                    <a:schemeClr val="bg1"/>
                  </a:solidFill>
                  <a:latin typeface="微軟正黑體" panose="020B0604030504040204" pitchFamily="34" charset="-120"/>
                  <a:ea typeface="微軟正黑體" panose="020B0604030504040204" pitchFamily="34" charset="-120"/>
                </a:rPr>
                <a:t>半自動電銲</a:t>
              </a:r>
              <a:r>
                <a:rPr lang="zh-TW" altLang="en-US" sz="1900" b="1" dirty="0">
                  <a:solidFill>
                    <a:schemeClr val="bg1"/>
                  </a:solidFill>
                  <a:latin typeface="微軟正黑體" panose="020B0604030504040204" pitchFamily="34" charset="-120"/>
                  <a:ea typeface="微軟正黑體" panose="020B0604030504040204" pitchFamily="34" charset="-120"/>
                </a:rPr>
                <a:t>職類</a:t>
              </a:r>
              <a:r>
                <a:rPr lang="en-US" altLang="zh-TW" sz="1900" b="1" dirty="0">
                  <a:solidFill>
                    <a:schemeClr val="bg1"/>
                  </a:solidFill>
                  <a:latin typeface="微軟正黑體" panose="020B0604030504040204" pitchFamily="34" charset="-120"/>
                  <a:ea typeface="微軟正黑體" panose="020B0604030504040204" pitchFamily="34" charset="-120"/>
                </a:rPr>
                <a:t>)</a:t>
              </a:r>
              <a:r>
                <a:rPr lang="zh-TW" altLang="en-US" sz="1900" b="1" dirty="0">
                  <a:solidFill>
                    <a:schemeClr val="bg1"/>
                  </a:solidFill>
                  <a:latin typeface="微軟正黑體" panose="020B0604030504040204" pitchFamily="34" charset="-120"/>
                  <a:ea typeface="微軟正黑體" panose="020B0604030504040204" pitchFamily="34" charset="-120"/>
                </a:rPr>
                <a:t>，請繳寄</a:t>
              </a:r>
              <a:r>
                <a:rPr lang="zh-TW" altLang="en-US" sz="1900" b="1" dirty="0">
                  <a:solidFill>
                    <a:srgbClr val="FFFF00"/>
                  </a:solidFill>
                  <a:latin typeface="微軟正黑體" panose="020B0604030504040204" pitchFamily="34" charset="-120"/>
                  <a:ea typeface="微軟正黑體" panose="020B0604030504040204" pitchFamily="34" charset="-120"/>
                </a:rPr>
                <a:t>技術士證影本</a:t>
              </a:r>
              <a:r>
                <a:rPr lang="zh-TW" altLang="en-US" sz="1900" b="1" dirty="0">
                  <a:solidFill>
                    <a:schemeClr val="bg1"/>
                  </a:solidFill>
                  <a:latin typeface="微軟正黑體" panose="020B0604030504040204" pitchFamily="34" charset="-120"/>
                  <a:ea typeface="微軟正黑體" panose="020B0604030504040204" pitchFamily="34" charset="-120"/>
                </a:rPr>
                <a:t>、</a:t>
              </a:r>
              <a:r>
                <a:rPr lang="zh-TW" altLang="en-US" sz="1900" b="1" dirty="0">
                  <a:solidFill>
                    <a:srgbClr val="FFFF00"/>
                  </a:solidFill>
                  <a:latin typeface="微軟正黑體" panose="020B0604030504040204" pitchFamily="34" charset="-120"/>
                  <a:ea typeface="微軟正黑體" panose="020B0604030504040204" pitchFamily="34" charset="-120"/>
                </a:rPr>
                <a:t>切結書正本</a:t>
              </a:r>
              <a:endParaRPr lang="en-US" altLang="zh-TW" sz="1900" b="1" dirty="0">
                <a:solidFill>
                  <a:srgbClr val="FFFF00"/>
                </a:solidFill>
                <a:latin typeface="微軟正黑體" panose="020B0604030504040204" pitchFamily="34" charset="-120"/>
                <a:ea typeface="微軟正黑體" panose="020B0604030504040204" pitchFamily="34" charset="-120"/>
              </a:endParaRPr>
            </a:p>
          </p:txBody>
        </p:sp>
        <p:sp>
          <p:nvSpPr>
            <p:cNvPr id="16" name="矩形 15">
              <a:extLst>
                <a:ext uri="{FF2B5EF4-FFF2-40B4-BE49-F238E27FC236}">
                  <a16:creationId xmlns:a16="http://schemas.microsoft.com/office/drawing/2014/main" id="{17D2C1C8-3C84-4351-8AF7-7A7F7E4D8AD6}"/>
                </a:ext>
              </a:extLst>
            </p:cNvPr>
            <p:cNvSpPr/>
            <p:nvPr/>
          </p:nvSpPr>
          <p:spPr>
            <a:xfrm rot="3007943">
              <a:off x="2065776" y="3806468"/>
              <a:ext cx="800219" cy="461665"/>
            </a:xfrm>
            <a:prstGeom prst="rect">
              <a:avLst/>
            </a:prstGeom>
            <a:noFill/>
          </p:spPr>
          <p:txBody>
            <a:bodyPr wrap="none" lIns="91440" tIns="45720" rIns="91440" bIns="45720">
              <a:spAutoFit/>
            </a:bodyPr>
            <a:lstStyle/>
            <a:p>
              <a:pPr algn="ctr"/>
              <a:r>
                <a:rPr lang="zh-TW" altLang="en-US" sz="2400" b="1" dirty="0">
                  <a:ln w="9525">
                    <a:solidFill>
                      <a:srgbClr val="FF0000"/>
                    </a:solidFill>
                    <a:prstDash val="solid"/>
                  </a:ln>
                  <a:solidFill>
                    <a:srgbClr val="FFFF00"/>
                  </a:solidFill>
                  <a:latin typeface="微軟正黑體" panose="020B0604030504040204" pitchFamily="34" charset="-120"/>
                  <a:ea typeface="微軟正黑體" panose="020B0604030504040204" pitchFamily="34" charset="-120"/>
                </a:rPr>
                <a:t>樣張</a:t>
              </a:r>
            </a:p>
          </p:txBody>
        </p:sp>
        <p:sp>
          <p:nvSpPr>
            <p:cNvPr id="21" name="矩形 20">
              <a:extLst>
                <a:ext uri="{FF2B5EF4-FFF2-40B4-BE49-F238E27FC236}">
                  <a16:creationId xmlns:a16="http://schemas.microsoft.com/office/drawing/2014/main" id="{53D95B4E-EFA8-48BD-9F31-74C6A30837BC}"/>
                </a:ext>
              </a:extLst>
            </p:cNvPr>
            <p:cNvSpPr/>
            <p:nvPr/>
          </p:nvSpPr>
          <p:spPr>
            <a:xfrm>
              <a:off x="5963658" y="3573621"/>
              <a:ext cx="715508" cy="1862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7F9CDC60-3698-45BF-A30A-652B4BDCF871}"/>
                </a:ext>
              </a:extLst>
            </p:cNvPr>
            <p:cNvSpPr/>
            <p:nvPr/>
          </p:nvSpPr>
          <p:spPr>
            <a:xfrm>
              <a:off x="7200118" y="3775752"/>
              <a:ext cx="749865" cy="158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447A20BD-03FD-28F2-FE4B-3FC98D8E13C2}"/>
                </a:ext>
              </a:extLst>
            </p:cNvPr>
            <p:cNvSpPr/>
            <p:nvPr/>
          </p:nvSpPr>
          <p:spPr>
            <a:xfrm>
              <a:off x="7198514" y="5602948"/>
              <a:ext cx="749865" cy="158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EEB50048-0220-974A-4868-EEDC8F644072}"/>
                </a:ext>
              </a:extLst>
            </p:cNvPr>
            <p:cNvSpPr/>
            <p:nvPr/>
          </p:nvSpPr>
          <p:spPr>
            <a:xfrm>
              <a:off x="6000555" y="5400817"/>
              <a:ext cx="715508" cy="1862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9280156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5315344" y="741796"/>
            <a:ext cx="301227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Step11 </a:t>
            </a:r>
            <a:r>
              <a:rPr lang="zh-TW" altLang="en-US" sz="2000" b="1" dirty="0">
                <a:latin typeface="微軟正黑體" panose="020B0604030504040204" pitchFamily="34" charset="-120"/>
                <a:ea typeface="微軟正黑體" panose="020B0604030504040204" pitchFamily="34" charset="-120"/>
              </a:rPr>
              <a:t>收件狀態查詢</a:t>
            </a:r>
            <a:endParaRPr lang="zh-TW" altLang="en-US" sz="2000" kern="0" dirty="0">
              <a:solidFill>
                <a:srgbClr val="FF0000"/>
              </a:solidFill>
              <a:latin typeface="標楷體" panose="03000509000000000000" pitchFamily="65" charset="-120"/>
              <a:ea typeface="標楷體" panose="03000509000000000000" pitchFamily="65" charset="-120"/>
            </a:endParaRPr>
          </a:p>
        </p:txBody>
      </p:sp>
      <p:grpSp>
        <p:nvGrpSpPr>
          <p:cNvPr id="6" name="群組 5">
            <a:extLst>
              <a:ext uri="{FF2B5EF4-FFF2-40B4-BE49-F238E27FC236}">
                <a16:creationId xmlns:a16="http://schemas.microsoft.com/office/drawing/2014/main" id="{22BDA679-DC57-48BB-932F-4CA32ED2BF7A}"/>
              </a:ext>
            </a:extLst>
          </p:cNvPr>
          <p:cNvGrpSpPr/>
          <p:nvPr/>
        </p:nvGrpSpPr>
        <p:grpSpPr>
          <a:xfrm>
            <a:off x="1985389" y="1734673"/>
            <a:ext cx="9442570" cy="3236039"/>
            <a:chOff x="1985389" y="1734673"/>
            <a:chExt cx="9442570" cy="3236039"/>
          </a:xfrm>
        </p:grpSpPr>
        <p:pic>
          <p:nvPicPr>
            <p:cNvPr id="5" name="圖片 4">
              <a:extLst>
                <a:ext uri="{FF2B5EF4-FFF2-40B4-BE49-F238E27FC236}">
                  <a16:creationId xmlns:a16="http://schemas.microsoft.com/office/drawing/2014/main" id="{DA77A1E7-25FC-48BB-BDD2-914C9A0D93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85389" y="1734673"/>
              <a:ext cx="8221222" cy="1883848"/>
            </a:xfrm>
            <a:prstGeom prst="rect">
              <a:avLst/>
            </a:prstGeom>
          </p:spPr>
        </p:pic>
        <p:sp>
          <p:nvSpPr>
            <p:cNvPr id="7" name="直線圖說文字 1 6"/>
            <p:cNvSpPr/>
            <p:nvPr/>
          </p:nvSpPr>
          <p:spPr>
            <a:xfrm>
              <a:off x="8133897" y="3977098"/>
              <a:ext cx="3294062" cy="993614"/>
            </a:xfrm>
            <a:prstGeom prst="borderCallout1">
              <a:avLst>
                <a:gd name="adj1" fmla="val 295"/>
                <a:gd name="adj2" fmla="val 50201"/>
                <a:gd name="adj3" fmla="val -88293"/>
                <a:gd name="adj4" fmla="val 32408"/>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b="1" dirty="0">
                  <a:solidFill>
                    <a:schemeClr val="tx1"/>
                  </a:solidFill>
                  <a:latin typeface="微軟正黑體" panose="020B0604030504040204" pitchFamily="34" charset="-120"/>
                  <a:ea typeface="微軟正黑體" panose="020B0604030504040204" pitchFamily="34" charset="-120"/>
                </a:rPr>
                <a:t>考生寄出資料</a:t>
              </a:r>
              <a:r>
                <a:rPr lang="en-US" altLang="zh-TW" b="1" dirty="0">
                  <a:solidFill>
                    <a:srgbClr val="0000FF"/>
                  </a:solidFill>
                  <a:latin typeface="微軟正黑體" panose="020B0604030504040204" pitchFamily="34" charset="-120"/>
                  <a:ea typeface="微軟正黑體" panose="020B0604030504040204" pitchFamily="34" charset="-120"/>
                </a:rPr>
                <a:t>2</a:t>
              </a:r>
              <a:r>
                <a:rPr lang="zh-TW" altLang="en-US" b="1" dirty="0">
                  <a:solidFill>
                    <a:srgbClr val="0000FF"/>
                  </a:solidFill>
                  <a:latin typeface="微軟正黑體" panose="020B0604030504040204" pitchFamily="34" charset="-120"/>
                  <a:ea typeface="微軟正黑體" panose="020B0604030504040204" pitchFamily="34" charset="-120"/>
                </a:rPr>
                <a:t>日後</a:t>
              </a:r>
              <a:r>
                <a:rPr lang="zh-TW" altLang="en-US" b="1" dirty="0">
                  <a:solidFill>
                    <a:schemeClr val="tx1"/>
                  </a:solidFill>
                  <a:latin typeface="微軟正黑體" panose="020B0604030504040204" pitchFamily="34" charset="-120"/>
                  <a:ea typeface="微軟正黑體" panose="020B0604030504040204" pitchFamily="34" charset="-120"/>
                </a:rPr>
                <a:t>，可登入系統查詢本委員會收件狀態提醒考生，務必追蹤文件收件狀態</a:t>
              </a:r>
            </a:p>
          </p:txBody>
        </p:sp>
      </p:grpSp>
      <p:grpSp>
        <p:nvGrpSpPr>
          <p:cNvPr id="16" name="群組 15">
            <a:extLst>
              <a:ext uri="{FF2B5EF4-FFF2-40B4-BE49-F238E27FC236}">
                <a16:creationId xmlns:a16="http://schemas.microsoft.com/office/drawing/2014/main" id="{30B530FC-BE8C-4E77-B2A5-4081C9C70410}"/>
              </a:ext>
            </a:extLst>
          </p:cNvPr>
          <p:cNvGrpSpPr/>
          <p:nvPr/>
        </p:nvGrpSpPr>
        <p:grpSpPr>
          <a:xfrm>
            <a:off x="840059" y="738961"/>
            <a:ext cx="4262080" cy="503799"/>
            <a:chOff x="834706" y="837638"/>
            <a:chExt cx="4262080" cy="503799"/>
          </a:xfrm>
        </p:grpSpPr>
        <p:sp>
          <p:nvSpPr>
            <p:cNvPr id="17" name="TextBox 75">
              <a:extLst>
                <a:ext uri="{FF2B5EF4-FFF2-40B4-BE49-F238E27FC236}">
                  <a16:creationId xmlns:a16="http://schemas.microsoft.com/office/drawing/2014/main" id="{93E6CEE0-42A3-43B8-ACC3-77EA773A2A66}"/>
                </a:ext>
              </a:extLst>
            </p:cNvPr>
            <p:cNvSpPr txBox="1"/>
            <p:nvPr/>
          </p:nvSpPr>
          <p:spPr>
            <a:xfrm>
              <a:off x="834706" y="862500"/>
              <a:ext cx="3881410"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繳交報名費及資格審查登錄</a:t>
              </a:r>
            </a:p>
          </p:txBody>
        </p:sp>
        <p:sp>
          <p:nvSpPr>
            <p:cNvPr id="18" name="Freeform: Shape 37">
              <a:extLst>
                <a:ext uri="{FF2B5EF4-FFF2-40B4-BE49-F238E27FC236}">
                  <a16:creationId xmlns:a16="http://schemas.microsoft.com/office/drawing/2014/main" id="{FFC55199-782D-45E4-808A-A83D42CC4DAB}"/>
                </a:ext>
              </a:extLst>
            </p:cNvPr>
            <p:cNvSpPr/>
            <p:nvPr/>
          </p:nvSpPr>
          <p:spPr>
            <a:xfrm>
              <a:off x="4748823"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204975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表格 20">
            <a:extLst>
              <a:ext uri="{FF2B5EF4-FFF2-40B4-BE49-F238E27FC236}">
                <a16:creationId xmlns:a16="http://schemas.microsoft.com/office/drawing/2014/main" id="{D06E0553-CD05-7DA7-2BD8-3683D16909C0}"/>
              </a:ext>
            </a:extLst>
          </p:cNvPr>
          <p:cNvGraphicFramePr>
            <a:graphicFrameLocks noGrp="1"/>
          </p:cNvGraphicFramePr>
          <p:nvPr>
            <p:extLst>
              <p:ext uri="{D42A27DB-BD31-4B8C-83A1-F6EECF244321}">
                <p14:modId xmlns:p14="http://schemas.microsoft.com/office/powerpoint/2010/main" val="2578486719"/>
              </p:ext>
            </p:extLst>
          </p:nvPr>
        </p:nvGraphicFramePr>
        <p:xfrm>
          <a:off x="5783176" y="2350271"/>
          <a:ext cx="5682016" cy="4093630"/>
        </p:xfrm>
        <a:graphic>
          <a:graphicData uri="http://schemas.openxmlformats.org/drawingml/2006/table">
            <a:tbl>
              <a:tblPr firstRow="1" bandRow="1">
                <a:tableStyleId>{93296810-A885-4BE3-A3E7-6D5BEEA58F35}</a:tableStyleId>
              </a:tblPr>
              <a:tblGrid>
                <a:gridCol w="2841008">
                  <a:extLst>
                    <a:ext uri="{9D8B030D-6E8A-4147-A177-3AD203B41FA5}">
                      <a16:colId xmlns:a16="http://schemas.microsoft.com/office/drawing/2014/main" val="3094972634"/>
                    </a:ext>
                  </a:extLst>
                </a:gridCol>
                <a:gridCol w="2841008">
                  <a:extLst>
                    <a:ext uri="{9D8B030D-6E8A-4147-A177-3AD203B41FA5}">
                      <a16:colId xmlns:a16="http://schemas.microsoft.com/office/drawing/2014/main" val="373717839"/>
                    </a:ext>
                  </a:extLst>
                </a:gridCol>
              </a:tblGrid>
              <a:tr h="5585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C00000"/>
                          </a:solidFill>
                          <a:latin typeface="微軟正黑體" panose="020B0604030504040204" pitchFamily="34" charset="-120"/>
                          <a:ea typeface="微軟正黑體" panose="020B0604030504040204" pitchFamily="34" charset="-120"/>
                        </a:rPr>
                        <a:t>Ｘ</a:t>
                      </a:r>
                      <a:endParaRPr lang="zh-TW" altLang="en-US" sz="2800" b="1" kern="1200" dirty="0">
                        <a:solidFill>
                          <a:srgbClr val="C00000"/>
                        </a:solidFill>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C00000"/>
                          </a:solidFill>
                          <a:latin typeface="微軟正黑體" panose="020B0604030504040204" pitchFamily="34" charset="-120"/>
                          <a:ea typeface="微軟正黑體" panose="020B0604030504040204" pitchFamily="34" charset="-120"/>
                        </a:rPr>
                        <a:t>〇</a:t>
                      </a:r>
                      <a:endParaRPr lang="zh-TW" altLang="en-US" sz="2800" b="1" kern="1200" dirty="0">
                        <a:solidFill>
                          <a:srgbClr val="C0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2771617189"/>
                  </a:ext>
                </a:extLst>
              </a:tr>
              <a:tr h="3535072">
                <a:tc>
                  <a:txBody>
                    <a:bodyPr/>
                    <a:lstStyle/>
                    <a:p>
                      <a:endParaRPr lang="zh-TW" altLang="en-US" dirty="0">
                        <a:latin typeface="微軟正黑體" panose="020B0604030504040204" pitchFamily="34" charset="-120"/>
                        <a:ea typeface="微軟正黑體" panose="020B0604030504040204" pitchFamily="34" charset="-120"/>
                      </a:endParaRPr>
                    </a:p>
                  </a:txBody>
                  <a:tcPr/>
                </a:tc>
                <a:tc>
                  <a:txBody>
                    <a:bodyPr/>
                    <a:lstStyle/>
                    <a:p>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3141978251"/>
                  </a:ext>
                </a:extLst>
              </a:tr>
            </a:tbl>
          </a:graphicData>
        </a:graphic>
      </p:graphicFrame>
      <p:sp>
        <p:nvSpPr>
          <p:cNvPr id="2" name="Rectangle 199">
            <a:extLst>
              <a:ext uri="{FF2B5EF4-FFF2-40B4-BE49-F238E27FC236}">
                <a16:creationId xmlns:a16="http://schemas.microsoft.com/office/drawing/2014/main" id="{A342963B-3EB9-49AD-BD27-5434538FCF50}"/>
              </a:ext>
            </a:extLst>
          </p:cNvPr>
          <p:cNvSpPr txBox="1">
            <a:spLocks noChangeArrowheads="1"/>
          </p:cNvSpPr>
          <p:nvPr/>
        </p:nvSpPr>
        <p:spPr>
          <a:xfrm>
            <a:off x="746275" y="93693"/>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壹、報名資格及重要事項</a:t>
            </a:r>
          </a:p>
        </p:txBody>
      </p:sp>
      <p:sp>
        <p:nvSpPr>
          <p:cNvPr id="3" name="Rectangle 80">
            <a:extLst>
              <a:ext uri="{FF2B5EF4-FFF2-40B4-BE49-F238E27FC236}">
                <a16:creationId xmlns:a16="http://schemas.microsoft.com/office/drawing/2014/main" id="{EC95690C-E49C-4B88-9B8C-2D61D183720D}"/>
              </a:ext>
            </a:extLst>
          </p:cNvPr>
          <p:cNvSpPr txBox="1">
            <a:spLocks noChangeArrowheads="1"/>
          </p:cNvSpPr>
          <p:nvPr/>
        </p:nvSpPr>
        <p:spPr>
          <a:xfrm>
            <a:off x="1171560" y="795162"/>
            <a:ext cx="3667127" cy="40798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0000FF"/>
                </a:solidFill>
                <a:effectLst/>
                <a:latin typeface="微軟正黑體" pitchFamily="34" charset="-120"/>
                <a:ea typeface="微軟正黑體" pitchFamily="34" charset="-120"/>
              </a:rPr>
              <a:t>全國高級中等學校技藝競賽</a:t>
            </a:r>
          </a:p>
        </p:txBody>
      </p:sp>
      <p:graphicFrame>
        <p:nvGraphicFramePr>
          <p:cNvPr id="4" name="表格 4">
            <a:extLst>
              <a:ext uri="{FF2B5EF4-FFF2-40B4-BE49-F238E27FC236}">
                <a16:creationId xmlns:a16="http://schemas.microsoft.com/office/drawing/2014/main" id="{C1F02C7E-FC87-423C-9112-B56D2E4BC14A}"/>
              </a:ext>
            </a:extLst>
          </p:cNvPr>
          <p:cNvGraphicFramePr>
            <a:graphicFrameLocks noGrp="1"/>
          </p:cNvGraphicFramePr>
          <p:nvPr>
            <p:extLst>
              <p:ext uri="{D42A27DB-BD31-4B8C-83A1-F6EECF244321}">
                <p14:modId xmlns:p14="http://schemas.microsoft.com/office/powerpoint/2010/main" val="880816528"/>
              </p:ext>
            </p:extLst>
          </p:nvPr>
        </p:nvGraphicFramePr>
        <p:xfrm>
          <a:off x="1501529" y="2933241"/>
          <a:ext cx="3924000" cy="2225040"/>
        </p:xfrm>
        <a:graphic>
          <a:graphicData uri="http://schemas.openxmlformats.org/drawingml/2006/table">
            <a:tbl>
              <a:tblPr firstRow="1" bandRow="1">
                <a:tableStyleId>{21E4AEA4-8DFA-4A89-87EB-49C32662AFE0}</a:tableStyleId>
              </a:tblPr>
              <a:tblGrid>
                <a:gridCol w="1152000">
                  <a:extLst>
                    <a:ext uri="{9D8B030D-6E8A-4147-A177-3AD203B41FA5}">
                      <a16:colId xmlns:a16="http://schemas.microsoft.com/office/drawing/2014/main" val="3724758480"/>
                    </a:ext>
                  </a:extLst>
                </a:gridCol>
                <a:gridCol w="1152000">
                  <a:extLst>
                    <a:ext uri="{9D8B030D-6E8A-4147-A177-3AD203B41FA5}">
                      <a16:colId xmlns:a16="http://schemas.microsoft.com/office/drawing/2014/main" val="1716318222"/>
                    </a:ext>
                  </a:extLst>
                </a:gridCol>
                <a:gridCol w="1620000">
                  <a:extLst>
                    <a:ext uri="{9D8B030D-6E8A-4147-A177-3AD203B41FA5}">
                      <a16:colId xmlns:a16="http://schemas.microsoft.com/office/drawing/2014/main" val="1683711436"/>
                    </a:ext>
                  </a:extLst>
                </a:gridCol>
              </a:tblGrid>
              <a:tr h="370840">
                <a:tc>
                  <a:txBody>
                    <a:bodyPr/>
                    <a:lstStyle/>
                    <a:p>
                      <a:pPr algn="ctr"/>
                      <a:r>
                        <a:rPr lang="zh-TW" altLang="en-US" dirty="0">
                          <a:latin typeface="微軟正黑體" panose="020B0604030504040204" pitchFamily="34" charset="-120"/>
                          <a:ea typeface="微軟正黑體" panose="020B0604030504040204" pitchFamily="34" charset="-120"/>
                        </a:rPr>
                        <a:t>職種名稱</a:t>
                      </a:r>
                    </a:p>
                  </a:txBody>
                  <a:tcPr anchor="ctr"/>
                </a:tc>
                <a:tc>
                  <a:txBody>
                    <a:bodyPr/>
                    <a:lstStyle/>
                    <a:p>
                      <a:pPr algn="ctr"/>
                      <a:r>
                        <a:rPr lang="zh-TW" altLang="en-US" dirty="0">
                          <a:latin typeface="微軟正黑體" panose="020B0604030504040204" pitchFamily="34" charset="-120"/>
                          <a:ea typeface="微軟正黑體" panose="020B0604030504040204" pitchFamily="34" charset="-120"/>
                        </a:rPr>
                        <a:t>參賽人數</a:t>
                      </a:r>
                    </a:p>
                  </a:txBody>
                  <a:tcPr anchor="ctr"/>
                </a:tc>
                <a:tc>
                  <a:txBody>
                    <a:bodyPr/>
                    <a:lstStyle/>
                    <a:p>
                      <a:pPr algn="ctr"/>
                      <a:r>
                        <a:rPr lang="zh-TW" altLang="en-US" dirty="0">
                          <a:latin typeface="微軟正黑體" panose="020B0604030504040204" pitchFamily="34" charset="-120"/>
                          <a:ea typeface="微軟正黑體" panose="020B0604030504040204" pitchFamily="34" charset="-120"/>
                        </a:rPr>
                        <a:t>優勝錄取人數</a:t>
                      </a:r>
                    </a:p>
                  </a:txBody>
                  <a:tcPr anchor="ctr"/>
                </a:tc>
                <a:extLst>
                  <a:ext uri="{0D108BD9-81ED-4DB2-BD59-A6C34878D82A}">
                    <a16:rowId xmlns:a16="http://schemas.microsoft.com/office/drawing/2014/main" val="4108887027"/>
                  </a:ext>
                </a:extLst>
              </a:tr>
              <a:tr h="370840">
                <a:tc>
                  <a:txBody>
                    <a:bodyPr/>
                    <a:lstStyle/>
                    <a:p>
                      <a:pPr algn="ctr"/>
                      <a:r>
                        <a:rPr lang="zh-TW" altLang="en-US" dirty="0">
                          <a:latin typeface="微軟正黑體" panose="020B0604030504040204" pitchFamily="34" charset="-120"/>
                          <a:ea typeface="微軟正黑體" panose="020B0604030504040204" pitchFamily="34" charset="-120"/>
                        </a:rPr>
                        <a:t>模具</a:t>
                      </a:r>
                    </a:p>
                  </a:txBody>
                  <a:tcPr anchor="ctr"/>
                </a:tc>
                <a:tc>
                  <a:txBody>
                    <a:bodyPr/>
                    <a:lstStyle/>
                    <a:p>
                      <a:pPr algn="ctr"/>
                      <a:r>
                        <a:rPr lang="en-US" altLang="zh-TW" dirty="0">
                          <a:latin typeface="微軟正黑體" panose="020B0604030504040204" pitchFamily="34" charset="-120"/>
                          <a:ea typeface="微軟正黑體" panose="020B0604030504040204" pitchFamily="34" charset="-120"/>
                        </a:rPr>
                        <a:t>28</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dirty="0">
                          <a:latin typeface="微軟正黑體" panose="020B0604030504040204" pitchFamily="34" charset="-120"/>
                          <a:ea typeface="微軟正黑體" panose="020B0604030504040204" pitchFamily="34" charset="-120"/>
                        </a:rPr>
                        <a:t>14</a:t>
                      </a:r>
                      <a:endParaRPr lang="zh-TW" altLang="en-US"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3947789820"/>
                  </a:ext>
                </a:extLst>
              </a:tr>
              <a:tr h="370840">
                <a:tc>
                  <a:txBody>
                    <a:bodyPr/>
                    <a:lstStyle/>
                    <a:p>
                      <a:pPr algn="ctr"/>
                      <a:r>
                        <a:rPr lang="zh-TW" altLang="en-US" dirty="0">
                          <a:latin typeface="微軟正黑體" panose="020B0604030504040204" pitchFamily="34" charset="-120"/>
                          <a:ea typeface="微軟正黑體" panose="020B0604030504040204" pitchFamily="34" charset="-120"/>
                        </a:rPr>
                        <a:t>美髮</a:t>
                      </a:r>
                    </a:p>
                  </a:txBody>
                  <a:tcPr anchor="ctr"/>
                </a:tc>
                <a:tc>
                  <a:txBody>
                    <a:bodyPr/>
                    <a:lstStyle/>
                    <a:p>
                      <a:pPr algn="ctr"/>
                      <a:r>
                        <a:rPr lang="en-US" altLang="zh-TW" dirty="0">
                          <a:latin typeface="微軟正黑體" panose="020B0604030504040204" pitchFamily="34" charset="-120"/>
                          <a:ea typeface="微軟正黑體" panose="020B0604030504040204" pitchFamily="34" charset="-120"/>
                        </a:rPr>
                        <a:t>65</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dirty="0">
                          <a:latin typeface="微軟正黑體" panose="020B0604030504040204" pitchFamily="34" charset="-120"/>
                          <a:ea typeface="微軟正黑體" panose="020B0604030504040204" pitchFamily="34" charset="-120"/>
                        </a:rPr>
                        <a:t>30</a:t>
                      </a:r>
                      <a:endParaRPr lang="zh-TW" altLang="en-US"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86806408"/>
                  </a:ext>
                </a:extLst>
              </a:tr>
              <a:tr h="370840">
                <a:tc>
                  <a:txBody>
                    <a:bodyPr/>
                    <a:lstStyle/>
                    <a:p>
                      <a:pPr algn="ctr"/>
                      <a:r>
                        <a:rPr lang="zh-TW" altLang="en-US" dirty="0">
                          <a:latin typeface="微軟正黑體" panose="020B0604030504040204" pitchFamily="34" charset="-120"/>
                          <a:ea typeface="微軟正黑體" panose="020B0604030504040204" pitchFamily="34" charset="-120"/>
                        </a:rPr>
                        <a:t>園藝</a:t>
                      </a:r>
                    </a:p>
                  </a:txBody>
                  <a:tcPr anchor="ctr"/>
                </a:tc>
                <a:tc>
                  <a:txBody>
                    <a:bodyPr/>
                    <a:lstStyle/>
                    <a:p>
                      <a:pPr algn="ctr"/>
                      <a:r>
                        <a:rPr lang="en-US" altLang="zh-TW" dirty="0">
                          <a:latin typeface="微軟正黑體" panose="020B0604030504040204" pitchFamily="34" charset="-120"/>
                          <a:ea typeface="微軟正黑體" panose="020B0604030504040204" pitchFamily="34" charset="-120"/>
                        </a:rPr>
                        <a:t>42</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dirty="0">
                          <a:latin typeface="微軟正黑體" panose="020B0604030504040204" pitchFamily="34" charset="-120"/>
                          <a:ea typeface="微軟正黑體" panose="020B0604030504040204" pitchFamily="34" charset="-120"/>
                        </a:rPr>
                        <a:t>20</a:t>
                      </a:r>
                      <a:endParaRPr lang="zh-TW" altLang="en-US"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29781842"/>
                  </a:ext>
                </a:extLst>
              </a:tr>
              <a:tr h="370840">
                <a:tc>
                  <a:txBody>
                    <a:bodyPr/>
                    <a:lstStyle/>
                    <a:p>
                      <a:pPr algn="ctr"/>
                      <a:r>
                        <a:rPr lang="zh-TW" altLang="en-US" dirty="0">
                          <a:latin typeface="微軟正黑體" panose="020B0604030504040204" pitchFamily="34" charset="-120"/>
                          <a:ea typeface="微軟正黑體" panose="020B0604030504040204" pitchFamily="34" charset="-120"/>
                        </a:rPr>
                        <a:t>輪機</a:t>
                      </a:r>
                    </a:p>
                  </a:txBody>
                  <a:tcPr anchor="ctr"/>
                </a:tc>
                <a:tc>
                  <a:txBody>
                    <a:bodyPr/>
                    <a:lstStyle/>
                    <a:p>
                      <a:pPr algn="ctr"/>
                      <a:r>
                        <a:rPr lang="en-US" altLang="zh-TW" dirty="0">
                          <a:latin typeface="微軟正黑體" panose="020B0604030504040204" pitchFamily="34" charset="-120"/>
                          <a:ea typeface="微軟正黑體" panose="020B0604030504040204" pitchFamily="34" charset="-120"/>
                        </a:rPr>
                        <a:t>19</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dirty="0">
                          <a:latin typeface="微軟正黑體" panose="020B0604030504040204" pitchFamily="34" charset="-120"/>
                          <a:ea typeface="微軟正黑體" panose="020B0604030504040204" pitchFamily="34" charset="-120"/>
                        </a:rPr>
                        <a:t>10</a:t>
                      </a:r>
                      <a:endParaRPr lang="zh-TW" altLang="en-US"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3197720359"/>
                  </a:ext>
                </a:extLst>
              </a:tr>
              <a:tr h="370840">
                <a:tc>
                  <a:txBody>
                    <a:bodyPr/>
                    <a:lstStyle/>
                    <a:p>
                      <a:pPr algn="ctr"/>
                      <a:r>
                        <a:rPr lang="zh-TW" altLang="en-US" dirty="0">
                          <a:latin typeface="微軟正黑體" panose="020B0604030504040204" pitchFamily="34" charset="-120"/>
                          <a:ea typeface="微軟正黑體" panose="020B0604030504040204" pitchFamily="34" charset="-120"/>
                        </a:rPr>
                        <a:t>商業簡報</a:t>
                      </a:r>
                    </a:p>
                  </a:txBody>
                  <a:tcPr anchor="ctr"/>
                </a:tc>
                <a:tc>
                  <a:txBody>
                    <a:bodyPr/>
                    <a:lstStyle/>
                    <a:p>
                      <a:pPr algn="ctr"/>
                      <a:r>
                        <a:rPr lang="en-US" altLang="zh-TW" dirty="0">
                          <a:latin typeface="微軟正黑體" panose="020B0604030504040204" pitchFamily="34" charset="-120"/>
                          <a:ea typeface="微軟正黑體" panose="020B0604030504040204" pitchFamily="34" charset="-120"/>
                        </a:rPr>
                        <a:t>77</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dirty="0">
                          <a:latin typeface="微軟正黑體" panose="020B0604030504040204" pitchFamily="34" charset="-120"/>
                          <a:ea typeface="微軟正黑體" panose="020B0604030504040204" pitchFamily="34" charset="-120"/>
                        </a:rPr>
                        <a:t>34</a:t>
                      </a:r>
                      <a:endParaRPr lang="zh-TW" altLang="en-US"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3478287981"/>
                  </a:ext>
                </a:extLst>
              </a:tr>
            </a:tbl>
          </a:graphicData>
        </a:graphic>
      </p:graphicFrame>
      <p:sp>
        <p:nvSpPr>
          <p:cNvPr id="6" name="Rectangle 80">
            <a:extLst>
              <a:ext uri="{FF2B5EF4-FFF2-40B4-BE49-F238E27FC236}">
                <a16:creationId xmlns:a16="http://schemas.microsoft.com/office/drawing/2014/main" id="{A9040F4C-6BA9-4B3C-B7F0-B08F48CF1821}"/>
              </a:ext>
            </a:extLst>
          </p:cNvPr>
          <p:cNvSpPr txBox="1">
            <a:spLocks noChangeArrowheads="1"/>
          </p:cNvSpPr>
          <p:nvPr/>
        </p:nvSpPr>
        <p:spPr>
          <a:xfrm>
            <a:off x="1069553" y="2331012"/>
            <a:ext cx="4355976" cy="4888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spcBef>
                <a:spcPct val="0"/>
              </a:spcBef>
              <a:buFontTx/>
              <a:buNone/>
            </a:pPr>
            <a:r>
              <a:rPr lang="en-US" altLang="zh-TW" sz="1800" b="1" i="0" dirty="0">
                <a:solidFill>
                  <a:srgbClr val="0000FF"/>
                </a:solidFill>
                <a:effectLst/>
                <a:latin typeface="微軟正黑體" panose="020B0604030504040204" pitchFamily="34" charset="-120"/>
                <a:ea typeface="微軟正黑體" panose="020B0604030504040204" pitchFamily="34" charset="-120"/>
              </a:rPr>
              <a:t>114</a:t>
            </a:r>
            <a:r>
              <a:rPr lang="zh-TW" altLang="en-US" sz="1800" b="1" i="0" dirty="0">
                <a:solidFill>
                  <a:srgbClr val="0000FF"/>
                </a:solidFill>
                <a:effectLst/>
                <a:latin typeface="微軟正黑體" panose="020B0604030504040204" pitchFamily="34" charset="-120"/>
                <a:ea typeface="微軟正黑體" panose="020B0604030504040204" pitchFamily="34" charset="-120"/>
              </a:rPr>
              <a:t>學年度高級中等學校技藝競賽各職種參賽人數與優勝錄取人數表</a:t>
            </a:r>
            <a:endParaRPr lang="zh-TW" altLang="en-US" sz="1800" b="1" dirty="0">
              <a:solidFill>
                <a:srgbClr val="0000FF"/>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E6A03205-ABA8-42B5-AC90-7E1F4F020FDA}"/>
              </a:ext>
            </a:extLst>
          </p:cNvPr>
          <p:cNvSpPr>
            <a:spLocks noChangeArrowheads="1"/>
          </p:cNvSpPr>
          <p:nvPr/>
        </p:nvSpPr>
        <p:spPr bwMode="auto">
          <a:xfrm rot="16200000">
            <a:off x="234270" y="3762130"/>
            <a:ext cx="2062103" cy="433945"/>
          </a:xfrm>
          <a:prstGeom prst="rect">
            <a:avLst/>
          </a:prstGeom>
          <a:solidFill>
            <a:schemeClr val="accent2">
              <a:lumMod val="75000"/>
            </a:schemeClr>
          </a:solidFill>
          <a:ln w="9525">
            <a:noFill/>
            <a:miter lim="800000"/>
            <a:headEnd/>
            <a:tailEnd/>
          </a:ln>
          <a:effectLst>
            <a:outerShdw blurRad="50800" dist="38100" dir="5400000" algn="t" rotWithShape="0">
              <a:prstClr val="black">
                <a:alpha val="40000"/>
              </a:prstClr>
            </a:outerShdw>
          </a:effectLst>
        </p:spPr>
        <p:txBody>
          <a:bodyPr vert="eaVert" wrap="squar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ctr" eaLnBrk="1" hangingPunct="1">
              <a:spcBef>
                <a:spcPct val="0"/>
              </a:spcBef>
              <a:buClr>
                <a:schemeClr val="accent1"/>
              </a:buClr>
              <a:buFontTx/>
              <a:buNone/>
            </a:pPr>
            <a:r>
              <a:rPr lang="zh-TW" altLang="en-US" sz="1800" b="1"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rPr>
              <a:t>以</a:t>
            </a:r>
            <a:r>
              <a:rPr lang="en-US" altLang="zh-TW" sz="1400" b="1"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rPr>
              <a:t>114</a:t>
            </a:r>
            <a:r>
              <a:rPr lang="zh-TW" altLang="en-US" sz="1800" b="1"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rPr>
              <a:t>學年度為例</a:t>
            </a:r>
          </a:p>
        </p:txBody>
      </p:sp>
      <p:pic>
        <p:nvPicPr>
          <p:cNvPr id="17" name="圖片 16" descr="一張含有 文字, 正在列印, 字型, 收集 的圖片&#10;&#10;AI 產生的內容可能不正確。">
            <a:extLst>
              <a:ext uri="{FF2B5EF4-FFF2-40B4-BE49-F238E27FC236}">
                <a16:creationId xmlns:a16="http://schemas.microsoft.com/office/drawing/2014/main" id="{B22F03C2-0FB4-F769-CEFA-BE502E362C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1823" y="2965700"/>
            <a:ext cx="2406490" cy="3403049"/>
          </a:xfrm>
          <a:prstGeom prst="rect">
            <a:avLst/>
          </a:prstGeom>
        </p:spPr>
      </p:pic>
      <p:pic>
        <p:nvPicPr>
          <p:cNvPr id="12" name="圖片 11" descr="一張含有 文字, 字型, 螢幕擷取畫面, 筆跡 的圖片&#10;&#10;AI 產生的內容可能不正確。">
            <a:extLst>
              <a:ext uri="{FF2B5EF4-FFF2-40B4-BE49-F238E27FC236}">
                <a16:creationId xmlns:a16="http://schemas.microsoft.com/office/drawing/2014/main" id="{2EF4EA8F-0C2D-A5DB-BA73-71E4C410D4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2222" y="2994770"/>
            <a:ext cx="2365374" cy="3344907"/>
          </a:xfrm>
          <a:prstGeom prst="rect">
            <a:avLst/>
          </a:prstGeom>
        </p:spPr>
      </p:pic>
      <p:sp>
        <p:nvSpPr>
          <p:cNvPr id="14" name="矩形 13">
            <a:extLst>
              <a:ext uri="{FF2B5EF4-FFF2-40B4-BE49-F238E27FC236}">
                <a16:creationId xmlns:a16="http://schemas.microsoft.com/office/drawing/2014/main" id="{1EFAD731-B5CB-45DE-AF02-D5C38774A1C9}"/>
              </a:ext>
            </a:extLst>
          </p:cNvPr>
          <p:cNvSpPr/>
          <p:nvPr/>
        </p:nvSpPr>
        <p:spPr>
          <a:xfrm rot="20797929">
            <a:off x="5983811" y="3342508"/>
            <a:ext cx="1107996" cy="461665"/>
          </a:xfrm>
          <a:prstGeom prst="rect">
            <a:avLst/>
          </a:prstGeom>
          <a:noFill/>
          <a:ln w="31750" cap="rnd">
            <a:solidFill>
              <a:srgbClr val="C00000"/>
            </a:solidFill>
            <a:extLst>
              <a:ext uri="{C807C97D-BFC1-408E-A445-0C87EB9F89A2}">
                <ask:lineSketchStyleProps xmlns:ask="http://schemas.microsoft.com/office/drawing/2018/sketchyshapes">
                  <ask:type>
                    <ask:lineSketchNone/>
                  </ask:type>
                </ask:lineSketchStyleProps>
              </a:ext>
            </a:extLst>
          </a:ln>
        </p:spPr>
        <p:txBody>
          <a:bodyPr wrap="none" lIns="91440" tIns="45720" rIns="91440" bIns="45720">
            <a:spAutoFit/>
          </a:bodyPr>
          <a:lstStyle/>
          <a:p>
            <a:pPr algn="ctr"/>
            <a:r>
              <a:rPr lang="zh-TW" altLang="en-US" sz="2400" b="1" dirty="0">
                <a:ln w="10160">
                  <a:solidFill>
                    <a:srgbClr val="C00000"/>
                  </a:solidFill>
                  <a:prstDash val="solid"/>
                </a:ln>
                <a:solidFill>
                  <a:srgbClr val="C00000"/>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不合格</a:t>
            </a:r>
          </a:p>
        </p:txBody>
      </p:sp>
      <p:sp>
        <p:nvSpPr>
          <p:cNvPr id="18" name="矩形 5">
            <a:extLst>
              <a:ext uri="{FF2B5EF4-FFF2-40B4-BE49-F238E27FC236}">
                <a16:creationId xmlns:a16="http://schemas.microsoft.com/office/drawing/2014/main" id="{F01B7184-DA1B-4ECD-92A4-480A137634DA}"/>
              </a:ext>
            </a:extLst>
          </p:cNvPr>
          <p:cNvSpPr>
            <a:spLocks noChangeArrowheads="1"/>
          </p:cNvSpPr>
          <p:nvPr/>
        </p:nvSpPr>
        <p:spPr bwMode="auto">
          <a:xfrm rot="16200000">
            <a:off x="6974486" y="5159644"/>
            <a:ext cx="581164" cy="219088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參賽證明</a:t>
            </a:r>
            <a:r>
              <a:rPr lang="zh-TW" altLang="en-US" sz="1600" b="1" dirty="0">
                <a:solidFill>
                  <a:srgbClr val="FF0000"/>
                </a:solidFill>
                <a:latin typeface="微軟正黑體" panose="020B0604030504040204" pitchFamily="34" charset="-120"/>
                <a:ea typeface="微軟正黑體" panose="020B0604030504040204" pitchFamily="34" charset="-120"/>
              </a:rPr>
              <a:t>不符</a:t>
            </a:r>
            <a:r>
              <a:rPr lang="zh-TW" altLang="en-US" sz="1600" b="1" dirty="0">
                <a:solidFill>
                  <a:schemeClr val="tx1"/>
                </a:solidFill>
                <a:latin typeface="微軟正黑體" panose="020B0604030504040204" pitchFamily="34" charset="-120"/>
                <a:ea typeface="微軟正黑體" panose="020B0604030504040204" pitchFamily="34" charset="-120"/>
              </a:rPr>
              <a:t>簡章表列競賽獲獎</a:t>
            </a:r>
            <a:r>
              <a:rPr lang="zh-TW" altLang="en-US" sz="1600" b="1" dirty="0">
                <a:solidFill>
                  <a:srgbClr val="FF0000"/>
                </a:solidFill>
                <a:latin typeface="微軟正黑體" panose="020B0604030504040204" pitchFamily="34" charset="-120"/>
                <a:ea typeface="微軟正黑體" panose="020B0604030504040204" pitchFamily="34" charset="-120"/>
              </a:rPr>
              <a:t>優勝名次獎狀</a:t>
            </a:r>
          </a:p>
        </p:txBody>
      </p:sp>
      <p:sp>
        <p:nvSpPr>
          <p:cNvPr id="10" name="Rectangle 80">
            <a:extLst>
              <a:ext uri="{FF2B5EF4-FFF2-40B4-BE49-F238E27FC236}">
                <a16:creationId xmlns:a16="http://schemas.microsoft.com/office/drawing/2014/main" id="{5F6DF460-C0BF-5F34-1C74-DE346D73917F}"/>
              </a:ext>
            </a:extLst>
          </p:cNvPr>
          <p:cNvSpPr txBox="1">
            <a:spLocks noChangeArrowheads="1"/>
          </p:cNvSpPr>
          <p:nvPr/>
        </p:nvSpPr>
        <p:spPr>
          <a:xfrm>
            <a:off x="1164478" y="1259161"/>
            <a:ext cx="8403033" cy="89800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a:ln>
                  <a:noFill/>
                </a:ln>
                <a:effectLst/>
                <a:latin typeface="微軟正黑體" pitchFamily="34" charset="-120"/>
                <a:ea typeface="微軟正黑體" pitchFamily="34" charset="-120"/>
              </a:rPr>
              <a:t>依「高級中等學校及專科學校技藝技能優良學生甄審及保送入學實施要點」第</a:t>
            </a:r>
            <a:r>
              <a:rPr kumimoji="1" lang="en-US" altLang="zh-TW" sz="1800" b="1" i="0" u="none" strike="noStrike" cap="none" normalizeH="0" baseline="0" dirty="0">
                <a:ln>
                  <a:noFill/>
                </a:ln>
                <a:effectLst/>
                <a:latin typeface="微軟正黑體" pitchFamily="34" charset="-120"/>
                <a:ea typeface="微軟正黑體" pitchFamily="34" charset="-120"/>
              </a:rPr>
              <a:t>6</a:t>
            </a:r>
            <a:r>
              <a:rPr kumimoji="1" lang="zh-TW" altLang="en-US" sz="1800" b="1" i="0" u="none" strike="noStrike" cap="none" normalizeH="0" baseline="0" dirty="0">
                <a:ln>
                  <a:noFill/>
                </a:ln>
                <a:effectLst/>
                <a:latin typeface="微軟正黑體" pitchFamily="34" charset="-120"/>
                <a:ea typeface="微軟正黑體" pitchFamily="34" charset="-120"/>
              </a:rPr>
              <a:t>點規定，參加全國高級中等學校技藝競賽獲各職種優勝名次學生，其得參加甄審入學之名額，</a:t>
            </a:r>
            <a:r>
              <a:rPr kumimoji="1" lang="zh-TW" altLang="en-US" sz="1800" b="1" i="0" u="none" strike="noStrike" cap="none" normalizeH="0" baseline="0" dirty="0">
                <a:ln>
                  <a:noFill/>
                </a:ln>
                <a:solidFill>
                  <a:srgbClr val="C00000"/>
                </a:solidFill>
                <a:effectLst/>
                <a:highlight>
                  <a:srgbClr val="FFFF00"/>
                </a:highlight>
                <a:latin typeface="微軟正黑體" pitchFamily="34" charset="-120"/>
                <a:ea typeface="微軟正黑體" pitchFamily="34" charset="-120"/>
              </a:rPr>
              <a:t>依當學年度技藝競賽委員會通過各類技藝競賽實施計畫之優勝錄取人數分配</a:t>
            </a:r>
            <a:r>
              <a:rPr kumimoji="1" lang="zh-TW" altLang="en-US" sz="1800" b="1" i="0" u="none" strike="noStrike" cap="none" normalizeH="0" baseline="0" dirty="0">
                <a:ln>
                  <a:noFill/>
                </a:ln>
                <a:solidFill>
                  <a:srgbClr val="C00000"/>
                </a:solidFill>
                <a:effectLst/>
                <a:latin typeface="微軟正黑體" pitchFamily="34" charset="-120"/>
                <a:ea typeface="微軟正黑體" pitchFamily="34" charset="-120"/>
              </a:rPr>
              <a:t>。</a:t>
            </a:r>
          </a:p>
        </p:txBody>
      </p:sp>
    </p:spTree>
    <p:extLst>
      <p:ext uri="{BB962C8B-B14F-4D97-AF65-F5344CB8AC3E}">
        <p14:creationId xmlns:p14="http://schemas.microsoft.com/office/powerpoint/2010/main" val="2393535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idx="4294967295"/>
          </p:nvPr>
        </p:nvSpPr>
        <p:spPr>
          <a:xfrm>
            <a:off x="1009678" y="3360891"/>
            <a:ext cx="10939463" cy="1922467"/>
          </a:xfrm>
        </p:spPr>
        <p:txBody>
          <a:bodyPr>
            <a:noAutofit/>
          </a:bodyPr>
          <a:lstStyle/>
          <a:p>
            <a:pPr>
              <a:lnSpc>
                <a:spcPct val="150000"/>
              </a:lnSpc>
              <a:spcBef>
                <a:spcPts val="0"/>
              </a:spcBef>
              <a:buClr>
                <a:srgbClr val="FFB41D"/>
              </a:buClr>
              <a:buFont typeface="Wingdings" panose="05000000000000000000" pitchFamily="2" charset="2"/>
              <a:buChar char="u"/>
              <a:defRPr/>
            </a:pPr>
            <a:r>
              <a:rPr kumimoji="1" lang="zh-TW" altLang="en-US" sz="2000" b="1" dirty="0">
                <a:latin typeface="Times New Roman" panose="02020603050405020304" pitchFamily="18" charset="0"/>
                <a:ea typeface="華康儷楷書" panose="03000509000000000000" pitchFamily="65" charset="-120"/>
                <a:cs typeface="Times New Roman" panose="02020603050405020304" pitchFamily="18" charset="0"/>
              </a:rPr>
              <a:t>上網選填校系科</a:t>
            </a:r>
            <a:r>
              <a:rPr kumimoji="1" lang="en-US" altLang="zh-TW" sz="2000" b="1" dirty="0">
                <a:latin typeface="Times New Roman" panose="02020603050405020304" pitchFamily="18" charset="0"/>
                <a:ea typeface="華康儷楷書" panose="03000509000000000000" pitchFamily="65" charset="-120"/>
                <a:cs typeface="Times New Roman" panose="02020603050405020304" pitchFamily="18" charset="0"/>
              </a:rPr>
              <a:t>(</a:t>
            </a:r>
            <a:r>
              <a:rPr kumimoji="1" lang="zh-TW" altLang="en-US" sz="2000" b="1" dirty="0">
                <a:latin typeface="Times New Roman" panose="02020603050405020304" pitchFamily="18" charset="0"/>
                <a:ea typeface="華康儷楷書" panose="03000509000000000000" pitchFamily="65" charset="-120"/>
                <a:cs typeface="Times New Roman" panose="02020603050405020304" pitchFamily="18" charset="0"/>
              </a:rPr>
              <a:t>組</a:t>
            </a:r>
            <a:r>
              <a:rPr kumimoji="1" lang="en-US" altLang="zh-TW" sz="2000" b="1" dirty="0">
                <a:latin typeface="Times New Roman" panose="02020603050405020304" pitchFamily="18" charset="0"/>
                <a:ea typeface="華康儷楷書" panose="03000509000000000000" pitchFamily="65" charset="-120"/>
                <a:cs typeface="Times New Roman" panose="02020603050405020304" pitchFamily="18" charset="0"/>
              </a:rPr>
              <a:t>)</a:t>
            </a:r>
            <a:r>
              <a:rPr kumimoji="1" lang="zh-TW" altLang="en-US" sz="2000" b="1" dirty="0">
                <a:latin typeface="Times New Roman" panose="02020603050405020304" pitchFamily="18" charset="0"/>
                <a:ea typeface="華康儷楷書" panose="03000509000000000000" pitchFamily="65" charset="-120"/>
                <a:cs typeface="Times New Roman" panose="02020603050405020304" pitchFamily="18" charset="0"/>
              </a:rPr>
              <a:t>、學程並確定送出</a:t>
            </a:r>
            <a:endParaRPr kumimoji="1" lang="en-US" altLang="zh-TW" sz="2000" b="1" dirty="0">
              <a:latin typeface="Times New Roman" panose="02020603050405020304" pitchFamily="18" charset="0"/>
              <a:ea typeface="華康儷楷書" panose="03000509000000000000" pitchFamily="65" charset="-120"/>
              <a:cs typeface="Times New Roman" panose="02020603050405020304" pitchFamily="18" charset="0"/>
            </a:endParaRPr>
          </a:p>
          <a:p>
            <a:pPr>
              <a:lnSpc>
                <a:spcPct val="150000"/>
              </a:lnSpc>
              <a:spcBef>
                <a:spcPts val="0"/>
              </a:spcBef>
              <a:buClr>
                <a:srgbClr val="FFB41D"/>
              </a:buClr>
              <a:buFont typeface="Wingdings" panose="05000000000000000000" pitchFamily="2" charset="2"/>
              <a:buChar char="u"/>
              <a:defRPr/>
            </a:pP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各甄審學校得限制考生</a:t>
            </a:r>
            <a:r>
              <a:rPr lang="zh-TW" altLang="en-US" sz="2000"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可報名該校之系科組、學程數</a:t>
            </a:r>
            <a:r>
              <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0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請參閱招生簡章附錄一</a:t>
            </a:r>
            <a:r>
              <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rPr>
              <a:t>)</a:t>
            </a:r>
          </a:p>
          <a:p>
            <a:pPr>
              <a:lnSpc>
                <a:spcPct val="150000"/>
              </a:lnSpc>
              <a:spcBef>
                <a:spcPts val="0"/>
              </a:spcBef>
              <a:buClr>
                <a:srgbClr val="FFB41D"/>
              </a:buClr>
              <a:buFont typeface="Wingdings" panose="05000000000000000000" pitchFamily="2" charset="2"/>
              <a:buChar char="u"/>
              <a:defRPr/>
            </a:pP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考生至多報名</a:t>
            </a:r>
            <a:r>
              <a:rPr lang="en-US"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5</a:t>
            </a:r>
            <a:r>
              <a:rPr lang="zh-TW" altLang="en-US"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個</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校系科</a:t>
            </a:r>
            <a:r>
              <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組</a:t>
            </a:r>
            <a:r>
              <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、學程，</a:t>
            </a:r>
            <a:r>
              <a:rPr lang="zh-TW" altLang="en-US"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有採認</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其通過資格審查之</a:t>
            </a:r>
            <a:r>
              <a:rPr lang="zh-TW" altLang="zh-TW" sz="2000" dirty="0">
                <a:latin typeface="Times New Roman" panose="02020603050405020304" pitchFamily="18" charset="0"/>
                <a:ea typeface="華康儷楷書" panose="03000509000000000000" pitchFamily="65" charset="-120"/>
                <a:cs typeface="Times New Roman" panose="02020603050405020304" pitchFamily="18" charset="0"/>
              </a:rPr>
              <a:t>技藝技能競賽、技術士職</a:t>
            </a:r>
            <a:r>
              <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zh-TW" sz="2000" dirty="0">
                <a:latin typeface="Times New Roman" panose="02020603050405020304" pitchFamily="18" charset="0"/>
                <a:ea typeface="華康儷楷書" panose="03000509000000000000" pitchFamily="65" charset="-120"/>
                <a:cs typeface="Times New Roman" panose="02020603050405020304" pitchFamily="18" charset="0"/>
              </a:rPr>
              <a:t>種</a:t>
            </a:r>
            <a:r>
              <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zh-TW" sz="2000" dirty="0">
                <a:latin typeface="Times New Roman" panose="02020603050405020304" pitchFamily="18" charset="0"/>
                <a:ea typeface="華康儷楷書" panose="03000509000000000000" pitchFamily="65" charset="-120"/>
                <a:cs typeface="Times New Roman" panose="02020603050405020304" pitchFamily="18" charset="0"/>
              </a:rPr>
              <a:t>類或</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專</a:t>
            </a:r>
            <a:r>
              <a:rPr lang="zh-TW" altLang="zh-TW" sz="2000" dirty="0">
                <a:latin typeface="Times New Roman" panose="02020603050405020304" pitchFamily="18" charset="0"/>
                <a:ea typeface="華康儷楷書" panose="03000509000000000000" pitchFamily="65" charset="-120"/>
                <a:cs typeface="Times New Roman" panose="02020603050405020304" pitchFamily="18" charset="0"/>
              </a:rPr>
              <a:t>技普考</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及格</a:t>
            </a:r>
            <a:r>
              <a:rPr lang="zh-TW" altLang="zh-TW" sz="2000" dirty="0">
                <a:latin typeface="Times New Roman" panose="02020603050405020304" pitchFamily="18" charset="0"/>
                <a:ea typeface="華康儷楷書" panose="03000509000000000000" pitchFamily="65" charset="-120"/>
                <a:cs typeface="Times New Roman" panose="02020603050405020304" pitchFamily="18" charset="0"/>
              </a:rPr>
              <a:t>證書類科</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之</a:t>
            </a:r>
            <a:r>
              <a:rPr lang="zh-TW" altLang="en-US"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招生類別內所有系科組學程</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皆可報名</a:t>
            </a:r>
            <a:endPar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endParaRPr>
          </a:p>
        </p:txBody>
      </p:sp>
      <p:sp>
        <p:nvSpPr>
          <p:cNvPr id="23559" name="矩形 13"/>
          <p:cNvSpPr>
            <a:spLocks noChangeArrowheads="1"/>
          </p:cNvSpPr>
          <p:nvPr/>
        </p:nvSpPr>
        <p:spPr bwMode="auto">
          <a:xfrm>
            <a:off x="1120776" y="2327025"/>
            <a:ext cx="9963120" cy="1015663"/>
          </a:xfrm>
          <a:prstGeom prst="rect">
            <a:avLst/>
          </a:prstGeom>
          <a:solidFill>
            <a:schemeClr val="accent4">
              <a:lumMod val="60000"/>
              <a:lumOff val="40000"/>
            </a:schemeClr>
          </a:solidFill>
          <a:ln>
            <a:noFill/>
          </a:ln>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marL="285750" indent="-285750" eaLnBrk="1" hangingPunct="1">
              <a:spcBef>
                <a:spcPct val="0"/>
              </a:spcBef>
              <a:buFont typeface="Wingdings" panose="05000000000000000000" pitchFamily="2" charset="2"/>
              <a:buChar char="Ø"/>
            </a:pPr>
            <a:r>
              <a:rPr lang="zh-TW" altLang="en-US" sz="2000" b="1" dirty="0">
                <a:solidFill>
                  <a:srgbClr val="C00000"/>
                </a:solidFill>
                <a:latin typeface="華康儷楷書" panose="03000509000000000000" pitchFamily="65" charset="-120"/>
                <a:ea typeface="華康儷楷書" panose="03000509000000000000" pitchFamily="65" charset="-120"/>
              </a:rPr>
              <a:t>通過資格審查考生</a:t>
            </a:r>
            <a:r>
              <a:rPr lang="zh-TW" altLang="en-US" sz="2000" b="1" dirty="0">
                <a:latin typeface="華康儷楷書" panose="03000509000000000000" pitchFamily="65" charset="-120"/>
                <a:ea typeface="華康儷楷書" panose="03000509000000000000" pitchFamily="65" charset="-120"/>
              </a:rPr>
              <a:t>須完成</a:t>
            </a:r>
            <a:r>
              <a:rPr lang="zh-TW" altLang="en-US" sz="2000" b="1" dirty="0">
                <a:solidFill>
                  <a:srgbClr val="0000CC"/>
                </a:solidFill>
                <a:latin typeface="華康儷楷書" panose="03000509000000000000" pitchFamily="65" charset="-120"/>
                <a:ea typeface="華康儷楷書" panose="03000509000000000000" pitchFamily="65" charset="-120"/>
              </a:rPr>
              <a:t>「上網選填校系科（組）、學程並確定送出」</a:t>
            </a:r>
            <a:r>
              <a:rPr lang="zh-TW" altLang="en-US" sz="2000" b="1" dirty="0">
                <a:latin typeface="華康儷楷書" panose="03000509000000000000" pitchFamily="65" charset="-120"/>
                <a:ea typeface="華康儷楷書" panose="03000509000000000000" pitchFamily="65" charset="-120"/>
              </a:rPr>
              <a:t>、</a:t>
            </a:r>
            <a:endParaRPr lang="en-US" altLang="zh-TW" sz="2000" b="1" dirty="0">
              <a:latin typeface="華康儷楷書" panose="03000509000000000000" pitchFamily="65" charset="-120"/>
              <a:ea typeface="華康儷楷書" panose="03000509000000000000" pitchFamily="65" charset="-120"/>
            </a:endParaRPr>
          </a:p>
          <a:p>
            <a:pPr eaLnBrk="1" hangingPunct="1">
              <a:spcBef>
                <a:spcPct val="0"/>
              </a:spcBef>
              <a:buNone/>
            </a:pPr>
            <a:r>
              <a:rPr lang="zh-TW" altLang="en-US" sz="2000" b="1" dirty="0">
                <a:solidFill>
                  <a:srgbClr val="0000CC"/>
                </a:solidFill>
                <a:latin typeface="華康儷楷書" panose="03000509000000000000" pitchFamily="65" charset="-120"/>
                <a:ea typeface="華康儷楷書" panose="03000509000000000000" pitchFamily="65" charset="-120"/>
              </a:rPr>
              <a:t>                        「繳交指定項目甄審費用」</a:t>
            </a:r>
            <a:r>
              <a:rPr lang="zh-TW" altLang="en-US" sz="2000" b="1" dirty="0">
                <a:latin typeface="華康儷楷書" panose="03000509000000000000" pitchFamily="65" charset="-120"/>
                <a:ea typeface="華康儷楷書" panose="03000509000000000000" pitchFamily="65" charset="-120"/>
              </a:rPr>
              <a:t>及</a:t>
            </a:r>
            <a:endParaRPr lang="en-US" altLang="zh-TW" sz="2000" b="1" dirty="0">
              <a:latin typeface="華康儷楷書" panose="03000509000000000000" pitchFamily="65" charset="-120"/>
              <a:ea typeface="華康儷楷書" panose="03000509000000000000" pitchFamily="65" charset="-120"/>
            </a:endParaRPr>
          </a:p>
          <a:p>
            <a:pPr eaLnBrk="1" hangingPunct="1">
              <a:spcBef>
                <a:spcPct val="0"/>
              </a:spcBef>
              <a:buNone/>
            </a:pPr>
            <a:r>
              <a:rPr lang="zh-TW" altLang="en-US" sz="2000" b="1" dirty="0">
                <a:solidFill>
                  <a:srgbClr val="0000CC"/>
                </a:solidFill>
                <a:latin typeface="華康儷楷書" panose="03000509000000000000" pitchFamily="65" charset="-120"/>
                <a:ea typeface="華康儷楷書" panose="03000509000000000000" pitchFamily="65" charset="-120"/>
              </a:rPr>
              <a:t>                        「網路上傳學習歷程備審資料」</a:t>
            </a:r>
            <a:r>
              <a:rPr lang="zh-TW" altLang="en-US" sz="2000" b="1" dirty="0">
                <a:latin typeface="華康儷楷書" panose="03000509000000000000" pitchFamily="65" charset="-120"/>
                <a:ea typeface="華康儷楷書" panose="03000509000000000000" pitchFamily="65" charset="-120"/>
              </a:rPr>
              <a:t>等步驟，才算完成報名程序</a:t>
            </a:r>
            <a:endParaRPr lang="en-US" altLang="zh-TW" sz="2000" b="1" dirty="0">
              <a:latin typeface="華康儷楷書" panose="03000509000000000000" pitchFamily="65" charset="-120"/>
              <a:ea typeface="華康儷楷書" panose="03000509000000000000" pitchFamily="65" charset="-120"/>
            </a:endParaRPr>
          </a:p>
        </p:txBody>
      </p:sp>
      <p:sp>
        <p:nvSpPr>
          <p:cNvPr id="56" name="矩形 55">
            <a:extLst>
              <a:ext uri="{FF2B5EF4-FFF2-40B4-BE49-F238E27FC236}">
                <a16:creationId xmlns:a16="http://schemas.microsoft.com/office/drawing/2014/main" id="{C2EDCE32-D829-473E-B283-F59E7CA95565}"/>
              </a:ext>
            </a:extLst>
          </p:cNvPr>
          <p:cNvSpPr/>
          <p:nvPr/>
        </p:nvSpPr>
        <p:spPr>
          <a:xfrm>
            <a:off x="1120775" y="1680973"/>
            <a:ext cx="6804025" cy="461665"/>
          </a:xfrm>
          <a:prstGeom prst="rect">
            <a:avLst/>
          </a:prstGeom>
          <a:solidFill>
            <a:schemeClr val="accent4">
              <a:lumMod val="20000"/>
              <a:lumOff val="80000"/>
            </a:schemeClr>
          </a:solidFill>
        </p:spPr>
        <p:txBody>
          <a:bodyPr wrap="square">
            <a:spAutoFit/>
          </a:bodyPr>
          <a:lstStyle/>
          <a:p>
            <a:pPr lvl="0" fontAlgn="base">
              <a:spcBef>
                <a:spcPct val="0"/>
              </a:spcBef>
              <a:spcAft>
                <a:spcPct val="0"/>
              </a:spcAft>
            </a:pPr>
            <a:r>
              <a:rPr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系統開放時間：</a:t>
            </a:r>
            <a:r>
              <a:rPr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115.5.18(</a:t>
            </a:r>
            <a:r>
              <a:rPr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)10:00-5.22(</a:t>
            </a:r>
            <a:r>
              <a:rPr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7" name="Rectangle 199">
            <a:extLst>
              <a:ext uri="{FF2B5EF4-FFF2-40B4-BE49-F238E27FC236}">
                <a16:creationId xmlns:a16="http://schemas.microsoft.com/office/drawing/2014/main" id="{76B03512-1472-44C7-8B3E-4437B2559DA0}"/>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grpSp>
        <p:nvGrpSpPr>
          <p:cNvPr id="28" name="群組 27">
            <a:extLst>
              <a:ext uri="{FF2B5EF4-FFF2-40B4-BE49-F238E27FC236}">
                <a16:creationId xmlns:a16="http://schemas.microsoft.com/office/drawing/2014/main" id="{A36CAB8E-BBF9-465D-9547-93D607B7455F}"/>
              </a:ext>
            </a:extLst>
          </p:cNvPr>
          <p:cNvGrpSpPr/>
          <p:nvPr/>
        </p:nvGrpSpPr>
        <p:grpSpPr>
          <a:xfrm>
            <a:off x="8103192" y="778999"/>
            <a:ext cx="3957046" cy="1432422"/>
            <a:chOff x="8015879" y="862042"/>
            <a:chExt cx="3957046" cy="1432422"/>
          </a:xfrm>
        </p:grpSpPr>
        <p:cxnSp>
          <p:nvCxnSpPr>
            <p:cNvPr id="29" name="直線單箭頭接點 8">
              <a:extLst>
                <a:ext uri="{FF2B5EF4-FFF2-40B4-BE49-F238E27FC236}">
                  <a16:creationId xmlns:a16="http://schemas.microsoft.com/office/drawing/2014/main" id="{815E435D-67D8-428D-9E60-AECD43AB9E8A}"/>
                </a:ext>
              </a:extLst>
            </p:cNvPr>
            <p:cNvCxnSpPr>
              <a:cxnSpLocks noChangeShapeType="1"/>
              <a:endCxn id="58" idx="1"/>
            </p:cNvCxnSpPr>
            <p:nvPr/>
          </p:nvCxnSpPr>
          <p:spPr bwMode="auto">
            <a:xfrm>
              <a:off x="11498520" y="1576434"/>
              <a:ext cx="117228"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0" name="圓角矩形 25">
              <a:extLst>
                <a:ext uri="{FF2B5EF4-FFF2-40B4-BE49-F238E27FC236}">
                  <a16:creationId xmlns:a16="http://schemas.microsoft.com/office/drawing/2014/main" id="{7BC6806C-6408-4131-B06B-D83E72043E3F}"/>
                </a:ext>
              </a:extLst>
            </p:cNvPr>
            <p:cNvSpPr/>
            <p:nvPr/>
          </p:nvSpPr>
          <p:spPr bwMode="auto">
            <a:xfrm>
              <a:off x="8921115" y="865217"/>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資格審查登錄</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31" name="圓角矩形 28">
              <a:extLst>
                <a:ext uri="{FF2B5EF4-FFF2-40B4-BE49-F238E27FC236}">
                  <a16:creationId xmlns:a16="http://schemas.microsoft.com/office/drawing/2014/main" id="{41B84730-D7D5-4F04-B0F2-84CDBFBD7CBB}"/>
                </a:ext>
              </a:extLst>
            </p:cNvPr>
            <p:cNvSpPr/>
            <p:nvPr/>
          </p:nvSpPr>
          <p:spPr bwMode="auto">
            <a:xfrm>
              <a:off x="9368790" y="865217"/>
              <a:ext cx="357187" cy="1428750"/>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網路報名</a:t>
              </a:r>
            </a:p>
          </p:txBody>
        </p:sp>
        <p:sp>
          <p:nvSpPr>
            <p:cNvPr id="32" name="圓角矩形 30">
              <a:extLst>
                <a:ext uri="{FF2B5EF4-FFF2-40B4-BE49-F238E27FC236}">
                  <a16:creationId xmlns:a16="http://schemas.microsoft.com/office/drawing/2014/main" id="{14673228-5C07-4135-8718-0EF36BC303A6}"/>
                </a:ext>
              </a:extLst>
            </p:cNvPr>
            <p:cNvSpPr/>
            <p:nvPr/>
          </p:nvSpPr>
          <p:spPr bwMode="auto">
            <a:xfrm>
              <a:off x="10261600" y="865217"/>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33" name="圓角矩形 31">
              <a:extLst>
                <a:ext uri="{FF2B5EF4-FFF2-40B4-BE49-F238E27FC236}">
                  <a16:creationId xmlns:a16="http://schemas.microsoft.com/office/drawing/2014/main" id="{FF487ECC-0D38-4AA8-80DE-01202964C084}"/>
                </a:ext>
              </a:extLst>
            </p:cNvPr>
            <p:cNvSpPr/>
            <p:nvPr/>
          </p:nvSpPr>
          <p:spPr bwMode="auto">
            <a:xfrm>
              <a:off x="10723562" y="865217"/>
              <a:ext cx="357188"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34" name="圓角矩形 32">
              <a:extLst>
                <a:ext uri="{FF2B5EF4-FFF2-40B4-BE49-F238E27FC236}">
                  <a16:creationId xmlns:a16="http://schemas.microsoft.com/office/drawing/2014/main" id="{4C11FC4A-AAF7-4491-B5CC-F493AB338D32}"/>
                </a:ext>
              </a:extLst>
            </p:cNvPr>
            <p:cNvSpPr/>
            <p:nvPr/>
          </p:nvSpPr>
          <p:spPr bwMode="auto">
            <a:xfrm>
              <a:off x="11172825"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35" name="直線單箭頭接點 14">
              <a:extLst>
                <a:ext uri="{FF2B5EF4-FFF2-40B4-BE49-F238E27FC236}">
                  <a16:creationId xmlns:a16="http://schemas.microsoft.com/office/drawing/2014/main" id="{855DA676-3BBE-485B-84BB-D81FAC538CA7}"/>
                </a:ext>
              </a:extLst>
            </p:cNvPr>
            <p:cNvCxnSpPr>
              <a:cxnSpLocks noChangeShapeType="1"/>
              <a:stCxn id="30" idx="3"/>
              <a:endCxn id="31" idx="1"/>
            </p:cNvCxnSpPr>
            <p:nvPr/>
          </p:nvCxnSpPr>
          <p:spPr bwMode="auto">
            <a:xfrm>
              <a:off x="9278292" y="1579575"/>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6" name="直線單箭頭接點 15">
              <a:extLst>
                <a:ext uri="{FF2B5EF4-FFF2-40B4-BE49-F238E27FC236}">
                  <a16:creationId xmlns:a16="http://schemas.microsoft.com/office/drawing/2014/main" id="{C0445662-E8F9-4658-B53E-9B95E73D988A}"/>
                </a:ext>
              </a:extLst>
            </p:cNvPr>
            <p:cNvCxnSpPr>
              <a:cxnSpLocks noChangeShapeType="1"/>
              <a:stCxn id="31" idx="3"/>
            </p:cNvCxnSpPr>
            <p:nvPr/>
          </p:nvCxnSpPr>
          <p:spPr bwMode="auto">
            <a:xfrm>
              <a:off x="9726651" y="1579575"/>
              <a:ext cx="93113"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7" name="直線單箭頭接點 16">
              <a:extLst>
                <a:ext uri="{FF2B5EF4-FFF2-40B4-BE49-F238E27FC236}">
                  <a16:creationId xmlns:a16="http://schemas.microsoft.com/office/drawing/2014/main" id="{3A9A77E8-BCEB-45C9-A6D2-6F362ABEFB22}"/>
                </a:ext>
              </a:extLst>
            </p:cNvPr>
            <p:cNvCxnSpPr>
              <a:cxnSpLocks noChangeShapeType="1"/>
              <a:stCxn id="32" idx="3"/>
              <a:endCxn id="33" idx="1"/>
            </p:cNvCxnSpPr>
            <p:nvPr/>
          </p:nvCxnSpPr>
          <p:spPr bwMode="auto">
            <a:xfrm>
              <a:off x="10618901" y="1579575"/>
              <a:ext cx="104772"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57" name="直線單箭頭接點 17">
              <a:extLst>
                <a:ext uri="{FF2B5EF4-FFF2-40B4-BE49-F238E27FC236}">
                  <a16:creationId xmlns:a16="http://schemas.microsoft.com/office/drawing/2014/main" id="{3BBF9E8A-B4A8-4D82-91BE-7258B7FE9FF9}"/>
                </a:ext>
              </a:extLst>
            </p:cNvPr>
            <p:cNvCxnSpPr>
              <a:cxnSpLocks noChangeShapeType="1"/>
              <a:stCxn id="33" idx="3"/>
              <a:endCxn id="34" idx="1"/>
            </p:cNvCxnSpPr>
            <p:nvPr/>
          </p:nvCxnSpPr>
          <p:spPr bwMode="auto">
            <a:xfrm flipV="1">
              <a:off x="11080850" y="1576434"/>
              <a:ext cx="92619" cy="3142"/>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58" name="圓角矩形 37">
              <a:extLst>
                <a:ext uri="{FF2B5EF4-FFF2-40B4-BE49-F238E27FC236}">
                  <a16:creationId xmlns:a16="http://schemas.microsoft.com/office/drawing/2014/main" id="{F42A66A8-A84D-4753-A05B-691BDE021BA6}"/>
                </a:ext>
              </a:extLst>
            </p:cNvPr>
            <p:cNvSpPr/>
            <p:nvPr/>
          </p:nvSpPr>
          <p:spPr bwMode="auto">
            <a:xfrm>
              <a:off x="11615737" y="862042"/>
              <a:ext cx="357188"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sp>
          <p:nvSpPr>
            <p:cNvPr id="59" name="圓角矩形 20">
              <a:extLst>
                <a:ext uri="{FF2B5EF4-FFF2-40B4-BE49-F238E27FC236}">
                  <a16:creationId xmlns:a16="http://schemas.microsoft.com/office/drawing/2014/main" id="{CF4C133E-4533-47A1-B63E-0807307CCEA9}"/>
                </a:ext>
              </a:extLst>
            </p:cNvPr>
            <p:cNvSpPr/>
            <p:nvPr/>
          </p:nvSpPr>
          <p:spPr bwMode="auto">
            <a:xfrm>
              <a:off x="8474955" y="865714"/>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60" name="直線單箭頭接點 14">
              <a:extLst>
                <a:ext uri="{FF2B5EF4-FFF2-40B4-BE49-F238E27FC236}">
                  <a16:creationId xmlns:a16="http://schemas.microsoft.com/office/drawing/2014/main" id="{F16D9E20-6623-4F26-9ED7-C41A88AA312E}"/>
                </a:ext>
              </a:extLst>
            </p:cNvPr>
            <p:cNvCxnSpPr>
              <a:cxnSpLocks noChangeShapeType="1"/>
            </p:cNvCxnSpPr>
            <p:nvPr/>
          </p:nvCxnSpPr>
          <p:spPr bwMode="auto">
            <a:xfrm>
              <a:off x="8830602" y="1588347"/>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61" name="圓角矩形 20">
              <a:extLst>
                <a:ext uri="{FF2B5EF4-FFF2-40B4-BE49-F238E27FC236}">
                  <a16:creationId xmlns:a16="http://schemas.microsoft.com/office/drawing/2014/main" id="{0359D9DE-7CF6-4207-9D32-C683CA1F3395}"/>
                </a:ext>
              </a:extLst>
            </p:cNvPr>
            <p:cNvSpPr/>
            <p:nvPr/>
          </p:nvSpPr>
          <p:spPr bwMode="auto">
            <a:xfrm>
              <a:off x="8015879"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看或疑義處理</a:t>
              </a:r>
              <a:endParaRPr lang="en-US" altLang="zh-TW" sz="1400" dirty="0">
                <a:solidFill>
                  <a:schemeClr val="tx1"/>
                </a:solidFill>
                <a:latin typeface="華康儷楷書" panose="03000509000000000000" pitchFamily="65" charset="-120"/>
                <a:ea typeface="華康儷楷書" panose="03000509000000000000" pitchFamily="65" charset="-120"/>
              </a:endParaRPr>
            </a:p>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學習歷程檔案查</a:t>
              </a:r>
            </a:p>
          </p:txBody>
        </p:sp>
        <p:cxnSp>
          <p:nvCxnSpPr>
            <p:cNvPr id="62" name="直線單箭頭接點 14">
              <a:extLst>
                <a:ext uri="{FF2B5EF4-FFF2-40B4-BE49-F238E27FC236}">
                  <a16:creationId xmlns:a16="http://schemas.microsoft.com/office/drawing/2014/main" id="{C1023A47-0F4E-408F-B9E0-50619A0AF43E}"/>
                </a:ext>
              </a:extLst>
            </p:cNvPr>
            <p:cNvCxnSpPr>
              <a:cxnSpLocks noChangeShapeType="1"/>
            </p:cNvCxnSpPr>
            <p:nvPr/>
          </p:nvCxnSpPr>
          <p:spPr bwMode="auto">
            <a:xfrm>
              <a:off x="8381002" y="1584675"/>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63" name="圓角矩形 28">
              <a:extLst>
                <a:ext uri="{FF2B5EF4-FFF2-40B4-BE49-F238E27FC236}">
                  <a16:creationId xmlns:a16="http://schemas.microsoft.com/office/drawing/2014/main" id="{AC52FE82-2151-4101-B8C4-6060BC8B00A5}"/>
                </a:ext>
              </a:extLst>
            </p:cNvPr>
            <p:cNvSpPr/>
            <p:nvPr/>
          </p:nvSpPr>
          <p:spPr bwMode="auto">
            <a:xfrm>
              <a:off x="9821483"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800" dirty="0">
                  <a:solidFill>
                    <a:schemeClr val="tx1"/>
                  </a:solidFill>
                  <a:latin typeface="華康儷楷書" panose="03000509000000000000" pitchFamily="65" charset="-120"/>
                  <a:ea typeface="華康儷楷書" panose="03000509000000000000" pitchFamily="65" charset="-120"/>
                </a:rPr>
                <a:t>指定項目甄審費用</a:t>
              </a:r>
              <a:endParaRPr lang="en-US" altLang="zh-TW" sz="800" dirty="0">
                <a:solidFill>
                  <a:schemeClr val="tx1"/>
                </a:solidFill>
                <a:latin typeface="華康儷楷書" panose="03000509000000000000" pitchFamily="65" charset="-120"/>
                <a:ea typeface="華康儷楷書" panose="03000509000000000000" pitchFamily="65" charset="-120"/>
              </a:endParaRPr>
            </a:p>
            <a:p>
              <a:pPr algn="dist"/>
              <a:r>
                <a:rPr lang="zh-TW" altLang="en-US" sz="800" dirty="0">
                  <a:solidFill>
                    <a:schemeClr val="tx1"/>
                  </a:solidFill>
                  <a:latin typeface="華康儷楷書" panose="03000509000000000000" pitchFamily="65" charset="-120"/>
                  <a:ea typeface="華康儷楷書" panose="03000509000000000000" pitchFamily="65" charset="-120"/>
                </a:rPr>
                <a:t>歷程備審資料</a:t>
              </a:r>
              <a:r>
                <a:rPr lang="en-US" altLang="zh-TW" sz="800" dirty="0">
                  <a:solidFill>
                    <a:schemeClr val="tx1"/>
                  </a:solidFill>
                  <a:latin typeface="華康儷楷書" panose="03000509000000000000" pitchFamily="65" charset="-120"/>
                  <a:ea typeface="華康儷楷書" panose="03000509000000000000" pitchFamily="65" charset="-120"/>
                </a:rPr>
                <a:t>&amp;</a:t>
              </a:r>
              <a:r>
                <a:rPr lang="zh-TW" altLang="en-US" sz="800" dirty="0">
                  <a:solidFill>
                    <a:schemeClr val="tx1"/>
                  </a:solidFill>
                  <a:latin typeface="華康儷楷書" panose="03000509000000000000" pitchFamily="65" charset="-120"/>
                  <a:ea typeface="華康儷楷書" panose="03000509000000000000" pitchFamily="65" charset="-120"/>
                </a:rPr>
                <a:t>繳交</a:t>
              </a:r>
              <a:endParaRPr lang="en-US" altLang="zh-TW" sz="800" dirty="0">
                <a:solidFill>
                  <a:schemeClr val="tx1"/>
                </a:solidFill>
                <a:latin typeface="華康儷楷書" panose="03000509000000000000" pitchFamily="65" charset="-120"/>
                <a:ea typeface="華康儷楷書" panose="03000509000000000000" pitchFamily="65" charset="-120"/>
              </a:endParaRPr>
            </a:p>
            <a:p>
              <a:pPr algn="dist"/>
              <a:r>
                <a:rPr lang="zh-TW" altLang="en-US" sz="800" dirty="0">
                  <a:solidFill>
                    <a:schemeClr val="tx1"/>
                  </a:solidFill>
                  <a:latin typeface="華康儷楷書" panose="03000509000000000000" pitchFamily="65" charset="-120"/>
                  <a:ea typeface="華康儷楷書" panose="03000509000000000000" pitchFamily="65" charset="-120"/>
                </a:rPr>
                <a:t>網路上傳</a:t>
              </a:r>
              <a:r>
                <a:rPr lang="en-US" altLang="zh-TW" sz="800" dirty="0">
                  <a:solidFill>
                    <a:schemeClr val="tx1"/>
                  </a:solidFill>
                  <a:latin typeface="華康儷楷書" panose="03000509000000000000" pitchFamily="65" charset="-120"/>
                  <a:ea typeface="華康儷楷書" panose="03000509000000000000" pitchFamily="65" charset="-120"/>
                </a:rPr>
                <a:t>(</a:t>
              </a:r>
              <a:r>
                <a:rPr lang="zh-TW" altLang="en-US" sz="800" dirty="0">
                  <a:solidFill>
                    <a:schemeClr val="tx1"/>
                  </a:solidFill>
                  <a:latin typeface="華康儷楷書" panose="03000509000000000000" pitchFamily="65" charset="-120"/>
                  <a:ea typeface="華康儷楷書" panose="03000509000000000000" pitchFamily="65" charset="-120"/>
                </a:rPr>
                <a:t>或勾選</a:t>
              </a:r>
              <a:r>
                <a:rPr lang="en-US" altLang="zh-TW" sz="800" dirty="0">
                  <a:solidFill>
                    <a:schemeClr val="tx1"/>
                  </a:solidFill>
                  <a:latin typeface="華康儷楷書" panose="03000509000000000000" pitchFamily="65" charset="-120"/>
                  <a:ea typeface="華康儷楷書" panose="03000509000000000000" pitchFamily="65" charset="-120"/>
                </a:rPr>
                <a:t>)</a:t>
              </a:r>
              <a:r>
                <a:rPr lang="zh-TW" altLang="en-US" sz="800" dirty="0">
                  <a:solidFill>
                    <a:schemeClr val="tx1"/>
                  </a:solidFill>
                  <a:latin typeface="華康儷楷書" panose="03000509000000000000" pitchFamily="65" charset="-120"/>
                  <a:ea typeface="華康儷楷書" panose="03000509000000000000" pitchFamily="65" charset="-120"/>
                </a:rPr>
                <a:t>學習</a:t>
              </a:r>
            </a:p>
          </p:txBody>
        </p:sp>
        <p:cxnSp>
          <p:nvCxnSpPr>
            <p:cNvPr id="64" name="直線單箭頭接點 15">
              <a:extLst>
                <a:ext uri="{FF2B5EF4-FFF2-40B4-BE49-F238E27FC236}">
                  <a16:creationId xmlns:a16="http://schemas.microsoft.com/office/drawing/2014/main" id="{5BF21122-6D88-46C6-939C-1860E6643C00}"/>
                </a:ext>
              </a:extLst>
            </p:cNvPr>
            <p:cNvCxnSpPr>
              <a:cxnSpLocks noChangeShapeType="1"/>
              <a:stCxn id="63" idx="3"/>
            </p:cNvCxnSpPr>
            <p:nvPr/>
          </p:nvCxnSpPr>
          <p:spPr bwMode="auto">
            <a:xfrm>
              <a:off x="10179344" y="1576400"/>
              <a:ext cx="93113"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grpSp>
        <p:nvGrpSpPr>
          <p:cNvPr id="26" name="群組 25">
            <a:extLst>
              <a:ext uri="{FF2B5EF4-FFF2-40B4-BE49-F238E27FC236}">
                <a16:creationId xmlns:a16="http://schemas.microsoft.com/office/drawing/2014/main" id="{50361AB8-36AA-42F1-A9EF-4DCC7F860778}"/>
              </a:ext>
            </a:extLst>
          </p:cNvPr>
          <p:cNvGrpSpPr/>
          <p:nvPr/>
        </p:nvGrpSpPr>
        <p:grpSpPr>
          <a:xfrm>
            <a:off x="840060" y="738961"/>
            <a:ext cx="1993670" cy="503799"/>
            <a:chOff x="834707" y="837638"/>
            <a:chExt cx="1993670" cy="503799"/>
          </a:xfrm>
        </p:grpSpPr>
        <p:sp>
          <p:nvSpPr>
            <p:cNvPr id="38" name="TextBox 75">
              <a:extLst>
                <a:ext uri="{FF2B5EF4-FFF2-40B4-BE49-F238E27FC236}">
                  <a16:creationId xmlns:a16="http://schemas.microsoft.com/office/drawing/2014/main" id="{621B50A6-994D-4363-825D-F8935FF650C9}"/>
                </a:ext>
              </a:extLst>
            </p:cNvPr>
            <p:cNvSpPr txBox="1"/>
            <p:nvPr/>
          </p:nvSpPr>
          <p:spPr>
            <a:xfrm>
              <a:off x="834707" y="862500"/>
              <a:ext cx="1639372"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網路報名</a:t>
              </a:r>
            </a:p>
          </p:txBody>
        </p:sp>
        <p:sp>
          <p:nvSpPr>
            <p:cNvPr id="39" name="Freeform: Shape 37">
              <a:extLst>
                <a:ext uri="{FF2B5EF4-FFF2-40B4-BE49-F238E27FC236}">
                  <a16:creationId xmlns:a16="http://schemas.microsoft.com/office/drawing/2014/main" id="{083F3672-989A-4319-BB64-1FDF55A35ECD}"/>
                </a:ext>
              </a:extLst>
            </p:cNvPr>
            <p:cNvSpPr/>
            <p:nvPr/>
          </p:nvSpPr>
          <p:spPr>
            <a:xfrm>
              <a:off x="2480414"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426487434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09EF5B5-AA9D-D125-8763-46A7B1AC3C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4773" y="1231618"/>
            <a:ext cx="5952830" cy="5433026"/>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3128530" y="671889"/>
            <a:ext cx="296747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Step1</a:t>
            </a:r>
            <a:r>
              <a:rPr lang="zh-TW" altLang="en-US" sz="2000" b="1" dirty="0">
                <a:latin typeface="微軟正黑體" panose="020B0604030504040204" pitchFamily="34" charset="-120"/>
                <a:ea typeface="微軟正黑體" panose="020B0604030504040204" pitchFamily="34" charset="-120"/>
              </a:rPr>
              <a:t> 系統登入頁</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7" name="直線圖說文字 1 6"/>
          <p:cNvSpPr/>
          <p:nvPr/>
        </p:nvSpPr>
        <p:spPr>
          <a:xfrm>
            <a:off x="7627303" y="5146971"/>
            <a:ext cx="3657600" cy="1313368"/>
          </a:xfrm>
          <a:prstGeom prst="borderCallout1">
            <a:avLst>
              <a:gd name="adj1" fmla="val 52084"/>
              <a:gd name="adj2" fmla="val -197"/>
              <a:gd name="adj3" fmla="val 105596"/>
              <a:gd name="adj4" fmla="val -76141"/>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點選「</a:t>
            </a:r>
            <a:r>
              <a:rPr lang="zh-TW" altLang="en-US" b="1" dirty="0">
                <a:solidFill>
                  <a:srgbClr val="FF0000"/>
                </a:solidFill>
                <a:latin typeface="微軟正黑體" panose="020B0604030504040204" pitchFamily="34" charset="-120"/>
                <a:ea typeface="微軟正黑體" panose="020B0604030504040204" pitchFamily="34" charset="-120"/>
              </a:rPr>
              <a:t>進入報名系統</a:t>
            </a:r>
            <a:r>
              <a:rPr lang="zh-TW" altLang="en-US" sz="1600" b="1" dirty="0">
                <a:solidFill>
                  <a:schemeClr val="tx1"/>
                </a:solidFill>
                <a:latin typeface="微軟正黑體" panose="020B0604030504040204" pitchFamily="34" charset="-120"/>
                <a:ea typeface="微軟正黑體" panose="020B0604030504040204" pitchFamily="34" charset="-120"/>
              </a:rPr>
              <a:t>」</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系統將會自動檢核下列項目</a:t>
            </a:r>
          </a:p>
          <a:p>
            <a:pPr algn="just">
              <a:spcBef>
                <a:spcPct val="0"/>
              </a:spcBef>
              <a:buClr>
                <a:schemeClr val="accent1"/>
              </a:buClr>
            </a:pPr>
            <a:r>
              <a:rPr lang="en-US" altLang="zh-TW" sz="1600" b="1" dirty="0">
                <a:solidFill>
                  <a:schemeClr val="tx1"/>
                </a:solidFill>
                <a:latin typeface="微軟正黑體" panose="020B0604030504040204" pitchFamily="34" charset="-120"/>
                <a:ea typeface="微軟正黑體" panose="020B0604030504040204" pitchFamily="34" charset="-120"/>
              </a:rPr>
              <a:t>1.</a:t>
            </a:r>
            <a:r>
              <a:rPr lang="zh-TW" altLang="en-US" sz="1600" b="1" dirty="0">
                <a:solidFill>
                  <a:schemeClr val="tx1"/>
                </a:solidFill>
                <a:latin typeface="微軟正黑體" panose="020B0604030504040204" pitchFamily="34" charset="-120"/>
                <a:ea typeface="微軟正黑體" panose="020B0604030504040204" pitchFamily="34" charset="-120"/>
              </a:rPr>
              <a:t>檢核是否已通過資格審查</a:t>
            </a:r>
          </a:p>
          <a:p>
            <a:pPr algn="just">
              <a:spcBef>
                <a:spcPct val="0"/>
              </a:spcBef>
              <a:buClr>
                <a:schemeClr val="accent1"/>
              </a:buClr>
            </a:pPr>
            <a:r>
              <a:rPr lang="en-US" altLang="zh-TW" sz="1600" b="1" dirty="0">
                <a:solidFill>
                  <a:schemeClr val="tx1"/>
                </a:solidFill>
                <a:latin typeface="微軟正黑體" panose="020B0604030504040204" pitchFamily="34" charset="-120"/>
                <a:ea typeface="微軟正黑體" panose="020B0604030504040204" pitchFamily="34" charset="-120"/>
              </a:rPr>
              <a:t>2.</a:t>
            </a:r>
            <a:r>
              <a:rPr lang="zh-TW" altLang="en-US" sz="1600" b="1" dirty="0">
                <a:solidFill>
                  <a:schemeClr val="tx1"/>
                </a:solidFill>
                <a:latin typeface="微軟正黑體" panose="020B0604030504040204" pitchFamily="34" charset="-120"/>
                <a:ea typeface="微軟正黑體" panose="020B0604030504040204" pitchFamily="34" charset="-120"/>
              </a:rPr>
              <a:t>檢核輸入之個人資料是否正確</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en-US" altLang="zh-TW" sz="1600" b="1" dirty="0">
                <a:solidFill>
                  <a:schemeClr val="tx1"/>
                </a:solidFill>
                <a:latin typeface="微軟正黑體" panose="020B0604030504040204" pitchFamily="34" charset="-120"/>
                <a:ea typeface="微軟正黑體" panose="020B0604030504040204" pitchFamily="34" charset="-120"/>
              </a:rPr>
              <a:t>3.</a:t>
            </a:r>
            <a:r>
              <a:rPr lang="zh-TW" altLang="en-US" sz="1600" b="1" dirty="0">
                <a:solidFill>
                  <a:schemeClr val="tx1"/>
                </a:solidFill>
                <a:latin typeface="微軟正黑體" panose="020B0604030504040204" pitchFamily="34" charset="-120"/>
                <a:ea typeface="微軟正黑體" panose="020B0604030504040204" pitchFamily="34" charset="-120"/>
              </a:rPr>
              <a:t>檢核是否已於其他招生管道錄取報到</a:t>
            </a:r>
          </a:p>
        </p:txBody>
      </p:sp>
      <p:grpSp>
        <p:nvGrpSpPr>
          <p:cNvPr id="32" name="群組 31">
            <a:extLst>
              <a:ext uri="{FF2B5EF4-FFF2-40B4-BE49-F238E27FC236}">
                <a16:creationId xmlns:a16="http://schemas.microsoft.com/office/drawing/2014/main" id="{AAC62840-4694-47BB-893B-72D6B296754A}"/>
              </a:ext>
            </a:extLst>
          </p:cNvPr>
          <p:cNvGrpSpPr/>
          <p:nvPr/>
        </p:nvGrpSpPr>
        <p:grpSpPr>
          <a:xfrm>
            <a:off x="8103192" y="778999"/>
            <a:ext cx="3957046" cy="1432422"/>
            <a:chOff x="8015879" y="862042"/>
            <a:chExt cx="3957046" cy="1432422"/>
          </a:xfrm>
        </p:grpSpPr>
        <p:cxnSp>
          <p:nvCxnSpPr>
            <p:cNvPr id="33" name="直線單箭頭接點 8">
              <a:extLst>
                <a:ext uri="{FF2B5EF4-FFF2-40B4-BE49-F238E27FC236}">
                  <a16:creationId xmlns:a16="http://schemas.microsoft.com/office/drawing/2014/main" id="{6282ECC7-78A3-4E3C-85BD-02670DFD7975}"/>
                </a:ext>
              </a:extLst>
            </p:cNvPr>
            <p:cNvCxnSpPr>
              <a:cxnSpLocks noChangeShapeType="1"/>
              <a:endCxn id="43" idx="1"/>
            </p:cNvCxnSpPr>
            <p:nvPr/>
          </p:nvCxnSpPr>
          <p:spPr bwMode="auto">
            <a:xfrm>
              <a:off x="11498520" y="1576434"/>
              <a:ext cx="117228"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4" name="圓角矩形 25">
              <a:extLst>
                <a:ext uri="{FF2B5EF4-FFF2-40B4-BE49-F238E27FC236}">
                  <a16:creationId xmlns:a16="http://schemas.microsoft.com/office/drawing/2014/main" id="{0DB62A00-2D7C-477C-9839-5CBC3275F2D4}"/>
                </a:ext>
              </a:extLst>
            </p:cNvPr>
            <p:cNvSpPr/>
            <p:nvPr/>
          </p:nvSpPr>
          <p:spPr bwMode="auto">
            <a:xfrm>
              <a:off x="8921115" y="865217"/>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資格審查登錄</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35" name="圓角矩形 28">
              <a:extLst>
                <a:ext uri="{FF2B5EF4-FFF2-40B4-BE49-F238E27FC236}">
                  <a16:creationId xmlns:a16="http://schemas.microsoft.com/office/drawing/2014/main" id="{01F4996D-982F-42A5-9FFB-A32E1E285807}"/>
                </a:ext>
              </a:extLst>
            </p:cNvPr>
            <p:cNvSpPr/>
            <p:nvPr/>
          </p:nvSpPr>
          <p:spPr bwMode="auto">
            <a:xfrm>
              <a:off x="9368790" y="865217"/>
              <a:ext cx="357187" cy="1428750"/>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網路報名</a:t>
              </a:r>
            </a:p>
          </p:txBody>
        </p:sp>
        <p:sp>
          <p:nvSpPr>
            <p:cNvPr id="36" name="圓角矩形 30">
              <a:extLst>
                <a:ext uri="{FF2B5EF4-FFF2-40B4-BE49-F238E27FC236}">
                  <a16:creationId xmlns:a16="http://schemas.microsoft.com/office/drawing/2014/main" id="{9AFE2EE9-FF7A-4D50-B0F0-802B99022931}"/>
                </a:ext>
              </a:extLst>
            </p:cNvPr>
            <p:cNvSpPr/>
            <p:nvPr/>
          </p:nvSpPr>
          <p:spPr bwMode="auto">
            <a:xfrm>
              <a:off x="10261600" y="865217"/>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37" name="圓角矩形 31">
              <a:extLst>
                <a:ext uri="{FF2B5EF4-FFF2-40B4-BE49-F238E27FC236}">
                  <a16:creationId xmlns:a16="http://schemas.microsoft.com/office/drawing/2014/main" id="{089CF2EF-3D89-481A-A52A-7AB88354BE1C}"/>
                </a:ext>
              </a:extLst>
            </p:cNvPr>
            <p:cNvSpPr/>
            <p:nvPr/>
          </p:nvSpPr>
          <p:spPr bwMode="auto">
            <a:xfrm>
              <a:off x="10723562" y="865217"/>
              <a:ext cx="357188"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38" name="圓角矩形 32">
              <a:extLst>
                <a:ext uri="{FF2B5EF4-FFF2-40B4-BE49-F238E27FC236}">
                  <a16:creationId xmlns:a16="http://schemas.microsoft.com/office/drawing/2014/main" id="{DE6A00EB-4AB0-47BB-BD79-8205AB1B8E8B}"/>
                </a:ext>
              </a:extLst>
            </p:cNvPr>
            <p:cNvSpPr/>
            <p:nvPr/>
          </p:nvSpPr>
          <p:spPr bwMode="auto">
            <a:xfrm>
              <a:off x="11172825"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39" name="直線單箭頭接點 14">
              <a:extLst>
                <a:ext uri="{FF2B5EF4-FFF2-40B4-BE49-F238E27FC236}">
                  <a16:creationId xmlns:a16="http://schemas.microsoft.com/office/drawing/2014/main" id="{4478C3D4-2DA7-4527-A7BB-EDB4AA8BEF7F}"/>
                </a:ext>
              </a:extLst>
            </p:cNvPr>
            <p:cNvCxnSpPr>
              <a:cxnSpLocks noChangeShapeType="1"/>
              <a:stCxn id="34" idx="3"/>
              <a:endCxn id="35" idx="1"/>
            </p:cNvCxnSpPr>
            <p:nvPr/>
          </p:nvCxnSpPr>
          <p:spPr bwMode="auto">
            <a:xfrm>
              <a:off x="9278292" y="1579575"/>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0" name="直線單箭頭接點 15">
              <a:extLst>
                <a:ext uri="{FF2B5EF4-FFF2-40B4-BE49-F238E27FC236}">
                  <a16:creationId xmlns:a16="http://schemas.microsoft.com/office/drawing/2014/main" id="{87C75E31-0E43-46F3-8EA8-8A5C3064DA17}"/>
                </a:ext>
              </a:extLst>
            </p:cNvPr>
            <p:cNvCxnSpPr>
              <a:cxnSpLocks noChangeShapeType="1"/>
              <a:stCxn id="35" idx="3"/>
            </p:cNvCxnSpPr>
            <p:nvPr/>
          </p:nvCxnSpPr>
          <p:spPr bwMode="auto">
            <a:xfrm>
              <a:off x="9726651" y="1579575"/>
              <a:ext cx="93113"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1" name="直線單箭頭接點 16">
              <a:extLst>
                <a:ext uri="{FF2B5EF4-FFF2-40B4-BE49-F238E27FC236}">
                  <a16:creationId xmlns:a16="http://schemas.microsoft.com/office/drawing/2014/main" id="{13484A47-4B57-43A5-8A1A-F26C651A91F9}"/>
                </a:ext>
              </a:extLst>
            </p:cNvPr>
            <p:cNvCxnSpPr>
              <a:cxnSpLocks noChangeShapeType="1"/>
              <a:stCxn id="36" idx="3"/>
              <a:endCxn id="37" idx="1"/>
            </p:cNvCxnSpPr>
            <p:nvPr/>
          </p:nvCxnSpPr>
          <p:spPr bwMode="auto">
            <a:xfrm>
              <a:off x="10618901" y="1579575"/>
              <a:ext cx="104772"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2" name="直線單箭頭接點 17">
              <a:extLst>
                <a:ext uri="{FF2B5EF4-FFF2-40B4-BE49-F238E27FC236}">
                  <a16:creationId xmlns:a16="http://schemas.microsoft.com/office/drawing/2014/main" id="{7644E257-CE47-4424-B4AD-027F0DD31900}"/>
                </a:ext>
              </a:extLst>
            </p:cNvPr>
            <p:cNvCxnSpPr>
              <a:cxnSpLocks noChangeShapeType="1"/>
              <a:stCxn id="37" idx="3"/>
              <a:endCxn id="38" idx="1"/>
            </p:cNvCxnSpPr>
            <p:nvPr/>
          </p:nvCxnSpPr>
          <p:spPr bwMode="auto">
            <a:xfrm flipV="1">
              <a:off x="11080850" y="1576434"/>
              <a:ext cx="92619" cy="3142"/>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3" name="圓角矩形 37">
              <a:extLst>
                <a:ext uri="{FF2B5EF4-FFF2-40B4-BE49-F238E27FC236}">
                  <a16:creationId xmlns:a16="http://schemas.microsoft.com/office/drawing/2014/main" id="{D074B279-A407-40FC-916C-C8259CF5A94A}"/>
                </a:ext>
              </a:extLst>
            </p:cNvPr>
            <p:cNvSpPr/>
            <p:nvPr/>
          </p:nvSpPr>
          <p:spPr bwMode="auto">
            <a:xfrm>
              <a:off x="11615737" y="862042"/>
              <a:ext cx="357188"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sp>
          <p:nvSpPr>
            <p:cNvPr id="44" name="圓角矩形 20">
              <a:extLst>
                <a:ext uri="{FF2B5EF4-FFF2-40B4-BE49-F238E27FC236}">
                  <a16:creationId xmlns:a16="http://schemas.microsoft.com/office/drawing/2014/main" id="{ADD4E0C7-1247-4128-BEF2-6656CC436A50}"/>
                </a:ext>
              </a:extLst>
            </p:cNvPr>
            <p:cNvSpPr/>
            <p:nvPr/>
          </p:nvSpPr>
          <p:spPr bwMode="auto">
            <a:xfrm>
              <a:off x="8474955" y="865714"/>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45" name="直線單箭頭接點 14">
              <a:extLst>
                <a:ext uri="{FF2B5EF4-FFF2-40B4-BE49-F238E27FC236}">
                  <a16:creationId xmlns:a16="http://schemas.microsoft.com/office/drawing/2014/main" id="{BF97A01C-7935-49E7-858A-3E6887219097}"/>
                </a:ext>
              </a:extLst>
            </p:cNvPr>
            <p:cNvCxnSpPr>
              <a:cxnSpLocks noChangeShapeType="1"/>
            </p:cNvCxnSpPr>
            <p:nvPr/>
          </p:nvCxnSpPr>
          <p:spPr bwMode="auto">
            <a:xfrm>
              <a:off x="8830602" y="1588347"/>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6" name="圓角矩形 20">
              <a:extLst>
                <a:ext uri="{FF2B5EF4-FFF2-40B4-BE49-F238E27FC236}">
                  <a16:creationId xmlns:a16="http://schemas.microsoft.com/office/drawing/2014/main" id="{7FFEA80D-9171-483F-B826-8062C12BE48B}"/>
                </a:ext>
              </a:extLst>
            </p:cNvPr>
            <p:cNvSpPr/>
            <p:nvPr/>
          </p:nvSpPr>
          <p:spPr bwMode="auto">
            <a:xfrm>
              <a:off x="8015879"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看或疑義處理</a:t>
              </a:r>
              <a:endParaRPr lang="en-US" altLang="zh-TW" sz="1400" dirty="0">
                <a:solidFill>
                  <a:schemeClr val="tx1"/>
                </a:solidFill>
                <a:latin typeface="華康儷楷書" panose="03000509000000000000" pitchFamily="65" charset="-120"/>
                <a:ea typeface="華康儷楷書" panose="03000509000000000000" pitchFamily="65" charset="-120"/>
              </a:endParaRPr>
            </a:p>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學習歷程檔案查</a:t>
              </a:r>
            </a:p>
          </p:txBody>
        </p:sp>
        <p:cxnSp>
          <p:nvCxnSpPr>
            <p:cNvPr id="47" name="直線單箭頭接點 14">
              <a:extLst>
                <a:ext uri="{FF2B5EF4-FFF2-40B4-BE49-F238E27FC236}">
                  <a16:creationId xmlns:a16="http://schemas.microsoft.com/office/drawing/2014/main" id="{011C344B-5C2C-44F6-95E8-13A9776247CE}"/>
                </a:ext>
              </a:extLst>
            </p:cNvPr>
            <p:cNvCxnSpPr>
              <a:cxnSpLocks noChangeShapeType="1"/>
            </p:cNvCxnSpPr>
            <p:nvPr/>
          </p:nvCxnSpPr>
          <p:spPr bwMode="auto">
            <a:xfrm>
              <a:off x="8381002" y="1584675"/>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8" name="圓角矩形 28">
              <a:extLst>
                <a:ext uri="{FF2B5EF4-FFF2-40B4-BE49-F238E27FC236}">
                  <a16:creationId xmlns:a16="http://schemas.microsoft.com/office/drawing/2014/main" id="{A206E9C3-AA4C-4C75-9BA3-0057DD6392B4}"/>
                </a:ext>
              </a:extLst>
            </p:cNvPr>
            <p:cNvSpPr/>
            <p:nvPr/>
          </p:nvSpPr>
          <p:spPr bwMode="auto">
            <a:xfrm>
              <a:off x="9821483"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800" dirty="0">
                  <a:solidFill>
                    <a:schemeClr val="tx1"/>
                  </a:solidFill>
                  <a:latin typeface="華康儷楷書" panose="03000509000000000000" pitchFamily="65" charset="-120"/>
                  <a:ea typeface="華康儷楷書" panose="03000509000000000000" pitchFamily="65" charset="-120"/>
                </a:rPr>
                <a:t>指定項目甄審費用</a:t>
              </a:r>
              <a:endParaRPr lang="en-US" altLang="zh-TW" sz="800" dirty="0">
                <a:solidFill>
                  <a:schemeClr val="tx1"/>
                </a:solidFill>
                <a:latin typeface="華康儷楷書" panose="03000509000000000000" pitchFamily="65" charset="-120"/>
                <a:ea typeface="華康儷楷書" panose="03000509000000000000" pitchFamily="65" charset="-120"/>
              </a:endParaRPr>
            </a:p>
            <a:p>
              <a:pPr algn="dist"/>
              <a:r>
                <a:rPr lang="zh-TW" altLang="en-US" sz="800" dirty="0">
                  <a:solidFill>
                    <a:schemeClr val="tx1"/>
                  </a:solidFill>
                  <a:latin typeface="華康儷楷書" panose="03000509000000000000" pitchFamily="65" charset="-120"/>
                  <a:ea typeface="華康儷楷書" panose="03000509000000000000" pitchFamily="65" charset="-120"/>
                </a:rPr>
                <a:t>歷程備審資料</a:t>
              </a:r>
              <a:r>
                <a:rPr lang="en-US" altLang="zh-TW" sz="800" dirty="0">
                  <a:solidFill>
                    <a:schemeClr val="tx1"/>
                  </a:solidFill>
                  <a:latin typeface="華康儷楷書" panose="03000509000000000000" pitchFamily="65" charset="-120"/>
                  <a:ea typeface="華康儷楷書" panose="03000509000000000000" pitchFamily="65" charset="-120"/>
                </a:rPr>
                <a:t>&amp;</a:t>
              </a:r>
              <a:r>
                <a:rPr lang="zh-TW" altLang="en-US" sz="800" dirty="0">
                  <a:solidFill>
                    <a:schemeClr val="tx1"/>
                  </a:solidFill>
                  <a:latin typeface="華康儷楷書" panose="03000509000000000000" pitchFamily="65" charset="-120"/>
                  <a:ea typeface="華康儷楷書" panose="03000509000000000000" pitchFamily="65" charset="-120"/>
                </a:rPr>
                <a:t>繳交</a:t>
              </a:r>
              <a:endParaRPr lang="en-US" altLang="zh-TW" sz="800" dirty="0">
                <a:solidFill>
                  <a:schemeClr val="tx1"/>
                </a:solidFill>
                <a:latin typeface="華康儷楷書" panose="03000509000000000000" pitchFamily="65" charset="-120"/>
                <a:ea typeface="華康儷楷書" panose="03000509000000000000" pitchFamily="65" charset="-120"/>
              </a:endParaRPr>
            </a:p>
            <a:p>
              <a:pPr algn="dist"/>
              <a:r>
                <a:rPr lang="zh-TW" altLang="en-US" sz="800" dirty="0">
                  <a:solidFill>
                    <a:schemeClr val="tx1"/>
                  </a:solidFill>
                  <a:latin typeface="華康儷楷書" panose="03000509000000000000" pitchFamily="65" charset="-120"/>
                  <a:ea typeface="華康儷楷書" panose="03000509000000000000" pitchFamily="65" charset="-120"/>
                </a:rPr>
                <a:t>網路上傳</a:t>
              </a:r>
              <a:r>
                <a:rPr lang="en-US" altLang="zh-TW" sz="800" dirty="0">
                  <a:solidFill>
                    <a:schemeClr val="tx1"/>
                  </a:solidFill>
                  <a:latin typeface="華康儷楷書" panose="03000509000000000000" pitchFamily="65" charset="-120"/>
                  <a:ea typeface="華康儷楷書" panose="03000509000000000000" pitchFamily="65" charset="-120"/>
                </a:rPr>
                <a:t>(</a:t>
              </a:r>
              <a:r>
                <a:rPr lang="zh-TW" altLang="en-US" sz="800" dirty="0">
                  <a:solidFill>
                    <a:schemeClr val="tx1"/>
                  </a:solidFill>
                  <a:latin typeface="華康儷楷書" panose="03000509000000000000" pitchFamily="65" charset="-120"/>
                  <a:ea typeface="華康儷楷書" panose="03000509000000000000" pitchFamily="65" charset="-120"/>
                </a:rPr>
                <a:t>或勾選</a:t>
              </a:r>
              <a:r>
                <a:rPr lang="en-US" altLang="zh-TW" sz="800" dirty="0">
                  <a:solidFill>
                    <a:schemeClr val="tx1"/>
                  </a:solidFill>
                  <a:latin typeface="華康儷楷書" panose="03000509000000000000" pitchFamily="65" charset="-120"/>
                  <a:ea typeface="華康儷楷書" panose="03000509000000000000" pitchFamily="65" charset="-120"/>
                </a:rPr>
                <a:t>)</a:t>
              </a:r>
              <a:r>
                <a:rPr lang="zh-TW" altLang="en-US" sz="800" dirty="0">
                  <a:solidFill>
                    <a:schemeClr val="tx1"/>
                  </a:solidFill>
                  <a:latin typeface="華康儷楷書" panose="03000509000000000000" pitchFamily="65" charset="-120"/>
                  <a:ea typeface="華康儷楷書" panose="03000509000000000000" pitchFamily="65" charset="-120"/>
                </a:rPr>
                <a:t>學習</a:t>
              </a:r>
            </a:p>
          </p:txBody>
        </p:sp>
        <p:cxnSp>
          <p:nvCxnSpPr>
            <p:cNvPr id="49" name="直線單箭頭接點 15">
              <a:extLst>
                <a:ext uri="{FF2B5EF4-FFF2-40B4-BE49-F238E27FC236}">
                  <a16:creationId xmlns:a16="http://schemas.microsoft.com/office/drawing/2014/main" id="{8E9A22B5-B3C2-4616-87AD-C16D80780864}"/>
                </a:ext>
              </a:extLst>
            </p:cNvPr>
            <p:cNvCxnSpPr>
              <a:cxnSpLocks noChangeShapeType="1"/>
              <a:stCxn id="48" idx="3"/>
            </p:cNvCxnSpPr>
            <p:nvPr/>
          </p:nvCxnSpPr>
          <p:spPr bwMode="auto">
            <a:xfrm>
              <a:off x="10179344" y="1576400"/>
              <a:ext cx="93113"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grpSp>
        <p:nvGrpSpPr>
          <p:cNvPr id="28" name="群組 27">
            <a:extLst>
              <a:ext uri="{FF2B5EF4-FFF2-40B4-BE49-F238E27FC236}">
                <a16:creationId xmlns:a16="http://schemas.microsoft.com/office/drawing/2014/main" id="{DBD53717-5346-438A-B973-A028719C19C5}"/>
              </a:ext>
            </a:extLst>
          </p:cNvPr>
          <p:cNvGrpSpPr/>
          <p:nvPr/>
        </p:nvGrpSpPr>
        <p:grpSpPr>
          <a:xfrm>
            <a:off x="840060" y="738961"/>
            <a:ext cx="1993670" cy="503799"/>
            <a:chOff x="834707" y="837638"/>
            <a:chExt cx="1993670" cy="503799"/>
          </a:xfrm>
        </p:grpSpPr>
        <p:sp>
          <p:nvSpPr>
            <p:cNvPr id="29" name="TextBox 75">
              <a:extLst>
                <a:ext uri="{FF2B5EF4-FFF2-40B4-BE49-F238E27FC236}">
                  <a16:creationId xmlns:a16="http://schemas.microsoft.com/office/drawing/2014/main" id="{BC0328BD-78C3-4E09-8D64-7FCE6D643E43}"/>
                </a:ext>
              </a:extLst>
            </p:cNvPr>
            <p:cNvSpPr txBox="1"/>
            <p:nvPr/>
          </p:nvSpPr>
          <p:spPr>
            <a:xfrm>
              <a:off x="834707" y="862500"/>
              <a:ext cx="1639372"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網路報名</a:t>
              </a:r>
            </a:p>
          </p:txBody>
        </p:sp>
        <p:sp>
          <p:nvSpPr>
            <p:cNvPr id="30" name="Freeform: Shape 37">
              <a:extLst>
                <a:ext uri="{FF2B5EF4-FFF2-40B4-BE49-F238E27FC236}">
                  <a16:creationId xmlns:a16="http://schemas.microsoft.com/office/drawing/2014/main" id="{B4BD37D7-5954-4CC0-85F1-2D3A1B88A889}"/>
                </a:ext>
              </a:extLst>
            </p:cNvPr>
            <p:cNvSpPr/>
            <p:nvPr/>
          </p:nvSpPr>
          <p:spPr>
            <a:xfrm>
              <a:off x="2480414"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2" name="矩形 1">
            <a:extLst>
              <a:ext uri="{FF2B5EF4-FFF2-40B4-BE49-F238E27FC236}">
                <a16:creationId xmlns:a16="http://schemas.microsoft.com/office/drawing/2014/main" id="{CD2C3D0A-B529-3DCE-5E07-5137A216059C}"/>
              </a:ext>
            </a:extLst>
          </p:cNvPr>
          <p:cNvSpPr/>
          <p:nvPr/>
        </p:nvSpPr>
        <p:spPr>
          <a:xfrm>
            <a:off x="2207941" y="5256825"/>
            <a:ext cx="3646449" cy="10936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66525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3117405" y="741796"/>
            <a:ext cx="4581726"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Step2</a:t>
            </a:r>
            <a:r>
              <a:rPr lang="zh-TW" altLang="en-US" sz="2000" b="1" dirty="0">
                <a:latin typeface="微軟正黑體" panose="020B0604030504040204" pitchFamily="34" charset="-120"/>
                <a:ea typeface="微軟正黑體" panose="020B0604030504040204" pitchFamily="34" charset="-120"/>
              </a:rPr>
              <a:t> 確認資格審查資料</a:t>
            </a:r>
            <a:endParaRPr lang="zh-TW" altLang="en-US" sz="2000" kern="0" dirty="0">
              <a:solidFill>
                <a:srgbClr val="FF0000"/>
              </a:solidFill>
              <a:latin typeface="標楷體" panose="03000509000000000000" pitchFamily="65" charset="-120"/>
              <a:ea typeface="標楷體" panose="03000509000000000000" pitchFamily="65" charset="-120"/>
            </a:endParaRPr>
          </a:p>
        </p:txBody>
      </p:sp>
      <p:grpSp>
        <p:nvGrpSpPr>
          <p:cNvPr id="5" name="群組 4">
            <a:extLst>
              <a:ext uri="{FF2B5EF4-FFF2-40B4-BE49-F238E27FC236}">
                <a16:creationId xmlns:a16="http://schemas.microsoft.com/office/drawing/2014/main" id="{AF855AC3-8A97-4334-86E0-FAC7ACD514E1}"/>
              </a:ext>
            </a:extLst>
          </p:cNvPr>
          <p:cNvGrpSpPr/>
          <p:nvPr/>
        </p:nvGrpSpPr>
        <p:grpSpPr>
          <a:xfrm>
            <a:off x="1762956" y="1864960"/>
            <a:ext cx="9088118" cy="3354276"/>
            <a:chOff x="1762956" y="1864960"/>
            <a:chExt cx="9088118" cy="3354276"/>
          </a:xfrm>
        </p:grpSpPr>
        <p:pic>
          <p:nvPicPr>
            <p:cNvPr id="4" name="圖片 3">
              <a:extLst>
                <a:ext uri="{FF2B5EF4-FFF2-40B4-BE49-F238E27FC236}">
                  <a16:creationId xmlns:a16="http://schemas.microsoft.com/office/drawing/2014/main" id="{7BC20889-D91B-446A-A03D-1268064C19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62956" y="1864960"/>
              <a:ext cx="9088118" cy="2562582"/>
            </a:xfrm>
            <a:prstGeom prst="rect">
              <a:avLst/>
            </a:prstGeom>
          </p:spPr>
        </p:pic>
        <p:sp>
          <p:nvSpPr>
            <p:cNvPr id="7" name="直線圖說文字 1 6"/>
            <p:cNvSpPr/>
            <p:nvPr/>
          </p:nvSpPr>
          <p:spPr>
            <a:xfrm>
              <a:off x="2322786" y="4708124"/>
              <a:ext cx="8363677" cy="511112"/>
            </a:xfrm>
            <a:prstGeom prst="borderCallout1">
              <a:avLst>
                <a:gd name="adj1" fmla="val 1074"/>
                <a:gd name="adj2" fmla="val 4099"/>
                <a:gd name="adj3" fmla="val -64706"/>
                <a:gd name="adj4" fmla="val 14519"/>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b="1" dirty="0">
                  <a:solidFill>
                    <a:schemeClr val="tx1"/>
                  </a:solidFill>
                  <a:latin typeface="微軟正黑體" panose="020B0604030504040204" pitchFamily="34" charset="-120"/>
                  <a:ea typeface="微軟正黑體" panose="020B0604030504040204" pitchFamily="34" charset="-120"/>
                </a:rPr>
                <a:t>請</a:t>
              </a:r>
              <a:r>
                <a:rPr lang="zh-TW" altLang="en-US" b="1" dirty="0">
                  <a:solidFill>
                    <a:srgbClr val="FF0000"/>
                  </a:solidFill>
                  <a:latin typeface="微軟正黑體" panose="020B0604030504040204" pitchFamily="34" charset="-120"/>
                  <a:ea typeface="微軟正黑體" panose="020B0604030504040204" pitchFamily="34" charset="-120"/>
                </a:rPr>
                <a:t>確認</a:t>
              </a:r>
              <a:r>
                <a:rPr lang="zh-TW" altLang="en-US" b="1" dirty="0">
                  <a:solidFill>
                    <a:schemeClr val="tx1"/>
                  </a:solidFill>
                  <a:latin typeface="微軟正黑體" panose="020B0604030504040204" pitchFamily="34" charset="-120"/>
                  <a:ea typeface="微軟正黑體" panose="020B0604030504040204" pitchFamily="34" charset="-120"/>
                </a:rPr>
                <a:t>考生姓名及持有競賽名稱、職種、優勝名次</a:t>
              </a: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證照等級、發證日期是否正確</a:t>
              </a:r>
            </a:p>
          </p:txBody>
        </p:sp>
        <p:sp>
          <p:nvSpPr>
            <p:cNvPr id="11" name="矩形 10"/>
            <p:cNvSpPr/>
            <p:nvPr/>
          </p:nvSpPr>
          <p:spPr>
            <a:xfrm>
              <a:off x="1837592" y="3258533"/>
              <a:ext cx="8932985" cy="10936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3" name="群組 12">
            <a:extLst>
              <a:ext uri="{FF2B5EF4-FFF2-40B4-BE49-F238E27FC236}">
                <a16:creationId xmlns:a16="http://schemas.microsoft.com/office/drawing/2014/main" id="{8ACEF1EB-373A-45CD-99C1-F5D70956C664}"/>
              </a:ext>
            </a:extLst>
          </p:cNvPr>
          <p:cNvGrpSpPr/>
          <p:nvPr/>
        </p:nvGrpSpPr>
        <p:grpSpPr>
          <a:xfrm>
            <a:off x="840060" y="738961"/>
            <a:ext cx="1993670" cy="503799"/>
            <a:chOff x="834707" y="837638"/>
            <a:chExt cx="1993670" cy="503799"/>
          </a:xfrm>
        </p:grpSpPr>
        <p:sp>
          <p:nvSpPr>
            <p:cNvPr id="14" name="TextBox 75">
              <a:extLst>
                <a:ext uri="{FF2B5EF4-FFF2-40B4-BE49-F238E27FC236}">
                  <a16:creationId xmlns:a16="http://schemas.microsoft.com/office/drawing/2014/main" id="{12166DA1-0ED5-478D-9EA7-E418374C1C10}"/>
                </a:ext>
              </a:extLst>
            </p:cNvPr>
            <p:cNvSpPr txBox="1"/>
            <p:nvPr/>
          </p:nvSpPr>
          <p:spPr>
            <a:xfrm>
              <a:off x="834707" y="862500"/>
              <a:ext cx="1639372"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網路報名</a:t>
              </a:r>
            </a:p>
          </p:txBody>
        </p:sp>
        <p:sp>
          <p:nvSpPr>
            <p:cNvPr id="15" name="Freeform: Shape 37">
              <a:extLst>
                <a:ext uri="{FF2B5EF4-FFF2-40B4-BE49-F238E27FC236}">
                  <a16:creationId xmlns:a16="http://schemas.microsoft.com/office/drawing/2014/main" id="{8CC0C05E-37D2-4F61-879B-FE53761B38EE}"/>
                </a:ext>
              </a:extLst>
            </p:cNvPr>
            <p:cNvSpPr/>
            <p:nvPr/>
          </p:nvSpPr>
          <p:spPr>
            <a:xfrm>
              <a:off x="2480414"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22529890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7421F10-6D9F-4136-BA04-8FCE18D4C3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00629" y="1324729"/>
            <a:ext cx="6108459" cy="5224845"/>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3001689" y="741796"/>
            <a:ext cx="5388005"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Step3</a:t>
            </a:r>
            <a:r>
              <a:rPr lang="zh-TW" altLang="en-US" sz="2000" b="1" dirty="0">
                <a:latin typeface="微軟正黑體" panose="020B0604030504040204" pitchFamily="34" charset="-120"/>
                <a:ea typeface="微軟正黑體" panose="020B0604030504040204" pitchFamily="34" charset="-120"/>
              </a:rPr>
              <a:t> 選填報名校系科</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組</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、學程</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20" name="直角三角形 19">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a:extLst>
              <a:ext uri="{FF2B5EF4-FFF2-40B4-BE49-F238E27FC236}">
                <a16:creationId xmlns:a16="http://schemas.microsoft.com/office/drawing/2014/main" id="{39728B73-9784-4FF9-82ED-E784940B3BA4}"/>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14" name="文字方塊 13"/>
          <p:cNvSpPr txBox="1"/>
          <p:nvPr/>
        </p:nvSpPr>
        <p:spPr>
          <a:xfrm>
            <a:off x="8449646" y="5014588"/>
            <a:ext cx="3409722" cy="1077218"/>
          </a:xfrm>
          <a:prstGeom prst="rect">
            <a:avLst/>
          </a:prstGeom>
          <a:solidFill>
            <a:srgbClr val="C00000"/>
          </a:solidFill>
          <a:ln>
            <a:solidFill>
              <a:srgbClr val="FF3399"/>
            </a:solidFill>
          </a:ln>
          <a:effectLst>
            <a:outerShdw blurRad="50800" dist="38100" dir="2700000" algn="tl" rotWithShape="0">
              <a:prstClr val="black">
                <a:alpha val="40000"/>
              </a:prstClr>
            </a:outerShdw>
          </a:effectLst>
        </p:spPr>
        <p:txBody>
          <a:bodyPr wrap="square" rtlCol="0">
            <a:spAutoFit/>
          </a:bodyPr>
          <a:lstStyle/>
          <a:p>
            <a:pPr algn="just"/>
            <a:r>
              <a:rPr lang="zh-TW" altLang="en-US" sz="1600" b="1" dirty="0">
                <a:solidFill>
                  <a:schemeClr val="bg1"/>
                </a:solidFill>
                <a:latin typeface="微軟正黑體" panose="020B0604030504040204" pitchFamily="34" charset="-120"/>
                <a:ea typeface="微軟正黑體" panose="020B0604030504040204" pitchFamily="34" charset="-120"/>
              </a:rPr>
              <a:t>特別注意：</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r>
              <a:rPr lang="zh-TW" altLang="en-US" sz="1600" b="1" dirty="0">
                <a:solidFill>
                  <a:schemeClr val="bg1"/>
                </a:solidFill>
                <a:latin typeface="微軟正黑體" panose="020B0604030504040204" pitchFamily="34" charset="-120"/>
                <a:ea typeface="微軟正黑體" panose="020B0604030504040204" pitchFamily="34" charset="-120"/>
              </a:rPr>
              <a:t>考生至多可報名</a:t>
            </a:r>
            <a:r>
              <a:rPr lang="en-US" altLang="zh-TW" sz="1600" b="1" dirty="0">
                <a:solidFill>
                  <a:schemeClr val="bg1"/>
                </a:solidFill>
                <a:latin typeface="微軟正黑體" panose="020B0604030504040204" pitchFamily="34" charset="-120"/>
                <a:ea typeface="微軟正黑體" panose="020B0604030504040204" pitchFamily="34" charset="-120"/>
              </a:rPr>
              <a:t>5</a:t>
            </a:r>
            <a:r>
              <a:rPr lang="zh-TW" altLang="en-US" sz="1600" b="1" dirty="0">
                <a:solidFill>
                  <a:schemeClr val="bg1"/>
                </a:solidFill>
                <a:latin typeface="微軟正黑體" panose="020B0604030504040204" pitchFamily="34" charset="-120"/>
                <a:ea typeface="微軟正黑體" panose="020B0604030504040204" pitchFamily="34" charset="-120"/>
              </a:rPr>
              <a:t>個校系科</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組</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學程，</a:t>
            </a:r>
            <a:r>
              <a:rPr lang="zh-TW" altLang="en-US" sz="1600" b="1" dirty="0">
                <a:solidFill>
                  <a:srgbClr val="FFFF00"/>
                </a:solidFill>
                <a:latin typeface="微軟正黑體" panose="020B0604030504040204" pitchFamily="34" charset="-120"/>
                <a:ea typeface="微軟正黑體" panose="020B0604030504040204" pitchFamily="34" charset="-120"/>
              </a:rPr>
              <a:t>但各校得限制考生可報名該校系科</a:t>
            </a:r>
            <a:r>
              <a:rPr lang="en-US" altLang="zh-TW" sz="1600" b="1" dirty="0">
                <a:solidFill>
                  <a:srgbClr val="FFFF00"/>
                </a:solidFill>
                <a:latin typeface="微軟正黑體" panose="020B0604030504040204" pitchFamily="34" charset="-120"/>
                <a:ea typeface="微軟正黑體" panose="020B0604030504040204" pitchFamily="34" charset="-120"/>
              </a:rPr>
              <a:t>(</a:t>
            </a:r>
            <a:r>
              <a:rPr lang="zh-TW" altLang="en-US" sz="1600" b="1" dirty="0">
                <a:solidFill>
                  <a:srgbClr val="FFFF00"/>
                </a:solidFill>
                <a:latin typeface="微軟正黑體" panose="020B0604030504040204" pitchFamily="34" charset="-120"/>
                <a:ea typeface="微軟正黑體" panose="020B0604030504040204" pitchFamily="34" charset="-120"/>
              </a:rPr>
              <a:t>組</a:t>
            </a:r>
            <a:r>
              <a:rPr lang="en-US" altLang="zh-TW" sz="1600" b="1" dirty="0">
                <a:solidFill>
                  <a:srgbClr val="FFFF00"/>
                </a:solidFill>
                <a:latin typeface="微軟正黑體" panose="020B0604030504040204" pitchFamily="34" charset="-120"/>
                <a:ea typeface="微軟正黑體" panose="020B0604030504040204" pitchFamily="34" charset="-120"/>
              </a:rPr>
              <a:t>)</a:t>
            </a:r>
            <a:r>
              <a:rPr lang="zh-TW" altLang="en-US" sz="1600" b="1" dirty="0">
                <a:solidFill>
                  <a:srgbClr val="FFFF00"/>
                </a:solidFill>
                <a:latin typeface="微軟正黑體" panose="020B0604030504040204" pitchFamily="34" charset="-120"/>
                <a:ea typeface="微軟正黑體" panose="020B0604030504040204" pitchFamily="34" charset="-120"/>
              </a:rPr>
              <a:t>、學程數</a:t>
            </a:r>
          </a:p>
        </p:txBody>
      </p:sp>
      <p:sp>
        <p:nvSpPr>
          <p:cNvPr id="15" name="直線圖說文字 1 14"/>
          <p:cNvSpPr/>
          <p:nvPr/>
        </p:nvSpPr>
        <p:spPr>
          <a:xfrm>
            <a:off x="8430423" y="1633154"/>
            <a:ext cx="3428945" cy="1533253"/>
          </a:xfrm>
          <a:prstGeom prst="borderCallout1">
            <a:avLst>
              <a:gd name="adj1" fmla="val 52084"/>
              <a:gd name="adj2" fmla="val -197"/>
              <a:gd name="adj3" fmla="val 125241"/>
              <a:gd name="adj4" fmla="val -62390"/>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en-US" altLang="zh-TW" sz="16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Step1:</a:t>
            </a:r>
          </a:p>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請先選擇欲查詢校系科</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組</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 、學程之學校，最多可同時選擇</a:t>
            </a:r>
            <a:r>
              <a:rPr lang="en-US" altLang="zh-TW" sz="16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600" b="1" u="sng" dirty="0">
                <a:solidFill>
                  <a:srgbClr val="FF0000"/>
                </a:solidFill>
                <a:latin typeface="微軟正黑體" panose="020B0604030504040204" pitchFamily="34" charset="-120"/>
                <a:ea typeface="微軟正黑體" panose="020B0604030504040204" pitchFamily="34" charset="-120"/>
              </a:rPr>
              <a:t>校</a:t>
            </a:r>
            <a:r>
              <a:rPr lang="zh-TW" altLang="en-US" sz="1600" b="1" dirty="0">
                <a:solidFill>
                  <a:schemeClr val="tx1"/>
                </a:solidFill>
                <a:latin typeface="微軟正黑體" panose="020B0604030504040204" pitchFamily="34" charset="-120"/>
                <a:ea typeface="微軟正黑體" panose="020B0604030504040204" pitchFamily="34" charset="-120"/>
              </a:rPr>
              <a:t>查詢，</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按下</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rgbClr val="0000FF"/>
                </a:solidFill>
                <a:latin typeface="微軟正黑體" panose="020B0604030504040204" pitchFamily="34" charset="-120"/>
                <a:ea typeface="微軟正黑體" panose="020B0604030504040204" pitchFamily="34" charset="-120"/>
              </a:rPr>
              <a:t>可報名之校系科組學程查詢</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下方顯示</a:t>
            </a:r>
            <a:r>
              <a:rPr lang="zh-TW" altLang="en-US" sz="1600" b="1" dirty="0">
                <a:solidFill>
                  <a:srgbClr val="FF0000"/>
                </a:solidFill>
                <a:latin typeface="微軟正黑體" panose="020B0604030504040204" pitchFamily="34" charset="-120"/>
                <a:ea typeface="微軟正黑體" panose="020B0604030504040204" pitchFamily="34" charset="-120"/>
              </a:rPr>
              <a:t>符合考生可申請之校系科</a:t>
            </a:r>
            <a:r>
              <a:rPr lang="en-US" altLang="zh-TW" sz="1600" b="1" dirty="0">
                <a:solidFill>
                  <a:srgbClr val="FF0000"/>
                </a:solidFill>
                <a:latin typeface="微軟正黑體" panose="020B0604030504040204" pitchFamily="34" charset="-120"/>
                <a:ea typeface="微軟正黑體" panose="020B0604030504040204" pitchFamily="34" charset="-120"/>
              </a:rPr>
              <a:t>(</a:t>
            </a:r>
            <a:r>
              <a:rPr lang="zh-TW" altLang="en-US" sz="1600" b="1" dirty="0">
                <a:solidFill>
                  <a:srgbClr val="FF0000"/>
                </a:solidFill>
                <a:latin typeface="微軟正黑體" panose="020B0604030504040204" pitchFamily="34" charset="-120"/>
                <a:ea typeface="微軟正黑體" panose="020B0604030504040204" pitchFamily="34" charset="-120"/>
              </a:rPr>
              <a:t>組</a:t>
            </a:r>
            <a:r>
              <a:rPr lang="en-US" altLang="zh-TW" sz="1600" b="1" dirty="0">
                <a:solidFill>
                  <a:srgbClr val="FF0000"/>
                </a:solidFill>
                <a:latin typeface="微軟正黑體" panose="020B0604030504040204" pitchFamily="34" charset="-120"/>
                <a:ea typeface="微軟正黑體" panose="020B0604030504040204" pitchFamily="34" charset="-120"/>
              </a:rPr>
              <a:t>)</a:t>
            </a:r>
            <a:r>
              <a:rPr lang="zh-TW" altLang="en-US" sz="1600" b="1" dirty="0">
                <a:solidFill>
                  <a:srgbClr val="FF0000"/>
                </a:solidFill>
                <a:latin typeface="微軟正黑體" panose="020B0604030504040204" pitchFamily="34" charset="-120"/>
                <a:ea typeface="微軟正黑體" panose="020B0604030504040204" pitchFamily="34" charset="-120"/>
              </a:rPr>
              <a:t>、學程</a:t>
            </a:r>
            <a:r>
              <a:rPr lang="zh-TW" altLang="en-US" sz="1600" b="1" dirty="0">
                <a:solidFill>
                  <a:schemeClr val="tx1"/>
                </a:solidFill>
                <a:latin typeface="微軟正黑體" panose="020B0604030504040204" pitchFamily="34" charset="-120"/>
                <a:ea typeface="微軟正黑體" panose="020B0604030504040204" pitchFamily="34" charset="-120"/>
              </a:rPr>
              <a:t>資料</a:t>
            </a:r>
          </a:p>
        </p:txBody>
      </p:sp>
      <p:sp>
        <p:nvSpPr>
          <p:cNvPr id="16" name="直線圖說文字 1 15"/>
          <p:cNvSpPr/>
          <p:nvPr/>
        </p:nvSpPr>
        <p:spPr>
          <a:xfrm>
            <a:off x="8440035" y="3621009"/>
            <a:ext cx="3428944" cy="1093025"/>
          </a:xfrm>
          <a:prstGeom prst="borderCallout1">
            <a:avLst>
              <a:gd name="adj1" fmla="val 52084"/>
              <a:gd name="adj2" fmla="val -197"/>
              <a:gd name="adj3" fmla="val 79538"/>
              <a:gd name="adj4" fmla="val -90707"/>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
                <a:schemeClr val="accent1"/>
              </a:buClr>
            </a:pPr>
            <a:r>
              <a:rPr lang="en-US" altLang="zh-TW" sz="16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Step2:</a:t>
            </a:r>
          </a:p>
          <a:p>
            <a:pPr>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系統將列出考生</a:t>
            </a:r>
            <a:r>
              <a:rPr lang="zh-TW" altLang="en-US" sz="1600" b="1" dirty="0">
                <a:solidFill>
                  <a:srgbClr val="0000FF"/>
                </a:solidFill>
                <a:latin typeface="微軟正黑體" panose="020B0604030504040204" pitchFamily="34" charset="-120"/>
                <a:ea typeface="微軟正黑體" panose="020B0604030504040204" pitchFamily="34" charset="-120"/>
              </a:rPr>
              <a:t>可申請之招生類別</a:t>
            </a:r>
            <a:r>
              <a:rPr lang="zh-TW" altLang="en-US" sz="1600" b="1" dirty="0">
                <a:solidFill>
                  <a:schemeClr val="tx1"/>
                </a:solidFill>
                <a:latin typeface="微軟正黑體" panose="020B0604030504040204" pitchFamily="34" charset="-120"/>
                <a:ea typeface="微軟正黑體" panose="020B0604030504040204" pitchFamily="34" charset="-120"/>
              </a:rPr>
              <a:t>及</a:t>
            </a:r>
            <a:r>
              <a:rPr lang="zh-TW" altLang="en-US" sz="1600" b="1" dirty="0">
                <a:solidFill>
                  <a:srgbClr val="0000FF"/>
                </a:solidFill>
                <a:latin typeface="微軟正黑體" panose="020B0604030504040204" pitchFamily="34" charset="-120"/>
                <a:ea typeface="微軟正黑體" panose="020B0604030504040204" pitchFamily="34" charset="-120"/>
              </a:rPr>
              <a:t>校系科</a:t>
            </a:r>
            <a:r>
              <a:rPr lang="en-US" altLang="zh-TW" sz="1600" b="1" dirty="0">
                <a:solidFill>
                  <a:srgbClr val="0000FF"/>
                </a:solidFill>
                <a:latin typeface="微軟正黑體" panose="020B0604030504040204" pitchFamily="34" charset="-120"/>
                <a:ea typeface="微軟正黑體" panose="020B0604030504040204" pitchFamily="34" charset="-120"/>
              </a:rPr>
              <a:t>(</a:t>
            </a:r>
            <a:r>
              <a:rPr lang="zh-TW" altLang="en-US" sz="1600" b="1" dirty="0">
                <a:solidFill>
                  <a:srgbClr val="0000FF"/>
                </a:solidFill>
                <a:latin typeface="微軟正黑體" panose="020B0604030504040204" pitchFamily="34" charset="-120"/>
                <a:ea typeface="微軟正黑體" panose="020B0604030504040204" pitchFamily="34" charset="-120"/>
              </a:rPr>
              <a:t>組</a:t>
            </a:r>
            <a:r>
              <a:rPr lang="en-US" altLang="zh-TW" sz="1600" b="1" dirty="0">
                <a:solidFill>
                  <a:srgbClr val="0000FF"/>
                </a:solidFill>
                <a:latin typeface="微軟正黑體" panose="020B0604030504040204" pitchFamily="34" charset="-120"/>
                <a:ea typeface="微軟正黑體" panose="020B0604030504040204" pitchFamily="34" charset="-120"/>
              </a:rPr>
              <a:t>)</a:t>
            </a:r>
            <a:r>
              <a:rPr lang="zh-TW" altLang="en-US" sz="1600" b="1" dirty="0">
                <a:solidFill>
                  <a:srgbClr val="0000FF"/>
                </a:solidFill>
                <a:latin typeface="微軟正黑體" panose="020B0604030504040204" pitchFamily="34" charset="-120"/>
                <a:ea typeface="微軟正黑體" panose="020B0604030504040204" pitchFamily="34" charset="-120"/>
              </a:rPr>
              <a:t>、學程</a:t>
            </a:r>
            <a:r>
              <a:rPr lang="zh-TW" altLang="en-US" sz="1600" b="1" dirty="0">
                <a:solidFill>
                  <a:schemeClr val="tx1"/>
                </a:solidFill>
                <a:latin typeface="微軟正黑體" panose="020B0604030504040204" pitchFamily="34" charset="-120"/>
                <a:ea typeface="微軟正黑體" panose="020B0604030504040204" pitchFamily="34" charset="-120"/>
              </a:rPr>
              <a:t>資料</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含</a:t>
            </a:r>
            <a:r>
              <a:rPr lang="zh-TW" altLang="en-US" sz="1600" b="1" dirty="0">
                <a:solidFill>
                  <a:srgbClr val="FF0000"/>
                </a:solidFill>
                <a:latin typeface="微軟正黑體" panose="020B0604030504040204" pitchFamily="34" charset="-120"/>
                <a:ea typeface="微軟正黑體" panose="020B0604030504040204" pitchFamily="34" charset="-120"/>
              </a:rPr>
              <a:t>名額、甄審費用、優待加分比率</a:t>
            </a:r>
            <a:r>
              <a:rPr lang="en-US" altLang="zh-TW" sz="1600" b="1" dirty="0">
                <a:solidFill>
                  <a:schemeClr val="tx1"/>
                </a:solidFill>
                <a:latin typeface="微軟正黑體" panose="020B0604030504040204" pitchFamily="34" charset="-120"/>
                <a:ea typeface="微軟正黑體" panose="020B0604030504040204" pitchFamily="34" charset="-120"/>
              </a:rPr>
              <a:t>)</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1942569" y="4022253"/>
            <a:ext cx="4756086" cy="10795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直線圖說文字 1 17"/>
          <p:cNvSpPr/>
          <p:nvPr/>
        </p:nvSpPr>
        <p:spPr>
          <a:xfrm>
            <a:off x="695462" y="4331408"/>
            <a:ext cx="1745367" cy="822946"/>
          </a:xfrm>
          <a:prstGeom prst="borderCallout1">
            <a:avLst>
              <a:gd name="adj1" fmla="val 59040"/>
              <a:gd name="adj2" fmla="val 99415"/>
              <a:gd name="adj3" fmla="val 113590"/>
              <a:gd name="adj4" fmla="val 200369"/>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
                <a:schemeClr val="accent1"/>
              </a:buClr>
            </a:pPr>
            <a:r>
              <a:rPr lang="en-US" altLang="zh-TW" sz="16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Step3:</a:t>
            </a:r>
          </a:p>
          <a:p>
            <a:pPr>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針對已選取校系</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spcBef>
                <a:spcPct val="0"/>
              </a:spcBef>
              <a:buClr>
                <a:schemeClr val="accent1"/>
              </a:buClr>
            </a:pP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rgbClr val="0000FF"/>
                </a:solidFill>
                <a:latin typeface="微軟正黑體" panose="020B0604030504040204" pitchFamily="34" charset="-120"/>
                <a:ea typeface="微軟正黑體" panose="020B0604030504040204" pitchFamily="34" charset="-120"/>
              </a:rPr>
              <a:t>選取↓</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加入</a:t>
            </a:r>
          </a:p>
        </p:txBody>
      </p:sp>
      <p:sp>
        <p:nvSpPr>
          <p:cNvPr id="19" name="直線圖說文字 1 18"/>
          <p:cNvSpPr/>
          <p:nvPr/>
        </p:nvSpPr>
        <p:spPr>
          <a:xfrm>
            <a:off x="695462" y="5340275"/>
            <a:ext cx="2067264" cy="843347"/>
          </a:xfrm>
          <a:prstGeom prst="borderCallout1">
            <a:avLst>
              <a:gd name="adj1" fmla="val 59040"/>
              <a:gd name="adj2" fmla="val 99415"/>
              <a:gd name="adj3" fmla="val 114482"/>
              <a:gd name="adj4" fmla="val 102383"/>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按下</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rgbClr val="FF0000"/>
                </a:solidFill>
                <a:latin typeface="微軟正黑體" panose="020B0604030504040204" pitchFamily="34" charset="-120"/>
                <a:ea typeface="微軟正黑體" panose="020B0604030504040204" pitchFamily="34" charset="-120"/>
              </a:rPr>
              <a:t>暫存報名資料</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可針對所選擇校系科</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組</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、學程資料</a:t>
            </a:r>
            <a:r>
              <a:rPr lang="zh-TW" altLang="en-US" sz="1600" b="1" u="sng" dirty="0">
                <a:solidFill>
                  <a:srgbClr val="FF0000"/>
                </a:solidFill>
                <a:latin typeface="微軟正黑體" panose="020B0604030504040204" pitchFamily="34" charset="-120"/>
                <a:ea typeface="微軟正黑體" panose="020B0604030504040204" pitchFamily="34" charset="-120"/>
              </a:rPr>
              <a:t>暫存</a:t>
            </a:r>
          </a:p>
        </p:txBody>
      </p:sp>
      <p:sp>
        <p:nvSpPr>
          <p:cNvPr id="22" name="八角星形 21">
            <a:extLst>
              <a:ext uri="{FF2B5EF4-FFF2-40B4-BE49-F238E27FC236}">
                <a16:creationId xmlns:a16="http://schemas.microsoft.com/office/drawing/2014/main" id="{A945BFC0-CA97-4DCA-93F7-35C63F428F2F}"/>
              </a:ext>
            </a:extLst>
          </p:cNvPr>
          <p:cNvSpPr/>
          <p:nvPr/>
        </p:nvSpPr>
        <p:spPr>
          <a:xfrm>
            <a:off x="8523439" y="3257275"/>
            <a:ext cx="360040" cy="344429"/>
          </a:xfrm>
          <a:prstGeom prst="star8">
            <a:avLst>
              <a:gd name="adj" fmla="val 375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23" name="矩形 22">
            <a:extLst>
              <a:ext uri="{FF2B5EF4-FFF2-40B4-BE49-F238E27FC236}">
                <a16:creationId xmlns:a16="http://schemas.microsoft.com/office/drawing/2014/main" id="{79E076D6-0825-4148-9C5D-CE6E299282A2}"/>
              </a:ext>
            </a:extLst>
          </p:cNvPr>
          <p:cNvSpPr/>
          <p:nvPr/>
        </p:nvSpPr>
        <p:spPr>
          <a:xfrm>
            <a:off x="1875545" y="6294370"/>
            <a:ext cx="1024762" cy="2736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7654A67A-C7B6-4E47-8171-C57BA7B45A6E}"/>
              </a:ext>
            </a:extLst>
          </p:cNvPr>
          <p:cNvSpPr/>
          <p:nvPr/>
        </p:nvSpPr>
        <p:spPr>
          <a:xfrm>
            <a:off x="4182272" y="5145904"/>
            <a:ext cx="695124" cy="2736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FA278439-6FB3-4C63-93BC-EE1845DA7E35}"/>
              </a:ext>
            </a:extLst>
          </p:cNvPr>
          <p:cNvSpPr/>
          <p:nvPr/>
        </p:nvSpPr>
        <p:spPr>
          <a:xfrm>
            <a:off x="4765456" y="3424372"/>
            <a:ext cx="1524000" cy="2217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7" name="群組 26">
            <a:extLst>
              <a:ext uri="{FF2B5EF4-FFF2-40B4-BE49-F238E27FC236}">
                <a16:creationId xmlns:a16="http://schemas.microsoft.com/office/drawing/2014/main" id="{9ECAE67D-4EAD-4B48-8C53-814FF4115557}"/>
              </a:ext>
            </a:extLst>
          </p:cNvPr>
          <p:cNvGrpSpPr/>
          <p:nvPr/>
        </p:nvGrpSpPr>
        <p:grpSpPr>
          <a:xfrm>
            <a:off x="840060" y="738961"/>
            <a:ext cx="1993670" cy="503799"/>
            <a:chOff x="834707" y="837638"/>
            <a:chExt cx="1993670" cy="503799"/>
          </a:xfrm>
        </p:grpSpPr>
        <p:sp>
          <p:nvSpPr>
            <p:cNvPr id="28" name="TextBox 75">
              <a:extLst>
                <a:ext uri="{FF2B5EF4-FFF2-40B4-BE49-F238E27FC236}">
                  <a16:creationId xmlns:a16="http://schemas.microsoft.com/office/drawing/2014/main" id="{13AF43E7-588D-429C-8D42-F3CA41591313}"/>
                </a:ext>
              </a:extLst>
            </p:cNvPr>
            <p:cNvSpPr txBox="1"/>
            <p:nvPr/>
          </p:nvSpPr>
          <p:spPr>
            <a:xfrm>
              <a:off x="834707" y="862500"/>
              <a:ext cx="1639372"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網路報名</a:t>
              </a:r>
            </a:p>
          </p:txBody>
        </p:sp>
        <p:sp>
          <p:nvSpPr>
            <p:cNvPr id="29" name="Freeform: Shape 37">
              <a:extLst>
                <a:ext uri="{FF2B5EF4-FFF2-40B4-BE49-F238E27FC236}">
                  <a16:creationId xmlns:a16="http://schemas.microsoft.com/office/drawing/2014/main" id="{4B118BD7-9525-46C0-8D04-0A07384BBB68}"/>
                </a:ext>
              </a:extLst>
            </p:cNvPr>
            <p:cNvSpPr/>
            <p:nvPr/>
          </p:nvSpPr>
          <p:spPr>
            <a:xfrm>
              <a:off x="2480414"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pic>
        <p:nvPicPr>
          <p:cNvPr id="6" name="圖片 5">
            <a:extLst>
              <a:ext uri="{FF2B5EF4-FFF2-40B4-BE49-F238E27FC236}">
                <a16:creationId xmlns:a16="http://schemas.microsoft.com/office/drawing/2014/main" id="{82E82EBC-2E66-4755-A787-1E514A52DEB9}"/>
              </a:ext>
            </a:extLst>
          </p:cNvPr>
          <p:cNvPicPr>
            <a:picLocks noChangeAspect="1"/>
          </p:cNvPicPr>
          <p:nvPr/>
        </p:nvPicPr>
        <p:blipFill>
          <a:blip r:embed="rId4"/>
          <a:stretch>
            <a:fillRect/>
          </a:stretch>
        </p:blipFill>
        <p:spPr>
          <a:xfrm>
            <a:off x="5112954" y="6291886"/>
            <a:ext cx="2097143" cy="223244"/>
          </a:xfrm>
          <a:prstGeom prst="rect">
            <a:avLst/>
          </a:prstGeom>
        </p:spPr>
      </p:pic>
    </p:spTree>
    <p:extLst>
      <p:ext uri="{BB962C8B-B14F-4D97-AF65-F5344CB8AC3E}">
        <p14:creationId xmlns:p14="http://schemas.microsoft.com/office/powerpoint/2010/main" val="3803541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DB1512F-7818-446C-98FE-7173F3504E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9347" y="1385132"/>
            <a:ext cx="6164503" cy="5272783"/>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3136587" y="725970"/>
            <a:ext cx="5781876"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Step4</a:t>
            </a:r>
            <a:r>
              <a:rPr lang="zh-TW" altLang="en-US" sz="2000" b="1" dirty="0">
                <a:latin typeface="微軟正黑體" panose="020B0604030504040204" pitchFamily="34" charset="-120"/>
                <a:ea typeface="微軟正黑體" panose="020B0604030504040204" pitchFamily="34" charset="-120"/>
              </a:rPr>
              <a:t> 資料確定送出</a:t>
            </a:r>
            <a:r>
              <a:rPr lang="en-US" altLang="zh-TW" sz="2000" b="1" dirty="0">
                <a:latin typeface="微軟正黑體" panose="020B0604030504040204" pitchFamily="34" charset="-120"/>
                <a:ea typeface="微軟正黑體" panose="020B0604030504040204" pitchFamily="34" charset="-120"/>
              </a:rPr>
              <a:t>(1/2)</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11" name="直線圖說文字 1 10"/>
          <p:cNvSpPr/>
          <p:nvPr/>
        </p:nvSpPr>
        <p:spPr>
          <a:xfrm>
            <a:off x="8260050" y="5232702"/>
            <a:ext cx="2671302" cy="897432"/>
          </a:xfrm>
          <a:prstGeom prst="borderCallout1">
            <a:avLst>
              <a:gd name="adj1" fmla="val 52084"/>
              <a:gd name="adj2" fmla="val -197"/>
              <a:gd name="adj3" fmla="val 144310"/>
              <a:gd name="adj4" fmla="val -137370"/>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請按</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rgbClr val="FF0000"/>
                </a:solidFill>
                <a:latin typeface="微軟正黑體" panose="020B0604030504040204" pitchFamily="34" charset="-120"/>
                <a:ea typeface="微軟正黑體" panose="020B0604030504040204" pitchFamily="34" charset="-120"/>
              </a:rPr>
              <a:t>我要進行下一頁確定送出作業</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按鈕，進行確定送出作業</a:t>
            </a:r>
          </a:p>
        </p:txBody>
      </p:sp>
      <p:sp>
        <p:nvSpPr>
          <p:cNvPr id="7" name="文字方塊 6"/>
          <p:cNvSpPr txBox="1"/>
          <p:nvPr/>
        </p:nvSpPr>
        <p:spPr>
          <a:xfrm>
            <a:off x="1166571" y="1305115"/>
            <a:ext cx="8371129" cy="412934"/>
          </a:xfrm>
          <a:prstGeom prst="rect">
            <a:avLst/>
          </a:prstGeom>
          <a:solidFill>
            <a:srgbClr val="FF0000"/>
          </a:solidFill>
          <a:ln>
            <a:solidFill>
              <a:srgbClr val="FF3399"/>
            </a:solidFill>
          </a:ln>
          <a:effectLst>
            <a:outerShdw blurRad="50800" dist="38100" dir="2700000" algn="tl" rotWithShape="0">
              <a:prstClr val="black">
                <a:alpha val="40000"/>
              </a:prstClr>
            </a:outerShdw>
          </a:effectLst>
        </p:spPr>
        <p:txBody>
          <a:bodyPr wrap="square" rtlCol="0">
            <a:spAutoFit/>
          </a:bodyPr>
          <a:lstStyle/>
          <a:p>
            <a:pPr>
              <a:lnSpc>
                <a:spcPts val="2500"/>
              </a:lnSpc>
              <a:spcBef>
                <a:spcPts val="200"/>
              </a:spcBef>
              <a:spcAft>
                <a:spcPts val="200"/>
              </a:spcAft>
            </a:pP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特別注意：報名資料一經送出後，即不可再做修改，請考生審慎思考並確認後再行送出。</a:t>
            </a:r>
            <a:endPar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3" name="矩形 12">
            <a:extLst>
              <a:ext uri="{FF2B5EF4-FFF2-40B4-BE49-F238E27FC236}">
                <a16:creationId xmlns:a16="http://schemas.microsoft.com/office/drawing/2014/main" id="{4A26C202-E012-4961-8701-D9030FA0185D}"/>
              </a:ext>
            </a:extLst>
          </p:cNvPr>
          <p:cNvSpPr/>
          <p:nvPr/>
        </p:nvSpPr>
        <p:spPr>
          <a:xfrm>
            <a:off x="3031175" y="6391215"/>
            <a:ext cx="1562100" cy="2667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直角三角形 13">
            <a:extLst>
              <a:ext uri="{FF2B5EF4-FFF2-40B4-BE49-F238E27FC236}">
                <a16:creationId xmlns:a16="http://schemas.microsoft.com/office/drawing/2014/main" id="{907D0B81-B87B-450A-918D-938A4FACDC9B}"/>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a:extLst>
              <a:ext uri="{FF2B5EF4-FFF2-40B4-BE49-F238E27FC236}">
                <a16:creationId xmlns:a16="http://schemas.microsoft.com/office/drawing/2014/main" id="{2220B6E3-CF02-476A-8543-66FB8E702FF0}"/>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grpSp>
        <p:nvGrpSpPr>
          <p:cNvPr id="17" name="群組 16">
            <a:extLst>
              <a:ext uri="{FF2B5EF4-FFF2-40B4-BE49-F238E27FC236}">
                <a16:creationId xmlns:a16="http://schemas.microsoft.com/office/drawing/2014/main" id="{E87ED89D-4F68-45F9-AD3C-8F170C6FD520}"/>
              </a:ext>
            </a:extLst>
          </p:cNvPr>
          <p:cNvGrpSpPr/>
          <p:nvPr/>
        </p:nvGrpSpPr>
        <p:grpSpPr>
          <a:xfrm>
            <a:off x="840060" y="738961"/>
            <a:ext cx="1993670" cy="503799"/>
            <a:chOff x="834707" y="837638"/>
            <a:chExt cx="1993670" cy="503799"/>
          </a:xfrm>
        </p:grpSpPr>
        <p:sp>
          <p:nvSpPr>
            <p:cNvPr id="18" name="TextBox 75">
              <a:extLst>
                <a:ext uri="{FF2B5EF4-FFF2-40B4-BE49-F238E27FC236}">
                  <a16:creationId xmlns:a16="http://schemas.microsoft.com/office/drawing/2014/main" id="{CF069775-765D-4057-A44D-8DB7BBA5B05D}"/>
                </a:ext>
              </a:extLst>
            </p:cNvPr>
            <p:cNvSpPr txBox="1"/>
            <p:nvPr/>
          </p:nvSpPr>
          <p:spPr>
            <a:xfrm>
              <a:off x="834707" y="862500"/>
              <a:ext cx="1639372"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網路報名</a:t>
              </a:r>
            </a:p>
          </p:txBody>
        </p:sp>
        <p:sp>
          <p:nvSpPr>
            <p:cNvPr id="19" name="Freeform: Shape 37">
              <a:extLst>
                <a:ext uri="{FF2B5EF4-FFF2-40B4-BE49-F238E27FC236}">
                  <a16:creationId xmlns:a16="http://schemas.microsoft.com/office/drawing/2014/main" id="{EDCC0E9D-3F26-4A0C-B702-0E2D813475E7}"/>
                </a:ext>
              </a:extLst>
            </p:cNvPr>
            <p:cNvSpPr/>
            <p:nvPr/>
          </p:nvSpPr>
          <p:spPr>
            <a:xfrm>
              <a:off x="2480414"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3786179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897E2D88-783B-40BD-8F22-64E88B8AA4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8542" y="1342831"/>
            <a:ext cx="7811963" cy="4582906"/>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2906941" y="724204"/>
            <a:ext cx="3562274"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Step4</a:t>
            </a:r>
            <a:r>
              <a:rPr lang="zh-TW" altLang="en-US" sz="2000" b="1" dirty="0">
                <a:latin typeface="微軟正黑體" panose="020B0604030504040204" pitchFamily="34" charset="-120"/>
                <a:ea typeface="微軟正黑體" panose="020B0604030504040204" pitchFamily="34" charset="-120"/>
              </a:rPr>
              <a:t> 資料確定送出</a:t>
            </a:r>
            <a:r>
              <a:rPr lang="en-US" altLang="zh-TW" sz="2000" b="1" dirty="0">
                <a:latin typeface="微軟正黑體" panose="020B0604030504040204" pitchFamily="34" charset="-120"/>
                <a:ea typeface="微軟正黑體" panose="020B0604030504040204" pitchFamily="34" charset="-120"/>
              </a:rPr>
              <a:t>(2/2)</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15" name="直角三角形 14">
            <a:extLst>
              <a:ext uri="{FF2B5EF4-FFF2-40B4-BE49-F238E27FC236}">
                <a16:creationId xmlns:a16="http://schemas.microsoft.com/office/drawing/2014/main" id="{E6B01883-B3F9-4DAF-BEBA-540DF3038857}"/>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a:extLst>
              <a:ext uri="{FF2B5EF4-FFF2-40B4-BE49-F238E27FC236}">
                <a16:creationId xmlns:a16="http://schemas.microsoft.com/office/drawing/2014/main" id="{EA436B78-C26A-4D1F-A410-D772108AE6D1}"/>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11" name="直線圖說文字 1 10"/>
          <p:cNvSpPr/>
          <p:nvPr/>
        </p:nvSpPr>
        <p:spPr>
          <a:xfrm>
            <a:off x="9745674" y="1467297"/>
            <a:ext cx="1986543" cy="836480"/>
          </a:xfrm>
          <a:prstGeom prst="borderCallout1">
            <a:avLst>
              <a:gd name="adj1" fmla="val 52084"/>
              <a:gd name="adj2" fmla="val -197"/>
              <a:gd name="adj3" fmla="val 122255"/>
              <a:gd name="adj4" fmla="val -29876"/>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en-US" altLang="zh-TW" sz="1600" b="1" dirty="0">
                <a:solidFill>
                  <a:schemeClr val="tx1"/>
                </a:solidFill>
                <a:latin typeface="微軟正黑體" panose="020B0604030504040204" pitchFamily="34" charset="-120"/>
                <a:ea typeface="微軟正黑體" panose="020B0604030504040204" pitchFamily="34" charset="-120"/>
              </a:rPr>
              <a:t>Step2:</a:t>
            </a:r>
          </a:p>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請</a:t>
            </a:r>
            <a:r>
              <a:rPr lang="zh-TW" altLang="en-US" sz="1600" b="1" u="sng" dirty="0">
                <a:solidFill>
                  <a:srgbClr val="FF0000"/>
                </a:solidFill>
                <a:latin typeface="微軟正黑體" panose="020B0604030504040204" pitchFamily="34" charset="-120"/>
                <a:ea typeface="微軟正黑體" panose="020B0604030504040204" pitchFamily="34" charset="-120"/>
              </a:rPr>
              <a:t>仔細檢查</a:t>
            </a:r>
            <a:r>
              <a:rPr lang="zh-TW" altLang="en-US" sz="1600" b="1" dirty="0">
                <a:solidFill>
                  <a:schemeClr val="tx1"/>
                </a:solidFill>
                <a:latin typeface="微軟正黑體" panose="020B0604030504040204" pitchFamily="34" charset="-120"/>
                <a:ea typeface="微軟正黑體" panose="020B0604030504040204" pitchFamily="34" charset="-120"/>
              </a:rPr>
              <a:t>報名之校系科</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組</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、學程</a:t>
            </a:r>
          </a:p>
        </p:txBody>
      </p:sp>
      <p:sp>
        <p:nvSpPr>
          <p:cNvPr id="12" name="直線圖說文字 1 11"/>
          <p:cNvSpPr/>
          <p:nvPr/>
        </p:nvSpPr>
        <p:spPr>
          <a:xfrm>
            <a:off x="6469215" y="4102972"/>
            <a:ext cx="5263002" cy="1015551"/>
          </a:xfrm>
          <a:prstGeom prst="borderCallout1">
            <a:avLst>
              <a:gd name="adj1" fmla="val 50996"/>
              <a:gd name="adj2" fmla="val -7349"/>
              <a:gd name="adj3" fmla="val 49661"/>
              <a:gd name="adj4" fmla="val 131"/>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en-US" altLang="zh-TW" sz="1600" b="1" dirty="0">
                <a:solidFill>
                  <a:schemeClr val="tx1"/>
                </a:solidFill>
                <a:latin typeface="微軟正黑體" panose="020B0604030504040204" pitchFamily="34" charset="-120"/>
                <a:ea typeface="微軟正黑體" panose="020B0604030504040204" pitchFamily="34" charset="-120"/>
              </a:rPr>
              <a:t>Step3:</a:t>
            </a:r>
          </a:p>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報名資料確認無誤，輸入個人「身分證號」、「出生年月日」及自設之「通行碼」和圖片數字驗證碼後，按</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rgbClr val="FF0000"/>
                </a:solidFill>
                <a:latin typeface="微軟正黑體" panose="020B0604030504040204" pitchFamily="34" charset="-120"/>
                <a:ea typeface="微軟正黑體" panose="020B0604030504040204" pitchFamily="34" charset="-120"/>
              </a:rPr>
              <a:t>確定送出</a:t>
            </a:r>
            <a:r>
              <a:rPr lang="en-US" altLang="zh-TW" sz="1600" b="1" dirty="0">
                <a:solidFill>
                  <a:srgbClr val="FF0000"/>
                </a:solidFill>
                <a:latin typeface="微軟正黑體" panose="020B0604030504040204" pitchFamily="34" charset="-120"/>
                <a:ea typeface="微軟正黑體" panose="020B0604030504040204" pitchFamily="34" charset="-120"/>
              </a:rPr>
              <a:t>(</a:t>
            </a:r>
            <a:r>
              <a:rPr lang="zh-TW" altLang="en-US" sz="1600" b="1" dirty="0">
                <a:solidFill>
                  <a:srgbClr val="FF0000"/>
                </a:solidFill>
                <a:latin typeface="微軟正黑體" panose="020B0604030504040204" pitchFamily="34" charset="-120"/>
                <a:ea typeface="微軟正黑體" panose="020B0604030504040204" pitchFamily="34" charset="-120"/>
              </a:rPr>
              <a:t>確定送出後，不得修改</a:t>
            </a:r>
            <a:r>
              <a:rPr lang="en-US" altLang="zh-TW" sz="1600" b="1" dirty="0">
                <a:solidFill>
                  <a:srgbClr val="FF0000"/>
                </a:solidFill>
                <a:latin typeface="微軟正黑體" panose="020B0604030504040204" pitchFamily="34" charset="-120"/>
                <a:ea typeface="微軟正黑體" panose="020B0604030504040204" pitchFamily="34" charset="-120"/>
              </a:rPr>
              <a:t>)</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按鈕</a:t>
            </a:r>
            <a:endParaRPr lang="en-US" altLang="zh-TW" sz="1600" b="1" dirty="0">
              <a:solidFill>
                <a:schemeClr val="tx1"/>
              </a:solidFill>
              <a:latin typeface="微軟正黑體" panose="020B0604030504040204" pitchFamily="34" charset="-120"/>
              <a:ea typeface="微軟正黑體" panose="020B0604030504040204" pitchFamily="34" charset="-120"/>
            </a:endParaRPr>
          </a:p>
        </p:txBody>
      </p:sp>
      <p:sp>
        <p:nvSpPr>
          <p:cNvPr id="10" name="直線圖說文字 1 9"/>
          <p:cNvSpPr/>
          <p:nvPr/>
        </p:nvSpPr>
        <p:spPr>
          <a:xfrm>
            <a:off x="945608" y="1712968"/>
            <a:ext cx="1651122" cy="684610"/>
          </a:xfrm>
          <a:prstGeom prst="borderCallout1">
            <a:avLst>
              <a:gd name="adj1" fmla="val 100086"/>
              <a:gd name="adj2" fmla="val 51665"/>
              <a:gd name="adj3" fmla="val 168645"/>
              <a:gd name="adj4" fmla="val 76030"/>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en-US" altLang="zh-TW" sz="1600" b="1" dirty="0">
                <a:solidFill>
                  <a:schemeClr val="tx1"/>
                </a:solidFill>
                <a:latin typeface="微軟正黑體" panose="020B0604030504040204" pitchFamily="34" charset="-120"/>
                <a:ea typeface="微軟正黑體" panose="020B0604030504040204" pitchFamily="34" charset="-120"/>
              </a:rPr>
              <a:t>Step1:</a:t>
            </a:r>
          </a:p>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請詳閱注意事項</a:t>
            </a:r>
            <a:endParaRPr lang="en-US" altLang="zh-TW" sz="1600" b="1" dirty="0">
              <a:solidFill>
                <a:schemeClr val="tx1"/>
              </a:solidFill>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671104" y="4018190"/>
            <a:ext cx="2646518" cy="1580331"/>
          </a:xfrm>
          <a:prstGeom prst="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zh-TW"/>
            </a:defPPr>
            <a:lvl1pPr algn="ctr">
              <a:spcBef>
                <a:spcPct val="0"/>
              </a:spcBef>
              <a:buClr>
                <a:schemeClr val="accent1"/>
              </a:buClr>
              <a:defRPr sz="1600" b="1">
                <a:solidFill>
                  <a:schemeClr val="bg1"/>
                </a:solidFill>
                <a:latin typeface="微軟正黑體" panose="020B0604030504040204" pitchFamily="34" charset="-120"/>
                <a:ea typeface="微軟正黑體" panose="020B0604030504040204" pitchFamily="34" charset="-120"/>
              </a:defRPr>
            </a:lvl1pPr>
          </a:lstStyle>
          <a:p>
            <a:pPr algn="l"/>
            <a:r>
              <a:rPr lang="en-US" altLang="zh-TW" dirty="0"/>
              <a:t>※</a:t>
            </a:r>
            <a:r>
              <a:rPr lang="zh-TW" altLang="en-US" dirty="0"/>
              <a:t>特別注意：</a:t>
            </a:r>
            <a:endParaRPr lang="en-US" altLang="zh-TW" dirty="0"/>
          </a:p>
          <a:p>
            <a:pPr algn="l"/>
            <a:r>
              <a:rPr lang="zh-TW" altLang="en-US" dirty="0"/>
              <a:t>報名資料一經送出後，即不可再做修改，請考生審慎思考並確認後再行送出。</a:t>
            </a:r>
            <a:endParaRPr lang="en-US" altLang="zh-TW" dirty="0"/>
          </a:p>
          <a:p>
            <a:pPr algn="l"/>
            <a:r>
              <a:rPr lang="zh-TW" altLang="en-US" dirty="0"/>
              <a:t>若要修改請按</a:t>
            </a:r>
            <a:r>
              <a:rPr lang="en-US" altLang="zh-TW" dirty="0"/>
              <a:t>『</a:t>
            </a:r>
            <a:r>
              <a:rPr lang="zh-TW" altLang="en-US" dirty="0">
                <a:solidFill>
                  <a:srgbClr val="FFFF00"/>
                </a:solidFill>
              </a:rPr>
              <a:t>取消</a:t>
            </a:r>
            <a:r>
              <a:rPr lang="en-US" altLang="zh-TW" dirty="0">
                <a:solidFill>
                  <a:srgbClr val="FFFF00"/>
                </a:solidFill>
              </a:rPr>
              <a:t>(</a:t>
            </a:r>
            <a:r>
              <a:rPr lang="zh-TW" altLang="en-US" dirty="0">
                <a:solidFill>
                  <a:srgbClr val="FFFF00"/>
                </a:solidFill>
              </a:rPr>
              <a:t>回上一頁修改</a:t>
            </a:r>
            <a:r>
              <a:rPr lang="en-US" altLang="zh-TW" dirty="0">
                <a:solidFill>
                  <a:srgbClr val="FFFF00"/>
                </a:solidFill>
              </a:rPr>
              <a:t>)</a:t>
            </a:r>
            <a:r>
              <a:rPr lang="en-US" altLang="zh-TW" dirty="0"/>
              <a:t>』</a:t>
            </a:r>
            <a:r>
              <a:rPr lang="zh-TW" altLang="en-US" dirty="0"/>
              <a:t>按鈕進行修改。</a:t>
            </a:r>
            <a:endParaRPr lang="en-US" altLang="zh-TW" dirty="0"/>
          </a:p>
        </p:txBody>
      </p:sp>
      <p:sp>
        <p:nvSpPr>
          <p:cNvPr id="17" name="向右箭號 66">
            <a:extLst>
              <a:ext uri="{FF2B5EF4-FFF2-40B4-BE49-F238E27FC236}">
                <a16:creationId xmlns:a16="http://schemas.microsoft.com/office/drawing/2014/main" id="{64F974C0-1628-47F7-91E6-1976D2D3F3E1}"/>
              </a:ext>
            </a:extLst>
          </p:cNvPr>
          <p:cNvSpPr/>
          <p:nvPr/>
        </p:nvSpPr>
        <p:spPr>
          <a:xfrm>
            <a:off x="5711439" y="5569691"/>
            <a:ext cx="633791" cy="316482"/>
          </a:xfrm>
          <a:prstGeom prst="rightArrow">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C00000"/>
              </a:solidFill>
            </a:endParaRPr>
          </a:p>
        </p:txBody>
      </p:sp>
      <p:sp>
        <p:nvSpPr>
          <p:cNvPr id="19" name="矩形 18">
            <a:extLst>
              <a:ext uri="{FF2B5EF4-FFF2-40B4-BE49-F238E27FC236}">
                <a16:creationId xmlns:a16="http://schemas.microsoft.com/office/drawing/2014/main" id="{11DF5BC8-E9D9-4358-9D53-F82DEB608CBE}"/>
              </a:ext>
            </a:extLst>
          </p:cNvPr>
          <p:cNvSpPr/>
          <p:nvPr/>
        </p:nvSpPr>
        <p:spPr>
          <a:xfrm>
            <a:off x="4239526" y="4110508"/>
            <a:ext cx="1829359" cy="12116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E14F54CF-94FE-427C-B79A-445F0ED3F20C}"/>
              </a:ext>
            </a:extLst>
          </p:cNvPr>
          <p:cNvSpPr/>
          <p:nvPr/>
        </p:nvSpPr>
        <p:spPr>
          <a:xfrm>
            <a:off x="3804124" y="5622899"/>
            <a:ext cx="1907315" cy="3039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A8F1C8A8-D41C-4237-B094-A2639C8919AE}"/>
              </a:ext>
            </a:extLst>
          </p:cNvPr>
          <p:cNvSpPr/>
          <p:nvPr/>
        </p:nvSpPr>
        <p:spPr>
          <a:xfrm>
            <a:off x="9422814" y="5417326"/>
            <a:ext cx="645721" cy="3623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2E19349D-FFEB-4A20-A58B-3425032F3BC5}"/>
              </a:ext>
            </a:extLst>
          </p:cNvPr>
          <p:cNvSpPr/>
          <p:nvPr/>
        </p:nvSpPr>
        <p:spPr>
          <a:xfrm>
            <a:off x="6114743" y="2333743"/>
            <a:ext cx="3885717" cy="15631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4" name="群組 23">
            <a:extLst>
              <a:ext uri="{FF2B5EF4-FFF2-40B4-BE49-F238E27FC236}">
                <a16:creationId xmlns:a16="http://schemas.microsoft.com/office/drawing/2014/main" id="{29B195A7-E2E7-4AF5-9446-70D243FD016F}"/>
              </a:ext>
            </a:extLst>
          </p:cNvPr>
          <p:cNvGrpSpPr/>
          <p:nvPr/>
        </p:nvGrpSpPr>
        <p:grpSpPr>
          <a:xfrm>
            <a:off x="840060" y="738961"/>
            <a:ext cx="1993670" cy="503799"/>
            <a:chOff x="834707" y="837638"/>
            <a:chExt cx="1993670" cy="503799"/>
          </a:xfrm>
        </p:grpSpPr>
        <p:sp>
          <p:nvSpPr>
            <p:cNvPr id="25" name="TextBox 75">
              <a:extLst>
                <a:ext uri="{FF2B5EF4-FFF2-40B4-BE49-F238E27FC236}">
                  <a16:creationId xmlns:a16="http://schemas.microsoft.com/office/drawing/2014/main" id="{9E33F9F5-E04A-4C39-896A-93301A340D15}"/>
                </a:ext>
              </a:extLst>
            </p:cNvPr>
            <p:cNvSpPr txBox="1"/>
            <p:nvPr/>
          </p:nvSpPr>
          <p:spPr>
            <a:xfrm>
              <a:off x="834707" y="862500"/>
              <a:ext cx="1639372"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網路報名</a:t>
              </a:r>
            </a:p>
          </p:txBody>
        </p:sp>
        <p:sp>
          <p:nvSpPr>
            <p:cNvPr id="26" name="Freeform: Shape 37">
              <a:extLst>
                <a:ext uri="{FF2B5EF4-FFF2-40B4-BE49-F238E27FC236}">
                  <a16:creationId xmlns:a16="http://schemas.microsoft.com/office/drawing/2014/main" id="{781284EE-FF5C-4B62-AACE-D3CD16FBED33}"/>
                </a:ext>
              </a:extLst>
            </p:cNvPr>
            <p:cNvSpPr/>
            <p:nvPr/>
          </p:nvSpPr>
          <p:spPr>
            <a:xfrm>
              <a:off x="2480414"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pic>
        <p:nvPicPr>
          <p:cNvPr id="7" name="圖片 6">
            <a:extLst>
              <a:ext uri="{FF2B5EF4-FFF2-40B4-BE49-F238E27FC236}">
                <a16:creationId xmlns:a16="http://schemas.microsoft.com/office/drawing/2014/main" id="{E0DFF956-77F7-4546-B846-BAB653E1ECD8}"/>
              </a:ext>
            </a:extLst>
          </p:cNvPr>
          <p:cNvPicPr>
            <a:picLocks noChangeAspect="1"/>
          </p:cNvPicPr>
          <p:nvPr/>
        </p:nvPicPr>
        <p:blipFill>
          <a:blip r:embed="rId4"/>
          <a:stretch>
            <a:fillRect/>
          </a:stretch>
        </p:blipFill>
        <p:spPr>
          <a:xfrm>
            <a:off x="6380498" y="5352143"/>
            <a:ext cx="4238625" cy="1219200"/>
          </a:xfrm>
          <a:prstGeom prst="rect">
            <a:avLst/>
          </a:prstGeom>
          <a:ln w="28575">
            <a:solidFill>
              <a:srgbClr val="FF0000"/>
            </a:solidFill>
          </a:ln>
        </p:spPr>
      </p:pic>
      <p:sp>
        <p:nvSpPr>
          <p:cNvPr id="27" name="矩形 26">
            <a:extLst>
              <a:ext uri="{FF2B5EF4-FFF2-40B4-BE49-F238E27FC236}">
                <a16:creationId xmlns:a16="http://schemas.microsoft.com/office/drawing/2014/main" id="{5C6A9EAF-5982-4D7A-A2A9-7E48134D124A}"/>
              </a:ext>
            </a:extLst>
          </p:cNvPr>
          <p:cNvSpPr/>
          <p:nvPr/>
        </p:nvSpPr>
        <p:spPr>
          <a:xfrm>
            <a:off x="9069659" y="6000887"/>
            <a:ext cx="759429" cy="4853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106155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3504511" y="793797"/>
            <a:ext cx="3744746"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Step5</a:t>
            </a:r>
            <a:r>
              <a:rPr lang="zh-TW" altLang="en-US" sz="2000" b="1" dirty="0">
                <a:latin typeface="微軟正黑體" panose="020B0604030504040204" pitchFamily="34" charset="-120"/>
                <a:ea typeface="微軟正黑體" panose="020B0604030504040204" pitchFamily="34" charset="-120"/>
              </a:rPr>
              <a:t> 列印相關報名表件</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10" name="直角三角形 9">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a:extLst>
              <a:ext uri="{FF2B5EF4-FFF2-40B4-BE49-F238E27FC236}">
                <a16:creationId xmlns:a16="http://schemas.microsoft.com/office/drawing/2014/main" id="{39728B73-9784-4FF9-82ED-E784940B3BA4}"/>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15" name="八角星形 21">
            <a:extLst>
              <a:ext uri="{FF2B5EF4-FFF2-40B4-BE49-F238E27FC236}">
                <a16:creationId xmlns:a16="http://schemas.microsoft.com/office/drawing/2014/main" id="{A945BFC0-CA97-4DCA-93F7-35C63F428F2F}"/>
              </a:ext>
            </a:extLst>
          </p:cNvPr>
          <p:cNvSpPr/>
          <p:nvPr/>
        </p:nvSpPr>
        <p:spPr>
          <a:xfrm>
            <a:off x="3144471" y="911168"/>
            <a:ext cx="360040" cy="293733"/>
          </a:xfrm>
          <a:prstGeom prst="star8">
            <a:avLst>
              <a:gd name="adj" fmla="val 375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grpSp>
        <p:nvGrpSpPr>
          <p:cNvPr id="18" name="群組 17">
            <a:extLst>
              <a:ext uri="{FF2B5EF4-FFF2-40B4-BE49-F238E27FC236}">
                <a16:creationId xmlns:a16="http://schemas.microsoft.com/office/drawing/2014/main" id="{635A0CFB-E4E9-4271-98D6-CA03CF96A7D3}"/>
              </a:ext>
            </a:extLst>
          </p:cNvPr>
          <p:cNvGrpSpPr/>
          <p:nvPr/>
        </p:nvGrpSpPr>
        <p:grpSpPr>
          <a:xfrm>
            <a:off x="840060" y="738961"/>
            <a:ext cx="1993670" cy="503799"/>
            <a:chOff x="834707" y="837638"/>
            <a:chExt cx="1993670" cy="503799"/>
          </a:xfrm>
        </p:grpSpPr>
        <p:sp>
          <p:nvSpPr>
            <p:cNvPr id="19" name="TextBox 75">
              <a:extLst>
                <a:ext uri="{FF2B5EF4-FFF2-40B4-BE49-F238E27FC236}">
                  <a16:creationId xmlns:a16="http://schemas.microsoft.com/office/drawing/2014/main" id="{4BD79064-A5B6-44B5-B356-6BAD5E374982}"/>
                </a:ext>
              </a:extLst>
            </p:cNvPr>
            <p:cNvSpPr txBox="1"/>
            <p:nvPr/>
          </p:nvSpPr>
          <p:spPr>
            <a:xfrm>
              <a:off x="834707" y="862500"/>
              <a:ext cx="1639372"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網路報名</a:t>
              </a:r>
            </a:p>
          </p:txBody>
        </p:sp>
        <p:sp>
          <p:nvSpPr>
            <p:cNvPr id="20" name="Freeform: Shape 37">
              <a:extLst>
                <a:ext uri="{FF2B5EF4-FFF2-40B4-BE49-F238E27FC236}">
                  <a16:creationId xmlns:a16="http://schemas.microsoft.com/office/drawing/2014/main" id="{4DC1286D-995C-41D4-8F4C-28451A50887E}"/>
                </a:ext>
              </a:extLst>
            </p:cNvPr>
            <p:cNvSpPr/>
            <p:nvPr/>
          </p:nvSpPr>
          <p:spPr>
            <a:xfrm>
              <a:off x="2480414"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7" name="群組 6">
            <a:extLst>
              <a:ext uri="{FF2B5EF4-FFF2-40B4-BE49-F238E27FC236}">
                <a16:creationId xmlns:a16="http://schemas.microsoft.com/office/drawing/2014/main" id="{5789B095-FE05-47C5-9BB5-5CE77D9FB49B}"/>
              </a:ext>
            </a:extLst>
          </p:cNvPr>
          <p:cNvGrpSpPr/>
          <p:nvPr/>
        </p:nvGrpSpPr>
        <p:grpSpPr>
          <a:xfrm>
            <a:off x="1166570" y="1502009"/>
            <a:ext cx="9858860" cy="5064162"/>
            <a:chOff x="1166570" y="1502009"/>
            <a:chExt cx="9858860" cy="5064162"/>
          </a:xfrm>
        </p:grpSpPr>
        <p:grpSp>
          <p:nvGrpSpPr>
            <p:cNvPr id="5" name="群組 4">
              <a:extLst>
                <a:ext uri="{FF2B5EF4-FFF2-40B4-BE49-F238E27FC236}">
                  <a16:creationId xmlns:a16="http://schemas.microsoft.com/office/drawing/2014/main" id="{891FAE50-1866-47E4-B76F-1055D15CFBA1}"/>
                </a:ext>
              </a:extLst>
            </p:cNvPr>
            <p:cNvGrpSpPr/>
            <p:nvPr/>
          </p:nvGrpSpPr>
          <p:grpSpPr>
            <a:xfrm>
              <a:off x="1166570" y="1502009"/>
              <a:ext cx="9858860" cy="5064162"/>
              <a:chOff x="1166570" y="1502009"/>
              <a:chExt cx="9858860" cy="5064162"/>
            </a:xfrm>
          </p:grpSpPr>
          <p:pic>
            <p:nvPicPr>
              <p:cNvPr id="3" name="圖片 2">
                <a:extLst>
                  <a:ext uri="{FF2B5EF4-FFF2-40B4-BE49-F238E27FC236}">
                    <a16:creationId xmlns:a16="http://schemas.microsoft.com/office/drawing/2014/main" id="{DABEDE25-3DF2-417E-9AE6-1D338AECAC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45717" y="1502009"/>
                <a:ext cx="8062333" cy="2166000"/>
              </a:xfrm>
              <a:prstGeom prst="rect">
                <a:avLst/>
              </a:prstGeom>
            </p:spPr>
          </p:pic>
          <p:pic>
            <p:nvPicPr>
              <p:cNvPr id="4" name="圖片 3">
                <a:extLst>
                  <a:ext uri="{FF2B5EF4-FFF2-40B4-BE49-F238E27FC236}">
                    <a16:creationId xmlns:a16="http://schemas.microsoft.com/office/drawing/2014/main" id="{5FA673C2-2279-4239-ADC6-19943E0536F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07728" y="2553218"/>
                <a:ext cx="2817702" cy="4012953"/>
              </a:xfrm>
              <a:prstGeom prst="rect">
                <a:avLst/>
              </a:prstGeom>
              <a:ln>
                <a:solidFill>
                  <a:schemeClr val="tx1"/>
                </a:solidFill>
              </a:ln>
            </p:spPr>
          </p:pic>
          <p:sp>
            <p:nvSpPr>
              <p:cNvPr id="13" name="文字方塊 12"/>
              <p:cNvSpPr txBox="1"/>
              <p:nvPr/>
            </p:nvSpPr>
            <p:spPr>
              <a:xfrm>
                <a:off x="1166570" y="4505436"/>
                <a:ext cx="6591453" cy="176165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zh-TW"/>
                </a:defPPr>
                <a:lvl1pPr algn="ctr">
                  <a:spcBef>
                    <a:spcPct val="0"/>
                  </a:spcBef>
                  <a:buClr>
                    <a:schemeClr val="accent1"/>
                  </a:buClr>
                  <a:defRPr sz="1600" b="1">
                    <a:solidFill>
                      <a:schemeClr val="bg1"/>
                    </a:solidFill>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altLang="zh-TW" dirty="0">
                    <a:solidFill>
                      <a:srgbClr val="FF0000"/>
                    </a:solidFill>
                  </a:rPr>
                  <a:t>※</a:t>
                </a:r>
                <a:r>
                  <a:rPr lang="zh-TW" altLang="en-US" dirty="0">
                    <a:solidFill>
                      <a:srgbClr val="FF0000"/>
                    </a:solidFill>
                  </a:rPr>
                  <a:t>特別注意：</a:t>
                </a:r>
                <a:endParaRPr lang="en-US" altLang="zh-TW" dirty="0">
                  <a:solidFill>
                    <a:srgbClr val="FF0000"/>
                  </a:solidFill>
                </a:endParaRPr>
              </a:p>
              <a:p>
                <a:pPr marL="285750" indent="-285750" algn="l">
                  <a:buClr>
                    <a:srgbClr val="C00000"/>
                  </a:buClr>
                  <a:buFont typeface="Wingdings" panose="05000000000000000000" pitchFamily="2" charset="2"/>
                  <a:buChar char="u"/>
                </a:pPr>
                <a:r>
                  <a:rPr lang="zh-TW" altLang="en-US" dirty="0">
                    <a:solidFill>
                      <a:schemeClr val="tx1"/>
                    </a:solidFill>
                  </a:rPr>
                  <a:t>指定項目甄審</a:t>
                </a:r>
                <a:r>
                  <a:rPr lang="zh-TW" altLang="en-US" u="sng" dirty="0">
                    <a:solidFill>
                      <a:srgbClr val="0000FF"/>
                    </a:solidFill>
                  </a:rPr>
                  <a:t>繳費方式</a:t>
                </a:r>
                <a:r>
                  <a:rPr lang="zh-TW" altLang="en-US" dirty="0">
                    <a:solidFill>
                      <a:schemeClr val="tx1"/>
                    </a:solidFill>
                  </a:rPr>
                  <a:t>，由</a:t>
                </a:r>
                <a:r>
                  <a:rPr lang="zh-TW" altLang="en-US" dirty="0">
                    <a:solidFill>
                      <a:srgbClr val="0000FF"/>
                    </a:solidFill>
                  </a:rPr>
                  <a:t>各甄審學校自訂</a:t>
                </a:r>
                <a:endParaRPr lang="en-US" altLang="zh-TW" dirty="0">
                  <a:solidFill>
                    <a:srgbClr val="0000FF"/>
                  </a:solidFill>
                </a:endParaRPr>
              </a:p>
              <a:p>
                <a:pPr marL="285750" indent="-285750" algn="l">
                  <a:buClr>
                    <a:srgbClr val="C00000"/>
                  </a:buClr>
                  <a:buFont typeface="Wingdings" panose="05000000000000000000" pitchFamily="2" charset="2"/>
                  <a:buChar char="u"/>
                </a:pPr>
                <a:r>
                  <a:rPr lang="zh-TW" altLang="en-US" dirty="0">
                    <a:solidFill>
                      <a:schemeClr val="tx1"/>
                    </a:solidFill>
                  </a:rPr>
                  <a:t>本會網路報名系統</a:t>
                </a:r>
                <a:r>
                  <a:rPr lang="zh-TW" altLang="en-US" dirty="0">
                    <a:solidFill>
                      <a:srgbClr val="0000FF"/>
                    </a:solidFill>
                  </a:rPr>
                  <a:t>不提供</a:t>
                </a:r>
                <a:r>
                  <a:rPr lang="zh-TW" altLang="en-US" dirty="0">
                    <a:solidFill>
                      <a:schemeClr val="tx1"/>
                    </a:solidFill>
                  </a:rPr>
                  <a:t>考生郵政劃撥單列印功能</a:t>
                </a:r>
                <a:endParaRPr lang="en-US" altLang="zh-TW" dirty="0">
                  <a:solidFill>
                    <a:schemeClr val="tx1"/>
                  </a:solidFill>
                </a:endParaRPr>
              </a:p>
              <a:p>
                <a:pPr marL="285750" indent="-285750" algn="l">
                  <a:buClr>
                    <a:srgbClr val="C00000"/>
                  </a:buClr>
                  <a:buFont typeface="Wingdings" panose="05000000000000000000" pitchFamily="2" charset="2"/>
                  <a:buChar char="u"/>
                </a:pPr>
                <a:r>
                  <a:rPr lang="zh-TW" altLang="en-US" dirty="0">
                    <a:solidFill>
                      <a:schemeClr val="tx1"/>
                    </a:solidFill>
                  </a:rPr>
                  <a:t>請考生完成網路報名確定送出作業後，於各所報名之校系科（組）、學程所訂截止日前，</a:t>
                </a:r>
                <a:r>
                  <a:rPr lang="zh-TW" altLang="en-US" u="sng" dirty="0">
                    <a:solidFill>
                      <a:srgbClr val="FF0000"/>
                    </a:solidFill>
                  </a:rPr>
                  <a:t>依各校所訂方式繳交指定項目甄審費用</a:t>
                </a:r>
                <a:endParaRPr lang="en-US" altLang="zh-TW" dirty="0"/>
              </a:p>
              <a:p>
                <a:pPr marL="285750" indent="-285750" algn="l">
                  <a:buClr>
                    <a:srgbClr val="C00000"/>
                  </a:buClr>
                  <a:buFont typeface="Wingdings" panose="05000000000000000000" pitchFamily="2" charset="2"/>
                  <a:buChar char="u"/>
                </a:pPr>
                <a:r>
                  <a:rPr lang="zh-TW" altLang="en-US" dirty="0">
                    <a:solidFill>
                      <a:srgbClr val="0000FF"/>
                    </a:solidFill>
                  </a:rPr>
                  <a:t>未依規定期限及方式完成繳交甄審費之考生，視同放棄參加指定項目甄審之資格</a:t>
                </a:r>
                <a:endParaRPr lang="en-US" altLang="zh-TW" dirty="0">
                  <a:solidFill>
                    <a:srgbClr val="0000FF"/>
                  </a:solidFill>
                </a:endParaRPr>
              </a:p>
            </p:txBody>
          </p:sp>
          <p:sp>
            <p:nvSpPr>
              <p:cNvPr id="16" name="向右箭號 66">
                <a:extLst>
                  <a:ext uri="{FF2B5EF4-FFF2-40B4-BE49-F238E27FC236}">
                    <a16:creationId xmlns:a16="http://schemas.microsoft.com/office/drawing/2014/main" id="{FC2121AD-3672-41E6-B4F2-875705F01929}"/>
                  </a:ext>
                </a:extLst>
              </p:cNvPr>
              <p:cNvSpPr/>
              <p:nvPr/>
            </p:nvSpPr>
            <p:spPr>
              <a:xfrm>
                <a:off x="6340841" y="2599012"/>
                <a:ext cx="1167790" cy="313135"/>
              </a:xfrm>
              <a:prstGeom prst="rightArrow">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C00000"/>
                  </a:solidFill>
                </a:endParaRPr>
              </a:p>
            </p:txBody>
          </p:sp>
          <p:sp>
            <p:nvSpPr>
              <p:cNvPr id="14" name="Text Box 4">
                <a:extLst>
                  <a:ext uri="{FF2B5EF4-FFF2-40B4-BE49-F238E27FC236}">
                    <a16:creationId xmlns:a16="http://schemas.microsoft.com/office/drawing/2014/main" id="{7ADFED62-664C-48CE-8C65-8C45A429B407}"/>
                  </a:ext>
                </a:extLst>
              </p:cNvPr>
              <p:cNvSpPr txBox="1">
                <a:spLocks noChangeArrowheads="1"/>
              </p:cNvSpPr>
              <p:nvPr/>
            </p:nvSpPr>
            <p:spPr bwMode="auto">
              <a:xfrm>
                <a:off x="8552949" y="5216988"/>
                <a:ext cx="2285516" cy="33855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just">
                  <a:spcBef>
                    <a:spcPct val="0"/>
                  </a:spcBef>
                  <a:buClr>
                    <a:schemeClr val="accent1"/>
                  </a:buClr>
                  <a:defRPr sz="1600" b="1">
                    <a:solidFill>
                      <a:schemeClr val="bg1"/>
                    </a:solidFill>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zh-TW" altLang="en-US" dirty="0">
                    <a:solidFill>
                      <a:srgbClr val="FF0000"/>
                    </a:solidFill>
                  </a:rPr>
                  <a:t>自行留存</a:t>
                </a:r>
              </a:p>
            </p:txBody>
          </p:sp>
        </p:grpSp>
        <p:sp>
          <p:nvSpPr>
            <p:cNvPr id="21" name="矩形 20">
              <a:extLst>
                <a:ext uri="{FF2B5EF4-FFF2-40B4-BE49-F238E27FC236}">
                  <a16:creationId xmlns:a16="http://schemas.microsoft.com/office/drawing/2014/main" id="{BC347265-FD1A-41B9-A254-717E36AD9DC2}"/>
                </a:ext>
              </a:extLst>
            </p:cNvPr>
            <p:cNvSpPr/>
            <p:nvPr/>
          </p:nvSpPr>
          <p:spPr>
            <a:xfrm>
              <a:off x="5412297" y="2611314"/>
              <a:ext cx="909372" cy="2989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4695894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3114225" y="734399"/>
            <a:ext cx="3388211"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Step6</a:t>
            </a:r>
            <a:r>
              <a:rPr lang="zh-TW" altLang="en-US" sz="2000" b="1" dirty="0">
                <a:latin typeface="微軟正黑體" panose="020B0604030504040204" pitchFamily="34" charset="-120"/>
                <a:ea typeface="微軟正黑體" panose="020B0604030504040204" pitchFamily="34" charset="-120"/>
              </a:rPr>
              <a:t> 查詢</a:t>
            </a:r>
            <a:r>
              <a:rPr lang="zh-TW" altLang="en-US" sz="2000" b="1" dirty="0">
                <a:solidFill>
                  <a:srgbClr val="FF0000"/>
                </a:solidFill>
                <a:latin typeface="微軟正黑體" panose="020B0604030504040204" pitchFamily="34" charset="-120"/>
                <a:ea typeface="微軟正黑體" panose="020B0604030504040204" pitchFamily="34" charset="-120"/>
              </a:rPr>
              <a:t>各校繳費狀態</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9728B73-9784-4FF9-82ED-E784940B3BA4}"/>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grpSp>
        <p:nvGrpSpPr>
          <p:cNvPr id="11" name="群組 10">
            <a:extLst>
              <a:ext uri="{FF2B5EF4-FFF2-40B4-BE49-F238E27FC236}">
                <a16:creationId xmlns:a16="http://schemas.microsoft.com/office/drawing/2014/main" id="{50A22980-D553-45FD-A955-1C2E13618B8B}"/>
              </a:ext>
            </a:extLst>
          </p:cNvPr>
          <p:cNvGrpSpPr/>
          <p:nvPr/>
        </p:nvGrpSpPr>
        <p:grpSpPr>
          <a:xfrm>
            <a:off x="940794" y="1585179"/>
            <a:ext cx="10620882" cy="4508998"/>
            <a:chOff x="1209943" y="1536708"/>
            <a:chExt cx="10620882" cy="4508998"/>
          </a:xfrm>
        </p:grpSpPr>
        <p:pic>
          <p:nvPicPr>
            <p:cNvPr id="6" name="圖片 5">
              <a:extLst>
                <a:ext uri="{FF2B5EF4-FFF2-40B4-BE49-F238E27FC236}">
                  <a16:creationId xmlns:a16="http://schemas.microsoft.com/office/drawing/2014/main" id="{93281635-BE60-4A71-8746-7773794B96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09943" y="1536708"/>
              <a:ext cx="9772114" cy="4508998"/>
            </a:xfrm>
            <a:prstGeom prst="rect">
              <a:avLst/>
            </a:prstGeom>
          </p:spPr>
        </p:pic>
        <p:sp>
          <p:nvSpPr>
            <p:cNvPr id="5" name="矩形 4"/>
            <p:cNvSpPr/>
            <p:nvPr/>
          </p:nvSpPr>
          <p:spPr>
            <a:xfrm>
              <a:off x="10019466" y="2334637"/>
              <a:ext cx="761696" cy="1226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直線圖說文字 1 11"/>
            <p:cNvSpPr/>
            <p:nvPr/>
          </p:nvSpPr>
          <p:spPr>
            <a:xfrm>
              <a:off x="11153717" y="2150300"/>
              <a:ext cx="677108" cy="1989409"/>
            </a:xfrm>
            <a:prstGeom prst="borderCallout1">
              <a:avLst>
                <a:gd name="adj1" fmla="val 18390"/>
                <a:gd name="adj2" fmla="val 988"/>
                <a:gd name="adj3" fmla="val 21357"/>
                <a:gd name="adj4" fmla="val -57678"/>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點選可</a:t>
              </a:r>
              <a:r>
                <a:rPr lang="zh-TW" altLang="en-US" sz="1600" b="1" dirty="0">
                  <a:solidFill>
                    <a:srgbClr val="0000FF"/>
                  </a:solidFill>
                  <a:latin typeface="微軟正黑體" panose="020B0604030504040204" pitchFamily="34" charset="-120"/>
                  <a:ea typeface="微軟正黑體" panose="020B0604030504040204" pitchFamily="34" charset="-120"/>
                </a:rPr>
                <a:t>查詢</a:t>
              </a:r>
              <a:endParaRPr lang="en-US" altLang="zh-TW" sz="1600" b="1" dirty="0">
                <a:solidFill>
                  <a:srgbClr val="0000FF"/>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各甄審學校</a:t>
              </a:r>
              <a:r>
                <a:rPr lang="zh-TW" altLang="en-US" sz="1600" b="1" dirty="0">
                  <a:solidFill>
                    <a:srgbClr val="FF0000"/>
                  </a:solidFill>
                  <a:latin typeface="微軟正黑體" panose="020B0604030504040204" pitchFamily="34" charset="-120"/>
                  <a:ea typeface="微軟正黑體" panose="020B0604030504040204" pitchFamily="34" charset="-120"/>
                </a:rPr>
                <a:t>繳費方式</a:t>
              </a:r>
            </a:p>
          </p:txBody>
        </p:sp>
        <p:sp>
          <p:nvSpPr>
            <p:cNvPr id="14" name="文字方塊 13"/>
            <p:cNvSpPr txBox="1"/>
            <p:nvPr/>
          </p:nvSpPr>
          <p:spPr>
            <a:xfrm>
              <a:off x="4610519" y="5089518"/>
              <a:ext cx="6807373" cy="58477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zh-TW"/>
              </a:defPPr>
              <a:lvl1pPr algn="ctr">
                <a:spcBef>
                  <a:spcPct val="0"/>
                </a:spcBef>
                <a:buClr>
                  <a:schemeClr val="accent1"/>
                </a:buClr>
                <a:defRPr sz="1600" b="1">
                  <a:solidFill>
                    <a:schemeClr val="bg1"/>
                  </a:solidFill>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altLang="zh-TW" dirty="0">
                  <a:solidFill>
                    <a:srgbClr val="FF0000"/>
                  </a:solidFill>
                </a:rPr>
                <a:t>※</a:t>
              </a:r>
              <a:r>
                <a:rPr lang="zh-TW" altLang="en-US" dirty="0">
                  <a:solidFill>
                    <a:srgbClr val="FF0000"/>
                  </a:solidFill>
                </a:rPr>
                <a:t>特別注意：</a:t>
              </a:r>
              <a:r>
                <a:rPr lang="zh-TW" altLang="en-US" dirty="0">
                  <a:solidFill>
                    <a:srgbClr val="0000FF"/>
                  </a:solidFill>
                </a:rPr>
                <a:t>各甄審學校繳費方式截止日期皆不同，</a:t>
              </a:r>
              <a:endParaRPr lang="en-US" altLang="zh-TW" dirty="0">
                <a:solidFill>
                  <a:srgbClr val="0000FF"/>
                </a:solidFill>
              </a:endParaRPr>
            </a:p>
            <a:p>
              <a:r>
                <a:rPr lang="zh-TW" altLang="en-US" dirty="0">
                  <a:solidFill>
                    <a:schemeClr val="tx1"/>
                  </a:solidFill>
                </a:rPr>
                <a:t>若於</a:t>
              </a:r>
              <a:r>
                <a:rPr lang="zh-TW" altLang="en-US" dirty="0">
                  <a:solidFill>
                    <a:srgbClr val="FF0000"/>
                  </a:solidFill>
                </a:rPr>
                <a:t>截止日後</a:t>
              </a:r>
              <a:r>
                <a:rPr lang="zh-TW" altLang="en-US" dirty="0">
                  <a:solidFill>
                    <a:schemeClr val="tx1"/>
                  </a:solidFill>
                </a:rPr>
                <a:t>狀態仍為「未繳費」，</a:t>
              </a:r>
              <a:r>
                <a:rPr lang="zh-TW" altLang="en-US" dirty="0">
                  <a:solidFill>
                    <a:srgbClr val="FF0000"/>
                  </a:solidFill>
                </a:rPr>
                <a:t>請以電話聯絡報考之學校進行確認</a:t>
              </a:r>
              <a:endParaRPr lang="zh-TW" altLang="en-US" dirty="0"/>
            </a:p>
          </p:txBody>
        </p:sp>
      </p:grpSp>
      <p:grpSp>
        <p:nvGrpSpPr>
          <p:cNvPr id="15" name="群組 14">
            <a:extLst>
              <a:ext uri="{FF2B5EF4-FFF2-40B4-BE49-F238E27FC236}">
                <a16:creationId xmlns:a16="http://schemas.microsoft.com/office/drawing/2014/main" id="{9432EF03-701C-4C11-AD97-E42157AD9087}"/>
              </a:ext>
            </a:extLst>
          </p:cNvPr>
          <p:cNvGrpSpPr/>
          <p:nvPr/>
        </p:nvGrpSpPr>
        <p:grpSpPr>
          <a:xfrm>
            <a:off x="840060" y="738961"/>
            <a:ext cx="1993670" cy="503799"/>
            <a:chOff x="834707" y="837638"/>
            <a:chExt cx="1993670" cy="503799"/>
          </a:xfrm>
        </p:grpSpPr>
        <p:sp>
          <p:nvSpPr>
            <p:cNvPr id="16" name="TextBox 75">
              <a:extLst>
                <a:ext uri="{FF2B5EF4-FFF2-40B4-BE49-F238E27FC236}">
                  <a16:creationId xmlns:a16="http://schemas.microsoft.com/office/drawing/2014/main" id="{B498A609-B371-4DE0-A319-76A95C03C266}"/>
                </a:ext>
              </a:extLst>
            </p:cNvPr>
            <p:cNvSpPr txBox="1"/>
            <p:nvPr/>
          </p:nvSpPr>
          <p:spPr>
            <a:xfrm>
              <a:off x="834707" y="862500"/>
              <a:ext cx="1639372"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網路報名</a:t>
              </a:r>
            </a:p>
          </p:txBody>
        </p:sp>
        <p:sp>
          <p:nvSpPr>
            <p:cNvPr id="17" name="Freeform: Shape 37">
              <a:extLst>
                <a:ext uri="{FF2B5EF4-FFF2-40B4-BE49-F238E27FC236}">
                  <a16:creationId xmlns:a16="http://schemas.microsoft.com/office/drawing/2014/main" id="{6FE1E6F4-C310-4F8D-8EC4-9FE7AA3E460C}"/>
                </a:ext>
              </a:extLst>
            </p:cNvPr>
            <p:cNvSpPr/>
            <p:nvPr/>
          </p:nvSpPr>
          <p:spPr>
            <a:xfrm>
              <a:off x="2480414"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18496477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3"/>
          <p:cNvSpPr>
            <a:spLocks noGrp="1" noChangeArrowheads="1"/>
          </p:cNvSpPr>
          <p:nvPr>
            <p:ph idx="4294967295"/>
          </p:nvPr>
        </p:nvSpPr>
        <p:spPr>
          <a:xfrm>
            <a:off x="954088" y="1601744"/>
            <a:ext cx="10706100" cy="4753015"/>
          </a:xfrm>
        </p:spPr>
        <p:txBody>
          <a:bodyPr>
            <a:noAutofit/>
          </a:bodyPr>
          <a:lstStyle/>
          <a:p>
            <a:pPr>
              <a:buClr>
                <a:schemeClr val="accent4"/>
              </a:buClr>
              <a:buFont typeface="Wingdings" panose="05000000000000000000" pitchFamily="2" charset="2"/>
              <a:buChar char="u"/>
              <a:defRPr/>
            </a:pPr>
            <a:r>
              <a:rPr lang="zh-TW" altLang="en-US" sz="2200" b="1" dirty="0">
                <a:solidFill>
                  <a:srgbClr val="002060"/>
                </a:solidFill>
                <a:latin typeface="Times New Roman" panose="02020603050405020304" pitchFamily="18" charset="0"/>
                <a:ea typeface="華康儷楷書" panose="03000509000000000000" pitchFamily="65" charset="-120"/>
                <a:cs typeface="Times New Roman" panose="02020603050405020304" pitchFamily="18" charset="0"/>
              </a:rPr>
              <a:t>學習歷程備審資料上傳時間</a:t>
            </a:r>
            <a:endParaRPr lang="en-US" altLang="zh-TW" sz="2200" b="1" dirty="0">
              <a:solidFill>
                <a:srgbClr val="002060"/>
              </a:solidFill>
              <a:latin typeface="Times New Roman" panose="02020603050405020304" pitchFamily="18" charset="0"/>
              <a:ea typeface="華康儷楷書" panose="03000509000000000000" pitchFamily="65" charset="-120"/>
              <a:cs typeface="Times New Roman" panose="02020603050405020304" pitchFamily="18" charset="0"/>
            </a:endParaRPr>
          </a:p>
          <a:p>
            <a:pPr marL="0" indent="0">
              <a:buClr>
                <a:schemeClr val="accent4"/>
              </a:buClr>
              <a:buNone/>
              <a:defRPr/>
            </a:pPr>
            <a:endParaRPr lang="en-US" altLang="zh-TW" sz="2200" b="1" dirty="0">
              <a:solidFill>
                <a:srgbClr val="002060"/>
              </a:solidFill>
              <a:latin typeface="Times New Roman" panose="02020603050405020304" pitchFamily="18" charset="0"/>
              <a:ea typeface="華康儷楷書" panose="03000509000000000000" pitchFamily="65" charset="-120"/>
              <a:cs typeface="Times New Roman" panose="02020603050405020304" pitchFamily="18" charset="0"/>
            </a:endParaRPr>
          </a:p>
          <a:p>
            <a:pPr marL="266700" indent="-266700" algn="just">
              <a:buFont typeface="+mj-lt"/>
              <a:buAutoNum type="arabicPeriod"/>
            </a:pPr>
            <a:r>
              <a:rPr lang="zh-TW" altLang="en-US" sz="1900" dirty="0">
                <a:latin typeface="Times New Roman" panose="02020603050405020304" pitchFamily="18" charset="0"/>
                <a:ea typeface="華康儷楷書" panose="03000509000000000000" pitchFamily="65" charset="-120"/>
                <a:cs typeface="Times New Roman" panose="02020603050405020304" pitchFamily="18" charset="0"/>
              </a:rPr>
              <a:t>各校系科</a:t>
            </a:r>
            <a:r>
              <a:rPr lang="en-US" altLang="zh-TW" sz="1900"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1900" dirty="0">
                <a:latin typeface="Times New Roman" panose="02020603050405020304" pitchFamily="18" charset="0"/>
                <a:ea typeface="華康儷楷書" panose="03000509000000000000" pitchFamily="65" charset="-120"/>
                <a:cs typeface="Times New Roman" panose="02020603050405020304" pitchFamily="18" charset="0"/>
              </a:rPr>
              <a:t>組</a:t>
            </a:r>
            <a:r>
              <a:rPr lang="en-US" altLang="zh-TW" sz="1900"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1900" dirty="0">
                <a:latin typeface="Times New Roman" panose="02020603050405020304" pitchFamily="18" charset="0"/>
                <a:ea typeface="華康儷楷書" panose="03000509000000000000" pitchFamily="65" charset="-120"/>
                <a:cs typeface="Times New Roman" panose="02020603050405020304" pitchFamily="18" charset="0"/>
              </a:rPr>
              <a:t>、學程之學習歷程</a:t>
            </a:r>
            <a:r>
              <a:rPr lang="zh-TW" altLang="en-US" sz="19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備審資料上傳暨繳費截止時間</a:t>
            </a:r>
            <a:r>
              <a:rPr lang="zh-TW" altLang="en-US" sz="1900" dirty="0">
                <a:latin typeface="Times New Roman" panose="02020603050405020304" pitchFamily="18" charset="0"/>
                <a:ea typeface="華康儷楷書" panose="03000509000000000000" pitchFamily="65" charset="-120"/>
                <a:cs typeface="Times New Roman" panose="02020603050405020304" pitchFamily="18" charset="0"/>
              </a:rPr>
              <a:t>，請參閱本委員會網站「甄審簡章查詢系統」之「</a:t>
            </a:r>
            <a:r>
              <a:rPr lang="zh-TW" altLang="en-US" sz="19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各校系科</a:t>
            </a:r>
            <a:r>
              <a:rPr lang="en-US" altLang="zh-TW" sz="19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19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組</a:t>
            </a:r>
            <a:r>
              <a:rPr lang="en-US" altLang="zh-TW" sz="19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19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、學程甄審條件</a:t>
            </a:r>
            <a:r>
              <a:rPr lang="zh-TW" altLang="en-US" sz="1900" dirty="0">
                <a:latin typeface="Times New Roman" panose="02020603050405020304" pitchFamily="18" charset="0"/>
                <a:ea typeface="華康儷楷書" panose="03000509000000000000" pitchFamily="65" charset="-120"/>
                <a:cs typeface="Times New Roman" panose="02020603050405020304" pitchFamily="18" charset="0"/>
              </a:rPr>
              <a:t>」</a:t>
            </a:r>
            <a:endParaRPr lang="en-US" altLang="zh-TW" sz="1900" dirty="0">
              <a:latin typeface="Times New Roman" panose="02020603050405020304" pitchFamily="18" charset="0"/>
              <a:ea typeface="華康儷楷書" panose="03000509000000000000" pitchFamily="65" charset="-120"/>
              <a:cs typeface="Times New Roman" panose="02020603050405020304" pitchFamily="18" charset="0"/>
            </a:endParaRPr>
          </a:p>
          <a:p>
            <a:pPr marL="266700" indent="-266700" algn="just">
              <a:buFont typeface="+mj-lt"/>
              <a:buAutoNum type="arabicPeriod"/>
            </a:pPr>
            <a:r>
              <a:rPr lang="zh-TW" altLang="en-US" sz="19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上傳系統於每日</a:t>
            </a:r>
            <a:r>
              <a:rPr lang="en-US" altLang="zh-TW" sz="19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21:00</a:t>
            </a:r>
            <a:r>
              <a:rPr lang="zh-TW" altLang="en-US" sz="19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準時關閉</a:t>
            </a:r>
            <a:r>
              <a:rPr lang="zh-TW" altLang="en-US" sz="1900" dirty="0">
                <a:latin typeface="Times New Roman" panose="02020603050405020304" pitchFamily="18" charset="0"/>
                <a:ea typeface="華康儷楷書" panose="03000509000000000000" pitchFamily="65" charset="-120"/>
                <a:cs typeface="Times New Roman" panose="02020603050405020304" pitchFamily="18" charset="0"/>
              </a:rPr>
              <a:t>，此時正進行上傳中之學習歷程備審資料將無法完成上傳，請考生特別注意，</a:t>
            </a:r>
            <a:r>
              <a:rPr lang="zh-TW" altLang="en-US" sz="1900" b="1" dirty="0">
                <a:solidFill>
                  <a:srgbClr val="0000FF"/>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務必預留學習歷程備審資料上傳時間</a:t>
            </a:r>
            <a:endParaRPr lang="en-US" altLang="zh-TW" sz="1900" b="1" dirty="0">
              <a:solidFill>
                <a:srgbClr val="0000FF"/>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endParaRPr>
          </a:p>
          <a:p>
            <a:pPr marL="0" indent="0" algn="just">
              <a:buNone/>
            </a:pPr>
            <a:endParaRPr lang="en-US" altLang="zh-TW" sz="1000" dirty="0">
              <a:latin typeface="Times New Roman" panose="02020603050405020304" pitchFamily="18" charset="0"/>
              <a:ea typeface="華康儷楷書" panose="03000509000000000000" pitchFamily="65" charset="-120"/>
              <a:cs typeface="Times New Roman" panose="02020603050405020304" pitchFamily="18" charset="0"/>
            </a:endParaRPr>
          </a:p>
          <a:p>
            <a:pPr>
              <a:buClr>
                <a:schemeClr val="accent4"/>
              </a:buClr>
              <a:buFont typeface="Wingdings" panose="05000000000000000000" pitchFamily="2" charset="2"/>
              <a:buChar char="u"/>
              <a:defRPr/>
            </a:pPr>
            <a:r>
              <a:rPr lang="zh-TW" altLang="en-US" sz="2200" b="1" dirty="0">
                <a:solidFill>
                  <a:srgbClr val="002060"/>
                </a:solidFill>
                <a:latin typeface="Times New Roman" panose="02020603050405020304" pitchFamily="18" charset="0"/>
                <a:ea typeface="華康儷楷書" panose="03000509000000000000" pitchFamily="65" charset="-120"/>
                <a:cs typeface="Times New Roman" panose="02020603050405020304" pitchFamily="18" charset="0"/>
              </a:rPr>
              <a:t>各校系科（組）、學程學習歷程備審資料上傳時</a:t>
            </a:r>
            <a:endParaRPr lang="en-US" altLang="zh-TW" sz="2200" b="1" dirty="0">
              <a:solidFill>
                <a:srgbClr val="002060"/>
              </a:solidFill>
              <a:latin typeface="Times New Roman" panose="02020603050405020304" pitchFamily="18" charset="0"/>
              <a:ea typeface="華康儷楷書" panose="03000509000000000000" pitchFamily="65" charset="-120"/>
              <a:cs typeface="Times New Roman" panose="02020603050405020304" pitchFamily="18" charset="0"/>
            </a:endParaRPr>
          </a:p>
          <a:p>
            <a:pPr marL="266700" indent="-266700" algn="just">
              <a:buFont typeface="+mj-lt"/>
              <a:buAutoNum type="arabicPeriod"/>
            </a:pPr>
            <a:r>
              <a:rPr lang="zh-TW" altLang="en-US" sz="1900" dirty="0">
                <a:latin typeface="Times New Roman" panose="02020603050405020304" pitchFamily="18" charset="0"/>
                <a:ea typeface="華康儷楷書" panose="03000509000000000000" pitchFamily="65" charset="-120"/>
                <a:cs typeface="Times New Roman" panose="02020603050405020304" pitchFamily="18" charset="0"/>
              </a:rPr>
              <a:t>具有中央資料庫學習歷程檔案之考生，考生須就以</a:t>
            </a:r>
            <a:endParaRPr lang="en-US" altLang="zh-TW" sz="1900" dirty="0">
              <a:latin typeface="Times New Roman" panose="02020603050405020304" pitchFamily="18" charset="0"/>
              <a:ea typeface="華康儷楷書" panose="03000509000000000000" pitchFamily="65" charset="-120"/>
              <a:cs typeface="Times New Roman" panose="02020603050405020304" pitchFamily="18" charset="0"/>
            </a:endParaRPr>
          </a:p>
          <a:p>
            <a:pPr marL="0" indent="0" algn="just">
              <a:buNone/>
            </a:pPr>
            <a:r>
              <a:rPr lang="zh-TW" altLang="en-US" sz="1900"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1900" b="1" u="sng"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勾選</a:t>
            </a:r>
            <a:r>
              <a:rPr lang="zh-TW" altLang="en-US" sz="1900"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清單方式使用中央資料庫學習歷程檔案</a:t>
            </a:r>
            <a:r>
              <a:rPr lang="zh-TW" altLang="en-US" sz="1900" dirty="0">
                <a:latin typeface="Times New Roman" panose="02020603050405020304" pitchFamily="18" charset="0"/>
                <a:ea typeface="華康儷楷書" panose="03000509000000000000" pitchFamily="65" charset="-120"/>
                <a:cs typeface="Times New Roman" panose="02020603050405020304" pitchFamily="18" charset="0"/>
              </a:rPr>
              <a:t>」或「</a:t>
            </a:r>
            <a:r>
              <a:rPr lang="zh-TW" altLang="en-US" sz="1900"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採用</a:t>
            </a:r>
            <a:r>
              <a:rPr lang="zh-TW" altLang="en-US" sz="1900" b="1" u="sng"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自行上傳</a:t>
            </a:r>
            <a:r>
              <a:rPr lang="en-US" altLang="zh-TW" sz="1900" b="1" u="sng"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PDF</a:t>
            </a:r>
            <a:r>
              <a:rPr lang="zh-TW" altLang="en-US" sz="1900" b="1" u="sng"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檔案</a:t>
            </a:r>
            <a:r>
              <a:rPr lang="zh-TW" altLang="en-US" sz="1900"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選擇方式</a:t>
            </a:r>
            <a:r>
              <a:rPr lang="zh-TW" altLang="en-US" sz="1900" dirty="0">
                <a:latin typeface="Times New Roman" panose="02020603050405020304" pitchFamily="18" charset="0"/>
                <a:ea typeface="華康儷楷書" panose="03000509000000000000" pitchFamily="65" charset="-120"/>
                <a:cs typeface="Times New Roman" panose="02020603050405020304" pitchFamily="18" charset="0"/>
              </a:rPr>
              <a:t>」，</a:t>
            </a:r>
            <a:endParaRPr lang="en-US" altLang="zh-TW" sz="1900" dirty="0">
              <a:latin typeface="Times New Roman" panose="02020603050405020304" pitchFamily="18" charset="0"/>
              <a:ea typeface="華康儷楷書" panose="03000509000000000000" pitchFamily="65" charset="-120"/>
              <a:cs typeface="Times New Roman" panose="02020603050405020304" pitchFamily="18" charset="0"/>
            </a:endParaRPr>
          </a:p>
          <a:p>
            <a:pPr marL="0" indent="0" algn="just">
              <a:buNone/>
            </a:pPr>
            <a:r>
              <a:rPr lang="zh-TW" altLang="en-US" sz="1900"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擇一</a:t>
            </a:r>
            <a:r>
              <a:rPr lang="zh-TW" altLang="en-US" sz="1900" dirty="0">
                <a:latin typeface="Times New Roman" panose="02020603050405020304" pitchFamily="18" charset="0"/>
                <a:ea typeface="華康儷楷書" panose="03000509000000000000" pitchFamily="65" charset="-120"/>
                <a:cs typeface="Times New Roman" panose="02020603050405020304" pitchFamily="18" charset="0"/>
              </a:rPr>
              <a:t>方式繳交學習歷程備審資料。</a:t>
            </a:r>
            <a:endParaRPr lang="en-US" altLang="zh-TW" sz="1900" dirty="0">
              <a:latin typeface="Times New Roman" panose="02020603050405020304" pitchFamily="18" charset="0"/>
              <a:ea typeface="華康儷楷書" panose="03000509000000000000" pitchFamily="65" charset="-120"/>
              <a:cs typeface="Times New Roman" panose="02020603050405020304" pitchFamily="18" charset="0"/>
            </a:endParaRPr>
          </a:p>
          <a:p>
            <a:pPr marL="0" indent="0" algn="just">
              <a:buNone/>
            </a:pPr>
            <a:endParaRPr lang="en-US" altLang="zh-TW" sz="1900" dirty="0">
              <a:latin typeface="Times New Roman" panose="02020603050405020304" pitchFamily="18" charset="0"/>
              <a:ea typeface="華康儷楷書" panose="03000509000000000000" pitchFamily="65" charset="-120"/>
              <a:cs typeface="Times New Roman" panose="02020603050405020304" pitchFamily="18" charset="0"/>
            </a:endParaRPr>
          </a:p>
          <a:p>
            <a:pPr marL="0" indent="0" algn="just">
              <a:buNone/>
            </a:pPr>
            <a:r>
              <a:rPr lang="en-US" altLang="zh-TW" sz="1900" dirty="0">
                <a:latin typeface="Times New Roman" panose="02020603050405020304" pitchFamily="18" charset="0"/>
                <a:ea typeface="華康儷楷書" panose="03000509000000000000" pitchFamily="65" charset="-120"/>
                <a:cs typeface="Times New Roman" panose="02020603050405020304" pitchFamily="18" charset="0"/>
              </a:rPr>
              <a:t>2. </a:t>
            </a:r>
            <a:r>
              <a:rPr lang="zh-TW" altLang="en-US" sz="1900" b="1" dirty="0">
                <a:latin typeface="Times New Roman" panose="02020603050405020304" pitchFamily="18" charset="0"/>
                <a:ea typeface="華康儷楷書" panose="03000509000000000000" pitchFamily="65" charset="-120"/>
                <a:cs typeface="Times New Roman" panose="02020603050405020304" pitchFamily="18" charset="0"/>
              </a:rPr>
              <a:t>未具有</a:t>
            </a:r>
            <a:r>
              <a:rPr lang="zh-TW" altLang="en-US" sz="1900" dirty="0">
                <a:latin typeface="Times New Roman" panose="02020603050405020304" pitchFamily="18" charset="0"/>
                <a:ea typeface="華康儷楷書" panose="03000509000000000000" pitchFamily="65" charset="-120"/>
                <a:cs typeface="Times New Roman" panose="02020603050405020304" pitchFamily="18" charset="0"/>
              </a:rPr>
              <a:t>中央資料庫學習歷程檔案之考生，學習歷程備審資料</a:t>
            </a:r>
            <a:r>
              <a:rPr lang="zh-TW" altLang="en-US" sz="1900" b="1" dirty="0">
                <a:latin typeface="Times New Roman" panose="02020603050405020304" pitchFamily="18" charset="0"/>
                <a:ea typeface="華康儷楷書" panose="03000509000000000000" pitchFamily="65" charset="-120"/>
                <a:cs typeface="Times New Roman" panose="02020603050405020304" pitchFamily="18" charset="0"/>
              </a:rPr>
              <a:t>一律以網路上傳</a:t>
            </a:r>
            <a:r>
              <a:rPr lang="en-US" altLang="zh-TW" sz="1900" b="1" dirty="0">
                <a:latin typeface="Times New Roman" panose="02020603050405020304" pitchFamily="18" charset="0"/>
                <a:ea typeface="華康儷楷書" panose="03000509000000000000" pitchFamily="65" charset="-120"/>
                <a:cs typeface="Times New Roman" panose="02020603050405020304" pitchFamily="18" charset="0"/>
              </a:rPr>
              <a:t>PDF</a:t>
            </a:r>
            <a:r>
              <a:rPr lang="zh-TW" altLang="en-US" sz="1900" b="1" dirty="0">
                <a:latin typeface="Times New Roman" panose="02020603050405020304" pitchFamily="18" charset="0"/>
                <a:ea typeface="華康儷楷書" panose="03000509000000000000" pitchFamily="65" charset="-120"/>
                <a:cs typeface="Times New Roman" panose="02020603050405020304" pitchFamily="18" charset="0"/>
              </a:rPr>
              <a:t>檔案方式</a:t>
            </a:r>
            <a:r>
              <a:rPr lang="zh-TW" altLang="en-US" sz="1900" dirty="0">
                <a:latin typeface="Times New Roman" panose="02020603050405020304" pitchFamily="18" charset="0"/>
                <a:ea typeface="華康儷楷書" panose="03000509000000000000" pitchFamily="65" charset="-120"/>
                <a:cs typeface="Times New Roman" panose="02020603050405020304" pitchFamily="18" charset="0"/>
              </a:rPr>
              <a:t>繳交。</a:t>
            </a:r>
            <a:endParaRPr lang="en-US" altLang="zh-TW" sz="1900" dirty="0">
              <a:latin typeface="Times New Roman" panose="02020603050405020304" pitchFamily="18" charset="0"/>
              <a:ea typeface="華康儷楷書" panose="03000509000000000000" pitchFamily="65" charset="-120"/>
              <a:cs typeface="Times New Roman" panose="02020603050405020304" pitchFamily="18" charset="0"/>
            </a:endParaRPr>
          </a:p>
        </p:txBody>
      </p:sp>
      <p:sp>
        <p:nvSpPr>
          <p:cNvPr id="73" name="文字方塊 72">
            <a:extLst>
              <a:ext uri="{FF2B5EF4-FFF2-40B4-BE49-F238E27FC236}">
                <a16:creationId xmlns:a16="http://schemas.microsoft.com/office/drawing/2014/main" id="{1FB43D61-06C1-4E47-9FA7-A92228F43BA2}"/>
              </a:ext>
            </a:extLst>
          </p:cNvPr>
          <p:cNvSpPr txBox="1"/>
          <p:nvPr/>
        </p:nvSpPr>
        <p:spPr>
          <a:xfrm>
            <a:off x="1110105" y="5627488"/>
            <a:ext cx="9803662" cy="338554"/>
          </a:xfrm>
          <a:prstGeom prst="rect">
            <a:avLst/>
          </a:prstGeom>
          <a:solidFill>
            <a:srgbClr val="C00000"/>
          </a:solidFill>
          <a:ln>
            <a:solidFill>
              <a:srgbClr val="FF3399"/>
            </a:solidFill>
          </a:ln>
          <a:effectLst>
            <a:outerShdw blurRad="50800" dist="38100" dir="2700000" algn="tl" rotWithShape="0">
              <a:prstClr val="black">
                <a:alpha val="40000"/>
              </a:prstClr>
            </a:outerShdw>
          </a:effectLst>
        </p:spPr>
        <p:txBody>
          <a:bodyPr wrap="square" rtlCol="0">
            <a:spAutoFit/>
          </a:bodyPr>
          <a:lstStyle/>
          <a:p>
            <a:pPr algn="just"/>
            <a:r>
              <a:rPr lang="zh-TW" altLang="en-US" sz="1600" b="1" dirty="0">
                <a:solidFill>
                  <a:schemeClr val="bg1"/>
                </a:solidFill>
                <a:latin typeface="Times New Roman" panose="02020603050405020304" pitchFamily="18" charset="0"/>
                <a:ea typeface="華康儷楷書" panose="03000509000000000000" pitchFamily="65" charset="-120"/>
                <a:cs typeface="Times New Roman" panose="02020603050405020304" pitchFamily="18" charset="0"/>
              </a:rPr>
              <a:t>上傳模式一經確定送出後，即不得再更改。上傳系統將依考生選擇，提供不同上傳模式，請考生審慎考慮。</a:t>
            </a:r>
            <a:endParaRPr lang="en-US" altLang="zh-TW" sz="1600" b="1" dirty="0">
              <a:solidFill>
                <a:schemeClr val="bg1"/>
              </a:solidFill>
              <a:latin typeface="Times New Roman" panose="02020603050405020304" pitchFamily="18" charset="0"/>
              <a:ea typeface="華康儷楷書" panose="03000509000000000000" pitchFamily="65" charset="-120"/>
              <a:cs typeface="Times New Roman" panose="02020603050405020304" pitchFamily="18" charset="0"/>
            </a:endParaRPr>
          </a:p>
        </p:txBody>
      </p:sp>
      <p:sp>
        <p:nvSpPr>
          <p:cNvPr id="24" name="Rectangle 199">
            <a:extLst>
              <a:ext uri="{FF2B5EF4-FFF2-40B4-BE49-F238E27FC236}">
                <a16:creationId xmlns:a16="http://schemas.microsoft.com/office/drawing/2014/main" id="{196E9418-50C7-4D82-9CE5-E8D132238A27}"/>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43" name="矩形 42">
            <a:extLst>
              <a:ext uri="{FF2B5EF4-FFF2-40B4-BE49-F238E27FC236}">
                <a16:creationId xmlns:a16="http://schemas.microsoft.com/office/drawing/2014/main" id="{35057B68-E827-4F35-88BC-B9994B90FC25}"/>
              </a:ext>
            </a:extLst>
          </p:cNvPr>
          <p:cNvSpPr/>
          <p:nvPr/>
        </p:nvSpPr>
        <p:spPr>
          <a:xfrm>
            <a:off x="954088" y="2010282"/>
            <a:ext cx="9051925" cy="461665"/>
          </a:xfrm>
          <a:prstGeom prst="rect">
            <a:avLst/>
          </a:prstGeom>
          <a:solidFill>
            <a:schemeClr val="accent2">
              <a:lumMod val="20000"/>
              <a:lumOff val="80000"/>
            </a:schemeClr>
          </a:solidFill>
        </p:spPr>
        <p:txBody>
          <a:bodyPr wrap="square">
            <a:spAutoFit/>
          </a:bodyPr>
          <a:lstStyle/>
          <a:p>
            <a:pPr marL="0" indent="0">
              <a:buNone/>
              <a:defRPr/>
            </a:pPr>
            <a:r>
              <a:rPr kumimoji="1" lang="en-US" altLang="zh-TW" sz="2400" b="1"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115.6.4(</a:t>
            </a:r>
            <a:r>
              <a:rPr kumimoji="1" lang="zh-TW" altLang="en-US" sz="2400" b="1"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四</a:t>
            </a:r>
            <a:r>
              <a:rPr kumimoji="1" lang="en-US" altLang="zh-TW" sz="2400" b="1"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)10:00</a:t>
            </a:r>
            <a:r>
              <a:rPr kumimoji="1" lang="zh-TW" altLang="en-US" sz="2400" b="1"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起，每日</a:t>
            </a:r>
            <a:r>
              <a:rPr kumimoji="1" lang="en-US" altLang="zh-TW" sz="2400" b="1"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8:00</a:t>
            </a:r>
            <a:r>
              <a:rPr kumimoji="1" lang="zh-TW" altLang="en-US" sz="2400" b="1"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至</a:t>
            </a:r>
            <a:r>
              <a:rPr kumimoji="1" lang="en-US" altLang="zh-TW" sz="2400" b="1"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21:00</a:t>
            </a:r>
            <a:r>
              <a:rPr kumimoji="1" lang="zh-TW" altLang="en-US" sz="2400" b="1"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止</a:t>
            </a:r>
            <a:r>
              <a:rPr kumimoji="1" lang="en-US" altLang="zh-TW" sz="2400" b="1"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a:t>
            </a:r>
            <a:r>
              <a:rPr kumimoji="1" lang="zh-TW" altLang="en-US" sz="2400" b="1"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首日為</a:t>
            </a:r>
            <a:r>
              <a:rPr kumimoji="1" lang="en-US" altLang="zh-TW" sz="2400" b="1"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10:00</a:t>
            </a:r>
            <a:r>
              <a:rPr kumimoji="1" lang="zh-TW" altLang="en-US" sz="2400" b="1"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起至</a:t>
            </a:r>
            <a:r>
              <a:rPr kumimoji="1" lang="en-US" altLang="zh-TW" sz="2400" b="1"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21:00</a:t>
            </a:r>
            <a:r>
              <a:rPr kumimoji="1" lang="zh-TW" altLang="en-US" sz="2400" b="1"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止</a:t>
            </a:r>
            <a:r>
              <a:rPr kumimoji="1" lang="en-US" altLang="zh-TW" sz="2400" b="1"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a:t>
            </a:r>
          </a:p>
        </p:txBody>
      </p:sp>
      <p:grpSp>
        <p:nvGrpSpPr>
          <p:cNvPr id="25" name="群組 24">
            <a:extLst>
              <a:ext uri="{FF2B5EF4-FFF2-40B4-BE49-F238E27FC236}">
                <a16:creationId xmlns:a16="http://schemas.microsoft.com/office/drawing/2014/main" id="{02B42299-F4CC-4E92-8529-67637131FE71}"/>
              </a:ext>
            </a:extLst>
          </p:cNvPr>
          <p:cNvGrpSpPr/>
          <p:nvPr/>
        </p:nvGrpSpPr>
        <p:grpSpPr>
          <a:xfrm>
            <a:off x="8027490" y="664582"/>
            <a:ext cx="3957046" cy="1432422"/>
            <a:chOff x="8015879" y="862042"/>
            <a:chExt cx="3957046" cy="1432422"/>
          </a:xfrm>
        </p:grpSpPr>
        <p:cxnSp>
          <p:nvCxnSpPr>
            <p:cNvPr id="26" name="直線單箭頭接點 8">
              <a:extLst>
                <a:ext uri="{FF2B5EF4-FFF2-40B4-BE49-F238E27FC236}">
                  <a16:creationId xmlns:a16="http://schemas.microsoft.com/office/drawing/2014/main" id="{A78B30BC-7E43-4421-B92F-0A7C1346BB9F}"/>
                </a:ext>
              </a:extLst>
            </p:cNvPr>
            <p:cNvCxnSpPr>
              <a:cxnSpLocks noChangeShapeType="1"/>
              <a:endCxn id="36" idx="1"/>
            </p:cNvCxnSpPr>
            <p:nvPr/>
          </p:nvCxnSpPr>
          <p:spPr bwMode="auto">
            <a:xfrm>
              <a:off x="11498520" y="1576434"/>
              <a:ext cx="117228"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27" name="圓角矩形 25">
              <a:extLst>
                <a:ext uri="{FF2B5EF4-FFF2-40B4-BE49-F238E27FC236}">
                  <a16:creationId xmlns:a16="http://schemas.microsoft.com/office/drawing/2014/main" id="{0DFEEF66-01E8-477D-9F6B-C244794EDFEA}"/>
                </a:ext>
              </a:extLst>
            </p:cNvPr>
            <p:cNvSpPr/>
            <p:nvPr/>
          </p:nvSpPr>
          <p:spPr bwMode="auto">
            <a:xfrm>
              <a:off x="8921115" y="865217"/>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資格審查登錄</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28" name="圓角矩形 28">
              <a:extLst>
                <a:ext uri="{FF2B5EF4-FFF2-40B4-BE49-F238E27FC236}">
                  <a16:creationId xmlns:a16="http://schemas.microsoft.com/office/drawing/2014/main" id="{DE2D437A-29F3-4646-98F7-5EB2D3420031}"/>
                </a:ext>
              </a:extLst>
            </p:cNvPr>
            <p:cNvSpPr/>
            <p:nvPr/>
          </p:nvSpPr>
          <p:spPr bwMode="auto">
            <a:xfrm>
              <a:off x="9368790" y="865217"/>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網路報名</a:t>
              </a:r>
            </a:p>
          </p:txBody>
        </p:sp>
        <p:sp>
          <p:nvSpPr>
            <p:cNvPr id="29" name="圓角矩形 30">
              <a:extLst>
                <a:ext uri="{FF2B5EF4-FFF2-40B4-BE49-F238E27FC236}">
                  <a16:creationId xmlns:a16="http://schemas.microsoft.com/office/drawing/2014/main" id="{C3ECBF99-FEEA-4A9B-BC0E-4216F73CCF76}"/>
                </a:ext>
              </a:extLst>
            </p:cNvPr>
            <p:cNvSpPr/>
            <p:nvPr/>
          </p:nvSpPr>
          <p:spPr bwMode="auto">
            <a:xfrm>
              <a:off x="10261600" y="865217"/>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30" name="圓角矩形 31">
              <a:extLst>
                <a:ext uri="{FF2B5EF4-FFF2-40B4-BE49-F238E27FC236}">
                  <a16:creationId xmlns:a16="http://schemas.microsoft.com/office/drawing/2014/main" id="{30872817-8BB6-4237-84CF-9AF0CEE16F35}"/>
                </a:ext>
              </a:extLst>
            </p:cNvPr>
            <p:cNvSpPr/>
            <p:nvPr/>
          </p:nvSpPr>
          <p:spPr bwMode="auto">
            <a:xfrm>
              <a:off x="10723562" y="865217"/>
              <a:ext cx="357188"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31" name="圓角矩形 32">
              <a:extLst>
                <a:ext uri="{FF2B5EF4-FFF2-40B4-BE49-F238E27FC236}">
                  <a16:creationId xmlns:a16="http://schemas.microsoft.com/office/drawing/2014/main" id="{2D1F89F5-3725-45F8-9672-42EBFD76676C}"/>
                </a:ext>
              </a:extLst>
            </p:cNvPr>
            <p:cNvSpPr/>
            <p:nvPr/>
          </p:nvSpPr>
          <p:spPr bwMode="auto">
            <a:xfrm>
              <a:off x="11172825"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32" name="直線單箭頭接點 14">
              <a:extLst>
                <a:ext uri="{FF2B5EF4-FFF2-40B4-BE49-F238E27FC236}">
                  <a16:creationId xmlns:a16="http://schemas.microsoft.com/office/drawing/2014/main" id="{2AD1326D-84BB-4B94-8D7A-F780A3DC7AB9}"/>
                </a:ext>
              </a:extLst>
            </p:cNvPr>
            <p:cNvCxnSpPr>
              <a:cxnSpLocks noChangeShapeType="1"/>
              <a:stCxn id="27" idx="3"/>
              <a:endCxn id="28" idx="1"/>
            </p:cNvCxnSpPr>
            <p:nvPr/>
          </p:nvCxnSpPr>
          <p:spPr bwMode="auto">
            <a:xfrm>
              <a:off x="9278292" y="1579575"/>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3" name="直線單箭頭接點 15">
              <a:extLst>
                <a:ext uri="{FF2B5EF4-FFF2-40B4-BE49-F238E27FC236}">
                  <a16:creationId xmlns:a16="http://schemas.microsoft.com/office/drawing/2014/main" id="{17E5A8C4-EFCC-4216-A80E-223C108CCB4B}"/>
                </a:ext>
              </a:extLst>
            </p:cNvPr>
            <p:cNvCxnSpPr>
              <a:cxnSpLocks noChangeShapeType="1"/>
              <a:stCxn id="28" idx="3"/>
            </p:cNvCxnSpPr>
            <p:nvPr/>
          </p:nvCxnSpPr>
          <p:spPr bwMode="auto">
            <a:xfrm>
              <a:off x="9726651" y="1579575"/>
              <a:ext cx="93113"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4" name="直線單箭頭接點 16">
              <a:extLst>
                <a:ext uri="{FF2B5EF4-FFF2-40B4-BE49-F238E27FC236}">
                  <a16:creationId xmlns:a16="http://schemas.microsoft.com/office/drawing/2014/main" id="{6143BA7B-5937-4396-AC6F-8F434E35D190}"/>
                </a:ext>
              </a:extLst>
            </p:cNvPr>
            <p:cNvCxnSpPr>
              <a:cxnSpLocks noChangeShapeType="1"/>
              <a:stCxn id="29" idx="3"/>
              <a:endCxn id="30" idx="1"/>
            </p:cNvCxnSpPr>
            <p:nvPr/>
          </p:nvCxnSpPr>
          <p:spPr bwMode="auto">
            <a:xfrm>
              <a:off x="10618901" y="1579575"/>
              <a:ext cx="104772"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5" name="直線單箭頭接點 17">
              <a:extLst>
                <a:ext uri="{FF2B5EF4-FFF2-40B4-BE49-F238E27FC236}">
                  <a16:creationId xmlns:a16="http://schemas.microsoft.com/office/drawing/2014/main" id="{A14E2463-9321-459D-B0D6-B26CB8A1D8C7}"/>
                </a:ext>
              </a:extLst>
            </p:cNvPr>
            <p:cNvCxnSpPr>
              <a:cxnSpLocks noChangeShapeType="1"/>
              <a:stCxn id="30" idx="3"/>
              <a:endCxn id="31" idx="1"/>
            </p:cNvCxnSpPr>
            <p:nvPr/>
          </p:nvCxnSpPr>
          <p:spPr bwMode="auto">
            <a:xfrm flipV="1">
              <a:off x="11080850" y="1576434"/>
              <a:ext cx="92619" cy="3142"/>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6" name="圓角矩形 37">
              <a:extLst>
                <a:ext uri="{FF2B5EF4-FFF2-40B4-BE49-F238E27FC236}">
                  <a16:creationId xmlns:a16="http://schemas.microsoft.com/office/drawing/2014/main" id="{7A1EE086-4D00-4C51-A83B-ACFE7836164E}"/>
                </a:ext>
              </a:extLst>
            </p:cNvPr>
            <p:cNvSpPr/>
            <p:nvPr/>
          </p:nvSpPr>
          <p:spPr bwMode="auto">
            <a:xfrm>
              <a:off x="11615737" y="862042"/>
              <a:ext cx="357188"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sp>
          <p:nvSpPr>
            <p:cNvPr id="37" name="圓角矩形 20">
              <a:extLst>
                <a:ext uri="{FF2B5EF4-FFF2-40B4-BE49-F238E27FC236}">
                  <a16:creationId xmlns:a16="http://schemas.microsoft.com/office/drawing/2014/main" id="{EFF71A44-4CC5-49DC-951F-C6D6566F0082}"/>
                </a:ext>
              </a:extLst>
            </p:cNvPr>
            <p:cNvSpPr/>
            <p:nvPr/>
          </p:nvSpPr>
          <p:spPr bwMode="auto">
            <a:xfrm>
              <a:off x="8474955" y="865714"/>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38" name="直線單箭頭接點 14">
              <a:extLst>
                <a:ext uri="{FF2B5EF4-FFF2-40B4-BE49-F238E27FC236}">
                  <a16:creationId xmlns:a16="http://schemas.microsoft.com/office/drawing/2014/main" id="{F25162B1-0453-4D66-9F12-3344B144EE5C}"/>
                </a:ext>
              </a:extLst>
            </p:cNvPr>
            <p:cNvCxnSpPr>
              <a:cxnSpLocks noChangeShapeType="1"/>
            </p:cNvCxnSpPr>
            <p:nvPr/>
          </p:nvCxnSpPr>
          <p:spPr bwMode="auto">
            <a:xfrm>
              <a:off x="8830602" y="1588347"/>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9" name="圓角矩形 20">
              <a:extLst>
                <a:ext uri="{FF2B5EF4-FFF2-40B4-BE49-F238E27FC236}">
                  <a16:creationId xmlns:a16="http://schemas.microsoft.com/office/drawing/2014/main" id="{CE3D7268-D17B-400B-B9DB-C9D7B2BD729F}"/>
                </a:ext>
              </a:extLst>
            </p:cNvPr>
            <p:cNvSpPr/>
            <p:nvPr/>
          </p:nvSpPr>
          <p:spPr bwMode="auto">
            <a:xfrm>
              <a:off x="8015879"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看或疑義處理</a:t>
              </a:r>
              <a:endParaRPr lang="en-US" altLang="zh-TW" sz="1400" dirty="0">
                <a:solidFill>
                  <a:schemeClr val="tx1"/>
                </a:solidFill>
                <a:latin typeface="華康儷楷書" panose="03000509000000000000" pitchFamily="65" charset="-120"/>
                <a:ea typeface="華康儷楷書" panose="03000509000000000000" pitchFamily="65" charset="-120"/>
              </a:endParaRPr>
            </a:p>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學習歷程檔案查</a:t>
              </a:r>
            </a:p>
          </p:txBody>
        </p:sp>
        <p:cxnSp>
          <p:nvCxnSpPr>
            <p:cNvPr id="40" name="直線單箭頭接點 14">
              <a:extLst>
                <a:ext uri="{FF2B5EF4-FFF2-40B4-BE49-F238E27FC236}">
                  <a16:creationId xmlns:a16="http://schemas.microsoft.com/office/drawing/2014/main" id="{D41FFC4F-62D4-4CAB-95BA-DC7D2BA6BE51}"/>
                </a:ext>
              </a:extLst>
            </p:cNvPr>
            <p:cNvCxnSpPr>
              <a:cxnSpLocks noChangeShapeType="1"/>
            </p:cNvCxnSpPr>
            <p:nvPr/>
          </p:nvCxnSpPr>
          <p:spPr bwMode="auto">
            <a:xfrm>
              <a:off x="8381002" y="1584675"/>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1" name="圓角矩形 28">
              <a:extLst>
                <a:ext uri="{FF2B5EF4-FFF2-40B4-BE49-F238E27FC236}">
                  <a16:creationId xmlns:a16="http://schemas.microsoft.com/office/drawing/2014/main" id="{1A3B7E5B-9328-482C-AF2D-BBB8A6A1E643}"/>
                </a:ext>
              </a:extLst>
            </p:cNvPr>
            <p:cNvSpPr/>
            <p:nvPr/>
          </p:nvSpPr>
          <p:spPr bwMode="auto">
            <a:xfrm>
              <a:off x="9821483" y="862042"/>
              <a:ext cx="357187" cy="1428750"/>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800" dirty="0">
                  <a:solidFill>
                    <a:schemeClr val="bg1"/>
                  </a:solidFill>
                  <a:latin typeface="華康儷楷書" panose="03000509000000000000" pitchFamily="65" charset="-120"/>
                  <a:ea typeface="華康儷楷書" panose="03000509000000000000" pitchFamily="65" charset="-120"/>
                </a:rPr>
                <a:t>指定項目甄審費用</a:t>
              </a:r>
              <a:endParaRPr lang="en-US" altLang="zh-TW" sz="800" dirty="0">
                <a:solidFill>
                  <a:schemeClr val="bg1"/>
                </a:solidFill>
                <a:latin typeface="華康儷楷書" panose="03000509000000000000" pitchFamily="65" charset="-120"/>
                <a:ea typeface="華康儷楷書" panose="03000509000000000000" pitchFamily="65" charset="-120"/>
              </a:endParaRPr>
            </a:p>
            <a:p>
              <a:pPr algn="dist"/>
              <a:r>
                <a:rPr lang="zh-TW" altLang="en-US" sz="800" dirty="0">
                  <a:solidFill>
                    <a:schemeClr val="bg1"/>
                  </a:solidFill>
                  <a:latin typeface="華康儷楷書" panose="03000509000000000000" pitchFamily="65" charset="-120"/>
                  <a:ea typeface="華康儷楷書" panose="03000509000000000000" pitchFamily="65" charset="-120"/>
                </a:rPr>
                <a:t>歷程備審資料</a:t>
              </a:r>
              <a:r>
                <a:rPr lang="en-US" altLang="zh-TW" sz="800" dirty="0">
                  <a:solidFill>
                    <a:schemeClr val="bg1"/>
                  </a:solidFill>
                  <a:latin typeface="華康儷楷書" panose="03000509000000000000" pitchFamily="65" charset="-120"/>
                  <a:ea typeface="華康儷楷書" panose="03000509000000000000" pitchFamily="65" charset="-120"/>
                </a:rPr>
                <a:t>&amp;</a:t>
              </a:r>
              <a:r>
                <a:rPr lang="zh-TW" altLang="en-US" sz="800" dirty="0">
                  <a:solidFill>
                    <a:schemeClr val="bg1"/>
                  </a:solidFill>
                  <a:latin typeface="華康儷楷書" panose="03000509000000000000" pitchFamily="65" charset="-120"/>
                  <a:ea typeface="華康儷楷書" panose="03000509000000000000" pitchFamily="65" charset="-120"/>
                </a:rPr>
                <a:t>繳交</a:t>
              </a:r>
              <a:endParaRPr lang="en-US" altLang="zh-TW" sz="800" dirty="0">
                <a:solidFill>
                  <a:schemeClr val="bg1"/>
                </a:solidFill>
                <a:latin typeface="華康儷楷書" panose="03000509000000000000" pitchFamily="65" charset="-120"/>
                <a:ea typeface="華康儷楷書" panose="03000509000000000000" pitchFamily="65" charset="-120"/>
              </a:endParaRPr>
            </a:p>
            <a:p>
              <a:pPr algn="dist"/>
              <a:r>
                <a:rPr lang="zh-TW" altLang="en-US" sz="800" dirty="0">
                  <a:solidFill>
                    <a:schemeClr val="bg1"/>
                  </a:solidFill>
                  <a:latin typeface="華康儷楷書" panose="03000509000000000000" pitchFamily="65" charset="-120"/>
                  <a:ea typeface="華康儷楷書" panose="03000509000000000000" pitchFamily="65" charset="-120"/>
                </a:rPr>
                <a:t>網路上傳</a:t>
              </a:r>
              <a:r>
                <a:rPr lang="en-US" altLang="zh-TW" sz="800" dirty="0">
                  <a:solidFill>
                    <a:schemeClr val="bg1"/>
                  </a:solidFill>
                  <a:latin typeface="華康儷楷書" panose="03000509000000000000" pitchFamily="65" charset="-120"/>
                  <a:ea typeface="華康儷楷書" panose="03000509000000000000" pitchFamily="65" charset="-120"/>
                </a:rPr>
                <a:t>(</a:t>
              </a:r>
              <a:r>
                <a:rPr lang="zh-TW" altLang="en-US" sz="800" dirty="0">
                  <a:solidFill>
                    <a:schemeClr val="bg1"/>
                  </a:solidFill>
                  <a:latin typeface="華康儷楷書" panose="03000509000000000000" pitchFamily="65" charset="-120"/>
                  <a:ea typeface="華康儷楷書" panose="03000509000000000000" pitchFamily="65" charset="-120"/>
                </a:rPr>
                <a:t>或勾選</a:t>
              </a:r>
              <a:r>
                <a:rPr lang="en-US" altLang="zh-TW" sz="800" dirty="0">
                  <a:solidFill>
                    <a:schemeClr val="bg1"/>
                  </a:solidFill>
                  <a:latin typeface="華康儷楷書" panose="03000509000000000000" pitchFamily="65" charset="-120"/>
                  <a:ea typeface="華康儷楷書" panose="03000509000000000000" pitchFamily="65" charset="-120"/>
                </a:rPr>
                <a:t>)</a:t>
              </a:r>
              <a:r>
                <a:rPr lang="zh-TW" altLang="en-US" sz="800" dirty="0">
                  <a:solidFill>
                    <a:schemeClr val="bg1"/>
                  </a:solidFill>
                  <a:latin typeface="華康儷楷書" panose="03000509000000000000" pitchFamily="65" charset="-120"/>
                  <a:ea typeface="華康儷楷書" panose="03000509000000000000" pitchFamily="65" charset="-120"/>
                </a:rPr>
                <a:t>學習</a:t>
              </a:r>
            </a:p>
          </p:txBody>
        </p:sp>
        <p:cxnSp>
          <p:nvCxnSpPr>
            <p:cNvPr id="42" name="直線單箭頭接點 15">
              <a:extLst>
                <a:ext uri="{FF2B5EF4-FFF2-40B4-BE49-F238E27FC236}">
                  <a16:creationId xmlns:a16="http://schemas.microsoft.com/office/drawing/2014/main" id="{74A069C9-F794-4E35-83A2-C18F57525F8D}"/>
                </a:ext>
              </a:extLst>
            </p:cNvPr>
            <p:cNvCxnSpPr>
              <a:cxnSpLocks noChangeShapeType="1"/>
              <a:stCxn id="41" idx="3"/>
            </p:cNvCxnSpPr>
            <p:nvPr/>
          </p:nvCxnSpPr>
          <p:spPr bwMode="auto">
            <a:xfrm>
              <a:off x="10179344" y="1576400"/>
              <a:ext cx="93113"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grpSp>
        <p:nvGrpSpPr>
          <p:cNvPr id="45" name="群組 44">
            <a:extLst>
              <a:ext uri="{FF2B5EF4-FFF2-40B4-BE49-F238E27FC236}">
                <a16:creationId xmlns:a16="http://schemas.microsoft.com/office/drawing/2014/main" id="{2BF111E5-2634-47C5-AAD4-5BEBE5BCAFF0}"/>
              </a:ext>
            </a:extLst>
          </p:cNvPr>
          <p:cNvGrpSpPr/>
          <p:nvPr/>
        </p:nvGrpSpPr>
        <p:grpSpPr>
          <a:xfrm>
            <a:off x="423114" y="726201"/>
            <a:ext cx="7286811" cy="503799"/>
            <a:chOff x="605799" y="788558"/>
            <a:chExt cx="7286811" cy="503799"/>
          </a:xfrm>
        </p:grpSpPr>
        <p:sp>
          <p:nvSpPr>
            <p:cNvPr id="46" name="TextBox 75">
              <a:extLst>
                <a:ext uri="{FF2B5EF4-FFF2-40B4-BE49-F238E27FC236}">
                  <a16:creationId xmlns:a16="http://schemas.microsoft.com/office/drawing/2014/main" id="{93E5B03D-AA80-43D1-8CEB-EBA24E31A83D}"/>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47" name="Freeform: Shape 37">
              <a:extLst>
                <a:ext uri="{FF2B5EF4-FFF2-40B4-BE49-F238E27FC236}">
                  <a16:creationId xmlns:a16="http://schemas.microsoft.com/office/drawing/2014/main" id="{8ACF0633-8C1A-414F-8000-0DDBCA99AF6B}"/>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249108076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3"/>
          <p:cNvSpPr txBox="1">
            <a:spLocks noChangeArrowheads="1"/>
          </p:cNvSpPr>
          <p:nvPr/>
        </p:nvSpPr>
        <p:spPr>
          <a:xfrm>
            <a:off x="996950" y="2256283"/>
            <a:ext cx="10706100" cy="31590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gn="just">
              <a:buFont typeface="+mj-lt"/>
              <a:buAutoNum type="arabicPeriod"/>
            </a:pPr>
            <a:r>
              <a:rPr lang="zh-TW" altLang="en-US"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上傳學習歷程備審資料一經確認後，即不得以任何理由要求修改，請考生務必審慎檢視上傳之資料後再行確認；在確認送出前，上傳檔案如須更改時，可重傳修改，但須再次檢視後確認送出</a:t>
            </a:r>
            <a:endParaRPr lang="en-US"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endParaRPr>
          </a:p>
          <a:p>
            <a:pPr marL="266700" indent="-266700" algn="just">
              <a:buFont typeface="+mj-lt"/>
              <a:buAutoNum type="arabicPeriod"/>
            </a:pP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本委員會於各校系科</a:t>
            </a:r>
            <a:r>
              <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組</a:t>
            </a:r>
            <a:r>
              <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、學程學習歷程備審資料上傳繳交截止時間後，將完成指定項目甄審費繳費考生之已上傳</a:t>
            </a:r>
            <a:r>
              <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含已確認及未確認</a:t>
            </a:r>
            <a:r>
              <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學習歷程備審資料，轉送各甄審學校</a:t>
            </a:r>
            <a:endPar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endParaRPr>
          </a:p>
          <a:p>
            <a:pPr marL="266700" lvl="1" indent="-266700" algn="just">
              <a:buNone/>
            </a:pPr>
            <a:r>
              <a:rPr lang="zh-TW" altLang="en-US" sz="2000"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    </a:t>
            </a:r>
            <a:r>
              <a:rPr lang="zh-TW" altLang="en-US" sz="1800"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前述未上傳任一學習歷程備審資料，或若僅有高級中等學校在校成績證明、修課紀錄，且該成績證明係由考生所屬就讀學校上傳者，均一律視同「考生未曾上傳學習歷程備審資料」，本委員會將不會把此份資料送至各甄審學校</a:t>
            </a:r>
            <a:endParaRPr lang="en-US" altLang="zh-TW" sz="1800"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endParaRPr>
          </a:p>
          <a:p>
            <a:pPr marL="266700" indent="-266700" algn="just">
              <a:buFont typeface="+mj-lt"/>
              <a:buAutoNum type="arabicPeriod"/>
            </a:pP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為避免自身權益受損，請考生務必詳閱「甄審簡章查詢系統」之「各校系科</a:t>
            </a:r>
            <a:r>
              <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組</a:t>
            </a:r>
            <a:r>
              <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、學程甄審條件」</a:t>
            </a:r>
            <a:endPar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endParaRPr>
          </a:p>
        </p:txBody>
      </p:sp>
      <p:grpSp>
        <p:nvGrpSpPr>
          <p:cNvPr id="23" name="群組 22">
            <a:extLst>
              <a:ext uri="{FF2B5EF4-FFF2-40B4-BE49-F238E27FC236}">
                <a16:creationId xmlns:a16="http://schemas.microsoft.com/office/drawing/2014/main" id="{902A96D1-D1F7-465C-85F0-89AB86E7A23F}"/>
              </a:ext>
            </a:extLst>
          </p:cNvPr>
          <p:cNvGrpSpPr/>
          <p:nvPr/>
        </p:nvGrpSpPr>
        <p:grpSpPr>
          <a:xfrm>
            <a:off x="8103192" y="721849"/>
            <a:ext cx="3957046" cy="1432422"/>
            <a:chOff x="8015879" y="862042"/>
            <a:chExt cx="3957046" cy="1432422"/>
          </a:xfrm>
        </p:grpSpPr>
        <p:cxnSp>
          <p:nvCxnSpPr>
            <p:cNvPr id="24" name="直線單箭頭接點 8">
              <a:extLst>
                <a:ext uri="{FF2B5EF4-FFF2-40B4-BE49-F238E27FC236}">
                  <a16:creationId xmlns:a16="http://schemas.microsoft.com/office/drawing/2014/main" id="{C022EBE6-C495-4E77-809E-0AFD31320D4F}"/>
                </a:ext>
              </a:extLst>
            </p:cNvPr>
            <p:cNvCxnSpPr>
              <a:cxnSpLocks noChangeShapeType="1"/>
              <a:endCxn id="49" idx="1"/>
            </p:cNvCxnSpPr>
            <p:nvPr/>
          </p:nvCxnSpPr>
          <p:spPr bwMode="auto">
            <a:xfrm>
              <a:off x="11498520" y="1576434"/>
              <a:ext cx="117228"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25" name="圓角矩形 25">
              <a:extLst>
                <a:ext uri="{FF2B5EF4-FFF2-40B4-BE49-F238E27FC236}">
                  <a16:creationId xmlns:a16="http://schemas.microsoft.com/office/drawing/2014/main" id="{638C2275-C2F4-4707-BF9A-F738FE64D469}"/>
                </a:ext>
              </a:extLst>
            </p:cNvPr>
            <p:cNvSpPr/>
            <p:nvPr/>
          </p:nvSpPr>
          <p:spPr bwMode="auto">
            <a:xfrm>
              <a:off x="8921115" y="865217"/>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資格審查登錄</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26" name="圓角矩形 28">
              <a:extLst>
                <a:ext uri="{FF2B5EF4-FFF2-40B4-BE49-F238E27FC236}">
                  <a16:creationId xmlns:a16="http://schemas.microsoft.com/office/drawing/2014/main" id="{0818A32F-6FD3-478A-A34B-6B2BB8902FA8}"/>
                </a:ext>
              </a:extLst>
            </p:cNvPr>
            <p:cNvSpPr/>
            <p:nvPr/>
          </p:nvSpPr>
          <p:spPr bwMode="auto">
            <a:xfrm>
              <a:off x="9368790" y="865217"/>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網路報名</a:t>
              </a:r>
            </a:p>
          </p:txBody>
        </p:sp>
        <p:sp>
          <p:nvSpPr>
            <p:cNvPr id="27" name="圓角矩形 30">
              <a:extLst>
                <a:ext uri="{FF2B5EF4-FFF2-40B4-BE49-F238E27FC236}">
                  <a16:creationId xmlns:a16="http://schemas.microsoft.com/office/drawing/2014/main" id="{82362413-4E51-40F4-B62E-FA89DB71D10F}"/>
                </a:ext>
              </a:extLst>
            </p:cNvPr>
            <p:cNvSpPr/>
            <p:nvPr/>
          </p:nvSpPr>
          <p:spPr bwMode="auto">
            <a:xfrm>
              <a:off x="10261600" y="865217"/>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28" name="圓角矩形 31">
              <a:extLst>
                <a:ext uri="{FF2B5EF4-FFF2-40B4-BE49-F238E27FC236}">
                  <a16:creationId xmlns:a16="http://schemas.microsoft.com/office/drawing/2014/main" id="{DDDAA7D7-2AF3-438C-A328-D066FA9CBFB1}"/>
                </a:ext>
              </a:extLst>
            </p:cNvPr>
            <p:cNvSpPr/>
            <p:nvPr/>
          </p:nvSpPr>
          <p:spPr bwMode="auto">
            <a:xfrm>
              <a:off x="10723562" y="865217"/>
              <a:ext cx="357188"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29" name="圓角矩形 32">
              <a:extLst>
                <a:ext uri="{FF2B5EF4-FFF2-40B4-BE49-F238E27FC236}">
                  <a16:creationId xmlns:a16="http://schemas.microsoft.com/office/drawing/2014/main" id="{DC71C72D-9E77-4B42-8B0A-4839D3B57EDD}"/>
                </a:ext>
              </a:extLst>
            </p:cNvPr>
            <p:cNvSpPr/>
            <p:nvPr/>
          </p:nvSpPr>
          <p:spPr bwMode="auto">
            <a:xfrm>
              <a:off x="11172825"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30" name="直線單箭頭接點 14">
              <a:extLst>
                <a:ext uri="{FF2B5EF4-FFF2-40B4-BE49-F238E27FC236}">
                  <a16:creationId xmlns:a16="http://schemas.microsoft.com/office/drawing/2014/main" id="{F55F6036-9B6E-42BE-8A5A-CED6C886293B}"/>
                </a:ext>
              </a:extLst>
            </p:cNvPr>
            <p:cNvCxnSpPr>
              <a:cxnSpLocks noChangeShapeType="1"/>
              <a:stCxn id="25" idx="3"/>
              <a:endCxn id="26" idx="1"/>
            </p:cNvCxnSpPr>
            <p:nvPr/>
          </p:nvCxnSpPr>
          <p:spPr bwMode="auto">
            <a:xfrm>
              <a:off x="9278292" y="1579575"/>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1" name="直線單箭頭接點 15">
              <a:extLst>
                <a:ext uri="{FF2B5EF4-FFF2-40B4-BE49-F238E27FC236}">
                  <a16:creationId xmlns:a16="http://schemas.microsoft.com/office/drawing/2014/main" id="{7FF6C703-2595-4A84-9984-ADEFE822AA1D}"/>
                </a:ext>
              </a:extLst>
            </p:cNvPr>
            <p:cNvCxnSpPr>
              <a:cxnSpLocks noChangeShapeType="1"/>
              <a:stCxn id="26" idx="3"/>
            </p:cNvCxnSpPr>
            <p:nvPr/>
          </p:nvCxnSpPr>
          <p:spPr bwMode="auto">
            <a:xfrm>
              <a:off x="9726651" y="1579575"/>
              <a:ext cx="93113"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2" name="直線單箭頭接點 16">
              <a:extLst>
                <a:ext uri="{FF2B5EF4-FFF2-40B4-BE49-F238E27FC236}">
                  <a16:creationId xmlns:a16="http://schemas.microsoft.com/office/drawing/2014/main" id="{99209578-1624-4870-8F5B-3F13DD3BC55C}"/>
                </a:ext>
              </a:extLst>
            </p:cNvPr>
            <p:cNvCxnSpPr>
              <a:cxnSpLocks noChangeShapeType="1"/>
              <a:stCxn id="27" idx="3"/>
              <a:endCxn id="28" idx="1"/>
            </p:cNvCxnSpPr>
            <p:nvPr/>
          </p:nvCxnSpPr>
          <p:spPr bwMode="auto">
            <a:xfrm>
              <a:off x="10618901" y="1579575"/>
              <a:ext cx="104772"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3" name="直線單箭頭接點 17">
              <a:extLst>
                <a:ext uri="{FF2B5EF4-FFF2-40B4-BE49-F238E27FC236}">
                  <a16:creationId xmlns:a16="http://schemas.microsoft.com/office/drawing/2014/main" id="{8F4B1C2D-790F-4669-8E77-60B8D40F55FE}"/>
                </a:ext>
              </a:extLst>
            </p:cNvPr>
            <p:cNvCxnSpPr>
              <a:cxnSpLocks noChangeShapeType="1"/>
              <a:stCxn id="28" idx="3"/>
              <a:endCxn id="29" idx="1"/>
            </p:cNvCxnSpPr>
            <p:nvPr/>
          </p:nvCxnSpPr>
          <p:spPr bwMode="auto">
            <a:xfrm flipV="1">
              <a:off x="11080850" y="1576434"/>
              <a:ext cx="92619" cy="3142"/>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9" name="圓角矩形 37">
              <a:extLst>
                <a:ext uri="{FF2B5EF4-FFF2-40B4-BE49-F238E27FC236}">
                  <a16:creationId xmlns:a16="http://schemas.microsoft.com/office/drawing/2014/main" id="{8BB3FB11-C65F-4ED2-B8DA-0CF56925A797}"/>
                </a:ext>
              </a:extLst>
            </p:cNvPr>
            <p:cNvSpPr/>
            <p:nvPr/>
          </p:nvSpPr>
          <p:spPr bwMode="auto">
            <a:xfrm>
              <a:off x="11615737" y="862042"/>
              <a:ext cx="357188"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sp>
          <p:nvSpPr>
            <p:cNvPr id="50" name="圓角矩形 20">
              <a:extLst>
                <a:ext uri="{FF2B5EF4-FFF2-40B4-BE49-F238E27FC236}">
                  <a16:creationId xmlns:a16="http://schemas.microsoft.com/office/drawing/2014/main" id="{887042AA-BCC2-45D6-8388-3C7537A46428}"/>
                </a:ext>
              </a:extLst>
            </p:cNvPr>
            <p:cNvSpPr/>
            <p:nvPr/>
          </p:nvSpPr>
          <p:spPr bwMode="auto">
            <a:xfrm>
              <a:off x="8474955" y="865714"/>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51" name="直線單箭頭接點 14">
              <a:extLst>
                <a:ext uri="{FF2B5EF4-FFF2-40B4-BE49-F238E27FC236}">
                  <a16:creationId xmlns:a16="http://schemas.microsoft.com/office/drawing/2014/main" id="{AD286B19-FA0B-4C3C-922F-8BAD91EF0EF4}"/>
                </a:ext>
              </a:extLst>
            </p:cNvPr>
            <p:cNvCxnSpPr>
              <a:cxnSpLocks noChangeShapeType="1"/>
            </p:cNvCxnSpPr>
            <p:nvPr/>
          </p:nvCxnSpPr>
          <p:spPr bwMode="auto">
            <a:xfrm>
              <a:off x="8830602" y="1588347"/>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52" name="圓角矩形 20">
              <a:extLst>
                <a:ext uri="{FF2B5EF4-FFF2-40B4-BE49-F238E27FC236}">
                  <a16:creationId xmlns:a16="http://schemas.microsoft.com/office/drawing/2014/main" id="{5C421528-E194-49A7-921B-A85595ED09AE}"/>
                </a:ext>
              </a:extLst>
            </p:cNvPr>
            <p:cNvSpPr/>
            <p:nvPr/>
          </p:nvSpPr>
          <p:spPr bwMode="auto">
            <a:xfrm>
              <a:off x="8015879"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看或疑義處理</a:t>
              </a:r>
              <a:endParaRPr lang="en-US" altLang="zh-TW" sz="1400" dirty="0">
                <a:solidFill>
                  <a:schemeClr val="tx1"/>
                </a:solidFill>
                <a:latin typeface="華康儷楷書" panose="03000509000000000000" pitchFamily="65" charset="-120"/>
                <a:ea typeface="華康儷楷書" panose="03000509000000000000" pitchFamily="65" charset="-120"/>
              </a:endParaRPr>
            </a:p>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學習歷程檔案查</a:t>
              </a:r>
            </a:p>
          </p:txBody>
        </p:sp>
        <p:cxnSp>
          <p:nvCxnSpPr>
            <p:cNvPr id="58" name="直線單箭頭接點 14">
              <a:extLst>
                <a:ext uri="{FF2B5EF4-FFF2-40B4-BE49-F238E27FC236}">
                  <a16:creationId xmlns:a16="http://schemas.microsoft.com/office/drawing/2014/main" id="{C3953CF5-0F89-4B0D-82E3-4BEC64A12F87}"/>
                </a:ext>
              </a:extLst>
            </p:cNvPr>
            <p:cNvCxnSpPr>
              <a:cxnSpLocks noChangeShapeType="1"/>
            </p:cNvCxnSpPr>
            <p:nvPr/>
          </p:nvCxnSpPr>
          <p:spPr bwMode="auto">
            <a:xfrm>
              <a:off x="8381002" y="1584675"/>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59" name="圓角矩形 28">
              <a:extLst>
                <a:ext uri="{FF2B5EF4-FFF2-40B4-BE49-F238E27FC236}">
                  <a16:creationId xmlns:a16="http://schemas.microsoft.com/office/drawing/2014/main" id="{C78E8597-126F-4E41-8B06-64C357A5CF1E}"/>
                </a:ext>
              </a:extLst>
            </p:cNvPr>
            <p:cNvSpPr/>
            <p:nvPr/>
          </p:nvSpPr>
          <p:spPr bwMode="auto">
            <a:xfrm>
              <a:off x="9821483" y="862042"/>
              <a:ext cx="357187" cy="1428750"/>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800" dirty="0">
                  <a:solidFill>
                    <a:schemeClr val="bg1"/>
                  </a:solidFill>
                  <a:latin typeface="華康儷楷書" panose="03000509000000000000" pitchFamily="65" charset="-120"/>
                  <a:ea typeface="華康儷楷書" panose="03000509000000000000" pitchFamily="65" charset="-120"/>
                </a:rPr>
                <a:t>指定項目甄審費用</a:t>
              </a:r>
              <a:endParaRPr lang="en-US" altLang="zh-TW" sz="800" dirty="0">
                <a:solidFill>
                  <a:schemeClr val="bg1"/>
                </a:solidFill>
                <a:latin typeface="華康儷楷書" panose="03000509000000000000" pitchFamily="65" charset="-120"/>
                <a:ea typeface="華康儷楷書" panose="03000509000000000000" pitchFamily="65" charset="-120"/>
              </a:endParaRPr>
            </a:p>
            <a:p>
              <a:pPr algn="dist"/>
              <a:r>
                <a:rPr lang="zh-TW" altLang="en-US" sz="800" dirty="0">
                  <a:solidFill>
                    <a:schemeClr val="bg1"/>
                  </a:solidFill>
                  <a:latin typeface="華康儷楷書" panose="03000509000000000000" pitchFamily="65" charset="-120"/>
                  <a:ea typeface="華康儷楷書" panose="03000509000000000000" pitchFamily="65" charset="-120"/>
                </a:rPr>
                <a:t>歷程備審資料</a:t>
              </a:r>
              <a:r>
                <a:rPr lang="en-US" altLang="zh-TW" sz="800" dirty="0">
                  <a:solidFill>
                    <a:schemeClr val="bg1"/>
                  </a:solidFill>
                  <a:latin typeface="華康儷楷書" panose="03000509000000000000" pitchFamily="65" charset="-120"/>
                  <a:ea typeface="華康儷楷書" panose="03000509000000000000" pitchFamily="65" charset="-120"/>
                </a:rPr>
                <a:t>&amp;</a:t>
              </a:r>
              <a:r>
                <a:rPr lang="zh-TW" altLang="en-US" sz="800" dirty="0">
                  <a:solidFill>
                    <a:schemeClr val="bg1"/>
                  </a:solidFill>
                  <a:latin typeface="華康儷楷書" panose="03000509000000000000" pitchFamily="65" charset="-120"/>
                  <a:ea typeface="華康儷楷書" panose="03000509000000000000" pitchFamily="65" charset="-120"/>
                </a:rPr>
                <a:t>繳交</a:t>
              </a:r>
              <a:endParaRPr lang="en-US" altLang="zh-TW" sz="800" dirty="0">
                <a:solidFill>
                  <a:schemeClr val="bg1"/>
                </a:solidFill>
                <a:latin typeface="華康儷楷書" panose="03000509000000000000" pitchFamily="65" charset="-120"/>
                <a:ea typeface="華康儷楷書" panose="03000509000000000000" pitchFamily="65" charset="-120"/>
              </a:endParaRPr>
            </a:p>
            <a:p>
              <a:pPr algn="dist"/>
              <a:r>
                <a:rPr lang="zh-TW" altLang="en-US" sz="800" dirty="0">
                  <a:solidFill>
                    <a:schemeClr val="bg1"/>
                  </a:solidFill>
                  <a:latin typeface="華康儷楷書" panose="03000509000000000000" pitchFamily="65" charset="-120"/>
                  <a:ea typeface="華康儷楷書" panose="03000509000000000000" pitchFamily="65" charset="-120"/>
                </a:rPr>
                <a:t>網路上傳</a:t>
              </a:r>
              <a:r>
                <a:rPr lang="en-US" altLang="zh-TW" sz="800" dirty="0">
                  <a:solidFill>
                    <a:schemeClr val="bg1"/>
                  </a:solidFill>
                  <a:latin typeface="華康儷楷書" panose="03000509000000000000" pitchFamily="65" charset="-120"/>
                  <a:ea typeface="華康儷楷書" panose="03000509000000000000" pitchFamily="65" charset="-120"/>
                </a:rPr>
                <a:t>(</a:t>
              </a:r>
              <a:r>
                <a:rPr lang="zh-TW" altLang="en-US" sz="800" dirty="0">
                  <a:solidFill>
                    <a:schemeClr val="bg1"/>
                  </a:solidFill>
                  <a:latin typeface="華康儷楷書" panose="03000509000000000000" pitchFamily="65" charset="-120"/>
                  <a:ea typeface="華康儷楷書" panose="03000509000000000000" pitchFamily="65" charset="-120"/>
                </a:rPr>
                <a:t>或勾選</a:t>
              </a:r>
              <a:r>
                <a:rPr lang="en-US" altLang="zh-TW" sz="800" dirty="0">
                  <a:solidFill>
                    <a:schemeClr val="bg1"/>
                  </a:solidFill>
                  <a:latin typeface="華康儷楷書" panose="03000509000000000000" pitchFamily="65" charset="-120"/>
                  <a:ea typeface="華康儷楷書" panose="03000509000000000000" pitchFamily="65" charset="-120"/>
                </a:rPr>
                <a:t>)</a:t>
              </a:r>
              <a:r>
                <a:rPr lang="zh-TW" altLang="en-US" sz="800" dirty="0">
                  <a:solidFill>
                    <a:schemeClr val="bg1"/>
                  </a:solidFill>
                  <a:latin typeface="華康儷楷書" panose="03000509000000000000" pitchFamily="65" charset="-120"/>
                  <a:ea typeface="華康儷楷書" panose="03000509000000000000" pitchFamily="65" charset="-120"/>
                </a:rPr>
                <a:t>學習</a:t>
              </a:r>
            </a:p>
          </p:txBody>
        </p:sp>
        <p:cxnSp>
          <p:nvCxnSpPr>
            <p:cNvPr id="60" name="直線單箭頭接點 15">
              <a:extLst>
                <a:ext uri="{FF2B5EF4-FFF2-40B4-BE49-F238E27FC236}">
                  <a16:creationId xmlns:a16="http://schemas.microsoft.com/office/drawing/2014/main" id="{E0AC864E-8189-4AA5-9032-8A79251B9D09}"/>
                </a:ext>
              </a:extLst>
            </p:cNvPr>
            <p:cNvCxnSpPr>
              <a:cxnSpLocks noChangeShapeType="1"/>
              <a:stCxn id="59" idx="3"/>
            </p:cNvCxnSpPr>
            <p:nvPr/>
          </p:nvCxnSpPr>
          <p:spPr bwMode="auto">
            <a:xfrm>
              <a:off x="10179344" y="1576400"/>
              <a:ext cx="93113"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61" name="Rectangle 199">
            <a:extLst>
              <a:ext uri="{FF2B5EF4-FFF2-40B4-BE49-F238E27FC236}">
                <a16:creationId xmlns:a16="http://schemas.microsoft.com/office/drawing/2014/main" id="{7A40A138-C484-4D49-87CC-1606E672285D}"/>
              </a:ext>
            </a:extLst>
          </p:cNvPr>
          <p:cNvSpPr txBox="1">
            <a:spLocks noChangeArrowheads="1"/>
          </p:cNvSpPr>
          <p:nvPr/>
        </p:nvSpPr>
        <p:spPr>
          <a:xfrm>
            <a:off x="778828" y="99576"/>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grpSp>
        <p:nvGrpSpPr>
          <p:cNvPr id="35" name="群組 34">
            <a:extLst>
              <a:ext uri="{FF2B5EF4-FFF2-40B4-BE49-F238E27FC236}">
                <a16:creationId xmlns:a16="http://schemas.microsoft.com/office/drawing/2014/main" id="{4786B266-6754-4FFC-8604-26D8A2F64CF8}"/>
              </a:ext>
            </a:extLst>
          </p:cNvPr>
          <p:cNvGrpSpPr/>
          <p:nvPr/>
        </p:nvGrpSpPr>
        <p:grpSpPr>
          <a:xfrm>
            <a:off x="445403" y="784200"/>
            <a:ext cx="7286811" cy="503799"/>
            <a:chOff x="605799" y="788558"/>
            <a:chExt cx="7286811" cy="503799"/>
          </a:xfrm>
        </p:grpSpPr>
        <p:sp>
          <p:nvSpPr>
            <p:cNvPr id="36" name="TextBox 75">
              <a:extLst>
                <a:ext uri="{FF2B5EF4-FFF2-40B4-BE49-F238E27FC236}">
                  <a16:creationId xmlns:a16="http://schemas.microsoft.com/office/drawing/2014/main" id="{C108DDB5-CC9D-4141-B0E3-0CF79B3FAE19}"/>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37" name="Freeform: Shape 37">
              <a:extLst>
                <a:ext uri="{FF2B5EF4-FFF2-40B4-BE49-F238E27FC236}">
                  <a16:creationId xmlns:a16="http://schemas.microsoft.com/office/drawing/2014/main" id="{C9151F96-211A-46D7-85C1-8C07CBC64C1E}"/>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150812622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格 22">
            <a:extLst>
              <a:ext uri="{FF2B5EF4-FFF2-40B4-BE49-F238E27FC236}">
                <a16:creationId xmlns:a16="http://schemas.microsoft.com/office/drawing/2014/main" id="{96820AA4-E2FB-73CC-ECE8-C03B861FE2D8}"/>
              </a:ext>
            </a:extLst>
          </p:cNvPr>
          <p:cNvGraphicFramePr>
            <a:graphicFrameLocks noGrp="1"/>
          </p:cNvGraphicFramePr>
          <p:nvPr>
            <p:extLst>
              <p:ext uri="{D42A27DB-BD31-4B8C-83A1-F6EECF244321}">
                <p14:modId xmlns:p14="http://schemas.microsoft.com/office/powerpoint/2010/main" val="2991763751"/>
              </p:ext>
            </p:extLst>
          </p:nvPr>
        </p:nvGraphicFramePr>
        <p:xfrm>
          <a:off x="1034059" y="1527048"/>
          <a:ext cx="10216110" cy="4673848"/>
        </p:xfrm>
        <a:graphic>
          <a:graphicData uri="http://schemas.openxmlformats.org/drawingml/2006/table">
            <a:tbl>
              <a:tblPr firstRow="1" bandRow="1">
                <a:tableStyleId>{93296810-A885-4BE3-A3E7-6D5BEEA58F35}</a:tableStyleId>
              </a:tblPr>
              <a:tblGrid>
                <a:gridCol w="3405370">
                  <a:extLst>
                    <a:ext uri="{9D8B030D-6E8A-4147-A177-3AD203B41FA5}">
                      <a16:colId xmlns:a16="http://schemas.microsoft.com/office/drawing/2014/main" val="3094972634"/>
                    </a:ext>
                  </a:extLst>
                </a:gridCol>
                <a:gridCol w="3405370">
                  <a:extLst>
                    <a:ext uri="{9D8B030D-6E8A-4147-A177-3AD203B41FA5}">
                      <a16:colId xmlns:a16="http://schemas.microsoft.com/office/drawing/2014/main" val="1876741710"/>
                    </a:ext>
                  </a:extLst>
                </a:gridCol>
                <a:gridCol w="3405370">
                  <a:extLst>
                    <a:ext uri="{9D8B030D-6E8A-4147-A177-3AD203B41FA5}">
                      <a16:colId xmlns:a16="http://schemas.microsoft.com/office/drawing/2014/main" val="373717839"/>
                    </a:ext>
                  </a:extLst>
                </a:gridCol>
              </a:tblGrid>
              <a:tr h="6377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C00000"/>
                          </a:solidFill>
                          <a:latin typeface="微軟正黑體" panose="020B0604030504040204" pitchFamily="34" charset="-120"/>
                          <a:ea typeface="微軟正黑體" panose="020B0604030504040204" pitchFamily="34" charset="-120"/>
                        </a:rPr>
                        <a:t>Ｘ</a:t>
                      </a:r>
                      <a:endParaRPr lang="zh-TW" altLang="en-US" sz="2800" b="1" kern="1200" dirty="0">
                        <a:solidFill>
                          <a:srgbClr val="C00000"/>
                        </a:solidFill>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C00000"/>
                          </a:solidFill>
                          <a:latin typeface="微軟正黑體" panose="020B0604030504040204" pitchFamily="34" charset="-120"/>
                          <a:ea typeface="微軟正黑體" panose="020B0604030504040204" pitchFamily="34" charset="-120"/>
                        </a:rPr>
                        <a:t>Ｘ</a:t>
                      </a:r>
                      <a:endParaRPr lang="zh-TW" altLang="en-US" sz="2800" b="1" kern="1200" dirty="0">
                        <a:solidFill>
                          <a:srgbClr val="C00000"/>
                        </a:solidFill>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C00000"/>
                          </a:solidFill>
                          <a:latin typeface="微軟正黑體" panose="020B0604030504040204" pitchFamily="34" charset="-120"/>
                          <a:ea typeface="微軟正黑體" panose="020B0604030504040204" pitchFamily="34" charset="-120"/>
                        </a:rPr>
                        <a:t>〇</a:t>
                      </a:r>
                      <a:endParaRPr lang="zh-TW" altLang="en-US" sz="2800" b="1" kern="1200" dirty="0">
                        <a:solidFill>
                          <a:srgbClr val="C0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2771617189"/>
                  </a:ext>
                </a:extLst>
              </a:tr>
              <a:tr h="4036122">
                <a:tc>
                  <a:txBody>
                    <a:bodyPr/>
                    <a:lstStyle/>
                    <a:p>
                      <a:endParaRPr lang="zh-TW" altLang="en-US" dirty="0">
                        <a:latin typeface="微軟正黑體" panose="020B0604030504040204" pitchFamily="34" charset="-120"/>
                        <a:ea typeface="微軟正黑體" panose="020B0604030504040204" pitchFamily="34" charset="-120"/>
                      </a:endParaRPr>
                    </a:p>
                  </a:txBody>
                  <a:tcPr/>
                </a:tc>
                <a:tc>
                  <a:txBody>
                    <a:bodyPr/>
                    <a:lstStyle/>
                    <a:p>
                      <a:endParaRPr lang="zh-TW" altLang="en-US" dirty="0">
                        <a:latin typeface="微軟正黑體" panose="020B0604030504040204" pitchFamily="34" charset="-120"/>
                        <a:ea typeface="微軟正黑體" panose="020B0604030504040204" pitchFamily="34" charset="-120"/>
                      </a:endParaRPr>
                    </a:p>
                  </a:txBody>
                  <a:tcPr/>
                </a:tc>
                <a:tc>
                  <a:txBody>
                    <a:bodyPr/>
                    <a:lstStyle/>
                    <a:p>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3141978251"/>
                  </a:ext>
                </a:extLst>
              </a:tr>
            </a:tbl>
          </a:graphicData>
        </a:graphic>
      </p:graphicFrame>
      <p:sp>
        <p:nvSpPr>
          <p:cNvPr id="2" name="Rectangle 199">
            <a:extLst>
              <a:ext uri="{FF2B5EF4-FFF2-40B4-BE49-F238E27FC236}">
                <a16:creationId xmlns:a16="http://schemas.microsoft.com/office/drawing/2014/main" id="{7ACE6EC1-CF42-5975-B684-A7FC8A5EEB13}"/>
              </a:ext>
            </a:extLst>
          </p:cNvPr>
          <p:cNvSpPr txBox="1">
            <a:spLocks noChangeArrowheads="1"/>
          </p:cNvSpPr>
          <p:nvPr/>
        </p:nvSpPr>
        <p:spPr>
          <a:xfrm>
            <a:off x="746275" y="93693"/>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壹、報名資格及重要事項</a:t>
            </a:r>
          </a:p>
        </p:txBody>
      </p:sp>
      <p:sp>
        <p:nvSpPr>
          <p:cNvPr id="12" name="Rectangle 80">
            <a:extLst>
              <a:ext uri="{FF2B5EF4-FFF2-40B4-BE49-F238E27FC236}">
                <a16:creationId xmlns:a16="http://schemas.microsoft.com/office/drawing/2014/main" id="{CCBAEF15-3416-1061-6460-0543190073ED}"/>
              </a:ext>
            </a:extLst>
          </p:cNvPr>
          <p:cNvSpPr txBox="1">
            <a:spLocks noChangeArrowheads="1"/>
          </p:cNvSpPr>
          <p:nvPr/>
        </p:nvSpPr>
        <p:spPr>
          <a:xfrm>
            <a:off x="2537845" y="826664"/>
            <a:ext cx="6747144" cy="4079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200" b="1" i="0" u="none" strike="noStrike" cap="none" normalizeH="0" baseline="0" dirty="0">
                <a:ln>
                  <a:noFill/>
                </a:ln>
                <a:solidFill>
                  <a:srgbClr val="0000FF"/>
                </a:solidFill>
                <a:effectLst/>
                <a:latin typeface="微軟正黑體" pitchFamily="34" charset="-120"/>
                <a:ea typeface="微軟正黑體" pitchFamily="34" charset="-120"/>
              </a:rPr>
              <a:t>全國高級中等學校專業群科專題實作及創意競賽決賽</a:t>
            </a:r>
          </a:p>
        </p:txBody>
      </p:sp>
      <p:pic>
        <p:nvPicPr>
          <p:cNvPr id="6" name="圖片 5" descr="一張含有 文字, 字型, 螢幕擷取畫面, 正在列印 的圖片&#10;&#10;AI 產生的內容可能不正確。">
            <a:extLst>
              <a:ext uri="{FF2B5EF4-FFF2-40B4-BE49-F238E27FC236}">
                <a16:creationId xmlns:a16="http://schemas.microsoft.com/office/drawing/2014/main" id="{51D6C992-65CE-4CD4-EC87-8FECD8FEC8D3}"/>
              </a:ext>
            </a:extLst>
          </p:cNvPr>
          <p:cNvPicPr>
            <a:picLocks noChangeAspect="1"/>
          </p:cNvPicPr>
          <p:nvPr/>
        </p:nvPicPr>
        <p:blipFill>
          <a:blip r:embed="rId2" cstate="print">
            <a:extLst>
              <a:ext uri="{28A0092B-C50C-407E-A947-70E740481C1C}">
                <a14:useLocalDpi xmlns:a14="http://schemas.microsoft.com/office/drawing/2010/main" val="0"/>
              </a:ext>
            </a:extLst>
          </a:blip>
          <a:srcRect l="1787" t="1328" r="2661"/>
          <a:stretch/>
        </p:blipFill>
        <p:spPr>
          <a:xfrm>
            <a:off x="4846045" y="2274494"/>
            <a:ext cx="2634208" cy="3891444"/>
          </a:xfrm>
          <a:prstGeom prst="rect">
            <a:avLst/>
          </a:prstGeom>
        </p:spPr>
      </p:pic>
      <p:pic>
        <p:nvPicPr>
          <p:cNvPr id="8" name="圖片 7" descr="一張含有 文字, 樣式 的圖片&#10;&#10;AI 產生的內容可能不正確。">
            <a:extLst>
              <a:ext uri="{FF2B5EF4-FFF2-40B4-BE49-F238E27FC236}">
                <a16:creationId xmlns:a16="http://schemas.microsoft.com/office/drawing/2014/main" id="{A74044E5-C11F-BC2A-D27B-BBE35CA1297D}"/>
              </a:ext>
            </a:extLst>
          </p:cNvPr>
          <p:cNvPicPr>
            <a:picLocks noChangeAspect="1"/>
          </p:cNvPicPr>
          <p:nvPr/>
        </p:nvPicPr>
        <p:blipFill>
          <a:blip r:embed="rId3" cstate="print">
            <a:extLst>
              <a:ext uri="{28A0092B-C50C-407E-A947-70E740481C1C}">
                <a14:useLocalDpi xmlns:a14="http://schemas.microsoft.com/office/drawing/2010/main" val="0"/>
              </a:ext>
            </a:extLst>
          </a:blip>
          <a:srcRect l="8548" t="3352" r="7306" b="9683"/>
          <a:stretch/>
        </p:blipFill>
        <p:spPr>
          <a:xfrm>
            <a:off x="1392251" y="2274494"/>
            <a:ext cx="2634208" cy="3849867"/>
          </a:xfrm>
          <a:prstGeom prst="rect">
            <a:avLst/>
          </a:prstGeom>
        </p:spPr>
      </p:pic>
      <p:pic>
        <p:nvPicPr>
          <p:cNvPr id="17" name="圖片 16" descr="一張含有 文字, 螢幕擷取畫面, 字型, 正在列印 的圖片&#10;&#10;AI 產生的內容可能不正確。">
            <a:extLst>
              <a:ext uri="{FF2B5EF4-FFF2-40B4-BE49-F238E27FC236}">
                <a16:creationId xmlns:a16="http://schemas.microsoft.com/office/drawing/2014/main" id="{F912BEA1-1DF7-FF12-4FD6-FE4518962D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7585" y="2196445"/>
            <a:ext cx="2823335" cy="3891444"/>
          </a:xfrm>
          <a:prstGeom prst="rect">
            <a:avLst/>
          </a:prstGeom>
        </p:spPr>
      </p:pic>
      <p:sp>
        <p:nvSpPr>
          <p:cNvPr id="11" name="矩形 5">
            <a:extLst>
              <a:ext uri="{FF2B5EF4-FFF2-40B4-BE49-F238E27FC236}">
                <a16:creationId xmlns:a16="http://schemas.microsoft.com/office/drawing/2014/main" id="{669BFFC3-7C12-F3E3-1B38-CE8942EEA25E}"/>
              </a:ext>
            </a:extLst>
          </p:cNvPr>
          <p:cNvSpPr>
            <a:spLocks noChangeArrowheads="1"/>
          </p:cNvSpPr>
          <p:nvPr/>
        </p:nvSpPr>
        <p:spPr bwMode="auto">
          <a:xfrm rot="16200000">
            <a:off x="2397121" y="4840776"/>
            <a:ext cx="624468" cy="25401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複賽獎狀證明</a:t>
            </a:r>
            <a:r>
              <a:rPr lang="zh-TW" altLang="en-US" sz="1600" b="1" dirty="0">
                <a:solidFill>
                  <a:srgbClr val="FF0000"/>
                </a:solidFill>
                <a:latin typeface="微軟正黑體" panose="020B0604030504040204" pitchFamily="34" charset="-120"/>
                <a:ea typeface="微軟正黑體" panose="020B0604030504040204" pitchFamily="34" charset="-120"/>
              </a:rPr>
              <a:t>不符</a:t>
            </a:r>
            <a:r>
              <a:rPr lang="zh-TW" altLang="en-US" sz="1600" b="1" dirty="0">
                <a:solidFill>
                  <a:schemeClr val="tx1"/>
                </a:solidFill>
                <a:latin typeface="微軟正黑體" panose="020B0604030504040204" pitchFamily="34" charset="-120"/>
                <a:ea typeface="微軟正黑體" panose="020B0604030504040204" pitchFamily="34" charset="-120"/>
              </a:rPr>
              <a:t>簡章表列競賽獲獎</a:t>
            </a:r>
            <a:r>
              <a:rPr lang="zh-TW" altLang="en-US" sz="1600" b="1" dirty="0">
                <a:solidFill>
                  <a:srgbClr val="FF0000"/>
                </a:solidFill>
                <a:latin typeface="微軟正黑體" panose="020B0604030504040204" pitchFamily="34" charset="-120"/>
                <a:ea typeface="微軟正黑體" panose="020B0604030504040204" pitchFamily="34" charset="-120"/>
              </a:rPr>
              <a:t>優勝名次獎狀</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13" name="矩形 5">
            <a:extLst>
              <a:ext uri="{FF2B5EF4-FFF2-40B4-BE49-F238E27FC236}">
                <a16:creationId xmlns:a16="http://schemas.microsoft.com/office/drawing/2014/main" id="{6D9B56E4-AB71-6FDD-847E-2861EFAC7C44}"/>
              </a:ext>
            </a:extLst>
          </p:cNvPr>
          <p:cNvSpPr>
            <a:spLocks noChangeArrowheads="1"/>
          </p:cNvSpPr>
          <p:nvPr/>
        </p:nvSpPr>
        <p:spPr bwMode="auto">
          <a:xfrm rot="16200000">
            <a:off x="5850914" y="4854265"/>
            <a:ext cx="624469" cy="25401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決賽入選證明</a:t>
            </a:r>
            <a:r>
              <a:rPr lang="zh-TW" altLang="en-US" sz="1600" b="1" dirty="0">
                <a:solidFill>
                  <a:srgbClr val="FF0000"/>
                </a:solidFill>
                <a:latin typeface="微軟正黑體" panose="020B0604030504040204" pitchFamily="34" charset="-120"/>
                <a:ea typeface="微軟正黑體" panose="020B0604030504040204" pitchFamily="34" charset="-120"/>
              </a:rPr>
              <a:t>不符</a:t>
            </a:r>
            <a:r>
              <a:rPr lang="zh-TW" altLang="en-US" sz="1600" b="1" dirty="0">
                <a:solidFill>
                  <a:schemeClr val="tx1"/>
                </a:solidFill>
                <a:latin typeface="微軟正黑體" panose="020B0604030504040204" pitchFamily="34" charset="-120"/>
                <a:ea typeface="微軟正黑體" panose="020B0604030504040204" pitchFamily="34" charset="-120"/>
              </a:rPr>
              <a:t>簡章表列競賽獲獎</a:t>
            </a:r>
            <a:r>
              <a:rPr lang="zh-TW" altLang="en-US" sz="1600" b="1" dirty="0">
                <a:solidFill>
                  <a:srgbClr val="FF0000"/>
                </a:solidFill>
                <a:latin typeface="微軟正黑體" panose="020B0604030504040204" pitchFamily="34" charset="-120"/>
                <a:ea typeface="微軟正黑體" panose="020B0604030504040204" pitchFamily="34" charset="-120"/>
              </a:rPr>
              <a:t>優勝名次獎狀</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24" name="矩形 23">
            <a:extLst>
              <a:ext uri="{FF2B5EF4-FFF2-40B4-BE49-F238E27FC236}">
                <a16:creationId xmlns:a16="http://schemas.microsoft.com/office/drawing/2014/main" id="{2D548CE5-03B5-B7C0-86AC-25D69C39225D}"/>
              </a:ext>
            </a:extLst>
          </p:cNvPr>
          <p:cNvSpPr/>
          <p:nvPr/>
        </p:nvSpPr>
        <p:spPr>
          <a:xfrm rot="20797929">
            <a:off x="1319439" y="3372594"/>
            <a:ext cx="1107996" cy="461665"/>
          </a:xfrm>
          <a:prstGeom prst="rect">
            <a:avLst/>
          </a:prstGeom>
          <a:noFill/>
          <a:ln w="31750" cap="rnd">
            <a:solidFill>
              <a:srgbClr val="C00000"/>
            </a:solidFill>
            <a:extLst>
              <a:ext uri="{C807C97D-BFC1-408E-A445-0C87EB9F89A2}">
                <ask:lineSketchStyleProps xmlns:ask="http://schemas.microsoft.com/office/drawing/2018/sketchyshapes">
                  <ask:type>
                    <ask:lineSketchNone/>
                  </ask:type>
                </ask:lineSketchStyleProps>
              </a:ext>
            </a:extLst>
          </a:ln>
        </p:spPr>
        <p:txBody>
          <a:bodyPr wrap="none" lIns="91440" tIns="45720" rIns="91440" bIns="45720">
            <a:spAutoFit/>
          </a:bodyPr>
          <a:lstStyle/>
          <a:p>
            <a:pPr algn="ctr"/>
            <a:r>
              <a:rPr lang="zh-TW" altLang="en-US" sz="2400" b="1" dirty="0">
                <a:ln w="10160">
                  <a:solidFill>
                    <a:srgbClr val="C00000"/>
                  </a:solidFill>
                  <a:prstDash val="solid"/>
                </a:ln>
                <a:solidFill>
                  <a:srgbClr val="C00000"/>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不合格</a:t>
            </a:r>
          </a:p>
        </p:txBody>
      </p:sp>
      <p:sp>
        <p:nvSpPr>
          <p:cNvPr id="25" name="矩形 24">
            <a:extLst>
              <a:ext uri="{FF2B5EF4-FFF2-40B4-BE49-F238E27FC236}">
                <a16:creationId xmlns:a16="http://schemas.microsoft.com/office/drawing/2014/main" id="{908035DD-C198-B698-2543-1A5FE4F5F2C1}"/>
              </a:ext>
            </a:extLst>
          </p:cNvPr>
          <p:cNvSpPr/>
          <p:nvPr/>
        </p:nvSpPr>
        <p:spPr>
          <a:xfrm rot="20797929">
            <a:off x="4864264" y="3708529"/>
            <a:ext cx="1107996" cy="461665"/>
          </a:xfrm>
          <a:prstGeom prst="rect">
            <a:avLst/>
          </a:prstGeom>
          <a:noFill/>
          <a:ln w="31750" cap="rnd">
            <a:solidFill>
              <a:srgbClr val="C00000"/>
            </a:solidFill>
            <a:extLst>
              <a:ext uri="{C807C97D-BFC1-408E-A445-0C87EB9F89A2}">
                <ask:lineSketchStyleProps xmlns:ask="http://schemas.microsoft.com/office/drawing/2018/sketchyshapes">
                  <ask:type>
                    <ask:lineSketchNone/>
                  </ask:type>
                </ask:lineSketchStyleProps>
              </a:ext>
            </a:extLst>
          </a:ln>
        </p:spPr>
        <p:txBody>
          <a:bodyPr wrap="none" lIns="91440" tIns="45720" rIns="91440" bIns="45720">
            <a:spAutoFit/>
          </a:bodyPr>
          <a:lstStyle/>
          <a:p>
            <a:pPr algn="ctr"/>
            <a:r>
              <a:rPr lang="zh-TW" altLang="en-US" sz="2400" b="1" dirty="0">
                <a:ln w="10160">
                  <a:solidFill>
                    <a:srgbClr val="C00000"/>
                  </a:solidFill>
                  <a:prstDash val="solid"/>
                </a:ln>
                <a:solidFill>
                  <a:srgbClr val="C00000"/>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不合格</a:t>
            </a:r>
          </a:p>
        </p:txBody>
      </p:sp>
    </p:spTree>
    <p:extLst>
      <p:ext uri="{BB962C8B-B14F-4D97-AF65-F5344CB8AC3E}">
        <p14:creationId xmlns:p14="http://schemas.microsoft.com/office/powerpoint/2010/main" val="12897046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3C1C5242-A640-44E4-824C-8D6C126F04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10050" y="1481159"/>
            <a:ext cx="9771900" cy="4957018"/>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7980869" y="726201"/>
            <a:ext cx="217758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Step1</a:t>
            </a:r>
            <a:r>
              <a:rPr lang="zh-TW" altLang="en-US" sz="2000" b="1" dirty="0">
                <a:latin typeface="微軟正黑體" panose="020B0604030504040204" pitchFamily="34" charset="-120"/>
                <a:ea typeface="微軟正黑體" panose="020B0604030504040204" pitchFamily="34" charset="-120"/>
              </a:rPr>
              <a:t> 登入畫面</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6" name="直線圖說文字 1 5"/>
          <p:cNvSpPr/>
          <p:nvPr/>
        </p:nvSpPr>
        <p:spPr>
          <a:xfrm>
            <a:off x="8334107" y="4065105"/>
            <a:ext cx="3477941" cy="878890"/>
          </a:xfrm>
          <a:prstGeom prst="borderCallout1">
            <a:avLst>
              <a:gd name="adj1" fmla="val 52084"/>
              <a:gd name="adj2" fmla="val -197"/>
              <a:gd name="adj3" fmla="val 65020"/>
              <a:gd name="adj4" fmla="val -11122"/>
            </a:avLst>
          </a:prstGeom>
          <a:solidFill>
            <a:schemeClr val="accent6">
              <a:lumMod val="40000"/>
              <a:lumOff val="60000"/>
            </a:schemeClr>
          </a:solidFill>
          <a:ln>
            <a:solidFill>
              <a:schemeClr val="accent6">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tx1"/>
                </a:solidFill>
                <a:latin typeface="微軟正黑體" panose="020B0604030504040204" pitchFamily="34" charset="-120"/>
                <a:ea typeface="微軟正黑體" panose="020B0604030504040204" pitchFamily="34" charset="-120"/>
              </a:rPr>
              <a:t>請</a:t>
            </a:r>
            <a:r>
              <a:rPr lang="zh-TW" altLang="zh-TW" sz="1600" b="1" dirty="0">
                <a:solidFill>
                  <a:schemeClr val="tx1"/>
                </a:solidFill>
                <a:latin typeface="微軟正黑體" panose="020B0604030504040204" pitchFamily="34" charset="-120"/>
                <a:ea typeface="微軟正黑體" panose="020B0604030504040204" pitchFamily="34" charset="-120"/>
              </a:rPr>
              <a:t>輸入個人「身分證號」、「出生年月日」、</a:t>
            </a:r>
            <a:r>
              <a:rPr lang="zh-TW" altLang="en-US" sz="1600" b="1" dirty="0">
                <a:solidFill>
                  <a:schemeClr val="tx1"/>
                </a:solidFill>
                <a:latin typeface="微軟正黑體" panose="020B0604030504040204" pitchFamily="34" charset="-120"/>
                <a:ea typeface="微軟正黑體" panose="020B0604030504040204" pitchFamily="34" charset="-120"/>
              </a:rPr>
              <a:t>考生</a:t>
            </a:r>
            <a:r>
              <a:rPr lang="zh-TW" altLang="zh-TW" sz="1600" b="1" dirty="0">
                <a:solidFill>
                  <a:schemeClr val="tx1"/>
                </a:solidFill>
                <a:latin typeface="微軟正黑體" panose="020B0604030504040204" pitchFamily="34" charset="-120"/>
                <a:ea typeface="微軟正黑體" panose="020B0604030504040204" pitchFamily="34" charset="-120"/>
              </a:rPr>
              <a:t>自</a:t>
            </a:r>
            <a:r>
              <a:rPr lang="zh-TW" altLang="en-US" sz="1600" b="1" dirty="0">
                <a:solidFill>
                  <a:schemeClr val="tx1"/>
                </a:solidFill>
                <a:latin typeface="微軟正黑體" panose="020B0604030504040204" pitchFamily="34" charset="-120"/>
                <a:ea typeface="微軟正黑體" panose="020B0604030504040204" pitchFamily="34" charset="-120"/>
              </a:rPr>
              <a:t>行</a:t>
            </a:r>
            <a:r>
              <a:rPr lang="zh-TW" altLang="zh-TW" sz="1600" b="1" dirty="0">
                <a:solidFill>
                  <a:schemeClr val="tx1"/>
                </a:solidFill>
                <a:latin typeface="微軟正黑體" panose="020B0604030504040204" pitchFamily="34" charset="-120"/>
                <a:ea typeface="微軟正黑體" panose="020B0604030504040204" pitchFamily="34" charset="-120"/>
              </a:rPr>
              <a:t>設</a:t>
            </a:r>
            <a:r>
              <a:rPr lang="zh-TW" altLang="en-US" sz="1600" b="1" dirty="0">
                <a:solidFill>
                  <a:schemeClr val="tx1"/>
                </a:solidFill>
                <a:latin typeface="微軟正黑體" panose="020B0604030504040204" pitchFamily="34" charset="-120"/>
                <a:ea typeface="微軟正黑體" panose="020B0604030504040204" pitchFamily="34" charset="-120"/>
              </a:rPr>
              <a:t>定</a:t>
            </a:r>
            <a:r>
              <a:rPr lang="zh-TW" altLang="zh-TW" sz="1600" b="1" dirty="0">
                <a:solidFill>
                  <a:schemeClr val="tx1"/>
                </a:solidFill>
                <a:latin typeface="微軟正黑體" panose="020B0604030504040204" pitchFamily="34" charset="-120"/>
                <a:ea typeface="微軟正黑體" panose="020B0604030504040204" pitchFamily="34" charset="-120"/>
              </a:rPr>
              <a:t>之「通行碼」及</a:t>
            </a:r>
            <a:r>
              <a:rPr lang="zh-TW" altLang="en-US" sz="1600" b="1" dirty="0">
                <a:solidFill>
                  <a:schemeClr val="tx1"/>
                </a:solidFill>
                <a:latin typeface="微軟正黑體" panose="020B0604030504040204" pitchFamily="34" charset="-120"/>
                <a:ea typeface="微軟正黑體" panose="020B0604030504040204" pitchFamily="34" charset="-120"/>
              </a:rPr>
              <a:t>圖片之數字</a:t>
            </a:r>
            <a:r>
              <a:rPr lang="zh-TW" altLang="zh-TW" sz="1600" b="1" dirty="0">
                <a:solidFill>
                  <a:schemeClr val="tx1"/>
                </a:solidFill>
                <a:latin typeface="微軟正黑體" panose="020B0604030504040204" pitchFamily="34" charset="-120"/>
                <a:ea typeface="微軟正黑體" panose="020B0604030504040204" pitchFamily="34" charset="-120"/>
              </a:rPr>
              <a:t>「驗證碼」</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13" name="矩形 12">
            <a:extLst>
              <a:ext uri="{FF2B5EF4-FFF2-40B4-BE49-F238E27FC236}">
                <a16:creationId xmlns:a16="http://schemas.microsoft.com/office/drawing/2014/main" id="{665DC9B2-EBEC-40DB-84BF-5E025DA49CD3}"/>
              </a:ext>
            </a:extLst>
          </p:cNvPr>
          <p:cNvSpPr/>
          <p:nvPr/>
        </p:nvSpPr>
        <p:spPr>
          <a:xfrm>
            <a:off x="4633731" y="3904485"/>
            <a:ext cx="3347138" cy="1600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279FDD8B-8B84-47F5-8C2F-0F3DAA5D02D5}"/>
              </a:ext>
            </a:extLst>
          </p:cNvPr>
          <p:cNvSpPr/>
          <p:nvPr/>
        </p:nvSpPr>
        <p:spPr>
          <a:xfrm>
            <a:off x="5833816" y="5882351"/>
            <a:ext cx="573024" cy="3952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 name="群組 10">
            <a:extLst>
              <a:ext uri="{FF2B5EF4-FFF2-40B4-BE49-F238E27FC236}">
                <a16:creationId xmlns:a16="http://schemas.microsoft.com/office/drawing/2014/main" id="{24C8F80D-EB01-47FE-A7A1-7D44BE9ACA48}"/>
              </a:ext>
            </a:extLst>
          </p:cNvPr>
          <p:cNvGrpSpPr/>
          <p:nvPr/>
        </p:nvGrpSpPr>
        <p:grpSpPr>
          <a:xfrm>
            <a:off x="423114" y="726201"/>
            <a:ext cx="7286811" cy="503799"/>
            <a:chOff x="605799" y="788558"/>
            <a:chExt cx="7286811" cy="503799"/>
          </a:xfrm>
        </p:grpSpPr>
        <p:sp>
          <p:nvSpPr>
            <p:cNvPr id="12" name="TextBox 75">
              <a:extLst>
                <a:ext uri="{FF2B5EF4-FFF2-40B4-BE49-F238E27FC236}">
                  <a16:creationId xmlns:a16="http://schemas.microsoft.com/office/drawing/2014/main" id="{895A8A10-3E93-4B86-8907-D6FF4DA675F7}"/>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15" name="Freeform: Shape 37">
              <a:extLst>
                <a:ext uri="{FF2B5EF4-FFF2-40B4-BE49-F238E27FC236}">
                  <a16:creationId xmlns:a16="http://schemas.microsoft.com/office/drawing/2014/main" id="{08EE7C52-EAA2-47AF-B563-1098B1FEC3E3}"/>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7805638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869A8503-B650-433B-A628-DF58CD8A17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35126" y="1251478"/>
            <a:ext cx="5956375" cy="5314704"/>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7" name="Rectangle 2"/>
          <p:cNvSpPr txBox="1">
            <a:spLocks noChangeArrowheads="1"/>
          </p:cNvSpPr>
          <p:nvPr/>
        </p:nvSpPr>
        <p:spPr>
          <a:xfrm>
            <a:off x="7861579" y="713848"/>
            <a:ext cx="3532197"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Step2</a:t>
            </a:r>
            <a:r>
              <a:rPr lang="zh-TW" altLang="en-US" sz="2000" b="1" dirty="0">
                <a:latin typeface="微軟正黑體" panose="020B0604030504040204" pitchFamily="34" charset="-120"/>
                <a:ea typeface="微軟正黑體" panose="020B0604030504040204" pitchFamily="34" charset="-120"/>
              </a:rPr>
              <a:t> 隱私權保護政策聲明</a:t>
            </a:r>
          </a:p>
        </p:txBody>
      </p:sp>
      <p:sp>
        <p:nvSpPr>
          <p:cNvPr id="15" name="直線圖說文字 1 14"/>
          <p:cNvSpPr/>
          <p:nvPr/>
        </p:nvSpPr>
        <p:spPr>
          <a:xfrm>
            <a:off x="7412370" y="4924888"/>
            <a:ext cx="4552949" cy="957187"/>
          </a:xfrm>
          <a:prstGeom prst="borderCallout1">
            <a:avLst>
              <a:gd name="adj1" fmla="val 52084"/>
              <a:gd name="adj2" fmla="val -197"/>
              <a:gd name="adj3" fmla="val 156025"/>
              <a:gd name="adj4" fmla="val -57118"/>
            </a:avLst>
          </a:prstGeom>
          <a:solidFill>
            <a:schemeClr val="accent6">
              <a:lumMod val="40000"/>
              <a:lumOff val="60000"/>
            </a:schemeClr>
          </a:solidFill>
          <a:ln>
            <a:solidFill>
              <a:schemeClr val="accent6">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tx1"/>
                </a:solidFill>
                <a:latin typeface="微軟正黑體" panose="020B0604030504040204" pitchFamily="34" charset="-120"/>
                <a:ea typeface="微軟正黑體" panose="020B0604030504040204" pitchFamily="34" charset="-120"/>
              </a:rPr>
              <a:t>請考生詳閱後，勾選「同意提供本人之個人資料予技專校院招生委員會作為招生相關工作目的使用」後，按下</a:t>
            </a:r>
            <a:r>
              <a:rPr lang="zh-TW" altLang="en-US" b="1" dirty="0">
                <a:solidFill>
                  <a:srgbClr val="FF0000"/>
                </a:solidFill>
                <a:latin typeface="微軟正黑體" panose="020B0604030504040204" pitchFamily="34" charset="-120"/>
                <a:ea typeface="微軟正黑體" panose="020B0604030504040204" pitchFamily="34" charset="-120"/>
              </a:rPr>
              <a:t>同意</a:t>
            </a:r>
            <a:r>
              <a:rPr lang="zh-TW" altLang="en-US" sz="1600" b="1" dirty="0">
                <a:solidFill>
                  <a:schemeClr val="tx1"/>
                </a:solidFill>
                <a:latin typeface="微軟正黑體" panose="020B0604030504040204" pitchFamily="34" charset="-120"/>
                <a:ea typeface="微軟正黑體" panose="020B0604030504040204" pitchFamily="34" charset="-120"/>
              </a:rPr>
              <a:t>按鈕，繼續登錄作業</a:t>
            </a:r>
          </a:p>
        </p:txBody>
      </p:sp>
      <p:sp>
        <p:nvSpPr>
          <p:cNvPr id="10" name="矩形 9">
            <a:extLst>
              <a:ext uri="{FF2B5EF4-FFF2-40B4-BE49-F238E27FC236}">
                <a16:creationId xmlns:a16="http://schemas.microsoft.com/office/drawing/2014/main" id="{7F977989-9D9F-4E0B-874A-2B26806901B6}"/>
              </a:ext>
            </a:extLst>
          </p:cNvPr>
          <p:cNvSpPr/>
          <p:nvPr/>
        </p:nvSpPr>
        <p:spPr>
          <a:xfrm>
            <a:off x="4229228" y="6241917"/>
            <a:ext cx="568170" cy="3457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07B4B144-4E70-437B-87AF-11F8CF7832E2}"/>
              </a:ext>
            </a:extLst>
          </p:cNvPr>
          <p:cNvSpPr/>
          <p:nvPr/>
        </p:nvSpPr>
        <p:spPr>
          <a:xfrm>
            <a:off x="929968" y="2874614"/>
            <a:ext cx="487111" cy="3238902"/>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詳讀規定說明後</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，請勾選</a:t>
            </a:r>
          </a:p>
        </p:txBody>
      </p:sp>
      <p:cxnSp>
        <p:nvCxnSpPr>
          <p:cNvPr id="16" name="直線接點 15">
            <a:extLst>
              <a:ext uri="{FF2B5EF4-FFF2-40B4-BE49-F238E27FC236}">
                <a16:creationId xmlns:a16="http://schemas.microsoft.com/office/drawing/2014/main" id="{59F7E817-6345-4588-A103-F2F2BABA915D}"/>
              </a:ext>
            </a:extLst>
          </p:cNvPr>
          <p:cNvCxnSpPr>
            <a:cxnSpLocks/>
          </p:cNvCxnSpPr>
          <p:nvPr/>
        </p:nvCxnSpPr>
        <p:spPr>
          <a:xfrm flipH="1" flipV="1">
            <a:off x="1417080" y="5210421"/>
            <a:ext cx="222290" cy="721682"/>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17" name="矩形 16">
            <a:extLst>
              <a:ext uri="{FF2B5EF4-FFF2-40B4-BE49-F238E27FC236}">
                <a16:creationId xmlns:a16="http://schemas.microsoft.com/office/drawing/2014/main" id="{1436E6CC-58D9-49F6-8840-0233B6F104B5}"/>
              </a:ext>
            </a:extLst>
          </p:cNvPr>
          <p:cNvSpPr/>
          <p:nvPr/>
        </p:nvSpPr>
        <p:spPr>
          <a:xfrm>
            <a:off x="1555499" y="5957106"/>
            <a:ext cx="167743" cy="2387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2">
            <a:extLst>
              <a:ext uri="{FF2B5EF4-FFF2-40B4-BE49-F238E27FC236}">
                <a16:creationId xmlns:a16="http://schemas.microsoft.com/office/drawing/2014/main" id="{EDA6E9A7-5A49-469D-A3E7-5A6D57362D12}"/>
              </a:ext>
            </a:extLst>
          </p:cNvPr>
          <p:cNvSpPr txBox="1">
            <a:spLocks noChangeArrowheads="1"/>
          </p:cNvSpPr>
          <p:nvPr/>
        </p:nvSpPr>
        <p:spPr bwMode="auto">
          <a:xfrm>
            <a:off x="1432204" y="5650315"/>
            <a:ext cx="582076" cy="613581"/>
          </a:xfrm>
          <a:prstGeom prst="rect">
            <a:avLst/>
          </a:prstGeom>
          <a:noFill/>
          <a:ln w="9525">
            <a:noFill/>
            <a:miter lim="800000"/>
            <a:headEnd/>
            <a:tailEnd/>
          </a:ln>
        </p:spPr>
        <p:txBody>
          <a:bodyPr rot="0" vert="horz" wrap="square" lIns="91440" tIns="45720" rIns="91440" bIns="45720" anchor="t" anchorCtr="0">
            <a:noAutofit/>
          </a:bodyPr>
          <a:lstStyle/>
          <a:p>
            <a:r>
              <a:rPr lang="en-US" sz="4000" b="1" dirty="0">
                <a:solidFill>
                  <a:srgbClr val="0000FF"/>
                </a:solidFill>
                <a:effectLst/>
                <a:latin typeface="Segoe UI Emoji" panose="020B0502040204020203" pitchFamily="34" charset="0"/>
                <a:ea typeface="新細明體" panose="02020500000000000000" pitchFamily="18" charset="-120"/>
                <a:cs typeface="Segoe UI Emoji" panose="020B0502040204020203" pitchFamily="34" charset="0"/>
                <a:sym typeface="Wingdings 2" panose="05020102010507070707" pitchFamily="18" charset="2"/>
              </a:rPr>
              <a:t></a:t>
            </a:r>
            <a:endParaRPr lang="zh-TW" sz="2400" b="1"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grpSp>
        <p:nvGrpSpPr>
          <p:cNvPr id="18" name="群組 17">
            <a:extLst>
              <a:ext uri="{FF2B5EF4-FFF2-40B4-BE49-F238E27FC236}">
                <a16:creationId xmlns:a16="http://schemas.microsoft.com/office/drawing/2014/main" id="{9F43AE69-701A-481B-83BF-7C66B11D9DB5}"/>
              </a:ext>
            </a:extLst>
          </p:cNvPr>
          <p:cNvGrpSpPr/>
          <p:nvPr/>
        </p:nvGrpSpPr>
        <p:grpSpPr>
          <a:xfrm>
            <a:off x="423114" y="726201"/>
            <a:ext cx="7286811" cy="503799"/>
            <a:chOff x="605799" y="788558"/>
            <a:chExt cx="7286811" cy="503799"/>
          </a:xfrm>
        </p:grpSpPr>
        <p:sp>
          <p:nvSpPr>
            <p:cNvPr id="19" name="TextBox 75">
              <a:extLst>
                <a:ext uri="{FF2B5EF4-FFF2-40B4-BE49-F238E27FC236}">
                  <a16:creationId xmlns:a16="http://schemas.microsoft.com/office/drawing/2014/main" id="{8F1D5ADE-5060-4A83-9BC0-8F76AD95A8F4}"/>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20" name="Freeform: Shape 37">
              <a:extLst>
                <a:ext uri="{FF2B5EF4-FFF2-40B4-BE49-F238E27FC236}">
                  <a16:creationId xmlns:a16="http://schemas.microsoft.com/office/drawing/2014/main" id="{AF537035-962A-4BFF-B846-3FBC5F11A213}"/>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16538058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F203034B-9642-470C-812F-FD34C886AA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36202" y="1291620"/>
            <a:ext cx="5197113" cy="5276505"/>
          </a:xfrm>
          <a:prstGeom prst="rect">
            <a:avLst/>
          </a:prstGeom>
        </p:spPr>
      </p:pic>
      <p:sp>
        <p:nvSpPr>
          <p:cNvPr id="7" name="Rectangle 2"/>
          <p:cNvSpPr txBox="1">
            <a:spLocks noChangeArrowheads="1"/>
          </p:cNvSpPr>
          <p:nvPr/>
        </p:nvSpPr>
        <p:spPr>
          <a:xfrm>
            <a:off x="8011199" y="749811"/>
            <a:ext cx="2818311"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Step3</a:t>
            </a:r>
            <a:r>
              <a:rPr lang="zh-TW" altLang="en-US" sz="2000" b="1" dirty="0">
                <a:latin typeface="微軟正黑體" panose="020B0604030504040204" pitchFamily="34" charset="-120"/>
                <a:ea typeface="微軟正黑體" panose="020B0604030504040204" pitchFamily="34" charset="-120"/>
              </a:rPr>
              <a:t> 閱讀注意事項</a:t>
            </a:r>
          </a:p>
        </p:txBody>
      </p:sp>
      <p:sp>
        <p:nvSpPr>
          <p:cNvPr id="12" name="矩形 11">
            <a:extLst>
              <a:ext uri="{FF2B5EF4-FFF2-40B4-BE49-F238E27FC236}">
                <a16:creationId xmlns:a16="http://schemas.microsoft.com/office/drawing/2014/main" id="{C09070CA-86F1-47FD-A587-C5CD61CBFB80}"/>
              </a:ext>
            </a:extLst>
          </p:cNvPr>
          <p:cNvSpPr/>
          <p:nvPr/>
        </p:nvSpPr>
        <p:spPr>
          <a:xfrm>
            <a:off x="1009098" y="3066636"/>
            <a:ext cx="487111" cy="3238902"/>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閱讀注意事項後</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，請勾選</a:t>
            </a:r>
          </a:p>
        </p:txBody>
      </p:sp>
      <p:cxnSp>
        <p:nvCxnSpPr>
          <p:cNvPr id="13" name="直線接點 12">
            <a:extLst>
              <a:ext uri="{FF2B5EF4-FFF2-40B4-BE49-F238E27FC236}">
                <a16:creationId xmlns:a16="http://schemas.microsoft.com/office/drawing/2014/main" id="{53E8A31A-F173-4166-9221-C6225CEABFA2}"/>
              </a:ext>
            </a:extLst>
          </p:cNvPr>
          <p:cNvCxnSpPr>
            <a:cxnSpLocks/>
          </p:cNvCxnSpPr>
          <p:nvPr/>
        </p:nvCxnSpPr>
        <p:spPr>
          <a:xfrm flipH="1" flipV="1">
            <a:off x="1496210" y="5936037"/>
            <a:ext cx="1846588" cy="143917"/>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16" name="矩形 15">
            <a:extLst>
              <a:ext uri="{FF2B5EF4-FFF2-40B4-BE49-F238E27FC236}">
                <a16:creationId xmlns:a16="http://schemas.microsoft.com/office/drawing/2014/main" id="{F430AEFD-E829-4982-A804-8FB87F594C24}"/>
              </a:ext>
            </a:extLst>
          </p:cNvPr>
          <p:cNvSpPr/>
          <p:nvPr/>
        </p:nvSpPr>
        <p:spPr>
          <a:xfrm>
            <a:off x="3342798" y="5948398"/>
            <a:ext cx="167743" cy="2387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直線圖說文字 1 10"/>
          <p:cNvSpPr/>
          <p:nvPr/>
        </p:nvSpPr>
        <p:spPr>
          <a:xfrm>
            <a:off x="7542742" y="5528454"/>
            <a:ext cx="3755227" cy="855161"/>
          </a:xfrm>
          <a:prstGeom prst="borderCallout1">
            <a:avLst>
              <a:gd name="adj1" fmla="val 52084"/>
              <a:gd name="adj2" fmla="val -197"/>
              <a:gd name="adj3" fmla="val 102063"/>
              <a:gd name="adj4" fmla="val -73498"/>
            </a:avLst>
          </a:prstGeom>
          <a:solidFill>
            <a:schemeClr val="accent6">
              <a:lumMod val="40000"/>
              <a:lumOff val="60000"/>
            </a:schemeClr>
          </a:solidFill>
          <a:ln>
            <a:solidFill>
              <a:schemeClr val="accent6">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tx1"/>
                </a:solidFill>
                <a:latin typeface="微軟正黑體" panose="020B0604030504040204" pitchFamily="34" charset="-120"/>
                <a:ea typeface="微軟正黑體" panose="020B0604030504040204" pitchFamily="34" charset="-120"/>
              </a:rPr>
              <a:t>請考生詳閱後，</a:t>
            </a:r>
            <a:r>
              <a:rPr lang="zh-TW" altLang="en-US" b="1" dirty="0">
                <a:solidFill>
                  <a:srgbClr val="0000FF"/>
                </a:solidFill>
                <a:latin typeface="微軟正黑體" panose="020B0604030504040204" pitchFamily="34" charset="-120"/>
                <a:ea typeface="微軟正黑體" panose="020B0604030504040204" pitchFamily="34" charset="-120"/>
              </a:rPr>
              <a:t>勾選</a:t>
            </a:r>
            <a:r>
              <a:rPr lang="zh-TW" altLang="en-US" sz="1600" b="1" dirty="0">
                <a:solidFill>
                  <a:schemeClr val="tx1"/>
                </a:solidFill>
                <a:latin typeface="微軟正黑體" panose="020B0604030504040204" pitchFamily="34" charset="-120"/>
                <a:ea typeface="微軟正黑體" panose="020B0604030504040204" pitchFamily="34" charset="-120"/>
              </a:rPr>
              <a:t>「</a:t>
            </a:r>
            <a:r>
              <a:rPr lang="zh-TW" altLang="en-US" sz="1600" b="1" u="sng" dirty="0">
                <a:solidFill>
                  <a:schemeClr val="tx1"/>
                </a:solidFill>
                <a:latin typeface="微軟正黑體" panose="020B0604030504040204" pitchFamily="34" charset="-120"/>
                <a:ea typeface="微軟正黑體" panose="020B0604030504040204" pitchFamily="34" charset="-120"/>
              </a:rPr>
              <a:t>我已了解，開始進行學習歷程備審資料勾選或上傳</a:t>
            </a:r>
            <a:r>
              <a:rPr lang="zh-TW" altLang="en-US" sz="1600" b="1" dirty="0">
                <a:solidFill>
                  <a:schemeClr val="tx1"/>
                </a:solidFill>
                <a:latin typeface="微軟正黑體" panose="020B0604030504040204" pitchFamily="34" charset="-120"/>
                <a:ea typeface="微軟正黑體" panose="020B0604030504040204" pitchFamily="34" charset="-120"/>
              </a:rPr>
              <a:t>」後，按下</a:t>
            </a:r>
            <a:r>
              <a:rPr lang="zh-TW" altLang="en-US" b="1" dirty="0">
                <a:solidFill>
                  <a:srgbClr val="FF0000"/>
                </a:solidFill>
                <a:latin typeface="微軟正黑體" panose="020B0604030504040204" pitchFamily="34" charset="-120"/>
                <a:ea typeface="微軟正黑體" panose="020B0604030504040204" pitchFamily="34" charset="-120"/>
              </a:rPr>
              <a:t>確定</a:t>
            </a:r>
            <a:r>
              <a:rPr lang="zh-TW" altLang="en-US" sz="1600" b="1" dirty="0">
                <a:solidFill>
                  <a:schemeClr val="tx1"/>
                </a:solidFill>
                <a:latin typeface="微軟正黑體" panose="020B0604030504040204" pitchFamily="34" charset="-120"/>
                <a:ea typeface="微軟正黑體" panose="020B0604030504040204" pitchFamily="34" charset="-120"/>
              </a:rPr>
              <a:t>按鈕，繼續登錄作業</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18" name="矩形 17">
            <a:extLst>
              <a:ext uri="{FF2B5EF4-FFF2-40B4-BE49-F238E27FC236}">
                <a16:creationId xmlns:a16="http://schemas.microsoft.com/office/drawing/2014/main" id="{0FDF7262-EC23-478F-90BC-4D7D8A378B24}"/>
              </a:ext>
            </a:extLst>
          </p:cNvPr>
          <p:cNvSpPr/>
          <p:nvPr/>
        </p:nvSpPr>
        <p:spPr>
          <a:xfrm>
            <a:off x="4309366" y="6259782"/>
            <a:ext cx="480683" cy="2953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2">
            <a:extLst>
              <a:ext uri="{FF2B5EF4-FFF2-40B4-BE49-F238E27FC236}">
                <a16:creationId xmlns:a16="http://schemas.microsoft.com/office/drawing/2014/main" id="{7820DA3E-A9FB-4039-8592-C67C2AF26795}"/>
              </a:ext>
            </a:extLst>
          </p:cNvPr>
          <p:cNvSpPr txBox="1">
            <a:spLocks noChangeArrowheads="1"/>
          </p:cNvSpPr>
          <p:nvPr/>
        </p:nvSpPr>
        <p:spPr bwMode="auto">
          <a:xfrm>
            <a:off x="3219503" y="5691957"/>
            <a:ext cx="582076" cy="613581"/>
          </a:xfrm>
          <a:prstGeom prst="rect">
            <a:avLst/>
          </a:prstGeom>
          <a:noFill/>
          <a:ln w="9525">
            <a:noFill/>
            <a:miter lim="800000"/>
            <a:headEnd/>
            <a:tailEnd/>
          </a:ln>
        </p:spPr>
        <p:txBody>
          <a:bodyPr rot="0" vert="horz" wrap="square" lIns="91440" tIns="45720" rIns="91440" bIns="45720" anchor="t" anchorCtr="0">
            <a:noAutofit/>
          </a:bodyPr>
          <a:lstStyle/>
          <a:p>
            <a:r>
              <a:rPr lang="en-US" sz="4000" b="1" dirty="0">
                <a:solidFill>
                  <a:srgbClr val="0000FF"/>
                </a:solidFill>
                <a:effectLst/>
                <a:latin typeface="Segoe UI Emoji" panose="020B0502040204020203" pitchFamily="34" charset="0"/>
                <a:ea typeface="新細明體" panose="02020500000000000000" pitchFamily="18" charset="-120"/>
                <a:cs typeface="Segoe UI Emoji" panose="020B0502040204020203" pitchFamily="34" charset="0"/>
                <a:sym typeface="Wingdings 2" panose="05020102010507070707" pitchFamily="18" charset="2"/>
              </a:rPr>
              <a:t></a:t>
            </a:r>
            <a:endParaRPr lang="zh-TW" sz="2400" b="1"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15" name="Rectangle 199">
            <a:extLst>
              <a:ext uri="{FF2B5EF4-FFF2-40B4-BE49-F238E27FC236}">
                <a16:creationId xmlns:a16="http://schemas.microsoft.com/office/drawing/2014/main" id="{7F536092-24F4-4493-B3C4-810FAE23B168}"/>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grpSp>
        <p:nvGrpSpPr>
          <p:cNvPr id="19" name="群組 18">
            <a:extLst>
              <a:ext uri="{FF2B5EF4-FFF2-40B4-BE49-F238E27FC236}">
                <a16:creationId xmlns:a16="http://schemas.microsoft.com/office/drawing/2014/main" id="{397A2E27-49BE-4BFD-933D-DF482A685E0D}"/>
              </a:ext>
            </a:extLst>
          </p:cNvPr>
          <p:cNvGrpSpPr/>
          <p:nvPr/>
        </p:nvGrpSpPr>
        <p:grpSpPr>
          <a:xfrm>
            <a:off x="423114" y="726201"/>
            <a:ext cx="7286811" cy="503799"/>
            <a:chOff x="605799" y="788558"/>
            <a:chExt cx="7286811" cy="503799"/>
          </a:xfrm>
        </p:grpSpPr>
        <p:sp>
          <p:nvSpPr>
            <p:cNvPr id="20" name="TextBox 75">
              <a:extLst>
                <a:ext uri="{FF2B5EF4-FFF2-40B4-BE49-F238E27FC236}">
                  <a16:creationId xmlns:a16="http://schemas.microsoft.com/office/drawing/2014/main" id="{11A649C4-603D-494A-84C7-460CE6643786}"/>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21" name="Freeform: Shape 37">
              <a:extLst>
                <a:ext uri="{FF2B5EF4-FFF2-40B4-BE49-F238E27FC236}">
                  <a16:creationId xmlns:a16="http://schemas.microsoft.com/office/drawing/2014/main" id="{FB97FE1A-62FA-4AE3-8C5E-F2A71B40E455}"/>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30480417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C2E9D6D-8C07-4FA8-B4D4-5C141BA8E4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8188" y="1993724"/>
            <a:ext cx="10523488" cy="3964706"/>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7" name="Rectangle 2"/>
          <p:cNvSpPr txBox="1">
            <a:spLocks noChangeArrowheads="1"/>
          </p:cNvSpPr>
          <p:nvPr/>
        </p:nvSpPr>
        <p:spPr>
          <a:xfrm>
            <a:off x="7913494" y="728172"/>
            <a:ext cx="3076386"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Step4</a:t>
            </a:r>
            <a:r>
              <a:rPr lang="zh-TW" altLang="en-US" sz="2000" b="1" dirty="0">
                <a:latin typeface="微軟正黑體" panose="020B0604030504040204" pitchFamily="34" charset="-120"/>
                <a:ea typeface="微軟正黑體" panose="020B0604030504040204" pitchFamily="34" charset="-120"/>
              </a:rPr>
              <a:t> 個人報名資料核對</a:t>
            </a:r>
          </a:p>
        </p:txBody>
      </p:sp>
      <p:sp>
        <p:nvSpPr>
          <p:cNvPr id="19" name="直角三角形 18">
            <a:extLst>
              <a:ext uri="{FF2B5EF4-FFF2-40B4-BE49-F238E27FC236}">
                <a16:creationId xmlns:a16="http://schemas.microsoft.com/office/drawing/2014/main" id="{7D37DABB-F643-47B5-BC26-24711D1908E3}"/>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a:extLst>
              <a:ext uri="{FF2B5EF4-FFF2-40B4-BE49-F238E27FC236}">
                <a16:creationId xmlns:a16="http://schemas.microsoft.com/office/drawing/2014/main" id="{BFF11B51-0171-4BBB-BD79-1A5809E1BAB5}"/>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14" name="矩形 13"/>
          <p:cNvSpPr/>
          <p:nvPr/>
        </p:nvSpPr>
        <p:spPr>
          <a:xfrm>
            <a:off x="1649059" y="1420583"/>
            <a:ext cx="5984474" cy="390200"/>
          </a:xfrm>
          <a:prstGeom prst="rect">
            <a:avLst/>
          </a:prstGeom>
          <a:solidFill>
            <a:schemeClr val="accent6">
              <a:lumMod val="40000"/>
              <a:lumOff val="60000"/>
            </a:schemeClr>
          </a:solidFill>
          <a:ln>
            <a:solidFill>
              <a:schemeClr val="accent6">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tx1"/>
                </a:solidFill>
                <a:latin typeface="微軟正黑體" panose="020B0604030504040204" pitchFamily="34" charset="-120"/>
                <a:ea typeface="微軟正黑體" panose="020B0604030504040204" pitchFamily="34" charset="-120"/>
              </a:rPr>
              <a:t>請核對個人資料包含身分證號、姓名、就讀學校等資訊是否正確</a:t>
            </a:r>
          </a:p>
        </p:txBody>
      </p:sp>
      <p:sp>
        <p:nvSpPr>
          <p:cNvPr id="15" name="矩形 14"/>
          <p:cNvSpPr/>
          <p:nvPr/>
        </p:nvSpPr>
        <p:spPr>
          <a:xfrm>
            <a:off x="7644130" y="6050098"/>
            <a:ext cx="3287222" cy="338554"/>
          </a:xfrm>
          <a:prstGeom prst="rect">
            <a:avLst/>
          </a:prstGeom>
          <a:solidFill>
            <a:srgbClr val="C00000"/>
          </a:solidFill>
          <a:ln>
            <a:solidFill>
              <a:srgbClr val="ED7D31"/>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特別注意：各校上傳截止日期不同</a:t>
            </a:r>
          </a:p>
        </p:txBody>
      </p:sp>
      <p:sp>
        <p:nvSpPr>
          <p:cNvPr id="16" name="矩形 15"/>
          <p:cNvSpPr/>
          <p:nvPr/>
        </p:nvSpPr>
        <p:spPr>
          <a:xfrm>
            <a:off x="1009098" y="1902056"/>
            <a:ext cx="7703963" cy="56569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7" name="橢圓 16"/>
          <p:cNvSpPr/>
          <p:nvPr/>
        </p:nvSpPr>
        <p:spPr>
          <a:xfrm>
            <a:off x="1191978" y="1435683"/>
            <a:ext cx="360000" cy="360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8" name="橢圓 17"/>
          <p:cNvSpPr/>
          <p:nvPr/>
        </p:nvSpPr>
        <p:spPr>
          <a:xfrm>
            <a:off x="9271687" y="2367388"/>
            <a:ext cx="360000" cy="360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5" name="矩形 4"/>
          <p:cNvSpPr/>
          <p:nvPr/>
        </p:nvSpPr>
        <p:spPr>
          <a:xfrm>
            <a:off x="9181863" y="2737401"/>
            <a:ext cx="939800" cy="32566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0" name="群組 19">
            <a:extLst>
              <a:ext uri="{FF2B5EF4-FFF2-40B4-BE49-F238E27FC236}">
                <a16:creationId xmlns:a16="http://schemas.microsoft.com/office/drawing/2014/main" id="{D786D7EF-4DA0-4344-992A-A6CFB64595C8}"/>
              </a:ext>
            </a:extLst>
          </p:cNvPr>
          <p:cNvGrpSpPr/>
          <p:nvPr/>
        </p:nvGrpSpPr>
        <p:grpSpPr>
          <a:xfrm>
            <a:off x="423114" y="726201"/>
            <a:ext cx="7286811" cy="503799"/>
            <a:chOff x="605799" y="788558"/>
            <a:chExt cx="7286811" cy="503799"/>
          </a:xfrm>
        </p:grpSpPr>
        <p:sp>
          <p:nvSpPr>
            <p:cNvPr id="23" name="TextBox 75">
              <a:extLst>
                <a:ext uri="{FF2B5EF4-FFF2-40B4-BE49-F238E27FC236}">
                  <a16:creationId xmlns:a16="http://schemas.microsoft.com/office/drawing/2014/main" id="{603B087B-E4B3-4E91-BD1A-24CFCDB90B58}"/>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24" name="Freeform: Shape 37">
              <a:extLst>
                <a:ext uri="{FF2B5EF4-FFF2-40B4-BE49-F238E27FC236}">
                  <a16:creationId xmlns:a16="http://schemas.microsoft.com/office/drawing/2014/main" id="{7254234F-B451-48DC-B683-40E3A4189436}"/>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42268430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E40A7BB-51E8-42B7-84BA-AA6A6DBF28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28694" y="1305361"/>
            <a:ext cx="8725308" cy="5317340"/>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7925122" y="739347"/>
            <a:ext cx="3627366" cy="6343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Step5</a:t>
            </a:r>
            <a:r>
              <a:rPr lang="zh-TW" altLang="en-US" sz="2000" b="1" dirty="0">
                <a:latin typeface="微軟正黑體" panose="020B0604030504040204" pitchFamily="34" charset="-120"/>
                <a:ea typeface="微軟正黑體" panose="020B0604030504040204" pitchFamily="34" charset="-120"/>
              </a:rPr>
              <a:t> 選擇學習歷程備審資料</a:t>
            </a:r>
            <a:endParaRPr lang="en-US" altLang="zh-TW" sz="2000" b="1" dirty="0">
              <a:latin typeface="微軟正黑體" panose="020B0604030504040204" pitchFamily="34" charset="-120"/>
              <a:ea typeface="微軟正黑體" panose="020B0604030504040204" pitchFamily="34" charset="-120"/>
            </a:endParaRPr>
          </a:p>
          <a:p>
            <a:pPr>
              <a:defRPr/>
            </a:pPr>
            <a:r>
              <a:rPr lang="zh-TW" altLang="en-US" sz="2000" b="1" dirty="0">
                <a:latin typeface="微軟正黑體" panose="020B0604030504040204" pitchFamily="34" charset="-120"/>
                <a:ea typeface="微軟正黑體" panose="020B0604030504040204" pitchFamily="34" charset="-120"/>
              </a:rPr>
              <a:t>             上傳方式</a:t>
            </a:r>
            <a:r>
              <a:rPr lang="en-US" altLang="zh-TW" sz="2000" b="1" dirty="0">
                <a:latin typeface="微軟正黑體" panose="020B0604030504040204" pitchFamily="34" charset="-120"/>
                <a:ea typeface="微軟正黑體" panose="020B0604030504040204" pitchFamily="34" charset="-120"/>
              </a:rPr>
              <a:t>(1/3)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17" name="直角三角形 16">
            <a:extLst>
              <a:ext uri="{FF2B5EF4-FFF2-40B4-BE49-F238E27FC236}">
                <a16:creationId xmlns:a16="http://schemas.microsoft.com/office/drawing/2014/main" id="{510423B3-7594-401F-8042-C684F218E2B9}"/>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a:extLst>
              <a:ext uri="{FF2B5EF4-FFF2-40B4-BE49-F238E27FC236}">
                <a16:creationId xmlns:a16="http://schemas.microsoft.com/office/drawing/2014/main" id="{B51D8B93-0EC8-45C6-BE65-1473F67208BC}"/>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14" name="橢圓 13"/>
          <p:cNvSpPr/>
          <p:nvPr/>
        </p:nvSpPr>
        <p:spPr>
          <a:xfrm>
            <a:off x="3843153" y="6074306"/>
            <a:ext cx="342000" cy="342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0" name="矩形 19"/>
          <p:cNvSpPr/>
          <p:nvPr/>
        </p:nvSpPr>
        <p:spPr>
          <a:xfrm>
            <a:off x="4397130" y="5615903"/>
            <a:ext cx="4672529" cy="916807"/>
          </a:xfrm>
          <a:prstGeom prst="rect">
            <a:avLst/>
          </a:prstGeom>
          <a:solidFill>
            <a:srgbClr val="C00000"/>
          </a:solidFill>
          <a:ln>
            <a:solidFill>
              <a:srgbClr val="ED7D31"/>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考生請</a:t>
            </a:r>
            <a:r>
              <a:rPr lang="zh-TW" altLang="en-US" sz="1600" b="1" u="sng" dirty="0">
                <a:solidFill>
                  <a:srgbClr val="FFFF00"/>
                </a:solidFill>
                <a:latin typeface="微軟正黑體" panose="020B0604030504040204" pitchFamily="34" charset="-120"/>
                <a:ea typeface="微軟正黑體" panose="020B0604030504040204" pitchFamily="34" charset="-120"/>
              </a:rPr>
              <a:t>先再次檢視下方中央資料庫學習歷程檔案</a:t>
            </a:r>
            <a:r>
              <a:rPr lang="zh-TW" altLang="en-US" sz="1600" b="1" dirty="0">
                <a:solidFill>
                  <a:schemeClr val="bg1"/>
                </a:solidFill>
                <a:latin typeface="微軟正黑體" panose="020B0604030504040204" pitchFamily="34" charset="-120"/>
                <a:ea typeface="微軟正黑體" panose="020B0604030504040204" pitchFamily="34" charset="-120"/>
              </a:rPr>
              <a:t>，</a:t>
            </a:r>
            <a:endParaRPr lang="en-US" altLang="zh-TW" sz="1600" b="1" dirty="0">
              <a:solidFill>
                <a:schemeClr val="bg1"/>
              </a:solidFill>
              <a:latin typeface="微軟正黑體" panose="020B0604030504040204" pitchFamily="34" charset="-120"/>
              <a:ea typeface="微軟正黑體" panose="020B0604030504040204" pitchFamily="34" charset="-120"/>
            </a:endParaRPr>
          </a:p>
          <a:p>
            <a:r>
              <a:rPr lang="zh-TW" altLang="en-US" sz="1600" b="1" dirty="0">
                <a:solidFill>
                  <a:schemeClr val="bg1"/>
                </a:solidFill>
                <a:latin typeface="微軟正黑體" panose="020B0604030504040204" pitchFamily="34" charset="-120"/>
                <a:ea typeface="微軟正黑體" panose="020B0604030504040204" pitchFamily="34" charset="-120"/>
              </a:rPr>
              <a:t>檢視後，</a:t>
            </a:r>
            <a:r>
              <a:rPr lang="zh-TW" altLang="en-US" sz="1600" b="1" u="sng" dirty="0">
                <a:solidFill>
                  <a:srgbClr val="FFFF00"/>
                </a:solidFill>
                <a:latin typeface="微軟正黑體" panose="020B0604030504040204" pitchFamily="34" charset="-120"/>
                <a:ea typeface="微軟正黑體" panose="020B0604030504040204" pitchFamily="34" charset="-120"/>
              </a:rPr>
              <a:t>審慎考慮</a:t>
            </a:r>
            <a:r>
              <a:rPr lang="zh-TW" altLang="en-US" sz="1600" b="1" dirty="0">
                <a:solidFill>
                  <a:schemeClr val="bg1"/>
                </a:solidFill>
                <a:latin typeface="微軟正黑體" panose="020B0604030504040204" pitchFamily="34" charset="-120"/>
                <a:ea typeface="微軟正黑體" panose="020B0604030504040204" pitchFamily="34" charset="-120"/>
              </a:rPr>
              <a:t>上傳方式；</a:t>
            </a:r>
            <a:endParaRPr lang="en-US" altLang="zh-TW" sz="1600" b="1" dirty="0">
              <a:solidFill>
                <a:schemeClr val="bg1"/>
              </a:solidFill>
              <a:latin typeface="微軟正黑體" panose="020B0604030504040204" pitchFamily="34" charset="-120"/>
              <a:ea typeface="微軟正黑體" panose="020B0604030504040204" pitchFamily="34" charset="-120"/>
            </a:endParaRPr>
          </a:p>
          <a:p>
            <a:r>
              <a:rPr lang="zh-TW" altLang="en-US" sz="1600" b="1" dirty="0">
                <a:solidFill>
                  <a:schemeClr val="bg1"/>
                </a:solidFill>
                <a:latin typeface="微軟正黑體" panose="020B0604030504040204" pitchFamily="34" charset="-120"/>
                <a:ea typeface="微軟正黑體" panose="020B0604030504040204" pitchFamily="34" charset="-120"/>
              </a:rPr>
              <a:t>上傳方式一經確認即不得更改，請考生審慎選擇</a:t>
            </a:r>
            <a:r>
              <a:rPr lang="en-US" altLang="zh-TW" sz="1600" b="1" dirty="0">
                <a:solidFill>
                  <a:schemeClr val="bg1"/>
                </a:solidFill>
                <a:latin typeface="微軟正黑體" panose="020B0604030504040204" pitchFamily="34" charset="-120"/>
                <a:ea typeface="微軟正黑體" panose="020B0604030504040204" pitchFamily="34" charset="-120"/>
              </a:rPr>
              <a:t>!</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3" name="矩形 2"/>
          <p:cNvSpPr/>
          <p:nvPr/>
        </p:nvSpPr>
        <p:spPr>
          <a:xfrm>
            <a:off x="1228693" y="3538027"/>
            <a:ext cx="8725307" cy="4350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7709925" y="3106216"/>
            <a:ext cx="3707967" cy="1103102"/>
          </a:xfrm>
          <a:prstGeom prst="rect">
            <a:avLst/>
          </a:prstGeom>
          <a:solidFill>
            <a:schemeClr val="accent6">
              <a:lumMod val="40000"/>
              <a:lumOff val="60000"/>
            </a:schemeClr>
          </a:solidFill>
          <a:ln>
            <a:solidFill>
              <a:schemeClr val="accent6">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tx1"/>
                </a:solidFill>
                <a:latin typeface="微軟正黑體" panose="020B0604030504040204" pitchFamily="34" charset="-120"/>
                <a:ea typeface="微軟正黑體" panose="020B0604030504040204" pitchFamily="34" charset="-120"/>
              </a:rPr>
              <a:t>按下按鈕</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點我上傳</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後，</a:t>
            </a:r>
            <a:endParaRPr lang="en-US" altLang="zh-TW" sz="1600" b="1" dirty="0">
              <a:solidFill>
                <a:schemeClr val="tx1"/>
              </a:solidFill>
              <a:latin typeface="微軟正黑體" panose="020B0604030504040204" pitchFamily="34" charset="-120"/>
              <a:ea typeface="微軟正黑體" panose="020B0604030504040204" pitchFamily="34" charset="-120"/>
            </a:endParaRPr>
          </a:p>
          <a:p>
            <a:r>
              <a:rPr lang="zh-TW" altLang="en-US" sz="1600" b="1" dirty="0">
                <a:solidFill>
                  <a:schemeClr val="tx1"/>
                </a:solidFill>
                <a:latin typeface="微軟正黑體" panose="020B0604030504040204" pitchFamily="34" charset="-120"/>
                <a:ea typeface="微軟正黑體" panose="020B0604030504040204" pitchFamily="34" charset="-120"/>
              </a:rPr>
              <a:t>下方會出現此一校系科</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組</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、學程</a:t>
            </a:r>
            <a:endParaRPr lang="en-US" altLang="zh-TW" sz="1600" b="1" dirty="0">
              <a:solidFill>
                <a:schemeClr val="tx1"/>
              </a:solidFill>
              <a:latin typeface="微軟正黑體" panose="020B0604030504040204" pitchFamily="34" charset="-120"/>
              <a:ea typeface="微軟正黑體" panose="020B0604030504040204" pitchFamily="34" charset="-120"/>
            </a:endParaRPr>
          </a:p>
          <a:p>
            <a:r>
              <a:rPr lang="zh-TW" altLang="en-US" sz="1600" b="1" dirty="0">
                <a:solidFill>
                  <a:schemeClr val="tx1"/>
                </a:solidFill>
                <a:latin typeface="微軟正黑體" panose="020B0604030504040204" pitchFamily="34" charset="-120"/>
                <a:ea typeface="微軟正黑體" panose="020B0604030504040204" pitchFamily="34" charset="-120"/>
              </a:rPr>
              <a:t>「學習歷程備審資料上傳方式」及各項學習歷程資料檔案檢視預覽</a:t>
            </a:r>
            <a:endParaRPr lang="en-US" altLang="zh-TW" sz="1600" b="1" dirty="0">
              <a:solidFill>
                <a:schemeClr val="tx1"/>
              </a:solidFill>
              <a:latin typeface="微軟正黑體" panose="020B0604030504040204" pitchFamily="34" charset="-120"/>
              <a:ea typeface="微軟正黑體" panose="020B0604030504040204" pitchFamily="34" charset="-120"/>
            </a:endParaRPr>
          </a:p>
        </p:txBody>
      </p:sp>
      <p:sp>
        <p:nvSpPr>
          <p:cNvPr id="23" name="向右箭號 66">
            <a:extLst>
              <a:ext uri="{FF2B5EF4-FFF2-40B4-BE49-F238E27FC236}">
                <a16:creationId xmlns:a16="http://schemas.microsoft.com/office/drawing/2014/main" id="{71939968-54FF-4446-81AA-6C1C8FCB8595}"/>
              </a:ext>
            </a:extLst>
          </p:cNvPr>
          <p:cNvSpPr/>
          <p:nvPr/>
        </p:nvSpPr>
        <p:spPr>
          <a:xfrm rot="5400000">
            <a:off x="5979505" y="3865031"/>
            <a:ext cx="400739" cy="313135"/>
          </a:xfrm>
          <a:prstGeom prst="rightArrow">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C00000"/>
              </a:solidFill>
            </a:endParaRPr>
          </a:p>
        </p:txBody>
      </p:sp>
      <p:sp>
        <p:nvSpPr>
          <p:cNvPr id="24" name="矩形 23">
            <a:extLst>
              <a:ext uri="{FF2B5EF4-FFF2-40B4-BE49-F238E27FC236}">
                <a16:creationId xmlns:a16="http://schemas.microsoft.com/office/drawing/2014/main" id="{1E1926D9-DF76-4D1B-9781-00723CD1446C}"/>
              </a:ext>
            </a:extLst>
          </p:cNvPr>
          <p:cNvSpPr/>
          <p:nvPr/>
        </p:nvSpPr>
        <p:spPr>
          <a:xfrm>
            <a:off x="1372584" y="5444607"/>
            <a:ext cx="2410862" cy="10897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9" name="群組 18">
            <a:extLst>
              <a:ext uri="{FF2B5EF4-FFF2-40B4-BE49-F238E27FC236}">
                <a16:creationId xmlns:a16="http://schemas.microsoft.com/office/drawing/2014/main" id="{4119EE86-FFD7-4240-B764-4A9AACDA5E03}"/>
              </a:ext>
            </a:extLst>
          </p:cNvPr>
          <p:cNvGrpSpPr/>
          <p:nvPr/>
        </p:nvGrpSpPr>
        <p:grpSpPr>
          <a:xfrm>
            <a:off x="423114" y="726201"/>
            <a:ext cx="7286811" cy="503799"/>
            <a:chOff x="605799" y="788558"/>
            <a:chExt cx="7286811" cy="503799"/>
          </a:xfrm>
        </p:grpSpPr>
        <p:sp>
          <p:nvSpPr>
            <p:cNvPr id="21" name="TextBox 75">
              <a:extLst>
                <a:ext uri="{FF2B5EF4-FFF2-40B4-BE49-F238E27FC236}">
                  <a16:creationId xmlns:a16="http://schemas.microsoft.com/office/drawing/2014/main" id="{00D2AB1B-281D-421C-8261-0FE6D6B2FA4A}"/>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25" name="Freeform: Shape 37">
              <a:extLst>
                <a:ext uri="{FF2B5EF4-FFF2-40B4-BE49-F238E27FC236}">
                  <a16:creationId xmlns:a16="http://schemas.microsoft.com/office/drawing/2014/main" id="{BB0A2958-D571-4EBC-ACBE-D26294A1D1E9}"/>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16" name="橢圓 15"/>
          <p:cNvSpPr/>
          <p:nvPr/>
        </p:nvSpPr>
        <p:spPr>
          <a:xfrm>
            <a:off x="4934101" y="3366198"/>
            <a:ext cx="342000" cy="342973"/>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2" name="组合 226">
            <a:extLst>
              <a:ext uri="{FF2B5EF4-FFF2-40B4-BE49-F238E27FC236}">
                <a16:creationId xmlns:a16="http://schemas.microsoft.com/office/drawing/2014/main" id="{BF48E990-B88A-0BED-AB50-FA8C44955DB8}"/>
              </a:ext>
            </a:extLst>
          </p:cNvPr>
          <p:cNvGrpSpPr/>
          <p:nvPr/>
        </p:nvGrpSpPr>
        <p:grpSpPr>
          <a:xfrm rot="15518993" flipH="1" flipV="1">
            <a:off x="5656774" y="3534125"/>
            <a:ext cx="277830" cy="514700"/>
            <a:chOff x="8054975" y="4678363"/>
            <a:chExt cx="747713" cy="1430337"/>
          </a:xfrm>
          <a:solidFill>
            <a:schemeClr val="accent4">
              <a:lumMod val="20000"/>
              <a:lumOff val="80000"/>
            </a:schemeClr>
          </a:solidFill>
        </p:grpSpPr>
        <p:sp>
          <p:nvSpPr>
            <p:cNvPr id="4" name="Freeform 32">
              <a:extLst>
                <a:ext uri="{FF2B5EF4-FFF2-40B4-BE49-F238E27FC236}">
                  <a16:creationId xmlns:a16="http://schemas.microsoft.com/office/drawing/2014/main" id="{C1994D3C-13B8-D6AE-66CA-A33EAB648C5C}"/>
                </a:ext>
              </a:extLst>
            </p:cNvPr>
            <p:cNvSpPr/>
            <p:nvPr/>
          </p:nvSpPr>
          <p:spPr bwMode="auto">
            <a:xfrm>
              <a:off x="8054975" y="4678363"/>
              <a:ext cx="357188" cy="1166813"/>
            </a:xfrm>
            <a:custGeom>
              <a:avLst/>
              <a:gdLst>
                <a:gd name="T0" fmla="*/ 86 w 166"/>
                <a:gd name="T1" fmla="*/ 543 h 543"/>
                <a:gd name="T2" fmla="*/ 70 w 166"/>
                <a:gd name="T3" fmla="*/ 441 h 543"/>
                <a:gd name="T4" fmla="*/ 38 w 166"/>
                <a:gd name="T5" fmla="*/ 403 h 543"/>
                <a:gd name="T6" fmla="*/ 14 w 166"/>
                <a:gd name="T7" fmla="*/ 333 h 543"/>
                <a:gd name="T8" fmla="*/ 1 w 166"/>
                <a:gd name="T9" fmla="*/ 228 h 543"/>
                <a:gd name="T10" fmla="*/ 15 w 166"/>
                <a:gd name="T11" fmla="*/ 188 h 543"/>
                <a:gd name="T12" fmla="*/ 47 w 166"/>
                <a:gd name="T13" fmla="*/ 199 h 543"/>
                <a:gd name="T14" fmla="*/ 58 w 166"/>
                <a:gd name="T15" fmla="*/ 233 h 543"/>
                <a:gd name="T16" fmla="*/ 68 w 166"/>
                <a:gd name="T17" fmla="*/ 284 h 543"/>
                <a:gd name="T18" fmla="*/ 79 w 166"/>
                <a:gd name="T19" fmla="*/ 304 h 543"/>
                <a:gd name="T20" fmla="*/ 100 w 166"/>
                <a:gd name="T21" fmla="*/ 292 h 543"/>
                <a:gd name="T22" fmla="*/ 93 w 166"/>
                <a:gd name="T23" fmla="*/ 62 h 543"/>
                <a:gd name="T24" fmla="*/ 95 w 166"/>
                <a:gd name="T25" fmla="*/ 23 h 543"/>
                <a:gd name="T26" fmla="*/ 123 w 166"/>
                <a:gd name="T27" fmla="*/ 0 h 543"/>
                <a:gd name="T28" fmla="*/ 147 w 166"/>
                <a:gd name="T29" fmla="*/ 17 h 543"/>
                <a:gd name="T30" fmla="*/ 155 w 166"/>
                <a:gd name="T31" fmla="*/ 48 h 543"/>
                <a:gd name="T32" fmla="*/ 166 w 166"/>
                <a:gd name="T33" fmla="*/ 22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543">
                  <a:moveTo>
                    <a:pt x="86" y="543"/>
                  </a:moveTo>
                  <a:cubicBezTo>
                    <a:pt x="87" y="510"/>
                    <a:pt x="88" y="469"/>
                    <a:pt x="70" y="441"/>
                  </a:cubicBezTo>
                  <a:cubicBezTo>
                    <a:pt x="60" y="427"/>
                    <a:pt x="47" y="416"/>
                    <a:pt x="38" y="403"/>
                  </a:cubicBezTo>
                  <a:cubicBezTo>
                    <a:pt x="23" y="382"/>
                    <a:pt x="18" y="357"/>
                    <a:pt x="14" y="333"/>
                  </a:cubicBezTo>
                  <a:cubicBezTo>
                    <a:pt x="8" y="298"/>
                    <a:pt x="4" y="263"/>
                    <a:pt x="1" y="228"/>
                  </a:cubicBezTo>
                  <a:cubicBezTo>
                    <a:pt x="0" y="213"/>
                    <a:pt x="2" y="195"/>
                    <a:pt x="15" y="188"/>
                  </a:cubicBezTo>
                  <a:cubicBezTo>
                    <a:pt x="26" y="183"/>
                    <a:pt x="40" y="189"/>
                    <a:pt x="47" y="199"/>
                  </a:cubicBezTo>
                  <a:cubicBezTo>
                    <a:pt x="54" y="208"/>
                    <a:pt x="56" y="221"/>
                    <a:pt x="58" y="233"/>
                  </a:cubicBezTo>
                  <a:cubicBezTo>
                    <a:pt x="62" y="250"/>
                    <a:pt x="65" y="267"/>
                    <a:pt x="68" y="284"/>
                  </a:cubicBezTo>
                  <a:cubicBezTo>
                    <a:pt x="69" y="292"/>
                    <a:pt x="71" y="301"/>
                    <a:pt x="79" y="304"/>
                  </a:cubicBezTo>
                  <a:cubicBezTo>
                    <a:pt x="87" y="308"/>
                    <a:pt x="97" y="300"/>
                    <a:pt x="100" y="292"/>
                  </a:cubicBezTo>
                  <a:cubicBezTo>
                    <a:pt x="102" y="220"/>
                    <a:pt x="101" y="133"/>
                    <a:pt x="93" y="62"/>
                  </a:cubicBezTo>
                  <a:cubicBezTo>
                    <a:pt x="92" y="49"/>
                    <a:pt x="91" y="36"/>
                    <a:pt x="95" y="23"/>
                  </a:cubicBezTo>
                  <a:cubicBezTo>
                    <a:pt x="99" y="11"/>
                    <a:pt x="110" y="0"/>
                    <a:pt x="123" y="0"/>
                  </a:cubicBezTo>
                  <a:cubicBezTo>
                    <a:pt x="133" y="0"/>
                    <a:pt x="142" y="8"/>
                    <a:pt x="147" y="17"/>
                  </a:cubicBezTo>
                  <a:cubicBezTo>
                    <a:pt x="152" y="27"/>
                    <a:pt x="154" y="37"/>
                    <a:pt x="155" y="48"/>
                  </a:cubicBezTo>
                  <a:cubicBezTo>
                    <a:pt x="162" y="108"/>
                    <a:pt x="164" y="168"/>
                    <a:pt x="166" y="229"/>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6" name="Freeform 33">
              <a:extLst>
                <a:ext uri="{FF2B5EF4-FFF2-40B4-BE49-F238E27FC236}">
                  <a16:creationId xmlns:a16="http://schemas.microsoft.com/office/drawing/2014/main" id="{CC16C87B-E588-1F31-9E87-9B9BEFDA97DC}"/>
                </a:ext>
              </a:extLst>
            </p:cNvPr>
            <p:cNvSpPr/>
            <p:nvPr/>
          </p:nvSpPr>
          <p:spPr bwMode="auto">
            <a:xfrm>
              <a:off x="8408988" y="5019675"/>
              <a:ext cx="146050" cy="133350"/>
            </a:xfrm>
            <a:custGeom>
              <a:avLst/>
              <a:gdLst>
                <a:gd name="T0" fmla="*/ 0 w 68"/>
                <a:gd name="T1" fmla="*/ 11 h 62"/>
                <a:gd name="T2" fmla="*/ 41 w 68"/>
                <a:gd name="T3" fmla="*/ 0 h 62"/>
                <a:gd name="T4" fmla="*/ 59 w 68"/>
                <a:gd name="T5" fmla="*/ 14 h 62"/>
                <a:gd name="T6" fmla="*/ 67 w 68"/>
                <a:gd name="T7" fmla="*/ 62 h 62"/>
              </a:gdLst>
              <a:ahLst/>
              <a:cxnLst>
                <a:cxn ang="0">
                  <a:pos x="T0" y="T1"/>
                </a:cxn>
                <a:cxn ang="0">
                  <a:pos x="T2" y="T3"/>
                </a:cxn>
                <a:cxn ang="0">
                  <a:pos x="T4" y="T5"/>
                </a:cxn>
                <a:cxn ang="0">
                  <a:pos x="T6" y="T7"/>
                </a:cxn>
              </a:cxnLst>
              <a:rect l="0" t="0" r="r" b="b"/>
              <a:pathLst>
                <a:path w="68" h="62">
                  <a:moveTo>
                    <a:pt x="0" y="11"/>
                  </a:moveTo>
                  <a:cubicBezTo>
                    <a:pt x="11" y="2"/>
                    <a:pt x="27" y="0"/>
                    <a:pt x="41" y="0"/>
                  </a:cubicBezTo>
                  <a:cubicBezTo>
                    <a:pt x="51" y="0"/>
                    <a:pt x="56" y="5"/>
                    <a:pt x="59" y="14"/>
                  </a:cubicBezTo>
                  <a:cubicBezTo>
                    <a:pt x="65" y="29"/>
                    <a:pt x="68" y="46"/>
                    <a:pt x="67" y="62"/>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7" name="Freeform 34">
              <a:extLst>
                <a:ext uri="{FF2B5EF4-FFF2-40B4-BE49-F238E27FC236}">
                  <a16:creationId xmlns:a16="http://schemas.microsoft.com/office/drawing/2014/main" id="{A2498BA0-313B-A845-D34A-42114BD03DC6}"/>
                </a:ext>
              </a:extLst>
            </p:cNvPr>
            <p:cNvSpPr/>
            <p:nvPr/>
          </p:nvSpPr>
          <p:spPr bwMode="auto">
            <a:xfrm>
              <a:off x="8545513" y="5068888"/>
              <a:ext cx="136525" cy="168275"/>
            </a:xfrm>
            <a:custGeom>
              <a:avLst/>
              <a:gdLst>
                <a:gd name="T0" fmla="*/ 0 w 63"/>
                <a:gd name="T1" fmla="*/ 5 h 78"/>
                <a:gd name="T2" fmla="*/ 25 w 63"/>
                <a:gd name="T3" fmla="*/ 0 h 78"/>
                <a:gd name="T4" fmla="*/ 48 w 63"/>
                <a:gd name="T5" fmla="*/ 9 h 78"/>
                <a:gd name="T6" fmla="*/ 55 w 63"/>
                <a:gd name="T7" fmla="*/ 24 h 78"/>
                <a:gd name="T8" fmla="*/ 62 w 63"/>
                <a:gd name="T9" fmla="*/ 78 h 78"/>
              </a:gdLst>
              <a:ahLst/>
              <a:cxnLst>
                <a:cxn ang="0">
                  <a:pos x="T0" y="T1"/>
                </a:cxn>
                <a:cxn ang="0">
                  <a:pos x="T2" y="T3"/>
                </a:cxn>
                <a:cxn ang="0">
                  <a:pos x="T4" y="T5"/>
                </a:cxn>
                <a:cxn ang="0">
                  <a:pos x="T6" y="T7"/>
                </a:cxn>
                <a:cxn ang="0">
                  <a:pos x="T8" y="T9"/>
                </a:cxn>
              </a:cxnLst>
              <a:rect l="0" t="0" r="r" b="b"/>
              <a:pathLst>
                <a:path w="63" h="78">
                  <a:moveTo>
                    <a:pt x="0" y="5"/>
                  </a:moveTo>
                  <a:cubicBezTo>
                    <a:pt x="8" y="3"/>
                    <a:pt x="17" y="0"/>
                    <a:pt x="25" y="0"/>
                  </a:cubicBezTo>
                  <a:cubicBezTo>
                    <a:pt x="34" y="0"/>
                    <a:pt x="43" y="3"/>
                    <a:pt x="48" y="9"/>
                  </a:cubicBezTo>
                  <a:cubicBezTo>
                    <a:pt x="52" y="13"/>
                    <a:pt x="54" y="18"/>
                    <a:pt x="55" y="24"/>
                  </a:cubicBezTo>
                  <a:cubicBezTo>
                    <a:pt x="61" y="41"/>
                    <a:pt x="63" y="59"/>
                    <a:pt x="62" y="78"/>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11" name="Freeform 35">
              <a:extLst>
                <a:ext uri="{FF2B5EF4-FFF2-40B4-BE49-F238E27FC236}">
                  <a16:creationId xmlns:a16="http://schemas.microsoft.com/office/drawing/2014/main" id="{FDBB7B22-3EEA-E495-25CD-B854E4A4777F}"/>
                </a:ext>
              </a:extLst>
            </p:cNvPr>
            <p:cNvSpPr/>
            <p:nvPr/>
          </p:nvSpPr>
          <p:spPr bwMode="auto">
            <a:xfrm>
              <a:off x="8666163" y="5127625"/>
              <a:ext cx="136525" cy="708025"/>
            </a:xfrm>
            <a:custGeom>
              <a:avLst/>
              <a:gdLst>
                <a:gd name="T0" fmla="*/ 3 w 63"/>
                <a:gd name="T1" fmla="*/ 6 h 330"/>
                <a:gd name="T2" fmla="*/ 46 w 63"/>
                <a:gd name="T3" fmla="*/ 28 h 330"/>
                <a:gd name="T4" fmla="*/ 58 w 63"/>
                <a:gd name="T5" fmla="*/ 80 h 330"/>
                <a:gd name="T6" fmla="*/ 46 w 63"/>
                <a:gd name="T7" fmla="*/ 210 h 330"/>
                <a:gd name="T8" fmla="*/ 16 w 63"/>
                <a:gd name="T9" fmla="*/ 267 h 330"/>
                <a:gd name="T10" fmla="*/ 4 w 63"/>
                <a:gd name="T11" fmla="*/ 330 h 330"/>
              </a:gdLst>
              <a:ahLst/>
              <a:cxnLst>
                <a:cxn ang="0">
                  <a:pos x="T0" y="T1"/>
                </a:cxn>
                <a:cxn ang="0">
                  <a:pos x="T2" y="T3"/>
                </a:cxn>
                <a:cxn ang="0">
                  <a:pos x="T4" y="T5"/>
                </a:cxn>
                <a:cxn ang="0">
                  <a:pos x="T6" y="T7"/>
                </a:cxn>
                <a:cxn ang="0">
                  <a:pos x="T8" y="T9"/>
                </a:cxn>
                <a:cxn ang="0">
                  <a:pos x="T10" y="T11"/>
                </a:cxn>
              </a:cxnLst>
              <a:rect l="0" t="0" r="r" b="b"/>
              <a:pathLst>
                <a:path w="63" h="330">
                  <a:moveTo>
                    <a:pt x="3" y="6"/>
                  </a:moveTo>
                  <a:cubicBezTo>
                    <a:pt x="20" y="0"/>
                    <a:pt x="37" y="12"/>
                    <a:pt x="46" y="28"/>
                  </a:cubicBezTo>
                  <a:cubicBezTo>
                    <a:pt x="55" y="43"/>
                    <a:pt x="57" y="62"/>
                    <a:pt x="58" y="80"/>
                  </a:cubicBezTo>
                  <a:cubicBezTo>
                    <a:pt x="61" y="124"/>
                    <a:pt x="63" y="170"/>
                    <a:pt x="46" y="210"/>
                  </a:cubicBezTo>
                  <a:cubicBezTo>
                    <a:pt x="38" y="230"/>
                    <a:pt x="24" y="247"/>
                    <a:pt x="16" y="267"/>
                  </a:cubicBezTo>
                  <a:cubicBezTo>
                    <a:pt x="6" y="290"/>
                    <a:pt x="0" y="305"/>
                    <a:pt x="4" y="330"/>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12" name="Freeform 36">
              <a:extLst>
                <a:ext uri="{FF2B5EF4-FFF2-40B4-BE49-F238E27FC236}">
                  <a16:creationId xmlns:a16="http://schemas.microsoft.com/office/drawing/2014/main" id="{D5BC18DE-4BB6-54D9-BE2B-CFE8BC565DF4}"/>
                </a:ext>
              </a:extLst>
            </p:cNvPr>
            <p:cNvSpPr/>
            <p:nvPr/>
          </p:nvSpPr>
          <p:spPr bwMode="auto">
            <a:xfrm>
              <a:off x="8158163" y="5838825"/>
              <a:ext cx="590550" cy="269875"/>
            </a:xfrm>
            <a:custGeom>
              <a:avLst/>
              <a:gdLst>
                <a:gd name="T0" fmla="*/ 0 w 274"/>
                <a:gd name="T1" fmla="*/ 6 h 126"/>
                <a:gd name="T2" fmla="*/ 261 w 274"/>
                <a:gd name="T3" fmla="*/ 0 h 126"/>
                <a:gd name="T4" fmla="*/ 274 w 274"/>
                <a:gd name="T5" fmla="*/ 104 h 126"/>
                <a:gd name="T6" fmla="*/ 11 w 274"/>
                <a:gd name="T7" fmla="*/ 126 h 126"/>
                <a:gd name="T8" fmla="*/ 0 w 274"/>
                <a:gd name="T9" fmla="*/ 6 h 126"/>
              </a:gdLst>
              <a:ahLst/>
              <a:cxnLst>
                <a:cxn ang="0">
                  <a:pos x="T0" y="T1"/>
                </a:cxn>
                <a:cxn ang="0">
                  <a:pos x="T2" y="T3"/>
                </a:cxn>
                <a:cxn ang="0">
                  <a:pos x="T4" y="T5"/>
                </a:cxn>
                <a:cxn ang="0">
                  <a:pos x="T6" y="T7"/>
                </a:cxn>
                <a:cxn ang="0">
                  <a:pos x="T8" y="T9"/>
                </a:cxn>
              </a:cxnLst>
              <a:rect l="0" t="0" r="r" b="b"/>
              <a:pathLst>
                <a:path w="274" h="126">
                  <a:moveTo>
                    <a:pt x="0" y="6"/>
                  </a:moveTo>
                  <a:cubicBezTo>
                    <a:pt x="87" y="4"/>
                    <a:pt x="174" y="2"/>
                    <a:pt x="261" y="0"/>
                  </a:cubicBezTo>
                  <a:cubicBezTo>
                    <a:pt x="268" y="34"/>
                    <a:pt x="273" y="69"/>
                    <a:pt x="274" y="104"/>
                  </a:cubicBezTo>
                  <a:cubicBezTo>
                    <a:pt x="186" y="110"/>
                    <a:pt x="98" y="117"/>
                    <a:pt x="11" y="126"/>
                  </a:cubicBezTo>
                  <a:cubicBezTo>
                    <a:pt x="5" y="87"/>
                    <a:pt x="1" y="46"/>
                    <a:pt x="0" y="6"/>
                  </a:cubicBezTo>
                  <a:close/>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grpSp>
    </p:spTree>
    <p:extLst>
      <p:ext uri="{BB962C8B-B14F-4D97-AF65-F5344CB8AC3E}">
        <p14:creationId xmlns:p14="http://schemas.microsoft.com/office/powerpoint/2010/main" val="527517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7834640" y="767721"/>
            <a:ext cx="3583252" cy="6343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Step5</a:t>
            </a:r>
            <a:r>
              <a:rPr lang="zh-TW" altLang="en-US" sz="2000" b="1" dirty="0">
                <a:latin typeface="微軟正黑體" panose="020B0604030504040204" pitchFamily="34" charset="-120"/>
                <a:ea typeface="微軟正黑體" panose="020B0604030504040204" pitchFamily="34" charset="-120"/>
              </a:rPr>
              <a:t> 選擇學習歷程備審資料</a:t>
            </a:r>
            <a:endParaRPr lang="en-US" altLang="zh-TW" sz="2000" b="1" dirty="0">
              <a:latin typeface="微軟正黑體" panose="020B0604030504040204" pitchFamily="34" charset="-120"/>
              <a:ea typeface="微軟正黑體" panose="020B0604030504040204" pitchFamily="34" charset="-120"/>
            </a:endParaRPr>
          </a:p>
          <a:p>
            <a:pPr>
              <a:defRPr/>
            </a:pPr>
            <a:r>
              <a:rPr lang="zh-TW" altLang="en-US" sz="2000" b="1" dirty="0">
                <a:latin typeface="微軟正黑體" panose="020B0604030504040204" pitchFamily="34" charset="-120"/>
                <a:ea typeface="微軟正黑體" panose="020B0604030504040204" pitchFamily="34" charset="-120"/>
              </a:rPr>
              <a:t>             上傳方式</a:t>
            </a:r>
            <a:r>
              <a:rPr lang="en-US" altLang="zh-TW" sz="2000" b="1" dirty="0">
                <a:latin typeface="微軟正黑體" panose="020B0604030504040204" pitchFamily="34" charset="-120"/>
                <a:ea typeface="微軟正黑體" panose="020B0604030504040204" pitchFamily="34" charset="-120"/>
              </a:rPr>
              <a:t>(2/3)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16" name="直角三角形 15">
            <a:extLst>
              <a:ext uri="{FF2B5EF4-FFF2-40B4-BE49-F238E27FC236}">
                <a16:creationId xmlns:a16="http://schemas.microsoft.com/office/drawing/2014/main" id="{2AAAF917-20E2-4191-9A2C-AF146FEA7CBF}"/>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EB3FD818-CF7B-43A7-9AF7-4088DC0BCA69}"/>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grpSp>
        <p:nvGrpSpPr>
          <p:cNvPr id="10" name="群組 9">
            <a:extLst>
              <a:ext uri="{FF2B5EF4-FFF2-40B4-BE49-F238E27FC236}">
                <a16:creationId xmlns:a16="http://schemas.microsoft.com/office/drawing/2014/main" id="{83F16A06-8F92-476C-B185-98FFC5895D39}"/>
              </a:ext>
            </a:extLst>
          </p:cNvPr>
          <p:cNvGrpSpPr/>
          <p:nvPr/>
        </p:nvGrpSpPr>
        <p:grpSpPr>
          <a:xfrm>
            <a:off x="1166571" y="1598445"/>
            <a:ext cx="8687292" cy="4765855"/>
            <a:chOff x="1166571" y="1598445"/>
            <a:chExt cx="8687292" cy="4765855"/>
          </a:xfrm>
        </p:grpSpPr>
        <p:sp>
          <p:nvSpPr>
            <p:cNvPr id="21" name="矩形 20"/>
            <p:cNvSpPr/>
            <p:nvPr/>
          </p:nvSpPr>
          <p:spPr>
            <a:xfrm>
              <a:off x="3589713" y="2320338"/>
              <a:ext cx="5907505" cy="423437"/>
            </a:xfrm>
            <a:prstGeom prst="rect">
              <a:avLst/>
            </a:prstGeom>
            <a:solidFill>
              <a:schemeClr val="accent6"/>
            </a:solidFill>
            <a:ln>
              <a:solidFill>
                <a:schemeClr val="accent6"/>
              </a:solidFill>
            </a:ln>
          </p:spPr>
          <p:style>
            <a:lnRef idx="3">
              <a:schemeClr val="lt1"/>
            </a:lnRef>
            <a:fillRef idx="1">
              <a:schemeClr val="accent4"/>
            </a:fillRef>
            <a:effectRef idx="1">
              <a:schemeClr val="accent4"/>
            </a:effectRef>
            <a:fontRef idx="minor">
              <a:schemeClr val="lt1"/>
            </a:fontRef>
          </p:style>
          <p:txBody>
            <a:bodyPr vert="horz"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方式</a:t>
              </a:r>
              <a:r>
                <a:rPr lang="en-US" altLang="zh-TW" b="1" dirty="0">
                  <a:solidFill>
                    <a:schemeClr val="bg1"/>
                  </a:solidFill>
                  <a:latin typeface="微軟正黑體" panose="020B0604030504040204" pitchFamily="34" charset="-120"/>
                  <a:ea typeface="微軟正黑體" panose="020B0604030504040204" pitchFamily="34" charset="-120"/>
                </a:rPr>
                <a:t>1</a:t>
              </a:r>
              <a:r>
                <a:rPr lang="zh-TW" altLang="en-US" b="1" dirty="0">
                  <a:solidFill>
                    <a:schemeClr val="bg1"/>
                  </a:solidFill>
                  <a:latin typeface="微軟正黑體" panose="020B0604030504040204" pitchFamily="34" charset="-120"/>
                  <a:ea typeface="微軟正黑體" panose="020B0604030504040204" pitchFamily="34" charset="-120"/>
                </a:rPr>
                <a:t>：勾選中央資料庫學習歷程檔案</a:t>
              </a:r>
            </a:p>
          </p:txBody>
        </p:sp>
        <p:sp>
          <p:nvSpPr>
            <p:cNvPr id="22" name="矩形 21"/>
            <p:cNvSpPr/>
            <p:nvPr/>
          </p:nvSpPr>
          <p:spPr>
            <a:xfrm>
              <a:off x="3589712" y="4513407"/>
              <a:ext cx="5907505" cy="423437"/>
            </a:xfrm>
            <a:prstGeom prst="rect">
              <a:avLst/>
            </a:prstGeom>
            <a:solidFill>
              <a:schemeClr val="accent6"/>
            </a:solidFill>
            <a:ln>
              <a:solidFill>
                <a:schemeClr val="accent6"/>
              </a:solidFill>
            </a:ln>
          </p:spPr>
          <p:style>
            <a:lnRef idx="3">
              <a:schemeClr val="lt1"/>
            </a:lnRef>
            <a:fillRef idx="1">
              <a:schemeClr val="accent4"/>
            </a:fillRef>
            <a:effectRef idx="1">
              <a:schemeClr val="accent4"/>
            </a:effectRef>
            <a:fontRef idx="minor">
              <a:schemeClr val="lt1"/>
            </a:fontRef>
          </p:style>
          <p:txBody>
            <a:bodyPr vert="horz"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方式</a:t>
              </a:r>
              <a:r>
                <a:rPr lang="en-US" altLang="zh-TW" b="1" dirty="0">
                  <a:solidFill>
                    <a:schemeClr val="bg1"/>
                  </a:solidFill>
                  <a:latin typeface="微軟正黑體" panose="020B0604030504040204" pitchFamily="34" charset="-120"/>
                  <a:ea typeface="微軟正黑體" panose="020B0604030504040204" pitchFamily="34" charset="-120"/>
                </a:rPr>
                <a:t>2</a:t>
              </a:r>
              <a:r>
                <a:rPr lang="zh-TW" altLang="en-US" b="1" dirty="0">
                  <a:solidFill>
                    <a:schemeClr val="bg1"/>
                  </a:solidFill>
                  <a:latin typeface="微軟正黑體" panose="020B0604030504040204" pitchFamily="34" charset="-120"/>
                  <a:ea typeface="微軟正黑體" panose="020B0604030504040204" pitchFamily="34" charset="-120"/>
                </a:rPr>
                <a:t>：自行上傳</a:t>
              </a:r>
              <a:r>
                <a:rPr lang="en-US" altLang="zh-TW" b="1" dirty="0">
                  <a:solidFill>
                    <a:schemeClr val="bg1"/>
                  </a:solidFill>
                  <a:latin typeface="微軟正黑體" panose="020B0604030504040204" pitchFamily="34" charset="-120"/>
                  <a:ea typeface="微軟正黑體" panose="020B0604030504040204" pitchFamily="34" charset="-120"/>
                </a:rPr>
                <a:t>PDF</a:t>
              </a:r>
              <a:r>
                <a:rPr lang="zh-TW" altLang="en-US" b="1" dirty="0">
                  <a:solidFill>
                    <a:schemeClr val="bg1"/>
                  </a:solidFill>
                  <a:latin typeface="微軟正黑體" panose="020B0604030504040204" pitchFamily="34" charset="-120"/>
                  <a:ea typeface="微軟正黑體" panose="020B0604030504040204" pitchFamily="34" charset="-120"/>
                </a:rPr>
                <a:t>檔案</a:t>
              </a:r>
            </a:p>
          </p:txBody>
        </p:sp>
        <p:sp>
          <p:nvSpPr>
            <p:cNvPr id="23" name="Rectangle 2"/>
            <p:cNvSpPr txBox="1">
              <a:spLocks noChangeArrowheads="1"/>
            </p:cNvSpPr>
            <p:nvPr/>
          </p:nvSpPr>
          <p:spPr>
            <a:xfrm>
              <a:off x="1166571" y="1598445"/>
              <a:ext cx="8687292"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Wingdings" panose="05000000000000000000" pitchFamily="2" charset="2"/>
                <a:buChar char="Ø"/>
                <a:defRPr/>
              </a:pPr>
              <a:r>
                <a:rPr lang="zh-TW" altLang="en-US" sz="1800" b="1" dirty="0">
                  <a:latin typeface="微軟正黑體" panose="020B0604030504040204" pitchFamily="34" charset="-120"/>
                  <a:ea typeface="微軟正黑體" panose="020B0604030504040204" pitchFamily="34" charset="-120"/>
                </a:rPr>
                <a:t>輸入通行碼按下確認後，系統會跳出提示視窗，請考生再次確認選擇之上傳方式：</a:t>
              </a:r>
              <a:endParaRPr lang="zh-TW" altLang="en-US" sz="1800" kern="0" dirty="0">
                <a:solidFill>
                  <a:srgbClr val="FF0000"/>
                </a:solidFill>
                <a:latin typeface="標楷體" panose="03000509000000000000" pitchFamily="65" charset="-120"/>
                <a:ea typeface="標楷體" panose="03000509000000000000" pitchFamily="65" charset="-120"/>
              </a:endParaRPr>
            </a:p>
          </p:txBody>
        </p:sp>
        <p:pic>
          <p:nvPicPr>
            <p:cNvPr id="5" name="圖片 4">
              <a:extLst>
                <a:ext uri="{FF2B5EF4-FFF2-40B4-BE49-F238E27FC236}">
                  <a16:creationId xmlns:a16="http://schemas.microsoft.com/office/drawing/2014/main" id="{F3DDD4CC-0FCB-45E0-834C-599488F8E6B0}"/>
                </a:ext>
              </a:extLst>
            </p:cNvPr>
            <p:cNvPicPr>
              <a:picLocks noChangeAspect="1"/>
            </p:cNvPicPr>
            <p:nvPr/>
          </p:nvPicPr>
          <p:blipFill rotWithShape="1">
            <a:blip r:embed="rId3"/>
            <a:srcRect b="4715"/>
            <a:stretch/>
          </p:blipFill>
          <p:spPr>
            <a:xfrm>
              <a:off x="3766924" y="2770489"/>
              <a:ext cx="5553075" cy="1370451"/>
            </a:xfrm>
            <a:prstGeom prst="rect">
              <a:avLst/>
            </a:prstGeom>
          </p:spPr>
        </p:pic>
        <p:pic>
          <p:nvPicPr>
            <p:cNvPr id="7" name="圖片 6">
              <a:extLst>
                <a:ext uri="{FF2B5EF4-FFF2-40B4-BE49-F238E27FC236}">
                  <a16:creationId xmlns:a16="http://schemas.microsoft.com/office/drawing/2014/main" id="{DD5A93E8-6452-4456-8BAF-92E5FED6CEF9}"/>
                </a:ext>
              </a:extLst>
            </p:cNvPr>
            <p:cNvPicPr>
              <a:picLocks noChangeAspect="1"/>
            </p:cNvPicPr>
            <p:nvPr/>
          </p:nvPicPr>
          <p:blipFill>
            <a:blip r:embed="rId4"/>
            <a:stretch>
              <a:fillRect/>
            </a:stretch>
          </p:blipFill>
          <p:spPr>
            <a:xfrm>
              <a:off x="4166975" y="4954600"/>
              <a:ext cx="4752975" cy="1409700"/>
            </a:xfrm>
            <a:prstGeom prst="rect">
              <a:avLst/>
            </a:prstGeom>
          </p:spPr>
        </p:pic>
        <p:sp>
          <p:nvSpPr>
            <p:cNvPr id="20" name="矩形 19"/>
            <p:cNvSpPr/>
            <p:nvPr/>
          </p:nvSpPr>
          <p:spPr>
            <a:xfrm>
              <a:off x="1168895" y="3782854"/>
              <a:ext cx="4264865" cy="64633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TW" altLang="en-US" b="1" dirty="0">
                  <a:latin typeface="微軟正黑體" panose="020B0604030504040204" pitchFamily="34" charset="-120"/>
                  <a:ea typeface="微軟正黑體" panose="020B0604030504040204" pitchFamily="34" charset="-120"/>
                </a:rPr>
                <a:t>請考生務必審慎思考後，再行按下確定；</a:t>
              </a:r>
              <a:endParaRPr lang="en-US" altLang="zh-TW" b="1" dirty="0">
                <a:latin typeface="微軟正黑體" panose="020B0604030504040204" pitchFamily="34" charset="-120"/>
                <a:ea typeface="微軟正黑體" panose="020B0604030504040204" pitchFamily="34" charset="-120"/>
              </a:endParaRPr>
            </a:p>
            <a:p>
              <a:r>
                <a:rPr lang="zh-TW" altLang="en-US" b="1" dirty="0">
                  <a:solidFill>
                    <a:srgbClr val="FFFF00"/>
                  </a:solidFill>
                  <a:latin typeface="微軟正黑體" panose="020B0604030504040204" pitchFamily="34" charset="-120"/>
                  <a:ea typeface="微軟正黑體" panose="020B0604030504040204" pitchFamily="34" charset="-120"/>
                </a:rPr>
                <a:t>確定後即不可再更改上傳方式</a:t>
              </a:r>
              <a:r>
                <a:rPr lang="zh-TW" altLang="en-US" b="1" dirty="0">
                  <a:latin typeface="微軟正黑體" panose="020B0604030504040204" pitchFamily="34" charset="-120"/>
                  <a:ea typeface="微軟正黑體" panose="020B0604030504040204" pitchFamily="34" charset="-120"/>
                </a:rPr>
                <a:t>。</a:t>
              </a:r>
            </a:p>
          </p:txBody>
        </p:sp>
        <p:sp>
          <p:nvSpPr>
            <p:cNvPr id="25" name="文字方塊 24"/>
            <p:cNvSpPr txBox="1"/>
            <p:nvPr/>
          </p:nvSpPr>
          <p:spPr>
            <a:xfrm rot="10800000">
              <a:off x="4083729" y="4835043"/>
              <a:ext cx="2047781" cy="707886"/>
            </a:xfrm>
            <a:prstGeom prst="rect">
              <a:avLst/>
            </a:prstGeom>
            <a:noFill/>
          </p:spPr>
          <p:txBody>
            <a:bodyPr wrap="square" rtlCol="0">
              <a:spAutoFit/>
            </a:bodyPr>
            <a:lstStyle/>
            <a:p>
              <a:r>
                <a:rPr lang="en-US" altLang="zh-TW" sz="2000" b="1" dirty="0">
                  <a:solidFill>
                    <a:srgbClr val="5A00B4"/>
                  </a:solidFill>
                </a:rPr>
                <a:t>﹌﹌﹌﹌﹌﹌</a:t>
              </a:r>
              <a:endParaRPr lang="zh-TW" altLang="en-US" sz="2000" b="1" dirty="0">
                <a:solidFill>
                  <a:srgbClr val="5A00B4"/>
                </a:solidFill>
              </a:endParaRPr>
            </a:p>
            <a:p>
              <a:endParaRPr lang="zh-TW" altLang="en-US" sz="2000" b="1" dirty="0">
                <a:solidFill>
                  <a:srgbClr val="5A00B4"/>
                </a:solidFill>
              </a:endParaRPr>
            </a:p>
          </p:txBody>
        </p:sp>
        <p:sp>
          <p:nvSpPr>
            <p:cNvPr id="24" name="文字方塊 23"/>
            <p:cNvSpPr txBox="1"/>
            <p:nvPr/>
          </p:nvSpPr>
          <p:spPr>
            <a:xfrm rot="10800000">
              <a:off x="3996646" y="2976603"/>
              <a:ext cx="2649554" cy="400110"/>
            </a:xfrm>
            <a:prstGeom prst="rect">
              <a:avLst/>
            </a:prstGeom>
            <a:noFill/>
          </p:spPr>
          <p:txBody>
            <a:bodyPr wrap="square" rtlCol="0">
              <a:spAutoFit/>
            </a:bodyPr>
            <a:lstStyle/>
            <a:p>
              <a:r>
                <a:rPr lang="en-US" altLang="zh-TW" sz="2000" b="1" dirty="0">
                  <a:solidFill>
                    <a:srgbClr val="5A00B4"/>
                  </a:solidFill>
                </a:rPr>
                <a:t>﹌﹌﹌﹌﹌﹌﹌﹌﹌</a:t>
              </a:r>
              <a:endParaRPr lang="zh-TW" altLang="en-US" sz="2000" b="1" dirty="0">
                <a:solidFill>
                  <a:srgbClr val="5A00B4"/>
                </a:solidFill>
              </a:endParaRPr>
            </a:p>
          </p:txBody>
        </p:sp>
        <p:sp>
          <p:nvSpPr>
            <p:cNvPr id="26" name="矩形 25">
              <a:extLst>
                <a:ext uri="{FF2B5EF4-FFF2-40B4-BE49-F238E27FC236}">
                  <a16:creationId xmlns:a16="http://schemas.microsoft.com/office/drawing/2014/main" id="{3E4216D8-8AC7-4E7F-9BBC-28BF74961256}"/>
                </a:ext>
              </a:extLst>
            </p:cNvPr>
            <p:cNvSpPr/>
            <p:nvPr/>
          </p:nvSpPr>
          <p:spPr>
            <a:xfrm>
              <a:off x="5770485" y="5683250"/>
              <a:ext cx="744670" cy="4778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2A17CF36-B8A1-4577-A839-6BC3A619E33C}"/>
                </a:ext>
              </a:extLst>
            </p:cNvPr>
            <p:cNvSpPr/>
            <p:nvPr/>
          </p:nvSpPr>
          <p:spPr>
            <a:xfrm>
              <a:off x="5753349" y="3481287"/>
              <a:ext cx="744670" cy="4778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9" name="群組 18">
            <a:extLst>
              <a:ext uri="{FF2B5EF4-FFF2-40B4-BE49-F238E27FC236}">
                <a16:creationId xmlns:a16="http://schemas.microsoft.com/office/drawing/2014/main" id="{ABD07B90-2786-4110-B6B5-9A6CF208BC98}"/>
              </a:ext>
            </a:extLst>
          </p:cNvPr>
          <p:cNvGrpSpPr/>
          <p:nvPr/>
        </p:nvGrpSpPr>
        <p:grpSpPr>
          <a:xfrm>
            <a:off x="423114" y="726201"/>
            <a:ext cx="7286811" cy="503799"/>
            <a:chOff x="605799" y="788558"/>
            <a:chExt cx="7286811" cy="503799"/>
          </a:xfrm>
        </p:grpSpPr>
        <p:sp>
          <p:nvSpPr>
            <p:cNvPr id="28" name="TextBox 75">
              <a:extLst>
                <a:ext uri="{FF2B5EF4-FFF2-40B4-BE49-F238E27FC236}">
                  <a16:creationId xmlns:a16="http://schemas.microsoft.com/office/drawing/2014/main" id="{F94AE737-2478-41CE-9944-DB22F9823FD1}"/>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29" name="Freeform: Shape 37">
              <a:extLst>
                <a:ext uri="{FF2B5EF4-FFF2-40B4-BE49-F238E27FC236}">
                  <a16:creationId xmlns:a16="http://schemas.microsoft.com/office/drawing/2014/main" id="{E070FFE9-BD6C-4830-A814-A536C8B040E6}"/>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31036658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7734257" y="788021"/>
            <a:ext cx="3827419" cy="6343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Step5</a:t>
            </a:r>
            <a:r>
              <a:rPr lang="zh-TW" altLang="en-US" sz="2000" b="1" dirty="0">
                <a:latin typeface="微軟正黑體" panose="020B0604030504040204" pitchFamily="34" charset="-120"/>
                <a:ea typeface="微軟正黑體" panose="020B0604030504040204" pitchFamily="34" charset="-120"/>
              </a:rPr>
              <a:t> 選擇學習歷程備審資料</a:t>
            </a:r>
            <a:endParaRPr lang="en-US" altLang="zh-TW" sz="2000" b="1" dirty="0">
              <a:latin typeface="微軟正黑體" panose="020B0604030504040204" pitchFamily="34" charset="-120"/>
              <a:ea typeface="微軟正黑體" panose="020B0604030504040204" pitchFamily="34" charset="-120"/>
            </a:endParaRPr>
          </a:p>
          <a:p>
            <a:pPr>
              <a:defRPr/>
            </a:pPr>
            <a:r>
              <a:rPr lang="zh-TW" altLang="en-US" sz="2000" b="1" dirty="0">
                <a:latin typeface="微軟正黑體" panose="020B0604030504040204" pitchFamily="34" charset="-120"/>
                <a:ea typeface="微軟正黑體" panose="020B0604030504040204" pitchFamily="34" charset="-120"/>
              </a:rPr>
              <a:t>             上傳方式</a:t>
            </a:r>
            <a:r>
              <a:rPr lang="en-US" altLang="zh-TW" sz="2000" b="1" dirty="0">
                <a:latin typeface="微軟正黑體" panose="020B0604030504040204" pitchFamily="34" charset="-120"/>
                <a:ea typeface="微軟正黑體" panose="020B0604030504040204" pitchFamily="34" charset="-120"/>
              </a:rPr>
              <a:t>(3/3)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15" name="直角三角形 14">
            <a:extLst>
              <a:ext uri="{FF2B5EF4-FFF2-40B4-BE49-F238E27FC236}">
                <a16:creationId xmlns:a16="http://schemas.microsoft.com/office/drawing/2014/main" id="{3E43C1E8-9F03-4541-B495-BC23BAAC8111}"/>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a:extLst>
              <a:ext uri="{FF2B5EF4-FFF2-40B4-BE49-F238E27FC236}">
                <a16:creationId xmlns:a16="http://schemas.microsoft.com/office/drawing/2014/main" id="{4EEA0165-10B4-4E9F-80E4-CF2120B3C603}"/>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20" name="Rectangle 2">
            <a:extLst>
              <a:ext uri="{FF2B5EF4-FFF2-40B4-BE49-F238E27FC236}">
                <a16:creationId xmlns:a16="http://schemas.microsoft.com/office/drawing/2014/main" id="{CC841486-E5B1-4238-8B10-1C1CAB046589}"/>
              </a:ext>
            </a:extLst>
          </p:cNvPr>
          <p:cNvSpPr txBox="1">
            <a:spLocks noChangeArrowheads="1"/>
          </p:cNvSpPr>
          <p:nvPr/>
        </p:nvSpPr>
        <p:spPr>
          <a:xfrm>
            <a:off x="1166571" y="1195759"/>
            <a:ext cx="8687292"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Wingdings" panose="05000000000000000000" pitchFamily="2" charset="2"/>
              <a:buChar char="Ø"/>
              <a:defRPr/>
            </a:pPr>
            <a:r>
              <a:rPr lang="zh-TW" altLang="en-US" sz="1800" b="1" dirty="0">
                <a:latin typeface="微軟正黑體" panose="020B0604030504040204" pitchFamily="34" charset="-120"/>
                <a:ea typeface="微軟正黑體" panose="020B0604030504040204" pitchFamily="34" charset="-120"/>
              </a:rPr>
              <a:t>確認送出後，系統會顯示您選擇的上傳方式：</a:t>
            </a:r>
            <a:endParaRPr lang="zh-TW" altLang="en-US" sz="1800" kern="0" dirty="0">
              <a:solidFill>
                <a:srgbClr val="FF0000"/>
              </a:solidFill>
              <a:latin typeface="標楷體" panose="03000509000000000000" pitchFamily="65" charset="-120"/>
              <a:ea typeface="標楷體" panose="03000509000000000000" pitchFamily="65" charset="-120"/>
            </a:endParaRPr>
          </a:p>
        </p:txBody>
      </p:sp>
      <p:sp>
        <p:nvSpPr>
          <p:cNvPr id="14" name="矩形 13"/>
          <p:cNvSpPr/>
          <p:nvPr/>
        </p:nvSpPr>
        <p:spPr>
          <a:xfrm>
            <a:off x="1481517" y="4923579"/>
            <a:ext cx="8331428" cy="350095"/>
          </a:xfrm>
          <a:prstGeom prst="rect">
            <a:avLst/>
          </a:prstGeom>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未</a:t>
            </a:r>
            <a:r>
              <a:rPr lang="zh-TW"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具</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a:t>
            </a:r>
            <a:r>
              <a:rPr lang="zh-TW"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中央資料庫學習歷程檔案</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皆由考生自行上傳</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PDF</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檔案，無須選擇上傳方式</a:t>
            </a:r>
          </a:p>
        </p:txBody>
      </p:sp>
      <p:sp>
        <p:nvSpPr>
          <p:cNvPr id="18" name="矩形 17">
            <a:extLst>
              <a:ext uri="{FF2B5EF4-FFF2-40B4-BE49-F238E27FC236}">
                <a16:creationId xmlns:a16="http://schemas.microsoft.com/office/drawing/2014/main" id="{2268496C-EFBE-4630-B0E0-2E22E3E77335}"/>
              </a:ext>
            </a:extLst>
          </p:cNvPr>
          <p:cNvSpPr/>
          <p:nvPr/>
        </p:nvSpPr>
        <p:spPr>
          <a:xfrm>
            <a:off x="1534782" y="1699148"/>
            <a:ext cx="5907505" cy="329891"/>
          </a:xfrm>
          <a:prstGeom prst="rect">
            <a:avLst/>
          </a:prstGeom>
          <a:solidFill>
            <a:schemeClr val="accent6"/>
          </a:solidFill>
          <a:ln>
            <a:solidFill>
              <a:schemeClr val="accent6"/>
            </a:solidFill>
          </a:ln>
        </p:spPr>
        <p:style>
          <a:lnRef idx="3">
            <a:schemeClr val="lt1"/>
          </a:lnRef>
          <a:fillRef idx="1">
            <a:schemeClr val="accent4"/>
          </a:fillRef>
          <a:effectRef idx="1">
            <a:schemeClr val="accent4"/>
          </a:effectRef>
          <a:fontRef idx="minor">
            <a:schemeClr val="lt1"/>
          </a:fontRef>
        </p:style>
        <p:txBody>
          <a:bodyPr vert="horz"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方式</a:t>
            </a:r>
            <a:r>
              <a:rPr lang="en-US" altLang="zh-TW" b="1" dirty="0">
                <a:solidFill>
                  <a:schemeClr val="bg1"/>
                </a:solidFill>
                <a:latin typeface="微軟正黑體" panose="020B0604030504040204" pitchFamily="34" charset="-120"/>
                <a:ea typeface="微軟正黑體" panose="020B0604030504040204" pitchFamily="34" charset="-120"/>
              </a:rPr>
              <a:t>1</a:t>
            </a:r>
            <a:r>
              <a:rPr lang="zh-TW" altLang="en-US" b="1" dirty="0">
                <a:solidFill>
                  <a:schemeClr val="bg1"/>
                </a:solidFill>
                <a:latin typeface="微軟正黑體" panose="020B0604030504040204" pitchFamily="34" charset="-120"/>
                <a:ea typeface="微軟正黑體" panose="020B0604030504040204" pitchFamily="34" charset="-120"/>
              </a:rPr>
              <a:t>：勾選中央資料庫學習歷程檔案</a:t>
            </a:r>
          </a:p>
        </p:txBody>
      </p:sp>
      <p:sp>
        <p:nvSpPr>
          <p:cNvPr id="19" name="矩形 18">
            <a:extLst>
              <a:ext uri="{FF2B5EF4-FFF2-40B4-BE49-F238E27FC236}">
                <a16:creationId xmlns:a16="http://schemas.microsoft.com/office/drawing/2014/main" id="{9E1D3C7E-49C9-415E-AFC7-5B4A131B2524}"/>
              </a:ext>
            </a:extLst>
          </p:cNvPr>
          <p:cNvSpPr/>
          <p:nvPr/>
        </p:nvSpPr>
        <p:spPr>
          <a:xfrm>
            <a:off x="1515630" y="3296379"/>
            <a:ext cx="5907505" cy="331200"/>
          </a:xfrm>
          <a:prstGeom prst="rect">
            <a:avLst/>
          </a:prstGeom>
          <a:solidFill>
            <a:schemeClr val="accent6"/>
          </a:solidFill>
          <a:ln>
            <a:solidFill>
              <a:schemeClr val="accent6"/>
            </a:solidFill>
          </a:ln>
        </p:spPr>
        <p:style>
          <a:lnRef idx="3">
            <a:schemeClr val="lt1"/>
          </a:lnRef>
          <a:fillRef idx="1">
            <a:schemeClr val="accent4"/>
          </a:fillRef>
          <a:effectRef idx="1">
            <a:schemeClr val="accent4"/>
          </a:effectRef>
          <a:fontRef idx="minor">
            <a:schemeClr val="lt1"/>
          </a:fontRef>
        </p:style>
        <p:txBody>
          <a:bodyPr vert="horz"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方式</a:t>
            </a:r>
            <a:r>
              <a:rPr lang="en-US" altLang="zh-TW" b="1" dirty="0">
                <a:solidFill>
                  <a:schemeClr val="bg1"/>
                </a:solidFill>
                <a:latin typeface="微軟正黑體" panose="020B0604030504040204" pitchFamily="34" charset="-120"/>
                <a:ea typeface="微軟正黑體" panose="020B0604030504040204" pitchFamily="34" charset="-120"/>
              </a:rPr>
              <a:t>2</a:t>
            </a:r>
            <a:r>
              <a:rPr lang="zh-TW" altLang="en-US" b="1" dirty="0">
                <a:solidFill>
                  <a:schemeClr val="bg1"/>
                </a:solidFill>
                <a:latin typeface="微軟正黑體" panose="020B0604030504040204" pitchFamily="34" charset="-120"/>
                <a:ea typeface="微軟正黑體" panose="020B0604030504040204" pitchFamily="34" charset="-120"/>
              </a:rPr>
              <a:t>：自行上傳</a:t>
            </a:r>
            <a:r>
              <a:rPr lang="en-US" altLang="zh-TW" b="1" dirty="0">
                <a:solidFill>
                  <a:schemeClr val="bg1"/>
                </a:solidFill>
                <a:latin typeface="微軟正黑體" panose="020B0604030504040204" pitchFamily="34" charset="-120"/>
                <a:ea typeface="微軟正黑體" panose="020B0604030504040204" pitchFamily="34" charset="-120"/>
              </a:rPr>
              <a:t>PDF</a:t>
            </a:r>
            <a:r>
              <a:rPr lang="zh-TW" altLang="en-US" b="1" dirty="0">
                <a:solidFill>
                  <a:schemeClr val="bg1"/>
                </a:solidFill>
                <a:latin typeface="微軟正黑體" panose="020B0604030504040204" pitchFamily="34" charset="-120"/>
                <a:ea typeface="微軟正黑體" panose="020B0604030504040204" pitchFamily="34" charset="-120"/>
              </a:rPr>
              <a:t>檔案</a:t>
            </a:r>
          </a:p>
        </p:txBody>
      </p:sp>
      <p:grpSp>
        <p:nvGrpSpPr>
          <p:cNvPr id="23" name="群組 22">
            <a:extLst>
              <a:ext uri="{FF2B5EF4-FFF2-40B4-BE49-F238E27FC236}">
                <a16:creationId xmlns:a16="http://schemas.microsoft.com/office/drawing/2014/main" id="{B16B05A8-B633-4569-B7DA-FF3E2EF52300}"/>
              </a:ext>
            </a:extLst>
          </p:cNvPr>
          <p:cNvGrpSpPr/>
          <p:nvPr/>
        </p:nvGrpSpPr>
        <p:grpSpPr>
          <a:xfrm>
            <a:off x="423114" y="726201"/>
            <a:ext cx="7286811" cy="503799"/>
            <a:chOff x="605799" y="788558"/>
            <a:chExt cx="7286811" cy="503799"/>
          </a:xfrm>
        </p:grpSpPr>
        <p:sp>
          <p:nvSpPr>
            <p:cNvPr id="24" name="TextBox 75">
              <a:extLst>
                <a:ext uri="{FF2B5EF4-FFF2-40B4-BE49-F238E27FC236}">
                  <a16:creationId xmlns:a16="http://schemas.microsoft.com/office/drawing/2014/main" id="{DB8B1AAE-FA80-47E3-A276-C25775860630}"/>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25" name="Freeform: Shape 37">
              <a:extLst>
                <a:ext uri="{FF2B5EF4-FFF2-40B4-BE49-F238E27FC236}">
                  <a16:creationId xmlns:a16="http://schemas.microsoft.com/office/drawing/2014/main" id="{8C3C2D3B-4761-4A56-B2C9-4B98E58402DA}"/>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pic>
        <p:nvPicPr>
          <p:cNvPr id="5" name="圖片 4">
            <a:extLst>
              <a:ext uri="{FF2B5EF4-FFF2-40B4-BE49-F238E27FC236}">
                <a16:creationId xmlns:a16="http://schemas.microsoft.com/office/drawing/2014/main" id="{E353BD64-C4D0-4BB1-8E70-66A28EE954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81517" y="3639443"/>
            <a:ext cx="8214840" cy="1268784"/>
          </a:xfrm>
          <a:prstGeom prst="rect">
            <a:avLst/>
          </a:prstGeom>
        </p:spPr>
      </p:pic>
      <p:pic>
        <p:nvPicPr>
          <p:cNvPr id="10" name="圖片 9">
            <a:extLst>
              <a:ext uri="{FF2B5EF4-FFF2-40B4-BE49-F238E27FC236}">
                <a16:creationId xmlns:a16="http://schemas.microsoft.com/office/drawing/2014/main" id="{72952A32-E471-4C75-AEE8-21714A20F7F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97046" y="2042761"/>
            <a:ext cx="8039836" cy="1241754"/>
          </a:xfrm>
          <a:prstGeom prst="rect">
            <a:avLst/>
          </a:prstGeom>
        </p:spPr>
      </p:pic>
      <p:pic>
        <p:nvPicPr>
          <p:cNvPr id="12" name="圖片 11">
            <a:extLst>
              <a:ext uri="{FF2B5EF4-FFF2-40B4-BE49-F238E27FC236}">
                <a16:creationId xmlns:a16="http://schemas.microsoft.com/office/drawing/2014/main" id="{3DF514F2-8C07-43C1-8069-1DFE9EEA35A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81517" y="5273674"/>
            <a:ext cx="7909302" cy="1297326"/>
          </a:xfrm>
          <a:prstGeom prst="rect">
            <a:avLst/>
          </a:prstGeom>
        </p:spPr>
      </p:pic>
    </p:spTree>
    <p:extLst>
      <p:ext uri="{BB962C8B-B14F-4D97-AF65-F5344CB8AC3E}">
        <p14:creationId xmlns:p14="http://schemas.microsoft.com/office/powerpoint/2010/main" val="8283468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8B86822-B3B6-4731-9CB0-272F60E03D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06050" y="1814891"/>
            <a:ext cx="9808570" cy="3895725"/>
          </a:xfrm>
          <a:prstGeom prst="rect">
            <a:avLst/>
          </a:prstGeom>
        </p:spPr>
      </p:pic>
      <p:sp>
        <p:nvSpPr>
          <p:cNvPr id="9" name="Rectangle 2"/>
          <p:cNvSpPr txBox="1">
            <a:spLocks noChangeArrowheads="1"/>
          </p:cNvSpPr>
          <p:nvPr/>
        </p:nvSpPr>
        <p:spPr>
          <a:xfrm>
            <a:off x="7723503" y="814450"/>
            <a:ext cx="4177072" cy="6343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Step6</a:t>
            </a:r>
            <a:r>
              <a:rPr lang="zh-TW" altLang="en-US" sz="2000" b="1" dirty="0">
                <a:latin typeface="微軟正黑體" panose="020B0604030504040204" pitchFamily="34" charset="-120"/>
                <a:ea typeface="微軟正黑體" panose="020B0604030504040204" pitchFamily="34" charset="-120"/>
              </a:rPr>
              <a:t> 檢視一至五學期「修課紀錄」</a:t>
            </a:r>
            <a:endParaRPr lang="en-US" altLang="zh-TW" sz="2000" b="1" dirty="0">
              <a:latin typeface="微軟正黑體" panose="020B0604030504040204" pitchFamily="34" charset="-120"/>
              <a:ea typeface="微軟正黑體" panose="020B0604030504040204" pitchFamily="34" charset="-120"/>
            </a:endParaRPr>
          </a:p>
          <a:p>
            <a:pPr>
              <a:defRPr/>
            </a:pPr>
            <a:r>
              <a:rPr lang="en-US" altLang="zh-TW" sz="2000" b="1" dirty="0">
                <a:latin typeface="微軟正黑體" panose="020B0604030504040204" pitchFamily="34" charset="-120"/>
                <a:ea typeface="微軟正黑體" panose="020B0604030504040204" pitchFamily="34" charset="-120"/>
              </a:rPr>
              <a:t>              (1/3)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16" name="直角三角形 15">
            <a:extLst>
              <a:ext uri="{FF2B5EF4-FFF2-40B4-BE49-F238E27FC236}">
                <a16:creationId xmlns:a16="http://schemas.microsoft.com/office/drawing/2014/main" id="{B744B9FD-AE4B-44D3-8D73-28B8EF7AAA31}"/>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76B81110-73A3-4995-8BE7-EFA841298DC3}"/>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3" name="橢圓 2"/>
          <p:cNvSpPr/>
          <p:nvPr/>
        </p:nvSpPr>
        <p:spPr>
          <a:xfrm>
            <a:off x="10648950" y="3717571"/>
            <a:ext cx="768942" cy="5842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5" name="矩形 14"/>
          <p:cNvSpPr/>
          <p:nvPr/>
        </p:nvSpPr>
        <p:spPr>
          <a:xfrm>
            <a:off x="4008214" y="1612973"/>
            <a:ext cx="7878783" cy="403836"/>
          </a:xfrm>
          <a:prstGeom prst="rect">
            <a:avLst/>
          </a:prstGeom>
          <a:solidFill>
            <a:schemeClr val="accent6">
              <a:lumMod val="40000"/>
              <a:lumOff val="60000"/>
            </a:schemeClr>
          </a:solidFill>
          <a:ln>
            <a:solidFill>
              <a:schemeClr val="accent6">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Wingdings" panose="05000000000000000000" pitchFamily="2" charset="2"/>
              <a:buChar char="Ø"/>
            </a:pPr>
            <a:r>
              <a:rPr lang="zh-TW" altLang="en-US" b="1" dirty="0">
                <a:solidFill>
                  <a:schemeClr val="tx1"/>
                </a:solidFill>
                <a:latin typeface="微軟正黑體" panose="020B0604030504040204" pitchFamily="34" charset="-120"/>
                <a:ea typeface="微軟正黑體" panose="020B0604030504040204" pitchFamily="34" charset="-120"/>
              </a:rPr>
              <a:t>點選「</a:t>
            </a:r>
            <a:r>
              <a:rPr lang="zh-TW" altLang="en-US" sz="2000" b="1" dirty="0">
                <a:solidFill>
                  <a:srgbClr val="0000FF"/>
                </a:solidFill>
                <a:latin typeface="微軟正黑體" panose="020B0604030504040204" pitchFamily="34" charset="-120"/>
                <a:ea typeface="微軟正黑體" panose="020B0604030504040204" pitchFamily="34" charset="-120"/>
              </a:rPr>
              <a:t>預覽</a:t>
            </a:r>
            <a:r>
              <a:rPr lang="zh-TW" altLang="en-US" b="1" dirty="0">
                <a:solidFill>
                  <a:schemeClr val="tx1"/>
                </a:solidFill>
                <a:latin typeface="微軟正黑體" panose="020B0604030504040204" pitchFamily="34" charset="-120"/>
                <a:ea typeface="微軟正黑體" panose="020B0604030504040204" pitchFamily="34" charset="-120"/>
              </a:rPr>
              <a:t>」檢視由中央學習歷程資料庫提供之第一至第五學期修課紀錄</a:t>
            </a:r>
          </a:p>
        </p:txBody>
      </p:sp>
      <p:grpSp>
        <p:nvGrpSpPr>
          <p:cNvPr id="21" name="群組 20">
            <a:extLst>
              <a:ext uri="{FF2B5EF4-FFF2-40B4-BE49-F238E27FC236}">
                <a16:creationId xmlns:a16="http://schemas.microsoft.com/office/drawing/2014/main" id="{351C662F-DA99-4020-96EE-0D23C3F5010A}"/>
              </a:ext>
            </a:extLst>
          </p:cNvPr>
          <p:cNvGrpSpPr/>
          <p:nvPr/>
        </p:nvGrpSpPr>
        <p:grpSpPr>
          <a:xfrm>
            <a:off x="423114" y="726201"/>
            <a:ext cx="7286811" cy="503799"/>
            <a:chOff x="605799" y="788558"/>
            <a:chExt cx="7286811" cy="503799"/>
          </a:xfrm>
        </p:grpSpPr>
        <p:sp>
          <p:nvSpPr>
            <p:cNvPr id="23" name="TextBox 75">
              <a:extLst>
                <a:ext uri="{FF2B5EF4-FFF2-40B4-BE49-F238E27FC236}">
                  <a16:creationId xmlns:a16="http://schemas.microsoft.com/office/drawing/2014/main" id="{81FB7536-15BE-420E-810D-9D268430B9E4}"/>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24" name="Freeform: Shape 37">
              <a:extLst>
                <a:ext uri="{FF2B5EF4-FFF2-40B4-BE49-F238E27FC236}">
                  <a16:creationId xmlns:a16="http://schemas.microsoft.com/office/drawing/2014/main" id="{FE23C57B-D01E-4544-85A4-F8C4B6AF7B86}"/>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11" name="群組 10">
            <a:extLst>
              <a:ext uri="{FF2B5EF4-FFF2-40B4-BE49-F238E27FC236}">
                <a16:creationId xmlns:a16="http://schemas.microsoft.com/office/drawing/2014/main" id="{D5C4BDF0-58ED-45CC-B9A8-3DB91EB97BD6}"/>
              </a:ext>
            </a:extLst>
          </p:cNvPr>
          <p:cNvGrpSpPr/>
          <p:nvPr/>
        </p:nvGrpSpPr>
        <p:grpSpPr>
          <a:xfrm>
            <a:off x="926132" y="3259230"/>
            <a:ext cx="5214433" cy="3163924"/>
            <a:chOff x="1094707" y="3259230"/>
            <a:chExt cx="5214433" cy="3163924"/>
          </a:xfrm>
        </p:grpSpPr>
        <p:pic>
          <p:nvPicPr>
            <p:cNvPr id="7" name="圖片 6">
              <a:extLst>
                <a:ext uri="{FF2B5EF4-FFF2-40B4-BE49-F238E27FC236}">
                  <a16:creationId xmlns:a16="http://schemas.microsoft.com/office/drawing/2014/main" id="{E417B9F0-F5E8-44BB-8761-ECE212166EB4}"/>
                </a:ext>
              </a:extLst>
            </p:cNvPr>
            <p:cNvPicPr>
              <a:picLocks noChangeAspect="1"/>
            </p:cNvPicPr>
            <p:nvPr/>
          </p:nvPicPr>
          <p:blipFill>
            <a:blip r:embed="rId4" cstate="print">
              <a:extLst>
                <a:ext uri="{28A0092B-C50C-407E-A947-70E740481C1C}">
                  <a14:useLocalDpi xmlns:a14="http://schemas.microsoft.com/office/drawing/2010/main" val="0"/>
                </a:ext>
              </a:extLst>
            </a:blip>
            <a:srcRect t="6823" b="6823"/>
            <a:stretch/>
          </p:blipFill>
          <p:spPr>
            <a:xfrm>
              <a:off x="1094707" y="3259230"/>
              <a:ext cx="5214433" cy="3163924"/>
            </a:xfrm>
            <a:prstGeom prst="rect">
              <a:avLst/>
            </a:prstGeom>
            <a:ln w="28575">
              <a:solidFill>
                <a:srgbClr val="FF0000"/>
              </a:solidFill>
            </a:ln>
          </p:spPr>
        </p:pic>
        <p:sp>
          <p:nvSpPr>
            <p:cNvPr id="18" name="矩形 17"/>
            <p:cNvSpPr/>
            <p:nvPr/>
          </p:nvSpPr>
          <p:spPr>
            <a:xfrm>
              <a:off x="2413408" y="4404891"/>
              <a:ext cx="2577029" cy="1107996"/>
            </a:xfrm>
            <a:prstGeom prst="rect">
              <a:avLst/>
            </a:prstGeom>
            <a:solidFill>
              <a:schemeClr val="accent4">
                <a:lumMod val="40000"/>
                <a:lumOff val="60000"/>
                <a:alpha val="50196"/>
              </a:schemeClr>
            </a:solidFill>
          </p:spPr>
          <p:txBody>
            <a:bodyPr wrap="square">
              <a:spAutoFit/>
            </a:bodyPr>
            <a:lstStyle/>
            <a:p>
              <a:pPr algn="ctr"/>
              <a:r>
                <a:rPr lang="zh-TW" altLang="en-US" sz="6600" dirty="0">
                  <a:solidFill>
                    <a:schemeClr val="accent4">
                      <a:lumMod val="50000"/>
                    </a:schemeClr>
                  </a:solidFill>
                </a:rPr>
                <a:t>樣 張</a:t>
              </a:r>
              <a:endParaRPr lang="en-US" altLang="zh-TW" sz="6600" dirty="0">
                <a:solidFill>
                  <a:schemeClr val="accent4">
                    <a:lumMod val="50000"/>
                  </a:schemeClr>
                </a:solidFill>
              </a:endParaRPr>
            </a:p>
          </p:txBody>
        </p:sp>
      </p:grpSp>
      <p:cxnSp>
        <p:nvCxnSpPr>
          <p:cNvPr id="5" name="直線單箭頭接點 4"/>
          <p:cNvCxnSpPr>
            <a:cxnSpLocks/>
            <a:stCxn id="3" idx="3"/>
          </p:cNvCxnSpPr>
          <p:nvPr/>
        </p:nvCxnSpPr>
        <p:spPr>
          <a:xfrm flipH="1">
            <a:off x="5137742" y="4216279"/>
            <a:ext cx="5623817" cy="55475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组合 226">
            <a:extLst>
              <a:ext uri="{FF2B5EF4-FFF2-40B4-BE49-F238E27FC236}">
                <a16:creationId xmlns:a16="http://schemas.microsoft.com/office/drawing/2014/main" id="{2A7B2DF2-685A-637E-B900-BB5E17B4889F}"/>
              </a:ext>
            </a:extLst>
          </p:cNvPr>
          <p:cNvGrpSpPr/>
          <p:nvPr/>
        </p:nvGrpSpPr>
        <p:grpSpPr>
          <a:xfrm rot="9260961" flipV="1">
            <a:off x="11145180" y="4113376"/>
            <a:ext cx="277830" cy="514700"/>
            <a:chOff x="8054975" y="4678363"/>
            <a:chExt cx="747713" cy="1430337"/>
          </a:xfrm>
          <a:solidFill>
            <a:schemeClr val="accent4">
              <a:lumMod val="20000"/>
              <a:lumOff val="80000"/>
            </a:schemeClr>
          </a:solidFill>
        </p:grpSpPr>
        <p:sp>
          <p:nvSpPr>
            <p:cNvPr id="6" name="Freeform 32">
              <a:extLst>
                <a:ext uri="{FF2B5EF4-FFF2-40B4-BE49-F238E27FC236}">
                  <a16:creationId xmlns:a16="http://schemas.microsoft.com/office/drawing/2014/main" id="{53DBBBBF-6B40-8338-DA3C-B40094FC556A}"/>
                </a:ext>
              </a:extLst>
            </p:cNvPr>
            <p:cNvSpPr/>
            <p:nvPr/>
          </p:nvSpPr>
          <p:spPr bwMode="auto">
            <a:xfrm>
              <a:off x="8054975" y="4678363"/>
              <a:ext cx="357188" cy="1166813"/>
            </a:xfrm>
            <a:custGeom>
              <a:avLst/>
              <a:gdLst>
                <a:gd name="T0" fmla="*/ 86 w 166"/>
                <a:gd name="T1" fmla="*/ 543 h 543"/>
                <a:gd name="T2" fmla="*/ 70 w 166"/>
                <a:gd name="T3" fmla="*/ 441 h 543"/>
                <a:gd name="T4" fmla="*/ 38 w 166"/>
                <a:gd name="T5" fmla="*/ 403 h 543"/>
                <a:gd name="T6" fmla="*/ 14 w 166"/>
                <a:gd name="T7" fmla="*/ 333 h 543"/>
                <a:gd name="T8" fmla="*/ 1 w 166"/>
                <a:gd name="T9" fmla="*/ 228 h 543"/>
                <a:gd name="T10" fmla="*/ 15 w 166"/>
                <a:gd name="T11" fmla="*/ 188 h 543"/>
                <a:gd name="T12" fmla="*/ 47 w 166"/>
                <a:gd name="T13" fmla="*/ 199 h 543"/>
                <a:gd name="T14" fmla="*/ 58 w 166"/>
                <a:gd name="T15" fmla="*/ 233 h 543"/>
                <a:gd name="T16" fmla="*/ 68 w 166"/>
                <a:gd name="T17" fmla="*/ 284 h 543"/>
                <a:gd name="T18" fmla="*/ 79 w 166"/>
                <a:gd name="T19" fmla="*/ 304 h 543"/>
                <a:gd name="T20" fmla="*/ 100 w 166"/>
                <a:gd name="T21" fmla="*/ 292 h 543"/>
                <a:gd name="T22" fmla="*/ 93 w 166"/>
                <a:gd name="T23" fmla="*/ 62 h 543"/>
                <a:gd name="T24" fmla="*/ 95 w 166"/>
                <a:gd name="T25" fmla="*/ 23 h 543"/>
                <a:gd name="T26" fmla="*/ 123 w 166"/>
                <a:gd name="T27" fmla="*/ 0 h 543"/>
                <a:gd name="T28" fmla="*/ 147 w 166"/>
                <a:gd name="T29" fmla="*/ 17 h 543"/>
                <a:gd name="T30" fmla="*/ 155 w 166"/>
                <a:gd name="T31" fmla="*/ 48 h 543"/>
                <a:gd name="T32" fmla="*/ 166 w 166"/>
                <a:gd name="T33" fmla="*/ 22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543">
                  <a:moveTo>
                    <a:pt x="86" y="543"/>
                  </a:moveTo>
                  <a:cubicBezTo>
                    <a:pt x="87" y="510"/>
                    <a:pt x="88" y="469"/>
                    <a:pt x="70" y="441"/>
                  </a:cubicBezTo>
                  <a:cubicBezTo>
                    <a:pt x="60" y="427"/>
                    <a:pt x="47" y="416"/>
                    <a:pt x="38" y="403"/>
                  </a:cubicBezTo>
                  <a:cubicBezTo>
                    <a:pt x="23" y="382"/>
                    <a:pt x="18" y="357"/>
                    <a:pt x="14" y="333"/>
                  </a:cubicBezTo>
                  <a:cubicBezTo>
                    <a:pt x="8" y="298"/>
                    <a:pt x="4" y="263"/>
                    <a:pt x="1" y="228"/>
                  </a:cubicBezTo>
                  <a:cubicBezTo>
                    <a:pt x="0" y="213"/>
                    <a:pt x="2" y="195"/>
                    <a:pt x="15" y="188"/>
                  </a:cubicBezTo>
                  <a:cubicBezTo>
                    <a:pt x="26" y="183"/>
                    <a:pt x="40" y="189"/>
                    <a:pt x="47" y="199"/>
                  </a:cubicBezTo>
                  <a:cubicBezTo>
                    <a:pt x="54" y="208"/>
                    <a:pt x="56" y="221"/>
                    <a:pt x="58" y="233"/>
                  </a:cubicBezTo>
                  <a:cubicBezTo>
                    <a:pt x="62" y="250"/>
                    <a:pt x="65" y="267"/>
                    <a:pt x="68" y="284"/>
                  </a:cubicBezTo>
                  <a:cubicBezTo>
                    <a:pt x="69" y="292"/>
                    <a:pt x="71" y="301"/>
                    <a:pt x="79" y="304"/>
                  </a:cubicBezTo>
                  <a:cubicBezTo>
                    <a:pt x="87" y="308"/>
                    <a:pt x="97" y="300"/>
                    <a:pt x="100" y="292"/>
                  </a:cubicBezTo>
                  <a:cubicBezTo>
                    <a:pt x="102" y="220"/>
                    <a:pt x="101" y="133"/>
                    <a:pt x="93" y="62"/>
                  </a:cubicBezTo>
                  <a:cubicBezTo>
                    <a:pt x="92" y="49"/>
                    <a:pt x="91" y="36"/>
                    <a:pt x="95" y="23"/>
                  </a:cubicBezTo>
                  <a:cubicBezTo>
                    <a:pt x="99" y="11"/>
                    <a:pt x="110" y="0"/>
                    <a:pt x="123" y="0"/>
                  </a:cubicBezTo>
                  <a:cubicBezTo>
                    <a:pt x="133" y="0"/>
                    <a:pt x="142" y="8"/>
                    <a:pt x="147" y="17"/>
                  </a:cubicBezTo>
                  <a:cubicBezTo>
                    <a:pt x="152" y="27"/>
                    <a:pt x="154" y="37"/>
                    <a:pt x="155" y="48"/>
                  </a:cubicBezTo>
                  <a:cubicBezTo>
                    <a:pt x="162" y="108"/>
                    <a:pt x="164" y="168"/>
                    <a:pt x="166" y="229"/>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10" name="Freeform 33">
              <a:extLst>
                <a:ext uri="{FF2B5EF4-FFF2-40B4-BE49-F238E27FC236}">
                  <a16:creationId xmlns:a16="http://schemas.microsoft.com/office/drawing/2014/main" id="{7C94951F-D9E5-BE3C-7DEA-55306C6BB86E}"/>
                </a:ext>
              </a:extLst>
            </p:cNvPr>
            <p:cNvSpPr/>
            <p:nvPr/>
          </p:nvSpPr>
          <p:spPr bwMode="auto">
            <a:xfrm>
              <a:off x="8408988" y="5019675"/>
              <a:ext cx="146050" cy="133350"/>
            </a:xfrm>
            <a:custGeom>
              <a:avLst/>
              <a:gdLst>
                <a:gd name="T0" fmla="*/ 0 w 68"/>
                <a:gd name="T1" fmla="*/ 11 h 62"/>
                <a:gd name="T2" fmla="*/ 41 w 68"/>
                <a:gd name="T3" fmla="*/ 0 h 62"/>
                <a:gd name="T4" fmla="*/ 59 w 68"/>
                <a:gd name="T5" fmla="*/ 14 h 62"/>
                <a:gd name="T6" fmla="*/ 67 w 68"/>
                <a:gd name="T7" fmla="*/ 62 h 62"/>
              </a:gdLst>
              <a:ahLst/>
              <a:cxnLst>
                <a:cxn ang="0">
                  <a:pos x="T0" y="T1"/>
                </a:cxn>
                <a:cxn ang="0">
                  <a:pos x="T2" y="T3"/>
                </a:cxn>
                <a:cxn ang="0">
                  <a:pos x="T4" y="T5"/>
                </a:cxn>
                <a:cxn ang="0">
                  <a:pos x="T6" y="T7"/>
                </a:cxn>
              </a:cxnLst>
              <a:rect l="0" t="0" r="r" b="b"/>
              <a:pathLst>
                <a:path w="68" h="62">
                  <a:moveTo>
                    <a:pt x="0" y="11"/>
                  </a:moveTo>
                  <a:cubicBezTo>
                    <a:pt x="11" y="2"/>
                    <a:pt x="27" y="0"/>
                    <a:pt x="41" y="0"/>
                  </a:cubicBezTo>
                  <a:cubicBezTo>
                    <a:pt x="51" y="0"/>
                    <a:pt x="56" y="5"/>
                    <a:pt x="59" y="14"/>
                  </a:cubicBezTo>
                  <a:cubicBezTo>
                    <a:pt x="65" y="29"/>
                    <a:pt x="68" y="46"/>
                    <a:pt x="67" y="62"/>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12" name="Freeform 34">
              <a:extLst>
                <a:ext uri="{FF2B5EF4-FFF2-40B4-BE49-F238E27FC236}">
                  <a16:creationId xmlns:a16="http://schemas.microsoft.com/office/drawing/2014/main" id="{49A1638D-0757-5BDC-109C-F2D903405073}"/>
                </a:ext>
              </a:extLst>
            </p:cNvPr>
            <p:cNvSpPr/>
            <p:nvPr/>
          </p:nvSpPr>
          <p:spPr bwMode="auto">
            <a:xfrm>
              <a:off x="8545513" y="5068888"/>
              <a:ext cx="136525" cy="168275"/>
            </a:xfrm>
            <a:custGeom>
              <a:avLst/>
              <a:gdLst>
                <a:gd name="T0" fmla="*/ 0 w 63"/>
                <a:gd name="T1" fmla="*/ 5 h 78"/>
                <a:gd name="T2" fmla="*/ 25 w 63"/>
                <a:gd name="T3" fmla="*/ 0 h 78"/>
                <a:gd name="T4" fmla="*/ 48 w 63"/>
                <a:gd name="T5" fmla="*/ 9 h 78"/>
                <a:gd name="T6" fmla="*/ 55 w 63"/>
                <a:gd name="T7" fmla="*/ 24 h 78"/>
                <a:gd name="T8" fmla="*/ 62 w 63"/>
                <a:gd name="T9" fmla="*/ 78 h 78"/>
              </a:gdLst>
              <a:ahLst/>
              <a:cxnLst>
                <a:cxn ang="0">
                  <a:pos x="T0" y="T1"/>
                </a:cxn>
                <a:cxn ang="0">
                  <a:pos x="T2" y="T3"/>
                </a:cxn>
                <a:cxn ang="0">
                  <a:pos x="T4" y="T5"/>
                </a:cxn>
                <a:cxn ang="0">
                  <a:pos x="T6" y="T7"/>
                </a:cxn>
                <a:cxn ang="0">
                  <a:pos x="T8" y="T9"/>
                </a:cxn>
              </a:cxnLst>
              <a:rect l="0" t="0" r="r" b="b"/>
              <a:pathLst>
                <a:path w="63" h="78">
                  <a:moveTo>
                    <a:pt x="0" y="5"/>
                  </a:moveTo>
                  <a:cubicBezTo>
                    <a:pt x="8" y="3"/>
                    <a:pt x="17" y="0"/>
                    <a:pt x="25" y="0"/>
                  </a:cubicBezTo>
                  <a:cubicBezTo>
                    <a:pt x="34" y="0"/>
                    <a:pt x="43" y="3"/>
                    <a:pt x="48" y="9"/>
                  </a:cubicBezTo>
                  <a:cubicBezTo>
                    <a:pt x="52" y="13"/>
                    <a:pt x="54" y="18"/>
                    <a:pt x="55" y="24"/>
                  </a:cubicBezTo>
                  <a:cubicBezTo>
                    <a:pt x="61" y="41"/>
                    <a:pt x="63" y="59"/>
                    <a:pt x="62" y="78"/>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13" name="Freeform 35">
              <a:extLst>
                <a:ext uri="{FF2B5EF4-FFF2-40B4-BE49-F238E27FC236}">
                  <a16:creationId xmlns:a16="http://schemas.microsoft.com/office/drawing/2014/main" id="{06221CB8-F4A5-73A1-0459-78759E91DFF7}"/>
                </a:ext>
              </a:extLst>
            </p:cNvPr>
            <p:cNvSpPr/>
            <p:nvPr/>
          </p:nvSpPr>
          <p:spPr bwMode="auto">
            <a:xfrm>
              <a:off x="8666163" y="5127625"/>
              <a:ext cx="136525" cy="708025"/>
            </a:xfrm>
            <a:custGeom>
              <a:avLst/>
              <a:gdLst>
                <a:gd name="T0" fmla="*/ 3 w 63"/>
                <a:gd name="T1" fmla="*/ 6 h 330"/>
                <a:gd name="T2" fmla="*/ 46 w 63"/>
                <a:gd name="T3" fmla="*/ 28 h 330"/>
                <a:gd name="T4" fmla="*/ 58 w 63"/>
                <a:gd name="T5" fmla="*/ 80 h 330"/>
                <a:gd name="T6" fmla="*/ 46 w 63"/>
                <a:gd name="T7" fmla="*/ 210 h 330"/>
                <a:gd name="T8" fmla="*/ 16 w 63"/>
                <a:gd name="T9" fmla="*/ 267 h 330"/>
                <a:gd name="T10" fmla="*/ 4 w 63"/>
                <a:gd name="T11" fmla="*/ 330 h 330"/>
              </a:gdLst>
              <a:ahLst/>
              <a:cxnLst>
                <a:cxn ang="0">
                  <a:pos x="T0" y="T1"/>
                </a:cxn>
                <a:cxn ang="0">
                  <a:pos x="T2" y="T3"/>
                </a:cxn>
                <a:cxn ang="0">
                  <a:pos x="T4" y="T5"/>
                </a:cxn>
                <a:cxn ang="0">
                  <a:pos x="T6" y="T7"/>
                </a:cxn>
                <a:cxn ang="0">
                  <a:pos x="T8" y="T9"/>
                </a:cxn>
                <a:cxn ang="0">
                  <a:pos x="T10" y="T11"/>
                </a:cxn>
              </a:cxnLst>
              <a:rect l="0" t="0" r="r" b="b"/>
              <a:pathLst>
                <a:path w="63" h="330">
                  <a:moveTo>
                    <a:pt x="3" y="6"/>
                  </a:moveTo>
                  <a:cubicBezTo>
                    <a:pt x="20" y="0"/>
                    <a:pt x="37" y="12"/>
                    <a:pt x="46" y="28"/>
                  </a:cubicBezTo>
                  <a:cubicBezTo>
                    <a:pt x="55" y="43"/>
                    <a:pt x="57" y="62"/>
                    <a:pt x="58" y="80"/>
                  </a:cubicBezTo>
                  <a:cubicBezTo>
                    <a:pt x="61" y="124"/>
                    <a:pt x="63" y="170"/>
                    <a:pt x="46" y="210"/>
                  </a:cubicBezTo>
                  <a:cubicBezTo>
                    <a:pt x="38" y="230"/>
                    <a:pt x="24" y="247"/>
                    <a:pt x="16" y="267"/>
                  </a:cubicBezTo>
                  <a:cubicBezTo>
                    <a:pt x="6" y="290"/>
                    <a:pt x="0" y="305"/>
                    <a:pt x="4" y="330"/>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14" name="Freeform 36">
              <a:extLst>
                <a:ext uri="{FF2B5EF4-FFF2-40B4-BE49-F238E27FC236}">
                  <a16:creationId xmlns:a16="http://schemas.microsoft.com/office/drawing/2014/main" id="{59BD574E-D65C-8C51-4C75-B060E7E52A14}"/>
                </a:ext>
              </a:extLst>
            </p:cNvPr>
            <p:cNvSpPr/>
            <p:nvPr/>
          </p:nvSpPr>
          <p:spPr bwMode="auto">
            <a:xfrm>
              <a:off x="8158163" y="5838825"/>
              <a:ext cx="590550" cy="269875"/>
            </a:xfrm>
            <a:custGeom>
              <a:avLst/>
              <a:gdLst>
                <a:gd name="T0" fmla="*/ 0 w 274"/>
                <a:gd name="T1" fmla="*/ 6 h 126"/>
                <a:gd name="T2" fmla="*/ 261 w 274"/>
                <a:gd name="T3" fmla="*/ 0 h 126"/>
                <a:gd name="T4" fmla="*/ 274 w 274"/>
                <a:gd name="T5" fmla="*/ 104 h 126"/>
                <a:gd name="T6" fmla="*/ 11 w 274"/>
                <a:gd name="T7" fmla="*/ 126 h 126"/>
                <a:gd name="T8" fmla="*/ 0 w 274"/>
                <a:gd name="T9" fmla="*/ 6 h 126"/>
              </a:gdLst>
              <a:ahLst/>
              <a:cxnLst>
                <a:cxn ang="0">
                  <a:pos x="T0" y="T1"/>
                </a:cxn>
                <a:cxn ang="0">
                  <a:pos x="T2" y="T3"/>
                </a:cxn>
                <a:cxn ang="0">
                  <a:pos x="T4" y="T5"/>
                </a:cxn>
                <a:cxn ang="0">
                  <a:pos x="T6" y="T7"/>
                </a:cxn>
                <a:cxn ang="0">
                  <a:pos x="T8" y="T9"/>
                </a:cxn>
              </a:cxnLst>
              <a:rect l="0" t="0" r="r" b="b"/>
              <a:pathLst>
                <a:path w="274" h="126">
                  <a:moveTo>
                    <a:pt x="0" y="6"/>
                  </a:moveTo>
                  <a:cubicBezTo>
                    <a:pt x="87" y="4"/>
                    <a:pt x="174" y="2"/>
                    <a:pt x="261" y="0"/>
                  </a:cubicBezTo>
                  <a:cubicBezTo>
                    <a:pt x="268" y="34"/>
                    <a:pt x="273" y="69"/>
                    <a:pt x="274" y="104"/>
                  </a:cubicBezTo>
                  <a:cubicBezTo>
                    <a:pt x="186" y="110"/>
                    <a:pt x="98" y="117"/>
                    <a:pt x="11" y="126"/>
                  </a:cubicBezTo>
                  <a:cubicBezTo>
                    <a:pt x="5" y="87"/>
                    <a:pt x="1" y="46"/>
                    <a:pt x="0" y="6"/>
                  </a:cubicBezTo>
                  <a:close/>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grpSp>
    </p:spTree>
    <p:extLst>
      <p:ext uri="{BB962C8B-B14F-4D97-AF65-F5344CB8AC3E}">
        <p14:creationId xmlns:p14="http://schemas.microsoft.com/office/powerpoint/2010/main" val="38637367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37300E5E-F417-4FF7-A86B-395704E69D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9507" y="1480457"/>
            <a:ext cx="10166477" cy="4330000"/>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7709925" y="800152"/>
            <a:ext cx="3930975" cy="6343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Step6</a:t>
            </a:r>
            <a:r>
              <a:rPr lang="zh-TW" altLang="en-US" sz="2000" b="1" dirty="0">
                <a:latin typeface="微軟正黑體" panose="020B0604030504040204" pitchFamily="34" charset="-120"/>
                <a:ea typeface="微軟正黑體" panose="020B0604030504040204" pitchFamily="34" charset="-120"/>
              </a:rPr>
              <a:t> 上傳第</a:t>
            </a:r>
            <a:r>
              <a:rPr lang="en-US" altLang="zh-TW" sz="2000" b="1" dirty="0">
                <a:latin typeface="微軟正黑體" panose="020B0604030504040204" pitchFamily="34" charset="-120"/>
                <a:ea typeface="微軟正黑體" panose="020B0604030504040204" pitchFamily="34" charset="-120"/>
              </a:rPr>
              <a:t>6</a:t>
            </a:r>
            <a:r>
              <a:rPr lang="zh-TW" altLang="en-US" sz="2000" b="1" dirty="0">
                <a:latin typeface="微軟正黑體" panose="020B0604030504040204" pitchFamily="34" charset="-120"/>
                <a:ea typeface="微軟正黑體" panose="020B0604030504040204" pitchFamily="34" charset="-120"/>
              </a:rPr>
              <a:t>學期「修課紀錄」</a:t>
            </a:r>
            <a:endParaRPr lang="en-US" altLang="zh-TW" sz="2000" b="1" dirty="0">
              <a:latin typeface="微軟正黑體" panose="020B0604030504040204" pitchFamily="34" charset="-120"/>
              <a:ea typeface="微軟正黑體" panose="020B0604030504040204" pitchFamily="34" charset="-120"/>
            </a:endParaRPr>
          </a:p>
          <a:p>
            <a:pPr>
              <a:defRPr/>
            </a:pPr>
            <a:r>
              <a:rPr lang="en-US" altLang="zh-TW" sz="2000" b="1" dirty="0">
                <a:latin typeface="微軟正黑體" panose="020B0604030504040204" pitchFamily="34" charset="-120"/>
                <a:ea typeface="微軟正黑體" panose="020B0604030504040204" pitchFamily="34" charset="-120"/>
              </a:rPr>
              <a:t>             (2/3)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8484"/>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FBD8D839-B458-4FF8-9E88-7666BAC20EAB}"/>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20" name="矩形 19"/>
          <p:cNvSpPr/>
          <p:nvPr/>
        </p:nvSpPr>
        <p:spPr>
          <a:xfrm>
            <a:off x="1113282" y="4998435"/>
            <a:ext cx="2307367" cy="4407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橢圓 23"/>
          <p:cNvSpPr/>
          <p:nvPr/>
        </p:nvSpPr>
        <p:spPr>
          <a:xfrm>
            <a:off x="6827810" y="4847054"/>
            <a:ext cx="1006269" cy="6197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376874" y="5700391"/>
            <a:ext cx="6523924" cy="730580"/>
          </a:xfrm>
          <a:prstGeom prst="rect">
            <a:avLst/>
          </a:prstGeom>
          <a:solidFill>
            <a:schemeClr val="accent6">
              <a:lumMod val="40000"/>
              <a:lumOff val="60000"/>
            </a:schemeClr>
          </a:solidFill>
          <a:ln>
            <a:solidFill>
              <a:schemeClr val="accent6">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Wingdings" panose="05000000000000000000" pitchFamily="2" charset="2"/>
              <a:buChar char="Ø"/>
            </a:pPr>
            <a:r>
              <a:rPr lang="zh-TW" altLang="en-US" b="1" dirty="0">
                <a:solidFill>
                  <a:schemeClr val="tx1"/>
                </a:solidFill>
                <a:latin typeface="微軟正黑體" panose="020B0604030504040204" pitchFamily="34" charset="-120"/>
                <a:ea typeface="微軟正黑體" panose="020B0604030504040204" pitchFamily="34" charset="-120"/>
              </a:rPr>
              <a:t>成功上傳後須點選「</a:t>
            </a:r>
            <a:r>
              <a:rPr lang="zh-TW" altLang="en-US" b="1" dirty="0">
                <a:solidFill>
                  <a:srgbClr val="0000FF"/>
                </a:solidFill>
                <a:latin typeface="微軟正黑體" panose="020B0604030504040204" pitchFamily="34" charset="-120"/>
                <a:ea typeface="微軟正黑體" panose="020B0604030504040204" pitchFamily="34" charset="-120"/>
              </a:rPr>
              <a:t>預覽</a:t>
            </a:r>
            <a:r>
              <a:rPr lang="zh-TW" altLang="en-US" b="1" dirty="0">
                <a:solidFill>
                  <a:schemeClr val="tx1"/>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檢視所上傳之修課紀錄是否正確</a:t>
            </a:r>
            <a:endParaRPr lang="en-US" altLang="zh-TW" b="1" dirty="0">
              <a:solidFill>
                <a:schemeClr val="tx1"/>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Ø"/>
            </a:pPr>
            <a:r>
              <a:rPr lang="zh-TW" altLang="en-US" b="1" dirty="0">
                <a:solidFill>
                  <a:schemeClr val="tx1"/>
                </a:solidFill>
                <a:latin typeface="微軟正黑體" panose="020B0604030504040204" pitchFamily="34" charset="-120"/>
                <a:ea typeface="微軟正黑體" panose="020B0604030504040204" pitchFamily="34" charset="-120"/>
              </a:rPr>
              <a:t>在未確定送出前，若要重新上傳可點選「選擇檔案」</a:t>
            </a:r>
          </a:p>
        </p:txBody>
      </p:sp>
      <p:sp>
        <p:nvSpPr>
          <p:cNvPr id="16" name="矩形 15">
            <a:extLst>
              <a:ext uri="{FF2B5EF4-FFF2-40B4-BE49-F238E27FC236}">
                <a16:creationId xmlns:a16="http://schemas.microsoft.com/office/drawing/2014/main" id="{FA6AAB72-83A0-4C1D-9D4C-67F9119B361F}"/>
              </a:ext>
            </a:extLst>
          </p:cNvPr>
          <p:cNvSpPr/>
          <p:nvPr/>
        </p:nvSpPr>
        <p:spPr>
          <a:xfrm>
            <a:off x="1065043" y="2723006"/>
            <a:ext cx="6523924" cy="730579"/>
          </a:xfrm>
          <a:prstGeom prst="rect">
            <a:avLst/>
          </a:prstGeom>
          <a:solidFill>
            <a:schemeClr val="accent6">
              <a:lumMod val="40000"/>
              <a:lumOff val="60000"/>
            </a:schemeClr>
          </a:solidFill>
          <a:ln>
            <a:solidFill>
              <a:schemeClr val="accent6">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Wingdings" panose="05000000000000000000" pitchFamily="2" charset="2"/>
              <a:buChar char="Ø"/>
            </a:pPr>
            <a:r>
              <a:rPr lang="zh-TW" altLang="en-US" b="1" dirty="0">
                <a:solidFill>
                  <a:schemeClr val="tx1"/>
                </a:solidFill>
                <a:latin typeface="微軟正黑體" panose="020B0604030504040204" pitchFamily="34" charset="-120"/>
                <a:ea typeface="微軟正黑體" panose="020B0604030504040204" pitchFamily="34" charset="-120"/>
              </a:rPr>
              <a:t>請點選「</a:t>
            </a:r>
            <a:r>
              <a:rPr lang="zh-TW" altLang="en-US" b="1" dirty="0">
                <a:solidFill>
                  <a:srgbClr val="0000FF"/>
                </a:solidFill>
                <a:latin typeface="微軟正黑體" panose="020B0604030504040204" pitchFamily="34" charset="-120"/>
                <a:ea typeface="微軟正黑體" panose="020B0604030504040204" pitchFamily="34" charset="-120"/>
              </a:rPr>
              <a:t>選擇檔案</a:t>
            </a:r>
            <a:r>
              <a:rPr lang="zh-TW" altLang="en-US" b="1" dirty="0">
                <a:solidFill>
                  <a:schemeClr val="tx1"/>
                </a:solidFill>
                <a:latin typeface="微軟正黑體" panose="020B0604030504040204" pitchFamily="34" charset="-120"/>
                <a:ea typeface="微軟正黑體" panose="020B0604030504040204" pitchFamily="34" charset="-120"/>
              </a:rPr>
              <a:t>」上傳</a:t>
            </a:r>
            <a:r>
              <a:rPr lang="zh-TW" altLang="en-US" b="1" u="sng" dirty="0">
                <a:solidFill>
                  <a:srgbClr val="FF0000"/>
                </a:solidFill>
                <a:latin typeface="微軟正黑體" panose="020B0604030504040204" pitchFamily="34" charset="-120"/>
                <a:ea typeface="微軟正黑體" panose="020B0604030504040204" pitchFamily="34" charset="-120"/>
              </a:rPr>
              <a:t>第六學期修課紀錄</a:t>
            </a:r>
            <a:r>
              <a:rPr lang="en-US" altLang="zh-TW" b="1" u="sng" dirty="0">
                <a:solidFill>
                  <a:srgbClr val="FF0000"/>
                </a:solidFill>
                <a:latin typeface="微軟正黑體" panose="020B0604030504040204" pitchFamily="34" charset="-120"/>
                <a:ea typeface="微軟正黑體" panose="020B0604030504040204" pitchFamily="34" charset="-120"/>
              </a:rPr>
              <a:t>(</a:t>
            </a:r>
            <a:r>
              <a:rPr lang="zh-TW" altLang="en-US" b="1" u="sng" dirty="0">
                <a:solidFill>
                  <a:srgbClr val="FF0000"/>
                </a:solidFill>
                <a:latin typeface="微軟正黑體" panose="020B0604030504040204" pitchFamily="34" charset="-120"/>
                <a:ea typeface="微軟正黑體" panose="020B0604030504040204" pitchFamily="34" charset="-120"/>
              </a:rPr>
              <a:t>不含補考成績</a:t>
            </a:r>
            <a:r>
              <a:rPr lang="en-US" altLang="zh-TW" b="1" u="sng" dirty="0">
                <a:solidFill>
                  <a:srgbClr val="FF0000"/>
                </a:solidFill>
                <a:latin typeface="微軟正黑體" panose="020B0604030504040204" pitchFamily="34" charset="-120"/>
                <a:ea typeface="微軟正黑體" panose="020B0604030504040204" pitchFamily="34" charset="-120"/>
              </a:rPr>
              <a:t>)</a:t>
            </a:r>
            <a:endParaRPr lang="en-US" altLang="zh-TW" b="1" dirty="0">
              <a:solidFill>
                <a:schemeClr val="tx1"/>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Ø"/>
            </a:pPr>
            <a:r>
              <a:rPr lang="zh-TW" altLang="en-US" b="1" dirty="0">
                <a:solidFill>
                  <a:schemeClr val="tx1"/>
                </a:solidFill>
                <a:latin typeface="微軟正黑體" panose="020B0604030504040204" pitchFamily="34" charset="-120"/>
                <a:ea typeface="微軟正黑體" panose="020B0604030504040204" pitchFamily="34" charset="-120"/>
              </a:rPr>
              <a:t>上傳檔案須為</a:t>
            </a:r>
            <a:r>
              <a:rPr lang="en-US" altLang="zh-TW" b="1" dirty="0">
                <a:solidFill>
                  <a:srgbClr val="FF0000"/>
                </a:solidFill>
                <a:latin typeface="微軟正黑體" panose="020B0604030504040204" pitchFamily="34" charset="-120"/>
                <a:ea typeface="微軟正黑體" panose="020B0604030504040204" pitchFamily="34" charset="-120"/>
              </a:rPr>
              <a:t>PDF</a:t>
            </a:r>
            <a:r>
              <a:rPr lang="zh-TW" altLang="en-US" b="1" dirty="0">
                <a:solidFill>
                  <a:srgbClr val="FF0000"/>
                </a:solidFill>
                <a:latin typeface="微軟正黑體" panose="020B0604030504040204" pitchFamily="34" charset="-120"/>
                <a:ea typeface="微軟正黑體" panose="020B0604030504040204" pitchFamily="34" charset="-120"/>
              </a:rPr>
              <a:t>檔</a:t>
            </a:r>
            <a:r>
              <a:rPr lang="zh-TW" altLang="en-US" b="1" dirty="0">
                <a:solidFill>
                  <a:schemeClr val="tx1"/>
                </a:solidFill>
                <a:latin typeface="微軟正黑體" panose="020B0604030504040204" pitchFamily="34" charset="-120"/>
                <a:ea typeface="微軟正黑體" panose="020B0604030504040204" pitchFamily="34" charset="-120"/>
              </a:rPr>
              <a:t>，大小以</a:t>
            </a:r>
            <a:r>
              <a:rPr lang="en-US" altLang="zh-TW" b="1" dirty="0">
                <a:solidFill>
                  <a:srgbClr val="FF0000"/>
                </a:solidFill>
                <a:latin typeface="微軟正黑體" panose="020B0604030504040204" pitchFamily="34" charset="-120"/>
                <a:ea typeface="微軟正黑體" panose="020B0604030504040204" pitchFamily="34" charset="-120"/>
              </a:rPr>
              <a:t>4MB</a:t>
            </a:r>
            <a:r>
              <a:rPr lang="zh-TW" altLang="en-US" b="1" dirty="0">
                <a:solidFill>
                  <a:schemeClr val="tx1"/>
                </a:solidFill>
                <a:latin typeface="微軟正黑體" panose="020B0604030504040204" pitchFamily="34" charset="-120"/>
                <a:ea typeface="微軟正黑體" panose="020B0604030504040204" pitchFamily="34" charset="-120"/>
              </a:rPr>
              <a:t>為限。</a:t>
            </a:r>
          </a:p>
        </p:txBody>
      </p:sp>
      <p:sp>
        <p:nvSpPr>
          <p:cNvPr id="5" name="箭號: 向下 4">
            <a:extLst>
              <a:ext uri="{FF2B5EF4-FFF2-40B4-BE49-F238E27FC236}">
                <a16:creationId xmlns:a16="http://schemas.microsoft.com/office/drawing/2014/main" id="{69D08205-2CA9-45CC-A760-D1644026FFE2}"/>
              </a:ext>
            </a:extLst>
          </p:cNvPr>
          <p:cNvSpPr/>
          <p:nvPr/>
        </p:nvSpPr>
        <p:spPr>
          <a:xfrm>
            <a:off x="8056087" y="3232957"/>
            <a:ext cx="328474" cy="29726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橢圓 17">
            <a:extLst>
              <a:ext uri="{FF2B5EF4-FFF2-40B4-BE49-F238E27FC236}">
                <a16:creationId xmlns:a16="http://schemas.microsoft.com/office/drawing/2014/main" id="{3F07FF63-6857-486E-9815-0AF7B7FC3D08}"/>
              </a:ext>
            </a:extLst>
          </p:cNvPr>
          <p:cNvSpPr/>
          <p:nvPr/>
        </p:nvSpPr>
        <p:spPr>
          <a:xfrm>
            <a:off x="7709925" y="2639260"/>
            <a:ext cx="1020799" cy="5807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2" name="群組 21">
            <a:extLst>
              <a:ext uri="{FF2B5EF4-FFF2-40B4-BE49-F238E27FC236}">
                <a16:creationId xmlns:a16="http://schemas.microsoft.com/office/drawing/2014/main" id="{9DB25228-C268-4793-BDA6-87D8DF8B420F}"/>
              </a:ext>
            </a:extLst>
          </p:cNvPr>
          <p:cNvGrpSpPr/>
          <p:nvPr/>
        </p:nvGrpSpPr>
        <p:grpSpPr>
          <a:xfrm>
            <a:off x="423114" y="726201"/>
            <a:ext cx="7286811" cy="503799"/>
            <a:chOff x="605799" y="788558"/>
            <a:chExt cx="7286811" cy="503799"/>
          </a:xfrm>
        </p:grpSpPr>
        <p:sp>
          <p:nvSpPr>
            <p:cNvPr id="23" name="TextBox 75">
              <a:extLst>
                <a:ext uri="{FF2B5EF4-FFF2-40B4-BE49-F238E27FC236}">
                  <a16:creationId xmlns:a16="http://schemas.microsoft.com/office/drawing/2014/main" id="{ACC88F36-62F7-4CC5-97D0-A713A2DB71FF}"/>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25" name="Freeform: Shape 37">
              <a:extLst>
                <a:ext uri="{FF2B5EF4-FFF2-40B4-BE49-F238E27FC236}">
                  <a16:creationId xmlns:a16="http://schemas.microsoft.com/office/drawing/2014/main" id="{69E7FD3F-6CDD-4303-BD6E-54F6C74BE50F}"/>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2" name="组合 226">
            <a:extLst>
              <a:ext uri="{FF2B5EF4-FFF2-40B4-BE49-F238E27FC236}">
                <a16:creationId xmlns:a16="http://schemas.microsoft.com/office/drawing/2014/main" id="{9613ED5A-5BD3-DBA6-A070-502450E814BD}"/>
              </a:ext>
            </a:extLst>
          </p:cNvPr>
          <p:cNvGrpSpPr/>
          <p:nvPr/>
        </p:nvGrpSpPr>
        <p:grpSpPr>
          <a:xfrm rot="15518993" flipH="1" flipV="1">
            <a:off x="7613571" y="2907751"/>
            <a:ext cx="277830" cy="514700"/>
            <a:chOff x="8054975" y="4678363"/>
            <a:chExt cx="747713" cy="1430337"/>
          </a:xfrm>
          <a:solidFill>
            <a:schemeClr val="accent4">
              <a:lumMod val="20000"/>
              <a:lumOff val="80000"/>
            </a:schemeClr>
          </a:solidFill>
        </p:grpSpPr>
        <p:sp>
          <p:nvSpPr>
            <p:cNvPr id="3" name="Freeform 32">
              <a:extLst>
                <a:ext uri="{FF2B5EF4-FFF2-40B4-BE49-F238E27FC236}">
                  <a16:creationId xmlns:a16="http://schemas.microsoft.com/office/drawing/2014/main" id="{CB479A88-07B2-1D83-6B5C-0965A06FBEB9}"/>
                </a:ext>
              </a:extLst>
            </p:cNvPr>
            <p:cNvSpPr/>
            <p:nvPr/>
          </p:nvSpPr>
          <p:spPr bwMode="auto">
            <a:xfrm>
              <a:off x="8054975" y="4678363"/>
              <a:ext cx="357188" cy="1166813"/>
            </a:xfrm>
            <a:custGeom>
              <a:avLst/>
              <a:gdLst>
                <a:gd name="T0" fmla="*/ 86 w 166"/>
                <a:gd name="T1" fmla="*/ 543 h 543"/>
                <a:gd name="T2" fmla="*/ 70 w 166"/>
                <a:gd name="T3" fmla="*/ 441 h 543"/>
                <a:gd name="T4" fmla="*/ 38 w 166"/>
                <a:gd name="T5" fmla="*/ 403 h 543"/>
                <a:gd name="T6" fmla="*/ 14 w 166"/>
                <a:gd name="T7" fmla="*/ 333 h 543"/>
                <a:gd name="T8" fmla="*/ 1 w 166"/>
                <a:gd name="T9" fmla="*/ 228 h 543"/>
                <a:gd name="T10" fmla="*/ 15 w 166"/>
                <a:gd name="T11" fmla="*/ 188 h 543"/>
                <a:gd name="T12" fmla="*/ 47 w 166"/>
                <a:gd name="T13" fmla="*/ 199 h 543"/>
                <a:gd name="T14" fmla="*/ 58 w 166"/>
                <a:gd name="T15" fmla="*/ 233 h 543"/>
                <a:gd name="T16" fmla="*/ 68 w 166"/>
                <a:gd name="T17" fmla="*/ 284 h 543"/>
                <a:gd name="T18" fmla="*/ 79 w 166"/>
                <a:gd name="T19" fmla="*/ 304 h 543"/>
                <a:gd name="T20" fmla="*/ 100 w 166"/>
                <a:gd name="T21" fmla="*/ 292 h 543"/>
                <a:gd name="T22" fmla="*/ 93 w 166"/>
                <a:gd name="T23" fmla="*/ 62 h 543"/>
                <a:gd name="T24" fmla="*/ 95 w 166"/>
                <a:gd name="T25" fmla="*/ 23 h 543"/>
                <a:gd name="T26" fmla="*/ 123 w 166"/>
                <a:gd name="T27" fmla="*/ 0 h 543"/>
                <a:gd name="T28" fmla="*/ 147 w 166"/>
                <a:gd name="T29" fmla="*/ 17 h 543"/>
                <a:gd name="T30" fmla="*/ 155 w 166"/>
                <a:gd name="T31" fmla="*/ 48 h 543"/>
                <a:gd name="T32" fmla="*/ 166 w 166"/>
                <a:gd name="T33" fmla="*/ 22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543">
                  <a:moveTo>
                    <a:pt x="86" y="543"/>
                  </a:moveTo>
                  <a:cubicBezTo>
                    <a:pt x="87" y="510"/>
                    <a:pt x="88" y="469"/>
                    <a:pt x="70" y="441"/>
                  </a:cubicBezTo>
                  <a:cubicBezTo>
                    <a:pt x="60" y="427"/>
                    <a:pt x="47" y="416"/>
                    <a:pt x="38" y="403"/>
                  </a:cubicBezTo>
                  <a:cubicBezTo>
                    <a:pt x="23" y="382"/>
                    <a:pt x="18" y="357"/>
                    <a:pt x="14" y="333"/>
                  </a:cubicBezTo>
                  <a:cubicBezTo>
                    <a:pt x="8" y="298"/>
                    <a:pt x="4" y="263"/>
                    <a:pt x="1" y="228"/>
                  </a:cubicBezTo>
                  <a:cubicBezTo>
                    <a:pt x="0" y="213"/>
                    <a:pt x="2" y="195"/>
                    <a:pt x="15" y="188"/>
                  </a:cubicBezTo>
                  <a:cubicBezTo>
                    <a:pt x="26" y="183"/>
                    <a:pt x="40" y="189"/>
                    <a:pt x="47" y="199"/>
                  </a:cubicBezTo>
                  <a:cubicBezTo>
                    <a:pt x="54" y="208"/>
                    <a:pt x="56" y="221"/>
                    <a:pt x="58" y="233"/>
                  </a:cubicBezTo>
                  <a:cubicBezTo>
                    <a:pt x="62" y="250"/>
                    <a:pt x="65" y="267"/>
                    <a:pt x="68" y="284"/>
                  </a:cubicBezTo>
                  <a:cubicBezTo>
                    <a:pt x="69" y="292"/>
                    <a:pt x="71" y="301"/>
                    <a:pt x="79" y="304"/>
                  </a:cubicBezTo>
                  <a:cubicBezTo>
                    <a:pt x="87" y="308"/>
                    <a:pt x="97" y="300"/>
                    <a:pt x="100" y="292"/>
                  </a:cubicBezTo>
                  <a:cubicBezTo>
                    <a:pt x="102" y="220"/>
                    <a:pt x="101" y="133"/>
                    <a:pt x="93" y="62"/>
                  </a:cubicBezTo>
                  <a:cubicBezTo>
                    <a:pt x="92" y="49"/>
                    <a:pt x="91" y="36"/>
                    <a:pt x="95" y="23"/>
                  </a:cubicBezTo>
                  <a:cubicBezTo>
                    <a:pt x="99" y="11"/>
                    <a:pt x="110" y="0"/>
                    <a:pt x="123" y="0"/>
                  </a:cubicBezTo>
                  <a:cubicBezTo>
                    <a:pt x="133" y="0"/>
                    <a:pt x="142" y="8"/>
                    <a:pt x="147" y="17"/>
                  </a:cubicBezTo>
                  <a:cubicBezTo>
                    <a:pt x="152" y="27"/>
                    <a:pt x="154" y="37"/>
                    <a:pt x="155" y="48"/>
                  </a:cubicBezTo>
                  <a:cubicBezTo>
                    <a:pt x="162" y="108"/>
                    <a:pt x="164" y="168"/>
                    <a:pt x="166" y="229"/>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4" name="Freeform 33">
              <a:extLst>
                <a:ext uri="{FF2B5EF4-FFF2-40B4-BE49-F238E27FC236}">
                  <a16:creationId xmlns:a16="http://schemas.microsoft.com/office/drawing/2014/main" id="{A2DA826A-9F45-651F-AADA-A6E3D9939024}"/>
                </a:ext>
              </a:extLst>
            </p:cNvPr>
            <p:cNvSpPr/>
            <p:nvPr/>
          </p:nvSpPr>
          <p:spPr bwMode="auto">
            <a:xfrm>
              <a:off x="8408988" y="5019675"/>
              <a:ext cx="146050" cy="133350"/>
            </a:xfrm>
            <a:custGeom>
              <a:avLst/>
              <a:gdLst>
                <a:gd name="T0" fmla="*/ 0 w 68"/>
                <a:gd name="T1" fmla="*/ 11 h 62"/>
                <a:gd name="T2" fmla="*/ 41 w 68"/>
                <a:gd name="T3" fmla="*/ 0 h 62"/>
                <a:gd name="T4" fmla="*/ 59 w 68"/>
                <a:gd name="T5" fmla="*/ 14 h 62"/>
                <a:gd name="T6" fmla="*/ 67 w 68"/>
                <a:gd name="T7" fmla="*/ 62 h 62"/>
              </a:gdLst>
              <a:ahLst/>
              <a:cxnLst>
                <a:cxn ang="0">
                  <a:pos x="T0" y="T1"/>
                </a:cxn>
                <a:cxn ang="0">
                  <a:pos x="T2" y="T3"/>
                </a:cxn>
                <a:cxn ang="0">
                  <a:pos x="T4" y="T5"/>
                </a:cxn>
                <a:cxn ang="0">
                  <a:pos x="T6" y="T7"/>
                </a:cxn>
              </a:cxnLst>
              <a:rect l="0" t="0" r="r" b="b"/>
              <a:pathLst>
                <a:path w="68" h="62">
                  <a:moveTo>
                    <a:pt x="0" y="11"/>
                  </a:moveTo>
                  <a:cubicBezTo>
                    <a:pt x="11" y="2"/>
                    <a:pt x="27" y="0"/>
                    <a:pt x="41" y="0"/>
                  </a:cubicBezTo>
                  <a:cubicBezTo>
                    <a:pt x="51" y="0"/>
                    <a:pt x="56" y="5"/>
                    <a:pt x="59" y="14"/>
                  </a:cubicBezTo>
                  <a:cubicBezTo>
                    <a:pt x="65" y="29"/>
                    <a:pt x="68" y="46"/>
                    <a:pt x="67" y="62"/>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6" name="Freeform 34">
              <a:extLst>
                <a:ext uri="{FF2B5EF4-FFF2-40B4-BE49-F238E27FC236}">
                  <a16:creationId xmlns:a16="http://schemas.microsoft.com/office/drawing/2014/main" id="{5E675763-4FF1-9C28-DEFC-74C8E7AFEBE1}"/>
                </a:ext>
              </a:extLst>
            </p:cNvPr>
            <p:cNvSpPr/>
            <p:nvPr/>
          </p:nvSpPr>
          <p:spPr bwMode="auto">
            <a:xfrm>
              <a:off x="8545513" y="5068888"/>
              <a:ext cx="136525" cy="168275"/>
            </a:xfrm>
            <a:custGeom>
              <a:avLst/>
              <a:gdLst>
                <a:gd name="T0" fmla="*/ 0 w 63"/>
                <a:gd name="T1" fmla="*/ 5 h 78"/>
                <a:gd name="T2" fmla="*/ 25 w 63"/>
                <a:gd name="T3" fmla="*/ 0 h 78"/>
                <a:gd name="T4" fmla="*/ 48 w 63"/>
                <a:gd name="T5" fmla="*/ 9 h 78"/>
                <a:gd name="T6" fmla="*/ 55 w 63"/>
                <a:gd name="T7" fmla="*/ 24 h 78"/>
                <a:gd name="T8" fmla="*/ 62 w 63"/>
                <a:gd name="T9" fmla="*/ 78 h 78"/>
              </a:gdLst>
              <a:ahLst/>
              <a:cxnLst>
                <a:cxn ang="0">
                  <a:pos x="T0" y="T1"/>
                </a:cxn>
                <a:cxn ang="0">
                  <a:pos x="T2" y="T3"/>
                </a:cxn>
                <a:cxn ang="0">
                  <a:pos x="T4" y="T5"/>
                </a:cxn>
                <a:cxn ang="0">
                  <a:pos x="T6" y="T7"/>
                </a:cxn>
                <a:cxn ang="0">
                  <a:pos x="T8" y="T9"/>
                </a:cxn>
              </a:cxnLst>
              <a:rect l="0" t="0" r="r" b="b"/>
              <a:pathLst>
                <a:path w="63" h="78">
                  <a:moveTo>
                    <a:pt x="0" y="5"/>
                  </a:moveTo>
                  <a:cubicBezTo>
                    <a:pt x="8" y="3"/>
                    <a:pt x="17" y="0"/>
                    <a:pt x="25" y="0"/>
                  </a:cubicBezTo>
                  <a:cubicBezTo>
                    <a:pt x="34" y="0"/>
                    <a:pt x="43" y="3"/>
                    <a:pt x="48" y="9"/>
                  </a:cubicBezTo>
                  <a:cubicBezTo>
                    <a:pt x="52" y="13"/>
                    <a:pt x="54" y="18"/>
                    <a:pt x="55" y="24"/>
                  </a:cubicBezTo>
                  <a:cubicBezTo>
                    <a:pt x="61" y="41"/>
                    <a:pt x="63" y="59"/>
                    <a:pt x="62" y="78"/>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11" name="Freeform 35">
              <a:extLst>
                <a:ext uri="{FF2B5EF4-FFF2-40B4-BE49-F238E27FC236}">
                  <a16:creationId xmlns:a16="http://schemas.microsoft.com/office/drawing/2014/main" id="{8721F861-5F02-050D-C9A8-0449978B50A0}"/>
                </a:ext>
              </a:extLst>
            </p:cNvPr>
            <p:cNvSpPr/>
            <p:nvPr/>
          </p:nvSpPr>
          <p:spPr bwMode="auto">
            <a:xfrm>
              <a:off x="8666163" y="5127625"/>
              <a:ext cx="136525" cy="708025"/>
            </a:xfrm>
            <a:custGeom>
              <a:avLst/>
              <a:gdLst>
                <a:gd name="T0" fmla="*/ 3 w 63"/>
                <a:gd name="T1" fmla="*/ 6 h 330"/>
                <a:gd name="T2" fmla="*/ 46 w 63"/>
                <a:gd name="T3" fmla="*/ 28 h 330"/>
                <a:gd name="T4" fmla="*/ 58 w 63"/>
                <a:gd name="T5" fmla="*/ 80 h 330"/>
                <a:gd name="T6" fmla="*/ 46 w 63"/>
                <a:gd name="T7" fmla="*/ 210 h 330"/>
                <a:gd name="T8" fmla="*/ 16 w 63"/>
                <a:gd name="T9" fmla="*/ 267 h 330"/>
                <a:gd name="T10" fmla="*/ 4 w 63"/>
                <a:gd name="T11" fmla="*/ 330 h 330"/>
              </a:gdLst>
              <a:ahLst/>
              <a:cxnLst>
                <a:cxn ang="0">
                  <a:pos x="T0" y="T1"/>
                </a:cxn>
                <a:cxn ang="0">
                  <a:pos x="T2" y="T3"/>
                </a:cxn>
                <a:cxn ang="0">
                  <a:pos x="T4" y="T5"/>
                </a:cxn>
                <a:cxn ang="0">
                  <a:pos x="T6" y="T7"/>
                </a:cxn>
                <a:cxn ang="0">
                  <a:pos x="T8" y="T9"/>
                </a:cxn>
                <a:cxn ang="0">
                  <a:pos x="T10" y="T11"/>
                </a:cxn>
              </a:cxnLst>
              <a:rect l="0" t="0" r="r" b="b"/>
              <a:pathLst>
                <a:path w="63" h="330">
                  <a:moveTo>
                    <a:pt x="3" y="6"/>
                  </a:moveTo>
                  <a:cubicBezTo>
                    <a:pt x="20" y="0"/>
                    <a:pt x="37" y="12"/>
                    <a:pt x="46" y="28"/>
                  </a:cubicBezTo>
                  <a:cubicBezTo>
                    <a:pt x="55" y="43"/>
                    <a:pt x="57" y="62"/>
                    <a:pt x="58" y="80"/>
                  </a:cubicBezTo>
                  <a:cubicBezTo>
                    <a:pt x="61" y="124"/>
                    <a:pt x="63" y="170"/>
                    <a:pt x="46" y="210"/>
                  </a:cubicBezTo>
                  <a:cubicBezTo>
                    <a:pt x="38" y="230"/>
                    <a:pt x="24" y="247"/>
                    <a:pt x="16" y="267"/>
                  </a:cubicBezTo>
                  <a:cubicBezTo>
                    <a:pt x="6" y="290"/>
                    <a:pt x="0" y="305"/>
                    <a:pt x="4" y="330"/>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12" name="Freeform 36">
              <a:extLst>
                <a:ext uri="{FF2B5EF4-FFF2-40B4-BE49-F238E27FC236}">
                  <a16:creationId xmlns:a16="http://schemas.microsoft.com/office/drawing/2014/main" id="{C8B505DA-7344-DF6F-1F70-77EF26031B26}"/>
                </a:ext>
              </a:extLst>
            </p:cNvPr>
            <p:cNvSpPr/>
            <p:nvPr/>
          </p:nvSpPr>
          <p:spPr bwMode="auto">
            <a:xfrm>
              <a:off x="8158163" y="5838825"/>
              <a:ext cx="590550" cy="269875"/>
            </a:xfrm>
            <a:custGeom>
              <a:avLst/>
              <a:gdLst>
                <a:gd name="T0" fmla="*/ 0 w 274"/>
                <a:gd name="T1" fmla="*/ 6 h 126"/>
                <a:gd name="T2" fmla="*/ 261 w 274"/>
                <a:gd name="T3" fmla="*/ 0 h 126"/>
                <a:gd name="T4" fmla="*/ 274 w 274"/>
                <a:gd name="T5" fmla="*/ 104 h 126"/>
                <a:gd name="T6" fmla="*/ 11 w 274"/>
                <a:gd name="T7" fmla="*/ 126 h 126"/>
                <a:gd name="T8" fmla="*/ 0 w 274"/>
                <a:gd name="T9" fmla="*/ 6 h 126"/>
              </a:gdLst>
              <a:ahLst/>
              <a:cxnLst>
                <a:cxn ang="0">
                  <a:pos x="T0" y="T1"/>
                </a:cxn>
                <a:cxn ang="0">
                  <a:pos x="T2" y="T3"/>
                </a:cxn>
                <a:cxn ang="0">
                  <a:pos x="T4" y="T5"/>
                </a:cxn>
                <a:cxn ang="0">
                  <a:pos x="T6" y="T7"/>
                </a:cxn>
                <a:cxn ang="0">
                  <a:pos x="T8" y="T9"/>
                </a:cxn>
              </a:cxnLst>
              <a:rect l="0" t="0" r="r" b="b"/>
              <a:pathLst>
                <a:path w="274" h="126">
                  <a:moveTo>
                    <a:pt x="0" y="6"/>
                  </a:moveTo>
                  <a:cubicBezTo>
                    <a:pt x="87" y="4"/>
                    <a:pt x="174" y="2"/>
                    <a:pt x="261" y="0"/>
                  </a:cubicBezTo>
                  <a:cubicBezTo>
                    <a:pt x="268" y="34"/>
                    <a:pt x="273" y="69"/>
                    <a:pt x="274" y="104"/>
                  </a:cubicBezTo>
                  <a:cubicBezTo>
                    <a:pt x="186" y="110"/>
                    <a:pt x="98" y="117"/>
                    <a:pt x="11" y="126"/>
                  </a:cubicBezTo>
                  <a:cubicBezTo>
                    <a:pt x="5" y="87"/>
                    <a:pt x="1" y="46"/>
                    <a:pt x="0" y="6"/>
                  </a:cubicBezTo>
                  <a:close/>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grpSp>
      <p:grpSp>
        <p:nvGrpSpPr>
          <p:cNvPr id="13" name="组合 226">
            <a:extLst>
              <a:ext uri="{FF2B5EF4-FFF2-40B4-BE49-F238E27FC236}">
                <a16:creationId xmlns:a16="http://schemas.microsoft.com/office/drawing/2014/main" id="{8A24271B-732D-7D49-AD89-93C4577497AC}"/>
              </a:ext>
            </a:extLst>
          </p:cNvPr>
          <p:cNvGrpSpPr/>
          <p:nvPr/>
        </p:nvGrpSpPr>
        <p:grpSpPr>
          <a:xfrm rot="14748100" flipH="1" flipV="1">
            <a:off x="6791599" y="5181803"/>
            <a:ext cx="277830" cy="514700"/>
            <a:chOff x="8054975" y="4678363"/>
            <a:chExt cx="747713" cy="1430337"/>
          </a:xfrm>
          <a:solidFill>
            <a:schemeClr val="accent4">
              <a:lumMod val="20000"/>
              <a:lumOff val="80000"/>
            </a:schemeClr>
          </a:solidFill>
        </p:grpSpPr>
        <p:sp>
          <p:nvSpPr>
            <p:cNvPr id="15" name="Freeform 32">
              <a:extLst>
                <a:ext uri="{FF2B5EF4-FFF2-40B4-BE49-F238E27FC236}">
                  <a16:creationId xmlns:a16="http://schemas.microsoft.com/office/drawing/2014/main" id="{C0B291DF-C565-5EE3-191B-E09939C2673B}"/>
                </a:ext>
              </a:extLst>
            </p:cNvPr>
            <p:cNvSpPr/>
            <p:nvPr/>
          </p:nvSpPr>
          <p:spPr bwMode="auto">
            <a:xfrm>
              <a:off x="8054975" y="4678363"/>
              <a:ext cx="357188" cy="1166813"/>
            </a:xfrm>
            <a:custGeom>
              <a:avLst/>
              <a:gdLst>
                <a:gd name="T0" fmla="*/ 86 w 166"/>
                <a:gd name="T1" fmla="*/ 543 h 543"/>
                <a:gd name="T2" fmla="*/ 70 w 166"/>
                <a:gd name="T3" fmla="*/ 441 h 543"/>
                <a:gd name="T4" fmla="*/ 38 w 166"/>
                <a:gd name="T5" fmla="*/ 403 h 543"/>
                <a:gd name="T6" fmla="*/ 14 w 166"/>
                <a:gd name="T7" fmla="*/ 333 h 543"/>
                <a:gd name="T8" fmla="*/ 1 w 166"/>
                <a:gd name="T9" fmla="*/ 228 h 543"/>
                <a:gd name="T10" fmla="*/ 15 w 166"/>
                <a:gd name="T11" fmla="*/ 188 h 543"/>
                <a:gd name="T12" fmla="*/ 47 w 166"/>
                <a:gd name="T13" fmla="*/ 199 h 543"/>
                <a:gd name="T14" fmla="*/ 58 w 166"/>
                <a:gd name="T15" fmla="*/ 233 h 543"/>
                <a:gd name="T16" fmla="*/ 68 w 166"/>
                <a:gd name="T17" fmla="*/ 284 h 543"/>
                <a:gd name="T18" fmla="*/ 79 w 166"/>
                <a:gd name="T19" fmla="*/ 304 h 543"/>
                <a:gd name="T20" fmla="*/ 100 w 166"/>
                <a:gd name="T21" fmla="*/ 292 h 543"/>
                <a:gd name="T22" fmla="*/ 93 w 166"/>
                <a:gd name="T23" fmla="*/ 62 h 543"/>
                <a:gd name="T24" fmla="*/ 95 w 166"/>
                <a:gd name="T25" fmla="*/ 23 h 543"/>
                <a:gd name="T26" fmla="*/ 123 w 166"/>
                <a:gd name="T27" fmla="*/ 0 h 543"/>
                <a:gd name="T28" fmla="*/ 147 w 166"/>
                <a:gd name="T29" fmla="*/ 17 h 543"/>
                <a:gd name="T30" fmla="*/ 155 w 166"/>
                <a:gd name="T31" fmla="*/ 48 h 543"/>
                <a:gd name="T32" fmla="*/ 166 w 166"/>
                <a:gd name="T33" fmla="*/ 22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543">
                  <a:moveTo>
                    <a:pt x="86" y="543"/>
                  </a:moveTo>
                  <a:cubicBezTo>
                    <a:pt x="87" y="510"/>
                    <a:pt x="88" y="469"/>
                    <a:pt x="70" y="441"/>
                  </a:cubicBezTo>
                  <a:cubicBezTo>
                    <a:pt x="60" y="427"/>
                    <a:pt x="47" y="416"/>
                    <a:pt x="38" y="403"/>
                  </a:cubicBezTo>
                  <a:cubicBezTo>
                    <a:pt x="23" y="382"/>
                    <a:pt x="18" y="357"/>
                    <a:pt x="14" y="333"/>
                  </a:cubicBezTo>
                  <a:cubicBezTo>
                    <a:pt x="8" y="298"/>
                    <a:pt x="4" y="263"/>
                    <a:pt x="1" y="228"/>
                  </a:cubicBezTo>
                  <a:cubicBezTo>
                    <a:pt x="0" y="213"/>
                    <a:pt x="2" y="195"/>
                    <a:pt x="15" y="188"/>
                  </a:cubicBezTo>
                  <a:cubicBezTo>
                    <a:pt x="26" y="183"/>
                    <a:pt x="40" y="189"/>
                    <a:pt x="47" y="199"/>
                  </a:cubicBezTo>
                  <a:cubicBezTo>
                    <a:pt x="54" y="208"/>
                    <a:pt x="56" y="221"/>
                    <a:pt x="58" y="233"/>
                  </a:cubicBezTo>
                  <a:cubicBezTo>
                    <a:pt x="62" y="250"/>
                    <a:pt x="65" y="267"/>
                    <a:pt x="68" y="284"/>
                  </a:cubicBezTo>
                  <a:cubicBezTo>
                    <a:pt x="69" y="292"/>
                    <a:pt x="71" y="301"/>
                    <a:pt x="79" y="304"/>
                  </a:cubicBezTo>
                  <a:cubicBezTo>
                    <a:pt x="87" y="308"/>
                    <a:pt x="97" y="300"/>
                    <a:pt x="100" y="292"/>
                  </a:cubicBezTo>
                  <a:cubicBezTo>
                    <a:pt x="102" y="220"/>
                    <a:pt x="101" y="133"/>
                    <a:pt x="93" y="62"/>
                  </a:cubicBezTo>
                  <a:cubicBezTo>
                    <a:pt x="92" y="49"/>
                    <a:pt x="91" y="36"/>
                    <a:pt x="95" y="23"/>
                  </a:cubicBezTo>
                  <a:cubicBezTo>
                    <a:pt x="99" y="11"/>
                    <a:pt x="110" y="0"/>
                    <a:pt x="123" y="0"/>
                  </a:cubicBezTo>
                  <a:cubicBezTo>
                    <a:pt x="133" y="0"/>
                    <a:pt x="142" y="8"/>
                    <a:pt x="147" y="17"/>
                  </a:cubicBezTo>
                  <a:cubicBezTo>
                    <a:pt x="152" y="27"/>
                    <a:pt x="154" y="37"/>
                    <a:pt x="155" y="48"/>
                  </a:cubicBezTo>
                  <a:cubicBezTo>
                    <a:pt x="162" y="108"/>
                    <a:pt x="164" y="168"/>
                    <a:pt x="166" y="229"/>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19" name="Freeform 33">
              <a:extLst>
                <a:ext uri="{FF2B5EF4-FFF2-40B4-BE49-F238E27FC236}">
                  <a16:creationId xmlns:a16="http://schemas.microsoft.com/office/drawing/2014/main" id="{C069D70C-D601-35C1-BA44-AA086BEB133F}"/>
                </a:ext>
              </a:extLst>
            </p:cNvPr>
            <p:cNvSpPr/>
            <p:nvPr/>
          </p:nvSpPr>
          <p:spPr bwMode="auto">
            <a:xfrm>
              <a:off x="8408988" y="5019675"/>
              <a:ext cx="146050" cy="133350"/>
            </a:xfrm>
            <a:custGeom>
              <a:avLst/>
              <a:gdLst>
                <a:gd name="T0" fmla="*/ 0 w 68"/>
                <a:gd name="T1" fmla="*/ 11 h 62"/>
                <a:gd name="T2" fmla="*/ 41 w 68"/>
                <a:gd name="T3" fmla="*/ 0 h 62"/>
                <a:gd name="T4" fmla="*/ 59 w 68"/>
                <a:gd name="T5" fmla="*/ 14 h 62"/>
                <a:gd name="T6" fmla="*/ 67 w 68"/>
                <a:gd name="T7" fmla="*/ 62 h 62"/>
              </a:gdLst>
              <a:ahLst/>
              <a:cxnLst>
                <a:cxn ang="0">
                  <a:pos x="T0" y="T1"/>
                </a:cxn>
                <a:cxn ang="0">
                  <a:pos x="T2" y="T3"/>
                </a:cxn>
                <a:cxn ang="0">
                  <a:pos x="T4" y="T5"/>
                </a:cxn>
                <a:cxn ang="0">
                  <a:pos x="T6" y="T7"/>
                </a:cxn>
              </a:cxnLst>
              <a:rect l="0" t="0" r="r" b="b"/>
              <a:pathLst>
                <a:path w="68" h="62">
                  <a:moveTo>
                    <a:pt x="0" y="11"/>
                  </a:moveTo>
                  <a:cubicBezTo>
                    <a:pt x="11" y="2"/>
                    <a:pt x="27" y="0"/>
                    <a:pt x="41" y="0"/>
                  </a:cubicBezTo>
                  <a:cubicBezTo>
                    <a:pt x="51" y="0"/>
                    <a:pt x="56" y="5"/>
                    <a:pt x="59" y="14"/>
                  </a:cubicBezTo>
                  <a:cubicBezTo>
                    <a:pt x="65" y="29"/>
                    <a:pt x="68" y="46"/>
                    <a:pt x="67" y="62"/>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26" name="Freeform 34">
              <a:extLst>
                <a:ext uri="{FF2B5EF4-FFF2-40B4-BE49-F238E27FC236}">
                  <a16:creationId xmlns:a16="http://schemas.microsoft.com/office/drawing/2014/main" id="{AC0764DF-6576-D3E4-F69F-1C2770608372}"/>
                </a:ext>
              </a:extLst>
            </p:cNvPr>
            <p:cNvSpPr/>
            <p:nvPr/>
          </p:nvSpPr>
          <p:spPr bwMode="auto">
            <a:xfrm>
              <a:off x="8545513" y="5068888"/>
              <a:ext cx="136525" cy="168275"/>
            </a:xfrm>
            <a:custGeom>
              <a:avLst/>
              <a:gdLst>
                <a:gd name="T0" fmla="*/ 0 w 63"/>
                <a:gd name="T1" fmla="*/ 5 h 78"/>
                <a:gd name="T2" fmla="*/ 25 w 63"/>
                <a:gd name="T3" fmla="*/ 0 h 78"/>
                <a:gd name="T4" fmla="*/ 48 w 63"/>
                <a:gd name="T5" fmla="*/ 9 h 78"/>
                <a:gd name="T6" fmla="*/ 55 w 63"/>
                <a:gd name="T7" fmla="*/ 24 h 78"/>
                <a:gd name="T8" fmla="*/ 62 w 63"/>
                <a:gd name="T9" fmla="*/ 78 h 78"/>
              </a:gdLst>
              <a:ahLst/>
              <a:cxnLst>
                <a:cxn ang="0">
                  <a:pos x="T0" y="T1"/>
                </a:cxn>
                <a:cxn ang="0">
                  <a:pos x="T2" y="T3"/>
                </a:cxn>
                <a:cxn ang="0">
                  <a:pos x="T4" y="T5"/>
                </a:cxn>
                <a:cxn ang="0">
                  <a:pos x="T6" y="T7"/>
                </a:cxn>
                <a:cxn ang="0">
                  <a:pos x="T8" y="T9"/>
                </a:cxn>
              </a:cxnLst>
              <a:rect l="0" t="0" r="r" b="b"/>
              <a:pathLst>
                <a:path w="63" h="78">
                  <a:moveTo>
                    <a:pt x="0" y="5"/>
                  </a:moveTo>
                  <a:cubicBezTo>
                    <a:pt x="8" y="3"/>
                    <a:pt x="17" y="0"/>
                    <a:pt x="25" y="0"/>
                  </a:cubicBezTo>
                  <a:cubicBezTo>
                    <a:pt x="34" y="0"/>
                    <a:pt x="43" y="3"/>
                    <a:pt x="48" y="9"/>
                  </a:cubicBezTo>
                  <a:cubicBezTo>
                    <a:pt x="52" y="13"/>
                    <a:pt x="54" y="18"/>
                    <a:pt x="55" y="24"/>
                  </a:cubicBezTo>
                  <a:cubicBezTo>
                    <a:pt x="61" y="41"/>
                    <a:pt x="63" y="59"/>
                    <a:pt x="62" y="78"/>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27" name="Freeform 35">
              <a:extLst>
                <a:ext uri="{FF2B5EF4-FFF2-40B4-BE49-F238E27FC236}">
                  <a16:creationId xmlns:a16="http://schemas.microsoft.com/office/drawing/2014/main" id="{DBC8A974-F924-6763-9808-B35658F119D4}"/>
                </a:ext>
              </a:extLst>
            </p:cNvPr>
            <p:cNvSpPr/>
            <p:nvPr/>
          </p:nvSpPr>
          <p:spPr bwMode="auto">
            <a:xfrm>
              <a:off x="8666163" y="5127625"/>
              <a:ext cx="136525" cy="708025"/>
            </a:xfrm>
            <a:custGeom>
              <a:avLst/>
              <a:gdLst>
                <a:gd name="T0" fmla="*/ 3 w 63"/>
                <a:gd name="T1" fmla="*/ 6 h 330"/>
                <a:gd name="T2" fmla="*/ 46 w 63"/>
                <a:gd name="T3" fmla="*/ 28 h 330"/>
                <a:gd name="T4" fmla="*/ 58 w 63"/>
                <a:gd name="T5" fmla="*/ 80 h 330"/>
                <a:gd name="T6" fmla="*/ 46 w 63"/>
                <a:gd name="T7" fmla="*/ 210 h 330"/>
                <a:gd name="T8" fmla="*/ 16 w 63"/>
                <a:gd name="T9" fmla="*/ 267 h 330"/>
                <a:gd name="T10" fmla="*/ 4 w 63"/>
                <a:gd name="T11" fmla="*/ 330 h 330"/>
              </a:gdLst>
              <a:ahLst/>
              <a:cxnLst>
                <a:cxn ang="0">
                  <a:pos x="T0" y="T1"/>
                </a:cxn>
                <a:cxn ang="0">
                  <a:pos x="T2" y="T3"/>
                </a:cxn>
                <a:cxn ang="0">
                  <a:pos x="T4" y="T5"/>
                </a:cxn>
                <a:cxn ang="0">
                  <a:pos x="T6" y="T7"/>
                </a:cxn>
                <a:cxn ang="0">
                  <a:pos x="T8" y="T9"/>
                </a:cxn>
                <a:cxn ang="0">
                  <a:pos x="T10" y="T11"/>
                </a:cxn>
              </a:cxnLst>
              <a:rect l="0" t="0" r="r" b="b"/>
              <a:pathLst>
                <a:path w="63" h="330">
                  <a:moveTo>
                    <a:pt x="3" y="6"/>
                  </a:moveTo>
                  <a:cubicBezTo>
                    <a:pt x="20" y="0"/>
                    <a:pt x="37" y="12"/>
                    <a:pt x="46" y="28"/>
                  </a:cubicBezTo>
                  <a:cubicBezTo>
                    <a:pt x="55" y="43"/>
                    <a:pt x="57" y="62"/>
                    <a:pt x="58" y="80"/>
                  </a:cubicBezTo>
                  <a:cubicBezTo>
                    <a:pt x="61" y="124"/>
                    <a:pt x="63" y="170"/>
                    <a:pt x="46" y="210"/>
                  </a:cubicBezTo>
                  <a:cubicBezTo>
                    <a:pt x="38" y="230"/>
                    <a:pt x="24" y="247"/>
                    <a:pt x="16" y="267"/>
                  </a:cubicBezTo>
                  <a:cubicBezTo>
                    <a:pt x="6" y="290"/>
                    <a:pt x="0" y="305"/>
                    <a:pt x="4" y="330"/>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28" name="Freeform 36">
              <a:extLst>
                <a:ext uri="{FF2B5EF4-FFF2-40B4-BE49-F238E27FC236}">
                  <a16:creationId xmlns:a16="http://schemas.microsoft.com/office/drawing/2014/main" id="{F0ABAA13-820C-6EB7-7EC9-FA7A8C8D34F7}"/>
                </a:ext>
              </a:extLst>
            </p:cNvPr>
            <p:cNvSpPr/>
            <p:nvPr/>
          </p:nvSpPr>
          <p:spPr bwMode="auto">
            <a:xfrm>
              <a:off x="8158163" y="5838825"/>
              <a:ext cx="590550" cy="269875"/>
            </a:xfrm>
            <a:custGeom>
              <a:avLst/>
              <a:gdLst>
                <a:gd name="T0" fmla="*/ 0 w 274"/>
                <a:gd name="T1" fmla="*/ 6 h 126"/>
                <a:gd name="T2" fmla="*/ 261 w 274"/>
                <a:gd name="T3" fmla="*/ 0 h 126"/>
                <a:gd name="T4" fmla="*/ 274 w 274"/>
                <a:gd name="T5" fmla="*/ 104 h 126"/>
                <a:gd name="T6" fmla="*/ 11 w 274"/>
                <a:gd name="T7" fmla="*/ 126 h 126"/>
                <a:gd name="T8" fmla="*/ 0 w 274"/>
                <a:gd name="T9" fmla="*/ 6 h 126"/>
              </a:gdLst>
              <a:ahLst/>
              <a:cxnLst>
                <a:cxn ang="0">
                  <a:pos x="T0" y="T1"/>
                </a:cxn>
                <a:cxn ang="0">
                  <a:pos x="T2" y="T3"/>
                </a:cxn>
                <a:cxn ang="0">
                  <a:pos x="T4" y="T5"/>
                </a:cxn>
                <a:cxn ang="0">
                  <a:pos x="T6" y="T7"/>
                </a:cxn>
                <a:cxn ang="0">
                  <a:pos x="T8" y="T9"/>
                </a:cxn>
              </a:cxnLst>
              <a:rect l="0" t="0" r="r" b="b"/>
              <a:pathLst>
                <a:path w="274" h="126">
                  <a:moveTo>
                    <a:pt x="0" y="6"/>
                  </a:moveTo>
                  <a:cubicBezTo>
                    <a:pt x="87" y="4"/>
                    <a:pt x="174" y="2"/>
                    <a:pt x="261" y="0"/>
                  </a:cubicBezTo>
                  <a:cubicBezTo>
                    <a:pt x="268" y="34"/>
                    <a:pt x="273" y="69"/>
                    <a:pt x="274" y="104"/>
                  </a:cubicBezTo>
                  <a:cubicBezTo>
                    <a:pt x="186" y="110"/>
                    <a:pt x="98" y="117"/>
                    <a:pt x="11" y="126"/>
                  </a:cubicBezTo>
                  <a:cubicBezTo>
                    <a:pt x="5" y="87"/>
                    <a:pt x="1" y="46"/>
                    <a:pt x="0" y="6"/>
                  </a:cubicBezTo>
                  <a:close/>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grpSp>
      <p:sp>
        <p:nvSpPr>
          <p:cNvPr id="29" name="橢圓 28">
            <a:extLst>
              <a:ext uri="{FF2B5EF4-FFF2-40B4-BE49-F238E27FC236}">
                <a16:creationId xmlns:a16="http://schemas.microsoft.com/office/drawing/2014/main" id="{6EDAD24F-3168-4BD4-6BB6-A36097968AE1}"/>
              </a:ext>
            </a:extLst>
          </p:cNvPr>
          <p:cNvSpPr/>
          <p:nvPr/>
        </p:nvSpPr>
        <p:spPr>
          <a:xfrm>
            <a:off x="8406724" y="2535773"/>
            <a:ext cx="324000" cy="324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0" name="橢圓 29">
            <a:extLst>
              <a:ext uri="{FF2B5EF4-FFF2-40B4-BE49-F238E27FC236}">
                <a16:creationId xmlns:a16="http://schemas.microsoft.com/office/drawing/2014/main" id="{C37B0DCB-97E8-BAAB-ED51-029B4384BE2A}"/>
              </a:ext>
            </a:extLst>
          </p:cNvPr>
          <p:cNvSpPr/>
          <p:nvPr/>
        </p:nvSpPr>
        <p:spPr>
          <a:xfrm>
            <a:off x="6880062" y="4797794"/>
            <a:ext cx="324000" cy="324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7339351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A02FDA3D-69DC-4E24-BC42-DC286D20AAE0}"/>
              </a:ext>
            </a:extLst>
          </p:cNvPr>
          <p:cNvPicPr>
            <a:picLocks noChangeAspect="1"/>
          </p:cNvPicPr>
          <p:nvPr/>
        </p:nvPicPr>
        <p:blipFill>
          <a:blip r:embed="rId3">
            <a:extLst>
              <a:ext uri="{28A0092B-C50C-407E-A947-70E740481C1C}">
                <a14:useLocalDpi xmlns:a14="http://schemas.microsoft.com/office/drawing/2010/main" val="0"/>
              </a:ext>
            </a:extLst>
          </a:blip>
          <a:srcRect l="421" r="421"/>
          <a:stretch/>
        </p:blipFill>
        <p:spPr>
          <a:xfrm>
            <a:off x="981635" y="2457585"/>
            <a:ext cx="11025429" cy="1492075"/>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7709924" y="763505"/>
            <a:ext cx="3221427" cy="6343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Step6</a:t>
            </a:r>
            <a:r>
              <a:rPr lang="zh-TW" altLang="en-US" sz="2000" b="1" dirty="0">
                <a:latin typeface="微軟正黑體" panose="020B0604030504040204" pitchFamily="34" charset="-120"/>
                <a:ea typeface="微軟正黑體" panose="020B0604030504040204" pitchFamily="34" charset="-120"/>
              </a:rPr>
              <a:t> 上傳一至六學期 </a:t>
            </a:r>
            <a:endParaRPr lang="en-US" altLang="zh-TW" sz="2000" b="1" dirty="0">
              <a:latin typeface="微軟正黑體" panose="020B0604030504040204" pitchFamily="34" charset="-120"/>
              <a:ea typeface="微軟正黑體" panose="020B0604030504040204" pitchFamily="34" charset="-120"/>
            </a:endParaRPr>
          </a:p>
          <a:p>
            <a:pPr>
              <a:defRPr/>
            </a:pPr>
            <a:r>
              <a:rPr lang="en-US" altLang="zh-TW" sz="2000" b="1" dirty="0">
                <a:latin typeface="微軟正黑體" panose="020B0604030504040204" pitchFamily="34" charset="-120"/>
                <a:ea typeface="微軟正黑體" panose="020B0604030504040204" pitchFamily="34" charset="-120"/>
              </a:rPr>
              <a:t>            </a:t>
            </a:r>
            <a:r>
              <a:rPr lang="zh-TW" altLang="en-US" sz="2000" b="1" dirty="0">
                <a:latin typeface="微軟正黑體" panose="020B0604030504040204" pitchFamily="34" charset="-120"/>
                <a:ea typeface="微軟正黑體" panose="020B0604030504040204" pitchFamily="34" charset="-120"/>
              </a:rPr>
              <a:t>「修課紀錄」</a:t>
            </a:r>
            <a:r>
              <a:rPr lang="en-US" altLang="zh-TW" sz="2000" b="1" dirty="0">
                <a:latin typeface="微軟正黑體" panose="020B0604030504040204" pitchFamily="34" charset="-120"/>
                <a:ea typeface="微軟正黑體" panose="020B0604030504040204" pitchFamily="34" charset="-120"/>
              </a:rPr>
              <a:t>(3/3)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166571" y="1786736"/>
            <a:ext cx="3955845" cy="402765"/>
          </a:xfrm>
          <a:prstGeom prst="rect">
            <a:avLst/>
          </a:prstGeom>
          <a:solidFill>
            <a:srgbClr val="0070C0"/>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b="1" dirty="0">
                <a:solidFill>
                  <a:schemeClr val="bg1"/>
                </a:solidFill>
                <a:latin typeface="微軟正黑體" panose="020B0604030504040204" pitchFamily="34" charset="-120"/>
                <a:ea typeface="微軟正黑體" panose="020B0604030504040204" pitchFamily="34" charset="-120"/>
              </a:rPr>
              <a:t>未</a:t>
            </a:r>
            <a:r>
              <a:rPr lang="zh-TW" altLang="zh-TW" b="1" dirty="0">
                <a:solidFill>
                  <a:schemeClr val="bg1"/>
                </a:solidFill>
                <a:latin typeface="微軟正黑體" panose="020B0604030504040204" pitchFamily="34" charset="-120"/>
                <a:ea typeface="微軟正黑體" panose="020B0604030504040204" pitchFamily="34" charset="-120"/>
              </a:rPr>
              <a:t>具</a:t>
            </a:r>
            <a:r>
              <a:rPr lang="zh-TW" altLang="en-US" b="1" dirty="0">
                <a:solidFill>
                  <a:schemeClr val="bg1"/>
                </a:solidFill>
                <a:latin typeface="微軟正黑體" panose="020B0604030504040204" pitchFamily="34" charset="-120"/>
                <a:ea typeface="微軟正黑體" panose="020B0604030504040204" pitchFamily="34" charset="-120"/>
              </a:rPr>
              <a:t>有</a:t>
            </a:r>
            <a:r>
              <a:rPr lang="zh-TW" altLang="zh-TW" b="1" dirty="0">
                <a:solidFill>
                  <a:schemeClr val="bg1"/>
                </a:solidFill>
                <a:latin typeface="微軟正黑體" panose="020B0604030504040204" pitchFamily="34" charset="-120"/>
                <a:ea typeface="微軟正黑體" panose="020B0604030504040204" pitchFamily="34" charset="-120"/>
              </a:rPr>
              <a:t>中央資料庫學習歷程檔案</a:t>
            </a:r>
            <a:r>
              <a:rPr lang="zh-TW" altLang="en-US" b="1" dirty="0">
                <a:solidFill>
                  <a:schemeClr val="bg1"/>
                </a:solidFill>
                <a:latin typeface="微軟正黑體" panose="020B0604030504040204" pitchFamily="34" charset="-120"/>
                <a:ea typeface="微軟正黑體" panose="020B0604030504040204" pitchFamily="34" charset="-120"/>
              </a:rPr>
              <a:t>考生</a:t>
            </a:r>
          </a:p>
        </p:txBody>
      </p:sp>
      <p:sp>
        <p:nvSpPr>
          <p:cNvPr id="12" name="文字方塊 11">
            <a:extLst>
              <a:ext uri="{FF2B5EF4-FFF2-40B4-BE49-F238E27FC236}">
                <a16:creationId xmlns:a16="http://schemas.microsoft.com/office/drawing/2014/main" id="{605ED151-45EF-452C-9439-B96EFD7FFBC6}"/>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18" name="矩形 17"/>
          <p:cNvSpPr/>
          <p:nvPr/>
        </p:nvSpPr>
        <p:spPr>
          <a:xfrm>
            <a:off x="5195587" y="4204916"/>
            <a:ext cx="6523924" cy="1460242"/>
          </a:xfrm>
          <a:prstGeom prst="rect">
            <a:avLst/>
          </a:prstGeom>
          <a:solidFill>
            <a:schemeClr val="accent6">
              <a:lumMod val="40000"/>
              <a:lumOff val="60000"/>
            </a:schemeClr>
          </a:solidFill>
          <a:ln>
            <a:solidFill>
              <a:schemeClr val="accent6">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Wingdings" panose="05000000000000000000" pitchFamily="2" charset="2"/>
              <a:buChar char="Ø"/>
            </a:pPr>
            <a:r>
              <a:rPr lang="zh-TW" altLang="en-US" b="1" dirty="0">
                <a:solidFill>
                  <a:schemeClr val="tx1"/>
                </a:solidFill>
                <a:latin typeface="微軟正黑體" panose="020B0604030504040204" pitchFamily="34" charset="-120"/>
                <a:ea typeface="微軟正黑體" panose="020B0604030504040204" pitchFamily="34" charset="-120"/>
              </a:rPr>
              <a:t>請點選「</a:t>
            </a:r>
            <a:r>
              <a:rPr lang="zh-TW" altLang="en-US" b="1" dirty="0">
                <a:solidFill>
                  <a:srgbClr val="0000FF"/>
                </a:solidFill>
                <a:latin typeface="微軟正黑體" panose="020B0604030504040204" pitchFamily="34" charset="-120"/>
                <a:ea typeface="微軟正黑體" panose="020B0604030504040204" pitchFamily="34" charset="-120"/>
              </a:rPr>
              <a:t>選擇檔案</a:t>
            </a:r>
            <a:r>
              <a:rPr lang="zh-TW" altLang="en-US" b="1" dirty="0">
                <a:solidFill>
                  <a:schemeClr val="tx1"/>
                </a:solidFill>
                <a:latin typeface="微軟正黑體" panose="020B0604030504040204" pitchFamily="34" charset="-120"/>
                <a:ea typeface="微軟正黑體" panose="020B0604030504040204" pitchFamily="34" charset="-120"/>
              </a:rPr>
              <a:t>」上傳</a:t>
            </a:r>
            <a:r>
              <a:rPr lang="zh-TW" altLang="en-US" b="1" u="sng" dirty="0">
                <a:solidFill>
                  <a:srgbClr val="FF0000"/>
                </a:solidFill>
                <a:latin typeface="微軟正黑體" panose="020B0604030504040204" pitchFamily="34" charset="-120"/>
                <a:ea typeface="微軟正黑體" panose="020B0604030504040204" pitchFamily="34" charset="-120"/>
              </a:rPr>
              <a:t>第一</a:t>
            </a:r>
            <a:r>
              <a:rPr lang="en-US" altLang="zh-TW" b="1" u="sng" dirty="0">
                <a:solidFill>
                  <a:srgbClr val="FF0000"/>
                </a:solidFill>
                <a:latin typeface="微軟正黑體" panose="020B0604030504040204" pitchFamily="34" charset="-120"/>
                <a:ea typeface="微軟正黑體" panose="020B0604030504040204" pitchFamily="34" charset="-120"/>
              </a:rPr>
              <a:t>~</a:t>
            </a:r>
            <a:r>
              <a:rPr lang="zh-TW" altLang="en-US" b="1" u="sng" dirty="0">
                <a:solidFill>
                  <a:srgbClr val="FF0000"/>
                </a:solidFill>
                <a:latin typeface="微軟正黑體" panose="020B0604030504040204" pitchFamily="34" charset="-120"/>
                <a:ea typeface="微軟正黑體" panose="020B0604030504040204" pitchFamily="34" charset="-120"/>
              </a:rPr>
              <a:t>六學期修課紀錄</a:t>
            </a:r>
            <a:r>
              <a:rPr lang="zh-TW" altLang="en-US" b="1" dirty="0">
                <a:solidFill>
                  <a:schemeClr val="tx1"/>
                </a:solidFill>
                <a:latin typeface="微軟正黑體" panose="020B0604030504040204" pitchFamily="34" charset="-120"/>
                <a:ea typeface="微軟正黑體" panose="020B0604030504040204" pitchFamily="34" charset="-120"/>
              </a:rPr>
              <a:t>。</a:t>
            </a:r>
            <a:endParaRPr lang="en-US" altLang="zh-TW" b="1" dirty="0">
              <a:solidFill>
                <a:schemeClr val="tx1"/>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Ø"/>
            </a:pPr>
            <a:r>
              <a:rPr lang="zh-TW" altLang="en-US" b="1" dirty="0">
                <a:solidFill>
                  <a:schemeClr val="tx1"/>
                </a:solidFill>
                <a:latin typeface="微軟正黑體" panose="020B0604030504040204" pitchFamily="34" charset="-120"/>
                <a:ea typeface="微軟正黑體" panose="020B0604030504040204" pitchFamily="34" charset="-120"/>
              </a:rPr>
              <a:t>上傳檔案須為</a:t>
            </a:r>
            <a:r>
              <a:rPr lang="en-US" altLang="zh-TW" b="1" dirty="0">
                <a:solidFill>
                  <a:srgbClr val="FF0000"/>
                </a:solidFill>
                <a:latin typeface="微軟正黑體" panose="020B0604030504040204" pitchFamily="34" charset="-120"/>
                <a:ea typeface="微軟正黑體" panose="020B0604030504040204" pitchFamily="34" charset="-120"/>
              </a:rPr>
              <a:t>PDF</a:t>
            </a:r>
            <a:r>
              <a:rPr lang="zh-TW" altLang="en-US" b="1" dirty="0">
                <a:solidFill>
                  <a:srgbClr val="FF0000"/>
                </a:solidFill>
                <a:latin typeface="微軟正黑體" panose="020B0604030504040204" pitchFamily="34" charset="-120"/>
                <a:ea typeface="微軟正黑體" panose="020B0604030504040204" pitchFamily="34" charset="-120"/>
              </a:rPr>
              <a:t>檔</a:t>
            </a:r>
            <a:r>
              <a:rPr lang="zh-TW" altLang="en-US" b="1" dirty="0">
                <a:solidFill>
                  <a:schemeClr val="tx1"/>
                </a:solidFill>
                <a:latin typeface="微軟正黑體" panose="020B0604030504040204" pitchFamily="34" charset="-120"/>
                <a:ea typeface="微軟正黑體" panose="020B0604030504040204" pitchFamily="34" charset="-120"/>
              </a:rPr>
              <a:t>，大小以</a:t>
            </a:r>
            <a:r>
              <a:rPr lang="en-US" altLang="zh-TW" b="1" dirty="0">
                <a:solidFill>
                  <a:srgbClr val="FF0000"/>
                </a:solidFill>
                <a:latin typeface="微軟正黑體" panose="020B0604030504040204" pitchFamily="34" charset="-120"/>
                <a:ea typeface="微軟正黑體" panose="020B0604030504040204" pitchFamily="34" charset="-120"/>
              </a:rPr>
              <a:t>4MB</a:t>
            </a:r>
            <a:r>
              <a:rPr lang="zh-TW" altLang="en-US" b="1" dirty="0">
                <a:solidFill>
                  <a:schemeClr val="tx1"/>
                </a:solidFill>
                <a:latin typeface="微軟正黑體" panose="020B0604030504040204" pitchFamily="34" charset="-120"/>
                <a:ea typeface="微軟正黑體" panose="020B0604030504040204" pitchFamily="34" charset="-120"/>
              </a:rPr>
              <a:t>為限。</a:t>
            </a:r>
            <a:endParaRPr lang="en-US" altLang="zh-TW" b="1" dirty="0">
              <a:solidFill>
                <a:schemeClr val="tx1"/>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Ø"/>
            </a:pPr>
            <a:r>
              <a:rPr lang="zh-TW" altLang="en-US" b="1" dirty="0">
                <a:solidFill>
                  <a:schemeClr val="tx1"/>
                </a:solidFill>
                <a:latin typeface="微軟正黑體" panose="020B0604030504040204" pitchFamily="34" charset="-120"/>
                <a:ea typeface="微軟正黑體" panose="020B0604030504040204" pitchFamily="34" charset="-120"/>
              </a:rPr>
              <a:t>成功上傳後須點選「</a:t>
            </a:r>
            <a:r>
              <a:rPr lang="zh-TW" altLang="en-US" b="1" dirty="0">
                <a:solidFill>
                  <a:srgbClr val="0000FF"/>
                </a:solidFill>
                <a:latin typeface="微軟正黑體" panose="020B0604030504040204" pitchFamily="34" charset="-120"/>
                <a:ea typeface="微軟正黑體" panose="020B0604030504040204" pitchFamily="34" charset="-120"/>
              </a:rPr>
              <a:t>預覽</a:t>
            </a:r>
            <a:r>
              <a:rPr lang="zh-TW" altLang="en-US" b="1" dirty="0">
                <a:solidFill>
                  <a:schemeClr val="tx1"/>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檢視所上傳之修課紀錄是否正確</a:t>
            </a:r>
            <a:r>
              <a:rPr lang="zh-TW" altLang="en-US" b="1" dirty="0">
                <a:solidFill>
                  <a:schemeClr val="tx1"/>
                </a:solidFill>
                <a:latin typeface="微軟正黑體" panose="020B0604030504040204" pitchFamily="34" charset="-120"/>
                <a:ea typeface="微軟正黑體" panose="020B0604030504040204" pitchFamily="34" charset="-120"/>
              </a:rPr>
              <a:t>。</a:t>
            </a:r>
            <a:endParaRPr lang="en-US" altLang="zh-TW" b="1" dirty="0">
              <a:solidFill>
                <a:schemeClr val="tx1"/>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Ø"/>
            </a:pPr>
            <a:r>
              <a:rPr lang="zh-TW" altLang="en-US" b="1" dirty="0">
                <a:solidFill>
                  <a:schemeClr val="tx1"/>
                </a:solidFill>
                <a:latin typeface="微軟正黑體" panose="020B0604030504040204" pitchFamily="34" charset="-120"/>
                <a:ea typeface="微軟正黑體" panose="020B0604030504040204" pitchFamily="34" charset="-120"/>
              </a:rPr>
              <a:t>若要重新上傳可點選「</a:t>
            </a:r>
            <a:r>
              <a:rPr lang="zh-TW" altLang="en-US" b="1" dirty="0">
                <a:solidFill>
                  <a:srgbClr val="0000FF"/>
                </a:solidFill>
                <a:latin typeface="微軟正黑體" panose="020B0604030504040204" pitchFamily="34" charset="-120"/>
                <a:ea typeface="微軟正黑體" panose="020B0604030504040204" pitchFamily="34" charset="-120"/>
              </a:rPr>
              <a:t>選擇檔案</a:t>
            </a:r>
            <a:r>
              <a:rPr lang="zh-TW" altLang="en-US" b="1" dirty="0">
                <a:solidFill>
                  <a:schemeClr val="tx1"/>
                </a:solidFill>
                <a:latin typeface="微軟正黑體" panose="020B0604030504040204" pitchFamily="34" charset="-120"/>
                <a:ea typeface="微軟正黑體" panose="020B0604030504040204" pitchFamily="34" charset="-120"/>
              </a:rPr>
              <a:t>」。</a:t>
            </a:r>
          </a:p>
        </p:txBody>
      </p:sp>
      <p:sp>
        <p:nvSpPr>
          <p:cNvPr id="16" name="橢圓 15"/>
          <p:cNvSpPr/>
          <p:nvPr/>
        </p:nvSpPr>
        <p:spPr>
          <a:xfrm>
            <a:off x="7309239" y="3315825"/>
            <a:ext cx="1006269" cy="7305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向右箭號 66">
            <a:extLst>
              <a:ext uri="{FF2B5EF4-FFF2-40B4-BE49-F238E27FC236}">
                <a16:creationId xmlns:a16="http://schemas.microsoft.com/office/drawing/2014/main" id="{E1096D57-60AF-469B-A991-C9EAC089E6B3}"/>
              </a:ext>
            </a:extLst>
          </p:cNvPr>
          <p:cNvSpPr/>
          <p:nvPr/>
        </p:nvSpPr>
        <p:spPr>
          <a:xfrm rot="17991211">
            <a:off x="8378980" y="3872598"/>
            <a:ext cx="288000" cy="313135"/>
          </a:xfrm>
          <a:prstGeom prst="rightArrow">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C00000"/>
              </a:solidFill>
            </a:endParaRPr>
          </a:p>
        </p:txBody>
      </p:sp>
      <p:grpSp>
        <p:nvGrpSpPr>
          <p:cNvPr id="15" name="群組 14">
            <a:extLst>
              <a:ext uri="{FF2B5EF4-FFF2-40B4-BE49-F238E27FC236}">
                <a16:creationId xmlns:a16="http://schemas.microsoft.com/office/drawing/2014/main" id="{F3BB28CA-0D0E-4908-A5B4-CE5B840E938B}"/>
              </a:ext>
            </a:extLst>
          </p:cNvPr>
          <p:cNvGrpSpPr/>
          <p:nvPr/>
        </p:nvGrpSpPr>
        <p:grpSpPr>
          <a:xfrm>
            <a:off x="423114" y="726201"/>
            <a:ext cx="7286811" cy="503799"/>
            <a:chOff x="605799" y="788558"/>
            <a:chExt cx="7286811" cy="503799"/>
          </a:xfrm>
        </p:grpSpPr>
        <p:sp>
          <p:nvSpPr>
            <p:cNvPr id="19" name="TextBox 75">
              <a:extLst>
                <a:ext uri="{FF2B5EF4-FFF2-40B4-BE49-F238E27FC236}">
                  <a16:creationId xmlns:a16="http://schemas.microsoft.com/office/drawing/2014/main" id="{56E8A8BB-0AFD-4336-B4D0-66E6BEFB80D7}"/>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20" name="Freeform: Shape 37">
              <a:extLst>
                <a:ext uri="{FF2B5EF4-FFF2-40B4-BE49-F238E27FC236}">
                  <a16:creationId xmlns:a16="http://schemas.microsoft.com/office/drawing/2014/main" id="{8D62B8DB-5EFF-42E7-A4F3-1FE3EC60C678}"/>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21" name="组合 226">
            <a:extLst>
              <a:ext uri="{FF2B5EF4-FFF2-40B4-BE49-F238E27FC236}">
                <a16:creationId xmlns:a16="http://schemas.microsoft.com/office/drawing/2014/main" id="{73D51767-AD65-4952-814F-806A0F571B76}"/>
              </a:ext>
            </a:extLst>
          </p:cNvPr>
          <p:cNvGrpSpPr/>
          <p:nvPr/>
        </p:nvGrpSpPr>
        <p:grpSpPr>
          <a:xfrm rot="15518993" flipH="1" flipV="1">
            <a:off x="7223046" y="3717376"/>
            <a:ext cx="277830" cy="514700"/>
            <a:chOff x="8054975" y="4678363"/>
            <a:chExt cx="747713" cy="1430337"/>
          </a:xfrm>
          <a:solidFill>
            <a:schemeClr val="accent4">
              <a:lumMod val="20000"/>
              <a:lumOff val="80000"/>
            </a:schemeClr>
          </a:solidFill>
        </p:grpSpPr>
        <p:sp>
          <p:nvSpPr>
            <p:cNvPr id="22" name="Freeform 32">
              <a:extLst>
                <a:ext uri="{FF2B5EF4-FFF2-40B4-BE49-F238E27FC236}">
                  <a16:creationId xmlns:a16="http://schemas.microsoft.com/office/drawing/2014/main" id="{C0E38C82-F74F-4315-A69D-3D2A8D98645C}"/>
                </a:ext>
              </a:extLst>
            </p:cNvPr>
            <p:cNvSpPr/>
            <p:nvPr/>
          </p:nvSpPr>
          <p:spPr bwMode="auto">
            <a:xfrm>
              <a:off x="8054975" y="4678363"/>
              <a:ext cx="357188" cy="1166813"/>
            </a:xfrm>
            <a:custGeom>
              <a:avLst/>
              <a:gdLst>
                <a:gd name="T0" fmla="*/ 86 w 166"/>
                <a:gd name="T1" fmla="*/ 543 h 543"/>
                <a:gd name="T2" fmla="*/ 70 w 166"/>
                <a:gd name="T3" fmla="*/ 441 h 543"/>
                <a:gd name="T4" fmla="*/ 38 w 166"/>
                <a:gd name="T5" fmla="*/ 403 h 543"/>
                <a:gd name="T6" fmla="*/ 14 w 166"/>
                <a:gd name="T7" fmla="*/ 333 h 543"/>
                <a:gd name="T8" fmla="*/ 1 w 166"/>
                <a:gd name="T9" fmla="*/ 228 h 543"/>
                <a:gd name="T10" fmla="*/ 15 w 166"/>
                <a:gd name="T11" fmla="*/ 188 h 543"/>
                <a:gd name="T12" fmla="*/ 47 w 166"/>
                <a:gd name="T13" fmla="*/ 199 h 543"/>
                <a:gd name="T14" fmla="*/ 58 w 166"/>
                <a:gd name="T15" fmla="*/ 233 h 543"/>
                <a:gd name="T16" fmla="*/ 68 w 166"/>
                <a:gd name="T17" fmla="*/ 284 h 543"/>
                <a:gd name="T18" fmla="*/ 79 w 166"/>
                <a:gd name="T19" fmla="*/ 304 h 543"/>
                <a:gd name="T20" fmla="*/ 100 w 166"/>
                <a:gd name="T21" fmla="*/ 292 h 543"/>
                <a:gd name="T22" fmla="*/ 93 w 166"/>
                <a:gd name="T23" fmla="*/ 62 h 543"/>
                <a:gd name="T24" fmla="*/ 95 w 166"/>
                <a:gd name="T25" fmla="*/ 23 h 543"/>
                <a:gd name="T26" fmla="*/ 123 w 166"/>
                <a:gd name="T27" fmla="*/ 0 h 543"/>
                <a:gd name="T28" fmla="*/ 147 w 166"/>
                <a:gd name="T29" fmla="*/ 17 h 543"/>
                <a:gd name="T30" fmla="*/ 155 w 166"/>
                <a:gd name="T31" fmla="*/ 48 h 543"/>
                <a:gd name="T32" fmla="*/ 166 w 166"/>
                <a:gd name="T33" fmla="*/ 22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543">
                  <a:moveTo>
                    <a:pt x="86" y="543"/>
                  </a:moveTo>
                  <a:cubicBezTo>
                    <a:pt x="87" y="510"/>
                    <a:pt x="88" y="469"/>
                    <a:pt x="70" y="441"/>
                  </a:cubicBezTo>
                  <a:cubicBezTo>
                    <a:pt x="60" y="427"/>
                    <a:pt x="47" y="416"/>
                    <a:pt x="38" y="403"/>
                  </a:cubicBezTo>
                  <a:cubicBezTo>
                    <a:pt x="23" y="382"/>
                    <a:pt x="18" y="357"/>
                    <a:pt x="14" y="333"/>
                  </a:cubicBezTo>
                  <a:cubicBezTo>
                    <a:pt x="8" y="298"/>
                    <a:pt x="4" y="263"/>
                    <a:pt x="1" y="228"/>
                  </a:cubicBezTo>
                  <a:cubicBezTo>
                    <a:pt x="0" y="213"/>
                    <a:pt x="2" y="195"/>
                    <a:pt x="15" y="188"/>
                  </a:cubicBezTo>
                  <a:cubicBezTo>
                    <a:pt x="26" y="183"/>
                    <a:pt x="40" y="189"/>
                    <a:pt x="47" y="199"/>
                  </a:cubicBezTo>
                  <a:cubicBezTo>
                    <a:pt x="54" y="208"/>
                    <a:pt x="56" y="221"/>
                    <a:pt x="58" y="233"/>
                  </a:cubicBezTo>
                  <a:cubicBezTo>
                    <a:pt x="62" y="250"/>
                    <a:pt x="65" y="267"/>
                    <a:pt x="68" y="284"/>
                  </a:cubicBezTo>
                  <a:cubicBezTo>
                    <a:pt x="69" y="292"/>
                    <a:pt x="71" y="301"/>
                    <a:pt x="79" y="304"/>
                  </a:cubicBezTo>
                  <a:cubicBezTo>
                    <a:pt x="87" y="308"/>
                    <a:pt x="97" y="300"/>
                    <a:pt x="100" y="292"/>
                  </a:cubicBezTo>
                  <a:cubicBezTo>
                    <a:pt x="102" y="220"/>
                    <a:pt x="101" y="133"/>
                    <a:pt x="93" y="62"/>
                  </a:cubicBezTo>
                  <a:cubicBezTo>
                    <a:pt x="92" y="49"/>
                    <a:pt x="91" y="36"/>
                    <a:pt x="95" y="23"/>
                  </a:cubicBezTo>
                  <a:cubicBezTo>
                    <a:pt x="99" y="11"/>
                    <a:pt x="110" y="0"/>
                    <a:pt x="123" y="0"/>
                  </a:cubicBezTo>
                  <a:cubicBezTo>
                    <a:pt x="133" y="0"/>
                    <a:pt x="142" y="8"/>
                    <a:pt x="147" y="17"/>
                  </a:cubicBezTo>
                  <a:cubicBezTo>
                    <a:pt x="152" y="27"/>
                    <a:pt x="154" y="37"/>
                    <a:pt x="155" y="48"/>
                  </a:cubicBezTo>
                  <a:cubicBezTo>
                    <a:pt x="162" y="108"/>
                    <a:pt x="164" y="168"/>
                    <a:pt x="166" y="229"/>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23" name="Freeform 33">
              <a:extLst>
                <a:ext uri="{FF2B5EF4-FFF2-40B4-BE49-F238E27FC236}">
                  <a16:creationId xmlns:a16="http://schemas.microsoft.com/office/drawing/2014/main" id="{179D04D5-0ED4-4039-8E3E-7D9DB5935224}"/>
                </a:ext>
              </a:extLst>
            </p:cNvPr>
            <p:cNvSpPr/>
            <p:nvPr/>
          </p:nvSpPr>
          <p:spPr bwMode="auto">
            <a:xfrm>
              <a:off x="8408988" y="5019675"/>
              <a:ext cx="146050" cy="133350"/>
            </a:xfrm>
            <a:custGeom>
              <a:avLst/>
              <a:gdLst>
                <a:gd name="T0" fmla="*/ 0 w 68"/>
                <a:gd name="T1" fmla="*/ 11 h 62"/>
                <a:gd name="T2" fmla="*/ 41 w 68"/>
                <a:gd name="T3" fmla="*/ 0 h 62"/>
                <a:gd name="T4" fmla="*/ 59 w 68"/>
                <a:gd name="T5" fmla="*/ 14 h 62"/>
                <a:gd name="T6" fmla="*/ 67 w 68"/>
                <a:gd name="T7" fmla="*/ 62 h 62"/>
              </a:gdLst>
              <a:ahLst/>
              <a:cxnLst>
                <a:cxn ang="0">
                  <a:pos x="T0" y="T1"/>
                </a:cxn>
                <a:cxn ang="0">
                  <a:pos x="T2" y="T3"/>
                </a:cxn>
                <a:cxn ang="0">
                  <a:pos x="T4" y="T5"/>
                </a:cxn>
                <a:cxn ang="0">
                  <a:pos x="T6" y="T7"/>
                </a:cxn>
              </a:cxnLst>
              <a:rect l="0" t="0" r="r" b="b"/>
              <a:pathLst>
                <a:path w="68" h="62">
                  <a:moveTo>
                    <a:pt x="0" y="11"/>
                  </a:moveTo>
                  <a:cubicBezTo>
                    <a:pt x="11" y="2"/>
                    <a:pt x="27" y="0"/>
                    <a:pt x="41" y="0"/>
                  </a:cubicBezTo>
                  <a:cubicBezTo>
                    <a:pt x="51" y="0"/>
                    <a:pt x="56" y="5"/>
                    <a:pt x="59" y="14"/>
                  </a:cubicBezTo>
                  <a:cubicBezTo>
                    <a:pt x="65" y="29"/>
                    <a:pt x="68" y="46"/>
                    <a:pt x="67" y="62"/>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24" name="Freeform 34">
              <a:extLst>
                <a:ext uri="{FF2B5EF4-FFF2-40B4-BE49-F238E27FC236}">
                  <a16:creationId xmlns:a16="http://schemas.microsoft.com/office/drawing/2014/main" id="{B0814FD1-F393-444A-852F-4D30DEEE2146}"/>
                </a:ext>
              </a:extLst>
            </p:cNvPr>
            <p:cNvSpPr/>
            <p:nvPr/>
          </p:nvSpPr>
          <p:spPr bwMode="auto">
            <a:xfrm>
              <a:off x="8545513" y="5068888"/>
              <a:ext cx="136525" cy="168275"/>
            </a:xfrm>
            <a:custGeom>
              <a:avLst/>
              <a:gdLst>
                <a:gd name="T0" fmla="*/ 0 w 63"/>
                <a:gd name="T1" fmla="*/ 5 h 78"/>
                <a:gd name="T2" fmla="*/ 25 w 63"/>
                <a:gd name="T3" fmla="*/ 0 h 78"/>
                <a:gd name="T4" fmla="*/ 48 w 63"/>
                <a:gd name="T5" fmla="*/ 9 h 78"/>
                <a:gd name="T6" fmla="*/ 55 w 63"/>
                <a:gd name="T7" fmla="*/ 24 h 78"/>
                <a:gd name="T8" fmla="*/ 62 w 63"/>
                <a:gd name="T9" fmla="*/ 78 h 78"/>
              </a:gdLst>
              <a:ahLst/>
              <a:cxnLst>
                <a:cxn ang="0">
                  <a:pos x="T0" y="T1"/>
                </a:cxn>
                <a:cxn ang="0">
                  <a:pos x="T2" y="T3"/>
                </a:cxn>
                <a:cxn ang="0">
                  <a:pos x="T4" y="T5"/>
                </a:cxn>
                <a:cxn ang="0">
                  <a:pos x="T6" y="T7"/>
                </a:cxn>
                <a:cxn ang="0">
                  <a:pos x="T8" y="T9"/>
                </a:cxn>
              </a:cxnLst>
              <a:rect l="0" t="0" r="r" b="b"/>
              <a:pathLst>
                <a:path w="63" h="78">
                  <a:moveTo>
                    <a:pt x="0" y="5"/>
                  </a:moveTo>
                  <a:cubicBezTo>
                    <a:pt x="8" y="3"/>
                    <a:pt x="17" y="0"/>
                    <a:pt x="25" y="0"/>
                  </a:cubicBezTo>
                  <a:cubicBezTo>
                    <a:pt x="34" y="0"/>
                    <a:pt x="43" y="3"/>
                    <a:pt x="48" y="9"/>
                  </a:cubicBezTo>
                  <a:cubicBezTo>
                    <a:pt x="52" y="13"/>
                    <a:pt x="54" y="18"/>
                    <a:pt x="55" y="24"/>
                  </a:cubicBezTo>
                  <a:cubicBezTo>
                    <a:pt x="61" y="41"/>
                    <a:pt x="63" y="59"/>
                    <a:pt x="62" y="78"/>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25" name="Freeform 35">
              <a:extLst>
                <a:ext uri="{FF2B5EF4-FFF2-40B4-BE49-F238E27FC236}">
                  <a16:creationId xmlns:a16="http://schemas.microsoft.com/office/drawing/2014/main" id="{D21ECB9D-0FCC-4A59-B84E-737225555CB8}"/>
                </a:ext>
              </a:extLst>
            </p:cNvPr>
            <p:cNvSpPr/>
            <p:nvPr/>
          </p:nvSpPr>
          <p:spPr bwMode="auto">
            <a:xfrm>
              <a:off x="8666163" y="5127625"/>
              <a:ext cx="136525" cy="708025"/>
            </a:xfrm>
            <a:custGeom>
              <a:avLst/>
              <a:gdLst>
                <a:gd name="T0" fmla="*/ 3 w 63"/>
                <a:gd name="T1" fmla="*/ 6 h 330"/>
                <a:gd name="T2" fmla="*/ 46 w 63"/>
                <a:gd name="T3" fmla="*/ 28 h 330"/>
                <a:gd name="T4" fmla="*/ 58 w 63"/>
                <a:gd name="T5" fmla="*/ 80 h 330"/>
                <a:gd name="T6" fmla="*/ 46 w 63"/>
                <a:gd name="T7" fmla="*/ 210 h 330"/>
                <a:gd name="T8" fmla="*/ 16 w 63"/>
                <a:gd name="T9" fmla="*/ 267 h 330"/>
                <a:gd name="T10" fmla="*/ 4 w 63"/>
                <a:gd name="T11" fmla="*/ 330 h 330"/>
              </a:gdLst>
              <a:ahLst/>
              <a:cxnLst>
                <a:cxn ang="0">
                  <a:pos x="T0" y="T1"/>
                </a:cxn>
                <a:cxn ang="0">
                  <a:pos x="T2" y="T3"/>
                </a:cxn>
                <a:cxn ang="0">
                  <a:pos x="T4" y="T5"/>
                </a:cxn>
                <a:cxn ang="0">
                  <a:pos x="T6" y="T7"/>
                </a:cxn>
                <a:cxn ang="0">
                  <a:pos x="T8" y="T9"/>
                </a:cxn>
                <a:cxn ang="0">
                  <a:pos x="T10" y="T11"/>
                </a:cxn>
              </a:cxnLst>
              <a:rect l="0" t="0" r="r" b="b"/>
              <a:pathLst>
                <a:path w="63" h="330">
                  <a:moveTo>
                    <a:pt x="3" y="6"/>
                  </a:moveTo>
                  <a:cubicBezTo>
                    <a:pt x="20" y="0"/>
                    <a:pt x="37" y="12"/>
                    <a:pt x="46" y="28"/>
                  </a:cubicBezTo>
                  <a:cubicBezTo>
                    <a:pt x="55" y="43"/>
                    <a:pt x="57" y="62"/>
                    <a:pt x="58" y="80"/>
                  </a:cubicBezTo>
                  <a:cubicBezTo>
                    <a:pt x="61" y="124"/>
                    <a:pt x="63" y="170"/>
                    <a:pt x="46" y="210"/>
                  </a:cubicBezTo>
                  <a:cubicBezTo>
                    <a:pt x="38" y="230"/>
                    <a:pt x="24" y="247"/>
                    <a:pt x="16" y="267"/>
                  </a:cubicBezTo>
                  <a:cubicBezTo>
                    <a:pt x="6" y="290"/>
                    <a:pt x="0" y="305"/>
                    <a:pt x="4" y="330"/>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26" name="Freeform 36">
              <a:extLst>
                <a:ext uri="{FF2B5EF4-FFF2-40B4-BE49-F238E27FC236}">
                  <a16:creationId xmlns:a16="http://schemas.microsoft.com/office/drawing/2014/main" id="{F421FB39-5B28-4C1C-BD7E-54B5BCDF99D6}"/>
                </a:ext>
              </a:extLst>
            </p:cNvPr>
            <p:cNvSpPr/>
            <p:nvPr/>
          </p:nvSpPr>
          <p:spPr bwMode="auto">
            <a:xfrm>
              <a:off x="8158163" y="5838825"/>
              <a:ext cx="590550" cy="269875"/>
            </a:xfrm>
            <a:custGeom>
              <a:avLst/>
              <a:gdLst>
                <a:gd name="T0" fmla="*/ 0 w 274"/>
                <a:gd name="T1" fmla="*/ 6 h 126"/>
                <a:gd name="T2" fmla="*/ 261 w 274"/>
                <a:gd name="T3" fmla="*/ 0 h 126"/>
                <a:gd name="T4" fmla="*/ 274 w 274"/>
                <a:gd name="T5" fmla="*/ 104 h 126"/>
                <a:gd name="T6" fmla="*/ 11 w 274"/>
                <a:gd name="T7" fmla="*/ 126 h 126"/>
                <a:gd name="T8" fmla="*/ 0 w 274"/>
                <a:gd name="T9" fmla="*/ 6 h 126"/>
              </a:gdLst>
              <a:ahLst/>
              <a:cxnLst>
                <a:cxn ang="0">
                  <a:pos x="T0" y="T1"/>
                </a:cxn>
                <a:cxn ang="0">
                  <a:pos x="T2" y="T3"/>
                </a:cxn>
                <a:cxn ang="0">
                  <a:pos x="T4" y="T5"/>
                </a:cxn>
                <a:cxn ang="0">
                  <a:pos x="T6" y="T7"/>
                </a:cxn>
                <a:cxn ang="0">
                  <a:pos x="T8" y="T9"/>
                </a:cxn>
              </a:cxnLst>
              <a:rect l="0" t="0" r="r" b="b"/>
              <a:pathLst>
                <a:path w="274" h="126">
                  <a:moveTo>
                    <a:pt x="0" y="6"/>
                  </a:moveTo>
                  <a:cubicBezTo>
                    <a:pt x="87" y="4"/>
                    <a:pt x="174" y="2"/>
                    <a:pt x="261" y="0"/>
                  </a:cubicBezTo>
                  <a:cubicBezTo>
                    <a:pt x="268" y="34"/>
                    <a:pt x="273" y="69"/>
                    <a:pt x="274" y="104"/>
                  </a:cubicBezTo>
                  <a:cubicBezTo>
                    <a:pt x="186" y="110"/>
                    <a:pt x="98" y="117"/>
                    <a:pt x="11" y="126"/>
                  </a:cubicBezTo>
                  <a:cubicBezTo>
                    <a:pt x="5" y="87"/>
                    <a:pt x="1" y="46"/>
                    <a:pt x="0" y="6"/>
                  </a:cubicBezTo>
                  <a:close/>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grpSp>
      <p:sp>
        <p:nvSpPr>
          <p:cNvPr id="2" name="橢圓 1">
            <a:extLst>
              <a:ext uri="{FF2B5EF4-FFF2-40B4-BE49-F238E27FC236}">
                <a16:creationId xmlns:a16="http://schemas.microsoft.com/office/drawing/2014/main" id="{481525E4-347F-CF5C-9781-B5D4E84F8922}"/>
              </a:ext>
            </a:extLst>
          </p:cNvPr>
          <p:cNvSpPr/>
          <p:nvPr/>
        </p:nvSpPr>
        <p:spPr>
          <a:xfrm>
            <a:off x="8996637" y="3315825"/>
            <a:ext cx="324000" cy="324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 name="橢圓 2">
            <a:extLst>
              <a:ext uri="{FF2B5EF4-FFF2-40B4-BE49-F238E27FC236}">
                <a16:creationId xmlns:a16="http://schemas.microsoft.com/office/drawing/2014/main" id="{1B74C9D7-BC0A-F20D-B539-A1AAAD5BF542}"/>
              </a:ext>
            </a:extLst>
          </p:cNvPr>
          <p:cNvSpPr/>
          <p:nvPr/>
        </p:nvSpPr>
        <p:spPr>
          <a:xfrm>
            <a:off x="7385924" y="3249130"/>
            <a:ext cx="324000" cy="324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750652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格 11">
            <a:extLst>
              <a:ext uri="{FF2B5EF4-FFF2-40B4-BE49-F238E27FC236}">
                <a16:creationId xmlns:a16="http://schemas.microsoft.com/office/drawing/2014/main" id="{EC44DB95-CCB9-F001-481E-0F792064337E}"/>
              </a:ext>
            </a:extLst>
          </p:cNvPr>
          <p:cNvGraphicFramePr>
            <a:graphicFrameLocks noGrp="1"/>
          </p:cNvGraphicFramePr>
          <p:nvPr>
            <p:extLst>
              <p:ext uri="{D42A27DB-BD31-4B8C-83A1-F6EECF244321}">
                <p14:modId xmlns:p14="http://schemas.microsoft.com/office/powerpoint/2010/main" val="3151022241"/>
              </p:ext>
            </p:extLst>
          </p:nvPr>
        </p:nvGraphicFramePr>
        <p:xfrm>
          <a:off x="668304" y="1528989"/>
          <a:ext cx="5682016" cy="4673848"/>
        </p:xfrm>
        <a:graphic>
          <a:graphicData uri="http://schemas.openxmlformats.org/drawingml/2006/table">
            <a:tbl>
              <a:tblPr firstRow="1" bandRow="1">
                <a:tableStyleId>{93296810-A885-4BE3-A3E7-6D5BEEA58F35}</a:tableStyleId>
              </a:tblPr>
              <a:tblGrid>
                <a:gridCol w="2841008">
                  <a:extLst>
                    <a:ext uri="{9D8B030D-6E8A-4147-A177-3AD203B41FA5}">
                      <a16:colId xmlns:a16="http://schemas.microsoft.com/office/drawing/2014/main" val="3094972634"/>
                    </a:ext>
                  </a:extLst>
                </a:gridCol>
                <a:gridCol w="2841008">
                  <a:extLst>
                    <a:ext uri="{9D8B030D-6E8A-4147-A177-3AD203B41FA5}">
                      <a16:colId xmlns:a16="http://schemas.microsoft.com/office/drawing/2014/main" val="373717839"/>
                    </a:ext>
                  </a:extLst>
                </a:gridCol>
              </a:tblGrid>
              <a:tr h="6377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C00000"/>
                          </a:solidFill>
                          <a:latin typeface="微軟正黑體" panose="020B0604030504040204" pitchFamily="34" charset="-120"/>
                          <a:ea typeface="微軟正黑體" panose="020B0604030504040204" pitchFamily="34" charset="-120"/>
                        </a:rPr>
                        <a:t>Ｘ</a:t>
                      </a:r>
                      <a:endParaRPr lang="zh-TW" altLang="en-US" sz="2800" b="1" kern="1200" dirty="0">
                        <a:solidFill>
                          <a:srgbClr val="C00000"/>
                        </a:solidFill>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C00000"/>
                          </a:solidFill>
                          <a:latin typeface="微軟正黑體" panose="020B0604030504040204" pitchFamily="34" charset="-120"/>
                          <a:ea typeface="微軟正黑體" panose="020B0604030504040204" pitchFamily="34" charset="-120"/>
                        </a:rPr>
                        <a:t>〇</a:t>
                      </a:r>
                      <a:endParaRPr lang="zh-TW" altLang="en-US" sz="2800" b="1" kern="1200" dirty="0">
                        <a:solidFill>
                          <a:srgbClr val="C0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2771617189"/>
                  </a:ext>
                </a:extLst>
              </a:tr>
              <a:tr h="4036122">
                <a:tc>
                  <a:txBody>
                    <a:bodyPr/>
                    <a:lstStyle/>
                    <a:p>
                      <a:endParaRPr lang="zh-TW" altLang="en-US" dirty="0">
                        <a:latin typeface="微軟正黑體" panose="020B0604030504040204" pitchFamily="34" charset="-120"/>
                        <a:ea typeface="微軟正黑體" panose="020B0604030504040204" pitchFamily="34" charset="-120"/>
                      </a:endParaRPr>
                    </a:p>
                  </a:txBody>
                  <a:tcPr/>
                </a:tc>
                <a:tc>
                  <a:txBody>
                    <a:bodyPr/>
                    <a:lstStyle/>
                    <a:p>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3141978251"/>
                  </a:ext>
                </a:extLst>
              </a:tr>
            </a:tbl>
          </a:graphicData>
        </a:graphic>
      </p:graphicFrame>
      <p:sp>
        <p:nvSpPr>
          <p:cNvPr id="2" name="Rectangle 199">
            <a:extLst>
              <a:ext uri="{FF2B5EF4-FFF2-40B4-BE49-F238E27FC236}">
                <a16:creationId xmlns:a16="http://schemas.microsoft.com/office/drawing/2014/main" id="{9E7DCB2C-B555-D7CA-3C72-D0B035698754}"/>
              </a:ext>
            </a:extLst>
          </p:cNvPr>
          <p:cNvSpPr txBox="1">
            <a:spLocks noChangeArrowheads="1"/>
          </p:cNvSpPr>
          <p:nvPr/>
        </p:nvSpPr>
        <p:spPr>
          <a:xfrm>
            <a:off x="746275" y="93693"/>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壹、報名資格及重要事項</a:t>
            </a:r>
          </a:p>
        </p:txBody>
      </p:sp>
      <p:sp>
        <p:nvSpPr>
          <p:cNvPr id="3" name="Rectangle 80">
            <a:extLst>
              <a:ext uri="{FF2B5EF4-FFF2-40B4-BE49-F238E27FC236}">
                <a16:creationId xmlns:a16="http://schemas.microsoft.com/office/drawing/2014/main" id="{EC8512CB-5391-7FB8-00ED-B49BE42E88C5}"/>
              </a:ext>
            </a:extLst>
          </p:cNvPr>
          <p:cNvSpPr txBox="1">
            <a:spLocks noChangeArrowheads="1"/>
          </p:cNvSpPr>
          <p:nvPr/>
        </p:nvSpPr>
        <p:spPr>
          <a:xfrm>
            <a:off x="1955396" y="861970"/>
            <a:ext cx="3107832" cy="4079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200" b="1" i="0" u="none" strike="noStrike" cap="none" normalizeH="0" baseline="0" dirty="0">
                <a:ln>
                  <a:noFill/>
                </a:ln>
                <a:solidFill>
                  <a:srgbClr val="0000FF"/>
                </a:solidFill>
                <a:effectLst/>
                <a:latin typeface="微軟正黑體" pitchFamily="34" charset="-120"/>
                <a:ea typeface="微軟正黑體" pitchFamily="34" charset="-120"/>
              </a:rPr>
              <a:t>全國學生美術比賽決賽</a:t>
            </a:r>
          </a:p>
        </p:txBody>
      </p:sp>
      <p:pic>
        <p:nvPicPr>
          <p:cNvPr id="5" name="圖片 4" descr="一張含有 文字, 圖解 的圖片&#10;&#10;AI 產生的內容可能不正確。">
            <a:extLst>
              <a:ext uri="{FF2B5EF4-FFF2-40B4-BE49-F238E27FC236}">
                <a16:creationId xmlns:a16="http://schemas.microsoft.com/office/drawing/2014/main" id="{D00DDF69-0F59-5609-421C-D22E8C3BAB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770" y="2347274"/>
            <a:ext cx="2627487" cy="3715564"/>
          </a:xfrm>
          <a:prstGeom prst="rect">
            <a:avLst/>
          </a:prstGeom>
        </p:spPr>
      </p:pic>
      <p:pic>
        <p:nvPicPr>
          <p:cNvPr id="9" name="圖片 8" descr="一張含有 文字, 字型, 螢幕擷取畫面, 正在列印 的圖片&#10;&#10;AI 產生的內容可能不正確。">
            <a:extLst>
              <a:ext uri="{FF2B5EF4-FFF2-40B4-BE49-F238E27FC236}">
                <a16:creationId xmlns:a16="http://schemas.microsoft.com/office/drawing/2014/main" id="{3424F51F-6B25-95C8-FD7C-A97B8017E152}"/>
              </a:ext>
            </a:extLst>
          </p:cNvPr>
          <p:cNvPicPr>
            <a:picLocks noChangeAspect="1"/>
          </p:cNvPicPr>
          <p:nvPr/>
        </p:nvPicPr>
        <p:blipFill>
          <a:blip r:embed="rId3" cstate="print">
            <a:extLst>
              <a:ext uri="{28A0092B-C50C-407E-A947-70E740481C1C}">
                <a14:useLocalDpi xmlns:a14="http://schemas.microsoft.com/office/drawing/2010/main" val="0"/>
              </a:ext>
            </a:extLst>
          </a:blip>
          <a:srcRect l="1319" t="3334" r="5369" b="3733"/>
          <a:stretch/>
        </p:blipFill>
        <p:spPr>
          <a:xfrm>
            <a:off x="3611190" y="2347274"/>
            <a:ext cx="2638156" cy="3715565"/>
          </a:xfrm>
          <a:prstGeom prst="rect">
            <a:avLst/>
          </a:prstGeom>
        </p:spPr>
      </p:pic>
      <p:sp>
        <p:nvSpPr>
          <p:cNvPr id="7" name="矩形 5">
            <a:extLst>
              <a:ext uri="{FF2B5EF4-FFF2-40B4-BE49-F238E27FC236}">
                <a16:creationId xmlns:a16="http://schemas.microsoft.com/office/drawing/2014/main" id="{7DD86719-0392-C4E7-2B67-26066CB436D3}"/>
              </a:ext>
            </a:extLst>
          </p:cNvPr>
          <p:cNvSpPr>
            <a:spLocks noChangeArrowheads="1"/>
          </p:cNvSpPr>
          <p:nvPr/>
        </p:nvSpPr>
        <p:spPr bwMode="auto">
          <a:xfrm rot="16200000">
            <a:off x="1837454" y="4792743"/>
            <a:ext cx="605890" cy="25401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初賽獎狀證明</a:t>
            </a:r>
            <a:r>
              <a:rPr lang="zh-TW" altLang="en-US" sz="1600" b="1" dirty="0">
                <a:solidFill>
                  <a:srgbClr val="FF0000"/>
                </a:solidFill>
                <a:latin typeface="微軟正黑體" panose="020B0604030504040204" pitchFamily="34" charset="-120"/>
                <a:ea typeface="微軟正黑體" panose="020B0604030504040204" pitchFamily="34" charset="-120"/>
              </a:rPr>
              <a:t>不符</a:t>
            </a:r>
            <a:r>
              <a:rPr lang="zh-TW" altLang="en-US" sz="1600" b="1" dirty="0">
                <a:solidFill>
                  <a:schemeClr val="tx1"/>
                </a:solidFill>
                <a:latin typeface="微軟正黑體" panose="020B0604030504040204" pitchFamily="34" charset="-120"/>
                <a:ea typeface="微軟正黑體" panose="020B0604030504040204" pitchFamily="34" charset="-120"/>
              </a:rPr>
              <a:t>簡章表列競賽獲獎</a:t>
            </a:r>
            <a:r>
              <a:rPr lang="zh-TW" altLang="en-US" sz="1600" b="1" dirty="0">
                <a:solidFill>
                  <a:srgbClr val="FF0000"/>
                </a:solidFill>
                <a:latin typeface="微軟正黑體" panose="020B0604030504040204" pitchFamily="34" charset="-120"/>
                <a:ea typeface="微軟正黑體" panose="020B0604030504040204" pitchFamily="34" charset="-120"/>
              </a:rPr>
              <a:t>優勝名次獎狀</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13" name="矩形 12">
            <a:extLst>
              <a:ext uri="{FF2B5EF4-FFF2-40B4-BE49-F238E27FC236}">
                <a16:creationId xmlns:a16="http://schemas.microsoft.com/office/drawing/2014/main" id="{3D115A2D-F122-C357-4508-3D211A41B310}"/>
              </a:ext>
            </a:extLst>
          </p:cNvPr>
          <p:cNvSpPr/>
          <p:nvPr/>
        </p:nvSpPr>
        <p:spPr>
          <a:xfrm rot="20797929">
            <a:off x="736155" y="2552461"/>
            <a:ext cx="1107996" cy="461665"/>
          </a:xfrm>
          <a:prstGeom prst="rect">
            <a:avLst/>
          </a:prstGeom>
          <a:noFill/>
          <a:ln w="31750" cap="rnd">
            <a:solidFill>
              <a:srgbClr val="C00000"/>
            </a:solidFill>
            <a:extLst>
              <a:ext uri="{C807C97D-BFC1-408E-A445-0C87EB9F89A2}">
                <ask:lineSketchStyleProps xmlns:ask="http://schemas.microsoft.com/office/drawing/2018/sketchyshapes">
                  <ask:type>
                    <ask:lineSketchNone/>
                  </ask:type>
                </ask:lineSketchStyleProps>
              </a:ext>
            </a:extLst>
          </a:ln>
        </p:spPr>
        <p:txBody>
          <a:bodyPr wrap="none" lIns="91440" tIns="45720" rIns="91440" bIns="45720">
            <a:spAutoFit/>
          </a:bodyPr>
          <a:lstStyle/>
          <a:p>
            <a:pPr algn="ctr"/>
            <a:r>
              <a:rPr lang="zh-TW" altLang="en-US" sz="2400" b="1" dirty="0">
                <a:ln w="10160">
                  <a:solidFill>
                    <a:srgbClr val="C00000"/>
                  </a:solidFill>
                  <a:prstDash val="solid"/>
                </a:ln>
                <a:solidFill>
                  <a:srgbClr val="C00000"/>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不合格</a:t>
            </a:r>
          </a:p>
        </p:txBody>
      </p:sp>
      <p:graphicFrame>
        <p:nvGraphicFramePr>
          <p:cNvPr id="4" name="表格 3">
            <a:extLst>
              <a:ext uri="{FF2B5EF4-FFF2-40B4-BE49-F238E27FC236}">
                <a16:creationId xmlns:a16="http://schemas.microsoft.com/office/drawing/2014/main" id="{C370D003-2D08-EF89-29FF-7B8A92DD23B1}"/>
              </a:ext>
            </a:extLst>
          </p:cNvPr>
          <p:cNvGraphicFramePr>
            <a:graphicFrameLocks noGrp="1"/>
          </p:cNvGraphicFramePr>
          <p:nvPr>
            <p:extLst>
              <p:ext uri="{D42A27DB-BD31-4B8C-83A1-F6EECF244321}">
                <p14:modId xmlns:p14="http://schemas.microsoft.com/office/powerpoint/2010/main" val="2909795892"/>
              </p:ext>
            </p:extLst>
          </p:nvPr>
        </p:nvGraphicFramePr>
        <p:xfrm>
          <a:off x="6394484" y="1528989"/>
          <a:ext cx="5682016" cy="4673848"/>
        </p:xfrm>
        <a:graphic>
          <a:graphicData uri="http://schemas.openxmlformats.org/drawingml/2006/table">
            <a:tbl>
              <a:tblPr firstRow="1" bandRow="1">
                <a:tableStyleId>{93296810-A885-4BE3-A3E7-6D5BEEA58F35}</a:tableStyleId>
              </a:tblPr>
              <a:tblGrid>
                <a:gridCol w="2841008">
                  <a:extLst>
                    <a:ext uri="{9D8B030D-6E8A-4147-A177-3AD203B41FA5}">
                      <a16:colId xmlns:a16="http://schemas.microsoft.com/office/drawing/2014/main" val="3094972634"/>
                    </a:ext>
                  </a:extLst>
                </a:gridCol>
                <a:gridCol w="2841008">
                  <a:extLst>
                    <a:ext uri="{9D8B030D-6E8A-4147-A177-3AD203B41FA5}">
                      <a16:colId xmlns:a16="http://schemas.microsoft.com/office/drawing/2014/main" val="373717839"/>
                    </a:ext>
                  </a:extLst>
                </a:gridCol>
              </a:tblGrid>
              <a:tr h="6377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C00000"/>
                          </a:solidFill>
                          <a:latin typeface="微軟正黑體" panose="020B0604030504040204" pitchFamily="34" charset="-120"/>
                          <a:ea typeface="微軟正黑體" panose="020B0604030504040204" pitchFamily="34" charset="-120"/>
                        </a:rPr>
                        <a:t>Ｘ</a:t>
                      </a:r>
                      <a:endParaRPr lang="zh-TW" altLang="en-US" sz="2800" b="1" kern="1200" dirty="0">
                        <a:solidFill>
                          <a:srgbClr val="C00000"/>
                        </a:solidFill>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C00000"/>
                          </a:solidFill>
                          <a:latin typeface="微軟正黑體" panose="020B0604030504040204" pitchFamily="34" charset="-120"/>
                          <a:ea typeface="微軟正黑體" panose="020B0604030504040204" pitchFamily="34" charset="-120"/>
                        </a:rPr>
                        <a:t>〇</a:t>
                      </a:r>
                      <a:endParaRPr lang="zh-TW" altLang="en-US" sz="2800" b="1" kern="1200" dirty="0">
                        <a:solidFill>
                          <a:srgbClr val="C0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2771617189"/>
                  </a:ext>
                </a:extLst>
              </a:tr>
              <a:tr h="4036122">
                <a:tc>
                  <a:txBody>
                    <a:bodyPr/>
                    <a:lstStyle/>
                    <a:p>
                      <a:endParaRPr lang="zh-TW" altLang="en-US" dirty="0">
                        <a:latin typeface="微軟正黑體" panose="020B0604030504040204" pitchFamily="34" charset="-120"/>
                        <a:ea typeface="微軟正黑體" panose="020B0604030504040204" pitchFamily="34" charset="-120"/>
                      </a:endParaRPr>
                    </a:p>
                  </a:txBody>
                  <a:tcPr/>
                </a:tc>
                <a:tc>
                  <a:txBody>
                    <a:bodyPr/>
                    <a:lstStyle/>
                    <a:p>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3141978251"/>
                  </a:ext>
                </a:extLst>
              </a:tr>
            </a:tbl>
          </a:graphicData>
        </a:graphic>
      </p:graphicFrame>
      <p:sp>
        <p:nvSpPr>
          <p:cNvPr id="6" name="Rectangle 80">
            <a:extLst>
              <a:ext uri="{FF2B5EF4-FFF2-40B4-BE49-F238E27FC236}">
                <a16:creationId xmlns:a16="http://schemas.microsoft.com/office/drawing/2014/main" id="{F4C8590C-5900-D8B0-EC8C-475A2A57E564}"/>
              </a:ext>
            </a:extLst>
          </p:cNvPr>
          <p:cNvSpPr txBox="1">
            <a:spLocks noChangeArrowheads="1"/>
          </p:cNvSpPr>
          <p:nvPr/>
        </p:nvSpPr>
        <p:spPr>
          <a:xfrm>
            <a:off x="7647758" y="795161"/>
            <a:ext cx="3107832" cy="4079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200" b="1" i="0" u="none" strike="noStrike" cap="none" normalizeH="0" baseline="0" dirty="0">
                <a:ln>
                  <a:noFill/>
                </a:ln>
                <a:solidFill>
                  <a:srgbClr val="0000FF"/>
                </a:solidFill>
                <a:effectLst/>
                <a:latin typeface="微軟正黑體" pitchFamily="34" charset="-120"/>
                <a:ea typeface="微軟正黑體" pitchFamily="34" charset="-120"/>
              </a:rPr>
              <a:t>全國中小學科學展覽會</a:t>
            </a:r>
          </a:p>
        </p:txBody>
      </p:sp>
      <p:pic>
        <p:nvPicPr>
          <p:cNvPr id="10" name="圖片 9" descr="一張含有 文字, 字型, 螢幕擷取畫面, 正在列印 的圖片&#10;&#10;AI 產生的內容可能不正確。">
            <a:extLst>
              <a:ext uri="{FF2B5EF4-FFF2-40B4-BE49-F238E27FC236}">
                <a16:creationId xmlns:a16="http://schemas.microsoft.com/office/drawing/2014/main" id="{2B0D863C-D7C5-4C3F-E4AB-BA4D8E91A5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7591" y="2337409"/>
            <a:ext cx="2634463" cy="3725429"/>
          </a:xfrm>
          <a:prstGeom prst="rect">
            <a:avLst/>
          </a:prstGeom>
        </p:spPr>
      </p:pic>
      <p:pic>
        <p:nvPicPr>
          <p:cNvPr id="14" name="圖片 13" descr="一張含有 文字, 字型, 正在列印, 墨水 的圖片&#10;&#10;AI 產生的內容可能不正確。">
            <a:extLst>
              <a:ext uri="{FF2B5EF4-FFF2-40B4-BE49-F238E27FC236}">
                <a16:creationId xmlns:a16="http://schemas.microsoft.com/office/drawing/2014/main" id="{E57098E5-969D-7468-02B4-E26A57C2FB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2433" y="2347274"/>
            <a:ext cx="2634462" cy="3725426"/>
          </a:xfrm>
          <a:prstGeom prst="rect">
            <a:avLst/>
          </a:prstGeom>
        </p:spPr>
      </p:pic>
      <p:sp>
        <p:nvSpPr>
          <p:cNvPr id="15" name="矩形 5">
            <a:extLst>
              <a:ext uri="{FF2B5EF4-FFF2-40B4-BE49-F238E27FC236}">
                <a16:creationId xmlns:a16="http://schemas.microsoft.com/office/drawing/2014/main" id="{4E9E5022-6B85-11AE-7B0C-693B0DBEF9DB}"/>
              </a:ext>
            </a:extLst>
          </p:cNvPr>
          <p:cNvSpPr>
            <a:spLocks noChangeArrowheads="1"/>
          </p:cNvSpPr>
          <p:nvPr/>
        </p:nvSpPr>
        <p:spPr bwMode="auto">
          <a:xfrm rot="16200000">
            <a:off x="7510385" y="4725310"/>
            <a:ext cx="605893" cy="277668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分區賽獎狀證明</a:t>
            </a:r>
            <a:r>
              <a:rPr lang="zh-TW" altLang="en-US" sz="1600" b="1" dirty="0">
                <a:solidFill>
                  <a:srgbClr val="FF0000"/>
                </a:solidFill>
                <a:latin typeface="微軟正黑體" panose="020B0604030504040204" pitchFamily="34" charset="-120"/>
                <a:ea typeface="微軟正黑體" panose="020B0604030504040204" pitchFamily="34" charset="-120"/>
              </a:rPr>
              <a:t>不符</a:t>
            </a:r>
            <a:r>
              <a:rPr lang="zh-TW" altLang="en-US" sz="1600" b="1" dirty="0">
                <a:solidFill>
                  <a:schemeClr val="tx1"/>
                </a:solidFill>
                <a:latin typeface="微軟正黑體" panose="020B0604030504040204" pitchFamily="34" charset="-120"/>
                <a:ea typeface="微軟正黑體" panose="020B0604030504040204" pitchFamily="34" charset="-120"/>
              </a:rPr>
              <a:t>簡章表列競賽獲獎</a:t>
            </a:r>
            <a:r>
              <a:rPr lang="zh-TW" altLang="en-US" sz="1600" b="1" dirty="0">
                <a:solidFill>
                  <a:srgbClr val="FF0000"/>
                </a:solidFill>
                <a:latin typeface="微軟正黑體" panose="020B0604030504040204" pitchFamily="34" charset="-120"/>
                <a:ea typeface="微軟正黑體" panose="020B0604030504040204" pitchFamily="34" charset="-120"/>
              </a:rPr>
              <a:t>優勝名次獎狀</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16" name="矩形 15">
            <a:extLst>
              <a:ext uri="{FF2B5EF4-FFF2-40B4-BE49-F238E27FC236}">
                <a16:creationId xmlns:a16="http://schemas.microsoft.com/office/drawing/2014/main" id="{1F47730D-B5BF-A10F-8450-B4F74D723A4A}"/>
              </a:ext>
            </a:extLst>
          </p:cNvPr>
          <p:cNvSpPr/>
          <p:nvPr/>
        </p:nvSpPr>
        <p:spPr>
          <a:xfrm rot="20797929">
            <a:off x="6520734" y="2338968"/>
            <a:ext cx="1107996" cy="461665"/>
          </a:xfrm>
          <a:prstGeom prst="rect">
            <a:avLst/>
          </a:prstGeom>
          <a:noFill/>
          <a:ln w="31750" cap="rnd">
            <a:solidFill>
              <a:srgbClr val="C00000"/>
            </a:solidFill>
            <a:extLst>
              <a:ext uri="{C807C97D-BFC1-408E-A445-0C87EB9F89A2}">
                <ask:lineSketchStyleProps xmlns:ask="http://schemas.microsoft.com/office/drawing/2018/sketchyshapes">
                  <ask:type>
                    <ask:lineSketchNone/>
                  </ask:type>
                </ask:lineSketchStyleProps>
              </a:ext>
            </a:extLst>
          </a:ln>
        </p:spPr>
        <p:txBody>
          <a:bodyPr wrap="none" lIns="91440" tIns="45720" rIns="91440" bIns="45720">
            <a:spAutoFit/>
          </a:bodyPr>
          <a:lstStyle/>
          <a:p>
            <a:pPr algn="ctr"/>
            <a:r>
              <a:rPr lang="zh-TW" altLang="en-US" sz="2400" b="1" dirty="0">
                <a:ln w="10160">
                  <a:solidFill>
                    <a:srgbClr val="C00000"/>
                  </a:solidFill>
                  <a:prstDash val="solid"/>
                </a:ln>
                <a:solidFill>
                  <a:srgbClr val="C00000"/>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不合格</a:t>
            </a:r>
          </a:p>
        </p:txBody>
      </p:sp>
    </p:spTree>
    <p:extLst>
      <p:ext uri="{BB962C8B-B14F-4D97-AF65-F5344CB8AC3E}">
        <p14:creationId xmlns:p14="http://schemas.microsoft.com/office/powerpoint/2010/main" val="17484585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CEA91C47-5DF6-4394-A4C9-C8C31A7B25F3}"/>
              </a:ext>
            </a:extLst>
          </p:cNvPr>
          <p:cNvPicPr>
            <a:picLocks noChangeAspect="1"/>
          </p:cNvPicPr>
          <p:nvPr/>
        </p:nvPicPr>
        <p:blipFill>
          <a:blip r:embed="rId3"/>
          <a:stretch>
            <a:fillRect/>
          </a:stretch>
        </p:blipFill>
        <p:spPr>
          <a:xfrm>
            <a:off x="1436903" y="1475352"/>
            <a:ext cx="9200590" cy="5133483"/>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7554210" y="696616"/>
            <a:ext cx="4319769" cy="4981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方式一</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勾選 「</a:t>
            </a:r>
            <a:r>
              <a:rPr lang="en-US" altLang="zh-TW" sz="2000" b="1" dirty="0">
                <a:latin typeface="微軟正黑體" panose="020B0604030504040204" pitchFamily="34" charset="-120"/>
                <a:ea typeface="微軟正黑體" panose="020B0604030504040204" pitchFamily="34" charset="-120"/>
              </a:rPr>
              <a:t>B-1</a:t>
            </a:r>
            <a:r>
              <a:rPr lang="zh-TW" altLang="en-US" sz="2000" b="1" dirty="0">
                <a:latin typeface="微軟正黑體" panose="020B0604030504040204" pitchFamily="34" charset="-120"/>
                <a:ea typeface="微軟正黑體" panose="020B0604030504040204" pitchFamily="34" charset="-120"/>
              </a:rPr>
              <a:t>、</a:t>
            </a:r>
            <a:r>
              <a:rPr lang="en-US" altLang="zh-TW" sz="2000" b="1" dirty="0">
                <a:latin typeface="微軟正黑體" panose="020B0604030504040204" pitchFamily="34" charset="-120"/>
                <a:ea typeface="微軟正黑體" panose="020B0604030504040204" pitchFamily="34" charset="-120"/>
              </a:rPr>
              <a:t>B-2</a:t>
            </a:r>
            <a:r>
              <a:rPr lang="zh-TW" altLang="en-US" sz="2000" b="1" dirty="0">
                <a:latin typeface="微軟正黑體" panose="020B0604030504040204" pitchFamily="34" charset="-120"/>
                <a:ea typeface="微軟正黑體" panose="020B0604030504040204" pitchFamily="34" charset="-120"/>
              </a:rPr>
              <a:t>」</a:t>
            </a:r>
            <a:r>
              <a:rPr lang="zh-TW" altLang="zh-TW" sz="2000" b="1" dirty="0">
                <a:latin typeface="微軟正黑體" panose="020B0604030504040204" pitchFamily="34" charset="-120"/>
                <a:ea typeface="微軟正黑體" panose="020B0604030504040204" pitchFamily="34" charset="-120"/>
              </a:rPr>
              <a:t> </a:t>
            </a:r>
            <a:r>
              <a:rPr lang="en-US" altLang="zh-TW" sz="2000" b="1" dirty="0">
                <a:latin typeface="微軟正黑體" panose="020B0604030504040204" pitchFamily="34" charset="-120"/>
                <a:ea typeface="微軟正黑體" panose="020B0604030504040204" pitchFamily="34" charset="-120"/>
              </a:rPr>
              <a:t>(1/3)</a:t>
            </a:r>
            <a:endParaRPr lang="zh-TW" altLang="en-US" sz="20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1" y="753482"/>
            <a:ext cx="1006636" cy="6015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255044" y="1182122"/>
            <a:ext cx="387876" cy="4739854"/>
          </a:xfrm>
          <a:prstGeom prst="rect">
            <a:avLst/>
          </a:prstGeom>
          <a:solidFill>
            <a:schemeClr val="accent6"/>
          </a:solidFill>
          <a:ln>
            <a:solidFill>
              <a:schemeClr val="accent6"/>
            </a:solidFill>
          </a:ln>
        </p:spPr>
        <p:style>
          <a:lnRef idx="3">
            <a:schemeClr val="lt1"/>
          </a:lnRef>
          <a:fillRef idx="1">
            <a:schemeClr val="accent4"/>
          </a:fillRef>
          <a:effectRef idx="1">
            <a:schemeClr val="accent4"/>
          </a:effectRef>
          <a:fontRef idx="minor">
            <a:schemeClr val="lt1"/>
          </a:fontRef>
        </p:style>
        <p:txBody>
          <a:bodyPr vert="horz"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方式</a:t>
            </a:r>
            <a:r>
              <a:rPr lang="en-US" altLang="zh-TW" b="1" dirty="0">
                <a:solidFill>
                  <a:schemeClr val="bg1"/>
                </a:solidFill>
                <a:latin typeface="微軟正黑體" panose="020B0604030504040204" pitchFamily="34" charset="-120"/>
                <a:ea typeface="微軟正黑體" panose="020B0604030504040204" pitchFamily="34" charset="-120"/>
              </a:rPr>
              <a:t>1</a:t>
            </a:r>
          </a:p>
          <a:p>
            <a:pPr algn="ctr"/>
            <a:r>
              <a:rPr lang="zh-TW" altLang="en-US" b="1" dirty="0">
                <a:solidFill>
                  <a:schemeClr val="bg1"/>
                </a:solidFill>
                <a:latin typeface="微軟正黑體" panose="020B0604030504040204" pitchFamily="34" charset="-120"/>
                <a:ea typeface="微軟正黑體" panose="020B0604030504040204" pitchFamily="34" charset="-120"/>
              </a:rPr>
              <a:t>：勾選中央資料庫學習歷程檔案</a:t>
            </a:r>
          </a:p>
        </p:txBody>
      </p:sp>
      <p:sp>
        <p:nvSpPr>
          <p:cNvPr id="24" name="流程圖: 換頁接點 23"/>
          <p:cNvSpPr/>
          <p:nvPr/>
        </p:nvSpPr>
        <p:spPr>
          <a:xfrm>
            <a:off x="244112" y="5930913"/>
            <a:ext cx="417246" cy="881354"/>
          </a:xfrm>
          <a:prstGeom prst="flowChartOffpageConnector">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技</a:t>
            </a:r>
            <a:endParaRPr lang="en-US" altLang="zh-TW" b="1" dirty="0">
              <a:solidFill>
                <a:schemeClr val="bg1"/>
              </a:solidFill>
              <a:latin typeface="微軟正黑體" panose="020B0604030504040204" pitchFamily="34" charset="-120"/>
              <a:ea typeface="微軟正黑體" panose="020B0604030504040204" pitchFamily="34" charset="-120"/>
            </a:endParaRPr>
          </a:p>
          <a:p>
            <a:pPr algn="ctr"/>
            <a:r>
              <a:rPr lang="zh-TW" altLang="en-US" b="1" dirty="0">
                <a:solidFill>
                  <a:schemeClr val="bg1"/>
                </a:solidFill>
                <a:latin typeface="微軟正黑體" panose="020B0604030504040204" pitchFamily="34" charset="-120"/>
                <a:ea typeface="微軟正黑體" panose="020B0604030504040204" pitchFamily="34" charset="-120"/>
              </a:rPr>
              <a:t>高</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25" name="文字方塊 24">
            <a:extLst>
              <a:ext uri="{FF2B5EF4-FFF2-40B4-BE49-F238E27FC236}">
                <a16:creationId xmlns:a16="http://schemas.microsoft.com/office/drawing/2014/main" id="{425E5E34-83BC-487E-911D-0498B476FC25}"/>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16" name="矩形 15"/>
          <p:cNvSpPr/>
          <p:nvPr/>
        </p:nvSpPr>
        <p:spPr>
          <a:xfrm>
            <a:off x="998380" y="2665381"/>
            <a:ext cx="352754" cy="1860149"/>
          </a:xfrm>
          <a:prstGeom prst="rect">
            <a:avLst/>
          </a:prstGeom>
          <a:solidFill>
            <a:schemeClr val="accent6">
              <a:lumMod val="40000"/>
              <a:lumOff val="60000"/>
            </a:schemeClr>
          </a:solidFill>
          <a:ln>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vert="eaVert" rtlCol="0" anchor="ctr"/>
          <a:lstStyle/>
          <a:p>
            <a:pPr algn="ctr"/>
            <a:r>
              <a:rPr lang="zh-TW" altLang="en-US" b="1" dirty="0">
                <a:solidFill>
                  <a:srgbClr val="0000FF"/>
                </a:solidFill>
                <a:latin typeface="微軟正黑體" panose="020B0604030504040204" pitchFamily="34" charset="-120"/>
                <a:ea typeface="微軟正黑體" panose="020B0604030504040204" pitchFamily="34" charset="-120"/>
              </a:rPr>
              <a:t>勾選</a:t>
            </a:r>
            <a:r>
              <a:rPr lang="zh-TW" altLang="en-US" b="1" dirty="0">
                <a:solidFill>
                  <a:schemeClr val="tx1"/>
                </a:solidFill>
                <a:latin typeface="微軟正黑體" panose="020B0604030504040204" pitchFamily="34" charset="-120"/>
                <a:ea typeface="微軟正黑體" panose="020B0604030504040204" pitchFamily="34" charset="-120"/>
              </a:rPr>
              <a:t>繳交項目</a:t>
            </a:r>
          </a:p>
        </p:txBody>
      </p:sp>
      <p:sp>
        <p:nvSpPr>
          <p:cNvPr id="19" name="橢圓 18"/>
          <p:cNvSpPr/>
          <p:nvPr/>
        </p:nvSpPr>
        <p:spPr>
          <a:xfrm>
            <a:off x="1009579" y="2489204"/>
            <a:ext cx="324000" cy="324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4" name="矩形 13"/>
          <p:cNvSpPr/>
          <p:nvPr/>
        </p:nvSpPr>
        <p:spPr>
          <a:xfrm>
            <a:off x="10862736" y="2665381"/>
            <a:ext cx="352754" cy="3727496"/>
          </a:xfrm>
          <a:prstGeom prst="rect">
            <a:avLst/>
          </a:prstGeom>
          <a:solidFill>
            <a:schemeClr val="accent6">
              <a:lumMod val="40000"/>
              <a:lumOff val="60000"/>
            </a:schemeClr>
          </a:solidFill>
          <a:ln>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vert="eaVert" rtlCol="0" anchor="ctr"/>
          <a:lstStyle/>
          <a:p>
            <a:pPr algn="ctr"/>
            <a:r>
              <a:rPr lang="zh-TW" altLang="en-US" b="1" dirty="0">
                <a:solidFill>
                  <a:srgbClr val="0000FF"/>
                </a:solidFill>
                <a:latin typeface="微軟正黑體" panose="020B0604030504040204" pitchFamily="34" charset="-120"/>
                <a:ea typeface="微軟正黑體" panose="020B0604030504040204" pitchFamily="34" charset="-120"/>
              </a:rPr>
              <a:t>預覽檔案</a:t>
            </a: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證明文件、影音檔案</a:t>
            </a:r>
            <a:r>
              <a:rPr lang="en-US" altLang="zh-TW" b="1" dirty="0">
                <a:solidFill>
                  <a:schemeClr val="tx1"/>
                </a:solidFill>
                <a:latin typeface="微軟正黑體" panose="020B0604030504040204" pitchFamily="34" charset="-120"/>
                <a:ea typeface="微軟正黑體" panose="020B0604030504040204" pitchFamily="34" charset="-120"/>
              </a:rPr>
              <a:t>)</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10876289" y="2507990"/>
            <a:ext cx="324000" cy="324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8" name="矩形 27">
            <a:extLst>
              <a:ext uri="{FF2B5EF4-FFF2-40B4-BE49-F238E27FC236}">
                <a16:creationId xmlns:a16="http://schemas.microsoft.com/office/drawing/2014/main" id="{0F34ADF0-5CBF-40D3-B345-34C7ED107E52}"/>
              </a:ext>
            </a:extLst>
          </p:cNvPr>
          <p:cNvSpPr/>
          <p:nvPr/>
        </p:nvSpPr>
        <p:spPr>
          <a:xfrm>
            <a:off x="1485736" y="2608914"/>
            <a:ext cx="684859" cy="12027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7254A00C-2A2D-48B8-9E0E-C66456C86FB3}"/>
              </a:ext>
            </a:extLst>
          </p:cNvPr>
          <p:cNvSpPr/>
          <p:nvPr/>
        </p:nvSpPr>
        <p:spPr>
          <a:xfrm>
            <a:off x="1467980" y="4945274"/>
            <a:ext cx="702615" cy="16635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a:extLst>
              <a:ext uri="{FF2B5EF4-FFF2-40B4-BE49-F238E27FC236}">
                <a16:creationId xmlns:a16="http://schemas.microsoft.com/office/drawing/2014/main" id="{A2319D30-1E9B-430A-994B-DC8310F6F46D}"/>
              </a:ext>
            </a:extLst>
          </p:cNvPr>
          <p:cNvSpPr/>
          <p:nvPr/>
        </p:nvSpPr>
        <p:spPr>
          <a:xfrm>
            <a:off x="9069659" y="2595198"/>
            <a:ext cx="1509616" cy="12165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7664239F-5DAA-49A3-8459-1B3F7FECFD3B}"/>
              </a:ext>
            </a:extLst>
          </p:cNvPr>
          <p:cNvSpPr/>
          <p:nvPr/>
        </p:nvSpPr>
        <p:spPr>
          <a:xfrm>
            <a:off x="9114993" y="4913599"/>
            <a:ext cx="1509525" cy="16952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A066BF1B-1243-4E71-AB05-5C674B63B6CF}"/>
              </a:ext>
            </a:extLst>
          </p:cNvPr>
          <p:cNvSpPr/>
          <p:nvPr/>
        </p:nvSpPr>
        <p:spPr>
          <a:xfrm>
            <a:off x="7167670" y="1561672"/>
            <a:ext cx="3555591" cy="5342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2BC19D1F-5FC6-43A5-B2BD-F997AD91AEC7}"/>
              </a:ext>
            </a:extLst>
          </p:cNvPr>
          <p:cNvSpPr/>
          <p:nvPr/>
        </p:nvSpPr>
        <p:spPr>
          <a:xfrm>
            <a:off x="7398533" y="4134581"/>
            <a:ext cx="2742060" cy="3963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8118250" y="1151352"/>
            <a:ext cx="2954089" cy="288923"/>
          </a:xfrm>
          <a:prstGeom prst="rect">
            <a:avLst/>
          </a:prstGeom>
          <a:solidFill>
            <a:schemeClr val="accent6">
              <a:lumMod val="40000"/>
              <a:lumOff val="60000"/>
            </a:schemeClr>
          </a:solidFill>
          <a:ln>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勾選完後，請點選「</a:t>
            </a:r>
            <a:r>
              <a:rPr lang="zh-TW" altLang="en-US" b="1" dirty="0">
                <a:solidFill>
                  <a:srgbClr val="FF0000"/>
                </a:solidFill>
                <a:latin typeface="微軟正黑體" panose="020B0604030504040204" pitchFamily="34" charset="-120"/>
                <a:ea typeface="微軟正黑體" panose="020B0604030504040204" pitchFamily="34" charset="-120"/>
              </a:rPr>
              <a:t>儲存</a:t>
            </a:r>
            <a:r>
              <a:rPr lang="zh-TW" altLang="en-US" b="1" dirty="0">
                <a:solidFill>
                  <a:schemeClr val="tx1"/>
                </a:solidFill>
                <a:latin typeface="微軟正黑體" panose="020B0604030504040204" pitchFamily="34" charset="-120"/>
                <a:ea typeface="微軟正黑體" panose="020B0604030504040204" pitchFamily="34" charset="-120"/>
              </a:rPr>
              <a:t>」</a:t>
            </a:r>
          </a:p>
        </p:txBody>
      </p:sp>
      <p:sp>
        <p:nvSpPr>
          <p:cNvPr id="22" name="橢圓 21"/>
          <p:cNvSpPr/>
          <p:nvPr/>
        </p:nvSpPr>
        <p:spPr>
          <a:xfrm>
            <a:off x="7885379" y="1133813"/>
            <a:ext cx="324000" cy="324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37" name="群組 36">
            <a:extLst>
              <a:ext uri="{FF2B5EF4-FFF2-40B4-BE49-F238E27FC236}">
                <a16:creationId xmlns:a16="http://schemas.microsoft.com/office/drawing/2014/main" id="{AA8EAFDC-80B3-4B1A-947F-C598882F19D5}"/>
              </a:ext>
            </a:extLst>
          </p:cNvPr>
          <p:cNvGrpSpPr/>
          <p:nvPr/>
        </p:nvGrpSpPr>
        <p:grpSpPr>
          <a:xfrm>
            <a:off x="423114" y="726201"/>
            <a:ext cx="7286811" cy="503799"/>
            <a:chOff x="605799" y="788558"/>
            <a:chExt cx="7286811" cy="503799"/>
          </a:xfrm>
        </p:grpSpPr>
        <p:sp>
          <p:nvSpPr>
            <p:cNvPr id="38" name="TextBox 75">
              <a:extLst>
                <a:ext uri="{FF2B5EF4-FFF2-40B4-BE49-F238E27FC236}">
                  <a16:creationId xmlns:a16="http://schemas.microsoft.com/office/drawing/2014/main" id="{051DC057-9185-4F78-9A1C-80CD00B83B02}"/>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39" name="Freeform: Shape 37">
              <a:extLst>
                <a:ext uri="{FF2B5EF4-FFF2-40B4-BE49-F238E27FC236}">
                  <a16:creationId xmlns:a16="http://schemas.microsoft.com/office/drawing/2014/main" id="{040B6DB5-0700-438C-9094-2D031E72934E}"/>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34" name="组合 226">
            <a:extLst>
              <a:ext uri="{FF2B5EF4-FFF2-40B4-BE49-F238E27FC236}">
                <a16:creationId xmlns:a16="http://schemas.microsoft.com/office/drawing/2014/main" id="{CCD83A43-C4B7-4702-BD03-70C5F65E6774}"/>
              </a:ext>
            </a:extLst>
          </p:cNvPr>
          <p:cNvGrpSpPr/>
          <p:nvPr/>
        </p:nvGrpSpPr>
        <p:grpSpPr>
          <a:xfrm rot="15518993" flipH="1" flipV="1">
            <a:off x="6979962" y="1783420"/>
            <a:ext cx="277830" cy="514700"/>
            <a:chOff x="8054975" y="4678363"/>
            <a:chExt cx="747713" cy="1430337"/>
          </a:xfrm>
          <a:solidFill>
            <a:schemeClr val="accent4">
              <a:lumMod val="20000"/>
              <a:lumOff val="80000"/>
            </a:schemeClr>
          </a:solidFill>
        </p:grpSpPr>
        <p:sp>
          <p:nvSpPr>
            <p:cNvPr id="40" name="Freeform 32">
              <a:extLst>
                <a:ext uri="{FF2B5EF4-FFF2-40B4-BE49-F238E27FC236}">
                  <a16:creationId xmlns:a16="http://schemas.microsoft.com/office/drawing/2014/main" id="{429520E2-4634-4F89-8FEA-F0DDF662A7D7}"/>
                </a:ext>
              </a:extLst>
            </p:cNvPr>
            <p:cNvSpPr/>
            <p:nvPr/>
          </p:nvSpPr>
          <p:spPr bwMode="auto">
            <a:xfrm>
              <a:off x="8054975" y="4678363"/>
              <a:ext cx="357188" cy="1166813"/>
            </a:xfrm>
            <a:custGeom>
              <a:avLst/>
              <a:gdLst>
                <a:gd name="T0" fmla="*/ 86 w 166"/>
                <a:gd name="T1" fmla="*/ 543 h 543"/>
                <a:gd name="T2" fmla="*/ 70 w 166"/>
                <a:gd name="T3" fmla="*/ 441 h 543"/>
                <a:gd name="T4" fmla="*/ 38 w 166"/>
                <a:gd name="T5" fmla="*/ 403 h 543"/>
                <a:gd name="T6" fmla="*/ 14 w 166"/>
                <a:gd name="T7" fmla="*/ 333 h 543"/>
                <a:gd name="T8" fmla="*/ 1 w 166"/>
                <a:gd name="T9" fmla="*/ 228 h 543"/>
                <a:gd name="T10" fmla="*/ 15 w 166"/>
                <a:gd name="T11" fmla="*/ 188 h 543"/>
                <a:gd name="T12" fmla="*/ 47 w 166"/>
                <a:gd name="T13" fmla="*/ 199 h 543"/>
                <a:gd name="T14" fmla="*/ 58 w 166"/>
                <a:gd name="T15" fmla="*/ 233 h 543"/>
                <a:gd name="T16" fmla="*/ 68 w 166"/>
                <a:gd name="T17" fmla="*/ 284 h 543"/>
                <a:gd name="T18" fmla="*/ 79 w 166"/>
                <a:gd name="T19" fmla="*/ 304 h 543"/>
                <a:gd name="T20" fmla="*/ 100 w 166"/>
                <a:gd name="T21" fmla="*/ 292 h 543"/>
                <a:gd name="T22" fmla="*/ 93 w 166"/>
                <a:gd name="T23" fmla="*/ 62 h 543"/>
                <a:gd name="T24" fmla="*/ 95 w 166"/>
                <a:gd name="T25" fmla="*/ 23 h 543"/>
                <a:gd name="T26" fmla="*/ 123 w 166"/>
                <a:gd name="T27" fmla="*/ 0 h 543"/>
                <a:gd name="T28" fmla="*/ 147 w 166"/>
                <a:gd name="T29" fmla="*/ 17 h 543"/>
                <a:gd name="T30" fmla="*/ 155 w 166"/>
                <a:gd name="T31" fmla="*/ 48 h 543"/>
                <a:gd name="T32" fmla="*/ 166 w 166"/>
                <a:gd name="T33" fmla="*/ 22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543">
                  <a:moveTo>
                    <a:pt x="86" y="543"/>
                  </a:moveTo>
                  <a:cubicBezTo>
                    <a:pt x="87" y="510"/>
                    <a:pt x="88" y="469"/>
                    <a:pt x="70" y="441"/>
                  </a:cubicBezTo>
                  <a:cubicBezTo>
                    <a:pt x="60" y="427"/>
                    <a:pt x="47" y="416"/>
                    <a:pt x="38" y="403"/>
                  </a:cubicBezTo>
                  <a:cubicBezTo>
                    <a:pt x="23" y="382"/>
                    <a:pt x="18" y="357"/>
                    <a:pt x="14" y="333"/>
                  </a:cubicBezTo>
                  <a:cubicBezTo>
                    <a:pt x="8" y="298"/>
                    <a:pt x="4" y="263"/>
                    <a:pt x="1" y="228"/>
                  </a:cubicBezTo>
                  <a:cubicBezTo>
                    <a:pt x="0" y="213"/>
                    <a:pt x="2" y="195"/>
                    <a:pt x="15" y="188"/>
                  </a:cubicBezTo>
                  <a:cubicBezTo>
                    <a:pt x="26" y="183"/>
                    <a:pt x="40" y="189"/>
                    <a:pt x="47" y="199"/>
                  </a:cubicBezTo>
                  <a:cubicBezTo>
                    <a:pt x="54" y="208"/>
                    <a:pt x="56" y="221"/>
                    <a:pt x="58" y="233"/>
                  </a:cubicBezTo>
                  <a:cubicBezTo>
                    <a:pt x="62" y="250"/>
                    <a:pt x="65" y="267"/>
                    <a:pt x="68" y="284"/>
                  </a:cubicBezTo>
                  <a:cubicBezTo>
                    <a:pt x="69" y="292"/>
                    <a:pt x="71" y="301"/>
                    <a:pt x="79" y="304"/>
                  </a:cubicBezTo>
                  <a:cubicBezTo>
                    <a:pt x="87" y="308"/>
                    <a:pt x="97" y="300"/>
                    <a:pt x="100" y="292"/>
                  </a:cubicBezTo>
                  <a:cubicBezTo>
                    <a:pt x="102" y="220"/>
                    <a:pt x="101" y="133"/>
                    <a:pt x="93" y="62"/>
                  </a:cubicBezTo>
                  <a:cubicBezTo>
                    <a:pt x="92" y="49"/>
                    <a:pt x="91" y="36"/>
                    <a:pt x="95" y="23"/>
                  </a:cubicBezTo>
                  <a:cubicBezTo>
                    <a:pt x="99" y="11"/>
                    <a:pt x="110" y="0"/>
                    <a:pt x="123" y="0"/>
                  </a:cubicBezTo>
                  <a:cubicBezTo>
                    <a:pt x="133" y="0"/>
                    <a:pt x="142" y="8"/>
                    <a:pt x="147" y="17"/>
                  </a:cubicBezTo>
                  <a:cubicBezTo>
                    <a:pt x="152" y="27"/>
                    <a:pt x="154" y="37"/>
                    <a:pt x="155" y="48"/>
                  </a:cubicBezTo>
                  <a:cubicBezTo>
                    <a:pt x="162" y="108"/>
                    <a:pt x="164" y="168"/>
                    <a:pt x="166" y="229"/>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41" name="Freeform 33">
              <a:extLst>
                <a:ext uri="{FF2B5EF4-FFF2-40B4-BE49-F238E27FC236}">
                  <a16:creationId xmlns:a16="http://schemas.microsoft.com/office/drawing/2014/main" id="{570A42BE-E24B-49A9-813E-9C3D02D2B195}"/>
                </a:ext>
              </a:extLst>
            </p:cNvPr>
            <p:cNvSpPr/>
            <p:nvPr/>
          </p:nvSpPr>
          <p:spPr bwMode="auto">
            <a:xfrm>
              <a:off x="8408988" y="5019675"/>
              <a:ext cx="146050" cy="133350"/>
            </a:xfrm>
            <a:custGeom>
              <a:avLst/>
              <a:gdLst>
                <a:gd name="T0" fmla="*/ 0 w 68"/>
                <a:gd name="T1" fmla="*/ 11 h 62"/>
                <a:gd name="T2" fmla="*/ 41 w 68"/>
                <a:gd name="T3" fmla="*/ 0 h 62"/>
                <a:gd name="T4" fmla="*/ 59 w 68"/>
                <a:gd name="T5" fmla="*/ 14 h 62"/>
                <a:gd name="T6" fmla="*/ 67 w 68"/>
                <a:gd name="T7" fmla="*/ 62 h 62"/>
              </a:gdLst>
              <a:ahLst/>
              <a:cxnLst>
                <a:cxn ang="0">
                  <a:pos x="T0" y="T1"/>
                </a:cxn>
                <a:cxn ang="0">
                  <a:pos x="T2" y="T3"/>
                </a:cxn>
                <a:cxn ang="0">
                  <a:pos x="T4" y="T5"/>
                </a:cxn>
                <a:cxn ang="0">
                  <a:pos x="T6" y="T7"/>
                </a:cxn>
              </a:cxnLst>
              <a:rect l="0" t="0" r="r" b="b"/>
              <a:pathLst>
                <a:path w="68" h="62">
                  <a:moveTo>
                    <a:pt x="0" y="11"/>
                  </a:moveTo>
                  <a:cubicBezTo>
                    <a:pt x="11" y="2"/>
                    <a:pt x="27" y="0"/>
                    <a:pt x="41" y="0"/>
                  </a:cubicBezTo>
                  <a:cubicBezTo>
                    <a:pt x="51" y="0"/>
                    <a:pt x="56" y="5"/>
                    <a:pt x="59" y="14"/>
                  </a:cubicBezTo>
                  <a:cubicBezTo>
                    <a:pt x="65" y="29"/>
                    <a:pt x="68" y="46"/>
                    <a:pt x="67" y="62"/>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42" name="Freeform 34">
              <a:extLst>
                <a:ext uri="{FF2B5EF4-FFF2-40B4-BE49-F238E27FC236}">
                  <a16:creationId xmlns:a16="http://schemas.microsoft.com/office/drawing/2014/main" id="{F1AFED87-7335-4D2B-B335-0D5DBD5ED728}"/>
                </a:ext>
              </a:extLst>
            </p:cNvPr>
            <p:cNvSpPr/>
            <p:nvPr/>
          </p:nvSpPr>
          <p:spPr bwMode="auto">
            <a:xfrm>
              <a:off x="8545513" y="5068888"/>
              <a:ext cx="136525" cy="168275"/>
            </a:xfrm>
            <a:custGeom>
              <a:avLst/>
              <a:gdLst>
                <a:gd name="T0" fmla="*/ 0 w 63"/>
                <a:gd name="T1" fmla="*/ 5 h 78"/>
                <a:gd name="T2" fmla="*/ 25 w 63"/>
                <a:gd name="T3" fmla="*/ 0 h 78"/>
                <a:gd name="T4" fmla="*/ 48 w 63"/>
                <a:gd name="T5" fmla="*/ 9 h 78"/>
                <a:gd name="T6" fmla="*/ 55 w 63"/>
                <a:gd name="T7" fmla="*/ 24 h 78"/>
                <a:gd name="T8" fmla="*/ 62 w 63"/>
                <a:gd name="T9" fmla="*/ 78 h 78"/>
              </a:gdLst>
              <a:ahLst/>
              <a:cxnLst>
                <a:cxn ang="0">
                  <a:pos x="T0" y="T1"/>
                </a:cxn>
                <a:cxn ang="0">
                  <a:pos x="T2" y="T3"/>
                </a:cxn>
                <a:cxn ang="0">
                  <a:pos x="T4" y="T5"/>
                </a:cxn>
                <a:cxn ang="0">
                  <a:pos x="T6" y="T7"/>
                </a:cxn>
                <a:cxn ang="0">
                  <a:pos x="T8" y="T9"/>
                </a:cxn>
              </a:cxnLst>
              <a:rect l="0" t="0" r="r" b="b"/>
              <a:pathLst>
                <a:path w="63" h="78">
                  <a:moveTo>
                    <a:pt x="0" y="5"/>
                  </a:moveTo>
                  <a:cubicBezTo>
                    <a:pt x="8" y="3"/>
                    <a:pt x="17" y="0"/>
                    <a:pt x="25" y="0"/>
                  </a:cubicBezTo>
                  <a:cubicBezTo>
                    <a:pt x="34" y="0"/>
                    <a:pt x="43" y="3"/>
                    <a:pt x="48" y="9"/>
                  </a:cubicBezTo>
                  <a:cubicBezTo>
                    <a:pt x="52" y="13"/>
                    <a:pt x="54" y="18"/>
                    <a:pt x="55" y="24"/>
                  </a:cubicBezTo>
                  <a:cubicBezTo>
                    <a:pt x="61" y="41"/>
                    <a:pt x="63" y="59"/>
                    <a:pt x="62" y="78"/>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43" name="Freeform 35">
              <a:extLst>
                <a:ext uri="{FF2B5EF4-FFF2-40B4-BE49-F238E27FC236}">
                  <a16:creationId xmlns:a16="http://schemas.microsoft.com/office/drawing/2014/main" id="{BFC8D986-F727-4E48-8BAA-ACB5A4B2432E}"/>
                </a:ext>
              </a:extLst>
            </p:cNvPr>
            <p:cNvSpPr/>
            <p:nvPr/>
          </p:nvSpPr>
          <p:spPr bwMode="auto">
            <a:xfrm>
              <a:off x="8666163" y="5127625"/>
              <a:ext cx="136525" cy="708025"/>
            </a:xfrm>
            <a:custGeom>
              <a:avLst/>
              <a:gdLst>
                <a:gd name="T0" fmla="*/ 3 w 63"/>
                <a:gd name="T1" fmla="*/ 6 h 330"/>
                <a:gd name="T2" fmla="*/ 46 w 63"/>
                <a:gd name="T3" fmla="*/ 28 h 330"/>
                <a:gd name="T4" fmla="*/ 58 w 63"/>
                <a:gd name="T5" fmla="*/ 80 h 330"/>
                <a:gd name="T6" fmla="*/ 46 w 63"/>
                <a:gd name="T7" fmla="*/ 210 h 330"/>
                <a:gd name="T8" fmla="*/ 16 w 63"/>
                <a:gd name="T9" fmla="*/ 267 h 330"/>
                <a:gd name="T10" fmla="*/ 4 w 63"/>
                <a:gd name="T11" fmla="*/ 330 h 330"/>
              </a:gdLst>
              <a:ahLst/>
              <a:cxnLst>
                <a:cxn ang="0">
                  <a:pos x="T0" y="T1"/>
                </a:cxn>
                <a:cxn ang="0">
                  <a:pos x="T2" y="T3"/>
                </a:cxn>
                <a:cxn ang="0">
                  <a:pos x="T4" y="T5"/>
                </a:cxn>
                <a:cxn ang="0">
                  <a:pos x="T6" y="T7"/>
                </a:cxn>
                <a:cxn ang="0">
                  <a:pos x="T8" y="T9"/>
                </a:cxn>
                <a:cxn ang="0">
                  <a:pos x="T10" y="T11"/>
                </a:cxn>
              </a:cxnLst>
              <a:rect l="0" t="0" r="r" b="b"/>
              <a:pathLst>
                <a:path w="63" h="330">
                  <a:moveTo>
                    <a:pt x="3" y="6"/>
                  </a:moveTo>
                  <a:cubicBezTo>
                    <a:pt x="20" y="0"/>
                    <a:pt x="37" y="12"/>
                    <a:pt x="46" y="28"/>
                  </a:cubicBezTo>
                  <a:cubicBezTo>
                    <a:pt x="55" y="43"/>
                    <a:pt x="57" y="62"/>
                    <a:pt x="58" y="80"/>
                  </a:cubicBezTo>
                  <a:cubicBezTo>
                    <a:pt x="61" y="124"/>
                    <a:pt x="63" y="170"/>
                    <a:pt x="46" y="210"/>
                  </a:cubicBezTo>
                  <a:cubicBezTo>
                    <a:pt x="38" y="230"/>
                    <a:pt x="24" y="247"/>
                    <a:pt x="16" y="267"/>
                  </a:cubicBezTo>
                  <a:cubicBezTo>
                    <a:pt x="6" y="290"/>
                    <a:pt x="0" y="305"/>
                    <a:pt x="4" y="330"/>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44" name="Freeform 36">
              <a:extLst>
                <a:ext uri="{FF2B5EF4-FFF2-40B4-BE49-F238E27FC236}">
                  <a16:creationId xmlns:a16="http://schemas.microsoft.com/office/drawing/2014/main" id="{5C1AF4AB-F0B3-4EC2-B25A-9B7E9CC638D4}"/>
                </a:ext>
              </a:extLst>
            </p:cNvPr>
            <p:cNvSpPr/>
            <p:nvPr/>
          </p:nvSpPr>
          <p:spPr bwMode="auto">
            <a:xfrm>
              <a:off x="8158163" y="5838825"/>
              <a:ext cx="590550" cy="269875"/>
            </a:xfrm>
            <a:custGeom>
              <a:avLst/>
              <a:gdLst>
                <a:gd name="T0" fmla="*/ 0 w 274"/>
                <a:gd name="T1" fmla="*/ 6 h 126"/>
                <a:gd name="T2" fmla="*/ 261 w 274"/>
                <a:gd name="T3" fmla="*/ 0 h 126"/>
                <a:gd name="T4" fmla="*/ 274 w 274"/>
                <a:gd name="T5" fmla="*/ 104 h 126"/>
                <a:gd name="T6" fmla="*/ 11 w 274"/>
                <a:gd name="T7" fmla="*/ 126 h 126"/>
                <a:gd name="T8" fmla="*/ 0 w 274"/>
                <a:gd name="T9" fmla="*/ 6 h 126"/>
              </a:gdLst>
              <a:ahLst/>
              <a:cxnLst>
                <a:cxn ang="0">
                  <a:pos x="T0" y="T1"/>
                </a:cxn>
                <a:cxn ang="0">
                  <a:pos x="T2" y="T3"/>
                </a:cxn>
                <a:cxn ang="0">
                  <a:pos x="T4" y="T5"/>
                </a:cxn>
                <a:cxn ang="0">
                  <a:pos x="T6" y="T7"/>
                </a:cxn>
                <a:cxn ang="0">
                  <a:pos x="T8" y="T9"/>
                </a:cxn>
              </a:cxnLst>
              <a:rect l="0" t="0" r="r" b="b"/>
              <a:pathLst>
                <a:path w="274" h="126">
                  <a:moveTo>
                    <a:pt x="0" y="6"/>
                  </a:moveTo>
                  <a:cubicBezTo>
                    <a:pt x="87" y="4"/>
                    <a:pt x="174" y="2"/>
                    <a:pt x="261" y="0"/>
                  </a:cubicBezTo>
                  <a:cubicBezTo>
                    <a:pt x="268" y="34"/>
                    <a:pt x="273" y="69"/>
                    <a:pt x="274" y="104"/>
                  </a:cubicBezTo>
                  <a:cubicBezTo>
                    <a:pt x="186" y="110"/>
                    <a:pt x="98" y="117"/>
                    <a:pt x="11" y="126"/>
                  </a:cubicBezTo>
                  <a:cubicBezTo>
                    <a:pt x="5" y="87"/>
                    <a:pt x="1" y="46"/>
                    <a:pt x="0" y="6"/>
                  </a:cubicBezTo>
                  <a:close/>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grpSp>
      <p:grpSp>
        <p:nvGrpSpPr>
          <p:cNvPr id="45" name="组合 226">
            <a:extLst>
              <a:ext uri="{FF2B5EF4-FFF2-40B4-BE49-F238E27FC236}">
                <a16:creationId xmlns:a16="http://schemas.microsoft.com/office/drawing/2014/main" id="{1E324D11-8709-4DC3-84E3-BB310F96BF6E}"/>
              </a:ext>
            </a:extLst>
          </p:cNvPr>
          <p:cNvGrpSpPr/>
          <p:nvPr/>
        </p:nvGrpSpPr>
        <p:grpSpPr>
          <a:xfrm rot="15518993" flipH="1" flipV="1">
            <a:off x="7198425" y="4298114"/>
            <a:ext cx="277830" cy="514700"/>
            <a:chOff x="8054975" y="4678363"/>
            <a:chExt cx="747713" cy="1430337"/>
          </a:xfrm>
          <a:solidFill>
            <a:schemeClr val="accent4">
              <a:lumMod val="20000"/>
              <a:lumOff val="80000"/>
            </a:schemeClr>
          </a:solidFill>
        </p:grpSpPr>
        <p:sp>
          <p:nvSpPr>
            <p:cNvPr id="46" name="Freeform 32">
              <a:extLst>
                <a:ext uri="{FF2B5EF4-FFF2-40B4-BE49-F238E27FC236}">
                  <a16:creationId xmlns:a16="http://schemas.microsoft.com/office/drawing/2014/main" id="{00D34850-A5A3-4AC6-979F-04A8E522E229}"/>
                </a:ext>
              </a:extLst>
            </p:cNvPr>
            <p:cNvSpPr/>
            <p:nvPr/>
          </p:nvSpPr>
          <p:spPr bwMode="auto">
            <a:xfrm>
              <a:off x="8054975" y="4678363"/>
              <a:ext cx="357188" cy="1166813"/>
            </a:xfrm>
            <a:custGeom>
              <a:avLst/>
              <a:gdLst>
                <a:gd name="T0" fmla="*/ 86 w 166"/>
                <a:gd name="T1" fmla="*/ 543 h 543"/>
                <a:gd name="T2" fmla="*/ 70 w 166"/>
                <a:gd name="T3" fmla="*/ 441 h 543"/>
                <a:gd name="T4" fmla="*/ 38 w 166"/>
                <a:gd name="T5" fmla="*/ 403 h 543"/>
                <a:gd name="T6" fmla="*/ 14 w 166"/>
                <a:gd name="T7" fmla="*/ 333 h 543"/>
                <a:gd name="T8" fmla="*/ 1 w 166"/>
                <a:gd name="T9" fmla="*/ 228 h 543"/>
                <a:gd name="T10" fmla="*/ 15 w 166"/>
                <a:gd name="T11" fmla="*/ 188 h 543"/>
                <a:gd name="T12" fmla="*/ 47 w 166"/>
                <a:gd name="T13" fmla="*/ 199 h 543"/>
                <a:gd name="T14" fmla="*/ 58 w 166"/>
                <a:gd name="T15" fmla="*/ 233 h 543"/>
                <a:gd name="T16" fmla="*/ 68 w 166"/>
                <a:gd name="T17" fmla="*/ 284 h 543"/>
                <a:gd name="T18" fmla="*/ 79 w 166"/>
                <a:gd name="T19" fmla="*/ 304 h 543"/>
                <a:gd name="T20" fmla="*/ 100 w 166"/>
                <a:gd name="T21" fmla="*/ 292 h 543"/>
                <a:gd name="T22" fmla="*/ 93 w 166"/>
                <a:gd name="T23" fmla="*/ 62 h 543"/>
                <a:gd name="T24" fmla="*/ 95 w 166"/>
                <a:gd name="T25" fmla="*/ 23 h 543"/>
                <a:gd name="T26" fmla="*/ 123 w 166"/>
                <a:gd name="T27" fmla="*/ 0 h 543"/>
                <a:gd name="T28" fmla="*/ 147 w 166"/>
                <a:gd name="T29" fmla="*/ 17 h 543"/>
                <a:gd name="T30" fmla="*/ 155 w 166"/>
                <a:gd name="T31" fmla="*/ 48 h 543"/>
                <a:gd name="T32" fmla="*/ 166 w 166"/>
                <a:gd name="T33" fmla="*/ 22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543">
                  <a:moveTo>
                    <a:pt x="86" y="543"/>
                  </a:moveTo>
                  <a:cubicBezTo>
                    <a:pt x="87" y="510"/>
                    <a:pt x="88" y="469"/>
                    <a:pt x="70" y="441"/>
                  </a:cubicBezTo>
                  <a:cubicBezTo>
                    <a:pt x="60" y="427"/>
                    <a:pt x="47" y="416"/>
                    <a:pt x="38" y="403"/>
                  </a:cubicBezTo>
                  <a:cubicBezTo>
                    <a:pt x="23" y="382"/>
                    <a:pt x="18" y="357"/>
                    <a:pt x="14" y="333"/>
                  </a:cubicBezTo>
                  <a:cubicBezTo>
                    <a:pt x="8" y="298"/>
                    <a:pt x="4" y="263"/>
                    <a:pt x="1" y="228"/>
                  </a:cubicBezTo>
                  <a:cubicBezTo>
                    <a:pt x="0" y="213"/>
                    <a:pt x="2" y="195"/>
                    <a:pt x="15" y="188"/>
                  </a:cubicBezTo>
                  <a:cubicBezTo>
                    <a:pt x="26" y="183"/>
                    <a:pt x="40" y="189"/>
                    <a:pt x="47" y="199"/>
                  </a:cubicBezTo>
                  <a:cubicBezTo>
                    <a:pt x="54" y="208"/>
                    <a:pt x="56" y="221"/>
                    <a:pt x="58" y="233"/>
                  </a:cubicBezTo>
                  <a:cubicBezTo>
                    <a:pt x="62" y="250"/>
                    <a:pt x="65" y="267"/>
                    <a:pt x="68" y="284"/>
                  </a:cubicBezTo>
                  <a:cubicBezTo>
                    <a:pt x="69" y="292"/>
                    <a:pt x="71" y="301"/>
                    <a:pt x="79" y="304"/>
                  </a:cubicBezTo>
                  <a:cubicBezTo>
                    <a:pt x="87" y="308"/>
                    <a:pt x="97" y="300"/>
                    <a:pt x="100" y="292"/>
                  </a:cubicBezTo>
                  <a:cubicBezTo>
                    <a:pt x="102" y="220"/>
                    <a:pt x="101" y="133"/>
                    <a:pt x="93" y="62"/>
                  </a:cubicBezTo>
                  <a:cubicBezTo>
                    <a:pt x="92" y="49"/>
                    <a:pt x="91" y="36"/>
                    <a:pt x="95" y="23"/>
                  </a:cubicBezTo>
                  <a:cubicBezTo>
                    <a:pt x="99" y="11"/>
                    <a:pt x="110" y="0"/>
                    <a:pt x="123" y="0"/>
                  </a:cubicBezTo>
                  <a:cubicBezTo>
                    <a:pt x="133" y="0"/>
                    <a:pt x="142" y="8"/>
                    <a:pt x="147" y="17"/>
                  </a:cubicBezTo>
                  <a:cubicBezTo>
                    <a:pt x="152" y="27"/>
                    <a:pt x="154" y="37"/>
                    <a:pt x="155" y="48"/>
                  </a:cubicBezTo>
                  <a:cubicBezTo>
                    <a:pt x="162" y="108"/>
                    <a:pt x="164" y="168"/>
                    <a:pt x="166" y="229"/>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47" name="Freeform 33">
              <a:extLst>
                <a:ext uri="{FF2B5EF4-FFF2-40B4-BE49-F238E27FC236}">
                  <a16:creationId xmlns:a16="http://schemas.microsoft.com/office/drawing/2014/main" id="{D5557316-AAB0-4F60-B91C-3ED185514011}"/>
                </a:ext>
              </a:extLst>
            </p:cNvPr>
            <p:cNvSpPr/>
            <p:nvPr/>
          </p:nvSpPr>
          <p:spPr bwMode="auto">
            <a:xfrm>
              <a:off x="8408988" y="5019675"/>
              <a:ext cx="146050" cy="133350"/>
            </a:xfrm>
            <a:custGeom>
              <a:avLst/>
              <a:gdLst>
                <a:gd name="T0" fmla="*/ 0 w 68"/>
                <a:gd name="T1" fmla="*/ 11 h 62"/>
                <a:gd name="T2" fmla="*/ 41 w 68"/>
                <a:gd name="T3" fmla="*/ 0 h 62"/>
                <a:gd name="T4" fmla="*/ 59 w 68"/>
                <a:gd name="T5" fmla="*/ 14 h 62"/>
                <a:gd name="T6" fmla="*/ 67 w 68"/>
                <a:gd name="T7" fmla="*/ 62 h 62"/>
              </a:gdLst>
              <a:ahLst/>
              <a:cxnLst>
                <a:cxn ang="0">
                  <a:pos x="T0" y="T1"/>
                </a:cxn>
                <a:cxn ang="0">
                  <a:pos x="T2" y="T3"/>
                </a:cxn>
                <a:cxn ang="0">
                  <a:pos x="T4" y="T5"/>
                </a:cxn>
                <a:cxn ang="0">
                  <a:pos x="T6" y="T7"/>
                </a:cxn>
              </a:cxnLst>
              <a:rect l="0" t="0" r="r" b="b"/>
              <a:pathLst>
                <a:path w="68" h="62">
                  <a:moveTo>
                    <a:pt x="0" y="11"/>
                  </a:moveTo>
                  <a:cubicBezTo>
                    <a:pt x="11" y="2"/>
                    <a:pt x="27" y="0"/>
                    <a:pt x="41" y="0"/>
                  </a:cubicBezTo>
                  <a:cubicBezTo>
                    <a:pt x="51" y="0"/>
                    <a:pt x="56" y="5"/>
                    <a:pt x="59" y="14"/>
                  </a:cubicBezTo>
                  <a:cubicBezTo>
                    <a:pt x="65" y="29"/>
                    <a:pt x="68" y="46"/>
                    <a:pt x="67" y="62"/>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48" name="Freeform 34">
              <a:extLst>
                <a:ext uri="{FF2B5EF4-FFF2-40B4-BE49-F238E27FC236}">
                  <a16:creationId xmlns:a16="http://schemas.microsoft.com/office/drawing/2014/main" id="{73A44132-3E35-4DA5-841E-764C7F4E7A75}"/>
                </a:ext>
              </a:extLst>
            </p:cNvPr>
            <p:cNvSpPr/>
            <p:nvPr/>
          </p:nvSpPr>
          <p:spPr bwMode="auto">
            <a:xfrm>
              <a:off x="8545513" y="5068888"/>
              <a:ext cx="136525" cy="168275"/>
            </a:xfrm>
            <a:custGeom>
              <a:avLst/>
              <a:gdLst>
                <a:gd name="T0" fmla="*/ 0 w 63"/>
                <a:gd name="T1" fmla="*/ 5 h 78"/>
                <a:gd name="T2" fmla="*/ 25 w 63"/>
                <a:gd name="T3" fmla="*/ 0 h 78"/>
                <a:gd name="T4" fmla="*/ 48 w 63"/>
                <a:gd name="T5" fmla="*/ 9 h 78"/>
                <a:gd name="T6" fmla="*/ 55 w 63"/>
                <a:gd name="T7" fmla="*/ 24 h 78"/>
                <a:gd name="T8" fmla="*/ 62 w 63"/>
                <a:gd name="T9" fmla="*/ 78 h 78"/>
              </a:gdLst>
              <a:ahLst/>
              <a:cxnLst>
                <a:cxn ang="0">
                  <a:pos x="T0" y="T1"/>
                </a:cxn>
                <a:cxn ang="0">
                  <a:pos x="T2" y="T3"/>
                </a:cxn>
                <a:cxn ang="0">
                  <a:pos x="T4" y="T5"/>
                </a:cxn>
                <a:cxn ang="0">
                  <a:pos x="T6" y="T7"/>
                </a:cxn>
                <a:cxn ang="0">
                  <a:pos x="T8" y="T9"/>
                </a:cxn>
              </a:cxnLst>
              <a:rect l="0" t="0" r="r" b="b"/>
              <a:pathLst>
                <a:path w="63" h="78">
                  <a:moveTo>
                    <a:pt x="0" y="5"/>
                  </a:moveTo>
                  <a:cubicBezTo>
                    <a:pt x="8" y="3"/>
                    <a:pt x="17" y="0"/>
                    <a:pt x="25" y="0"/>
                  </a:cubicBezTo>
                  <a:cubicBezTo>
                    <a:pt x="34" y="0"/>
                    <a:pt x="43" y="3"/>
                    <a:pt x="48" y="9"/>
                  </a:cubicBezTo>
                  <a:cubicBezTo>
                    <a:pt x="52" y="13"/>
                    <a:pt x="54" y="18"/>
                    <a:pt x="55" y="24"/>
                  </a:cubicBezTo>
                  <a:cubicBezTo>
                    <a:pt x="61" y="41"/>
                    <a:pt x="63" y="59"/>
                    <a:pt x="62" y="78"/>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49" name="Freeform 35">
              <a:extLst>
                <a:ext uri="{FF2B5EF4-FFF2-40B4-BE49-F238E27FC236}">
                  <a16:creationId xmlns:a16="http://schemas.microsoft.com/office/drawing/2014/main" id="{CBF4CB1A-DCFB-4197-B65E-E84AEDB608A0}"/>
                </a:ext>
              </a:extLst>
            </p:cNvPr>
            <p:cNvSpPr/>
            <p:nvPr/>
          </p:nvSpPr>
          <p:spPr bwMode="auto">
            <a:xfrm>
              <a:off x="8666163" y="5127625"/>
              <a:ext cx="136525" cy="708025"/>
            </a:xfrm>
            <a:custGeom>
              <a:avLst/>
              <a:gdLst>
                <a:gd name="T0" fmla="*/ 3 w 63"/>
                <a:gd name="T1" fmla="*/ 6 h 330"/>
                <a:gd name="T2" fmla="*/ 46 w 63"/>
                <a:gd name="T3" fmla="*/ 28 h 330"/>
                <a:gd name="T4" fmla="*/ 58 w 63"/>
                <a:gd name="T5" fmla="*/ 80 h 330"/>
                <a:gd name="T6" fmla="*/ 46 w 63"/>
                <a:gd name="T7" fmla="*/ 210 h 330"/>
                <a:gd name="T8" fmla="*/ 16 w 63"/>
                <a:gd name="T9" fmla="*/ 267 h 330"/>
                <a:gd name="T10" fmla="*/ 4 w 63"/>
                <a:gd name="T11" fmla="*/ 330 h 330"/>
              </a:gdLst>
              <a:ahLst/>
              <a:cxnLst>
                <a:cxn ang="0">
                  <a:pos x="T0" y="T1"/>
                </a:cxn>
                <a:cxn ang="0">
                  <a:pos x="T2" y="T3"/>
                </a:cxn>
                <a:cxn ang="0">
                  <a:pos x="T4" y="T5"/>
                </a:cxn>
                <a:cxn ang="0">
                  <a:pos x="T6" y="T7"/>
                </a:cxn>
                <a:cxn ang="0">
                  <a:pos x="T8" y="T9"/>
                </a:cxn>
                <a:cxn ang="0">
                  <a:pos x="T10" y="T11"/>
                </a:cxn>
              </a:cxnLst>
              <a:rect l="0" t="0" r="r" b="b"/>
              <a:pathLst>
                <a:path w="63" h="330">
                  <a:moveTo>
                    <a:pt x="3" y="6"/>
                  </a:moveTo>
                  <a:cubicBezTo>
                    <a:pt x="20" y="0"/>
                    <a:pt x="37" y="12"/>
                    <a:pt x="46" y="28"/>
                  </a:cubicBezTo>
                  <a:cubicBezTo>
                    <a:pt x="55" y="43"/>
                    <a:pt x="57" y="62"/>
                    <a:pt x="58" y="80"/>
                  </a:cubicBezTo>
                  <a:cubicBezTo>
                    <a:pt x="61" y="124"/>
                    <a:pt x="63" y="170"/>
                    <a:pt x="46" y="210"/>
                  </a:cubicBezTo>
                  <a:cubicBezTo>
                    <a:pt x="38" y="230"/>
                    <a:pt x="24" y="247"/>
                    <a:pt x="16" y="267"/>
                  </a:cubicBezTo>
                  <a:cubicBezTo>
                    <a:pt x="6" y="290"/>
                    <a:pt x="0" y="305"/>
                    <a:pt x="4" y="330"/>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50" name="Freeform 36">
              <a:extLst>
                <a:ext uri="{FF2B5EF4-FFF2-40B4-BE49-F238E27FC236}">
                  <a16:creationId xmlns:a16="http://schemas.microsoft.com/office/drawing/2014/main" id="{AC2C10DB-E06C-420E-863F-2BD0F686E201}"/>
                </a:ext>
              </a:extLst>
            </p:cNvPr>
            <p:cNvSpPr/>
            <p:nvPr/>
          </p:nvSpPr>
          <p:spPr bwMode="auto">
            <a:xfrm>
              <a:off x="8158163" y="5838825"/>
              <a:ext cx="590550" cy="269875"/>
            </a:xfrm>
            <a:custGeom>
              <a:avLst/>
              <a:gdLst>
                <a:gd name="T0" fmla="*/ 0 w 274"/>
                <a:gd name="T1" fmla="*/ 6 h 126"/>
                <a:gd name="T2" fmla="*/ 261 w 274"/>
                <a:gd name="T3" fmla="*/ 0 h 126"/>
                <a:gd name="T4" fmla="*/ 274 w 274"/>
                <a:gd name="T5" fmla="*/ 104 h 126"/>
                <a:gd name="T6" fmla="*/ 11 w 274"/>
                <a:gd name="T7" fmla="*/ 126 h 126"/>
                <a:gd name="T8" fmla="*/ 0 w 274"/>
                <a:gd name="T9" fmla="*/ 6 h 126"/>
              </a:gdLst>
              <a:ahLst/>
              <a:cxnLst>
                <a:cxn ang="0">
                  <a:pos x="T0" y="T1"/>
                </a:cxn>
                <a:cxn ang="0">
                  <a:pos x="T2" y="T3"/>
                </a:cxn>
                <a:cxn ang="0">
                  <a:pos x="T4" y="T5"/>
                </a:cxn>
                <a:cxn ang="0">
                  <a:pos x="T6" y="T7"/>
                </a:cxn>
                <a:cxn ang="0">
                  <a:pos x="T8" y="T9"/>
                </a:cxn>
              </a:cxnLst>
              <a:rect l="0" t="0" r="r" b="b"/>
              <a:pathLst>
                <a:path w="274" h="126">
                  <a:moveTo>
                    <a:pt x="0" y="6"/>
                  </a:moveTo>
                  <a:cubicBezTo>
                    <a:pt x="87" y="4"/>
                    <a:pt x="174" y="2"/>
                    <a:pt x="261" y="0"/>
                  </a:cubicBezTo>
                  <a:cubicBezTo>
                    <a:pt x="268" y="34"/>
                    <a:pt x="273" y="69"/>
                    <a:pt x="274" y="104"/>
                  </a:cubicBezTo>
                  <a:cubicBezTo>
                    <a:pt x="186" y="110"/>
                    <a:pt x="98" y="117"/>
                    <a:pt x="11" y="126"/>
                  </a:cubicBezTo>
                  <a:cubicBezTo>
                    <a:pt x="5" y="87"/>
                    <a:pt x="1" y="46"/>
                    <a:pt x="0" y="6"/>
                  </a:cubicBezTo>
                  <a:close/>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grpSp>
    </p:spTree>
    <p:extLst>
      <p:ext uri="{BB962C8B-B14F-4D97-AF65-F5344CB8AC3E}">
        <p14:creationId xmlns:p14="http://schemas.microsoft.com/office/powerpoint/2010/main" val="18237528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FC73E623-83AC-4A99-B4A1-F64FC11FD9A2}"/>
              </a:ext>
            </a:extLst>
          </p:cNvPr>
          <p:cNvGrpSpPr/>
          <p:nvPr/>
        </p:nvGrpSpPr>
        <p:grpSpPr>
          <a:xfrm>
            <a:off x="1089590" y="1619378"/>
            <a:ext cx="10445393" cy="4503091"/>
            <a:chOff x="1089590" y="1619378"/>
            <a:chExt cx="10445393" cy="4503091"/>
          </a:xfrm>
        </p:grpSpPr>
        <p:pic>
          <p:nvPicPr>
            <p:cNvPr id="3" name="圖片 2">
              <a:extLst>
                <a:ext uri="{FF2B5EF4-FFF2-40B4-BE49-F238E27FC236}">
                  <a16:creationId xmlns:a16="http://schemas.microsoft.com/office/drawing/2014/main" id="{EC2FD634-844F-4B27-B6C9-0C2BDA451F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9590" y="1619378"/>
              <a:ext cx="10445393" cy="4503091"/>
            </a:xfrm>
            <a:prstGeom prst="rect">
              <a:avLst/>
            </a:prstGeom>
          </p:spPr>
        </p:pic>
        <p:pic>
          <p:nvPicPr>
            <p:cNvPr id="4" name="圖片 3">
              <a:extLst>
                <a:ext uri="{FF2B5EF4-FFF2-40B4-BE49-F238E27FC236}">
                  <a16:creationId xmlns:a16="http://schemas.microsoft.com/office/drawing/2014/main" id="{8A63E36D-C567-4A84-A2F8-05BAE7BBC5AC}"/>
                </a:ext>
              </a:extLst>
            </p:cNvPr>
            <p:cNvPicPr>
              <a:picLocks noChangeAspect="1"/>
            </p:cNvPicPr>
            <p:nvPr/>
          </p:nvPicPr>
          <p:blipFill>
            <a:blip r:embed="rId4"/>
            <a:stretch>
              <a:fillRect/>
            </a:stretch>
          </p:blipFill>
          <p:spPr>
            <a:xfrm>
              <a:off x="8218243" y="1774262"/>
              <a:ext cx="714375" cy="247650"/>
            </a:xfrm>
            <a:prstGeom prst="rect">
              <a:avLst/>
            </a:prstGeom>
          </p:spPr>
        </p:pic>
      </p:grpSp>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1" y="753482"/>
            <a:ext cx="1006636" cy="6015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p:cNvSpPr/>
          <p:nvPr/>
        </p:nvSpPr>
        <p:spPr>
          <a:xfrm>
            <a:off x="255044" y="1191092"/>
            <a:ext cx="387876" cy="4739854"/>
          </a:xfrm>
          <a:prstGeom prst="rect">
            <a:avLst/>
          </a:prstGeom>
          <a:solidFill>
            <a:schemeClr val="accent6"/>
          </a:solidFill>
          <a:ln>
            <a:solidFill>
              <a:schemeClr val="accent6"/>
            </a:solidFill>
          </a:ln>
        </p:spPr>
        <p:style>
          <a:lnRef idx="3">
            <a:schemeClr val="lt1"/>
          </a:lnRef>
          <a:fillRef idx="1">
            <a:schemeClr val="accent4"/>
          </a:fillRef>
          <a:effectRef idx="1">
            <a:schemeClr val="accent4"/>
          </a:effectRef>
          <a:fontRef idx="minor">
            <a:schemeClr val="lt1"/>
          </a:fontRef>
        </p:style>
        <p:txBody>
          <a:bodyPr vert="horz"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方式</a:t>
            </a:r>
            <a:r>
              <a:rPr lang="en-US" altLang="zh-TW" b="1" dirty="0">
                <a:solidFill>
                  <a:schemeClr val="bg1"/>
                </a:solidFill>
                <a:latin typeface="微軟正黑體" panose="020B0604030504040204" pitchFamily="34" charset="-120"/>
                <a:ea typeface="微軟正黑體" panose="020B0604030504040204" pitchFamily="34" charset="-120"/>
              </a:rPr>
              <a:t>1</a:t>
            </a:r>
          </a:p>
          <a:p>
            <a:pPr algn="ctr"/>
            <a:r>
              <a:rPr lang="zh-TW" altLang="en-US" b="1" dirty="0">
                <a:solidFill>
                  <a:schemeClr val="bg1"/>
                </a:solidFill>
                <a:latin typeface="微軟正黑體" panose="020B0604030504040204" pitchFamily="34" charset="-120"/>
                <a:ea typeface="微軟正黑體" panose="020B0604030504040204" pitchFamily="34" charset="-120"/>
              </a:rPr>
              <a:t>：勾選中央資料庫學習歷程檔案</a:t>
            </a:r>
          </a:p>
        </p:txBody>
      </p:sp>
      <p:sp>
        <p:nvSpPr>
          <p:cNvPr id="27" name="流程圖: 換頁接點 26"/>
          <p:cNvSpPr/>
          <p:nvPr/>
        </p:nvSpPr>
        <p:spPr>
          <a:xfrm>
            <a:off x="244112" y="5922133"/>
            <a:ext cx="417246" cy="881354"/>
          </a:xfrm>
          <a:prstGeom prst="flowChartOffpageConnector">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普高</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18" name="文字方塊 17">
            <a:extLst>
              <a:ext uri="{FF2B5EF4-FFF2-40B4-BE49-F238E27FC236}">
                <a16:creationId xmlns:a16="http://schemas.microsoft.com/office/drawing/2014/main" id="{9412A115-21C9-4EEF-9D79-D655BC9E5908}"/>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14" name="矩形 13"/>
          <p:cNvSpPr/>
          <p:nvPr/>
        </p:nvSpPr>
        <p:spPr>
          <a:xfrm>
            <a:off x="11586755" y="2456551"/>
            <a:ext cx="302400" cy="3452471"/>
          </a:xfrm>
          <a:prstGeom prst="rect">
            <a:avLst/>
          </a:prstGeom>
          <a:solidFill>
            <a:schemeClr val="accent6">
              <a:lumMod val="40000"/>
              <a:lumOff val="60000"/>
            </a:schemeClr>
          </a:solidFill>
          <a:ln>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vert="eaVert" rtlCol="0" anchor="ctr"/>
          <a:lstStyle/>
          <a:p>
            <a:pPr algn="ctr"/>
            <a:r>
              <a:rPr lang="zh-TW" altLang="en-US" b="1" dirty="0">
                <a:solidFill>
                  <a:srgbClr val="0000FF"/>
                </a:solidFill>
                <a:latin typeface="微軟正黑體" panose="020B0604030504040204" pitchFamily="34" charset="-120"/>
                <a:ea typeface="微軟正黑體" panose="020B0604030504040204" pitchFamily="34" charset="-120"/>
              </a:rPr>
              <a:t>預覽檔案</a:t>
            </a: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證明文件、影音檔案</a:t>
            </a:r>
            <a:r>
              <a:rPr lang="en-US" altLang="zh-TW" b="1" dirty="0">
                <a:solidFill>
                  <a:schemeClr val="tx1"/>
                </a:solidFill>
                <a:latin typeface="微軟正黑體" panose="020B0604030504040204" pitchFamily="34" charset="-120"/>
                <a:ea typeface="微軟正黑體" panose="020B0604030504040204" pitchFamily="34" charset="-120"/>
              </a:rPr>
              <a:t>)</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
        <p:nvSpPr>
          <p:cNvPr id="16" name="矩形 15"/>
          <p:cNvSpPr/>
          <p:nvPr/>
        </p:nvSpPr>
        <p:spPr>
          <a:xfrm>
            <a:off x="802451" y="3192269"/>
            <a:ext cx="302400" cy="1751988"/>
          </a:xfrm>
          <a:prstGeom prst="rect">
            <a:avLst/>
          </a:prstGeom>
          <a:solidFill>
            <a:schemeClr val="accent6">
              <a:lumMod val="40000"/>
              <a:lumOff val="60000"/>
            </a:schemeClr>
          </a:solidFill>
          <a:ln>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vert="eaVert" rtlCol="0" anchor="ctr"/>
          <a:lstStyle/>
          <a:p>
            <a:pPr algn="ctr"/>
            <a:r>
              <a:rPr lang="zh-TW" altLang="en-US" b="1" dirty="0">
                <a:solidFill>
                  <a:srgbClr val="0000FF"/>
                </a:solidFill>
                <a:latin typeface="微軟正黑體" panose="020B0604030504040204" pitchFamily="34" charset="-120"/>
                <a:ea typeface="微軟正黑體" panose="020B0604030504040204" pitchFamily="34" charset="-120"/>
              </a:rPr>
              <a:t>勾選</a:t>
            </a:r>
            <a:r>
              <a:rPr lang="zh-TW" altLang="en-US" b="1" dirty="0">
                <a:solidFill>
                  <a:schemeClr val="tx1"/>
                </a:solidFill>
                <a:latin typeface="微軟正黑體" panose="020B0604030504040204" pitchFamily="34" charset="-120"/>
                <a:ea typeface="微軟正黑體" panose="020B0604030504040204" pitchFamily="34" charset="-120"/>
              </a:rPr>
              <a:t>繳交項目</a:t>
            </a:r>
          </a:p>
        </p:txBody>
      </p:sp>
      <p:sp>
        <p:nvSpPr>
          <p:cNvPr id="20" name="橢圓 19"/>
          <p:cNvSpPr/>
          <p:nvPr/>
        </p:nvSpPr>
        <p:spPr>
          <a:xfrm>
            <a:off x="11574529" y="2234940"/>
            <a:ext cx="324000" cy="324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9" name="橢圓 18"/>
          <p:cNvSpPr/>
          <p:nvPr/>
        </p:nvSpPr>
        <p:spPr>
          <a:xfrm>
            <a:off x="793113" y="2992250"/>
            <a:ext cx="324000" cy="324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3" name="矩形 22">
            <a:extLst>
              <a:ext uri="{FF2B5EF4-FFF2-40B4-BE49-F238E27FC236}">
                <a16:creationId xmlns:a16="http://schemas.microsoft.com/office/drawing/2014/main" id="{8410EA20-D903-47E6-9BED-86E08C588BAB}"/>
              </a:ext>
            </a:extLst>
          </p:cNvPr>
          <p:cNvSpPr/>
          <p:nvPr/>
        </p:nvSpPr>
        <p:spPr>
          <a:xfrm>
            <a:off x="1218917" y="2817743"/>
            <a:ext cx="651626" cy="32130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CF101C3D-E7BE-4A57-B553-3D6475074F91}"/>
              </a:ext>
            </a:extLst>
          </p:cNvPr>
          <p:cNvSpPr/>
          <p:nvPr/>
        </p:nvSpPr>
        <p:spPr>
          <a:xfrm>
            <a:off x="9801546" y="2404153"/>
            <a:ext cx="1706117" cy="37564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060A04AF-2288-42E1-B91F-085479327462}"/>
              </a:ext>
            </a:extLst>
          </p:cNvPr>
          <p:cNvSpPr/>
          <p:nvPr/>
        </p:nvSpPr>
        <p:spPr>
          <a:xfrm>
            <a:off x="6615301" y="1685853"/>
            <a:ext cx="2454357" cy="4056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6482101" y="1275467"/>
            <a:ext cx="3078978" cy="303426"/>
          </a:xfrm>
          <a:prstGeom prst="rect">
            <a:avLst/>
          </a:prstGeom>
          <a:solidFill>
            <a:schemeClr val="accent6">
              <a:lumMod val="40000"/>
              <a:lumOff val="60000"/>
            </a:schemeClr>
          </a:solidFill>
          <a:ln>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勾選完後，請點選「</a:t>
            </a:r>
            <a:r>
              <a:rPr lang="zh-TW" altLang="en-US" b="1" dirty="0">
                <a:solidFill>
                  <a:srgbClr val="FF0000"/>
                </a:solidFill>
                <a:latin typeface="微軟正黑體" panose="020B0604030504040204" pitchFamily="34" charset="-120"/>
                <a:ea typeface="微軟正黑體" panose="020B0604030504040204" pitchFamily="34" charset="-120"/>
              </a:rPr>
              <a:t>儲存</a:t>
            </a:r>
            <a:r>
              <a:rPr lang="zh-TW" altLang="en-US" b="1" dirty="0">
                <a:solidFill>
                  <a:schemeClr val="tx1"/>
                </a:solidFill>
                <a:latin typeface="微軟正黑體" panose="020B0604030504040204" pitchFamily="34" charset="-120"/>
                <a:ea typeface="微軟正黑體" panose="020B0604030504040204" pitchFamily="34" charset="-120"/>
              </a:rPr>
              <a:t>」</a:t>
            </a:r>
          </a:p>
        </p:txBody>
      </p:sp>
      <p:sp>
        <p:nvSpPr>
          <p:cNvPr id="22" name="橢圓 21"/>
          <p:cNvSpPr/>
          <p:nvPr/>
        </p:nvSpPr>
        <p:spPr>
          <a:xfrm>
            <a:off x="6251040" y="1222367"/>
            <a:ext cx="352800" cy="3528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1" name="Rectangle 2">
            <a:extLst>
              <a:ext uri="{FF2B5EF4-FFF2-40B4-BE49-F238E27FC236}">
                <a16:creationId xmlns:a16="http://schemas.microsoft.com/office/drawing/2014/main" id="{C55B0F44-95BD-4119-A943-AD02C3659E8D}"/>
              </a:ext>
            </a:extLst>
          </p:cNvPr>
          <p:cNvSpPr txBox="1">
            <a:spLocks noChangeArrowheads="1"/>
          </p:cNvSpPr>
          <p:nvPr/>
        </p:nvSpPr>
        <p:spPr>
          <a:xfrm>
            <a:off x="7541071" y="778046"/>
            <a:ext cx="4227815" cy="5597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方式一</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勾選「</a:t>
            </a:r>
            <a:r>
              <a:rPr lang="en-US" altLang="zh-TW" sz="2000" b="1" dirty="0">
                <a:latin typeface="微軟正黑體" panose="020B0604030504040204" pitchFamily="34" charset="-120"/>
                <a:ea typeface="微軟正黑體" panose="020B0604030504040204" pitchFamily="34" charset="-120"/>
              </a:rPr>
              <a:t>B.</a:t>
            </a:r>
            <a:r>
              <a:rPr lang="zh-TW" altLang="en-US" sz="2000" b="1" dirty="0">
                <a:latin typeface="微軟正黑體" panose="020B0604030504040204" pitchFamily="34" charset="-120"/>
                <a:ea typeface="微軟正黑體" panose="020B0604030504040204" pitchFamily="34" charset="-120"/>
              </a:rPr>
              <a:t>課程學習成果」</a:t>
            </a:r>
            <a:endParaRPr lang="en-US" altLang="zh-TW" sz="2000" b="1" dirty="0">
              <a:latin typeface="微軟正黑體" panose="020B0604030504040204" pitchFamily="34" charset="-120"/>
              <a:ea typeface="微軟正黑體" panose="020B0604030504040204" pitchFamily="34" charset="-120"/>
            </a:endParaRPr>
          </a:p>
          <a:p>
            <a:pPr>
              <a:defRPr/>
            </a:pPr>
            <a:r>
              <a:rPr lang="en-US" altLang="zh-TW" sz="2000" b="1" dirty="0">
                <a:latin typeface="微軟正黑體" panose="020B0604030504040204" pitchFamily="34" charset="-120"/>
                <a:ea typeface="微軟正黑體" panose="020B0604030504040204" pitchFamily="34" charset="-120"/>
              </a:rPr>
              <a:t>                                    </a:t>
            </a:r>
            <a:r>
              <a:rPr lang="zh-TW" altLang="zh-TW" sz="2000" b="1" dirty="0">
                <a:latin typeface="微軟正黑體" panose="020B0604030504040204" pitchFamily="34" charset="-120"/>
                <a:ea typeface="微軟正黑體" panose="020B0604030504040204" pitchFamily="34" charset="-120"/>
              </a:rPr>
              <a:t> </a:t>
            </a:r>
            <a:r>
              <a:rPr lang="en-US" altLang="zh-TW" sz="2000" b="1" dirty="0">
                <a:latin typeface="微軟正黑體" panose="020B0604030504040204" pitchFamily="34" charset="-120"/>
                <a:ea typeface="微軟正黑體" panose="020B0604030504040204" pitchFamily="34" charset="-120"/>
              </a:rPr>
              <a:t>               (2/3)  </a:t>
            </a:r>
            <a:endParaRPr lang="zh-TW" altLang="en-US" sz="2000" b="1" dirty="0">
              <a:latin typeface="微軟正黑體" panose="020B0604030504040204" pitchFamily="34" charset="-120"/>
              <a:ea typeface="微軟正黑體" panose="020B0604030504040204" pitchFamily="34" charset="-120"/>
            </a:endParaRPr>
          </a:p>
        </p:txBody>
      </p:sp>
      <p:grpSp>
        <p:nvGrpSpPr>
          <p:cNvPr id="32" name="群組 31">
            <a:extLst>
              <a:ext uri="{FF2B5EF4-FFF2-40B4-BE49-F238E27FC236}">
                <a16:creationId xmlns:a16="http://schemas.microsoft.com/office/drawing/2014/main" id="{5CEB8974-2DC8-445E-BC93-9684A371940F}"/>
              </a:ext>
            </a:extLst>
          </p:cNvPr>
          <p:cNvGrpSpPr/>
          <p:nvPr/>
        </p:nvGrpSpPr>
        <p:grpSpPr>
          <a:xfrm>
            <a:off x="423114" y="726201"/>
            <a:ext cx="7286811" cy="503799"/>
            <a:chOff x="605799" y="788558"/>
            <a:chExt cx="7286811" cy="503799"/>
          </a:xfrm>
        </p:grpSpPr>
        <p:sp>
          <p:nvSpPr>
            <p:cNvPr id="33" name="TextBox 75">
              <a:extLst>
                <a:ext uri="{FF2B5EF4-FFF2-40B4-BE49-F238E27FC236}">
                  <a16:creationId xmlns:a16="http://schemas.microsoft.com/office/drawing/2014/main" id="{2CD81BEF-D47E-4450-8DB7-0D960435FB8B}"/>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34" name="Freeform: Shape 37">
              <a:extLst>
                <a:ext uri="{FF2B5EF4-FFF2-40B4-BE49-F238E27FC236}">
                  <a16:creationId xmlns:a16="http://schemas.microsoft.com/office/drawing/2014/main" id="{92D4BDCD-B98A-4DAF-B67D-8844C3C3A513}"/>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30" name="组合 226">
            <a:extLst>
              <a:ext uri="{FF2B5EF4-FFF2-40B4-BE49-F238E27FC236}">
                <a16:creationId xmlns:a16="http://schemas.microsoft.com/office/drawing/2014/main" id="{B14EDB07-5213-45EF-A6A0-6C1ACFE7E2FB}"/>
              </a:ext>
            </a:extLst>
          </p:cNvPr>
          <p:cNvGrpSpPr/>
          <p:nvPr/>
        </p:nvGrpSpPr>
        <p:grpSpPr>
          <a:xfrm rot="15518993" flipH="1" flipV="1">
            <a:off x="6393435" y="1874644"/>
            <a:ext cx="277830" cy="514700"/>
            <a:chOff x="8054975" y="4678363"/>
            <a:chExt cx="747713" cy="1430337"/>
          </a:xfrm>
          <a:solidFill>
            <a:schemeClr val="accent4">
              <a:lumMod val="20000"/>
              <a:lumOff val="80000"/>
            </a:schemeClr>
          </a:solidFill>
        </p:grpSpPr>
        <p:sp>
          <p:nvSpPr>
            <p:cNvPr id="35" name="Freeform 32">
              <a:extLst>
                <a:ext uri="{FF2B5EF4-FFF2-40B4-BE49-F238E27FC236}">
                  <a16:creationId xmlns:a16="http://schemas.microsoft.com/office/drawing/2014/main" id="{73EDB5E7-BC25-4BAD-B065-6B24618B0A2A}"/>
                </a:ext>
              </a:extLst>
            </p:cNvPr>
            <p:cNvSpPr/>
            <p:nvPr/>
          </p:nvSpPr>
          <p:spPr bwMode="auto">
            <a:xfrm>
              <a:off x="8054975" y="4678363"/>
              <a:ext cx="357188" cy="1166813"/>
            </a:xfrm>
            <a:custGeom>
              <a:avLst/>
              <a:gdLst>
                <a:gd name="T0" fmla="*/ 86 w 166"/>
                <a:gd name="T1" fmla="*/ 543 h 543"/>
                <a:gd name="T2" fmla="*/ 70 w 166"/>
                <a:gd name="T3" fmla="*/ 441 h 543"/>
                <a:gd name="T4" fmla="*/ 38 w 166"/>
                <a:gd name="T5" fmla="*/ 403 h 543"/>
                <a:gd name="T6" fmla="*/ 14 w 166"/>
                <a:gd name="T7" fmla="*/ 333 h 543"/>
                <a:gd name="T8" fmla="*/ 1 w 166"/>
                <a:gd name="T9" fmla="*/ 228 h 543"/>
                <a:gd name="T10" fmla="*/ 15 w 166"/>
                <a:gd name="T11" fmla="*/ 188 h 543"/>
                <a:gd name="T12" fmla="*/ 47 w 166"/>
                <a:gd name="T13" fmla="*/ 199 h 543"/>
                <a:gd name="T14" fmla="*/ 58 w 166"/>
                <a:gd name="T15" fmla="*/ 233 h 543"/>
                <a:gd name="T16" fmla="*/ 68 w 166"/>
                <a:gd name="T17" fmla="*/ 284 h 543"/>
                <a:gd name="T18" fmla="*/ 79 w 166"/>
                <a:gd name="T19" fmla="*/ 304 h 543"/>
                <a:gd name="T20" fmla="*/ 100 w 166"/>
                <a:gd name="T21" fmla="*/ 292 h 543"/>
                <a:gd name="T22" fmla="*/ 93 w 166"/>
                <a:gd name="T23" fmla="*/ 62 h 543"/>
                <a:gd name="T24" fmla="*/ 95 w 166"/>
                <a:gd name="T25" fmla="*/ 23 h 543"/>
                <a:gd name="T26" fmla="*/ 123 w 166"/>
                <a:gd name="T27" fmla="*/ 0 h 543"/>
                <a:gd name="T28" fmla="*/ 147 w 166"/>
                <a:gd name="T29" fmla="*/ 17 h 543"/>
                <a:gd name="T30" fmla="*/ 155 w 166"/>
                <a:gd name="T31" fmla="*/ 48 h 543"/>
                <a:gd name="T32" fmla="*/ 166 w 166"/>
                <a:gd name="T33" fmla="*/ 22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543">
                  <a:moveTo>
                    <a:pt x="86" y="543"/>
                  </a:moveTo>
                  <a:cubicBezTo>
                    <a:pt x="87" y="510"/>
                    <a:pt x="88" y="469"/>
                    <a:pt x="70" y="441"/>
                  </a:cubicBezTo>
                  <a:cubicBezTo>
                    <a:pt x="60" y="427"/>
                    <a:pt x="47" y="416"/>
                    <a:pt x="38" y="403"/>
                  </a:cubicBezTo>
                  <a:cubicBezTo>
                    <a:pt x="23" y="382"/>
                    <a:pt x="18" y="357"/>
                    <a:pt x="14" y="333"/>
                  </a:cubicBezTo>
                  <a:cubicBezTo>
                    <a:pt x="8" y="298"/>
                    <a:pt x="4" y="263"/>
                    <a:pt x="1" y="228"/>
                  </a:cubicBezTo>
                  <a:cubicBezTo>
                    <a:pt x="0" y="213"/>
                    <a:pt x="2" y="195"/>
                    <a:pt x="15" y="188"/>
                  </a:cubicBezTo>
                  <a:cubicBezTo>
                    <a:pt x="26" y="183"/>
                    <a:pt x="40" y="189"/>
                    <a:pt x="47" y="199"/>
                  </a:cubicBezTo>
                  <a:cubicBezTo>
                    <a:pt x="54" y="208"/>
                    <a:pt x="56" y="221"/>
                    <a:pt x="58" y="233"/>
                  </a:cubicBezTo>
                  <a:cubicBezTo>
                    <a:pt x="62" y="250"/>
                    <a:pt x="65" y="267"/>
                    <a:pt x="68" y="284"/>
                  </a:cubicBezTo>
                  <a:cubicBezTo>
                    <a:pt x="69" y="292"/>
                    <a:pt x="71" y="301"/>
                    <a:pt x="79" y="304"/>
                  </a:cubicBezTo>
                  <a:cubicBezTo>
                    <a:pt x="87" y="308"/>
                    <a:pt x="97" y="300"/>
                    <a:pt x="100" y="292"/>
                  </a:cubicBezTo>
                  <a:cubicBezTo>
                    <a:pt x="102" y="220"/>
                    <a:pt x="101" y="133"/>
                    <a:pt x="93" y="62"/>
                  </a:cubicBezTo>
                  <a:cubicBezTo>
                    <a:pt x="92" y="49"/>
                    <a:pt x="91" y="36"/>
                    <a:pt x="95" y="23"/>
                  </a:cubicBezTo>
                  <a:cubicBezTo>
                    <a:pt x="99" y="11"/>
                    <a:pt x="110" y="0"/>
                    <a:pt x="123" y="0"/>
                  </a:cubicBezTo>
                  <a:cubicBezTo>
                    <a:pt x="133" y="0"/>
                    <a:pt x="142" y="8"/>
                    <a:pt x="147" y="17"/>
                  </a:cubicBezTo>
                  <a:cubicBezTo>
                    <a:pt x="152" y="27"/>
                    <a:pt x="154" y="37"/>
                    <a:pt x="155" y="48"/>
                  </a:cubicBezTo>
                  <a:cubicBezTo>
                    <a:pt x="162" y="108"/>
                    <a:pt x="164" y="168"/>
                    <a:pt x="166" y="229"/>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36" name="Freeform 33">
              <a:extLst>
                <a:ext uri="{FF2B5EF4-FFF2-40B4-BE49-F238E27FC236}">
                  <a16:creationId xmlns:a16="http://schemas.microsoft.com/office/drawing/2014/main" id="{7EB6B655-9FA1-42D1-8371-3A13F25040F4}"/>
                </a:ext>
              </a:extLst>
            </p:cNvPr>
            <p:cNvSpPr/>
            <p:nvPr/>
          </p:nvSpPr>
          <p:spPr bwMode="auto">
            <a:xfrm>
              <a:off x="8408988" y="5019675"/>
              <a:ext cx="146050" cy="133350"/>
            </a:xfrm>
            <a:custGeom>
              <a:avLst/>
              <a:gdLst>
                <a:gd name="T0" fmla="*/ 0 w 68"/>
                <a:gd name="T1" fmla="*/ 11 h 62"/>
                <a:gd name="T2" fmla="*/ 41 w 68"/>
                <a:gd name="T3" fmla="*/ 0 h 62"/>
                <a:gd name="T4" fmla="*/ 59 w 68"/>
                <a:gd name="T5" fmla="*/ 14 h 62"/>
                <a:gd name="T6" fmla="*/ 67 w 68"/>
                <a:gd name="T7" fmla="*/ 62 h 62"/>
              </a:gdLst>
              <a:ahLst/>
              <a:cxnLst>
                <a:cxn ang="0">
                  <a:pos x="T0" y="T1"/>
                </a:cxn>
                <a:cxn ang="0">
                  <a:pos x="T2" y="T3"/>
                </a:cxn>
                <a:cxn ang="0">
                  <a:pos x="T4" y="T5"/>
                </a:cxn>
                <a:cxn ang="0">
                  <a:pos x="T6" y="T7"/>
                </a:cxn>
              </a:cxnLst>
              <a:rect l="0" t="0" r="r" b="b"/>
              <a:pathLst>
                <a:path w="68" h="62">
                  <a:moveTo>
                    <a:pt x="0" y="11"/>
                  </a:moveTo>
                  <a:cubicBezTo>
                    <a:pt x="11" y="2"/>
                    <a:pt x="27" y="0"/>
                    <a:pt x="41" y="0"/>
                  </a:cubicBezTo>
                  <a:cubicBezTo>
                    <a:pt x="51" y="0"/>
                    <a:pt x="56" y="5"/>
                    <a:pt x="59" y="14"/>
                  </a:cubicBezTo>
                  <a:cubicBezTo>
                    <a:pt x="65" y="29"/>
                    <a:pt x="68" y="46"/>
                    <a:pt x="67" y="62"/>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37" name="Freeform 34">
              <a:extLst>
                <a:ext uri="{FF2B5EF4-FFF2-40B4-BE49-F238E27FC236}">
                  <a16:creationId xmlns:a16="http://schemas.microsoft.com/office/drawing/2014/main" id="{9A6AE7F0-7714-44D3-B781-30BF7E593321}"/>
                </a:ext>
              </a:extLst>
            </p:cNvPr>
            <p:cNvSpPr/>
            <p:nvPr/>
          </p:nvSpPr>
          <p:spPr bwMode="auto">
            <a:xfrm>
              <a:off x="8545513" y="5068888"/>
              <a:ext cx="136525" cy="168275"/>
            </a:xfrm>
            <a:custGeom>
              <a:avLst/>
              <a:gdLst>
                <a:gd name="T0" fmla="*/ 0 w 63"/>
                <a:gd name="T1" fmla="*/ 5 h 78"/>
                <a:gd name="T2" fmla="*/ 25 w 63"/>
                <a:gd name="T3" fmla="*/ 0 h 78"/>
                <a:gd name="T4" fmla="*/ 48 w 63"/>
                <a:gd name="T5" fmla="*/ 9 h 78"/>
                <a:gd name="T6" fmla="*/ 55 w 63"/>
                <a:gd name="T7" fmla="*/ 24 h 78"/>
                <a:gd name="T8" fmla="*/ 62 w 63"/>
                <a:gd name="T9" fmla="*/ 78 h 78"/>
              </a:gdLst>
              <a:ahLst/>
              <a:cxnLst>
                <a:cxn ang="0">
                  <a:pos x="T0" y="T1"/>
                </a:cxn>
                <a:cxn ang="0">
                  <a:pos x="T2" y="T3"/>
                </a:cxn>
                <a:cxn ang="0">
                  <a:pos x="T4" y="T5"/>
                </a:cxn>
                <a:cxn ang="0">
                  <a:pos x="T6" y="T7"/>
                </a:cxn>
                <a:cxn ang="0">
                  <a:pos x="T8" y="T9"/>
                </a:cxn>
              </a:cxnLst>
              <a:rect l="0" t="0" r="r" b="b"/>
              <a:pathLst>
                <a:path w="63" h="78">
                  <a:moveTo>
                    <a:pt x="0" y="5"/>
                  </a:moveTo>
                  <a:cubicBezTo>
                    <a:pt x="8" y="3"/>
                    <a:pt x="17" y="0"/>
                    <a:pt x="25" y="0"/>
                  </a:cubicBezTo>
                  <a:cubicBezTo>
                    <a:pt x="34" y="0"/>
                    <a:pt x="43" y="3"/>
                    <a:pt x="48" y="9"/>
                  </a:cubicBezTo>
                  <a:cubicBezTo>
                    <a:pt x="52" y="13"/>
                    <a:pt x="54" y="18"/>
                    <a:pt x="55" y="24"/>
                  </a:cubicBezTo>
                  <a:cubicBezTo>
                    <a:pt x="61" y="41"/>
                    <a:pt x="63" y="59"/>
                    <a:pt x="62" y="78"/>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38" name="Freeform 35">
              <a:extLst>
                <a:ext uri="{FF2B5EF4-FFF2-40B4-BE49-F238E27FC236}">
                  <a16:creationId xmlns:a16="http://schemas.microsoft.com/office/drawing/2014/main" id="{83A3560D-5E77-4A5A-816A-C3E36B7AFD55}"/>
                </a:ext>
              </a:extLst>
            </p:cNvPr>
            <p:cNvSpPr/>
            <p:nvPr/>
          </p:nvSpPr>
          <p:spPr bwMode="auto">
            <a:xfrm>
              <a:off x="8666163" y="5127625"/>
              <a:ext cx="136525" cy="708025"/>
            </a:xfrm>
            <a:custGeom>
              <a:avLst/>
              <a:gdLst>
                <a:gd name="T0" fmla="*/ 3 w 63"/>
                <a:gd name="T1" fmla="*/ 6 h 330"/>
                <a:gd name="T2" fmla="*/ 46 w 63"/>
                <a:gd name="T3" fmla="*/ 28 h 330"/>
                <a:gd name="T4" fmla="*/ 58 w 63"/>
                <a:gd name="T5" fmla="*/ 80 h 330"/>
                <a:gd name="T6" fmla="*/ 46 w 63"/>
                <a:gd name="T7" fmla="*/ 210 h 330"/>
                <a:gd name="T8" fmla="*/ 16 w 63"/>
                <a:gd name="T9" fmla="*/ 267 h 330"/>
                <a:gd name="T10" fmla="*/ 4 w 63"/>
                <a:gd name="T11" fmla="*/ 330 h 330"/>
              </a:gdLst>
              <a:ahLst/>
              <a:cxnLst>
                <a:cxn ang="0">
                  <a:pos x="T0" y="T1"/>
                </a:cxn>
                <a:cxn ang="0">
                  <a:pos x="T2" y="T3"/>
                </a:cxn>
                <a:cxn ang="0">
                  <a:pos x="T4" y="T5"/>
                </a:cxn>
                <a:cxn ang="0">
                  <a:pos x="T6" y="T7"/>
                </a:cxn>
                <a:cxn ang="0">
                  <a:pos x="T8" y="T9"/>
                </a:cxn>
                <a:cxn ang="0">
                  <a:pos x="T10" y="T11"/>
                </a:cxn>
              </a:cxnLst>
              <a:rect l="0" t="0" r="r" b="b"/>
              <a:pathLst>
                <a:path w="63" h="330">
                  <a:moveTo>
                    <a:pt x="3" y="6"/>
                  </a:moveTo>
                  <a:cubicBezTo>
                    <a:pt x="20" y="0"/>
                    <a:pt x="37" y="12"/>
                    <a:pt x="46" y="28"/>
                  </a:cubicBezTo>
                  <a:cubicBezTo>
                    <a:pt x="55" y="43"/>
                    <a:pt x="57" y="62"/>
                    <a:pt x="58" y="80"/>
                  </a:cubicBezTo>
                  <a:cubicBezTo>
                    <a:pt x="61" y="124"/>
                    <a:pt x="63" y="170"/>
                    <a:pt x="46" y="210"/>
                  </a:cubicBezTo>
                  <a:cubicBezTo>
                    <a:pt x="38" y="230"/>
                    <a:pt x="24" y="247"/>
                    <a:pt x="16" y="267"/>
                  </a:cubicBezTo>
                  <a:cubicBezTo>
                    <a:pt x="6" y="290"/>
                    <a:pt x="0" y="305"/>
                    <a:pt x="4" y="330"/>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39" name="Freeform 36">
              <a:extLst>
                <a:ext uri="{FF2B5EF4-FFF2-40B4-BE49-F238E27FC236}">
                  <a16:creationId xmlns:a16="http://schemas.microsoft.com/office/drawing/2014/main" id="{4409A655-45DC-4C2A-BDBE-355AB71B3EE7}"/>
                </a:ext>
              </a:extLst>
            </p:cNvPr>
            <p:cNvSpPr/>
            <p:nvPr/>
          </p:nvSpPr>
          <p:spPr bwMode="auto">
            <a:xfrm>
              <a:off x="8158163" y="5838825"/>
              <a:ext cx="590550" cy="269875"/>
            </a:xfrm>
            <a:custGeom>
              <a:avLst/>
              <a:gdLst>
                <a:gd name="T0" fmla="*/ 0 w 274"/>
                <a:gd name="T1" fmla="*/ 6 h 126"/>
                <a:gd name="T2" fmla="*/ 261 w 274"/>
                <a:gd name="T3" fmla="*/ 0 h 126"/>
                <a:gd name="T4" fmla="*/ 274 w 274"/>
                <a:gd name="T5" fmla="*/ 104 h 126"/>
                <a:gd name="T6" fmla="*/ 11 w 274"/>
                <a:gd name="T7" fmla="*/ 126 h 126"/>
                <a:gd name="T8" fmla="*/ 0 w 274"/>
                <a:gd name="T9" fmla="*/ 6 h 126"/>
              </a:gdLst>
              <a:ahLst/>
              <a:cxnLst>
                <a:cxn ang="0">
                  <a:pos x="T0" y="T1"/>
                </a:cxn>
                <a:cxn ang="0">
                  <a:pos x="T2" y="T3"/>
                </a:cxn>
                <a:cxn ang="0">
                  <a:pos x="T4" y="T5"/>
                </a:cxn>
                <a:cxn ang="0">
                  <a:pos x="T6" y="T7"/>
                </a:cxn>
                <a:cxn ang="0">
                  <a:pos x="T8" y="T9"/>
                </a:cxn>
              </a:cxnLst>
              <a:rect l="0" t="0" r="r" b="b"/>
              <a:pathLst>
                <a:path w="274" h="126">
                  <a:moveTo>
                    <a:pt x="0" y="6"/>
                  </a:moveTo>
                  <a:cubicBezTo>
                    <a:pt x="87" y="4"/>
                    <a:pt x="174" y="2"/>
                    <a:pt x="261" y="0"/>
                  </a:cubicBezTo>
                  <a:cubicBezTo>
                    <a:pt x="268" y="34"/>
                    <a:pt x="273" y="69"/>
                    <a:pt x="274" y="104"/>
                  </a:cubicBezTo>
                  <a:cubicBezTo>
                    <a:pt x="186" y="110"/>
                    <a:pt x="98" y="117"/>
                    <a:pt x="11" y="126"/>
                  </a:cubicBezTo>
                  <a:cubicBezTo>
                    <a:pt x="5" y="87"/>
                    <a:pt x="1" y="46"/>
                    <a:pt x="0" y="6"/>
                  </a:cubicBezTo>
                  <a:close/>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grpSp>
    </p:spTree>
    <p:extLst>
      <p:ext uri="{BB962C8B-B14F-4D97-AF65-F5344CB8AC3E}">
        <p14:creationId xmlns:p14="http://schemas.microsoft.com/office/powerpoint/2010/main" val="41075481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0C6BCE4-A812-4050-AA87-0F1A2515DC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87752" y="1291619"/>
            <a:ext cx="8092811" cy="5272916"/>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7533380" y="693244"/>
            <a:ext cx="4710402"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方式一</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 勾選</a:t>
            </a:r>
            <a:r>
              <a:rPr lang="zh-TW" altLang="zh-TW" sz="2000" b="1" dirty="0">
                <a:latin typeface="微軟正黑體" panose="020B0604030504040204" pitchFamily="34" charset="-120"/>
                <a:ea typeface="微軟正黑體" panose="020B0604030504040204" pitchFamily="34" charset="-120"/>
              </a:rPr>
              <a:t>「</a:t>
            </a:r>
            <a:r>
              <a:rPr lang="en-US" altLang="zh-TW" sz="2000" b="1" dirty="0">
                <a:latin typeface="微軟正黑體" panose="020B0604030504040204" pitchFamily="34" charset="-120"/>
                <a:ea typeface="微軟正黑體" panose="020B0604030504040204" pitchFamily="34" charset="-120"/>
              </a:rPr>
              <a:t>C.</a:t>
            </a:r>
            <a:r>
              <a:rPr lang="zh-TW" altLang="en-US" sz="2000" b="1" dirty="0">
                <a:latin typeface="微軟正黑體" panose="020B0604030504040204" pitchFamily="34" charset="-120"/>
                <a:ea typeface="微軟正黑體" panose="020B0604030504040204" pitchFamily="34" charset="-120"/>
              </a:rPr>
              <a:t>多元</a:t>
            </a:r>
            <a:r>
              <a:rPr lang="zh-TW" altLang="zh-TW" sz="2000" b="1" dirty="0">
                <a:latin typeface="微軟正黑體" panose="020B0604030504040204" pitchFamily="34" charset="-120"/>
                <a:ea typeface="微軟正黑體" panose="020B0604030504040204" pitchFamily="34" charset="-120"/>
              </a:rPr>
              <a:t>學習」</a:t>
            </a:r>
            <a:r>
              <a:rPr lang="en-US" altLang="zh-TW" sz="2000" b="1" dirty="0">
                <a:latin typeface="微軟正黑體" panose="020B0604030504040204" pitchFamily="34" charset="-120"/>
                <a:ea typeface="微軟正黑體" panose="020B0604030504040204" pitchFamily="34" charset="-120"/>
              </a:rPr>
              <a:t>(3/3)</a:t>
            </a:r>
            <a:r>
              <a:rPr lang="zh-TW" altLang="zh-TW" sz="2000" b="1" dirty="0">
                <a:latin typeface="微軟正黑體" panose="020B0604030504040204" pitchFamily="34" charset="-120"/>
                <a:ea typeface="微軟正黑體" panose="020B0604030504040204" pitchFamily="34" charset="-120"/>
              </a:rPr>
              <a:t> </a:t>
            </a:r>
            <a:endParaRPr lang="zh-TW" altLang="en-US" sz="20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a:off x="1" y="753482"/>
            <a:ext cx="1006636" cy="6015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299392" y="1327544"/>
            <a:ext cx="387876" cy="5228964"/>
          </a:xfrm>
          <a:prstGeom prst="rect">
            <a:avLst/>
          </a:prstGeom>
          <a:solidFill>
            <a:schemeClr val="accent6"/>
          </a:solidFill>
          <a:ln>
            <a:solidFill>
              <a:schemeClr val="accent6"/>
            </a:solidFill>
          </a:ln>
        </p:spPr>
        <p:style>
          <a:lnRef idx="3">
            <a:schemeClr val="lt1"/>
          </a:lnRef>
          <a:fillRef idx="1">
            <a:schemeClr val="accent4"/>
          </a:fillRef>
          <a:effectRef idx="1">
            <a:schemeClr val="accent4"/>
          </a:effectRef>
          <a:fontRef idx="minor">
            <a:schemeClr val="lt1"/>
          </a:fontRef>
        </p:style>
        <p:txBody>
          <a:bodyPr vert="horz"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方式</a:t>
            </a:r>
            <a:r>
              <a:rPr lang="en-US" altLang="zh-TW" b="1" dirty="0">
                <a:solidFill>
                  <a:schemeClr val="bg1"/>
                </a:solidFill>
                <a:latin typeface="微軟正黑體" panose="020B0604030504040204" pitchFamily="34" charset="-120"/>
                <a:ea typeface="微軟正黑體" panose="020B0604030504040204" pitchFamily="34" charset="-120"/>
              </a:rPr>
              <a:t>1</a:t>
            </a:r>
          </a:p>
          <a:p>
            <a:pPr algn="ctr"/>
            <a:r>
              <a:rPr lang="zh-TW" altLang="en-US" b="1" dirty="0">
                <a:solidFill>
                  <a:schemeClr val="bg1"/>
                </a:solidFill>
                <a:latin typeface="微軟正黑體" panose="020B0604030504040204" pitchFamily="34" charset="-120"/>
                <a:ea typeface="微軟正黑體" panose="020B0604030504040204" pitchFamily="34" charset="-120"/>
              </a:rPr>
              <a:t>：勾選中央資料庫學習歷程檔案</a:t>
            </a:r>
          </a:p>
        </p:txBody>
      </p:sp>
      <p:sp>
        <p:nvSpPr>
          <p:cNvPr id="22" name="文字方塊 21">
            <a:extLst>
              <a:ext uri="{FF2B5EF4-FFF2-40B4-BE49-F238E27FC236}">
                <a16:creationId xmlns:a16="http://schemas.microsoft.com/office/drawing/2014/main" id="{C5967202-5196-447D-AAB8-9F32685D2E77}"/>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24" name="矩形 23"/>
          <p:cNvSpPr/>
          <p:nvPr/>
        </p:nvSpPr>
        <p:spPr>
          <a:xfrm>
            <a:off x="1246376" y="2271683"/>
            <a:ext cx="353786" cy="1555657"/>
          </a:xfrm>
          <a:prstGeom prst="rect">
            <a:avLst/>
          </a:prstGeom>
          <a:solidFill>
            <a:schemeClr val="accent6">
              <a:lumMod val="40000"/>
              <a:lumOff val="60000"/>
            </a:schemeClr>
          </a:solidFill>
          <a:ln>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vert="eaVert" rtlCol="0" anchor="ctr"/>
          <a:lstStyle/>
          <a:p>
            <a:pPr algn="ctr"/>
            <a:r>
              <a:rPr lang="zh-TW" altLang="en-US" b="1" dirty="0">
                <a:solidFill>
                  <a:srgbClr val="0000FF"/>
                </a:solidFill>
                <a:latin typeface="微軟正黑體" panose="020B0604030504040204" pitchFamily="34" charset="-120"/>
                <a:ea typeface="微軟正黑體" panose="020B0604030504040204" pitchFamily="34" charset="-120"/>
              </a:rPr>
              <a:t>勾選</a:t>
            </a:r>
            <a:r>
              <a:rPr lang="zh-TW" altLang="en-US" b="1" dirty="0">
                <a:solidFill>
                  <a:schemeClr val="tx1"/>
                </a:solidFill>
                <a:latin typeface="微軟正黑體" panose="020B0604030504040204" pitchFamily="34" charset="-120"/>
                <a:ea typeface="微軟正黑體" panose="020B0604030504040204" pitchFamily="34" charset="-120"/>
              </a:rPr>
              <a:t>繳交項目</a:t>
            </a:r>
          </a:p>
        </p:txBody>
      </p:sp>
      <p:sp>
        <p:nvSpPr>
          <p:cNvPr id="25" name="橢圓 24"/>
          <p:cNvSpPr/>
          <p:nvPr/>
        </p:nvSpPr>
        <p:spPr>
          <a:xfrm>
            <a:off x="1257169" y="2043000"/>
            <a:ext cx="324000" cy="324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9" name="矩形 28"/>
          <p:cNvSpPr/>
          <p:nvPr/>
        </p:nvSpPr>
        <p:spPr>
          <a:xfrm>
            <a:off x="7598264" y="1484688"/>
            <a:ext cx="3034840" cy="242212"/>
          </a:xfrm>
          <a:prstGeom prst="rect">
            <a:avLst/>
          </a:prstGeom>
          <a:solidFill>
            <a:schemeClr val="accent6">
              <a:lumMod val="40000"/>
              <a:lumOff val="60000"/>
            </a:schemeClr>
          </a:solidFill>
          <a:ln>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勾選完後，請點選「</a:t>
            </a:r>
            <a:r>
              <a:rPr lang="zh-TW" altLang="en-US" b="1" dirty="0">
                <a:solidFill>
                  <a:srgbClr val="FF0000"/>
                </a:solidFill>
                <a:latin typeface="微軟正黑體" panose="020B0604030504040204" pitchFamily="34" charset="-120"/>
                <a:ea typeface="微軟正黑體" panose="020B0604030504040204" pitchFamily="34" charset="-120"/>
              </a:rPr>
              <a:t>儲存</a:t>
            </a:r>
            <a:r>
              <a:rPr lang="zh-TW" altLang="en-US" b="1" dirty="0">
                <a:solidFill>
                  <a:schemeClr val="tx1"/>
                </a:solidFill>
                <a:latin typeface="微軟正黑體" panose="020B0604030504040204" pitchFamily="34" charset="-120"/>
                <a:ea typeface="微軟正黑體" panose="020B0604030504040204" pitchFamily="34" charset="-120"/>
              </a:rPr>
              <a:t>」</a:t>
            </a:r>
          </a:p>
        </p:txBody>
      </p:sp>
      <p:sp>
        <p:nvSpPr>
          <p:cNvPr id="27" name="矩形 26"/>
          <p:cNvSpPr/>
          <p:nvPr/>
        </p:nvSpPr>
        <p:spPr>
          <a:xfrm>
            <a:off x="8847166" y="2801428"/>
            <a:ext cx="294559" cy="3363328"/>
          </a:xfrm>
          <a:prstGeom prst="rect">
            <a:avLst/>
          </a:prstGeom>
          <a:solidFill>
            <a:schemeClr val="accent6">
              <a:lumMod val="40000"/>
              <a:lumOff val="60000"/>
            </a:schemeClr>
          </a:solidFill>
          <a:ln>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vert="eaVert" rtlCol="0" anchor="ctr"/>
          <a:lstStyle/>
          <a:p>
            <a:pPr algn="ctr"/>
            <a:r>
              <a:rPr lang="zh-TW" altLang="en-US" b="1" dirty="0">
                <a:solidFill>
                  <a:srgbClr val="0000FF"/>
                </a:solidFill>
                <a:latin typeface="微軟正黑體" panose="020B0604030504040204" pitchFamily="34" charset="-120"/>
                <a:ea typeface="微軟正黑體" panose="020B0604030504040204" pitchFamily="34" charset="-120"/>
              </a:rPr>
              <a:t>預覽檔案</a:t>
            </a: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證明文件、影音檔案</a:t>
            </a:r>
            <a:r>
              <a:rPr lang="en-US" altLang="zh-TW" b="1" dirty="0">
                <a:solidFill>
                  <a:schemeClr val="tx1"/>
                </a:solidFill>
                <a:latin typeface="微軟正黑體" panose="020B0604030504040204" pitchFamily="34" charset="-120"/>
                <a:ea typeface="微軟正黑體" panose="020B0604030504040204" pitchFamily="34" charset="-120"/>
              </a:rPr>
              <a:t>)</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8834424" y="2574616"/>
            <a:ext cx="324000" cy="324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6" name="矩形 35">
            <a:extLst>
              <a:ext uri="{FF2B5EF4-FFF2-40B4-BE49-F238E27FC236}">
                <a16:creationId xmlns:a16="http://schemas.microsoft.com/office/drawing/2014/main" id="{60293C10-2883-48DB-B650-2CBE577A074B}"/>
              </a:ext>
            </a:extLst>
          </p:cNvPr>
          <p:cNvSpPr/>
          <p:nvPr/>
        </p:nvSpPr>
        <p:spPr>
          <a:xfrm>
            <a:off x="7902029" y="2367000"/>
            <a:ext cx="534256" cy="41004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a:extLst>
              <a:ext uri="{FF2B5EF4-FFF2-40B4-BE49-F238E27FC236}">
                <a16:creationId xmlns:a16="http://schemas.microsoft.com/office/drawing/2014/main" id="{C19272E9-2C3A-4D6C-9937-FFF4A248FD21}"/>
              </a:ext>
            </a:extLst>
          </p:cNvPr>
          <p:cNvSpPr/>
          <p:nvPr/>
        </p:nvSpPr>
        <p:spPr>
          <a:xfrm>
            <a:off x="5720528" y="1322699"/>
            <a:ext cx="1620403" cy="3374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橢圓 29"/>
          <p:cNvSpPr/>
          <p:nvPr/>
        </p:nvSpPr>
        <p:spPr>
          <a:xfrm>
            <a:off x="7388042" y="1452465"/>
            <a:ext cx="324000" cy="324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1" name="矩形 30">
            <a:extLst>
              <a:ext uri="{FF2B5EF4-FFF2-40B4-BE49-F238E27FC236}">
                <a16:creationId xmlns:a16="http://schemas.microsoft.com/office/drawing/2014/main" id="{F9824441-AEAB-473B-AE57-92E9CFF1167D}"/>
              </a:ext>
            </a:extLst>
          </p:cNvPr>
          <p:cNvSpPr/>
          <p:nvPr/>
        </p:nvSpPr>
        <p:spPr>
          <a:xfrm>
            <a:off x="1850693" y="2340726"/>
            <a:ext cx="593807" cy="41267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6" name="群組 25">
            <a:extLst>
              <a:ext uri="{FF2B5EF4-FFF2-40B4-BE49-F238E27FC236}">
                <a16:creationId xmlns:a16="http://schemas.microsoft.com/office/drawing/2014/main" id="{45BDB821-AAD2-47B7-A08B-2953E1521140}"/>
              </a:ext>
            </a:extLst>
          </p:cNvPr>
          <p:cNvGrpSpPr/>
          <p:nvPr/>
        </p:nvGrpSpPr>
        <p:grpSpPr>
          <a:xfrm>
            <a:off x="423114" y="726201"/>
            <a:ext cx="7286811" cy="503799"/>
            <a:chOff x="605799" y="788558"/>
            <a:chExt cx="7286811" cy="503799"/>
          </a:xfrm>
        </p:grpSpPr>
        <p:sp>
          <p:nvSpPr>
            <p:cNvPr id="37" name="TextBox 75">
              <a:extLst>
                <a:ext uri="{FF2B5EF4-FFF2-40B4-BE49-F238E27FC236}">
                  <a16:creationId xmlns:a16="http://schemas.microsoft.com/office/drawing/2014/main" id="{8BE42F6C-417D-49FA-B013-D42506F32C3A}"/>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38" name="Freeform: Shape 37">
              <a:extLst>
                <a:ext uri="{FF2B5EF4-FFF2-40B4-BE49-F238E27FC236}">
                  <a16:creationId xmlns:a16="http://schemas.microsoft.com/office/drawing/2014/main" id="{7AD1C6CF-6FEA-4D8C-A284-99C2678162B0}"/>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pic>
        <p:nvPicPr>
          <p:cNvPr id="12" name="圖片 11">
            <a:extLst>
              <a:ext uri="{FF2B5EF4-FFF2-40B4-BE49-F238E27FC236}">
                <a16:creationId xmlns:a16="http://schemas.microsoft.com/office/drawing/2014/main" id="{9105834A-5838-46D4-B79C-E5D4A5E198D1}"/>
              </a:ext>
            </a:extLst>
          </p:cNvPr>
          <p:cNvPicPr>
            <a:picLocks noChangeAspect="1"/>
          </p:cNvPicPr>
          <p:nvPr/>
        </p:nvPicPr>
        <p:blipFill>
          <a:blip r:embed="rId4"/>
          <a:stretch>
            <a:fillRect/>
          </a:stretch>
        </p:blipFill>
        <p:spPr>
          <a:xfrm>
            <a:off x="3197042" y="3568192"/>
            <a:ext cx="4191000" cy="1104900"/>
          </a:xfrm>
          <a:prstGeom prst="rect">
            <a:avLst/>
          </a:prstGeom>
          <a:ln w="28575">
            <a:solidFill>
              <a:srgbClr val="FF0000"/>
            </a:solidFill>
          </a:ln>
        </p:spPr>
      </p:pic>
      <p:sp>
        <p:nvSpPr>
          <p:cNvPr id="21" name="直線圖說文字 1 20"/>
          <p:cNvSpPr/>
          <p:nvPr/>
        </p:nvSpPr>
        <p:spPr>
          <a:xfrm>
            <a:off x="3430413" y="5339005"/>
            <a:ext cx="4125804" cy="1226362"/>
          </a:xfrm>
          <a:prstGeom prst="borderCallout1">
            <a:avLst>
              <a:gd name="adj1" fmla="val 1384"/>
              <a:gd name="adj2" fmla="val 49640"/>
              <a:gd name="adj3" fmla="val -63447"/>
              <a:gd name="adj4" fmla="val 44146"/>
            </a:avLst>
          </a:prstGeom>
          <a:solidFill>
            <a:schemeClr val="accent6">
              <a:lumMod val="40000"/>
              <a:lumOff val="60000"/>
            </a:schemeClr>
          </a:solidFill>
          <a:ln>
            <a:solidFill>
              <a:schemeClr val="accent6">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b="1" dirty="0">
                <a:solidFill>
                  <a:schemeClr val="tx1"/>
                </a:solidFill>
                <a:latin typeface="微軟正黑體" panose="020B0604030504040204" pitchFamily="34" charset="-120"/>
                <a:ea typeface="微軟正黑體" panose="020B0604030504040204" pitchFamily="34" charset="-120"/>
              </a:rPr>
              <a:t>按下</a:t>
            </a:r>
            <a:r>
              <a:rPr lang="zh-TW" altLang="en-US" b="1" dirty="0">
                <a:solidFill>
                  <a:srgbClr val="FF0000"/>
                </a:solidFill>
                <a:latin typeface="微軟正黑體" panose="020B0604030504040204" pitchFamily="34" charset="-120"/>
                <a:ea typeface="微軟正黑體" panose="020B0604030504040204" pitchFamily="34" charset="-120"/>
              </a:rPr>
              <a:t>儲存</a:t>
            </a:r>
            <a:r>
              <a:rPr lang="zh-TW" altLang="en-US" b="1" dirty="0">
                <a:solidFill>
                  <a:schemeClr val="tx1"/>
                </a:solidFill>
                <a:latin typeface="微軟正黑體" panose="020B0604030504040204" pitchFamily="34" charset="-120"/>
                <a:ea typeface="微軟正黑體" panose="020B0604030504040204" pitchFamily="34" charset="-120"/>
              </a:rPr>
              <a:t>後，</a:t>
            </a:r>
            <a:endParaRPr lang="en-US" altLang="zh-TW" b="1" dirty="0">
              <a:solidFill>
                <a:schemeClr val="tx1"/>
              </a:solidFill>
              <a:latin typeface="微軟正黑體" panose="020B0604030504040204" pitchFamily="34" charset="-120"/>
              <a:ea typeface="微軟正黑體" panose="020B0604030504040204" pitchFamily="34" charset="-120"/>
            </a:endParaRPr>
          </a:p>
          <a:p>
            <a:r>
              <a:rPr lang="zh-TW" altLang="en-US" b="1" dirty="0">
                <a:solidFill>
                  <a:schemeClr val="tx1"/>
                </a:solidFill>
                <a:latin typeface="微軟正黑體" panose="020B0604030504040204" pitchFamily="34" charset="-120"/>
                <a:ea typeface="微軟正黑體" panose="020B0604030504040204" pitchFamily="34" charset="-120"/>
              </a:rPr>
              <a:t>系統會提醒</a:t>
            </a: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目前勾選件數</a:t>
            </a: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與</a:t>
            </a: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尚可勾選件數</a:t>
            </a:r>
            <a:r>
              <a:rPr lang="en-US" altLang="zh-TW" b="1" dirty="0">
                <a:solidFill>
                  <a:schemeClr val="tx1"/>
                </a:solidFill>
                <a:latin typeface="微軟正黑體" panose="020B0604030504040204" pitchFamily="34" charset="-120"/>
                <a:ea typeface="微軟正黑體" panose="020B0604030504040204" pitchFamily="34" charset="-120"/>
              </a:rPr>
              <a:t>】</a:t>
            </a:r>
          </a:p>
          <a:p>
            <a:r>
              <a:rPr lang="zh-TW" altLang="en-US" b="1" u="sng" dirty="0">
                <a:solidFill>
                  <a:srgbClr val="FF0000"/>
                </a:solidFill>
                <a:latin typeface="微軟正黑體" panose="020B0604030504040204" pitchFamily="34" charset="-120"/>
                <a:ea typeface="微軟正黑體" panose="020B0604030504040204" pitchFamily="34" charset="-120"/>
              </a:rPr>
              <a:t>資料未確認送出前皆可重新勾選後儲存</a:t>
            </a:r>
          </a:p>
        </p:txBody>
      </p:sp>
      <p:sp>
        <p:nvSpPr>
          <p:cNvPr id="13" name="矩形 12">
            <a:extLst>
              <a:ext uri="{FF2B5EF4-FFF2-40B4-BE49-F238E27FC236}">
                <a16:creationId xmlns:a16="http://schemas.microsoft.com/office/drawing/2014/main" id="{40F4BFDF-B8E0-4FF6-B19A-D0C33EA465A0}"/>
              </a:ext>
            </a:extLst>
          </p:cNvPr>
          <p:cNvSpPr/>
          <p:nvPr/>
        </p:nvSpPr>
        <p:spPr>
          <a:xfrm>
            <a:off x="4904667" y="4120642"/>
            <a:ext cx="674200" cy="40011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9" name="组合 226">
            <a:extLst>
              <a:ext uri="{FF2B5EF4-FFF2-40B4-BE49-F238E27FC236}">
                <a16:creationId xmlns:a16="http://schemas.microsoft.com/office/drawing/2014/main" id="{AD87FD04-BC94-4090-BF39-1B53E5DC3A6C}"/>
              </a:ext>
            </a:extLst>
          </p:cNvPr>
          <p:cNvGrpSpPr/>
          <p:nvPr/>
        </p:nvGrpSpPr>
        <p:grpSpPr>
          <a:xfrm rot="15518993" flipH="1" flipV="1">
            <a:off x="5485034" y="1464431"/>
            <a:ext cx="277830" cy="514700"/>
            <a:chOff x="8054975" y="4678363"/>
            <a:chExt cx="747713" cy="1430337"/>
          </a:xfrm>
          <a:solidFill>
            <a:schemeClr val="accent4">
              <a:lumMod val="20000"/>
              <a:lumOff val="80000"/>
            </a:schemeClr>
          </a:solidFill>
        </p:grpSpPr>
        <p:sp>
          <p:nvSpPr>
            <p:cNvPr id="40" name="Freeform 32">
              <a:extLst>
                <a:ext uri="{FF2B5EF4-FFF2-40B4-BE49-F238E27FC236}">
                  <a16:creationId xmlns:a16="http://schemas.microsoft.com/office/drawing/2014/main" id="{0703C8A1-9B36-491A-BBD5-B82283218BAA}"/>
                </a:ext>
              </a:extLst>
            </p:cNvPr>
            <p:cNvSpPr/>
            <p:nvPr/>
          </p:nvSpPr>
          <p:spPr bwMode="auto">
            <a:xfrm>
              <a:off x="8054975" y="4678363"/>
              <a:ext cx="357188" cy="1166813"/>
            </a:xfrm>
            <a:custGeom>
              <a:avLst/>
              <a:gdLst>
                <a:gd name="T0" fmla="*/ 86 w 166"/>
                <a:gd name="T1" fmla="*/ 543 h 543"/>
                <a:gd name="T2" fmla="*/ 70 w 166"/>
                <a:gd name="T3" fmla="*/ 441 h 543"/>
                <a:gd name="T4" fmla="*/ 38 w 166"/>
                <a:gd name="T5" fmla="*/ 403 h 543"/>
                <a:gd name="T6" fmla="*/ 14 w 166"/>
                <a:gd name="T7" fmla="*/ 333 h 543"/>
                <a:gd name="T8" fmla="*/ 1 w 166"/>
                <a:gd name="T9" fmla="*/ 228 h 543"/>
                <a:gd name="T10" fmla="*/ 15 w 166"/>
                <a:gd name="T11" fmla="*/ 188 h 543"/>
                <a:gd name="T12" fmla="*/ 47 w 166"/>
                <a:gd name="T13" fmla="*/ 199 h 543"/>
                <a:gd name="T14" fmla="*/ 58 w 166"/>
                <a:gd name="T15" fmla="*/ 233 h 543"/>
                <a:gd name="T16" fmla="*/ 68 w 166"/>
                <a:gd name="T17" fmla="*/ 284 h 543"/>
                <a:gd name="T18" fmla="*/ 79 w 166"/>
                <a:gd name="T19" fmla="*/ 304 h 543"/>
                <a:gd name="T20" fmla="*/ 100 w 166"/>
                <a:gd name="T21" fmla="*/ 292 h 543"/>
                <a:gd name="T22" fmla="*/ 93 w 166"/>
                <a:gd name="T23" fmla="*/ 62 h 543"/>
                <a:gd name="T24" fmla="*/ 95 w 166"/>
                <a:gd name="T25" fmla="*/ 23 h 543"/>
                <a:gd name="T26" fmla="*/ 123 w 166"/>
                <a:gd name="T27" fmla="*/ 0 h 543"/>
                <a:gd name="T28" fmla="*/ 147 w 166"/>
                <a:gd name="T29" fmla="*/ 17 h 543"/>
                <a:gd name="T30" fmla="*/ 155 w 166"/>
                <a:gd name="T31" fmla="*/ 48 h 543"/>
                <a:gd name="T32" fmla="*/ 166 w 166"/>
                <a:gd name="T33" fmla="*/ 22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543">
                  <a:moveTo>
                    <a:pt x="86" y="543"/>
                  </a:moveTo>
                  <a:cubicBezTo>
                    <a:pt x="87" y="510"/>
                    <a:pt x="88" y="469"/>
                    <a:pt x="70" y="441"/>
                  </a:cubicBezTo>
                  <a:cubicBezTo>
                    <a:pt x="60" y="427"/>
                    <a:pt x="47" y="416"/>
                    <a:pt x="38" y="403"/>
                  </a:cubicBezTo>
                  <a:cubicBezTo>
                    <a:pt x="23" y="382"/>
                    <a:pt x="18" y="357"/>
                    <a:pt x="14" y="333"/>
                  </a:cubicBezTo>
                  <a:cubicBezTo>
                    <a:pt x="8" y="298"/>
                    <a:pt x="4" y="263"/>
                    <a:pt x="1" y="228"/>
                  </a:cubicBezTo>
                  <a:cubicBezTo>
                    <a:pt x="0" y="213"/>
                    <a:pt x="2" y="195"/>
                    <a:pt x="15" y="188"/>
                  </a:cubicBezTo>
                  <a:cubicBezTo>
                    <a:pt x="26" y="183"/>
                    <a:pt x="40" y="189"/>
                    <a:pt x="47" y="199"/>
                  </a:cubicBezTo>
                  <a:cubicBezTo>
                    <a:pt x="54" y="208"/>
                    <a:pt x="56" y="221"/>
                    <a:pt x="58" y="233"/>
                  </a:cubicBezTo>
                  <a:cubicBezTo>
                    <a:pt x="62" y="250"/>
                    <a:pt x="65" y="267"/>
                    <a:pt x="68" y="284"/>
                  </a:cubicBezTo>
                  <a:cubicBezTo>
                    <a:pt x="69" y="292"/>
                    <a:pt x="71" y="301"/>
                    <a:pt x="79" y="304"/>
                  </a:cubicBezTo>
                  <a:cubicBezTo>
                    <a:pt x="87" y="308"/>
                    <a:pt x="97" y="300"/>
                    <a:pt x="100" y="292"/>
                  </a:cubicBezTo>
                  <a:cubicBezTo>
                    <a:pt x="102" y="220"/>
                    <a:pt x="101" y="133"/>
                    <a:pt x="93" y="62"/>
                  </a:cubicBezTo>
                  <a:cubicBezTo>
                    <a:pt x="92" y="49"/>
                    <a:pt x="91" y="36"/>
                    <a:pt x="95" y="23"/>
                  </a:cubicBezTo>
                  <a:cubicBezTo>
                    <a:pt x="99" y="11"/>
                    <a:pt x="110" y="0"/>
                    <a:pt x="123" y="0"/>
                  </a:cubicBezTo>
                  <a:cubicBezTo>
                    <a:pt x="133" y="0"/>
                    <a:pt x="142" y="8"/>
                    <a:pt x="147" y="17"/>
                  </a:cubicBezTo>
                  <a:cubicBezTo>
                    <a:pt x="152" y="27"/>
                    <a:pt x="154" y="37"/>
                    <a:pt x="155" y="48"/>
                  </a:cubicBezTo>
                  <a:cubicBezTo>
                    <a:pt x="162" y="108"/>
                    <a:pt x="164" y="168"/>
                    <a:pt x="166" y="229"/>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41" name="Freeform 33">
              <a:extLst>
                <a:ext uri="{FF2B5EF4-FFF2-40B4-BE49-F238E27FC236}">
                  <a16:creationId xmlns:a16="http://schemas.microsoft.com/office/drawing/2014/main" id="{284172EB-9292-4CBA-8593-B9054433B639}"/>
                </a:ext>
              </a:extLst>
            </p:cNvPr>
            <p:cNvSpPr/>
            <p:nvPr/>
          </p:nvSpPr>
          <p:spPr bwMode="auto">
            <a:xfrm>
              <a:off x="8408988" y="5019675"/>
              <a:ext cx="146050" cy="133350"/>
            </a:xfrm>
            <a:custGeom>
              <a:avLst/>
              <a:gdLst>
                <a:gd name="T0" fmla="*/ 0 w 68"/>
                <a:gd name="T1" fmla="*/ 11 h 62"/>
                <a:gd name="T2" fmla="*/ 41 w 68"/>
                <a:gd name="T3" fmla="*/ 0 h 62"/>
                <a:gd name="T4" fmla="*/ 59 w 68"/>
                <a:gd name="T5" fmla="*/ 14 h 62"/>
                <a:gd name="T6" fmla="*/ 67 w 68"/>
                <a:gd name="T7" fmla="*/ 62 h 62"/>
              </a:gdLst>
              <a:ahLst/>
              <a:cxnLst>
                <a:cxn ang="0">
                  <a:pos x="T0" y="T1"/>
                </a:cxn>
                <a:cxn ang="0">
                  <a:pos x="T2" y="T3"/>
                </a:cxn>
                <a:cxn ang="0">
                  <a:pos x="T4" y="T5"/>
                </a:cxn>
                <a:cxn ang="0">
                  <a:pos x="T6" y="T7"/>
                </a:cxn>
              </a:cxnLst>
              <a:rect l="0" t="0" r="r" b="b"/>
              <a:pathLst>
                <a:path w="68" h="62">
                  <a:moveTo>
                    <a:pt x="0" y="11"/>
                  </a:moveTo>
                  <a:cubicBezTo>
                    <a:pt x="11" y="2"/>
                    <a:pt x="27" y="0"/>
                    <a:pt x="41" y="0"/>
                  </a:cubicBezTo>
                  <a:cubicBezTo>
                    <a:pt x="51" y="0"/>
                    <a:pt x="56" y="5"/>
                    <a:pt x="59" y="14"/>
                  </a:cubicBezTo>
                  <a:cubicBezTo>
                    <a:pt x="65" y="29"/>
                    <a:pt x="68" y="46"/>
                    <a:pt x="67" y="62"/>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42" name="Freeform 34">
              <a:extLst>
                <a:ext uri="{FF2B5EF4-FFF2-40B4-BE49-F238E27FC236}">
                  <a16:creationId xmlns:a16="http://schemas.microsoft.com/office/drawing/2014/main" id="{B7A24A6D-A80E-4AD5-9850-1035C9B926CB}"/>
                </a:ext>
              </a:extLst>
            </p:cNvPr>
            <p:cNvSpPr/>
            <p:nvPr/>
          </p:nvSpPr>
          <p:spPr bwMode="auto">
            <a:xfrm>
              <a:off x="8545513" y="5068888"/>
              <a:ext cx="136525" cy="168275"/>
            </a:xfrm>
            <a:custGeom>
              <a:avLst/>
              <a:gdLst>
                <a:gd name="T0" fmla="*/ 0 w 63"/>
                <a:gd name="T1" fmla="*/ 5 h 78"/>
                <a:gd name="T2" fmla="*/ 25 w 63"/>
                <a:gd name="T3" fmla="*/ 0 h 78"/>
                <a:gd name="T4" fmla="*/ 48 w 63"/>
                <a:gd name="T5" fmla="*/ 9 h 78"/>
                <a:gd name="T6" fmla="*/ 55 w 63"/>
                <a:gd name="T7" fmla="*/ 24 h 78"/>
                <a:gd name="T8" fmla="*/ 62 w 63"/>
                <a:gd name="T9" fmla="*/ 78 h 78"/>
              </a:gdLst>
              <a:ahLst/>
              <a:cxnLst>
                <a:cxn ang="0">
                  <a:pos x="T0" y="T1"/>
                </a:cxn>
                <a:cxn ang="0">
                  <a:pos x="T2" y="T3"/>
                </a:cxn>
                <a:cxn ang="0">
                  <a:pos x="T4" y="T5"/>
                </a:cxn>
                <a:cxn ang="0">
                  <a:pos x="T6" y="T7"/>
                </a:cxn>
                <a:cxn ang="0">
                  <a:pos x="T8" y="T9"/>
                </a:cxn>
              </a:cxnLst>
              <a:rect l="0" t="0" r="r" b="b"/>
              <a:pathLst>
                <a:path w="63" h="78">
                  <a:moveTo>
                    <a:pt x="0" y="5"/>
                  </a:moveTo>
                  <a:cubicBezTo>
                    <a:pt x="8" y="3"/>
                    <a:pt x="17" y="0"/>
                    <a:pt x="25" y="0"/>
                  </a:cubicBezTo>
                  <a:cubicBezTo>
                    <a:pt x="34" y="0"/>
                    <a:pt x="43" y="3"/>
                    <a:pt x="48" y="9"/>
                  </a:cubicBezTo>
                  <a:cubicBezTo>
                    <a:pt x="52" y="13"/>
                    <a:pt x="54" y="18"/>
                    <a:pt x="55" y="24"/>
                  </a:cubicBezTo>
                  <a:cubicBezTo>
                    <a:pt x="61" y="41"/>
                    <a:pt x="63" y="59"/>
                    <a:pt x="62" y="78"/>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43" name="Freeform 35">
              <a:extLst>
                <a:ext uri="{FF2B5EF4-FFF2-40B4-BE49-F238E27FC236}">
                  <a16:creationId xmlns:a16="http://schemas.microsoft.com/office/drawing/2014/main" id="{84A369A4-327C-497C-9F7C-E8B267544F36}"/>
                </a:ext>
              </a:extLst>
            </p:cNvPr>
            <p:cNvSpPr/>
            <p:nvPr/>
          </p:nvSpPr>
          <p:spPr bwMode="auto">
            <a:xfrm>
              <a:off x="8666163" y="5127625"/>
              <a:ext cx="136525" cy="708025"/>
            </a:xfrm>
            <a:custGeom>
              <a:avLst/>
              <a:gdLst>
                <a:gd name="T0" fmla="*/ 3 w 63"/>
                <a:gd name="T1" fmla="*/ 6 h 330"/>
                <a:gd name="T2" fmla="*/ 46 w 63"/>
                <a:gd name="T3" fmla="*/ 28 h 330"/>
                <a:gd name="T4" fmla="*/ 58 w 63"/>
                <a:gd name="T5" fmla="*/ 80 h 330"/>
                <a:gd name="T6" fmla="*/ 46 w 63"/>
                <a:gd name="T7" fmla="*/ 210 h 330"/>
                <a:gd name="T8" fmla="*/ 16 w 63"/>
                <a:gd name="T9" fmla="*/ 267 h 330"/>
                <a:gd name="T10" fmla="*/ 4 w 63"/>
                <a:gd name="T11" fmla="*/ 330 h 330"/>
              </a:gdLst>
              <a:ahLst/>
              <a:cxnLst>
                <a:cxn ang="0">
                  <a:pos x="T0" y="T1"/>
                </a:cxn>
                <a:cxn ang="0">
                  <a:pos x="T2" y="T3"/>
                </a:cxn>
                <a:cxn ang="0">
                  <a:pos x="T4" y="T5"/>
                </a:cxn>
                <a:cxn ang="0">
                  <a:pos x="T6" y="T7"/>
                </a:cxn>
                <a:cxn ang="0">
                  <a:pos x="T8" y="T9"/>
                </a:cxn>
                <a:cxn ang="0">
                  <a:pos x="T10" y="T11"/>
                </a:cxn>
              </a:cxnLst>
              <a:rect l="0" t="0" r="r" b="b"/>
              <a:pathLst>
                <a:path w="63" h="330">
                  <a:moveTo>
                    <a:pt x="3" y="6"/>
                  </a:moveTo>
                  <a:cubicBezTo>
                    <a:pt x="20" y="0"/>
                    <a:pt x="37" y="12"/>
                    <a:pt x="46" y="28"/>
                  </a:cubicBezTo>
                  <a:cubicBezTo>
                    <a:pt x="55" y="43"/>
                    <a:pt x="57" y="62"/>
                    <a:pt x="58" y="80"/>
                  </a:cubicBezTo>
                  <a:cubicBezTo>
                    <a:pt x="61" y="124"/>
                    <a:pt x="63" y="170"/>
                    <a:pt x="46" y="210"/>
                  </a:cubicBezTo>
                  <a:cubicBezTo>
                    <a:pt x="38" y="230"/>
                    <a:pt x="24" y="247"/>
                    <a:pt x="16" y="267"/>
                  </a:cubicBezTo>
                  <a:cubicBezTo>
                    <a:pt x="6" y="290"/>
                    <a:pt x="0" y="305"/>
                    <a:pt x="4" y="330"/>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44" name="Freeform 36">
              <a:extLst>
                <a:ext uri="{FF2B5EF4-FFF2-40B4-BE49-F238E27FC236}">
                  <a16:creationId xmlns:a16="http://schemas.microsoft.com/office/drawing/2014/main" id="{ECE9921F-09F4-47DA-8463-AEA972B5D896}"/>
                </a:ext>
              </a:extLst>
            </p:cNvPr>
            <p:cNvSpPr/>
            <p:nvPr/>
          </p:nvSpPr>
          <p:spPr bwMode="auto">
            <a:xfrm>
              <a:off x="8158163" y="5838825"/>
              <a:ext cx="590550" cy="269875"/>
            </a:xfrm>
            <a:custGeom>
              <a:avLst/>
              <a:gdLst>
                <a:gd name="T0" fmla="*/ 0 w 274"/>
                <a:gd name="T1" fmla="*/ 6 h 126"/>
                <a:gd name="T2" fmla="*/ 261 w 274"/>
                <a:gd name="T3" fmla="*/ 0 h 126"/>
                <a:gd name="T4" fmla="*/ 274 w 274"/>
                <a:gd name="T5" fmla="*/ 104 h 126"/>
                <a:gd name="T6" fmla="*/ 11 w 274"/>
                <a:gd name="T7" fmla="*/ 126 h 126"/>
                <a:gd name="T8" fmla="*/ 0 w 274"/>
                <a:gd name="T9" fmla="*/ 6 h 126"/>
              </a:gdLst>
              <a:ahLst/>
              <a:cxnLst>
                <a:cxn ang="0">
                  <a:pos x="T0" y="T1"/>
                </a:cxn>
                <a:cxn ang="0">
                  <a:pos x="T2" y="T3"/>
                </a:cxn>
                <a:cxn ang="0">
                  <a:pos x="T4" y="T5"/>
                </a:cxn>
                <a:cxn ang="0">
                  <a:pos x="T6" y="T7"/>
                </a:cxn>
                <a:cxn ang="0">
                  <a:pos x="T8" y="T9"/>
                </a:cxn>
              </a:cxnLst>
              <a:rect l="0" t="0" r="r" b="b"/>
              <a:pathLst>
                <a:path w="274" h="126">
                  <a:moveTo>
                    <a:pt x="0" y="6"/>
                  </a:moveTo>
                  <a:cubicBezTo>
                    <a:pt x="87" y="4"/>
                    <a:pt x="174" y="2"/>
                    <a:pt x="261" y="0"/>
                  </a:cubicBezTo>
                  <a:cubicBezTo>
                    <a:pt x="268" y="34"/>
                    <a:pt x="273" y="69"/>
                    <a:pt x="274" y="104"/>
                  </a:cubicBezTo>
                  <a:cubicBezTo>
                    <a:pt x="186" y="110"/>
                    <a:pt x="98" y="117"/>
                    <a:pt x="11" y="126"/>
                  </a:cubicBezTo>
                  <a:cubicBezTo>
                    <a:pt x="5" y="87"/>
                    <a:pt x="1" y="46"/>
                    <a:pt x="0" y="6"/>
                  </a:cubicBezTo>
                  <a:close/>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grpSp>
    </p:spTree>
    <p:extLst>
      <p:ext uri="{BB962C8B-B14F-4D97-AF65-F5344CB8AC3E}">
        <p14:creationId xmlns:p14="http://schemas.microsoft.com/office/powerpoint/2010/main" val="33736230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365F39A-7D8A-45EC-86AC-DE62818374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74818" y="1369889"/>
            <a:ext cx="9402246" cy="3822525"/>
          </a:xfrm>
          <a:prstGeom prst="rect">
            <a:avLst/>
          </a:prstGeom>
        </p:spPr>
      </p:pic>
      <p:sp>
        <p:nvSpPr>
          <p:cNvPr id="22" name="矩形 21">
            <a:extLst>
              <a:ext uri="{FF2B5EF4-FFF2-40B4-BE49-F238E27FC236}">
                <a16:creationId xmlns:a16="http://schemas.microsoft.com/office/drawing/2014/main" id="{B393D497-BB2E-4A50-BBE1-1FAB74840415}"/>
              </a:ext>
            </a:extLst>
          </p:cNvPr>
          <p:cNvSpPr/>
          <p:nvPr/>
        </p:nvSpPr>
        <p:spPr>
          <a:xfrm>
            <a:off x="1" y="753482"/>
            <a:ext cx="1006636" cy="6015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161026" y="1188729"/>
            <a:ext cx="414068" cy="3524163"/>
          </a:xfrm>
          <a:prstGeom prst="rect">
            <a:avLst/>
          </a:prstGeom>
          <a:solidFill>
            <a:schemeClr val="accent6"/>
          </a:solidFill>
          <a:ln>
            <a:noFill/>
          </a:ln>
        </p:spPr>
        <p:style>
          <a:lnRef idx="3">
            <a:schemeClr val="lt1"/>
          </a:lnRef>
          <a:fillRef idx="1">
            <a:schemeClr val="accent4"/>
          </a:fillRef>
          <a:effectRef idx="1">
            <a:schemeClr val="accent4"/>
          </a:effectRef>
          <a:fontRef idx="minor">
            <a:schemeClr val="lt1"/>
          </a:fontRef>
        </p:style>
        <p:txBody>
          <a:bodyPr vert="horz" rtlCol="0" anchor="t"/>
          <a:lstStyle/>
          <a:p>
            <a:pPr algn="ctr"/>
            <a:r>
              <a:rPr lang="zh-TW" altLang="en-US" b="1" dirty="0">
                <a:solidFill>
                  <a:schemeClr val="bg1"/>
                </a:solidFill>
                <a:latin typeface="微軟正黑體" panose="020B0604030504040204" pitchFamily="34" charset="-120"/>
                <a:ea typeface="微軟正黑體" panose="020B0604030504040204" pitchFamily="34" charset="-120"/>
              </a:rPr>
              <a:t>方式</a:t>
            </a:r>
            <a:r>
              <a:rPr lang="en-US" altLang="zh-TW" b="1" dirty="0">
                <a:solidFill>
                  <a:schemeClr val="bg1"/>
                </a:solidFill>
                <a:latin typeface="微軟正黑體" panose="020B0604030504040204" pitchFamily="34" charset="-120"/>
                <a:ea typeface="微軟正黑體" panose="020B0604030504040204" pitchFamily="34" charset="-120"/>
              </a:rPr>
              <a:t>2</a:t>
            </a:r>
          </a:p>
          <a:p>
            <a:pPr algn="ctr"/>
            <a:r>
              <a:rPr lang="zh-TW" altLang="en-US" b="1" dirty="0">
                <a:solidFill>
                  <a:schemeClr val="bg1"/>
                </a:solidFill>
                <a:latin typeface="微軟正黑體" panose="020B0604030504040204" pitchFamily="34" charset="-120"/>
                <a:ea typeface="微軟正黑體" panose="020B0604030504040204" pitchFamily="34" charset="-120"/>
              </a:rPr>
              <a:t>：自行上傳</a:t>
            </a:r>
            <a:r>
              <a:rPr lang="en-US" altLang="zh-TW" b="1" dirty="0">
                <a:solidFill>
                  <a:schemeClr val="bg1"/>
                </a:solidFill>
                <a:latin typeface="微軟正黑體" panose="020B0604030504040204" pitchFamily="34" charset="-120"/>
                <a:ea typeface="微軟正黑體" panose="020B0604030504040204" pitchFamily="34" charset="-120"/>
              </a:rPr>
              <a:t>PDF</a:t>
            </a:r>
            <a:r>
              <a:rPr lang="zh-TW" altLang="en-US" b="1" dirty="0">
                <a:solidFill>
                  <a:schemeClr val="bg1"/>
                </a:solidFill>
                <a:latin typeface="微軟正黑體" panose="020B0604030504040204" pitchFamily="34" charset="-120"/>
                <a:ea typeface="微軟正黑體" panose="020B0604030504040204" pitchFamily="34" charset="-120"/>
              </a:rPr>
              <a:t>檔</a:t>
            </a:r>
          </a:p>
        </p:txBody>
      </p:sp>
      <p:sp>
        <p:nvSpPr>
          <p:cNvPr id="26" name="流程圖: 換頁接點 25"/>
          <p:cNvSpPr/>
          <p:nvPr/>
        </p:nvSpPr>
        <p:spPr>
          <a:xfrm>
            <a:off x="163451" y="4712892"/>
            <a:ext cx="417246" cy="881354"/>
          </a:xfrm>
          <a:prstGeom prst="flowChartOffpageConnector">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技</a:t>
            </a:r>
            <a:endParaRPr lang="en-US" altLang="zh-TW" b="1" dirty="0">
              <a:solidFill>
                <a:schemeClr val="bg1"/>
              </a:solidFill>
              <a:latin typeface="微軟正黑體" panose="020B0604030504040204" pitchFamily="34" charset="-120"/>
              <a:ea typeface="微軟正黑體" panose="020B0604030504040204" pitchFamily="34" charset="-120"/>
            </a:endParaRPr>
          </a:p>
          <a:p>
            <a:pPr algn="ctr"/>
            <a:r>
              <a:rPr lang="zh-TW" altLang="en-US" b="1" dirty="0">
                <a:solidFill>
                  <a:schemeClr val="bg1"/>
                </a:solidFill>
                <a:latin typeface="微軟正黑體" panose="020B0604030504040204" pitchFamily="34" charset="-120"/>
                <a:ea typeface="微軟正黑體" panose="020B0604030504040204" pitchFamily="34" charset="-120"/>
              </a:rPr>
              <a:t>高</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27" name="矩形 26"/>
          <p:cNvSpPr/>
          <p:nvPr/>
        </p:nvSpPr>
        <p:spPr>
          <a:xfrm>
            <a:off x="569495" y="1192446"/>
            <a:ext cx="415137" cy="3532496"/>
          </a:xfrm>
          <a:prstGeom prst="rect">
            <a:avLst/>
          </a:prstGeom>
          <a:solidFill>
            <a:srgbClr val="0070C0"/>
          </a:solidFill>
          <a:ln>
            <a:noFill/>
          </a:ln>
        </p:spPr>
        <p:style>
          <a:lnRef idx="3">
            <a:schemeClr val="lt1"/>
          </a:lnRef>
          <a:fillRef idx="1">
            <a:schemeClr val="accent2"/>
          </a:fillRef>
          <a:effectRef idx="1">
            <a:schemeClr val="accent2"/>
          </a:effectRef>
          <a:fontRef idx="minor">
            <a:schemeClr val="lt1"/>
          </a:fontRef>
        </p:style>
        <p:txBody>
          <a:bodyPr vert="eaVert" rtlCol="0" anchor="t"/>
          <a:lstStyle/>
          <a:p>
            <a:pPr algn="ctr"/>
            <a:r>
              <a:rPr lang="zh-TW" altLang="en-US" sz="1600" b="1" dirty="0">
                <a:solidFill>
                  <a:schemeClr val="bg1"/>
                </a:solidFill>
                <a:latin typeface="微軟正黑體" panose="020B0604030504040204" pitchFamily="34" charset="-120"/>
                <a:ea typeface="微軟正黑體" panose="020B0604030504040204" pitchFamily="34" charset="-120"/>
              </a:rPr>
              <a:t>未</a:t>
            </a:r>
            <a:r>
              <a:rPr lang="zh-TW" altLang="zh-TW" sz="1600" b="1" dirty="0">
                <a:solidFill>
                  <a:schemeClr val="bg1"/>
                </a:solidFill>
                <a:latin typeface="微軟正黑體" panose="020B0604030504040204" pitchFamily="34" charset="-120"/>
                <a:ea typeface="微軟正黑體" panose="020B0604030504040204" pitchFamily="34" charset="-120"/>
              </a:rPr>
              <a:t>具</a:t>
            </a:r>
            <a:r>
              <a:rPr lang="zh-TW" altLang="en-US" sz="1600" b="1" dirty="0">
                <a:solidFill>
                  <a:schemeClr val="bg1"/>
                </a:solidFill>
                <a:latin typeface="微軟正黑體" panose="020B0604030504040204" pitchFamily="34" charset="-120"/>
                <a:ea typeface="微軟正黑體" panose="020B0604030504040204" pitchFamily="34" charset="-120"/>
              </a:rPr>
              <a:t>有</a:t>
            </a:r>
            <a:r>
              <a:rPr lang="zh-TW" altLang="zh-TW" sz="1600" b="1" dirty="0">
                <a:solidFill>
                  <a:schemeClr val="bg1"/>
                </a:solidFill>
                <a:latin typeface="微軟正黑體" panose="020B0604030504040204" pitchFamily="34" charset="-120"/>
                <a:ea typeface="微軟正黑體" panose="020B0604030504040204" pitchFamily="34" charset="-120"/>
              </a:rPr>
              <a:t>中央資料庫學習歷程檔案</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21" name="文字方塊 20">
            <a:extLst>
              <a:ext uri="{FF2B5EF4-FFF2-40B4-BE49-F238E27FC236}">
                <a16:creationId xmlns:a16="http://schemas.microsoft.com/office/drawing/2014/main" id="{45650597-70F0-45A3-81D7-9A7D07174F71}"/>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9" name="Rectangle 2"/>
          <p:cNvSpPr txBox="1">
            <a:spLocks noChangeArrowheads="1"/>
          </p:cNvSpPr>
          <p:nvPr/>
        </p:nvSpPr>
        <p:spPr>
          <a:xfrm>
            <a:off x="7535943" y="767496"/>
            <a:ext cx="4086562" cy="6343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方式二</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 自行上傳「</a:t>
            </a:r>
            <a:r>
              <a:rPr lang="en-US" altLang="zh-TW" sz="2000" b="1" dirty="0">
                <a:latin typeface="微軟正黑體" panose="020B0604030504040204" pitchFamily="34" charset="-120"/>
                <a:ea typeface="微軟正黑體" panose="020B0604030504040204" pitchFamily="34" charset="-120"/>
              </a:rPr>
              <a:t>B-1</a:t>
            </a:r>
            <a:r>
              <a:rPr lang="zh-TW" altLang="en-US" sz="2000" b="1" dirty="0">
                <a:latin typeface="微軟正黑體" panose="020B0604030504040204" pitchFamily="34" charset="-120"/>
                <a:ea typeface="微軟正黑體" panose="020B0604030504040204" pitchFamily="34" charset="-120"/>
              </a:rPr>
              <a:t>、</a:t>
            </a:r>
            <a:r>
              <a:rPr lang="en-US" altLang="zh-TW" sz="2000" b="1" dirty="0">
                <a:latin typeface="微軟正黑體" panose="020B0604030504040204" pitchFamily="34" charset="-120"/>
                <a:ea typeface="微軟正黑體" panose="020B0604030504040204" pitchFamily="34" charset="-120"/>
              </a:rPr>
              <a:t>B-2</a:t>
            </a:r>
            <a:r>
              <a:rPr lang="zh-TW" altLang="en-US" sz="2000" b="1" dirty="0">
                <a:latin typeface="微軟正黑體" panose="020B0604030504040204" pitchFamily="34" charset="-120"/>
                <a:ea typeface="微軟正黑體" panose="020B0604030504040204" pitchFamily="34" charset="-120"/>
              </a:rPr>
              <a:t>」</a:t>
            </a:r>
            <a:r>
              <a:rPr lang="zh-TW" altLang="zh-TW" sz="2000" b="1" dirty="0">
                <a:latin typeface="微軟正黑體" panose="020B0604030504040204" pitchFamily="34" charset="-120"/>
                <a:ea typeface="微軟正黑體" panose="020B0604030504040204" pitchFamily="34" charset="-120"/>
              </a:rPr>
              <a:t> </a:t>
            </a:r>
            <a:endParaRPr lang="en-US" altLang="zh-TW" sz="2000" b="1" dirty="0">
              <a:latin typeface="微軟正黑體" panose="020B0604030504040204" pitchFamily="34" charset="-120"/>
              <a:ea typeface="微軟正黑體" panose="020B0604030504040204" pitchFamily="34" charset="-120"/>
            </a:endParaRPr>
          </a:p>
          <a:p>
            <a:pPr>
              <a:defRPr/>
            </a:pPr>
            <a:r>
              <a:rPr lang="en-US" altLang="zh-TW" sz="2000" b="1" dirty="0">
                <a:latin typeface="微軟正黑體" panose="020B0604030504040204" pitchFamily="34" charset="-120"/>
                <a:ea typeface="微軟正黑體" panose="020B0604030504040204" pitchFamily="34" charset="-120"/>
              </a:rPr>
              <a:t>                                                   (1/3)</a:t>
            </a:r>
            <a:endParaRPr lang="zh-TW" altLang="en-US" sz="2000" b="1" dirty="0">
              <a:latin typeface="微軟正黑體" panose="020B0604030504040204" pitchFamily="34" charset="-120"/>
              <a:ea typeface="微軟正黑體" panose="020B0604030504040204" pitchFamily="34" charset="-120"/>
            </a:endParaRPr>
          </a:p>
        </p:txBody>
      </p:sp>
      <p:sp>
        <p:nvSpPr>
          <p:cNvPr id="14" name="矩形 13"/>
          <p:cNvSpPr/>
          <p:nvPr/>
        </p:nvSpPr>
        <p:spPr>
          <a:xfrm>
            <a:off x="9304254" y="2462095"/>
            <a:ext cx="2701794" cy="553678"/>
          </a:xfrm>
          <a:prstGeom prst="rect">
            <a:avLst/>
          </a:prstGeom>
          <a:solidFill>
            <a:schemeClr val="accent6">
              <a:lumMod val="40000"/>
              <a:lumOff val="60000"/>
            </a:schemeClr>
          </a:solidFill>
          <a:ln>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選擇您欲上傳之</a:t>
            </a:r>
            <a:r>
              <a:rPr lang="en-US" altLang="zh-TW" sz="1600" b="1" dirty="0">
                <a:solidFill>
                  <a:srgbClr val="FF0000"/>
                </a:solidFill>
                <a:latin typeface="微軟正黑體" panose="020B0604030504040204" pitchFamily="34" charset="-120"/>
                <a:ea typeface="微軟正黑體" panose="020B0604030504040204" pitchFamily="34" charset="-120"/>
              </a:rPr>
              <a:t>PDF</a:t>
            </a:r>
            <a:r>
              <a:rPr lang="zh-TW" altLang="en-US" sz="1600" b="1" dirty="0">
                <a:solidFill>
                  <a:srgbClr val="FF0000"/>
                </a:solidFill>
                <a:latin typeface="微軟正黑體" panose="020B0604030504040204" pitchFamily="34" charset="-120"/>
                <a:ea typeface="微軟正黑體" panose="020B0604030504040204" pitchFamily="34" charset="-120"/>
              </a:rPr>
              <a:t>檔案</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a:r>
              <a:rPr lang="en-US" altLang="zh-TW" sz="1600" b="1" dirty="0">
                <a:solidFill>
                  <a:srgbClr val="FF0000"/>
                </a:solidFill>
                <a:latin typeface="微軟正黑體" panose="020B0604030504040204" pitchFamily="34" charset="-120"/>
                <a:ea typeface="微軟正黑體" panose="020B0604030504040204" pitchFamily="34" charset="-120"/>
              </a:rPr>
              <a:t>(</a:t>
            </a:r>
            <a:r>
              <a:rPr lang="zh-TW" altLang="en-US" sz="1600" b="1" dirty="0">
                <a:solidFill>
                  <a:srgbClr val="FF0000"/>
                </a:solidFill>
                <a:latin typeface="微軟正黑體" panose="020B0604030504040204" pitchFamily="34" charset="-120"/>
                <a:ea typeface="微軟正黑體" panose="020B0604030504040204" pitchFamily="34" charset="-120"/>
              </a:rPr>
              <a:t>請注意檔案限制大小</a:t>
            </a:r>
            <a:r>
              <a:rPr lang="en-US" altLang="zh-TW" sz="1600" b="1" dirty="0">
                <a:solidFill>
                  <a:srgbClr val="FF0000"/>
                </a:solidFill>
                <a:latin typeface="微軟正黑體" panose="020B0604030504040204" pitchFamily="34" charset="-120"/>
                <a:ea typeface="微軟正黑體" panose="020B0604030504040204" pitchFamily="34" charset="-120"/>
              </a:rPr>
              <a:t>)</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9175349" y="2534033"/>
            <a:ext cx="360000" cy="360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8" name="橢圓 17"/>
          <p:cNvSpPr/>
          <p:nvPr/>
        </p:nvSpPr>
        <p:spPr>
          <a:xfrm>
            <a:off x="7199990" y="2291408"/>
            <a:ext cx="924963" cy="6476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橢圓 23">
            <a:extLst>
              <a:ext uri="{FF2B5EF4-FFF2-40B4-BE49-F238E27FC236}">
                <a16:creationId xmlns:a16="http://schemas.microsoft.com/office/drawing/2014/main" id="{DE7AABE8-B01F-476D-BC50-45F309074471}"/>
              </a:ext>
            </a:extLst>
          </p:cNvPr>
          <p:cNvSpPr/>
          <p:nvPr/>
        </p:nvSpPr>
        <p:spPr>
          <a:xfrm>
            <a:off x="7215162" y="4265570"/>
            <a:ext cx="924963" cy="6476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5" name="群組 24">
            <a:extLst>
              <a:ext uri="{FF2B5EF4-FFF2-40B4-BE49-F238E27FC236}">
                <a16:creationId xmlns:a16="http://schemas.microsoft.com/office/drawing/2014/main" id="{C57C5560-EF6F-40E3-BA49-C8581E0807A5}"/>
              </a:ext>
            </a:extLst>
          </p:cNvPr>
          <p:cNvGrpSpPr/>
          <p:nvPr/>
        </p:nvGrpSpPr>
        <p:grpSpPr>
          <a:xfrm>
            <a:off x="423114" y="726201"/>
            <a:ext cx="7286811" cy="503799"/>
            <a:chOff x="605799" y="788558"/>
            <a:chExt cx="7286811" cy="503799"/>
          </a:xfrm>
        </p:grpSpPr>
        <p:sp>
          <p:nvSpPr>
            <p:cNvPr id="30" name="TextBox 75">
              <a:extLst>
                <a:ext uri="{FF2B5EF4-FFF2-40B4-BE49-F238E27FC236}">
                  <a16:creationId xmlns:a16="http://schemas.microsoft.com/office/drawing/2014/main" id="{B6094C9E-D7D9-4E73-B040-9C9FE0AD9CB8}"/>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31" name="Freeform: Shape 37">
              <a:extLst>
                <a:ext uri="{FF2B5EF4-FFF2-40B4-BE49-F238E27FC236}">
                  <a16:creationId xmlns:a16="http://schemas.microsoft.com/office/drawing/2014/main" id="{AC8F2D2F-EE26-40E2-B931-FF9D8AFFD84D}"/>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pic>
        <p:nvPicPr>
          <p:cNvPr id="12" name="圖片 11">
            <a:extLst>
              <a:ext uri="{FF2B5EF4-FFF2-40B4-BE49-F238E27FC236}">
                <a16:creationId xmlns:a16="http://schemas.microsoft.com/office/drawing/2014/main" id="{8D7C8F48-C0DC-4974-AAD0-298AB54D97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5"/>
          <a:stretch/>
        </p:blipFill>
        <p:spPr>
          <a:xfrm>
            <a:off x="1524222" y="4911047"/>
            <a:ext cx="5257203" cy="1699476"/>
          </a:xfrm>
          <a:prstGeom prst="rect">
            <a:avLst/>
          </a:prstGeom>
        </p:spPr>
      </p:pic>
      <p:sp>
        <p:nvSpPr>
          <p:cNvPr id="29" name="橢圓 28">
            <a:extLst>
              <a:ext uri="{FF2B5EF4-FFF2-40B4-BE49-F238E27FC236}">
                <a16:creationId xmlns:a16="http://schemas.microsoft.com/office/drawing/2014/main" id="{959BA8AB-D691-4EF8-AA2B-BA117FFDED94}"/>
              </a:ext>
            </a:extLst>
          </p:cNvPr>
          <p:cNvSpPr/>
          <p:nvPr/>
        </p:nvSpPr>
        <p:spPr>
          <a:xfrm>
            <a:off x="6115627" y="4821584"/>
            <a:ext cx="609117" cy="4345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6307384" y="5331835"/>
            <a:ext cx="4759407" cy="285422"/>
          </a:xfrm>
          <a:prstGeom prst="rect">
            <a:avLst/>
          </a:prstGeom>
          <a:solidFill>
            <a:schemeClr val="accent6">
              <a:lumMod val="40000"/>
              <a:lumOff val="60000"/>
            </a:schemeClr>
          </a:solidFill>
          <a:ln>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上傳後請點選「</a:t>
            </a:r>
            <a:r>
              <a:rPr lang="zh-TW" altLang="en-US" sz="1600" b="1" dirty="0">
                <a:solidFill>
                  <a:srgbClr val="0000FF"/>
                </a:solidFill>
                <a:latin typeface="微軟正黑體" panose="020B0604030504040204" pitchFamily="34" charset="-120"/>
                <a:ea typeface="微軟正黑體" panose="020B0604030504040204" pitchFamily="34" charset="-120"/>
              </a:rPr>
              <a:t>預覽</a:t>
            </a:r>
            <a:r>
              <a:rPr lang="zh-TW" altLang="en-US" sz="1600" b="1" dirty="0">
                <a:solidFill>
                  <a:schemeClr val="tx1"/>
                </a:solidFill>
                <a:latin typeface="微軟正黑體" panose="020B0604030504040204" pitchFamily="34" charset="-120"/>
                <a:ea typeface="微軟正黑體" panose="020B0604030504040204" pitchFamily="34" charset="-120"/>
              </a:rPr>
              <a:t>」，檢視上傳檔案是否正確</a:t>
            </a:r>
          </a:p>
        </p:txBody>
      </p:sp>
      <p:sp>
        <p:nvSpPr>
          <p:cNvPr id="17" name="橢圓 16"/>
          <p:cNvSpPr/>
          <p:nvPr/>
        </p:nvSpPr>
        <p:spPr>
          <a:xfrm>
            <a:off x="6215941" y="5294546"/>
            <a:ext cx="360000" cy="360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28" name="组合 226">
            <a:extLst>
              <a:ext uri="{FF2B5EF4-FFF2-40B4-BE49-F238E27FC236}">
                <a16:creationId xmlns:a16="http://schemas.microsoft.com/office/drawing/2014/main" id="{0DC4A7F4-E001-4428-8A21-0C02002EFB16}"/>
              </a:ext>
            </a:extLst>
          </p:cNvPr>
          <p:cNvGrpSpPr/>
          <p:nvPr/>
        </p:nvGrpSpPr>
        <p:grpSpPr>
          <a:xfrm rot="15518993" flipH="1" flipV="1">
            <a:off x="7098447" y="2455992"/>
            <a:ext cx="277830" cy="514700"/>
            <a:chOff x="8054975" y="4678363"/>
            <a:chExt cx="747713" cy="1430337"/>
          </a:xfrm>
          <a:solidFill>
            <a:schemeClr val="accent4">
              <a:lumMod val="20000"/>
              <a:lumOff val="80000"/>
            </a:schemeClr>
          </a:solidFill>
        </p:grpSpPr>
        <p:sp>
          <p:nvSpPr>
            <p:cNvPr id="32" name="Freeform 32">
              <a:extLst>
                <a:ext uri="{FF2B5EF4-FFF2-40B4-BE49-F238E27FC236}">
                  <a16:creationId xmlns:a16="http://schemas.microsoft.com/office/drawing/2014/main" id="{A6A8F08A-79E0-473A-A504-D25409242922}"/>
                </a:ext>
              </a:extLst>
            </p:cNvPr>
            <p:cNvSpPr/>
            <p:nvPr/>
          </p:nvSpPr>
          <p:spPr bwMode="auto">
            <a:xfrm>
              <a:off x="8054975" y="4678363"/>
              <a:ext cx="357188" cy="1166813"/>
            </a:xfrm>
            <a:custGeom>
              <a:avLst/>
              <a:gdLst>
                <a:gd name="T0" fmla="*/ 86 w 166"/>
                <a:gd name="T1" fmla="*/ 543 h 543"/>
                <a:gd name="T2" fmla="*/ 70 w 166"/>
                <a:gd name="T3" fmla="*/ 441 h 543"/>
                <a:gd name="T4" fmla="*/ 38 w 166"/>
                <a:gd name="T5" fmla="*/ 403 h 543"/>
                <a:gd name="T6" fmla="*/ 14 w 166"/>
                <a:gd name="T7" fmla="*/ 333 h 543"/>
                <a:gd name="T8" fmla="*/ 1 w 166"/>
                <a:gd name="T9" fmla="*/ 228 h 543"/>
                <a:gd name="T10" fmla="*/ 15 w 166"/>
                <a:gd name="T11" fmla="*/ 188 h 543"/>
                <a:gd name="T12" fmla="*/ 47 w 166"/>
                <a:gd name="T13" fmla="*/ 199 h 543"/>
                <a:gd name="T14" fmla="*/ 58 w 166"/>
                <a:gd name="T15" fmla="*/ 233 h 543"/>
                <a:gd name="T16" fmla="*/ 68 w 166"/>
                <a:gd name="T17" fmla="*/ 284 h 543"/>
                <a:gd name="T18" fmla="*/ 79 w 166"/>
                <a:gd name="T19" fmla="*/ 304 h 543"/>
                <a:gd name="T20" fmla="*/ 100 w 166"/>
                <a:gd name="T21" fmla="*/ 292 h 543"/>
                <a:gd name="T22" fmla="*/ 93 w 166"/>
                <a:gd name="T23" fmla="*/ 62 h 543"/>
                <a:gd name="T24" fmla="*/ 95 w 166"/>
                <a:gd name="T25" fmla="*/ 23 h 543"/>
                <a:gd name="T26" fmla="*/ 123 w 166"/>
                <a:gd name="T27" fmla="*/ 0 h 543"/>
                <a:gd name="T28" fmla="*/ 147 w 166"/>
                <a:gd name="T29" fmla="*/ 17 h 543"/>
                <a:gd name="T30" fmla="*/ 155 w 166"/>
                <a:gd name="T31" fmla="*/ 48 h 543"/>
                <a:gd name="T32" fmla="*/ 166 w 166"/>
                <a:gd name="T33" fmla="*/ 22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543">
                  <a:moveTo>
                    <a:pt x="86" y="543"/>
                  </a:moveTo>
                  <a:cubicBezTo>
                    <a:pt x="87" y="510"/>
                    <a:pt x="88" y="469"/>
                    <a:pt x="70" y="441"/>
                  </a:cubicBezTo>
                  <a:cubicBezTo>
                    <a:pt x="60" y="427"/>
                    <a:pt x="47" y="416"/>
                    <a:pt x="38" y="403"/>
                  </a:cubicBezTo>
                  <a:cubicBezTo>
                    <a:pt x="23" y="382"/>
                    <a:pt x="18" y="357"/>
                    <a:pt x="14" y="333"/>
                  </a:cubicBezTo>
                  <a:cubicBezTo>
                    <a:pt x="8" y="298"/>
                    <a:pt x="4" y="263"/>
                    <a:pt x="1" y="228"/>
                  </a:cubicBezTo>
                  <a:cubicBezTo>
                    <a:pt x="0" y="213"/>
                    <a:pt x="2" y="195"/>
                    <a:pt x="15" y="188"/>
                  </a:cubicBezTo>
                  <a:cubicBezTo>
                    <a:pt x="26" y="183"/>
                    <a:pt x="40" y="189"/>
                    <a:pt x="47" y="199"/>
                  </a:cubicBezTo>
                  <a:cubicBezTo>
                    <a:pt x="54" y="208"/>
                    <a:pt x="56" y="221"/>
                    <a:pt x="58" y="233"/>
                  </a:cubicBezTo>
                  <a:cubicBezTo>
                    <a:pt x="62" y="250"/>
                    <a:pt x="65" y="267"/>
                    <a:pt x="68" y="284"/>
                  </a:cubicBezTo>
                  <a:cubicBezTo>
                    <a:pt x="69" y="292"/>
                    <a:pt x="71" y="301"/>
                    <a:pt x="79" y="304"/>
                  </a:cubicBezTo>
                  <a:cubicBezTo>
                    <a:pt x="87" y="308"/>
                    <a:pt x="97" y="300"/>
                    <a:pt x="100" y="292"/>
                  </a:cubicBezTo>
                  <a:cubicBezTo>
                    <a:pt x="102" y="220"/>
                    <a:pt x="101" y="133"/>
                    <a:pt x="93" y="62"/>
                  </a:cubicBezTo>
                  <a:cubicBezTo>
                    <a:pt x="92" y="49"/>
                    <a:pt x="91" y="36"/>
                    <a:pt x="95" y="23"/>
                  </a:cubicBezTo>
                  <a:cubicBezTo>
                    <a:pt x="99" y="11"/>
                    <a:pt x="110" y="0"/>
                    <a:pt x="123" y="0"/>
                  </a:cubicBezTo>
                  <a:cubicBezTo>
                    <a:pt x="133" y="0"/>
                    <a:pt x="142" y="8"/>
                    <a:pt x="147" y="17"/>
                  </a:cubicBezTo>
                  <a:cubicBezTo>
                    <a:pt x="152" y="27"/>
                    <a:pt x="154" y="37"/>
                    <a:pt x="155" y="48"/>
                  </a:cubicBezTo>
                  <a:cubicBezTo>
                    <a:pt x="162" y="108"/>
                    <a:pt x="164" y="168"/>
                    <a:pt x="166" y="229"/>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33" name="Freeform 33">
              <a:extLst>
                <a:ext uri="{FF2B5EF4-FFF2-40B4-BE49-F238E27FC236}">
                  <a16:creationId xmlns:a16="http://schemas.microsoft.com/office/drawing/2014/main" id="{75B13A0D-26BD-4025-B19B-EB64D1306216}"/>
                </a:ext>
              </a:extLst>
            </p:cNvPr>
            <p:cNvSpPr/>
            <p:nvPr/>
          </p:nvSpPr>
          <p:spPr bwMode="auto">
            <a:xfrm>
              <a:off x="8408988" y="5019675"/>
              <a:ext cx="146050" cy="133350"/>
            </a:xfrm>
            <a:custGeom>
              <a:avLst/>
              <a:gdLst>
                <a:gd name="T0" fmla="*/ 0 w 68"/>
                <a:gd name="T1" fmla="*/ 11 h 62"/>
                <a:gd name="T2" fmla="*/ 41 w 68"/>
                <a:gd name="T3" fmla="*/ 0 h 62"/>
                <a:gd name="T4" fmla="*/ 59 w 68"/>
                <a:gd name="T5" fmla="*/ 14 h 62"/>
                <a:gd name="T6" fmla="*/ 67 w 68"/>
                <a:gd name="T7" fmla="*/ 62 h 62"/>
              </a:gdLst>
              <a:ahLst/>
              <a:cxnLst>
                <a:cxn ang="0">
                  <a:pos x="T0" y="T1"/>
                </a:cxn>
                <a:cxn ang="0">
                  <a:pos x="T2" y="T3"/>
                </a:cxn>
                <a:cxn ang="0">
                  <a:pos x="T4" y="T5"/>
                </a:cxn>
                <a:cxn ang="0">
                  <a:pos x="T6" y="T7"/>
                </a:cxn>
              </a:cxnLst>
              <a:rect l="0" t="0" r="r" b="b"/>
              <a:pathLst>
                <a:path w="68" h="62">
                  <a:moveTo>
                    <a:pt x="0" y="11"/>
                  </a:moveTo>
                  <a:cubicBezTo>
                    <a:pt x="11" y="2"/>
                    <a:pt x="27" y="0"/>
                    <a:pt x="41" y="0"/>
                  </a:cubicBezTo>
                  <a:cubicBezTo>
                    <a:pt x="51" y="0"/>
                    <a:pt x="56" y="5"/>
                    <a:pt x="59" y="14"/>
                  </a:cubicBezTo>
                  <a:cubicBezTo>
                    <a:pt x="65" y="29"/>
                    <a:pt x="68" y="46"/>
                    <a:pt x="67" y="62"/>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34" name="Freeform 34">
              <a:extLst>
                <a:ext uri="{FF2B5EF4-FFF2-40B4-BE49-F238E27FC236}">
                  <a16:creationId xmlns:a16="http://schemas.microsoft.com/office/drawing/2014/main" id="{A05F81FF-8958-4FE7-BBB6-AF6D95466406}"/>
                </a:ext>
              </a:extLst>
            </p:cNvPr>
            <p:cNvSpPr/>
            <p:nvPr/>
          </p:nvSpPr>
          <p:spPr bwMode="auto">
            <a:xfrm>
              <a:off x="8545513" y="5068888"/>
              <a:ext cx="136525" cy="168275"/>
            </a:xfrm>
            <a:custGeom>
              <a:avLst/>
              <a:gdLst>
                <a:gd name="T0" fmla="*/ 0 w 63"/>
                <a:gd name="T1" fmla="*/ 5 h 78"/>
                <a:gd name="T2" fmla="*/ 25 w 63"/>
                <a:gd name="T3" fmla="*/ 0 h 78"/>
                <a:gd name="T4" fmla="*/ 48 w 63"/>
                <a:gd name="T5" fmla="*/ 9 h 78"/>
                <a:gd name="T6" fmla="*/ 55 w 63"/>
                <a:gd name="T7" fmla="*/ 24 h 78"/>
                <a:gd name="T8" fmla="*/ 62 w 63"/>
                <a:gd name="T9" fmla="*/ 78 h 78"/>
              </a:gdLst>
              <a:ahLst/>
              <a:cxnLst>
                <a:cxn ang="0">
                  <a:pos x="T0" y="T1"/>
                </a:cxn>
                <a:cxn ang="0">
                  <a:pos x="T2" y="T3"/>
                </a:cxn>
                <a:cxn ang="0">
                  <a:pos x="T4" y="T5"/>
                </a:cxn>
                <a:cxn ang="0">
                  <a:pos x="T6" y="T7"/>
                </a:cxn>
                <a:cxn ang="0">
                  <a:pos x="T8" y="T9"/>
                </a:cxn>
              </a:cxnLst>
              <a:rect l="0" t="0" r="r" b="b"/>
              <a:pathLst>
                <a:path w="63" h="78">
                  <a:moveTo>
                    <a:pt x="0" y="5"/>
                  </a:moveTo>
                  <a:cubicBezTo>
                    <a:pt x="8" y="3"/>
                    <a:pt x="17" y="0"/>
                    <a:pt x="25" y="0"/>
                  </a:cubicBezTo>
                  <a:cubicBezTo>
                    <a:pt x="34" y="0"/>
                    <a:pt x="43" y="3"/>
                    <a:pt x="48" y="9"/>
                  </a:cubicBezTo>
                  <a:cubicBezTo>
                    <a:pt x="52" y="13"/>
                    <a:pt x="54" y="18"/>
                    <a:pt x="55" y="24"/>
                  </a:cubicBezTo>
                  <a:cubicBezTo>
                    <a:pt x="61" y="41"/>
                    <a:pt x="63" y="59"/>
                    <a:pt x="62" y="78"/>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35" name="Freeform 35">
              <a:extLst>
                <a:ext uri="{FF2B5EF4-FFF2-40B4-BE49-F238E27FC236}">
                  <a16:creationId xmlns:a16="http://schemas.microsoft.com/office/drawing/2014/main" id="{6B8C58EC-F2A8-4B32-BA9D-80B1750A1799}"/>
                </a:ext>
              </a:extLst>
            </p:cNvPr>
            <p:cNvSpPr/>
            <p:nvPr/>
          </p:nvSpPr>
          <p:spPr bwMode="auto">
            <a:xfrm>
              <a:off x="8666163" y="5127625"/>
              <a:ext cx="136525" cy="708025"/>
            </a:xfrm>
            <a:custGeom>
              <a:avLst/>
              <a:gdLst>
                <a:gd name="T0" fmla="*/ 3 w 63"/>
                <a:gd name="T1" fmla="*/ 6 h 330"/>
                <a:gd name="T2" fmla="*/ 46 w 63"/>
                <a:gd name="T3" fmla="*/ 28 h 330"/>
                <a:gd name="T4" fmla="*/ 58 w 63"/>
                <a:gd name="T5" fmla="*/ 80 h 330"/>
                <a:gd name="T6" fmla="*/ 46 w 63"/>
                <a:gd name="T7" fmla="*/ 210 h 330"/>
                <a:gd name="T8" fmla="*/ 16 w 63"/>
                <a:gd name="T9" fmla="*/ 267 h 330"/>
                <a:gd name="T10" fmla="*/ 4 w 63"/>
                <a:gd name="T11" fmla="*/ 330 h 330"/>
              </a:gdLst>
              <a:ahLst/>
              <a:cxnLst>
                <a:cxn ang="0">
                  <a:pos x="T0" y="T1"/>
                </a:cxn>
                <a:cxn ang="0">
                  <a:pos x="T2" y="T3"/>
                </a:cxn>
                <a:cxn ang="0">
                  <a:pos x="T4" y="T5"/>
                </a:cxn>
                <a:cxn ang="0">
                  <a:pos x="T6" y="T7"/>
                </a:cxn>
                <a:cxn ang="0">
                  <a:pos x="T8" y="T9"/>
                </a:cxn>
                <a:cxn ang="0">
                  <a:pos x="T10" y="T11"/>
                </a:cxn>
              </a:cxnLst>
              <a:rect l="0" t="0" r="r" b="b"/>
              <a:pathLst>
                <a:path w="63" h="330">
                  <a:moveTo>
                    <a:pt x="3" y="6"/>
                  </a:moveTo>
                  <a:cubicBezTo>
                    <a:pt x="20" y="0"/>
                    <a:pt x="37" y="12"/>
                    <a:pt x="46" y="28"/>
                  </a:cubicBezTo>
                  <a:cubicBezTo>
                    <a:pt x="55" y="43"/>
                    <a:pt x="57" y="62"/>
                    <a:pt x="58" y="80"/>
                  </a:cubicBezTo>
                  <a:cubicBezTo>
                    <a:pt x="61" y="124"/>
                    <a:pt x="63" y="170"/>
                    <a:pt x="46" y="210"/>
                  </a:cubicBezTo>
                  <a:cubicBezTo>
                    <a:pt x="38" y="230"/>
                    <a:pt x="24" y="247"/>
                    <a:pt x="16" y="267"/>
                  </a:cubicBezTo>
                  <a:cubicBezTo>
                    <a:pt x="6" y="290"/>
                    <a:pt x="0" y="305"/>
                    <a:pt x="4" y="330"/>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36" name="Freeform 36">
              <a:extLst>
                <a:ext uri="{FF2B5EF4-FFF2-40B4-BE49-F238E27FC236}">
                  <a16:creationId xmlns:a16="http://schemas.microsoft.com/office/drawing/2014/main" id="{3F0E8BF9-FF66-4ECD-939D-FE3A038DD895}"/>
                </a:ext>
              </a:extLst>
            </p:cNvPr>
            <p:cNvSpPr/>
            <p:nvPr/>
          </p:nvSpPr>
          <p:spPr bwMode="auto">
            <a:xfrm>
              <a:off x="8158163" y="5838825"/>
              <a:ext cx="590550" cy="269875"/>
            </a:xfrm>
            <a:custGeom>
              <a:avLst/>
              <a:gdLst>
                <a:gd name="T0" fmla="*/ 0 w 274"/>
                <a:gd name="T1" fmla="*/ 6 h 126"/>
                <a:gd name="T2" fmla="*/ 261 w 274"/>
                <a:gd name="T3" fmla="*/ 0 h 126"/>
                <a:gd name="T4" fmla="*/ 274 w 274"/>
                <a:gd name="T5" fmla="*/ 104 h 126"/>
                <a:gd name="T6" fmla="*/ 11 w 274"/>
                <a:gd name="T7" fmla="*/ 126 h 126"/>
                <a:gd name="T8" fmla="*/ 0 w 274"/>
                <a:gd name="T9" fmla="*/ 6 h 126"/>
              </a:gdLst>
              <a:ahLst/>
              <a:cxnLst>
                <a:cxn ang="0">
                  <a:pos x="T0" y="T1"/>
                </a:cxn>
                <a:cxn ang="0">
                  <a:pos x="T2" y="T3"/>
                </a:cxn>
                <a:cxn ang="0">
                  <a:pos x="T4" y="T5"/>
                </a:cxn>
                <a:cxn ang="0">
                  <a:pos x="T6" y="T7"/>
                </a:cxn>
                <a:cxn ang="0">
                  <a:pos x="T8" y="T9"/>
                </a:cxn>
              </a:cxnLst>
              <a:rect l="0" t="0" r="r" b="b"/>
              <a:pathLst>
                <a:path w="274" h="126">
                  <a:moveTo>
                    <a:pt x="0" y="6"/>
                  </a:moveTo>
                  <a:cubicBezTo>
                    <a:pt x="87" y="4"/>
                    <a:pt x="174" y="2"/>
                    <a:pt x="261" y="0"/>
                  </a:cubicBezTo>
                  <a:cubicBezTo>
                    <a:pt x="268" y="34"/>
                    <a:pt x="273" y="69"/>
                    <a:pt x="274" y="104"/>
                  </a:cubicBezTo>
                  <a:cubicBezTo>
                    <a:pt x="186" y="110"/>
                    <a:pt x="98" y="117"/>
                    <a:pt x="11" y="126"/>
                  </a:cubicBezTo>
                  <a:cubicBezTo>
                    <a:pt x="5" y="87"/>
                    <a:pt x="1" y="46"/>
                    <a:pt x="0" y="6"/>
                  </a:cubicBezTo>
                  <a:close/>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grpSp>
      <p:grpSp>
        <p:nvGrpSpPr>
          <p:cNvPr id="37" name="组合 226">
            <a:extLst>
              <a:ext uri="{FF2B5EF4-FFF2-40B4-BE49-F238E27FC236}">
                <a16:creationId xmlns:a16="http://schemas.microsoft.com/office/drawing/2014/main" id="{AF282C7A-B60A-4133-960F-D65350771A8C}"/>
              </a:ext>
            </a:extLst>
          </p:cNvPr>
          <p:cNvGrpSpPr/>
          <p:nvPr/>
        </p:nvGrpSpPr>
        <p:grpSpPr>
          <a:xfrm rot="15518993" flipH="1" flipV="1">
            <a:off x="7130654" y="4408632"/>
            <a:ext cx="277830" cy="514700"/>
            <a:chOff x="8054975" y="4678363"/>
            <a:chExt cx="747713" cy="1430337"/>
          </a:xfrm>
          <a:solidFill>
            <a:schemeClr val="accent4">
              <a:lumMod val="20000"/>
              <a:lumOff val="80000"/>
            </a:schemeClr>
          </a:solidFill>
        </p:grpSpPr>
        <p:sp>
          <p:nvSpPr>
            <p:cNvPr id="38" name="Freeform 32">
              <a:extLst>
                <a:ext uri="{FF2B5EF4-FFF2-40B4-BE49-F238E27FC236}">
                  <a16:creationId xmlns:a16="http://schemas.microsoft.com/office/drawing/2014/main" id="{0A59DA73-F054-4731-B4E9-87C7B7D0B74E}"/>
                </a:ext>
              </a:extLst>
            </p:cNvPr>
            <p:cNvSpPr/>
            <p:nvPr/>
          </p:nvSpPr>
          <p:spPr bwMode="auto">
            <a:xfrm>
              <a:off x="8054975" y="4678363"/>
              <a:ext cx="357188" cy="1166813"/>
            </a:xfrm>
            <a:custGeom>
              <a:avLst/>
              <a:gdLst>
                <a:gd name="T0" fmla="*/ 86 w 166"/>
                <a:gd name="T1" fmla="*/ 543 h 543"/>
                <a:gd name="T2" fmla="*/ 70 w 166"/>
                <a:gd name="T3" fmla="*/ 441 h 543"/>
                <a:gd name="T4" fmla="*/ 38 w 166"/>
                <a:gd name="T5" fmla="*/ 403 h 543"/>
                <a:gd name="T6" fmla="*/ 14 w 166"/>
                <a:gd name="T7" fmla="*/ 333 h 543"/>
                <a:gd name="T8" fmla="*/ 1 w 166"/>
                <a:gd name="T9" fmla="*/ 228 h 543"/>
                <a:gd name="T10" fmla="*/ 15 w 166"/>
                <a:gd name="T11" fmla="*/ 188 h 543"/>
                <a:gd name="T12" fmla="*/ 47 w 166"/>
                <a:gd name="T13" fmla="*/ 199 h 543"/>
                <a:gd name="T14" fmla="*/ 58 w 166"/>
                <a:gd name="T15" fmla="*/ 233 h 543"/>
                <a:gd name="T16" fmla="*/ 68 w 166"/>
                <a:gd name="T17" fmla="*/ 284 h 543"/>
                <a:gd name="T18" fmla="*/ 79 w 166"/>
                <a:gd name="T19" fmla="*/ 304 h 543"/>
                <a:gd name="T20" fmla="*/ 100 w 166"/>
                <a:gd name="T21" fmla="*/ 292 h 543"/>
                <a:gd name="T22" fmla="*/ 93 w 166"/>
                <a:gd name="T23" fmla="*/ 62 h 543"/>
                <a:gd name="T24" fmla="*/ 95 w 166"/>
                <a:gd name="T25" fmla="*/ 23 h 543"/>
                <a:gd name="T26" fmla="*/ 123 w 166"/>
                <a:gd name="T27" fmla="*/ 0 h 543"/>
                <a:gd name="T28" fmla="*/ 147 w 166"/>
                <a:gd name="T29" fmla="*/ 17 h 543"/>
                <a:gd name="T30" fmla="*/ 155 w 166"/>
                <a:gd name="T31" fmla="*/ 48 h 543"/>
                <a:gd name="T32" fmla="*/ 166 w 166"/>
                <a:gd name="T33" fmla="*/ 22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543">
                  <a:moveTo>
                    <a:pt x="86" y="543"/>
                  </a:moveTo>
                  <a:cubicBezTo>
                    <a:pt x="87" y="510"/>
                    <a:pt x="88" y="469"/>
                    <a:pt x="70" y="441"/>
                  </a:cubicBezTo>
                  <a:cubicBezTo>
                    <a:pt x="60" y="427"/>
                    <a:pt x="47" y="416"/>
                    <a:pt x="38" y="403"/>
                  </a:cubicBezTo>
                  <a:cubicBezTo>
                    <a:pt x="23" y="382"/>
                    <a:pt x="18" y="357"/>
                    <a:pt x="14" y="333"/>
                  </a:cubicBezTo>
                  <a:cubicBezTo>
                    <a:pt x="8" y="298"/>
                    <a:pt x="4" y="263"/>
                    <a:pt x="1" y="228"/>
                  </a:cubicBezTo>
                  <a:cubicBezTo>
                    <a:pt x="0" y="213"/>
                    <a:pt x="2" y="195"/>
                    <a:pt x="15" y="188"/>
                  </a:cubicBezTo>
                  <a:cubicBezTo>
                    <a:pt x="26" y="183"/>
                    <a:pt x="40" y="189"/>
                    <a:pt x="47" y="199"/>
                  </a:cubicBezTo>
                  <a:cubicBezTo>
                    <a:pt x="54" y="208"/>
                    <a:pt x="56" y="221"/>
                    <a:pt x="58" y="233"/>
                  </a:cubicBezTo>
                  <a:cubicBezTo>
                    <a:pt x="62" y="250"/>
                    <a:pt x="65" y="267"/>
                    <a:pt x="68" y="284"/>
                  </a:cubicBezTo>
                  <a:cubicBezTo>
                    <a:pt x="69" y="292"/>
                    <a:pt x="71" y="301"/>
                    <a:pt x="79" y="304"/>
                  </a:cubicBezTo>
                  <a:cubicBezTo>
                    <a:pt x="87" y="308"/>
                    <a:pt x="97" y="300"/>
                    <a:pt x="100" y="292"/>
                  </a:cubicBezTo>
                  <a:cubicBezTo>
                    <a:pt x="102" y="220"/>
                    <a:pt x="101" y="133"/>
                    <a:pt x="93" y="62"/>
                  </a:cubicBezTo>
                  <a:cubicBezTo>
                    <a:pt x="92" y="49"/>
                    <a:pt x="91" y="36"/>
                    <a:pt x="95" y="23"/>
                  </a:cubicBezTo>
                  <a:cubicBezTo>
                    <a:pt x="99" y="11"/>
                    <a:pt x="110" y="0"/>
                    <a:pt x="123" y="0"/>
                  </a:cubicBezTo>
                  <a:cubicBezTo>
                    <a:pt x="133" y="0"/>
                    <a:pt x="142" y="8"/>
                    <a:pt x="147" y="17"/>
                  </a:cubicBezTo>
                  <a:cubicBezTo>
                    <a:pt x="152" y="27"/>
                    <a:pt x="154" y="37"/>
                    <a:pt x="155" y="48"/>
                  </a:cubicBezTo>
                  <a:cubicBezTo>
                    <a:pt x="162" y="108"/>
                    <a:pt x="164" y="168"/>
                    <a:pt x="166" y="229"/>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39" name="Freeform 33">
              <a:extLst>
                <a:ext uri="{FF2B5EF4-FFF2-40B4-BE49-F238E27FC236}">
                  <a16:creationId xmlns:a16="http://schemas.microsoft.com/office/drawing/2014/main" id="{EB82F891-1B99-40A1-AFF7-65DFD7AAFBBB}"/>
                </a:ext>
              </a:extLst>
            </p:cNvPr>
            <p:cNvSpPr/>
            <p:nvPr/>
          </p:nvSpPr>
          <p:spPr bwMode="auto">
            <a:xfrm>
              <a:off x="8408988" y="5019675"/>
              <a:ext cx="146050" cy="133350"/>
            </a:xfrm>
            <a:custGeom>
              <a:avLst/>
              <a:gdLst>
                <a:gd name="T0" fmla="*/ 0 w 68"/>
                <a:gd name="T1" fmla="*/ 11 h 62"/>
                <a:gd name="T2" fmla="*/ 41 w 68"/>
                <a:gd name="T3" fmla="*/ 0 h 62"/>
                <a:gd name="T4" fmla="*/ 59 w 68"/>
                <a:gd name="T5" fmla="*/ 14 h 62"/>
                <a:gd name="T6" fmla="*/ 67 w 68"/>
                <a:gd name="T7" fmla="*/ 62 h 62"/>
              </a:gdLst>
              <a:ahLst/>
              <a:cxnLst>
                <a:cxn ang="0">
                  <a:pos x="T0" y="T1"/>
                </a:cxn>
                <a:cxn ang="0">
                  <a:pos x="T2" y="T3"/>
                </a:cxn>
                <a:cxn ang="0">
                  <a:pos x="T4" y="T5"/>
                </a:cxn>
                <a:cxn ang="0">
                  <a:pos x="T6" y="T7"/>
                </a:cxn>
              </a:cxnLst>
              <a:rect l="0" t="0" r="r" b="b"/>
              <a:pathLst>
                <a:path w="68" h="62">
                  <a:moveTo>
                    <a:pt x="0" y="11"/>
                  </a:moveTo>
                  <a:cubicBezTo>
                    <a:pt x="11" y="2"/>
                    <a:pt x="27" y="0"/>
                    <a:pt x="41" y="0"/>
                  </a:cubicBezTo>
                  <a:cubicBezTo>
                    <a:pt x="51" y="0"/>
                    <a:pt x="56" y="5"/>
                    <a:pt x="59" y="14"/>
                  </a:cubicBezTo>
                  <a:cubicBezTo>
                    <a:pt x="65" y="29"/>
                    <a:pt x="68" y="46"/>
                    <a:pt x="67" y="62"/>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40" name="Freeform 34">
              <a:extLst>
                <a:ext uri="{FF2B5EF4-FFF2-40B4-BE49-F238E27FC236}">
                  <a16:creationId xmlns:a16="http://schemas.microsoft.com/office/drawing/2014/main" id="{34BF8721-ADE2-4E57-9391-0E9D16ADBB32}"/>
                </a:ext>
              </a:extLst>
            </p:cNvPr>
            <p:cNvSpPr/>
            <p:nvPr/>
          </p:nvSpPr>
          <p:spPr bwMode="auto">
            <a:xfrm>
              <a:off x="8545513" y="5068888"/>
              <a:ext cx="136525" cy="168275"/>
            </a:xfrm>
            <a:custGeom>
              <a:avLst/>
              <a:gdLst>
                <a:gd name="T0" fmla="*/ 0 w 63"/>
                <a:gd name="T1" fmla="*/ 5 h 78"/>
                <a:gd name="T2" fmla="*/ 25 w 63"/>
                <a:gd name="T3" fmla="*/ 0 h 78"/>
                <a:gd name="T4" fmla="*/ 48 w 63"/>
                <a:gd name="T5" fmla="*/ 9 h 78"/>
                <a:gd name="T6" fmla="*/ 55 w 63"/>
                <a:gd name="T7" fmla="*/ 24 h 78"/>
                <a:gd name="T8" fmla="*/ 62 w 63"/>
                <a:gd name="T9" fmla="*/ 78 h 78"/>
              </a:gdLst>
              <a:ahLst/>
              <a:cxnLst>
                <a:cxn ang="0">
                  <a:pos x="T0" y="T1"/>
                </a:cxn>
                <a:cxn ang="0">
                  <a:pos x="T2" y="T3"/>
                </a:cxn>
                <a:cxn ang="0">
                  <a:pos x="T4" y="T5"/>
                </a:cxn>
                <a:cxn ang="0">
                  <a:pos x="T6" y="T7"/>
                </a:cxn>
                <a:cxn ang="0">
                  <a:pos x="T8" y="T9"/>
                </a:cxn>
              </a:cxnLst>
              <a:rect l="0" t="0" r="r" b="b"/>
              <a:pathLst>
                <a:path w="63" h="78">
                  <a:moveTo>
                    <a:pt x="0" y="5"/>
                  </a:moveTo>
                  <a:cubicBezTo>
                    <a:pt x="8" y="3"/>
                    <a:pt x="17" y="0"/>
                    <a:pt x="25" y="0"/>
                  </a:cubicBezTo>
                  <a:cubicBezTo>
                    <a:pt x="34" y="0"/>
                    <a:pt x="43" y="3"/>
                    <a:pt x="48" y="9"/>
                  </a:cubicBezTo>
                  <a:cubicBezTo>
                    <a:pt x="52" y="13"/>
                    <a:pt x="54" y="18"/>
                    <a:pt x="55" y="24"/>
                  </a:cubicBezTo>
                  <a:cubicBezTo>
                    <a:pt x="61" y="41"/>
                    <a:pt x="63" y="59"/>
                    <a:pt x="62" y="78"/>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41" name="Freeform 35">
              <a:extLst>
                <a:ext uri="{FF2B5EF4-FFF2-40B4-BE49-F238E27FC236}">
                  <a16:creationId xmlns:a16="http://schemas.microsoft.com/office/drawing/2014/main" id="{861A2FE3-C99C-449D-B36B-B8F429967DBE}"/>
                </a:ext>
              </a:extLst>
            </p:cNvPr>
            <p:cNvSpPr/>
            <p:nvPr/>
          </p:nvSpPr>
          <p:spPr bwMode="auto">
            <a:xfrm>
              <a:off x="8666163" y="5127625"/>
              <a:ext cx="136525" cy="708025"/>
            </a:xfrm>
            <a:custGeom>
              <a:avLst/>
              <a:gdLst>
                <a:gd name="T0" fmla="*/ 3 w 63"/>
                <a:gd name="T1" fmla="*/ 6 h 330"/>
                <a:gd name="T2" fmla="*/ 46 w 63"/>
                <a:gd name="T3" fmla="*/ 28 h 330"/>
                <a:gd name="T4" fmla="*/ 58 w 63"/>
                <a:gd name="T5" fmla="*/ 80 h 330"/>
                <a:gd name="T6" fmla="*/ 46 w 63"/>
                <a:gd name="T7" fmla="*/ 210 h 330"/>
                <a:gd name="T8" fmla="*/ 16 w 63"/>
                <a:gd name="T9" fmla="*/ 267 h 330"/>
                <a:gd name="T10" fmla="*/ 4 w 63"/>
                <a:gd name="T11" fmla="*/ 330 h 330"/>
              </a:gdLst>
              <a:ahLst/>
              <a:cxnLst>
                <a:cxn ang="0">
                  <a:pos x="T0" y="T1"/>
                </a:cxn>
                <a:cxn ang="0">
                  <a:pos x="T2" y="T3"/>
                </a:cxn>
                <a:cxn ang="0">
                  <a:pos x="T4" y="T5"/>
                </a:cxn>
                <a:cxn ang="0">
                  <a:pos x="T6" y="T7"/>
                </a:cxn>
                <a:cxn ang="0">
                  <a:pos x="T8" y="T9"/>
                </a:cxn>
                <a:cxn ang="0">
                  <a:pos x="T10" y="T11"/>
                </a:cxn>
              </a:cxnLst>
              <a:rect l="0" t="0" r="r" b="b"/>
              <a:pathLst>
                <a:path w="63" h="330">
                  <a:moveTo>
                    <a:pt x="3" y="6"/>
                  </a:moveTo>
                  <a:cubicBezTo>
                    <a:pt x="20" y="0"/>
                    <a:pt x="37" y="12"/>
                    <a:pt x="46" y="28"/>
                  </a:cubicBezTo>
                  <a:cubicBezTo>
                    <a:pt x="55" y="43"/>
                    <a:pt x="57" y="62"/>
                    <a:pt x="58" y="80"/>
                  </a:cubicBezTo>
                  <a:cubicBezTo>
                    <a:pt x="61" y="124"/>
                    <a:pt x="63" y="170"/>
                    <a:pt x="46" y="210"/>
                  </a:cubicBezTo>
                  <a:cubicBezTo>
                    <a:pt x="38" y="230"/>
                    <a:pt x="24" y="247"/>
                    <a:pt x="16" y="267"/>
                  </a:cubicBezTo>
                  <a:cubicBezTo>
                    <a:pt x="6" y="290"/>
                    <a:pt x="0" y="305"/>
                    <a:pt x="4" y="330"/>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42" name="Freeform 36">
              <a:extLst>
                <a:ext uri="{FF2B5EF4-FFF2-40B4-BE49-F238E27FC236}">
                  <a16:creationId xmlns:a16="http://schemas.microsoft.com/office/drawing/2014/main" id="{1B429FA6-40F0-40C0-816F-8F468A3D0ECA}"/>
                </a:ext>
              </a:extLst>
            </p:cNvPr>
            <p:cNvSpPr/>
            <p:nvPr/>
          </p:nvSpPr>
          <p:spPr bwMode="auto">
            <a:xfrm>
              <a:off x="8158163" y="5838825"/>
              <a:ext cx="590550" cy="269875"/>
            </a:xfrm>
            <a:custGeom>
              <a:avLst/>
              <a:gdLst>
                <a:gd name="T0" fmla="*/ 0 w 274"/>
                <a:gd name="T1" fmla="*/ 6 h 126"/>
                <a:gd name="T2" fmla="*/ 261 w 274"/>
                <a:gd name="T3" fmla="*/ 0 h 126"/>
                <a:gd name="T4" fmla="*/ 274 w 274"/>
                <a:gd name="T5" fmla="*/ 104 h 126"/>
                <a:gd name="T6" fmla="*/ 11 w 274"/>
                <a:gd name="T7" fmla="*/ 126 h 126"/>
                <a:gd name="T8" fmla="*/ 0 w 274"/>
                <a:gd name="T9" fmla="*/ 6 h 126"/>
              </a:gdLst>
              <a:ahLst/>
              <a:cxnLst>
                <a:cxn ang="0">
                  <a:pos x="T0" y="T1"/>
                </a:cxn>
                <a:cxn ang="0">
                  <a:pos x="T2" y="T3"/>
                </a:cxn>
                <a:cxn ang="0">
                  <a:pos x="T4" y="T5"/>
                </a:cxn>
                <a:cxn ang="0">
                  <a:pos x="T6" y="T7"/>
                </a:cxn>
                <a:cxn ang="0">
                  <a:pos x="T8" y="T9"/>
                </a:cxn>
              </a:cxnLst>
              <a:rect l="0" t="0" r="r" b="b"/>
              <a:pathLst>
                <a:path w="274" h="126">
                  <a:moveTo>
                    <a:pt x="0" y="6"/>
                  </a:moveTo>
                  <a:cubicBezTo>
                    <a:pt x="87" y="4"/>
                    <a:pt x="174" y="2"/>
                    <a:pt x="261" y="0"/>
                  </a:cubicBezTo>
                  <a:cubicBezTo>
                    <a:pt x="268" y="34"/>
                    <a:pt x="273" y="69"/>
                    <a:pt x="274" y="104"/>
                  </a:cubicBezTo>
                  <a:cubicBezTo>
                    <a:pt x="186" y="110"/>
                    <a:pt x="98" y="117"/>
                    <a:pt x="11" y="126"/>
                  </a:cubicBezTo>
                  <a:cubicBezTo>
                    <a:pt x="5" y="87"/>
                    <a:pt x="1" y="46"/>
                    <a:pt x="0" y="6"/>
                  </a:cubicBezTo>
                  <a:close/>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grpSp>
    </p:spTree>
    <p:extLst>
      <p:ext uri="{BB962C8B-B14F-4D97-AF65-F5344CB8AC3E}">
        <p14:creationId xmlns:p14="http://schemas.microsoft.com/office/powerpoint/2010/main" val="17942779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7610472" y="759081"/>
            <a:ext cx="4420502" cy="6343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方式二</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自行上傳</a:t>
            </a:r>
            <a:endParaRPr lang="en-US" altLang="zh-TW" sz="2000" b="1" dirty="0">
              <a:latin typeface="微軟正黑體" panose="020B0604030504040204" pitchFamily="34" charset="-120"/>
              <a:ea typeface="微軟正黑體" panose="020B0604030504040204" pitchFamily="34" charset="-120"/>
            </a:endParaRPr>
          </a:p>
          <a:p>
            <a:pPr>
              <a:defRPr/>
            </a:pPr>
            <a:r>
              <a:rPr lang="en-US" altLang="zh-TW" sz="2000" b="1" dirty="0">
                <a:latin typeface="微軟正黑體" panose="020B0604030504040204" pitchFamily="34" charset="-120"/>
                <a:ea typeface="微軟正黑體" panose="020B0604030504040204" pitchFamily="34" charset="-120"/>
              </a:rPr>
              <a:t>                   </a:t>
            </a:r>
            <a:r>
              <a:rPr lang="zh-TW" altLang="zh-TW" sz="2000" b="1" dirty="0">
                <a:latin typeface="微軟正黑體" panose="020B0604030504040204" pitchFamily="34" charset="-120"/>
                <a:ea typeface="微軟正黑體" panose="020B0604030504040204" pitchFamily="34" charset="-120"/>
              </a:rPr>
              <a:t>「</a:t>
            </a:r>
            <a:r>
              <a:rPr lang="en-US" altLang="zh-TW" sz="2000" b="1" dirty="0">
                <a:latin typeface="微軟正黑體" panose="020B0604030504040204" pitchFamily="34" charset="-120"/>
                <a:ea typeface="微軟正黑體" panose="020B0604030504040204" pitchFamily="34" charset="-120"/>
              </a:rPr>
              <a:t>B.</a:t>
            </a:r>
            <a:r>
              <a:rPr lang="zh-TW" altLang="en-US" sz="2000" b="1" dirty="0">
                <a:latin typeface="微軟正黑體" panose="020B0604030504040204" pitchFamily="34" charset="-120"/>
                <a:ea typeface="微軟正黑體" panose="020B0604030504040204" pitchFamily="34" charset="-120"/>
              </a:rPr>
              <a:t>課程</a:t>
            </a:r>
            <a:r>
              <a:rPr lang="zh-TW" altLang="zh-TW" sz="2000" b="1" dirty="0">
                <a:latin typeface="微軟正黑體" panose="020B0604030504040204" pitchFamily="34" charset="-120"/>
                <a:ea typeface="微軟正黑體" panose="020B0604030504040204" pitchFamily="34" charset="-120"/>
              </a:rPr>
              <a:t>學習成果」 </a:t>
            </a:r>
            <a:r>
              <a:rPr lang="en-US" altLang="zh-TW" sz="2000" b="1" dirty="0">
                <a:latin typeface="微軟正黑體" panose="020B0604030504040204" pitchFamily="34" charset="-120"/>
                <a:ea typeface="微軟正黑體" panose="020B0604030504040204" pitchFamily="34" charset="-120"/>
              </a:rPr>
              <a:t>(2/3)</a:t>
            </a:r>
            <a:endParaRPr lang="zh-TW" altLang="en-US" sz="20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1" y="753482"/>
            <a:ext cx="1006636" cy="6015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161026" y="1188729"/>
            <a:ext cx="404986" cy="3524163"/>
          </a:xfrm>
          <a:prstGeom prst="rect">
            <a:avLst/>
          </a:prstGeom>
          <a:solidFill>
            <a:schemeClr val="accent6"/>
          </a:solidFill>
          <a:ln>
            <a:noFill/>
          </a:ln>
        </p:spPr>
        <p:style>
          <a:lnRef idx="3">
            <a:schemeClr val="lt1"/>
          </a:lnRef>
          <a:fillRef idx="1">
            <a:schemeClr val="accent4"/>
          </a:fillRef>
          <a:effectRef idx="1">
            <a:schemeClr val="accent4"/>
          </a:effectRef>
          <a:fontRef idx="minor">
            <a:schemeClr val="lt1"/>
          </a:fontRef>
        </p:style>
        <p:txBody>
          <a:bodyPr vert="horz" rtlCol="0" anchor="t"/>
          <a:lstStyle/>
          <a:p>
            <a:pPr algn="ctr"/>
            <a:r>
              <a:rPr lang="zh-TW" altLang="en-US" b="1" dirty="0">
                <a:solidFill>
                  <a:schemeClr val="bg1"/>
                </a:solidFill>
                <a:latin typeface="微軟正黑體" panose="020B0604030504040204" pitchFamily="34" charset="-120"/>
                <a:ea typeface="微軟正黑體" panose="020B0604030504040204" pitchFamily="34" charset="-120"/>
              </a:rPr>
              <a:t>方式</a:t>
            </a:r>
            <a:r>
              <a:rPr lang="en-US" altLang="zh-TW" b="1" dirty="0">
                <a:solidFill>
                  <a:schemeClr val="bg1"/>
                </a:solidFill>
                <a:latin typeface="微軟正黑體" panose="020B0604030504040204" pitchFamily="34" charset="-120"/>
                <a:ea typeface="微軟正黑體" panose="020B0604030504040204" pitchFamily="34" charset="-120"/>
              </a:rPr>
              <a:t>2</a:t>
            </a:r>
          </a:p>
          <a:p>
            <a:pPr algn="ctr"/>
            <a:r>
              <a:rPr lang="zh-TW" altLang="en-US" b="1" dirty="0">
                <a:solidFill>
                  <a:schemeClr val="bg1"/>
                </a:solidFill>
                <a:latin typeface="微軟正黑體" panose="020B0604030504040204" pitchFamily="34" charset="-120"/>
                <a:ea typeface="微軟正黑體" panose="020B0604030504040204" pitchFamily="34" charset="-120"/>
              </a:rPr>
              <a:t>：自行上傳</a:t>
            </a:r>
            <a:r>
              <a:rPr lang="en-US" altLang="zh-TW" b="1" dirty="0">
                <a:solidFill>
                  <a:schemeClr val="bg1"/>
                </a:solidFill>
                <a:latin typeface="微軟正黑體" panose="020B0604030504040204" pitchFamily="34" charset="-120"/>
                <a:ea typeface="微軟正黑體" panose="020B0604030504040204" pitchFamily="34" charset="-120"/>
              </a:rPr>
              <a:t>PDF</a:t>
            </a:r>
            <a:r>
              <a:rPr lang="zh-TW" altLang="en-US" b="1" dirty="0">
                <a:solidFill>
                  <a:schemeClr val="bg1"/>
                </a:solidFill>
                <a:latin typeface="微軟正黑體" panose="020B0604030504040204" pitchFamily="34" charset="-120"/>
                <a:ea typeface="微軟正黑體" panose="020B0604030504040204" pitchFamily="34" charset="-120"/>
              </a:rPr>
              <a:t>檔</a:t>
            </a:r>
          </a:p>
        </p:txBody>
      </p:sp>
      <p:sp>
        <p:nvSpPr>
          <p:cNvPr id="31" name="矩形 30"/>
          <p:cNvSpPr/>
          <p:nvPr/>
        </p:nvSpPr>
        <p:spPr>
          <a:xfrm>
            <a:off x="553695" y="1188730"/>
            <a:ext cx="415137" cy="3524162"/>
          </a:xfrm>
          <a:prstGeom prst="rect">
            <a:avLst/>
          </a:prstGeom>
          <a:solidFill>
            <a:srgbClr val="0070C0"/>
          </a:solidFill>
          <a:ln>
            <a:noFill/>
          </a:ln>
        </p:spPr>
        <p:style>
          <a:lnRef idx="3">
            <a:schemeClr val="lt1"/>
          </a:lnRef>
          <a:fillRef idx="1">
            <a:schemeClr val="accent2"/>
          </a:fillRef>
          <a:effectRef idx="1">
            <a:schemeClr val="accent2"/>
          </a:effectRef>
          <a:fontRef idx="minor">
            <a:schemeClr val="lt1"/>
          </a:fontRef>
        </p:style>
        <p:txBody>
          <a:bodyPr vert="eaVert" rtlCol="0" anchor="t"/>
          <a:lstStyle/>
          <a:p>
            <a:pPr algn="ctr"/>
            <a:r>
              <a:rPr lang="zh-TW" altLang="en-US" sz="1600" b="1" dirty="0">
                <a:solidFill>
                  <a:schemeClr val="bg1"/>
                </a:solidFill>
                <a:latin typeface="微軟正黑體" panose="020B0604030504040204" pitchFamily="34" charset="-120"/>
                <a:ea typeface="微軟正黑體" panose="020B0604030504040204" pitchFamily="34" charset="-120"/>
              </a:rPr>
              <a:t>未</a:t>
            </a:r>
            <a:r>
              <a:rPr lang="zh-TW" altLang="zh-TW" sz="1600" b="1" dirty="0">
                <a:solidFill>
                  <a:schemeClr val="bg1"/>
                </a:solidFill>
                <a:latin typeface="微軟正黑體" panose="020B0604030504040204" pitchFamily="34" charset="-120"/>
                <a:ea typeface="微軟正黑體" panose="020B0604030504040204" pitchFamily="34" charset="-120"/>
              </a:rPr>
              <a:t>具</a:t>
            </a:r>
            <a:r>
              <a:rPr lang="zh-TW" altLang="en-US" sz="1600" b="1" dirty="0">
                <a:solidFill>
                  <a:schemeClr val="bg1"/>
                </a:solidFill>
                <a:latin typeface="微軟正黑體" panose="020B0604030504040204" pitchFamily="34" charset="-120"/>
                <a:ea typeface="微軟正黑體" panose="020B0604030504040204" pitchFamily="34" charset="-120"/>
              </a:rPr>
              <a:t>有</a:t>
            </a:r>
            <a:r>
              <a:rPr lang="zh-TW" altLang="zh-TW" sz="1600" b="1" dirty="0">
                <a:solidFill>
                  <a:schemeClr val="bg1"/>
                </a:solidFill>
                <a:latin typeface="微軟正黑體" panose="020B0604030504040204" pitchFamily="34" charset="-120"/>
                <a:ea typeface="微軟正黑體" panose="020B0604030504040204" pitchFamily="34" charset="-120"/>
              </a:rPr>
              <a:t>中央資料庫學習歷程檔案</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32" name="流程圖: 換頁接點 31"/>
          <p:cNvSpPr/>
          <p:nvPr/>
        </p:nvSpPr>
        <p:spPr>
          <a:xfrm>
            <a:off x="163451" y="4712892"/>
            <a:ext cx="417246" cy="881354"/>
          </a:xfrm>
          <a:prstGeom prst="flowChartOffpageConnector">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普高</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19" name="文字方塊 18">
            <a:extLst>
              <a:ext uri="{FF2B5EF4-FFF2-40B4-BE49-F238E27FC236}">
                <a16:creationId xmlns:a16="http://schemas.microsoft.com/office/drawing/2014/main" id="{5CE0D311-40D7-4FBD-B2E9-741B70D325F1}"/>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grpSp>
        <p:nvGrpSpPr>
          <p:cNvPr id="4" name="群組 3">
            <a:extLst>
              <a:ext uri="{FF2B5EF4-FFF2-40B4-BE49-F238E27FC236}">
                <a16:creationId xmlns:a16="http://schemas.microsoft.com/office/drawing/2014/main" id="{EFC834DB-460E-4933-A0F3-F70E076F4ABA}"/>
              </a:ext>
            </a:extLst>
          </p:cNvPr>
          <p:cNvGrpSpPr/>
          <p:nvPr/>
        </p:nvGrpSpPr>
        <p:grpSpPr>
          <a:xfrm>
            <a:off x="1177571" y="1530565"/>
            <a:ext cx="10653254" cy="5001433"/>
            <a:chOff x="1177571" y="1530565"/>
            <a:chExt cx="10653254" cy="5001433"/>
          </a:xfrm>
        </p:grpSpPr>
        <p:pic>
          <p:nvPicPr>
            <p:cNvPr id="3" name="圖片 2">
              <a:extLst>
                <a:ext uri="{FF2B5EF4-FFF2-40B4-BE49-F238E27FC236}">
                  <a16:creationId xmlns:a16="http://schemas.microsoft.com/office/drawing/2014/main" id="{B18D730B-8B23-48FD-A9E5-0D9362CAAA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77571" y="1530565"/>
              <a:ext cx="10653252" cy="1724722"/>
            </a:xfrm>
            <a:prstGeom prst="rect">
              <a:avLst/>
            </a:prstGeom>
          </p:spPr>
        </p:pic>
        <p:sp>
          <p:nvSpPr>
            <p:cNvPr id="23" name="矩形 22"/>
            <p:cNvSpPr/>
            <p:nvPr/>
          </p:nvSpPr>
          <p:spPr>
            <a:xfrm>
              <a:off x="9251107" y="2629436"/>
              <a:ext cx="2579718" cy="553678"/>
            </a:xfrm>
            <a:prstGeom prst="rect">
              <a:avLst/>
            </a:prstGeom>
            <a:solidFill>
              <a:schemeClr val="accent6">
                <a:lumMod val="40000"/>
                <a:lumOff val="60000"/>
              </a:schemeClr>
            </a:solidFill>
            <a:ln>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選擇您欲上傳之</a:t>
              </a:r>
              <a:r>
                <a:rPr lang="en-US" altLang="zh-TW" sz="1600" b="1" dirty="0">
                  <a:solidFill>
                    <a:srgbClr val="FF0000"/>
                  </a:solidFill>
                  <a:latin typeface="微軟正黑體" panose="020B0604030504040204" pitchFamily="34" charset="-120"/>
                  <a:ea typeface="微軟正黑體" panose="020B0604030504040204" pitchFamily="34" charset="-120"/>
                </a:rPr>
                <a:t>PDF</a:t>
              </a:r>
              <a:r>
                <a:rPr lang="zh-TW" altLang="en-US" sz="1600" b="1" dirty="0">
                  <a:solidFill>
                    <a:srgbClr val="FF0000"/>
                  </a:solidFill>
                  <a:latin typeface="微軟正黑體" panose="020B0604030504040204" pitchFamily="34" charset="-120"/>
                  <a:ea typeface="微軟正黑體" panose="020B0604030504040204" pitchFamily="34" charset="-120"/>
                </a:rPr>
                <a:t>檔案</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a:r>
                <a:rPr lang="en-US" altLang="zh-TW" sz="1600" b="1" dirty="0">
                  <a:solidFill>
                    <a:srgbClr val="FF0000"/>
                  </a:solidFill>
                  <a:latin typeface="微軟正黑體" panose="020B0604030504040204" pitchFamily="34" charset="-120"/>
                  <a:ea typeface="微軟正黑體" panose="020B0604030504040204" pitchFamily="34" charset="-120"/>
                </a:rPr>
                <a:t>(</a:t>
              </a:r>
              <a:r>
                <a:rPr lang="zh-TW" altLang="en-US" sz="1600" b="1" dirty="0">
                  <a:solidFill>
                    <a:srgbClr val="FF0000"/>
                  </a:solidFill>
                  <a:latin typeface="微軟正黑體" panose="020B0604030504040204" pitchFamily="34" charset="-120"/>
                  <a:ea typeface="微軟正黑體" panose="020B0604030504040204" pitchFamily="34" charset="-120"/>
                </a:rPr>
                <a:t>請注意檔案限制大小</a:t>
              </a:r>
              <a:r>
                <a:rPr lang="en-US" altLang="zh-TW" sz="1600" b="1" dirty="0">
                  <a:solidFill>
                    <a:srgbClr val="FF0000"/>
                  </a:solidFill>
                  <a:latin typeface="微軟正黑體" panose="020B0604030504040204" pitchFamily="34" charset="-120"/>
                  <a:ea typeface="微軟正黑體" panose="020B0604030504040204" pitchFamily="34" charset="-120"/>
                </a:rPr>
                <a:t>)</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9021496" y="2703147"/>
              <a:ext cx="360000" cy="360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22" name="圖片 21"/>
            <p:cNvPicPr>
              <a:picLocks noChangeAspect="1"/>
            </p:cNvPicPr>
            <p:nvPr/>
          </p:nvPicPr>
          <p:blipFill>
            <a:blip r:embed="rId4"/>
            <a:stretch>
              <a:fillRect/>
            </a:stretch>
          </p:blipFill>
          <p:spPr>
            <a:xfrm>
              <a:off x="3580228" y="3326950"/>
              <a:ext cx="5388522" cy="3172859"/>
            </a:xfrm>
            <a:prstGeom prst="rect">
              <a:avLst/>
            </a:prstGeom>
          </p:spPr>
        </p:pic>
        <p:sp>
          <p:nvSpPr>
            <p:cNvPr id="25" name="矩形 24"/>
            <p:cNvSpPr/>
            <p:nvPr/>
          </p:nvSpPr>
          <p:spPr>
            <a:xfrm>
              <a:off x="3526270" y="6153970"/>
              <a:ext cx="4759407" cy="285422"/>
            </a:xfrm>
            <a:prstGeom prst="rect">
              <a:avLst/>
            </a:prstGeom>
            <a:solidFill>
              <a:schemeClr val="accent6">
                <a:lumMod val="40000"/>
                <a:lumOff val="60000"/>
              </a:schemeClr>
            </a:solidFill>
            <a:ln>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上傳後請點選「</a:t>
              </a:r>
              <a:r>
                <a:rPr lang="zh-TW" altLang="en-US" sz="1600" b="1" dirty="0">
                  <a:solidFill>
                    <a:srgbClr val="0000FF"/>
                  </a:solidFill>
                  <a:latin typeface="微軟正黑體" panose="020B0604030504040204" pitchFamily="34" charset="-120"/>
                  <a:ea typeface="微軟正黑體" panose="020B0604030504040204" pitchFamily="34" charset="-120"/>
                </a:rPr>
                <a:t>預覽</a:t>
              </a:r>
              <a:r>
                <a:rPr lang="zh-TW" altLang="en-US" sz="1600" b="1" dirty="0">
                  <a:solidFill>
                    <a:schemeClr val="tx1"/>
                  </a:solidFill>
                  <a:latin typeface="微軟正黑體" panose="020B0604030504040204" pitchFamily="34" charset="-120"/>
                  <a:ea typeface="微軟正黑體" panose="020B0604030504040204" pitchFamily="34" charset="-120"/>
                </a:rPr>
                <a:t>」，檢視上傳檔案是否正確</a:t>
              </a:r>
            </a:p>
          </p:txBody>
        </p:sp>
        <p:sp>
          <p:nvSpPr>
            <p:cNvPr id="26" name="橢圓 25"/>
            <p:cNvSpPr/>
            <p:nvPr/>
          </p:nvSpPr>
          <p:spPr>
            <a:xfrm>
              <a:off x="3400228" y="6116681"/>
              <a:ext cx="360000" cy="360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7" name="橢圓 26"/>
            <p:cNvSpPr/>
            <p:nvPr/>
          </p:nvSpPr>
          <p:spPr>
            <a:xfrm>
              <a:off x="7372365" y="2619574"/>
              <a:ext cx="868790" cy="6307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9" name="橢圓 28">
              <a:extLst>
                <a:ext uri="{FF2B5EF4-FFF2-40B4-BE49-F238E27FC236}">
                  <a16:creationId xmlns:a16="http://schemas.microsoft.com/office/drawing/2014/main" id="{3B36828C-42D3-4632-B1CA-9568DDD65E6D}"/>
                </a:ext>
              </a:extLst>
            </p:cNvPr>
            <p:cNvSpPr/>
            <p:nvPr/>
          </p:nvSpPr>
          <p:spPr>
            <a:xfrm>
              <a:off x="8363814" y="6107459"/>
              <a:ext cx="460253" cy="4245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0" name="群組 29">
            <a:extLst>
              <a:ext uri="{FF2B5EF4-FFF2-40B4-BE49-F238E27FC236}">
                <a16:creationId xmlns:a16="http://schemas.microsoft.com/office/drawing/2014/main" id="{020EB0AE-5DE8-4D38-92F9-7B49B15CD25C}"/>
              </a:ext>
            </a:extLst>
          </p:cNvPr>
          <p:cNvGrpSpPr/>
          <p:nvPr/>
        </p:nvGrpSpPr>
        <p:grpSpPr>
          <a:xfrm>
            <a:off x="423114" y="726201"/>
            <a:ext cx="7286811" cy="503799"/>
            <a:chOff x="605799" y="788558"/>
            <a:chExt cx="7286811" cy="503799"/>
          </a:xfrm>
        </p:grpSpPr>
        <p:sp>
          <p:nvSpPr>
            <p:cNvPr id="33" name="TextBox 75">
              <a:extLst>
                <a:ext uri="{FF2B5EF4-FFF2-40B4-BE49-F238E27FC236}">
                  <a16:creationId xmlns:a16="http://schemas.microsoft.com/office/drawing/2014/main" id="{EB045119-F8A2-4017-9A83-5B405D8FB9D9}"/>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34" name="Freeform: Shape 37">
              <a:extLst>
                <a:ext uri="{FF2B5EF4-FFF2-40B4-BE49-F238E27FC236}">
                  <a16:creationId xmlns:a16="http://schemas.microsoft.com/office/drawing/2014/main" id="{DAC08A35-891B-4B25-8BC8-AF89BE6DD65E}"/>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35" name="组合 226">
            <a:extLst>
              <a:ext uri="{FF2B5EF4-FFF2-40B4-BE49-F238E27FC236}">
                <a16:creationId xmlns:a16="http://schemas.microsoft.com/office/drawing/2014/main" id="{DABC4C6B-0C57-4E14-995B-9BDFABCEEE52}"/>
              </a:ext>
            </a:extLst>
          </p:cNvPr>
          <p:cNvGrpSpPr/>
          <p:nvPr/>
        </p:nvGrpSpPr>
        <p:grpSpPr>
          <a:xfrm rot="15518993" flipH="1" flipV="1">
            <a:off x="7231670" y="2726133"/>
            <a:ext cx="277830" cy="514700"/>
            <a:chOff x="8054975" y="4678363"/>
            <a:chExt cx="747713" cy="1430337"/>
          </a:xfrm>
          <a:solidFill>
            <a:schemeClr val="accent4">
              <a:lumMod val="20000"/>
              <a:lumOff val="80000"/>
            </a:schemeClr>
          </a:solidFill>
        </p:grpSpPr>
        <p:sp>
          <p:nvSpPr>
            <p:cNvPr id="36" name="Freeform 32">
              <a:extLst>
                <a:ext uri="{FF2B5EF4-FFF2-40B4-BE49-F238E27FC236}">
                  <a16:creationId xmlns:a16="http://schemas.microsoft.com/office/drawing/2014/main" id="{200F5C00-1156-42F8-9448-571979E9ADB2}"/>
                </a:ext>
              </a:extLst>
            </p:cNvPr>
            <p:cNvSpPr/>
            <p:nvPr/>
          </p:nvSpPr>
          <p:spPr bwMode="auto">
            <a:xfrm>
              <a:off x="8054975" y="4678363"/>
              <a:ext cx="357188" cy="1166813"/>
            </a:xfrm>
            <a:custGeom>
              <a:avLst/>
              <a:gdLst>
                <a:gd name="T0" fmla="*/ 86 w 166"/>
                <a:gd name="T1" fmla="*/ 543 h 543"/>
                <a:gd name="T2" fmla="*/ 70 w 166"/>
                <a:gd name="T3" fmla="*/ 441 h 543"/>
                <a:gd name="T4" fmla="*/ 38 w 166"/>
                <a:gd name="T5" fmla="*/ 403 h 543"/>
                <a:gd name="T6" fmla="*/ 14 w 166"/>
                <a:gd name="T7" fmla="*/ 333 h 543"/>
                <a:gd name="T8" fmla="*/ 1 w 166"/>
                <a:gd name="T9" fmla="*/ 228 h 543"/>
                <a:gd name="T10" fmla="*/ 15 w 166"/>
                <a:gd name="T11" fmla="*/ 188 h 543"/>
                <a:gd name="T12" fmla="*/ 47 w 166"/>
                <a:gd name="T13" fmla="*/ 199 h 543"/>
                <a:gd name="T14" fmla="*/ 58 w 166"/>
                <a:gd name="T15" fmla="*/ 233 h 543"/>
                <a:gd name="T16" fmla="*/ 68 w 166"/>
                <a:gd name="T17" fmla="*/ 284 h 543"/>
                <a:gd name="T18" fmla="*/ 79 w 166"/>
                <a:gd name="T19" fmla="*/ 304 h 543"/>
                <a:gd name="T20" fmla="*/ 100 w 166"/>
                <a:gd name="T21" fmla="*/ 292 h 543"/>
                <a:gd name="T22" fmla="*/ 93 w 166"/>
                <a:gd name="T23" fmla="*/ 62 h 543"/>
                <a:gd name="T24" fmla="*/ 95 w 166"/>
                <a:gd name="T25" fmla="*/ 23 h 543"/>
                <a:gd name="T26" fmla="*/ 123 w 166"/>
                <a:gd name="T27" fmla="*/ 0 h 543"/>
                <a:gd name="T28" fmla="*/ 147 w 166"/>
                <a:gd name="T29" fmla="*/ 17 h 543"/>
                <a:gd name="T30" fmla="*/ 155 w 166"/>
                <a:gd name="T31" fmla="*/ 48 h 543"/>
                <a:gd name="T32" fmla="*/ 166 w 166"/>
                <a:gd name="T33" fmla="*/ 22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543">
                  <a:moveTo>
                    <a:pt x="86" y="543"/>
                  </a:moveTo>
                  <a:cubicBezTo>
                    <a:pt x="87" y="510"/>
                    <a:pt x="88" y="469"/>
                    <a:pt x="70" y="441"/>
                  </a:cubicBezTo>
                  <a:cubicBezTo>
                    <a:pt x="60" y="427"/>
                    <a:pt x="47" y="416"/>
                    <a:pt x="38" y="403"/>
                  </a:cubicBezTo>
                  <a:cubicBezTo>
                    <a:pt x="23" y="382"/>
                    <a:pt x="18" y="357"/>
                    <a:pt x="14" y="333"/>
                  </a:cubicBezTo>
                  <a:cubicBezTo>
                    <a:pt x="8" y="298"/>
                    <a:pt x="4" y="263"/>
                    <a:pt x="1" y="228"/>
                  </a:cubicBezTo>
                  <a:cubicBezTo>
                    <a:pt x="0" y="213"/>
                    <a:pt x="2" y="195"/>
                    <a:pt x="15" y="188"/>
                  </a:cubicBezTo>
                  <a:cubicBezTo>
                    <a:pt x="26" y="183"/>
                    <a:pt x="40" y="189"/>
                    <a:pt x="47" y="199"/>
                  </a:cubicBezTo>
                  <a:cubicBezTo>
                    <a:pt x="54" y="208"/>
                    <a:pt x="56" y="221"/>
                    <a:pt x="58" y="233"/>
                  </a:cubicBezTo>
                  <a:cubicBezTo>
                    <a:pt x="62" y="250"/>
                    <a:pt x="65" y="267"/>
                    <a:pt x="68" y="284"/>
                  </a:cubicBezTo>
                  <a:cubicBezTo>
                    <a:pt x="69" y="292"/>
                    <a:pt x="71" y="301"/>
                    <a:pt x="79" y="304"/>
                  </a:cubicBezTo>
                  <a:cubicBezTo>
                    <a:pt x="87" y="308"/>
                    <a:pt x="97" y="300"/>
                    <a:pt x="100" y="292"/>
                  </a:cubicBezTo>
                  <a:cubicBezTo>
                    <a:pt x="102" y="220"/>
                    <a:pt x="101" y="133"/>
                    <a:pt x="93" y="62"/>
                  </a:cubicBezTo>
                  <a:cubicBezTo>
                    <a:pt x="92" y="49"/>
                    <a:pt x="91" y="36"/>
                    <a:pt x="95" y="23"/>
                  </a:cubicBezTo>
                  <a:cubicBezTo>
                    <a:pt x="99" y="11"/>
                    <a:pt x="110" y="0"/>
                    <a:pt x="123" y="0"/>
                  </a:cubicBezTo>
                  <a:cubicBezTo>
                    <a:pt x="133" y="0"/>
                    <a:pt x="142" y="8"/>
                    <a:pt x="147" y="17"/>
                  </a:cubicBezTo>
                  <a:cubicBezTo>
                    <a:pt x="152" y="27"/>
                    <a:pt x="154" y="37"/>
                    <a:pt x="155" y="48"/>
                  </a:cubicBezTo>
                  <a:cubicBezTo>
                    <a:pt x="162" y="108"/>
                    <a:pt x="164" y="168"/>
                    <a:pt x="166" y="229"/>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37" name="Freeform 33">
              <a:extLst>
                <a:ext uri="{FF2B5EF4-FFF2-40B4-BE49-F238E27FC236}">
                  <a16:creationId xmlns:a16="http://schemas.microsoft.com/office/drawing/2014/main" id="{8C92FD5B-EF08-4202-99B7-5235048E7BB1}"/>
                </a:ext>
              </a:extLst>
            </p:cNvPr>
            <p:cNvSpPr/>
            <p:nvPr/>
          </p:nvSpPr>
          <p:spPr bwMode="auto">
            <a:xfrm>
              <a:off x="8408988" y="5019675"/>
              <a:ext cx="146050" cy="133350"/>
            </a:xfrm>
            <a:custGeom>
              <a:avLst/>
              <a:gdLst>
                <a:gd name="T0" fmla="*/ 0 w 68"/>
                <a:gd name="T1" fmla="*/ 11 h 62"/>
                <a:gd name="T2" fmla="*/ 41 w 68"/>
                <a:gd name="T3" fmla="*/ 0 h 62"/>
                <a:gd name="T4" fmla="*/ 59 w 68"/>
                <a:gd name="T5" fmla="*/ 14 h 62"/>
                <a:gd name="T6" fmla="*/ 67 w 68"/>
                <a:gd name="T7" fmla="*/ 62 h 62"/>
              </a:gdLst>
              <a:ahLst/>
              <a:cxnLst>
                <a:cxn ang="0">
                  <a:pos x="T0" y="T1"/>
                </a:cxn>
                <a:cxn ang="0">
                  <a:pos x="T2" y="T3"/>
                </a:cxn>
                <a:cxn ang="0">
                  <a:pos x="T4" y="T5"/>
                </a:cxn>
                <a:cxn ang="0">
                  <a:pos x="T6" y="T7"/>
                </a:cxn>
              </a:cxnLst>
              <a:rect l="0" t="0" r="r" b="b"/>
              <a:pathLst>
                <a:path w="68" h="62">
                  <a:moveTo>
                    <a:pt x="0" y="11"/>
                  </a:moveTo>
                  <a:cubicBezTo>
                    <a:pt x="11" y="2"/>
                    <a:pt x="27" y="0"/>
                    <a:pt x="41" y="0"/>
                  </a:cubicBezTo>
                  <a:cubicBezTo>
                    <a:pt x="51" y="0"/>
                    <a:pt x="56" y="5"/>
                    <a:pt x="59" y="14"/>
                  </a:cubicBezTo>
                  <a:cubicBezTo>
                    <a:pt x="65" y="29"/>
                    <a:pt x="68" y="46"/>
                    <a:pt x="67" y="62"/>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38" name="Freeform 34">
              <a:extLst>
                <a:ext uri="{FF2B5EF4-FFF2-40B4-BE49-F238E27FC236}">
                  <a16:creationId xmlns:a16="http://schemas.microsoft.com/office/drawing/2014/main" id="{AA4FA421-6497-4E35-A8AB-56032EF35713}"/>
                </a:ext>
              </a:extLst>
            </p:cNvPr>
            <p:cNvSpPr/>
            <p:nvPr/>
          </p:nvSpPr>
          <p:spPr bwMode="auto">
            <a:xfrm>
              <a:off x="8545513" y="5068888"/>
              <a:ext cx="136525" cy="168275"/>
            </a:xfrm>
            <a:custGeom>
              <a:avLst/>
              <a:gdLst>
                <a:gd name="T0" fmla="*/ 0 w 63"/>
                <a:gd name="T1" fmla="*/ 5 h 78"/>
                <a:gd name="T2" fmla="*/ 25 w 63"/>
                <a:gd name="T3" fmla="*/ 0 h 78"/>
                <a:gd name="T4" fmla="*/ 48 w 63"/>
                <a:gd name="T5" fmla="*/ 9 h 78"/>
                <a:gd name="T6" fmla="*/ 55 w 63"/>
                <a:gd name="T7" fmla="*/ 24 h 78"/>
                <a:gd name="T8" fmla="*/ 62 w 63"/>
                <a:gd name="T9" fmla="*/ 78 h 78"/>
              </a:gdLst>
              <a:ahLst/>
              <a:cxnLst>
                <a:cxn ang="0">
                  <a:pos x="T0" y="T1"/>
                </a:cxn>
                <a:cxn ang="0">
                  <a:pos x="T2" y="T3"/>
                </a:cxn>
                <a:cxn ang="0">
                  <a:pos x="T4" y="T5"/>
                </a:cxn>
                <a:cxn ang="0">
                  <a:pos x="T6" y="T7"/>
                </a:cxn>
                <a:cxn ang="0">
                  <a:pos x="T8" y="T9"/>
                </a:cxn>
              </a:cxnLst>
              <a:rect l="0" t="0" r="r" b="b"/>
              <a:pathLst>
                <a:path w="63" h="78">
                  <a:moveTo>
                    <a:pt x="0" y="5"/>
                  </a:moveTo>
                  <a:cubicBezTo>
                    <a:pt x="8" y="3"/>
                    <a:pt x="17" y="0"/>
                    <a:pt x="25" y="0"/>
                  </a:cubicBezTo>
                  <a:cubicBezTo>
                    <a:pt x="34" y="0"/>
                    <a:pt x="43" y="3"/>
                    <a:pt x="48" y="9"/>
                  </a:cubicBezTo>
                  <a:cubicBezTo>
                    <a:pt x="52" y="13"/>
                    <a:pt x="54" y="18"/>
                    <a:pt x="55" y="24"/>
                  </a:cubicBezTo>
                  <a:cubicBezTo>
                    <a:pt x="61" y="41"/>
                    <a:pt x="63" y="59"/>
                    <a:pt x="62" y="78"/>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39" name="Freeform 35">
              <a:extLst>
                <a:ext uri="{FF2B5EF4-FFF2-40B4-BE49-F238E27FC236}">
                  <a16:creationId xmlns:a16="http://schemas.microsoft.com/office/drawing/2014/main" id="{2BD7F3EF-2841-4451-B5CE-17822E7CAC6B}"/>
                </a:ext>
              </a:extLst>
            </p:cNvPr>
            <p:cNvSpPr/>
            <p:nvPr/>
          </p:nvSpPr>
          <p:spPr bwMode="auto">
            <a:xfrm>
              <a:off x="8666163" y="5127625"/>
              <a:ext cx="136525" cy="708025"/>
            </a:xfrm>
            <a:custGeom>
              <a:avLst/>
              <a:gdLst>
                <a:gd name="T0" fmla="*/ 3 w 63"/>
                <a:gd name="T1" fmla="*/ 6 h 330"/>
                <a:gd name="T2" fmla="*/ 46 w 63"/>
                <a:gd name="T3" fmla="*/ 28 h 330"/>
                <a:gd name="T4" fmla="*/ 58 w 63"/>
                <a:gd name="T5" fmla="*/ 80 h 330"/>
                <a:gd name="T6" fmla="*/ 46 w 63"/>
                <a:gd name="T7" fmla="*/ 210 h 330"/>
                <a:gd name="T8" fmla="*/ 16 w 63"/>
                <a:gd name="T9" fmla="*/ 267 h 330"/>
                <a:gd name="T10" fmla="*/ 4 w 63"/>
                <a:gd name="T11" fmla="*/ 330 h 330"/>
              </a:gdLst>
              <a:ahLst/>
              <a:cxnLst>
                <a:cxn ang="0">
                  <a:pos x="T0" y="T1"/>
                </a:cxn>
                <a:cxn ang="0">
                  <a:pos x="T2" y="T3"/>
                </a:cxn>
                <a:cxn ang="0">
                  <a:pos x="T4" y="T5"/>
                </a:cxn>
                <a:cxn ang="0">
                  <a:pos x="T6" y="T7"/>
                </a:cxn>
                <a:cxn ang="0">
                  <a:pos x="T8" y="T9"/>
                </a:cxn>
                <a:cxn ang="0">
                  <a:pos x="T10" y="T11"/>
                </a:cxn>
              </a:cxnLst>
              <a:rect l="0" t="0" r="r" b="b"/>
              <a:pathLst>
                <a:path w="63" h="330">
                  <a:moveTo>
                    <a:pt x="3" y="6"/>
                  </a:moveTo>
                  <a:cubicBezTo>
                    <a:pt x="20" y="0"/>
                    <a:pt x="37" y="12"/>
                    <a:pt x="46" y="28"/>
                  </a:cubicBezTo>
                  <a:cubicBezTo>
                    <a:pt x="55" y="43"/>
                    <a:pt x="57" y="62"/>
                    <a:pt x="58" y="80"/>
                  </a:cubicBezTo>
                  <a:cubicBezTo>
                    <a:pt x="61" y="124"/>
                    <a:pt x="63" y="170"/>
                    <a:pt x="46" y="210"/>
                  </a:cubicBezTo>
                  <a:cubicBezTo>
                    <a:pt x="38" y="230"/>
                    <a:pt x="24" y="247"/>
                    <a:pt x="16" y="267"/>
                  </a:cubicBezTo>
                  <a:cubicBezTo>
                    <a:pt x="6" y="290"/>
                    <a:pt x="0" y="305"/>
                    <a:pt x="4" y="330"/>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40" name="Freeform 36">
              <a:extLst>
                <a:ext uri="{FF2B5EF4-FFF2-40B4-BE49-F238E27FC236}">
                  <a16:creationId xmlns:a16="http://schemas.microsoft.com/office/drawing/2014/main" id="{0DC28DEF-D50C-49D4-B190-8607ABEB00A6}"/>
                </a:ext>
              </a:extLst>
            </p:cNvPr>
            <p:cNvSpPr/>
            <p:nvPr/>
          </p:nvSpPr>
          <p:spPr bwMode="auto">
            <a:xfrm>
              <a:off x="8158163" y="5838825"/>
              <a:ext cx="590550" cy="269875"/>
            </a:xfrm>
            <a:custGeom>
              <a:avLst/>
              <a:gdLst>
                <a:gd name="T0" fmla="*/ 0 w 274"/>
                <a:gd name="T1" fmla="*/ 6 h 126"/>
                <a:gd name="T2" fmla="*/ 261 w 274"/>
                <a:gd name="T3" fmla="*/ 0 h 126"/>
                <a:gd name="T4" fmla="*/ 274 w 274"/>
                <a:gd name="T5" fmla="*/ 104 h 126"/>
                <a:gd name="T6" fmla="*/ 11 w 274"/>
                <a:gd name="T7" fmla="*/ 126 h 126"/>
                <a:gd name="T8" fmla="*/ 0 w 274"/>
                <a:gd name="T9" fmla="*/ 6 h 126"/>
              </a:gdLst>
              <a:ahLst/>
              <a:cxnLst>
                <a:cxn ang="0">
                  <a:pos x="T0" y="T1"/>
                </a:cxn>
                <a:cxn ang="0">
                  <a:pos x="T2" y="T3"/>
                </a:cxn>
                <a:cxn ang="0">
                  <a:pos x="T4" y="T5"/>
                </a:cxn>
                <a:cxn ang="0">
                  <a:pos x="T6" y="T7"/>
                </a:cxn>
                <a:cxn ang="0">
                  <a:pos x="T8" y="T9"/>
                </a:cxn>
              </a:cxnLst>
              <a:rect l="0" t="0" r="r" b="b"/>
              <a:pathLst>
                <a:path w="274" h="126">
                  <a:moveTo>
                    <a:pt x="0" y="6"/>
                  </a:moveTo>
                  <a:cubicBezTo>
                    <a:pt x="87" y="4"/>
                    <a:pt x="174" y="2"/>
                    <a:pt x="261" y="0"/>
                  </a:cubicBezTo>
                  <a:cubicBezTo>
                    <a:pt x="268" y="34"/>
                    <a:pt x="273" y="69"/>
                    <a:pt x="274" y="104"/>
                  </a:cubicBezTo>
                  <a:cubicBezTo>
                    <a:pt x="186" y="110"/>
                    <a:pt x="98" y="117"/>
                    <a:pt x="11" y="126"/>
                  </a:cubicBezTo>
                  <a:cubicBezTo>
                    <a:pt x="5" y="87"/>
                    <a:pt x="1" y="46"/>
                    <a:pt x="0" y="6"/>
                  </a:cubicBezTo>
                  <a:close/>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grpSp>
    </p:spTree>
    <p:extLst>
      <p:ext uri="{BB962C8B-B14F-4D97-AF65-F5344CB8AC3E}">
        <p14:creationId xmlns:p14="http://schemas.microsoft.com/office/powerpoint/2010/main" val="21520623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15FFFD5E-CFAA-4D42-B10F-C30732394E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59773" y="1383495"/>
            <a:ext cx="9642453" cy="2063793"/>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7651670" y="789409"/>
            <a:ext cx="4148517" cy="6343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方式二</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自行上傳</a:t>
            </a:r>
            <a:r>
              <a:rPr lang="zh-TW" altLang="zh-TW" sz="2000" b="1" dirty="0">
                <a:latin typeface="微軟正黑體" panose="020B0604030504040204" pitchFamily="34" charset="-120"/>
                <a:ea typeface="微軟正黑體" panose="020B0604030504040204" pitchFamily="34" charset="-120"/>
              </a:rPr>
              <a:t>「</a:t>
            </a:r>
            <a:r>
              <a:rPr lang="en-US" altLang="zh-TW" sz="2000" b="1" dirty="0">
                <a:latin typeface="微軟正黑體" panose="020B0604030504040204" pitchFamily="34" charset="-120"/>
                <a:ea typeface="微軟正黑體" panose="020B0604030504040204" pitchFamily="34" charset="-120"/>
              </a:rPr>
              <a:t>C.</a:t>
            </a:r>
            <a:r>
              <a:rPr lang="zh-TW" altLang="en-US" sz="2000" b="1" dirty="0">
                <a:latin typeface="微軟正黑體" panose="020B0604030504040204" pitchFamily="34" charset="-120"/>
                <a:ea typeface="微軟正黑體" panose="020B0604030504040204" pitchFamily="34" charset="-120"/>
              </a:rPr>
              <a:t>多元表現</a:t>
            </a:r>
            <a:r>
              <a:rPr lang="zh-TW" altLang="zh-TW" sz="2000" b="1" dirty="0">
                <a:latin typeface="微軟正黑體" panose="020B0604030504040204" pitchFamily="34" charset="-120"/>
                <a:ea typeface="微軟正黑體" panose="020B0604030504040204" pitchFamily="34" charset="-120"/>
              </a:rPr>
              <a:t>」 </a:t>
            </a:r>
            <a:endParaRPr lang="en-US" altLang="zh-TW" sz="2000" b="1" dirty="0">
              <a:latin typeface="微軟正黑體" panose="020B0604030504040204" pitchFamily="34" charset="-120"/>
              <a:ea typeface="微軟正黑體" panose="020B0604030504040204" pitchFamily="34" charset="-120"/>
            </a:endParaRPr>
          </a:p>
          <a:p>
            <a:pPr>
              <a:defRPr/>
            </a:pPr>
            <a:r>
              <a:rPr lang="en-US" altLang="zh-TW" sz="2000" b="1" dirty="0">
                <a:latin typeface="微軟正黑體" panose="020B0604030504040204" pitchFamily="34" charset="-120"/>
                <a:ea typeface="微軟正黑體" panose="020B0604030504040204" pitchFamily="34" charset="-120"/>
              </a:rPr>
              <a:t>                                                    (3/3)</a:t>
            </a:r>
            <a:r>
              <a:rPr lang="zh-TW" altLang="zh-TW" sz="2000" b="1" dirty="0">
                <a:latin typeface="微軟正黑體" panose="020B0604030504040204" pitchFamily="34" charset="-120"/>
                <a:ea typeface="微軟正黑體" panose="020B0604030504040204" pitchFamily="34" charset="-120"/>
              </a:rPr>
              <a:t> </a:t>
            </a:r>
            <a:endParaRPr lang="zh-TW" altLang="en-US" sz="20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1" y="753482"/>
            <a:ext cx="1006636" cy="6015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78136" y="1188730"/>
            <a:ext cx="387876" cy="3524163"/>
          </a:xfrm>
          <a:prstGeom prst="rect">
            <a:avLst/>
          </a:prstGeom>
          <a:solidFill>
            <a:schemeClr val="accent6"/>
          </a:solidFill>
          <a:ln>
            <a:noFill/>
          </a:ln>
        </p:spPr>
        <p:style>
          <a:lnRef idx="3">
            <a:schemeClr val="lt1"/>
          </a:lnRef>
          <a:fillRef idx="1">
            <a:schemeClr val="accent4"/>
          </a:fillRef>
          <a:effectRef idx="1">
            <a:schemeClr val="accent4"/>
          </a:effectRef>
          <a:fontRef idx="minor">
            <a:schemeClr val="lt1"/>
          </a:fontRef>
        </p:style>
        <p:txBody>
          <a:bodyPr vert="horz" rtlCol="0" anchor="t"/>
          <a:lstStyle/>
          <a:p>
            <a:pPr algn="ctr"/>
            <a:r>
              <a:rPr lang="zh-TW" altLang="en-US" b="1" dirty="0">
                <a:solidFill>
                  <a:schemeClr val="bg1"/>
                </a:solidFill>
                <a:latin typeface="微軟正黑體" panose="020B0604030504040204" pitchFamily="34" charset="-120"/>
                <a:ea typeface="微軟正黑體" panose="020B0604030504040204" pitchFamily="34" charset="-120"/>
              </a:rPr>
              <a:t>方式</a:t>
            </a:r>
            <a:r>
              <a:rPr lang="en-US" altLang="zh-TW" b="1" dirty="0">
                <a:solidFill>
                  <a:schemeClr val="bg1"/>
                </a:solidFill>
                <a:latin typeface="微軟正黑體" panose="020B0604030504040204" pitchFamily="34" charset="-120"/>
                <a:ea typeface="微軟正黑體" panose="020B0604030504040204" pitchFamily="34" charset="-120"/>
              </a:rPr>
              <a:t>2</a:t>
            </a:r>
          </a:p>
          <a:p>
            <a:pPr algn="ctr"/>
            <a:r>
              <a:rPr lang="zh-TW" altLang="en-US" b="1" dirty="0">
                <a:solidFill>
                  <a:schemeClr val="bg1"/>
                </a:solidFill>
                <a:latin typeface="微軟正黑體" panose="020B0604030504040204" pitchFamily="34" charset="-120"/>
                <a:ea typeface="微軟正黑體" panose="020B0604030504040204" pitchFamily="34" charset="-120"/>
              </a:rPr>
              <a:t>：自行上傳</a:t>
            </a:r>
            <a:r>
              <a:rPr lang="en-US" altLang="zh-TW" b="1" dirty="0">
                <a:solidFill>
                  <a:schemeClr val="bg1"/>
                </a:solidFill>
                <a:latin typeface="微軟正黑體" panose="020B0604030504040204" pitchFamily="34" charset="-120"/>
                <a:ea typeface="微軟正黑體" panose="020B0604030504040204" pitchFamily="34" charset="-120"/>
              </a:rPr>
              <a:t>PDF</a:t>
            </a:r>
            <a:r>
              <a:rPr lang="zh-TW" altLang="en-US" b="1" dirty="0">
                <a:solidFill>
                  <a:schemeClr val="bg1"/>
                </a:solidFill>
                <a:latin typeface="微軟正黑體" panose="020B0604030504040204" pitchFamily="34" charset="-120"/>
                <a:ea typeface="微軟正黑體" panose="020B0604030504040204" pitchFamily="34" charset="-120"/>
              </a:rPr>
              <a:t>檔</a:t>
            </a:r>
          </a:p>
        </p:txBody>
      </p:sp>
      <p:sp>
        <p:nvSpPr>
          <p:cNvPr id="23" name="矩形 22"/>
          <p:cNvSpPr/>
          <p:nvPr/>
        </p:nvSpPr>
        <p:spPr>
          <a:xfrm>
            <a:off x="552013" y="1186948"/>
            <a:ext cx="415137" cy="3524163"/>
          </a:xfrm>
          <a:prstGeom prst="rect">
            <a:avLst/>
          </a:prstGeom>
          <a:solidFill>
            <a:srgbClr val="0070C0"/>
          </a:solidFill>
          <a:ln>
            <a:noFill/>
          </a:ln>
        </p:spPr>
        <p:style>
          <a:lnRef idx="3">
            <a:schemeClr val="lt1"/>
          </a:lnRef>
          <a:fillRef idx="1">
            <a:schemeClr val="accent2"/>
          </a:fillRef>
          <a:effectRef idx="1">
            <a:schemeClr val="accent2"/>
          </a:effectRef>
          <a:fontRef idx="minor">
            <a:schemeClr val="lt1"/>
          </a:fontRef>
        </p:style>
        <p:txBody>
          <a:bodyPr vert="eaVert" rtlCol="0" anchor="t"/>
          <a:lstStyle/>
          <a:p>
            <a:pPr algn="ctr"/>
            <a:r>
              <a:rPr lang="zh-TW" altLang="en-US" sz="1600" b="1" dirty="0">
                <a:solidFill>
                  <a:schemeClr val="bg1"/>
                </a:solidFill>
                <a:latin typeface="微軟正黑體" panose="020B0604030504040204" pitchFamily="34" charset="-120"/>
                <a:ea typeface="微軟正黑體" panose="020B0604030504040204" pitchFamily="34" charset="-120"/>
              </a:rPr>
              <a:t>未</a:t>
            </a:r>
            <a:r>
              <a:rPr lang="zh-TW" altLang="zh-TW" sz="1600" b="1" dirty="0">
                <a:solidFill>
                  <a:schemeClr val="bg1"/>
                </a:solidFill>
                <a:latin typeface="微軟正黑體" panose="020B0604030504040204" pitchFamily="34" charset="-120"/>
                <a:ea typeface="微軟正黑體" panose="020B0604030504040204" pitchFamily="34" charset="-120"/>
              </a:rPr>
              <a:t>具</a:t>
            </a:r>
            <a:r>
              <a:rPr lang="zh-TW" altLang="en-US" sz="1600" b="1" dirty="0">
                <a:solidFill>
                  <a:schemeClr val="bg1"/>
                </a:solidFill>
                <a:latin typeface="微軟正黑體" panose="020B0604030504040204" pitchFamily="34" charset="-120"/>
                <a:ea typeface="微軟正黑體" panose="020B0604030504040204" pitchFamily="34" charset="-120"/>
              </a:rPr>
              <a:t>有</a:t>
            </a:r>
            <a:r>
              <a:rPr lang="zh-TW" altLang="zh-TW" sz="1600" b="1" dirty="0">
                <a:solidFill>
                  <a:schemeClr val="bg1"/>
                </a:solidFill>
                <a:latin typeface="微軟正黑體" panose="020B0604030504040204" pitchFamily="34" charset="-120"/>
                <a:ea typeface="微軟正黑體" panose="020B0604030504040204" pitchFamily="34" charset="-120"/>
              </a:rPr>
              <a:t>中央資料庫學習歷程檔案</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24" name="文字方塊 23">
            <a:extLst>
              <a:ext uri="{FF2B5EF4-FFF2-40B4-BE49-F238E27FC236}">
                <a16:creationId xmlns:a16="http://schemas.microsoft.com/office/drawing/2014/main" id="{A43CA108-F45D-4BFF-A8A8-BA24D3C61587}"/>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194" y="3479294"/>
            <a:ext cx="5304091" cy="2970291"/>
          </a:xfrm>
          <a:prstGeom prst="rect">
            <a:avLst/>
          </a:prstGeom>
          <a:ln>
            <a:solidFill>
              <a:schemeClr val="tx1"/>
            </a:solidFill>
          </a:ln>
        </p:spPr>
      </p:pic>
      <p:sp>
        <p:nvSpPr>
          <p:cNvPr id="16" name="矩形 15"/>
          <p:cNvSpPr/>
          <p:nvPr/>
        </p:nvSpPr>
        <p:spPr>
          <a:xfrm>
            <a:off x="9322794" y="3061283"/>
            <a:ext cx="2685126" cy="553678"/>
          </a:xfrm>
          <a:prstGeom prst="rect">
            <a:avLst/>
          </a:prstGeom>
          <a:solidFill>
            <a:schemeClr val="accent6">
              <a:lumMod val="40000"/>
              <a:lumOff val="60000"/>
            </a:schemeClr>
          </a:solidFill>
          <a:ln>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選擇您欲上傳之</a:t>
            </a:r>
            <a:r>
              <a:rPr lang="en-US" altLang="zh-TW" sz="1600" b="1" dirty="0">
                <a:solidFill>
                  <a:srgbClr val="FF0000"/>
                </a:solidFill>
                <a:latin typeface="微軟正黑體" panose="020B0604030504040204" pitchFamily="34" charset="-120"/>
                <a:ea typeface="微軟正黑體" panose="020B0604030504040204" pitchFamily="34" charset="-120"/>
              </a:rPr>
              <a:t>PDF</a:t>
            </a:r>
            <a:r>
              <a:rPr lang="zh-TW" altLang="en-US" sz="1600" b="1" dirty="0">
                <a:solidFill>
                  <a:srgbClr val="FF0000"/>
                </a:solidFill>
                <a:latin typeface="微軟正黑體" panose="020B0604030504040204" pitchFamily="34" charset="-120"/>
                <a:ea typeface="微軟正黑體" panose="020B0604030504040204" pitchFamily="34" charset="-120"/>
              </a:rPr>
              <a:t>檔案</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a:r>
              <a:rPr lang="en-US" altLang="zh-TW" sz="1600" b="1" dirty="0">
                <a:solidFill>
                  <a:srgbClr val="FF0000"/>
                </a:solidFill>
                <a:latin typeface="微軟正黑體" panose="020B0604030504040204" pitchFamily="34" charset="-120"/>
                <a:ea typeface="微軟正黑體" panose="020B0604030504040204" pitchFamily="34" charset="-120"/>
              </a:rPr>
              <a:t>(</a:t>
            </a:r>
            <a:r>
              <a:rPr lang="zh-TW" altLang="en-US" sz="1600" b="1" dirty="0">
                <a:solidFill>
                  <a:srgbClr val="FF0000"/>
                </a:solidFill>
                <a:latin typeface="微軟正黑體" panose="020B0604030504040204" pitchFamily="34" charset="-120"/>
                <a:ea typeface="微軟正黑體" panose="020B0604030504040204" pitchFamily="34" charset="-120"/>
              </a:rPr>
              <a:t>請注意檔案限制大小</a:t>
            </a:r>
            <a:r>
              <a:rPr lang="en-US" altLang="zh-TW" sz="1600" b="1" dirty="0">
                <a:solidFill>
                  <a:srgbClr val="FF0000"/>
                </a:solidFill>
                <a:latin typeface="微軟正黑體" panose="020B0604030504040204" pitchFamily="34" charset="-120"/>
                <a:ea typeface="微軟正黑體" panose="020B0604030504040204" pitchFamily="34" charset="-120"/>
              </a:rPr>
              <a:t>)</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9142794" y="3145799"/>
            <a:ext cx="360000" cy="360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8" name="矩形 17"/>
          <p:cNvSpPr/>
          <p:nvPr/>
        </p:nvSpPr>
        <p:spPr>
          <a:xfrm>
            <a:off x="7005130" y="3764805"/>
            <a:ext cx="2412802" cy="740901"/>
          </a:xfrm>
          <a:prstGeom prst="rect">
            <a:avLst/>
          </a:prstGeom>
          <a:solidFill>
            <a:schemeClr val="accent6">
              <a:lumMod val="40000"/>
              <a:lumOff val="60000"/>
            </a:schemeClr>
          </a:solidFill>
          <a:ln>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vert="horz" rtlCol="0" anchor="ctr"/>
          <a:lstStyle/>
          <a:p>
            <a:r>
              <a:rPr lang="zh-TW" altLang="en-US" sz="1600" b="1" dirty="0">
                <a:solidFill>
                  <a:schemeClr val="tx1"/>
                </a:solidFill>
                <a:latin typeface="微軟正黑體" panose="020B0604030504040204" pitchFamily="34" charset="-120"/>
                <a:ea typeface="微軟正黑體" panose="020B0604030504040204" pitchFamily="34" charset="-120"/>
              </a:rPr>
              <a:t>上傳後請點選「</a:t>
            </a:r>
            <a:r>
              <a:rPr lang="zh-TW" altLang="en-US" sz="1600" b="1" dirty="0">
                <a:solidFill>
                  <a:srgbClr val="0000FF"/>
                </a:solidFill>
                <a:latin typeface="微軟正黑體" panose="020B0604030504040204" pitchFamily="34" charset="-120"/>
                <a:ea typeface="微軟正黑體" panose="020B0604030504040204" pitchFamily="34" charset="-120"/>
              </a:rPr>
              <a:t>預覽</a:t>
            </a:r>
            <a:r>
              <a:rPr lang="zh-TW" altLang="en-US" sz="1600" b="1" dirty="0">
                <a:solidFill>
                  <a:schemeClr val="tx1"/>
                </a:solidFill>
                <a:latin typeface="微軟正黑體" panose="020B0604030504040204" pitchFamily="34" charset="-120"/>
                <a:ea typeface="微軟正黑體" panose="020B0604030504040204" pitchFamily="34" charset="-120"/>
              </a:rPr>
              <a:t>」，檢視上傳檔案是否正確</a:t>
            </a:r>
          </a:p>
        </p:txBody>
      </p:sp>
      <p:sp>
        <p:nvSpPr>
          <p:cNvPr id="19" name="橢圓 18"/>
          <p:cNvSpPr/>
          <p:nvPr/>
        </p:nvSpPr>
        <p:spPr>
          <a:xfrm>
            <a:off x="6773853" y="3764150"/>
            <a:ext cx="360000" cy="360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0" name="橢圓 19"/>
          <p:cNvSpPr/>
          <p:nvPr/>
        </p:nvSpPr>
        <p:spPr>
          <a:xfrm>
            <a:off x="7295375" y="2537848"/>
            <a:ext cx="833658" cy="6944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p:cNvSpPr/>
          <p:nvPr/>
        </p:nvSpPr>
        <p:spPr>
          <a:xfrm>
            <a:off x="6077844" y="3325799"/>
            <a:ext cx="711200" cy="5163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2" name="群組 21">
            <a:extLst>
              <a:ext uri="{FF2B5EF4-FFF2-40B4-BE49-F238E27FC236}">
                <a16:creationId xmlns:a16="http://schemas.microsoft.com/office/drawing/2014/main" id="{D8BA4560-2FEB-47F4-9A19-EA3AB391BD0C}"/>
              </a:ext>
            </a:extLst>
          </p:cNvPr>
          <p:cNvGrpSpPr/>
          <p:nvPr/>
        </p:nvGrpSpPr>
        <p:grpSpPr>
          <a:xfrm>
            <a:off x="423114" y="726201"/>
            <a:ext cx="7286811" cy="503799"/>
            <a:chOff x="605799" y="788558"/>
            <a:chExt cx="7286811" cy="503799"/>
          </a:xfrm>
        </p:grpSpPr>
        <p:sp>
          <p:nvSpPr>
            <p:cNvPr id="26" name="TextBox 75">
              <a:extLst>
                <a:ext uri="{FF2B5EF4-FFF2-40B4-BE49-F238E27FC236}">
                  <a16:creationId xmlns:a16="http://schemas.microsoft.com/office/drawing/2014/main" id="{A887C90D-C9AD-4E68-A566-D676B493A104}"/>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27" name="Freeform: Shape 37">
              <a:extLst>
                <a:ext uri="{FF2B5EF4-FFF2-40B4-BE49-F238E27FC236}">
                  <a16:creationId xmlns:a16="http://schemas.microsoft.com/office/drawing/2014/main" id="{10130A33-8C0C-4AA1-89B6-C57C2E55CFEA}"/>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25" name="组合 226">
            <a:extLst>
              <a:ext uri="{FF2B5EF4-FFF2-40B4-BE49-F238E27FC236}">
                <a16:creationId xmlns:a16="http://schemas.microsoft.com/office/drawing/2014/main" id="{37DA896D-FC93-4D1E-AD85-55F0E0989988}"/>
              </a:ext>
            </a:extLst>
          </p:cNvPr>
          <p:cNvGrpSpPr/>
          <p:nvPr/>
        </p:nvGrpSpPr>
        <p:grpSpPr>
          <a:xfrm rot="15518993" flipH="1" flipV="1">
            <a:off x="7145574" y="2736741"/>
            <a:ext cx="277830" cy="514700"/>
            <a:chOff x="8054975" y="4678363"/>
            <a:chExt cx="747713" cy="1430337"/>
          </a:xfrm>
          <a:solidFill>
            <a:schemeClr val="accent4">
              <a:lumMod val="20000"/>
              <a:lumOff val="80000"/>
            </a:schemeClr>
          </a:solidFill>
        </p:grpSpPr>
        <p:sp>
          <p:nvSpPr>
            <p:cNvPr id="28" name="Freeform 32">
              <a:extLst>
                <a:ext uri="{FF2B5EF4-FFF2-40B4-BE49-F238E27FC236}">
                  <a16:creationId xmlns:a16="http://schemas.microsoft.com/office/drawing/2014/main" id="{897391C2-D8A9-44AD-B14F-68D1FEADF3B6}"/>
                </a:ext>
              </a:extLst>
            </p:cNvPr>
            <p:cNvSpPr/>
            <p:nvPr/>
          </p:nvSpPr>
          <p:spPr bwMode="auto">
            <a:xfrm>
              <a:off x="8054975" y="4678363"/>
              <a:ext cx="357188" cy="1166813"/>
            </a:xfrm>
            <a:custGeom>
              <a:avLst/>
              <a:gdLst>
                <a:gd name="T0" fmla="*/ 86 w 166"/>
                <a:gd name="T1" fmla="*/ 543 h 543"/>
                <a:gd name="T2" fmla="*/ 70 w 166"/>
                <a:gd name="T3" fmla="*/ 441 h 543"/>
                <a:gd name="T4" fmla="*/ 38 w 166"/>
                <a:gd name="T5" fmla="*/ 403 h 543"/>
                <a:gd name="T6" fmla="*/ 14 w 166"/>
                <a:gd name="T7" fmla="*/ 333 h 543"/>
                <a:gd name="T8" fmla="*/ 1 w 166"/>
                <a:gd name="T9" fmla="*/ 228 h 543"/>
                <a:gd name="T10" fmla="*/ 15 w 166"/>
                <a:gd name="T11" fmla="*/ 188 h 543"/>
                <a:gd name="T12" fmla="*/ 47 w 166"/>
                <a:gd name="T13" fmla="*/ 199 h 543"/>
                <a:gd name="T14" fmla="*/ 58 w 166"/>
                <a:gd name="T15" fmla="*/ 233 h 543"/>
                <a:gd name="T16" fmla="*/ 68 w 166"/>
                <a:gd name="T17" fmla="*/ 284 h 543"/>
                <a:gd name="T18" fmla="*/ 79 w 166"/>
                <a:gd name="T19" fmla="*/ 304 h 543"/>
                <a:gd name="T20" fmla="*/ 100 w 166"/>
                <a:gd name="T21" fmla="*/ 292 h 543"/>
                <a:gd name="T22" fmla="*/ 93 w 166"/>
                <a:gd name="T23" fmla="*/ 62 h 543"/>
                <a:gd name="T24" fmla="*/ 95 w 166"/>
                <a:gd name="T25" fmla="*/ 23 h 543"/>
                <a:gd name="T26" fmla="*/ 123 w 166"/>
                <a:gd name="T27" fmla="*/ 0 h 543"/>
                <a:gd name="T28" fmla="*/ 147 w 166"/>
                <a:gd name="T29" fmla="*/ 17 h 543"/>
                <a:gd name="T30" fmla="*/ 155 w 166"/>
                <a:gd name="T31" fmla="*/ 48 h 543"/>
                <a:gd name="T32" fmla="*/ 166 w 166"/>
                <a:gd name="T33" fmla="*/ 22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543">
                  <a:moveTo>
                    <a:pt x="86" y="543"/>
                  </a:moveTo>
                  <a:cubicBezTo>
                    <a:pt x="87" y="510"/>
                    <a:pt x="88" y="469"/>
                    <a:pt x="70" y="441"/>
                  </a:cubicBezTo>
                  <a:cubicBezTo>
                    <a:pt x="60" y="427"/>
                    <a:pt x="47" y="416"/>
                    <a:pt x="38" y="403"/>
                  </a:cubicBezTo>
                  <a:cubicBezTo>
                    <a:pt x="23" y="382"/>
                    <a:pt x="18" y="357"/>
                    <a:pt x="14" y="333"/>
                  </a:cubicBezTo>
                  <a:cubicBezTo>
                    <a:pt x="8" y="298"/>
                    <a:pt x="4" y="263"/>
                    <a:pt x="1" y="228"/>
                  </a:cubicBezTo>
                  <a:cubicBezTo>
                    <a:pt x="0" y="213"/>
                    <a:pt x="2" y="195"/>
                    <a:pt x="15" y="188"/>
                  </a:cubicBezTo>
                  <a:cubicBezTo>
                    <a:pt x="26" y="183"/>
                    <a:pt x="40" y="189"/>
                    <a:pt x="47" y="199"/>
                  </a:cubicBezTo>
                  <a:cubicBezTo>
                    <a:pt x="54" y="208"/>
                    <a:pt x="56" y="221"/>
                    <a:pt x="58" y="233"/>
                  </a:cubicBezTo>
                  <a:cubicBezTo>
                    <a:pt x="62" y="250"/>
                    <a:pt x="65" y="267"/>
                    <a:pt x="68" y="284"/>
                  </a:cubicBezTo>
                  <a:cubicBezTo>
                    <a:pt x="69" y="292"/>
                    <a:pt x="71" y="301"/>
                    <a:pt x="79" y="304"/>
                  </a:cubicBezTo>
                  <a:cubicBezTo>
                    <a:pt x="87" y="308"/>
                    <a:pt x="97" y="300"/>
                    <a:pt x="100" y="292"/>
                  </a:cubicBezTo>
                  <a:cubicBezTo>
                    <a:pt x="102" y="220"/>
                    <a:pt x="101" y="133"/>
                    <a:pt x="93" y="62"/>
                  </a:cubicBezTo>
                  <a:cubicBezTo>
                    <a:pt x="92" y="49"/>
                    <a:pt x="91" y="36"/>
                    <a:pt x="95" y="23"/>
                  </a:cubicBezTo>
                  <a:cubicBezTo>
                    <a:pt x="99" y="11"/>
                    <a:pt x="110" y="0"/>
                    <a:pt x="123" y="0"/>
                  </a:cubicBezTo>
                  <a:cubicBezTo>
                    <a:pt x="133" y="0"/>
                    <a:pt x="142" y="8"/>
                    <a:pt x="147" y="17"/>
                  </a:cubicBezTo>
                  <a:cubicBezTo>
                    <a:pt x="152" y="27"/>
                    <a:pt x="154" y="37"/>
                    <a:pt x="155" y="48"/>
                  </a:cubicBezTo>
                  <a:cubicBezTo>
                    <a:pt x="162" y="108"/>
                    <a:pt x="164" y="168"/>
                    <a:pt x="166" y="229"/>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29" name="Freeform 33">
              <a:extLst>
                <a:ext uri="{FF2B5EF4-FFF2-40B4-BE49-F238E27FC236}">
                  <a16:creationId xmlns:a16="http://schemas.microsoft.com/office/drawing/2014/main" id="{47CB4363-0B8E-4F8B-B270-683D6C8F7F6F}"/>
                </a:ext>
              </a:extLst>
            </p:cNvPr>
            <p:cNvSpPr/>
            <p:nvPr/>
          </p:nvSpPr>
          <p:spPr bwMode="auto">
            <a:xfrm>
              <a:off x="8408988" y="5019675"/>
              <a:ext cx="146050" cy="133350"/>
            </a:xfrm>
            <a:custGeom>
              <a:avLst/>
              <a:gdLst>
                <a:gd name="T0" fmla="*/ 0 w 68"/>
                <a:gd name="T1" fmla="*/ 11 h 62"/>
                <a:gd name="T2" fmla="*/ 41 w 68"/>
                <a:gd name="T3" fmla="*/ 0 h 62"/>
                <a:gd name="T4" fmla="*/ 59 w 68"/>
                <a:gd name="T5" fmla="*/ 14 h 62"/>
                <a:gd name="T6" fmla="*/ 67 w 68"/>
                <a:gd name="T7" fmla="*/ 62 h 62"/>
              </a:gdLst>
              <a:ahLst/>
              <a:cxnLst>
                <a:cxn ang="0">
                  <a:pos x="T0" y="T1"/>
                </a:cxn>
                <a:cxn ang="0">
                  <a:pos x="T2" y="T3"/>
                </a:cxn>
                <a:cxn ang="0">
                  <a:pos x="T4" y="T5"/>
                </a:cxn>
                <a:cxn ang="0">
                  <a:pos x="T6" y="T7"/>
                </a:cxn>
              </a:cxnLst>
              <a:rect l="0" t="0" r="r" b="b"/>
              <a:pathLst>
                <a:path w="68" h="62">
                  <a:moveTo>
                    <a:pt x="0" y="11"/>
                  </a:moveTo>
                  <a:cubicBezTo>
                    <a:pt x="11" y="2"/>
                    <a:pt x="27" y="0"/>
                    <a:pt x="41" y="0"/>
                  </a:cubicBezTo>
                  <a:cubicBezTo>
                    <a:pt x="51" y="0"/>
                    <a:pt x="56" y="5"/>
                    <a:pt x="59" y="14"/>
                  </a:cubicBezTo>
                  <a:cubicBezTo>
                    <a:pt x="65" y="29"/>
                    <a:pt x="68" y="46"/>
                    <a:pt x="67" y="62"/>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30" name="Freeform 34">
              <a:extLst>
                <a:ext uri="{FF2B5EF4-FFF2-40B4-BE49-F238E27FC236}">
                  <a16:creationId xmlns:a16="http://schemas.microsoft.com/office/drawing/2014/main" id="{90808E23-DEE0-4F98-8792-87459994DE11}"/>
                </a:ext>
              </a:extLst>
            </p:cNvPr>
            <p:cNvSpPr/>
            <p:nvPr/>
          </p:nvSpPr>
          <p:spPr bwMode="auto">
            <a:xfrm>
              <a:off x="8545513" y="5068888"/>
              <a:ext cx="136525" cy="168275"/>
            </a:xfrm>
            <a:custGeom>
              <a:avLst/>
              <a:gdLst>
                <a:gd name="T0" fmla="*/ 0 w 63"/>
                <a:gd name="T1" fmla="*/ 5 h 78"/>
                <a:gd name="T2" fmla="*/ 25 w 63"/>
                <a:gd name="T3" fmla="*/ 0 h 78"/>
                <a:gd name="T4" fmla="*/ 48 w 63"/>
                <a:gd name="T5" fmla="*/ 9 h 78"/>
                <a:gd name="T6" fmla="*/ 55 w 63"/>
                <a:gd name="T7" fmla="*/ 24 h 78"/>
                <a:gd name="T8" fmla="*/ 62 w 63"/>
                <a:gd name="T9" fmla="*/ 78 h 78"/>
              </a:gdLst>
              <a:ahLst/>
              <a:cxnLst>
                <a:cxn ang="0">
                  <a:pos x="T0" y="T1"/>
                </a:cxn>
                <a:cxn ang="0">
                  <a:pos x="T2" y="T3"/>
                </a:cxn>
                <a:cxn ang="0">
                  <a:pos x="T4" y="T5"/>
                </a:cxn>
                <a:cxn ang="0">
                  <a:pos x="T6" y="T7"/>
                </a:cxn>
                <a:cxn ang="0">
                  <a:pos x="T8" y="T9"/>
                </a:cxn>
              </a:cxnLst>
              <a:rect l="0" t="0" r="r" b="b"/>
              <a:pathLst>
                <a:path w="63" h="78">
                  <a:moveTo>
                    <a:pt x="0" y="5"/>
                  </a:moveTo>
                  <a:cubicBezTo>
                    <a:pt x="8" y="3"/>
                    <a:pt x="17" y="0"/>
                    <a:pt x="25" y="0"/>
                  </a:cubicBezTo>
                  <a:cubicBezTo>
                    <a:pt x="34" y="0"/>
                    <a:pt x="43" y="3"/>
                    <a:pt x="48" y="9"/>
                  </a:cubicBezTo>
                  <a:cubicBezTo>
                    <a:pt x="52" y="13"/>
                    <a:pt x="54" y="18"/>
                    <a:pt x="55" y="24"/>
                  </a:cubicBezTo>
                  <a:cubicBezTo>
                    <a:pt x="61" y="41"/>
                    <a:pt x="63" y="59"/>
                    <a:pt x="62" y="78"/>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31" name="Freeform 35">
              <a:extLst>
                <a:ext uri="{FF2B5EF4-FFF2-40B4-BE49-F238E27FC236}">
                  <a16:creationId xmlns:a16="http://schemas.microsoft.com/office/drawing/2014/main" id="{D646AB98-AE93-4E65-BE5A-D3B3441E30CE}"/>
                </a:ext>
              </a:extLst>
            </p:cNvPr>
            <p:cNvSpPr/>
            <p:nvPr/>
          </p:nvSpPr>
          <p:spPr bwMode="auto">
            <a:xfrm>
              <a:off x="8666163" y="5127625"/>
              <a:ext cx="136525" cy="708025"/>
            </a:xfrm>
            <a:custGeom>
              <a:avLst/>
              <a:gdLst>
                <a:gd name="T0" fmla="*/ 3 w 63"/>
                <a:gd name="T1" fmla="*/ 6 h 330"/>
                <a:gd name="T2" fmla="*/ 46 w 63"/>
                <a:gd name="T3" fmla="*/ 28 h 330"/>
                <a:gd name="T4" fmla="*/ 58 w 63"/>
                <a:gd name="T5" fmla="*/ 80 h 330"/>
                <a:gd name="T6" fmla="*/ 46 w 63"/>
                <a:gd name="T7" fmla="*/ 210 h 330"/>
                <a:gd name="T8" fmla="*/ 16 w 63"/>
                <a:gd name="T9" fmla="*/ 267 h 330"/>
                <a:gd name="T10" fmla="*/ 4 w 63"/>
                <a:gd name="T11" fmla="*/ 330 h 330"/>
              </a:gdLst>
              <a:ahLst/>
              <a:cxnLst>
                <a:cxn ang="0">
                  <a:pos x="T0" y="T1"/>
                </a:cxn>
                <a:cxn ang="0">
                  <a:pos x="T2" y="T3"/>
                </a:cxn>
                <a:cxn ang="0">
                  <a:pos x="T4" y="T5"/>
                </a:cxn>
                <a:cxn ang="0">
                  <a:pos x="T6" y="T7"/>
                </a:cxn>
                <a:cxn ang="0">
                  <a:pos x="T8" y="T9"/>
                </a:cxn>
                <a:cxn ang="0">
                  <a:pos x="T10" y="T11"/>
                </a:cxn>
              </a:cxnLst>
              <a:rect l="0" t="0" r="r" b="b"/>
              <a:pathLst>
                <a:path w="63" h="330">
                  <a:moveTo>
                    <a:pt x="3" y="6"/>
                  </a:moveTo>
                  <a:cubicBezTo>
                    <a:pt x="20" y="0"/>
                    <a:pt x="37" y="12"/>
                    <a:pt x="46" y="28"/>
                  </a:cubicBezTo>
                  <a:cubicBezTo>
                    <a:pt x="55" y="43"/>
                    <a:pt x="57" y="62"/>
                    <a:pt x="58" y="80"/>
                  </a:cubicBezTo>
                  <a:cubicBezTo>
                    <a:pt x="61" y="124"/>
                    <a:pt x="63" y="170"/>
                    <a:pt x="46" y="210"/>
                  </a:cubicBezTo>
                  <a:cubicBezTo>
                    <a:pt x="38" y="230"/>
                    <a:pt x="24" y="247"/>
                    <a:pt x="16" y="267"/>
                  </a:cubicBezTo>
                  <a:cubicBezTo>
                    <a:pt x="6" y="290"/>
                    <a:pt x="0" y="305"/>
                    <a:pt x="4" y="330"/>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32" name="Freeform 36">
              <a:extLst>
                <a:ext uri="{FF2B5EF4-FFF2-40B4-BE49-F238E27FC236}">
                  <a16:creationId xmlns:a16="http://schemas.microsoft.com/office/drawing/2014/main" id="{43894036-56AB-4F61-A902-0768676823FD}"/>
                </a:ext>
              </a:extLst>
            </p:cNvPr>
            <p:cNvSpPr/>
            <p:nvPr/>
          </p:nvSpPr>
          <p:spPr bwMode="auto">
            <a:xfrm>
              <a:off x="8158163" y="5838825"/>
              <a:ext cx="590550" cy="269875"/>
            </a:xfrm>
            <a:custGeom>
              <a:avLst/>
              <a:gdLst>
                <a:gd name="T0" fmla="*/ 0 w 274"/>
                <a:gd name="T1" fmla="*/ 6 h 126"/>
                <a:gd name="T2" fmla="*/ 261 w 274"/>
                <a:gd name="T3" fmla="*/ 0 h 126"/>
                <a:gd name="T4" fmla="*/ 274 w 274"/>
                <a:gd name="T5" fmla="*/ 104 h 126"/>
                <a:gd name="T6" fmla="*/ 11 w 274"/>
                <a:gd name="T7" fmla="*/ 126 h 126"/>
                <a:gd name="T8" fmla="*/ 0 w 274"/>
                <a:gd name="T9" fmla="*/ 6 h 126"/>
              </a:gdLst>
              <a:ahLst/>
              <a:cxnLst>
                <a:cxn ang="0">
                  <a:pos x="T0" y="T1"/>
                </a:cxn>
                <a:cxn ang="0">
                  <a:pos x="T2" y="T3"/>
                </a:cxn>
                <a:cxn ang="0">
                  <a:pos x="T4" y="T5"/>
                </a:cxn>
                <a:cxn ang="0">
                  <a:pos x="T6" y="T7"/>
                </a:cxn>
                <a:cxn ang="0">
                  <a:pos x="T8" y="T9"/>
                </a:cxn>
              </a:cxnLst>
              <a:rect l="0" t="0" r="r" b="b"/>
              <a:pathLst>
                <a:path w="274" h="126">
                  <a:moveTo>
                    <a:pt x="0" y="6"/>
                  </a:moveTo>
                  <a:cubicBezTo>
                    <a:pt x="87" y="4"/>
                    <a:pt x="174" y="2"/>
                    <a:pt x="261" y="0"/>
                  </a:cubicBezTo>
                  <a:cubicBezTo>
                    <a:pt x="268" y="34"/>
                    <a:pt x="273" y="69"/>
                    <a:pt x="274" y="104"/>
                  </a:cubicBezTo>
                  <a:cubicBezTo>
                    <a:pt x="186" y="110"/>
                    <a:pt x="98" y="117"/>
                    <a:pt x="11" y="126"/>
                  </a:cubicBezTo>
                  <a:cubicBezTo>
                    <a:pt x="5" y="87"/>
                    <a:pt x="1" y="46"/>
                    <a:pt x="0" y="6"/>
                  </a:cubicBezTo>
                  <a:close/>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grpSp>
    </p:spTree>
    <p:extLst>
      <p:ext uri="{BB962C8B-B14F-4D97-AF65-F5344CB8AC3E}">
        <p14:creationId xmlns:p14="http://schemas.microsoft.com/office/powerpoint/2010/main" val="30664572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7762304" y="726159"/>
            <a:ext cx="4068521"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Step7</a:t>
            </a:r>
            <a:r>
              <a:rPr lang="zh-TW" altLang="en-US" sz="2000" b="1" dirty="0">
                <a:latin typeface="微軟正黑體" panose="020B0604030504040204" pitchFamily="34" charset="-120"/>
                <a:ea typeface="微軟正黑體" panose="020B0604030504040204" pitchFamily="34" charset="-120"/>
              </a:rPr>
              <a:t> 自行撰寫及上傳資料</a:t>
            </a:r>
            <a:r>
              <a:rPr lang="en-US" altLang="zh-TW" sz="2000" b="1" dirty="0">
                <a:latin typeface="微軟正黑體" panose="020B0604030504040204" pitchFamily="34" charset="-120"/>
                <a:ea typeface="微軟正黑體" panose="020B0604030504040204" pitchFamily="34" charset="-120"/>
              </a:rPr>
              <a:t>(1/2)</a:t>
            </a:r>
            <a:endParaRPr lang="zh-TW" altLang="en-US" sz="20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AC13459A-D885-4864-9C57-0A7F6C2E1EED}"/>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grpSp>
        <p:nvGrpSpPr>
          <p:cNvPr id="2" name="群組 1">
            <a:extLst>
              <a:ext uri="{FF2B5EF4-FFF2-40B4-BE49-F238E27FC236}">
                <a16:creationId xmlns:a16="http://schemas.microsoft.com/office/drawing/2014/main" id="{16D0C549-25C7-4C46-9C1B-C5A305CB2FA9}"/>
              </a:ext>
            </a:extLst>
          </p:cNvPr>
          <p:cNvGrpSpPr/>
          <p:nvPr/>
        </p:nvGrpSpPr>
        <p:grpSpPr>
          <a:xfrm>
            <a:off x="1494628" y="1498128"/>
            <a:ext cx="8989900" cy="5129675"/>
            <a:chOff x="1494628" y="1498128"/>
            <a:chExt cx="8989900" cy="5129675"/>
          </a:xfrm>
        </p:grpSpPr>
        <p:pic>
          <p:nvPicPr>
            <p:cNvPr id="3" name="圖片 2">
              <a:extLst>
                <a:ext uri="{FF2B5EF4-FFF2-40B4-BE49-F238E27FC236}">
                  <a16:creationId xmlns:a16="http://schemas.microsoft.com/office/drawing/2014/main" id="{E16E1813-6235-4785-9038-9E64B7C232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05451" y="2030690"/>
              <a:ext cx="7984831" cy="4597113"/>
            </a:xfrm>
            <a:prstGeom prst="rect">
              <a:avLst/>
            </a:prstGeom>
          </p:spPr>
        </p:pic>
        <p:sp>
          <p:nvSpPr>
            <p:cNvPr id="14" name="矩形 13"/>
            <p:cNvSpPr/>
            <p:nvPr/>
          </p:nvSpPr>
          <p:spPr>
            <a:xfrm>
              <a:off x="3317289" y="4827310"/>
              <a:ext cx="5557422" cy="1800493"/>
            </a:xfrm>
            <a:prstGeom prst="rect">
              <a:avLst/>
            </a:prstGeom>
            <a:solidFill>
              <a:schemeClr val="accent6">
                <a:lumMod val="40000"/>
                <a:lumOff val="60000"/>
              </a:schemeClr>
            </a:solidFill>
            <a:ln>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TW" altLang="en-US" sz="2400" b="1" u="sng" dirty="0">
                  <a:solidFill>
                    <a:srgbClr val="FF0000"/>
                  </a:solidFill>
                  <a:latin typeface="微軟正黑體" panose="020B0604030504040204" pitchFamily="34" charset="-120"/>
                  <a:ea typeface="微軟正黑體" panose="020B0604030504040204" pitchFamily="34" charset="-120"/>
                </a:rPr>
                <a:t>全體考生作業一致</a:t>
              </a:r>
              <a:endParaRPr lang="en-US" altLang="zh-TW" sz="2400" b="1" u="sng" dirty="0">
                <a:solidFill>
                  <a:srgbClr val="FF0000"/>
                </a:solidFill>
                <a:latin typeface="微軟正黑體" panose="020B0604030504040204" pitchFamily="34" charset="-120"/>
                <a:ea typeface="微軟正黑體" panose="020B0604030504040204" pitchFamily="34" charset="-120"/>
              </a:endParaRPr>
            </a:p>
            <a:p>
              <a:pPr marL="285750" indent="-285750">
                <a:spcBef>
                  <a:spcPts val="600"/>
                </a:spcBef>
                <a:buFont typeface="Wingdings" panose="05000000000000000000" pitchFamily="2" charset="2"/>
                <a:buChar char="u"/>
              </a:pPr>
              <a:r>
                <a:rPr lang="zh-TW" altLang="zh-TW" b="1" dirty="0">
                  <a:solidFill>
                    <a:schemeClr val="tx1"/>
                  </a:solidFill>
                  <a:latin typeface="微軟正黑體" panose="020B0604030504040204" pitchFamily="34" charset="-120"/>
                  <a:ea typeface="微軟正黑體" panose="020B0604030504040204" pitchFamily="34" charset="-120"/>
                </a:rPr>
                <a:t>由</a:t>
              </a:r>
              <a:r>
                <a:rPr lang="zh-TW" altLang="en-US" b="1" dirty="0">
                  <a:solidFill>
                    <a:schemeClr val="tx1"/>
                  </a:solidFill>
                  <a:latin typeface="微軟正黑體" panose="020B0604030504040204" pitchFamily="34" charset="-120"/>
                  <a:ea typeface="微軟正黑體" panose="020B0604030504040204" pitchFamily="34" charset="-120"/>
                </a:rPr>
                <a:t>考</a:t>
              </a:r>
              <a:r>
                <a:rPr lang="zh-TW" altLang="zh-TW" b="1" dirty="0">
                  <a:solidFill>
                    <a:schemeClr val="tx1"/>
                  </a:solidFill>
                  <a:latin typeface="微軟正黑體" panose="020B0604030504040204" pitchFamily="34" charset="-120"/>
                  <a:ea typeface="微軟正黑體" panose="020B0604030504040204" pitchFamily="34" charset="-120"/>
                </a:rPr>
                <a:t>生自行撰寫</a:t>
              </a:r>
              <a:r>
                <a:rPr lang="zh-TW" altLang="en-US" b="1" dirty="0">
                  <a:solidFill>
                    <a:schemeClr val="tx1"/>
                  </a:solidFill>
                  <a:latin typeface="微軟正黑體" panose="020B0604030504040204" pitchFamily="34" charset="-120"/>
                  <a:ea typeface="微軟正黑體" panose="020B0604030504040204" pitchFamily="34" charset="-120"/>
                </a:rPr>
                <a:t>彙整後上</a:t>
              </a:r>
              <a:r>
                <a:rPr lang="zh-TW" altLang="zh-TW" b="1" dirty="0">
                  <a:solidFill>
                    <a:schemeClr val="tx1"/>
                  </a:solidFill>
                  <a:latin typeface="微軟正黑體" panose="020B0604030504040204" pitchFamily="34" charset="-120"/>
                  <a:ea typeface="微軟正黑體" panose="020B0604030504040204" pitchFamily="34" charset="-120"/>
                </a:rPr>
                <a:t>傳</a:t>
              </a:r>
              <a:endParaRPr lang="en-US" altLang="zh-TW" b="1" dirty="0">
                <a:solidFill>
                  <a:schemeClr val="tx1"/>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zh-TW" b="1" dirty="0">
                  <a:solidFill>
                    <a:schemeClr val="tx1"/>
                  </a:solidFill>
                  <a:latin typeface="微軟正黑體" panose="020B0604030504040204" pitchFamily="34" charset="-120"/>
                  <a:ea typeface="微軟正黑體" panose="020B0604030504040204" pitchFamily="34" charset="-120"/>
                </a:rPr>
                <a:t>分項上傳檔案資料至對應欄位</a:t>
              </a:r>
              <a:endParaRPr lang="zh-TW" altLang="en-US" b="1" dirty="0">
                <a:solidFill>
                  <a:schemeClr val="tx1"/>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zh-TW" b="1" dirty="0">
                  <a:solidFill>
                    <a:schemeClr val="tx1"/>
                  </a:solidFill>
                  <a:latin typeface="微軟正黑體" panose="020B0604030504040204" pitchFamily="34" charset="-120"/>
                  <a:ea typeface="微軟正黑體" panose="020B0604030504040204" pitchFamily="34" charset="-120"/>
                </a:rPr>
                <a:t>每一項目僅能上傳</a:t>
              </a:r>
              <a:r>
                <a:rPr lang="en-US" altLang="zh-TW" b="1" dirty="0">
                  <a:solidFill>
                    <a:schemeClr val="tx1"/>
                  </a:solidFill>
                  <a:latin typeface="微軟正黑體" panose="020B0604030504040204" pitchFamily="34" charset="-120"/>
                  <a:ea typeface="微軟正黑體" panose="020B0604030504040204" pitchFamily="34" charset="-120"/>
                </a:rPr>
                <a:t>1</a:t>
              </a:r>
              <a:r>
                <a:rPr lang="zh-TW" altLang="zh-TW" b="1" dirty="0">
                  <a:solidFill>
                    <a:schemeClr val="tx1"/>
                  </a:solidFill>
                  <a:latin typeface="微軟正黑體" panose="020B0604030504040204" pitchFamily="34" charset="-120"/>
                  <a:ea typeface="微軟正黑體" panose="020B0604030504040204" pitchFamily="34" charset="-120"/>
                </a:rPr>
                <a:t>個</a:t>
              </a:r>
              <a:r>
                <a:rPr lang="en-US" altLang="zh-TW" b="1" dirty="0">
                  <a:solidFill>
                    <a:schemeClr val="tx1"/>
                  </a:solidFill>
                  <a:latin typeface="微軟正黑體" panose="020B0604030504040204" pitchFamily="34" charset="-120"/>
                  <a:ea typeface="微軟正黑體" panose="020B0604030504040204" pitchFamily="34" charset="-120"/>
                </a:rPr>
                <a:t>PDF</a:t>
              </a:r>
              <a:r>
                <a:rPr lang="zh-TW" altLang="zh-TW" b="1" dirty="0">
                  <a:solidFill>
                    <a:schemeClr val="tx1"/>
                  </a:solidFill>
                  <a:latin typeface="微軟正黑體" panose="020B0604030504040204" pitchFamily="34" charset="-120"/>
                  <a:ea typeface="微軟正黑體" panose="020B0604030504040204" pitchFamily="34" charset="-120"/>
                </a:rPr>
                <a:t>檔案</a:t>
              </a:r>
              <a:r>
                <a:rPr lang="zh-TW" altLang="en-US" b="1" dirty="0">
                  <a:solidFill>
                    <a:schemeClr val="tx1"/>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不得上傳影音檔</a:t>
              </a:r>
              <a:r>
                <a:rPr lang="zh-TW" altLang="en-US" b="1" dirty="0">
                  <a:solidFill>
                    <a:schemeClr val="tx1"/>
                  </a:solidFill>
                  <a:latin typeface="微軟正黑體" panose="020B0604030504040204" pitchFamily="34" charset="-120"/>
                  <a:ea typeface="微軟正黑體" panose="020B0604030504040204" pitchFamily="34" charset="-120"/>
                </a:rPr>
                <a:t>」</a:t>
              </a:r>
              <a:endParaRPr lang="en-US" altLang="zh-TW" b="1" dirty="0">
                <a:solidFill>
                  <a:schemeClr val="tx1"/>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zh-TW" b="1" dirty="0">
                  <a:solidFill>
                    <a:schemeClr val="tx1"/>
                  </a:solidFill>
                  <a:latin typeface="微軟正黑體" panose="020B0604030504040204" pitchFamily="34" charset="-120"/>
                  <a:ea typeface="微軟正黑體" panose="020B0604030504040204" pitchFamily="34" charset="-120"/>
                </a:rPr>
                <a:t>檔案大小以</a:t>
              </a:r>
              <a:r>
                <a:rPr lang="en-US" altLang="zh-TW" sz="2800" b="1" dirty="0">
                  <a:ln>
                    <a:solidFill>
                      <a:srgbClr val="FF0000"/>
                    </a:solidFill>
                  </a:ln>
                  <a:solidFill>
                    <a:srgbClr val="FF0000"/>
                  </a:solidFill>
                  <a:effectLst>
                    <a:glow rad="139700">
                      <a:schemeClr val="bg1">
                        <a:alpha val="40000"/>
                      </a:schemeClr>
                    </a:glow>
                  </a:effectLst>
                  <a:latin typeface="微軟正黑體" panose="020B0604030504040204" pitchFamily="34" charset="-120"/>
                  <a:ea typeface="微軟正黑體" panose="020B0604030504040204" pitchFamily="34" charset="-120"/>
                </a:rPr>
                <a:t>4MB</a:t>
              </a:r>
              <a:r>
                <a:rPr lang="zh-TW" altLang="zh-TW" sz="2800" b="1" dirty="0">
                  <a:ln>
                    <a:solidFill>
                      <a:srgbClr val="FF0000"/>
                    </a:solidFill>
                  </a:ln>
                  <a:solidFill>
                    <a:srgbClr val="FF0000"/>
                  </a:solidFill>
                  <a:effectLst>
                    <a:glow rad="139700">
                      <a:schemeClr val="bg1">
                        <a:alpha val="40000"/>
                      </a:schemeClr>
                    </a:glow>
                  </a:effectLst>
                  <a:latin typeface="微軟正黑體" panose="020B0604030504040204" pitchFamily="34" charset="-120"/>
                  <a:ea typeface="微軟正黑體" panose="020B0604030504040204" pitchFamily="34" charset="-120"/>
                </a:rPr>
                <a:t>為限</a:t>
              </a:r>
              <a:endParaRPr lang="en-US" altLang="zh-TW" sz="2800" b="1" dirty="0">
                <a:ln>
                  <a:solidFill>
                    <a:srgbClr val="FF0000"/>
                  </a:solidFill>
                </a:ln>
                <a:solidFill>
                  <a:srgbClr val="FF0000"/>
                </a:solidFill>
                <a:effectLst>
                  <a:glow rad="139700">
                    <a:schemeClr val="bg1">
                      <a:alpha val="40000"/>
                    </a:schemeClr>
                  </a:glow>
                </a:effectLst>
                <a:latin typeface="微軟正黑體" panose="020B0604030504040204" pitchFamily="34" charset="-120"/>
                <a:ea typeface="微軟正黑體" panose="020B0604030504040204" pitchFamily="34" charset="-120"/>
              </a:endParaRPr>
            </a:p>
          </p:txBody>
        </p:sp>
        <p:sp>
          <p:nvSpPr>
            <p:cNvPr id="18" name="矩形 17">
              <a:extLst>
                <a:ext uri="{FF2B5EF4-FFF2-40B4-BE49-F238E27FC236}">
                  <a16:creationId xmlns:a16="http://schemas.microsoft.com/office/drawing/2014/main" id="{49D00895-7547-4F30-A193-28CEDFCC98C6}"/>
                </a:ext>
              </a:extLst>
            </p:cNvPr>
            <p:cNvSpPr/>
            <p:nvPr/>
          </p:nvSpPr>
          <p:spPr>
            <a:xfrm>
              <a:off x="1494628" y="1498128"/>
              <a:ext cx="8989900" cy="369332"/>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TW" altLang="en-US" b="1" dirty="0">
                  <a:latin typeface="微軟正黑體" panose="020B0604030504040204" pitchFamily="34" charset="-120"/>
                  <a:ea typeface="微軟正黑體" panose="020B0604030504040204" pitchFamily="34" charset="-120"/>
                </a:rPr>
                <a:t>請留意 </a:t>
              </a:r>
              <a:r>
                <a:rPr lang="en-US" altLang="zh-TW" b="1" dirty="0">
                  <a:latin typeface="微軟正黑體" panose="020B0604030504040204" pitchFamily="34" charset="-120"/>
                  <a:ea typeface="微軟正黑體" panose="020B0604030504040204" pitchFamily="34" charset="-120"/>
                </a:rPr>
                <a:t>D-1</a:t>
              </a:r>
              <a:r>
                <a:rPr lang="zh-TW" altLang="en-US" b="1" dirty="0">
                  <a:latin typeface="微軟正黑體" panose="020B0604030504040204" pitchFamily="34" charset="-120"/>
                  <a:ea typeface="微軟正黑體" panose="020B0604030504040204" pitchFamily="34" charset="-120"/>
                </a:rPr>
                <a:t>、</a:t>
              </a:r>
              <a:r>
                <a:rPr lang="en-US" altLang="zh-TW" b="1" dirty="0">
                  <a:latin typeface="微軟正黑體" panose="020B0604030504040204" pitchFamily="34" charset="-120"/>
                  <a:ea typeface="微軟正黑體" panose="020B0604030504040204" pitchFamily="34" charset="-120"/>
                </a:rPr>
                <a:t>D-2</a:t>
              </a:r>
              <a:r>
                <a:rPr lang="zh-TW" altLang="en-US" b="1" dirty="0">
                  <a:latin typeface="微軟正黑體" panose="020B0604030504040204" pitchFamily="34" charset="-120"/>
                  <a:ea typeface="微軟正黑體" panose="020B0604030504040204" pitchFamily="34" charset="-120"/>
                </a:rPr>
                <a:t>、</a:t>
              </a:r>
              <a:r>
                <a:rPr lang="en-US" altLang="zh-TW" b="1" dirty="0">
                  <a:latin typeface="微軟正黑體" panose="020B0604030504040204" pitchFamily="34" charset="-120"/>
                  <a:ea typeface="微軟正黑體" panose="020B0604030504040204" pitchFamily="34" charset="-120"/>
                </a:rPr>
                <a:t>D-3</a:t>
              </a:r>
              <a:r>
                <a:rPr lang="zh-TW" altLang="en-US" b="1" dirty="0">
                  <a:latin typeface="微軟正黑體" panose="020B0604030504040204" pitchFamily="34" charset="-120"/>
                  <a:ea typeface="微軟正黑體" panose="020B0604030504040204" pitchFamily="34" charset="-120"/>
                </a:rPr>
                <a:t>每一個項目僅能上傳</a:t>
              </a: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個</a:t>
              </a:r>
              <a:r>
                <a:rPr lang="en-US" altLang="zh-TW" b="1" dirty="0">
                  <a:latin typeface="微軟正黑體" panose="020B0604030504040204" pitchFamily="34" charset="-120"/>
                  <a:ea typeface="微軟正黑體" panose="020B0604030504040204" pitchFamily="34" charset="-120"/>
                </a:rPr>
                <a:t>PDF</a:t>
              </a:r>
              <a:r>
                <a:rPr lang="zh-TW" altLang="en-US" b="1" dirty="0">
                  <a:latin typeface="微軟正黑體" panose="020B0604030504040204" pitchFamily="34" charset="-120"/>
                  <a:ea typeface="微軟正黑體" panose="020B0604030504040204" pitchFamily="34" charset="-120"/>
                </a:rPr>
                <a:t>檔案為限，檔案大小最多為</a:t>
              </a:r>
              <a:r>
                <a:rPr lang="en-US" altLang="zh-TW" b="1" dirty="0">
                  <a:latin typeface="微軟正黑體" panose="020B0604030504040204" pitchFamily="34" charset="-120"/>
                  <a:ea typeface="微軟正黑體" panose="020B0604030504040204" pitchFamily="34" charset="-120"/>
                </a:rPr>
                <a:t>4MB</a:t>
              </a:r>
              <a:endParaRPr lang="zh-TW" altLang="en-US" b="1" dirty="0">
                <a:latin typeface="微軟正黑體" panose="020B0604030504040204" pitchFamily="34" charset="-120"/>
                <a:ea typeface="微軟正黑體" panose="020B0604030504040204" pitchFamily="34" charset="-120"/>
              </a:endParaRPr>
            </a:p>
          </p:txBody>
        </p:sp>
      </p:grpSp>
      <p:grpSp>
        <p:nvGrpSpPr>
          <p:cNvPr id="11" name="群組 10">
            <a:extLst>
              <a:ext uri="{FF2B5EF4-FFF2-40B4-BE49-F238E27FC236}">
                <a16:creationId xmlns:a16="http://schemas.microsoft.com/office/drawing/2014/main" id="{9DDDFDCA-BD00-4FD4-B343-85B2C1E7C80B}"/>
              </a:ext>
            </a:extLst>
          </p:cNvPr>
          <p:cNvGrpSpPr/>
          <p:nvPr/>
        </p:nvGrpSpPr>
        <p:grpSpPr>
          <a:xfrm>
            <a:off x="423114" y="726201"/>
            <a:ext cx="7286811" cy="503799"/>
            <a:chOff x="605799" y="788558"/>
            <a:chExt cx="7286811" cy="503799"/>
          </a:xfrm>
        </p:grpSpPr>
        <p:sp>
          <p:nvSpPr>
            <p:cNvPr id="15" name="TextBox 75">
              <a:extLst>
                <a:ext uri="{FF2B5EF4-FFF2-40B4-BE49-F238E27FC236}">
                  <a16:creationId xmlns:a16="http://schemas.microsoft.com/office/drawing/2014/main" id="{F65E674D-A09F-486F-BBE5-E7F8687F92A5}"/>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16" name="Freeform: Shape 37">
              <a:extLst>
                <a:ext uri="{FF2B5EF4-FFF2-40B4-BE49-F238E27FC236}">
                  <a16:creationId xmlns:a16="http://schemas.microsoft.com/office/drawing/2014/main" id="{BDF91B21-8B2F-4D68-B1CF-3AAC326B139C}"/>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16012002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44D0935-3EC1-46D4-8E3D-70A0955F0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65957" y="1680278"/>
            <a:ext cx="9719419" cy="4957112"/>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7723503" y="704264"/>
            <a:ext cx="3943889"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Step7</a:t>
            </a:r>
            <a:r>
              <a:rPr lang="zh-TW" altLang="en-US" sz="2000" b="1" dirty="0">
                <a:latin typeface="微軟正黑體" panose="020B0604030504040204" pitchFamily="34" charset="-120"/>
                <a:ea typeface="微軟正黑體" panose="020B0604030504040204" pitchFamily="34" charset="-120"/>
              </a:rPr>
              <a:t> 自行撰寫及上傳資料</a:t>
            </a:r>
            <a:r>
              <a:rPr lang="en-US" altLang="zh-TW" sz="2000" b="1" dirty="0">
                <a:latin typeface="微軟正黑體" panose="020B0604030504040204" pitchFamily="34" charset="-120"/>
                <a:ea typeface="微軟正黑體" panose="020B0604030504040204" pitchFamily="34" charset="-120"/>
              </a:rPr>
              <a:t>(2/2)</a:t>
            </a:r>
            <a:endParaRPr lang="zh-TW" altLang="en-US" sz="20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文字方塊 28">
            <a:extLst>
              <a:ext uri="{FF2B5EF4-FFF2-40B4-BE49-F238E27FC236}">
                <a16:creationId xmlns:a16="http://schemas.microsoft.com/office/drawing/2014/main" id="{B620982C-A9CA-40D0-91F9-D83F2EE79A40}"/>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30" name="矩形 29">
            <a:extLst>
              <a:ext uri="{FF2B5EF4-FFF2-40B4-BE49-F238E27FC236}">
                <a16:creationId xmlns:a16="http://schemas.microsoft.com/office/drawing/2014/main" id="{5DB31D34-A4C9-45DF-AB69-BBEDFBBD054C}"/>
              </a:ext>
            </a:extLst>
          </p:cNvPr>
          <p:cNvSpPr/>
          <p:nvPr/>
        </p:nvSpPr>
        <p:spPr>
          <a:xfrm>
            <a:off x="1465958" y="1310946"/>
            <a:ext cx="8981023" cy="369332"/>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TW" altLang="en-US" b="1" dirty="0">
                <a:latin typeface="微軟正黑體" panose="020B0604030504040204" pitchFamily="34" charset="-120"/>
                <a:ea typeface="微軟正黑體" panose="020B0604030504040204" pitchFamily="34" charset="-120"/>
              </a:rPr>
              <a:t>請留意 </a:t>
            </a:r>
            <a:r>
              <a:rPr lang="en-US" altLang="zh-TW" b="1" dirty="0">
                <a:latin typeface="微軟正黑體" panose="020B0604030504040204" pitchFamily="34" charset="-120"/>
                <a:ea typeface="微軟正黑體" panose="020B0604030504040204" pitchFamily="34" charset="-120"/>
              </a:rPr>
              <a:t>D-1</a:t>
            </a:r>
            <a:r>
              <a:rPr lang="zh-TW" altLang="en-US" b="1" dirty="0">
                <a:latin typeface="微軟正黑體" panose="020B0604030504040204" pitchFamily="34" charset="-120"/>
                <a:ea typeface="微軟正黑體" panose="020B0604030504040204" pitchFamily="34" charset="-120"/>
              </a:rPr>
              <a:t>、</a:t>
            </a:r>
            <a:r>
              <a:rPr lang="en-US" altLang="zh-TW" b="1" dirty="0">
                <a:latin typeface="微軟正黑體" panose="020B0604030504040204" pitchFamily="34" charset="-120"/>
                <a:ea typeface="微軟正黑體" panose="020B0604030504040204" pitchFamily="34" charset="-120"/>
              </a:rPr>
              <a:t>D-2</a:t>
            </a:r>
            <a:r>
              <a:rPr lang="zh-TW" altLang="en-US" b="1" dirty="0">
                <a:latin typeface="微軟正黑體" panose="020B0604030504040204" pitchFamily="34" charset="-120"/>
                <a:ea typeface="微軟正黑體" panose="020B0604030504040204" pitchFamily="34" charset="-120"/>
              </a:rPr>
              <a:t>、</a:t>
            </a:r>
            <a:r>
              <a:rPr lang="en-US" altLang="zh-TW" b="1" dirty="0">
                <a:latin typeface="微軟正黑體" panose="020B0604030504040204" pitchFamily="34" charset="-120"/>
                <a:ea typeface="微軟正黑體" panose="020B0604030504040204" pitchFamily="34" charset="-120"/>
              </a:rPr>
              <a:t>D-3</a:t>
            </a:r>
            <a:r>
              <a:rPr lang="zh-TW" altLang="en-US" b="1" dirty="0">
                <a:latin typeface="微軟正黑體" panose="020B0604030504040204" pitchFamily="34" charset="-120"/>
                <a:ea typeface="微軟正黑體" panose="020B0604030504040204" pitchFamily="34" charset="-120"/>
              </a:rPr>
              <a:t>每一個項目僅能上傳</a:t>
            </a: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個</a:t>
            </a:r>
            <a:r>
              <a:rPr lang="en-US" altLang="zh-TW" b="1" dirty="0">
                <a:latin typeface="微軟正黑體" panose="020B0604030504040204" pitchFamily="34" charset="-120"/>
                <a:ea typeface="微軟正黑體" panose="020B0604030504040204" pitchFamily="34" charset="-120"/>
              </a:rPr>
              <a:t>PDF</a:t>
            </a:r>
            <a:r>
              <a:rPr lang="zh-TW" altLang="en-US" b="1" dirty="0">
                <a:latin typeface="微軟正黑體" panose="020B0604030504040204" pitchFamily="34" charset="-120"/>
                <a:ea typeface="微軟正黑體" panose="020B0604030504040204" pitchFamily="34" charset="-120"/>
              </a:rPr>
              <a:t>檔案為限，檔案大小最多為</a:t>
            </a:r>
            <a:r>
              <a:rPr lang="en-US" altLang="zh-TW" b="1" dirty="0">
                <a:latin typeface="微軟正黑體" panose="020B0604030504040204" pitchFamily="34" charset="-120"/>
                <a:ea typeface="微軟正黑體" panose="020B0604030504040204" pitchFamily="34" charset="-120"/>
              </a:rPr>
              <a:t>4MB</a:t>
            </a:r>
            <a:endParaRPr lang="zh-TW" altLang="en-US" b="1" dirty="0">
              <a:latin typeface="微軟正黑體" panose="020B0604030504040204" pitchFamily="34" charset="-120"/>
              <a:ea typeface="微軟正黑體" panose="020B0604030504040204" pitchFamily="34" charset="-120"/>
            </a:endParaRPr>
          </a:p>
        </p:txBody>
      </p:sp>
      <p:sp>
        <p:nvSpPr>
          <p:cNvPr id="17" name="矩形 16"/>
          <p:cNvSpPr/>
          <p:nvPr/>
        </p:nvSpPr>
        <p:spPr>
          <a:xfrm>
            <a:off x="6882242" y="1774419"/>
            <a:ext cx="4388517" cy="272009"/>
          </a:xfrm>
          <a:prstGeom prst="rect">
            <a:avLst/>
          </a:prstGeom>
          <a:solidFill>
            <a:schemeClr val="accent6">
              <a:lumMod val="40000"/>
              <a:lumOff val="60000"/>
            </a:schemeClr>
          </a:solidFill>
          <a:ln>
            <a:solidFill>
              <a:schemeClr val="accent6">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tx1"/>
                </a:solidFill>
                <a:latin typeface="微軟正黑體" panose="020B0604030504040204" pitchFamily="34" charset="-120"/>
                <a:ea typeface="微軟正黑體" panose="020B0604030504040204" pitchFamily="34" charset="-120"/>
              </a:rPr>
              <a:t>請選擇您欲上傳之</a:t>
            </a:r>
            <a:r>
              <a:rPr lang="en-US" altLang="zh-TW" sz="1600" b="1" dirty="0">
                <a:solidFill>
                  <a:srgbClr val="FF0000"/>
                </a:solidFill>
                <a:latin typeface="微軟正黑體" panose="020B0604030504040204" pitchFamily="34" charset="-120"/>
                <a:ea typeface="微軟正黑體" panose="020B0604030504040204" pitchFamily="34" charset="-120"/>
              </a:rPr>
              <a:t>PDF</a:t>
            </a:r>
            <a:r>
              <a:rPr lang="zh-TW" altLang="en-US" sz="1600" b="1" dirty="0">
                <a:solidFill>
                  <a:srgbClr val="FF0000"/>
                </a:solidFill>
                <a:latin typeface="微軟正黑體" panose="020B0604030504040204" pitchFamily="34" charset="-120"/>
                <a:ea typeface="微軟正黑體" panose="020B0604030504040204" pitchFamily="34" charset="-120"/>
              </a:rPr>
              <a:t>檔案</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rgbClr val="FF0000"/>
                </a:solidFill>
                <a:latin typeface="微軟正黑體" panose="020B0604030504040204" pitchFamily="34" charset="-120"/>
                <a:ea typeface="微軟正黑體" panose="020B0604030504040204" pitchFamily="34" charset="-120"/>
              </a:rPr>
              <a:t>注意檔案限制大小</a:t>
            </a:r>
            <a:r>
              <a:rPr lang="en-US" altLang="zh-TW" sz="1600" b="1" dirty="0">
                <a:solidFill>
                  <a:schemeClr val="tx1"/>
                </a:solidFill>
                <a:latin typeface="微軟正黑體" panose="020B0604030504040204" pitchFamily="34" charset="-120"/>
                <a:ea typeface="微軟正黑體" panose="020B0604030504040204" pitchFamily="34" charset="-120"/>
              </a:rPr>
              <a:t>)</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6631462" y="1748529"/>
            <a:ext cx="324000" cy="324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0" name="矩形 19"/>
          <p:cNvSpPr/>
          <p:nvPr/>
        </p:nvSpPr>
        <p:spPr>
          <a:xfrm>
            <a:off x="6554623" y="3165560"/>
            <a:ext cx="4630754" cy="278532"/>
          </a:xfrm>
          <a:prstGeom prst="rect">
            <a:avLst/>
          </a:prstGeom>
          <a:solidFill>
            <a:schemeClr val="accent6">
              <a:lumMod val="40000"/>
              <a:lumOff val="60000"/>
            </a:schemeClr>
          </a:solidFill>
          <a:ln>
            <a:solidFill>
              <a:schemeClr val="accent6">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tx1"/>
                </a:solidFill>
                <a:latin typeface="微軟正黑體" panose="020B0604030504040204" pitchFamily="34" charset="-120"/>
                <a:ea typeface="微軟正黑體" panose="020B0604030504040204" pitchFamily="34" charset="-120"/>
              </a:rPr>
              <a:t>上傳後請點選「</a:t>
            </a:r>
            <a:r>
              <a:rPr lang="zh-TW" altLang="en-US" sz="1600" b="1" dirty="0">
                <a:solidFill>
                  <a:srgbClr val="0000FF"/>
                </a:solidFill>
                <a:latin typeface="微軟正黑體" panose="020B0604030504040204" pitchFamily="34" charset="-120"/>
                <a:ea typeface="微軟正黑體" panose="020B0604030504040204" pitchFamily="34" charset="-120"/>
              </a:rPr>
              <a:t>預覽</a:t>
            </a:r>
            <a:r>
              <a:rPr lang="zh-TW" altLang="en-US" sz="1600" b="1" dirty="0">
                <a:solidFill>
                  <a:schemeClr val="tx1"/>
                </a:solidFill>
                <a:latin typeface="微軟正黑體" panose="020B0604030504040204" pitchFamily="34" charset="-120"/>
                <a:ea typeface="微軟正黑體" panose="020B0604030504040204" pitchFamily="34" charset="-120"/>
              </a:rPr>
              <a:t>」，檢視上傳檔案是否正確</a:t>
            </a:r>
          </a:p>
        </p:txBody>
      </p:sp>
      <p:sp>
        <p:nvSpPr>
          <p:cNvPr id="21" name="橢圓 20"/>
          <p:cNvSpPr/>
          <p:nvPr/>
        </p:nvSpPr>
        <p:spPr>
          <a:xfrm>
            <a:off x="6312025" y="3142826"/>
            <a:ext cx="324000" cy="324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1" name="橢圓 30">
            <a:extLst>
              <a:ext uri="{FF2B5EF4-FFF2-40B4-BE49-F238E27FC236}">
                <a16:creationId xmlns:a16="http://schemas.microsoft.com/office/drawing/2014/main" id="{FA0D64C5-860B-4C64-90D4-78F0783B27CC}"/>
              </a:ext>
            </a:extLst>
          </p:cNvPr>
          <p:cNvSpPr/>
          <p:nvPr/>
        </p:nvSpPr>
        <p:spPr>
          <a:xfrm>
            <a:off x="7109673" y="2580221"/>
            <a:ext cx="748800" cy="529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15" name="圖片 14">
            <a:extLst>
              <a:ext uri="{FF2B5EF4-FFF2-40B4-BE49-F238E27FC236}">
                <a16:creationId xmlns:a16="http://schemas.microsoft.com/office/drawing/2014/main" id="{E4AE1F6A-D7C2-4C3F-9095-491EB9728B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5958" y="3215417"/>
            <a:ext cx="4771758" cy="2331637"/>
          </a:xfrm>
          <a:prstGeom prst="rect">
            <a:avLst/>
          </a:prstGeom>
          <a:ln>
            <a:solidFill>
              <a:srgbClr val="0000FF"/>
            </a:solidFill>
          </a:ln>
        </p:spPr>
      </p:pic>
      <p:sp>
        <p:nvSpPr>
          <p:cNvPr id="22" name="橢圓 21"/>
          <p:cNvSpPr/>
          <p:nvPr/>
        </p:nvSpPr>
        <p:spPr>
          <a:xfrm>
            <a:off x="5697054" y="3118805"/>
            <a:ext cx="428784" cy="4154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3" name="群組 22">
            <a:extLst>
              <a:ext uri="{FF2B5EF4-FFF2-40B4-BE49-F238E27FC236}">
                <a16:creationId xmlns:a16="http://schemas.microsoft.com/office/drawing/2014/main" id="{48221DBC-DE69-48DB-8D96-20E43F0E580C}"/>
              </a:ext>
            </a:extLst>
          </p:cNvPr>
          <p:cNvGrpSpPr/>
          <p:nvPr/>
        </p:nvGrpSpPr>
        <p:grpSpPr>
          <a:xfrm>
            <a:off x="423114" y="726201"/>
            <a:ext cx="7286811" cy="503799"/>
            <a:chOff x="605799" y="788558"/>
            <a:chExt cx="7286811" cy="503799"/>
          </a:xfrm>
        </p:grpSpPr>
        <p:sp>
          <p:nvSpPr>
            <p:cNvPr id="24" name="TextBox 75">
              <a:extLst>
                <a:ext uri="{FF2B5EF4-FFF2-40B4-BE49-F238E27FC236}">
                  <a16:creationId xmlns:a16="http://schemas.microsoft.com/office/drawing/2014/main" id="{B14039D1-B85F-4125-A0D1-BEFB07A11AB0}"/>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25" name="Freeform: Shape 37">
              <a:extLst>
                <a:ext uri="{FF2B5EF4-FFF2-40B4-BE49-F238E27FC236}">
                  <a16:creationId xmlns:a16="http://schemas.microsoft.com/office/drawing/2014/main" id="{10C11132-2C2D-4E0B-93BE-69C077961C13}"/>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19" name="组合 226">
            <a:extLst>
              <a:ext uri="{FF2B5EF4-FFF2-40B4-BE49-F238E27FC236}">
                <a16:creationId xmlns:a16="http://schemas.microsoft.com/office/drawing/2014/main" id="{287CB5B1-03AD-4261-A1CC-72A55BC3A8B6}"/>
              </a:ext>
            </a:extLst>
          </p:cNvPr>
          <p:cNvGrpSpPr/>
          <p:nvPr/>
        </p:nvGrpSpPr>
        <p:grpSpPr>
          <a:xfrm rot="15518993" flipH="1" flipV="1">
            <a:off x="6908695" y="2706388"/>
            <a:ext cx="277830" cy="514700"/>
            <a:chOff x="8054975" y="4678363"/>
            <a:chExt cx="747713" cy="1430337"/>
          </a:xfrm>
          <a:solidFill>
            <a:schemeClr val="accent4">
              <a:lumMod val="20000"/>
              <a:lumOff val="80000"/>
            </a:schemeClr>
          </a:solidFill>
        </p:grpSpPr>
        <p:sp>
          <p:nvSpPr>
            <p:cNvPr id="26" name="Freeform 32">
              <a:extLst>
                <a:ext uri="{FF2B5EF4-FFF2-40B4-BE49-F238E27FC236}">
                  <a16:creationId xmlns:a16="http://schemas.microsoft.com/office/drawing/2014/main" id="{75D316D4-02CF-4ECB-AF46-8D73E746FE25}"/>
                </a:ext>
              </a:extLst>
            </p:cNvPr>
            <p:cNvSpPr/>
            <p:nvPr/>
          </p:nvSpPr>
          <p:spPr bwMode="auto">
            <a:xfrm>
              <a:off x="8054975" y="4678363"/>
              <a:ext cx="357188" cy="1166813"/>
            </a:xfrm>
            <a:custGeom>
              <a:avLst/>
              <a:gdLst>
                <a:gd name="T0" fmla="*/ 86 w 166"/>
                <a:gd name="T1" fmla="*/ 543 h 543"/>
                <a:gd name="T2" fmla="*/ 70 w 166"/>
                <a:gd name="T3" fmla="*/ 441 h 543"/>
                <a:gd name="T4" fmla="*/ 38 w 166"/>
                <a:gd name="T5" fmla="*/ 403 h 543"/>
                <a:gd name="T6" fmla="*/ 14 w 166"/>
                <a:gd name="T7" fmla="*/ 333 h 543"/>
                <a:gd name="T8" fmla="*/ 1 w 166"/>
                <a:gd name="T9" fmla="*/ 228 h 543"/>
                <a:gd name="T10" fmla="*/ 15 w 166"/>
                <a:gd name="T11" fmla="*/ 188 h 543"/>
                <a:gd name="T12" fmla="*/ 47 w 166"/>
                <a:gd name="T13" fmla="*/ 199 h 543"/>
                <a:gd name="T14" fmla="*/ 58 w 166"/>
                <a:gd name="T15" fmla="*/ 233 h 543"/>
                <a:gd name="T16" fmla="*/ 68 w 166"/>
                <a:gd name="T17" fmla="*/ 284 h 543"/>
                <a:gd name="T18" fmla="*/ 79 w 166"/>
                <a:gd name="T19" fmla="*/ 304 h 543"/>
                <a:gd name="T20" fmla="*/ 100 w 166"/>
                <a:gd name="T21" fmla="*/ 292 h 543"/>
                <a:gd name="T22" fmla="*/ 93 w 166"/>
                <a:gd name="T23" fmla="*/ 62 h 543"/>
                <a:gd name="T24" fmla="*/ 95 w 166"/>
                <a:gd name="T25" fmla="*/ 23 h 543"/>
                <a:gd name="T26" fmla="*/ 123 w 166"/>
                <a:gd name="T27" fmla="*/ 0 h 543"/>
                <a:gd name="T28" fmla="*/ 147 w 166"/>
                <a:gd name="T29" fmla="*/ 17 h 543"/>
                <a:gd name="T30" fmla="*/ 155 w 166"/>
                <a:gd name="T31" fmla="*/ 48 h 543"/>
                <a:gd name="T32" fmla="*/ 166 w 166"/>
                <a:gd name="T33" fmla="*/ 22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543">
                  <a:moveTo>
                    <a:pt x="86" y="543"/>
                  </a:moveTo>
                  <a:cubicBezTo>
                    <a:pt x="87" y="510"/>
                    <a:pt x="88" y="469"/>
                    <a:pt x="70" y="441"/>
                  </a:cubicBezTo>
                  <a:cubicBezTo>
                    <a:pt x="60" y="427"/>
                    <a:pt x="47" y="416"/>
                    <a:pt x="38" y="403"/>
                  </a:cubicBezTo>
                  <a:cubicBezTo>
                    <a:pt x="23" y="382"/>
                    <a:pt x="18" y="357"/>
                    <a:pt x="14" y="333"/>
                  </a:cubicBezTo>
                  <a:cubicBezTo>
                    <a:pt x="8" y="298"/>
                    <a:pt x="4" y="263"/>
                    <a:pt x="1" y="228"/>
                  </a:cubicBezTo>
                  <a:cubicBezTo>
                    <a:pt x="0" y="213"/>
                    <a:pt x="2" y="195"/>
                    <a:pt x="15" y="188"/>
                  </a:cubicBezTo>
                  <a:cubicBezTo>
                    <a:pt x="26" y="183"/>
                    <a:pt x="40" y="189"/>
                    <a:pt x="47" y="199"/>
                  </a:cubicBezTo>
                  <a:cubicBezTo>
                    <a:pt x="54" y="208"/>
                    <a:pt x="56" y="221"/>
                    <a:pt x="58" y="233"/>
                  </a:cubicBezTo>
                  <a:cubicBezTo>
                    <a:pt x="62" y="250"/>
                    <a:pt x="65" y="267"/>
                    <a:pt x="68" y="284"/>
                  </a:cubicBezTo>
                  <a:cubicBezTo>
                    <a:pt x="69" y="292"/>
                    <a:pt x="71" y="301"/>
                    <a:pt x="79" y="304"/>
                  </a:cubicBezTo>
                  <a:cubicBezTo>
                    <a:pt x="87" y="308"/>
                    <a:pt x="97" y="300"/>
                    <a:pt x="100" y="292"/>
                  </a:cubicBezTo>
                  <a:cubicBezTo>
                    <a:pt x="102" y="220"/>
                    <a:pt x="101" y="133"/>
                    <a:pt x="93" y="62"/>
                  </a:cubicBezTo>
                  <a:cubicBezTo>
                    <a:pt x="92" y="49"/>
                    <a:pt x="91" y="36"/>
                    <a:pt x="95" y="23"/>
                  </a:cubicBezTo>
                  <a:cubicBezTo>
                    <a:pt x="99" y="11"/>
                    <a:pt x="110" y="0"/>
                    <a:pt x="123" y="0"/>
                  </a:cubicBezTo>
                  <a:cubicBezTo>
                    <a:pt x="133" y="0"/>
                    <a:pt x="142" y="8"/>
                    <a:pt x="147" y="17"/>
                  </a:cubicBezTo>
                  <a:cubicBezTo>
                    <a:pt x="152" y="27"/>
                    <a:pt x="154" y="37"/>
                    <a:pt x="155" y="48"/>
                  </a:cubicBezTo>
                  <a:cubicBezTo>
                    <a:pt x="162" y="108"/>
                    <a:pt x="164" y="168"/>
                    <a:pt x="166" y="229"/>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27" name="Freeform 33">
              <a:extLst>
                <a:ext uri="{FF2B5EF4-FFF2-40B4-BE49-F238E27FC236}">
                  <a16:creationId xmlns:a16="http://schemas.microsoft.com/office/drawing/2014/main" id="{28BD693C-64F0-4958-B0B9-26835FB0F521}"/>
                </a:ext>
              </a:extLst>
            </p:cNvPr>
            <p:cNvSpPr/>
            <p:nvPr/>
          </p:nvSpPr>
          <p:spPr bwMode="auto">
            <a:xfrm>
              <a:off x="8408988" y="5019675"/>
              <a:ext cx="146050" cy="133350"/>
            </a:xfrm>
            <a:custGeom>
              <a:avLst/>
              <a:gdLst>
                <a:gd name="T0" fmla="*/ 0 w 68"/>
                <a:gd name="T1" fmla="*/ 11 h 62"/>
                <a:gd name="T2" fmla="*/ 41 w 68"/>
                <a:gd name="T3" fmla="*/ 0 h 62"/>
                <a:gd name="T4" fmla="*/ 59 w 68"/>
                <a:gd name="T5" fmla="*/ 14 h 62"/>
                <a:gd name="T6" fmla="*/ 67 w 68"/>
                <a:gd name="T7" fmla="*/ 62 h 62"/>
              </a:gdLst>
              <a:ahLst/>
              <a:cxnLst>
                <a:cxn ang="0">
                  <a:pos x="T0" y="T1"/>
                </a:cxn>
                <a:cxn ang="0">
                  <a:pos x="T2" y="T3"/>
                </a:cxn>
                <a:cxn ang="0">
                  <a:pos x="T4" y="T5"/>
                </a:cxn>
                <a:cxn ang="0">
                  <a:pos x="T6" y="T7"/>
                </a:cxn>
              </a:cxnLst>
              <a:rect l="0" t="0" r="r" b="b"/>
              <a:pathLst>
                <a:path w="68" h="62">
                  <a:moveTo>
                    <a:pt x="0" y="11"/>
                  </a:moveTo>
                  <a:cubicBezTo>
                    <a:pt x="11" y="2"/>
                    <a:pt x="27" y="0"/>
                    <a:pt x="41" y="0"/>
                  </a:cubicBezTo>
                  <a:cubicBezTo>
                    <a:pt x="51" y="0"/>
                    <a:pt x="56" y="5"/>
                    <a:pt x="59" y="14"/>
                  </a:cubicBezTo>
                  <a:cubicBezTo>
                    <a:pt x="65" y="29"/>
                    <a:pt x="68" y="46"/>
                    <a:pt x="67" y="62"/>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28" name="Freeform 34">
              <a:extLst>
                <a:ext uri="{FF2B5EF4-FFF2-40B4-BE49-F238E27FC236}">
                  <a16:creationId xmlns:a16="http://schemas.microsoft.com/office/drawing/2014/main" id="{C1A29D1E-350C-4667-89FC-D240BA13DA7D}"/>
                </a:ext>
              </a:extLst>
            </p:cNvPr>
            <p:cNvSpPr/>
            <p:nvPr/>
          </p:nvSpPr>
          <p:spPr bwMode="auto">
            <a:xfrm>
              <a:off x="8545513" y="5068888"/>
              <a:ext cx="136525" cy="168275"/>
            </a:xfrm>
            <a:custGeom>
              <a:avLst/>
              <a:gdLst>
                <a:gd name="T0" fmla="*/ 0 w 63"/>
                <a:gd name="T1" fmla="*/ 5 h 78"/>
                <a:gd name="T2" fmla="*/ 25 w 63"/>
                <a:gd name="T3" fmla="*/ 0 h 78"/>
                <a:gd name="T4" fmla="*/ 48 w 63"/>
                <a:gd name="T5" fmla="*/ 9 h 78"/>
                <a:gd name="T6" fmla="*/ 55 w 63"/>
                <a:gd name="T7" fmla="*/ 24 h 78"/>
                <a:gd name="T8" fmla="*/ 62 w 63"/>
                <a:gd name="T9" fmla="*/ 78 h 78"/>
              </a:gdLst>
              <a:ahLst/>
              <a:cxnLst>
                <a:cxn ang="0">
                  <a:pos x="T0" y="T1"/>
                </a:cxn>
                <a:cxn ang="0">
                  <a:pos x="T2" y="T3"/>
                </a:cxn>
                <a:cxn ang="0">
                  <a:pos x="T4" y="T5"/>
                </a:cxn>
                <a:cxn ang="0">
                  <a:pos x="T6" y="T7"/>
                </a:cxn>
                <a:cxn ang="0">
                  <a:pos x="T8" y="T9"/>
                </a:cxn>
              </a:cxnLst>
              <a:rect l="0" t="0" r="r" b="b"/>
              <a:pathLst>
                <a:path w="63" h="78">
                  <a:moveTo>
                    <a:pt x="0" y="5"/>
                  </a:moveTo>
                  <a:cubicBezTo>
                    <a:pt x="8" y="3"/>
                    <a:pt x="17" y="0"/>
                    <a:pt x="25" y="0"/>
                  </a:cubicBezTo>
                  <a:cubicBezTo>
                    <a:pt x="34" y="0"/>
                    <a:pt x="43" y="3"/>
                    <a:pt x="48" y="9"/>
                  </a:cubicBezTo>
                  <a:cubicBezTo>
                    <a:pt x="52" y="13"/>
                    <a:pt x="54" y="18"/>
                    <a:pt x="55" y="24"/>
                  </a:cubicBezTo>
                  <a:cubicBezTo>
                    <a:pt x="61" y="41"/>
                    <a:pt x="63" y="59"/>
                    <a:pt x="62" y="78"/>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32" name="Freeform 35">
              <a:extLst>
                <a:ext uri="{FF2B5EF4-FFF2-40B4-BE49-F238E27FC236}">
                  <a16:creationId xmlns:a16="http://schemas.microsoft.com/office/drawing/2014/main" id="{0571D190-F3DC-497E-93BA-0AE084671036}"/>
                </a:ext>
              </a:extLst>
            </p:cNvPr>
            <p:cNvSpPr/>
            <p:nvPr/>
          </p:nvSpPr>
          <p:spPr bwMode="auto">
            <a:xfrm>
              <a:off x="8666163" y="5127625"/>
              <a:ext cx="136525" cy="708025"/>
            </a:xfrm>
            <a:custGeom>
              <a:avLst/>
              <a:gdLst>
                <a:gd name="T0" fmla="*/ 3 w 63"/>
                <a:gd name="T1" fmla="*/ 6 h 330"/>
                <a:gd name="T2" fmla="*/ 46 w 63"/>
                <a:gd name="T3" fmla="*/ 28 h 330"/>
                <a:gd name="T4" fmla="*/ 58 w 63"/>
                <a:gd name="T5" fmla="*/ 80 h 330"/>
                <a:gd name="T6" fmla="*/ 46 w 63"/>
                <a:gd name="T7" fmla="*/ 210 h 330"/>
                <a:gd name="T8" fmla="*/ 16 w 63"/>
                <a:gd name="T9" fmla="*/ 267 h 330"/>
                <a:gd name="T10" fmla="*/ 4 w 63"/>
                <a:gd name="T11" fmla="*/ 330 h 330"/>
              </a:gdLst>
              <a:ahLst/>
              <a:cxnLst>
                <a:cxn ang="0">
                  <a:pos x="T0" y="T1"/>
                </a:cxn>
                <a:cxn ang="0">
                  <a:pos x="T2" y="T3"/>
                </a:cxn>
                <a:cxn ang="0">
                  <a:pos x="T4" y="T5"/>
                </a:cxn>
                <a:cxn ang="0">
                  <a:pos x="T6" y="T7"/>
                </a:cxn>
                <a:cxn ang="0">
                  <a:pos x="T8" y="T9"/>
                </a:cxn>
                <a:cxn ang="0">
                  <a:pos x="T10" y="T11"/>
                </a:cxn>
              </a:cxnLst>
              <a:rect l="0" t="0" r="r" b="b"/>
              <a:pathLst>
                <a:path w="63" h="330">
                  <a:moveTo>
                    <a:pt x="3" y="6"/>
                  </a:moveTo>
                  <a:cubicBezTo>
                    <a:pt x="20" y="0"/>
                    <a:pt x="37" y="12"/>
                    <a:pt x="46" y="28"/>
                  </a:cubicBezTo>
                  <a:cubicBezTo>
                    <a:pt x="55" y="43"/>
                    <a:pt x="57" y="62"/>
                    <a:pt x="58" y="80"/>
                  </a:cubicBezTo>
                  <a:cubicBezTo>
                    <a:pt x="61" y="124"/>
                    <a:pt x="63" y="170"/>
                    <a:pt x="46" y="210"/>
                  </a:cubicBezTo>
                  <a:cubicBezTo>
                    <a:pt x="38" y="230"/>
                    <a:pt x="24" y="247"/>
                    <a:pt x="16" y="267"/>
                  </a:cubicBezTo>
                  <a:cubicBezTo>
                    <a:pt x="6" y="290"/>
                    <a:pt x="0" y="305"/>
                    <a:pt x="4" y="330"/>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33" name="Freeform 36">
              <a:extLst>
                <a:ext uri="{FF2B5EF4-FFF2-40B4-BE49-F238E27FC236}">
                  <a16:creationId xmlns:a16="http://schemas.microsoft.com/office/drawing/2014/main" id="{01B08885-0997-4CF5-AD0B-A47D0F15BDFE}"/>
                </a:ext>
              </a:extLst>
            </p:cNvPr>
            <p:cNvSpPr/>
            <p:nvPr/>
          </p:nvSpPr>
          <p:spPr bwMode="auto">
            <a:xfrm>
              <a:off x="8158163" y="5838825"/>
              <a:ext cx="590550" cy="269875"/>
            </a:xfrm>
            <a:custGeom>
              <a:avLst/>
              <a:gdLst>
                <a:gd name="T0" fmla="*/ 0 w 274"/>
                <a:gd name="T1" fmla="*/ 6 h 126"/>
                <a:gd name="T2" fmla="*/ 261 w 274"/>
                <a:gd name="T3" fmla="*/ 0 h 126"/>
                <a:gd name="T4" fmla="*/ 274 w 274"/>
                <a:gd name="T5" fmla="*/ 104 h 126"/>
                <a:gd name="T6" fmla="*/ 11 w 274"/>
                <a:gd name="T7" fmla="*/ 126 h 126"/>
                <a:gd name="T8" fmla="*/ 0 w 274"/>
                <a:gd name="T9" fmla="*/ 6 h 126"/>
              </a:gdLst>
              <a:ahLst/>
              <a:cxnLst>
                <a:cxn ang="0">
                  <a:pos x="T0" y="T1"/>
                </a:cxn>
                <a:cxn ang="0">
                  <a:pos x="T2" y="T3"/>
                </a:cxn>
                <a:cxn ang="0">
                  <a:pos x="T4" y="T5"/>
                </a:cxn>
                <a:cxn ang="0">
                  <a:pos x="T6" y="T7"/>
                </a:cxn>
                <a:cxn ang="0">
                  <a:pos x="T8" y="T9"/>
                </a:cxn>
              </a:cxnLst>
              <a:rect l="0" t="0" r="r" b="b"/>
              <a:pathLst>
                <a:path w="274" h="126">
                  <a:moveTo>
                    <a:pt x="0" y="6"/>
                  </a:moveTo>
                  <a:cubicBezTo>
                    <a:pt x="87" y="4"/>
                    <a:pt x="174" y="2"/>
                    <a:pt x="261" y="0"/>
                  </a:cubicBezTo>
                  <a:cubicBezTo>
                    <a:pt x="268" y="34"/>
                    <a:pt x="273" y="69"/>
                    <a:pt x="274" y="104"/>
                  </a:cubicBezTo>
                  <a:cubicBezTo>
                    <a:pt x="186" y="110"/>
                    <a:pt x="98" y="117"/>
                    <a:pt x="11" y="126"/>
                  </a:cubicBezTo>
                  <a:cubicBezTo>
                    <a:pt x="5" y="87"/>
                    <a:pt x="1" y="46"/>
                    <a:pt x="0" y="6"/>
                  </a:cubicBezTo>
                  <a:close/>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grpSp>
    </p:spTree>
    <p:extLst>
      <p:ext uri="{BB962C8B-B14F-4D97-AF65-F5344CB8AC3E}">
        <p14:creationId xmlns:p14="http://schemas.microsoft.com/office/powerpoint/2010/main" val="18666260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7709926" y="739572"/>
            <a:ext cx="3632152" cy="5930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Step8</a:t>
            </a:r>
            <a:r>
              <a:rPr lang="zh-TW" altLang="en-US" sz="2000" b="1" dirty="0">
                <a:latin typeface="微軟正黑體" panose="020B0604030504040204" pitchFamily="34" charset="-120"/>
                <a:ea typeface="微軟正黑體" panose="020B0604030504040204" pitchFamily="34" charset="-120"/>
              </a:rPr>
              <a:t> 檢視學習歷程備審資料</a:t>
            </a:r>
            <a:endParaRPr lang="en-US" altLang="zh-TW" sz="2000" b="1" dirty="0">
              <a:latin typeface="微軟正黑體" panose="020B0604030504040204" pitchFamily="34" charset="-120"/>
              <a:ea typeface="微軟正黑體" panose="020B0604030504040204" pitchFamily="34" charset="-120"/>
            </a:endParaRPr>
          </a:p>
          <a:p>
            <a:pPr>
              <a:defRPr/>
            </a:pPr>
            <a:r>
              <a:rPr lang="en-US" altLang="zh-TW" sz="2000" b="1" dirty="0">
                <a:latin typeface="微軟正黑體" panose="020B0604030504040204" pitchFamily="34" charset="-120"/>
                <a:ea typeface="微軟正黑體" panose="020B0604030504040204" pitchFamily="34" charset="-120"/>
              </a:rPr>
              <a:t>             </a:t>
            </a:r>
            <a:r>
              <a:rPr lang="zh-TW" altLang="en-US" sz="2000" b="1" dirty="0">
                <a:latin typeface="微軟正黑體" panose="020B0604030504040204" pitchFamily="34" charset="-120"/>
                <a:ea typeface="微軟正黑體" panose="020B0604030504040204" pitchFamily="34" charset="-120"/>
              </a:rPr>
              <a:t>上傳確認表</a:t>
            </a:r>
            <a:r>
              <a:rPr lang="en-US" altLang="zh-TW" sz="2000" b="1" dirty="0">
                <a:latin typeface="微軟正黑體" panose="020B0604030504040204" pitchFamily="34" charset="-120"/>
                <a:ea typeface="微軟正黑體" panose="020B0604030504040204" pitchFamily="34" charset="-120"/>
              </a:rPr>
              <a:t>(1/2)</a:t>
            </a:r>
            <a:endParaRPr lang="zh-TW" altLang="en-US" sz="20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9728B73-9784-4FF9-82ED-E784940B3BA4}"/>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grpSp>
        <p:nvGrpSpPr>
          <p:cNvPr id="15" name="群組 14">
            <a:extLst>
              <a:ext uri="{FF2B5EF4-FFF2-40B4-BE49-F238E27FC236}">
                <a16:creationId xmlns:a16="http://schemas.microsoft.com/office/drawing/2014/main" id="{AF00290D-475A-4789-B4E8-DBE530D8F6CD}"/>
              </a:ext>
            </a:extLst>
          </p:cNvPr>
          <p:cNvGrpSpPr/>
          <p:nvPr/>
        </p:nvGrpSpPr>
        <p:grpSpPr>
          <a:xfrm>
            <a:off x="423114" y="726201"/>
            <a:ext cx="7286811" cy="503799"/>
            <a:chOff x="605799" y="788558"/>
            <a:chExt cx="7286811" cy="503799"/>
          </a:xfrm>
        </p:grpSpPr>
        <p:sp>
          <p:nvSpPr>
            <p:cNvPr id="16" name="TextBox 75">
              <a:extLst>
                <a:ext uri="{FF2B5EF4-FFF2-40B4-BE49-F238E27FC236}">
                  <a16:creationId xmlns:a16="http://schemas.microsoft.com/office/drawing/2014/main" id="{EB836D0F-9167-4C04-A9B7-ED9F778698F8}"/>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18" name="Freeform: Shape 37">
              <a:extLst>
                <a:ext uri="{FF2B5EF4-FFF2-40B4-BE49-F238E27FC236}">
                  <a16:creationId xmlns:a16="http://schemas.microsoft.com/office/drawing/2014/main" id="{06ECF950-776A-40F8-9223-9BCBDC3CFB90}"/>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2" name="群組 1">
            <a:extLst>
              <a:ext uri="{FF2B5EF4-FFF2-40B4-BE49-F238E27FC236}">
                <a16:creationId xmlns:a16="http://schemas.microsoft.com/office/drawing/2014/main" id="{7DDEDD0E-B1A7-9D49-5D4F-A780B32EA310}"/>
              </a:ext>
            </a:extLst>
          </p:cNvPr>
          <p:cNvGrpSpPr/>
          <p:nvPr/>
        </p:nvGrpSpPr>
        <p:grpSpPr>
          <a:xfrm>
            <a:off x="1109183" y="1343464"/>
            <a:ext cx="10062703" cy="5169970"/>
            <a:chOff x="1109183" y="1343464"/>
            <a:chExt cx="10062703" cy="5169970"/>
          </a:xfrm>
        </p:grpSpPr>
        <p:pic>
          <p:nvPicPr>
            <p:cNvPr id="5" name="圖片 4">
              <a:extLst>
                <a:ext uri="{FF2B5EF4-FFF2-40B4-BE49-F238E27FC236}">
                  <a16:creationId xmlns:a16="http://schemas.microsoft.com/office/drawing/2014/main" id="{556488D9-91EC-484D-830A-D4166429D8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9184" y="1343464"/>
              <a:ext cx="9651860" cy="5169970"/>
            </a:xfrm>
            <a:prstGeom prst="rect">
              <a:avLst/>
            </a:prstGeom>
          </p:spPr>
        </p:pic>
        <p:sp>
          <p:nvSpPr>
            <p:cNvPr id="6" name="矩形 5">
              <a:extLst>
                <a:ext uri="{FF2B5EF4-FFF2-40B4-BE49-F238E27FC236}">
                  <a16:creationId xmlns:a16="http://schemas.microsoft.com/office/drawing/2014/main" id="{CFFCA4FA-FAB7-444B-89A2-C52B065780EB}"/>
                </a:ext>
              </a:extLst>
            </p:cNvPr>
            <p:cNvSpPr/>
            <p:nvPr/>
          </p:nvSpPr>
          <p:spPr>
            <a:xfrm>
              <a:off x="1109185" y="1451568"/>
              <a:ext cx="9651860" cy="5061866"/>
            </a:xfrm>
            <a:prstGeom prst="rect">
              <a:avLst/>
            </a:prstGeom>
            <a:solidFill>
              <a:schemeClr val="bg1">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109183" y="5723364"/>
              <a:ext cx="4081595" cy="7131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 name="圖片 19">
              <a:extLst>
                <a:ext uri="{FF2B5EF4-FFF2-40B4-BE49-F238E27FC236}">
                  <a16:creationId xmlns:a16="http://schemas.microsoft.com/office/drawing/2014/main" id="{6B5D2E2E-D10C-43F8-8D64-1E74EECBDF5F}"/>
                </a:ext>
              </a:extLst>
            </p:cNvPr>
            <p:cNvPicPr>
              <a:picLocks noChangeAspect="1"/>
            </p:cNvPicPr>
            <p:nvPr/>
          </p:nvPicPr>
          <p:blipFill>
            <a:blip r:embed="rId4"/>
            <a:stretch>
              <a:fillRect/>
            </a:stretch>
          </p:blipFill>
          <p:spPr>
            <a:xfrm>
              <a:off x="1109183" y="3373928"/>
              <a:ext cx="9651861" cy="1057196"/>
            </a:xfrm>
            <a:prstGeom prst="rect">
              <a:avLst/>
            </a:prstGeom>
          </p:spPr>
        </p:pic>
        <p:sp>
          <p:nvSpPr>
            <p:cNvPr id="14" name="矩形 13"/>
            <p:cNvSpPr/>
            <p:nvPr/>
          </p:nvSpPr>
          <p:spPr>
            <a:xfrm>
              <a:off x="6774341" y="4087904"/>
              <a:ext cx="4397545" cy="1121127"/>
            </a:xfrm>
            <a:prstGeom prst="rect">
              <a:avLst/>
            </a:prstGeom>
            <a:solidFill>
              <a:srgbClr val="C00000"/>
            </a:solidFill>
            <a:ln>
              <a:solidFill>
                <a:srgbClr val="C00000"/>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考生未完成各上傳項目內容「</a:t>
              </a:r>
              <a:r>
                <a:rPr lang="zh-TW" altLang="en-US" sz="1600" b="1" dirty="0">
                  <a:solidFill>
                    <a:srgbClr val="FFFF00"/>
                  </a:solidFill>
                  <a:latin typeface="微軟正黑體" panose="020B0604030504040204" pitchFamily="34" charset="-120"/>
                  <a:ea typeface="微軟正黑體" panose="020B0604030504040204" pitchFamily="34" charset="-120"/>
                </a:rPr>
                <a:t>預覽</a:t>
              </a:r>
              <a:r>
                <a:rPr lang="zh-TW" altLang="en-US" sz="1600" b="1" dirty="0">
                  <a:solidFill>
                    <a:schemeClr val="bg1"/>
                  </a:solidFill>
                  <a:latin typeface="微軟正黑體" panose="020B0604030504040204" pitchFamily="34" charset="-120"/>
                  <a:ea typeface="微軟正黑體" panose="020B0604030504040204" pitchFamily="34" charset="-120"/>
                </a:rPr>
                <a:t>」，</a:t>
              </a:r>
              <a:endParaRPr lang="en-US" altLang="zh-TW" sz="1600" b="1" dirty="0">
                <a:solidFill>
                  <a:schemeClr val="bg1"/>
                </a:solidFill>
                <a:latin typeface="微軟正黑體" panose="020B0604030504040204" pitchFamily="34" charset="-120"/>
                <a:ea typeface="微軟正黑體" panose="020B0604030504040204" pitchFamily="34" charset="-120"/>
              </a:endParaRPr>
            </a:p>
            <a:p>
              <a:r>
                <a:rPr lang="zh-TW" altLang="en-US" sz="1600" b="1" dirty="0">
                  <a:solidFill>
                    <a:schemeClr val="bg1"/>
                  </a:solidFill>
                  <a:latin typeface="微軟正黑體" panose="020B0604030504040204" pitchFamily="34" charset="-120"/>
                  <a:ea typeface="微軟正黑體" panose="020B0604030504040204" pitchFamily="34" charset="-120"/>
                </a:rPr>
                <a:t>欲下載確認表確認上傳內容時，</a:t>
              </a:r>
              <a:endParaRPr lang="en-US" altLang="zh-TW" sz="1600" b="1" dirty="0">
                <a:solidFill>
                  <a:schemeClr val="bg1"/>
                </a:solidFill>
                <a:latin typeface="微軟正黑體" panose="020B0604030504040204" pitchFamily="34" charset="-120"/>
                <a:ea typeface="微軟正黑體" panose="020B0604030504040204" pitchFamily="34" charset="-120"/>
              </a:endParaRPr>
            </a:p>
            <a:p>
              <a:r>
                <a:rPr lang="zh-TW" altLang="en-US" sz="1600" b="1" dirty="0">
                  <a:solidFill>
                    <a:schemeClr val="bg1"/>
                  </a:solidFill>
                  <a:latin typeface="微軟正黑體" panose="020B0604030504040204" pitchFamily="34" charset="-120"/>
                  <a:ea typeface="微軟正黑體" panose="020B0604030504040204" pitchFamily="34" charset="-120"/>
                </a:rPr>
                <a:t>系統跳出提示訊息，提醒考生尚未預覽之項目！</a:t>
              </a:r>
              <a:endParaRPr lang="en-US" altLang="zh-TW" sz="1600" b="1" dirty="0">
                <a:solidFill>
                  <a:schemeClr val="bg1"/>
                </a:solidFill>
                <a:latin typeface="微軟正黑體" panose="020B0604030504040204" pitchFamily="34" charset="-120"/>
                <a:ea typeface="微軟正黑體" panose="020B0604030504040204" pitchFamily="34" charset="-120"/>
              </a:endParaRPr>
            </a:p>
            <a:p>
              <a:r>
                <a:rPr lang="zh-TW" altLang="en-US" sz="1600" b="1" dirty="0">
                  <a:solidFill>
                    <a:schemeClr val="bg1"/>
                  </a:solidFill>
                  <a:latin typeface="微軟正黑體" panose="020B0604030504040204" pitchFamily="34" charset="-120"/>
                  <a:ea typeface="微軟正黑體" panose="020B0604030504040204" pitchFamily="34" charset="-120"/>
                </a:rPr>
                <a:t>請考生依提示逐項檢視，才可以下載確認表。</a:t>
              </a:r>
            </a:p>
          </p:txBody>
        </p:sp>
        <p:sp>
          <p:nvSpPr>
            <p:cNvPr id="19" name="橢圓 18">
              <a:extLst>
                <a:ext uri="{FF2B5EF4-FFF2-40B4-BE49-F238E27FC236}">
                  <a16:creationId xmlns:a16="http://schemas.microsoft.com/office/drawing/2014/main" id="{002E591B-AD54-46D3-B421-91D4071F550E}"/>
                </a:ext>
              </a:extLst>
            </p:cNvPr>
            <p:cNvSpPr/>
            <p:nvPr/>
          </p:nvSpPr>
          <p:spPr>
            <a:xfrm>
              <a:off x="6709603" y="2508048"/>
              <a:ext cx="748800" cy="6182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17" name="组合 226">
              <a:extLst>
                <a:ext uri="{FF2B5EF4-FFF2-40B4-BE49-F238E27FC236}">
                  <a16:creationId xmlns:a16="http://schemas.microsoft.com/office/drawing/2014/main" id="{6E24A793-C67D-4409-BD53-EF68C7E4B032}"/>
                </a:ext>
              </a:extLst>
            </p:cNvPr>
            <p:cNvGrpSpPr/>
            <p:nvPr/>
          </p:nvGrpSpPr>
          <p:grpSpPr>
            <a:xfrm rot="15518993" flipH="1" flipV="1">
              <a:off x="6579426" y="2887955"/>
              <a:ext cx="277830" cy="514700"/>
              <a:chOff x="8054975" y="4678363"/>
              <a:chExt cx="747713" cy="1430337"/>
            </a:xfrm>
            <a:solidFill>
              <a:schemeClr val="accent4">
                <a:lumMod val="20000"/>
                <a:lumOff val="80000"/>
              </a:schemeClr>
            </a:solidFill>
          </p:grpSpPr>
          <p:sp>
            <p:nvSpPr>
              <p:cNvPr id="21" name="Freeform 32">
                <a:extLst>
                  <a:ext uri="{FF2B5EF4-FFF2-40B4-BE49-F238E27FC236}">
                    <a16:creationId xmlns:a16="http://schemas.microsoft.com/office/drawing/2014/main" id="{3480E35D-3508-4C43-866A-B4CA5253F2AC}"/>
                  </a:ext>
                </a:extLst>
              </p:cNvPr>
              <p:cNvSpPr/>
              <p:nvPr/>
            </p:nvSpPr>
            <p:spPr bwMode="auto">
              <a:xfrm>
                <a:off x="8054975" y="4678363"/>
                <a:ext cx="357188" cy="1166813"/>
              </a:xfrm>
              <a:custGeom>
                <a:avLst/>
                <a:gdLst>
                  <a:gd name="T0" fmla="*/ 86 w 166"/>
                  <a:gd name="T1" fmla="*/ 543 h 543"/>
                  <a:gd name="T2" fmla="*/ 70 w 166"/>
                  <a:gd name="T3" fmla="*/ 441 h 543"/>
                  <a:gd name="T4" fmla="*/ 38 w 166"/>
                  <a:gd name="T5" fmla="*/ 403 h 543"/>
                  <a:gd name="T6" fmla="*/ 14 w 166"/>
                  <a:gd name="T7" fmla="*/ 333 h 543"/>
                  <a:gd name="T8" fmla="*/ 1 w 166"/>
                  <a:gd name="T9" fmla="*/ 228 h 543"/>
                  <a:gd name="T10" fmla="*/ 15 w 166"/>
                  <a:gd name="T11" fmla="*/ 188 h 543"/>
                  <a:gd name="T12" fmla="*/ 47 w 166"/>
                  <a:gd name="T13" fmla="*/ 199 h 543"/>
                  <a:gd name="T14" fmla="*/ 58 w 166"/>
                  <a:gd name="T15" fmla="*/ 233 h 543"/>
                  <a:gd name="T16" fmla="*/ 68 w 166"/>
                  <a:gd name="T17" fmla="*/ 284 h 543"/>
                  <a:gd name="T18" fmla="*/ 79 w 166"/>
                  <a:gd name="T19" fmla="*/ 304 h 543"/>
                  <a:gd name="T20" fmla="*/ 100 w 166"/>
                  <a:gd name="T21" fmla="*/ 292 h 543"/>
                  <a:gd name="T22" fmla="*/ 93 w 166"/>
                  <a:gd name="T23" fmla="*/ 62 h 543"/>
                  <a:gd name="T24" fmla="*/ 95 w 166"/>
                  <a:gd name="T25" fmla="*/ 23 h 543"/>
                  <a:gd name="T26" fmla="*/ 123 w 166"/>
                  <a:gd name="T27" fmla="*/ 0 h 543"/>
                  <a:gd name="T28" fmla="*/ 147 w 166"/>
                  <a:gd name="T29" fmla="*/ 17 h 543"/>
                  <a:gd name="T30" fmla="*/ 155 w 166"/>
                  <a:gd name="T31" fmla="*/ 48 h 543"/>
                  <a:gd name="T32" fmla="*/ 166 w 166"/>
                  <a:gd name="T33" fmla="*/ 22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543">
                    <a:moveTo>
                      <a:pt x="86" y="543"/>
                    </a:moveTo>
                    <a:cubicBezTo>
                      <a:pt x="87" y="510"/>
                      <a:pt x="88" y="469"/>
                      <a:pt x="70" y="441"/>
                    </a:cubicBezTo>
                    <a:cubicBezTo>
                      <a:pt x="60" y="427"/>
                      <a:pt x="47" y="416"/>
                      <a:pt x="38" y="403"/>
                    </a:cubicBezTo>
                    <a:cubicBezTo>
                      <a:pt x="23" y="382"/>
                      <a:pt x="18" y="357"/>
                      <a:pt x="14" y="333"/>
                    </a:cubicBezTo>
                    <a:cubicBezTo>
                      <a:pt x="8" y="298"/>
                      <a:pt x="4" y="263"/>
                      <a:pt x="1" y="228"/>
                    </a:cubicBezTo>
                    <a:cubicBezTo>
                      <a:pt x="0" y="213"/>
                      <a:pt x="2" y="195"/>
                      <a:pt x="15" y="188"/>
                    </a:cubicBezTo>
                    <a:cubicBezTo>
                      <a:pt x="26" y="183"/>
                      <a:pt x="40" y="189"/>
                      <a:pt x="47" y="199"/>
                    </a:cubicBezTo>
                    <a:cubicBezTo>
                      <a:pt x="54" y="208"/>
                      <a:pt x="56" y="221"/>
                      <a:pt x="58" y="233"/>
                    </a:cubicBezTo>
                    <a:cubicBezTo>
                      <a:pt x="62" y="250"/>
                      <a:pt x="65" y="267"/>
                      <a:pt x="68" y="284"/>
                    </a:cubicBezTo>
                    <a:cubicBezTo>
                      <a:pt x="69" y="292"/>
                      <a:pt x="71" y="301"/>
                      <a:pt x="79" y="304"/>
                    </a:cubicBezTo>
                    <a:cubicBezTo>
                      <a:pt x="87" y="308"/>
                      <a:pt x="97" y="300"/>
                      <a:pt x="100" y="292"/>
                    </a:cubicBezTo>
                    <a:cubicBezTo>
                      <a:pt x="102" y="220"/>
                      <a:pt x="101" y="133"/>
                      <a:pt x="93" y="62"/>
                    </a:cubicBezTo>
                    <a:cubicBezTo>
                      <a:pt x="92" y="49"/>
                      <a:pt x="91" y="36"/>
                      <a:pt x="95" y="23"/>
                    </a:cubicBezTo>
                    <a:cubicBezTo>
                      <a:pt x="99" y="11"/>
                      <a:pt x="110" y="0"/>
                      <a:pt x="123" y="0"/>
                    </a:cubicBezTo>
                    <a:cubicBezTo>
                      <a:pt x="133" y="0"/>
                      <a:pt x="142" y="8"/>
                      <a:pt x="147" y="17"/>
                    </a:cubicBezTo>
                    <a:cubicBezTo>
                      <a:pt x="152" y="27"/>
                      <a:pt x="154" y="37"/>
                      <a:pt x="155" y="48"/>
                    </a:cubicBezTo>
                    <a:cubicBezTo>
                      <a:pt x="162" y="108"/>
                      <a:pt x="164" y="168"/>
                      <a:pt x="166" y="229"/>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22" name="Freeform 33">
                <a:extLst>
                  <a:ext uri="{FF2B5EF4-FFF2-40B4-BE49-F238E27FC236}">
                    <a16:creationId xmlns:a16="http://schemas.microsoft.com/office/drawing/2014/main" id="{B672551C-757B-4FA5-AD51-B8891715AA1A}"/>
                  </a:ext>
                </a:extLst>
              </p:cNvPr>
              <p:cNvSpPr/>
              <p:nvPr/>
            </p:nvSpPr>
            <p:spPr bwMode="auto">
              <a:xfrm>
                <a:off x="8408988" y="5019675"/>
                <a:ext cx="146050" cy="133350"/>
              </a:xfrm>
              <a:custGeom>
                <a:avLst/>
                <a:gdLst>
                  <a:gd name="T0" fmla="*/ 0 w 68"/>
                  <a:gd name="T1" fmla="*/ 11 h 62"/>
                  <a:gd name="T2" fmla="*/ 41 w 68"/>
                  <a:gd name="T3" fmla="*/ 0 h 62"/>
                  <a:gd name="T4" fmla="*/ 59 w 68"/>
                  <a:gd name="T5" fmla="*/ 14 h 62"/>
                  <a:gd name="T6" fmla="*/ 67 w 68"/>
                  <a:gd name="T7" fmla="*/ 62 h 62"/>
                </a:gdLst>
                <a:ahLst/>
                <a:cxnLst>
                  <a:cxn ang="0">
                    <a:pos x="T0" y="T1"/>
                  </a:cxn>
                  <a:cxn ang="0">
                    <a:pos x="T2" y="T3"/>
                  </a:cxn>
                  <a:cxn ang="0">
                    <a:pos x="T4" y="T5"/>
                  </a:cxn>
                  <a:cxn ang="0">
                    <a:pos x="T6" y="T7"/>
                  </a:cxn>
                </a:cxnLst>
                <a:rect l="0" t="0" r="r" b="b"/>
                <a:pathLst>
                  <a:path w="68" h="62">
                    <a:moveTo>
                      <a:pt x="0" y="11"/>
                    </a:moveTo>
                    <a:cubicBezTo>
                      <a:pt x="11" y="2"/>
                      <a:pt x="27" y="0"/>
                      <a:pt x="41" y="0"/>
                    </a:cubicBezTo>
                    <a:cubicBezTo>
                      <a:pt x="51" y="0"/>
                      <a:pt x="56" y="5"/>
                      <a:pt x="59" y="14"/>
                    </a:cubicBezTo>
                    <a:cubicBezTo>
                      <a:pt x="65" y="29"/>
                      <a:pt x="68" y="46"/>
                      <a:pt x="67" y="62"/>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23" name="Freeform 34">
                <a:extLst>
                  <a:ext uri="{FF2B5EF4-FFF2-40B4-BE49-F238E27FC236}">
                    <a16:creationId xmlns:a16="http://schemas.microsoft.com/office/drawing/2014/main" id="{24A91E92-9FD6-4036-927F-EB2AE28035E9}"/>
                  </a:ext>
                </a:extLst>
              </p:cNvPr>
              <p:cNvSpPr/>
              <p:nvPr/>
            </p:nvSpPr>
            <p:spPr bwMode="auto">
              <a:xfrm>
                <a:off x="8545513" y="5068888"/>
                <a:ext cx="136525" cy="168275"/>
              </a:xfrm>
              <a:custGeom>
                <a:avLst/>
                <a:gdLst>
                  <a:gd name="T0" fmla="*/ 0 w 63"/>
                  <a:gd name="T1" fmla="*/ 5 h 78"/>
                  <a:gd name="T2" fmla="*/ 25 w 63"/>
                  <a:gd name="T3" fmla="*/ 0 h 78"/>
                  <a:gd name="T4" fmla="*/ 48 w 63"/>
                  <a:gd name="T5" fmla="*/ 9 h 78"/>
                  <a:gd name="T6" fmla="*/ 55 w 63"/>
                  <a:gd name="T7" fmla="*/ 24 h 78"/>
                  <a:gd name="T8" fmla="*/ 62 w 63"/>
                  <a:gd name="T9" fmla="*/ 78 h 78"/>
                </a:gdLst>
                <a:ahLst/>
                <a:cxnLst>
                  <a:cxn ang="0">
                    <a:pos x="T0" y="T1"/>
                  </a:cxn>
                  <a:cxn ang="0">
                    <a:pos x="T2" y="T3"/>
                  </a:cxn>
                  <a:cxn ang="0">
                    <a:pos x="T4" y="T5"/>
                  </a:cxn>
                  <a:cxn ang="0">
                    <a:pos x="T6" y="T7"/>
                  </a:cxn>
                  <a:cxn ang="0">
                    <a:pos x="T8" y="T9"/>
                  </a:cxn>
                </a:cxnLst>
                <a:rect l="0" t="0" r="r" b="b"/>
                <a:pathLst>
                  <a:path w="63" h="78">
                    <a:moveTo>
                      <a:pt x="0" y="5"/>
                    </a:moveTo>
                    <a:cubicBezTo>
                      <a:pt x="8" y="3"/>
                      <a:pt x="17" y="0"/>
                      <a:pt x="25" y="0"/>
                    </a:cubicBezTo>
                    <a:cubicBezTo>
                      <a:pt x="34" y="0"/>
                      <a:pt x="43" y="3"/>
                      <a:pt x="48" y="9"/>
                    </a:cubicBezTo>
                    <a:cubicBezTo>
                      <a:pt x="52" y="13"/>
                      <a:pt x="54" y="18"/>
                      <a:pt x="55" y="24"/>
                    </a:cubicBezTo>
                    <a:cubicBezTo>
                      <a:pt x="61" y="41"/>
                      <a:pt x="63" y="59"/>
                      <a:pt x="62" y="78"/>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24" name="Freeform 35">
                <a:extLst>
                  <a:ext uri="{FF2B5EF4-FFF2-40B4-BE49-F238E27FC236}">
                    <a16:creationId xmlns:a16="http://schemas.microsoft.com/office/drawing/2014/main" id="{5525F5A4-0462-4013-849C-41DBEA39F42D}"/>
                  </a:ext>
                </a:extLst>
              </p:cNvPr>
              <p:cNvSpPr/>
              <p:nvPr/>
            </p:nvSpPr>
            <p:spPr bwMode="auto">
              <a:xfrm>
                <a:off x="8666163" y="5127625"/>
                <a:ext cx="136525" cy="708025"/>
              </a:xfrm>
              <a:custGeom>
                <a:avLst/>
                <a:gdLst>
                  <a:gd name="T0" fmla="*/ 3 w 63"/>
                  <a:gd name="T1" fmla="*/ 6 h 330"/>
                  <a:gd name="T2" fmla="*/ 46 w 63"/>
                  <a:gd name="T3" fmla="*/ 28 h 330"/>
                  <a:gd name="T4" fmla="*/ 58 w 63"/>
                  <a:gd name="T5" fmla="*/ 80 h 330"/>
                  <a:gd name="T6" fmla="*/ 46 w 63"/>
                  <a:gd name="T7" fmla="*/ 210 h 330"/>
                  <a:gd name="T8" fmla="*/ 16 w 63"/>
                  <a:gd name="T9" fmla="*/ 267 h 330"/>
                  <a:gd name="T10" fmla="*/ 4 w 63"/>
                  <a:gd name="T11" fmla="*/ 330 h 330"/>
                </a:gdLst>
                <a:ahLst/>
                <a:cxnLst>
                  <a:cxn ang="0">
                    <a:pos x="T0" y="T1"/>
                  </a:cxn>
                  <a:cxn ang="0">
                    <a:pos x="T2" y="T3"/>
                  </a:cxn>
                  <a:cxn ang="0">
                    <a:pos x="T4" y="T5"/>
                  </a:cxn>
                  <a:cxn ang="0">
                    <a:pos x="T6" y="T7"/>
                  </a:cxn>
                  <a:cxn ang="0">
                    <a:pos x="T8" y="T9"/>
                  </a:cxn>
                  <a:cxn ang="0">
                    <a:pos x="T10" y="T11"/>
                  </a:cxn>
                </a:cxnLst>
                <a:rect l="0" t="0" r="r" b="b"/>
                <a:pathLst>
                  <a:path w="63" h="330">
                    <a:moveTo>
                      <a:pt x="3" y="6"/>
                    </a:moveTo>
                    <a:cubicBezTo>
                      <a:pt x="20" y="0"/>
                      <a:pt x="37" y="12"/>
                      <a:pt x="46" y="28"/>
                    </a:cubicBezTo>
                    <a:cubicBezTo>
                      <a:pt x="55" y="43"/>
                      <a:pt x="57" y="62"/>
                      <a:pt x="58" y="80"/>
                    </a:cubicBezTo>
                    <a:cubicBezTo>
                      <a:pt x="61" y="124"/>
                      <a:pt x="63" y="170"/>
                      <a:pt x="46" y="210"/>
                    </a:cubicBezTo>
                    <a:cubicBezTo>
                      <a:pt x="38" y="230"/>
                      <a:pt x="24" y="247"/>
                      <a:pt x="16" y="267"/>
                    </a:cubicBezTo>
                    <a:cubicBezTo>
                      <a:pt x="6" y="290"/>
                      <a:pt x="0" y="305"/>
                      <a:pt x="4" y="330"/>
                    </a:cubicBezTo>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sp>
            <p:nvSpPr>
              <p:cNvPr id="25" name="Freeform 36">
                <a:extLst>
                  <a:ext uri="{FF2B5EF4-FFF2-40B4-BE49-F238E27FC236}">
                    <a16:creationId xmlns:a16="http://schemas.microsoft.com/office/drawing/2014/main" id="{CEDE3744-30F7-4C4E-A9D5-4D7922AD4C2B}"/>
                  </a:ext>
                </a:extLst>
              </p:cNvPr>
              <p:cNvSpPr/>
              <p:nvPr/>
            </p:nvSpPr>
            <p:spPr bwMode="auto">
              <a:xfrm>
                <a:off x="8158163" y="5838825"/>
                <a:ext cx="590550" cy="269875"/>
              </a:xfrm>
              <a:custGeom>
                <a:avLst/>
                <a:gdLst>
                  <a:gd name="T0" fmla="*/ 0 w 274"/>
                  <a:gd name="T1" fmla="*/ 6 h 126"/>
                  <a:gd name="T2" fmla="*/ 261 w 274"/>
                  <a:gd name="T3" fmla="*/ 0 h 126"/>
                  <a:gd name="T4" fmla="*/ 274 w 274"/>
                  <a:gd name="T5" fmla="*/ 104 h 126"/>
                  <a:gd name="T6" fmla="*/ 11 w 274"/>
                  <a:gd name="T7" fmla="*/ 126 h 126"/>
                  <a:gd name="T8" fmla="*/ 0 w 274"/>
                  <a:gd name="T9" fmla="*/ 6 h 126"/>
                </a:gdLst>
                <a:ahLst/>
                <a:cxnLst>
                  <a:cxn ang="0">
                    <a:pos x="T0" y="T1"/>
                  </a:cxn>
                  <a:cxn ang="0">
                    <a:pos x="T2" y="T3"/>
                  </a:cxn>
                  <a:cxn ang="0">
                    <a:pos x="T4" y="T5"/>
                  </a:cxn>
                  <a:cxn ang="0">
                    <a:pos x="T6" y="T7"/>
                  </a:cxn>
                  <a:cxn ang="0">
                    <a:pos x="T8" y="T9"/>
                  </a:cxn>
                </a:cxnLst>
                <a:rect l="0" t="0" r="r" b="b"/>
                <a:pathLst>
                  <a:path w="274" h="126">
                    <a:moveTo>
                      <a:pt x="0" y="6"/>
                    </a:moveTo>
                    <a:cubicBezTo>
                      <a:pt x="87" y="4"/>
                      <a:pt x="174" y="2"/>
                      <a:pt x="261" y="0"/>
                    </a:cubicBezTo>
                    <a:cubicBezTo>
                      <a:pt x="268" y="34"/>
                      <a:pt x="273" y="69"/>
                      <a:pt x="274" y="104"/>
                    </a:cubicBezTo>
                    <a:cubicBezTo>
                      <a:pt x="186" y="110"/>
                      <a:pt x="98" y="117"/>
                      <a:pt x="11" y="126"/>
                    </a:cubicBezTo>
                    <a:cubicBezTo>
                      <a:pt x="5" y="87"/>
                      <a:pt x="1" y="46"/>
                      <a:pt x="0" y="6"/>
                    </a:cubicBezTo>
                    <a:close/>
                  </a:path>
                </a:pathLst>
              </a:custGeom>
              <a:grpFill/>
              <a:ln w="28575" cap="rnd">
                <a:solidFill>
                  <a:srgbClr val="FF0000"/>
                </a:solidFill>
                <a:prstDash val="solid"/>
                <a:round/>
              </a:ln>
            </p:spPr>
            <p:txBody>
              <a:bodyPr vert="horz" wrap="square" lIns="115210" tIns="57605" rIns="115210" bIns="57605" numCol="1" anchor="t" anchorCtr="0" compatLnSpc="1"/>
              <a:lstStyle/>
              <a:p>
                <a:pPr defTabSz="1152144">
                  <a:defRPr/>
                </a:pPr>
                <a:endParaRPr lang="zh-CN" altLang="en-US" sz="2268" kern="0">
                  <a:solidFill>
                    <a:prstClr val="black"/>
                  </a:solidFill>
                  <a:latin typeface="微软雅黑 Light"/>
                </a:endParaRPr>
              </a:p>
            </p:txBody>
          </p:sp>
        </p:grpSp>
      </p:grpSp>
    </p:spTree>
    <p:extLst>
      <p:ext uri="{BB962C8B-B14F-4D97-AF65-F5344CB8AC3E}">
        <p14:creationId xmlns:p14="http://schemas.microsoft.com/office/powerpoint/2010/main" val="14395056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螢幕擷取畫面, 字型, 網頁 的圖片&#10;&#10;AI 產生的內容可能不正確。">
            <a:extLst>
              <a:ext uri="{FF2B5EF4-FFF2-40B4-BE49-F238E27FC236}">
                <a16:creationId xmlns:a16="http://schemas.microsoft.com/office/drawing/2014/main" id="{29AAAADE-99CD-199A-1035-2B50AD34C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910" y="2391790"/>
            <a:ext cx="10627154" cy="3955820"/>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7723503" y="760588"/>
            <a:ext cx="3701560" cy="6343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Step8</a:t>
            </a:r>
            <a:r>
              <a:rPr lang="zh-TW" altLang="en-US" sz="2000" b="1" dirty="0">
                <a:latin typeface="微軟正黑體" panose="020B0604030504040204" pitchFamily="34" charset="-120"/>
                <a:ea typeface="微軟正黑體" panose="020B0604030504040204" pitchFamily="34" charset="-120"/>
              </a:rPr>
              <a:t> 檢視學習歷程備審資料</a:t>
            </a:r>
            <a:endParaRPr lang="en-US" altLang="zh-TW" sz="2000" b="1" dirty="0">
              <a:latin typeface="微軟正黑體" panose="020B0604030504040204" pitchFamily="34" charset="-120"/>
              <a:ea typeface="微軟正黑體" panose="020B0604030504040204" pitchFamily="34" charset="-120"/>
            </a:endParaRPr>
          </a:p>
          <a:p>
            <a:pPr>
              <a:defRPr/>
            </a:pPr>
            <a:r>
              <a:rPr lang="zh-TW" altLang="en-US" sz="2000" b="1" dirty="0">
                <a:latin typeface="微軟正黑體" panose="020B0604030504040204" pitchFamily="34" charset="-120"/>
                <a:ea typeface="微軟正黑體" panose="020B0604030504040204" pitchFamily="34" charset="-120"/>
              </a:rPr>
              <a:t>             上傳確認表</a:t>
            </a:r>
            <a:r>
              <a:rPr lang="en-US" altLang="zh-TW" sz="2000" b="1" dirty="0">
                <a:latin typeface="微軟正黑體" panose="020B0604030504040204" pitchFamily="34" charset="-120"/>
                <a:ea typeface="微軟正黑體" panose="020B0604030504040204" pitchFamily="34" charset="-120"/>
              </a:rPr>
              <a:t>(2/2)</a:t>
            </a:r>
            <a:endParaRPr lang="zh-TW" altLang="en-US" sz="20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a:extLst>
              <a:ext uri="{FF2B5EF4-FFF2-40B4-BE49-F238E27FC236}">
                <a16:creationId xmlns:a16="http://schemas.microsoft.com/office/drawing/2014/main" id="{7A24361D-EBE8-49A2-8F6D-BA45A4021D22}"/>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grpSp>
        <p:nvGrpSpPr>
          <p:cNvPr id="18" name="群組 17">
            <a:extLst>
              <a:ext uri="{FF2B5EF4-FFF2-40B4-BE49-F238E27FC236}">
                <a16:creationId xmlns:a16="http://schemas.microsoft.com/office/drawing/2014/main" id="{3F6379AC-DFC1-4095-BD26-3B8747A5215D}"/>
              </a:ext>
            </a:extLst>
          </p:cNvPr>
          <p:cNvGrpSpPr/>
          <p:nvPr/>
        </p:nvGrpSpPr>
        <p:grpSpPr>
          <a:xfrm>
            <a:off x="423114" y="726201"/>
            <a:ext cx="7286811" cy="503799"/>
            <a:chOff x="605799" y="788558"/>
            <a:chExt cx="7286811" cy="503799"/>
          </a:xfrm>
        </p:grpSpPr>
        <p:sp>
          <p:nvSpPr>
            <p:cNvPr id="20" name="TextBox 75">
              <a:extLst>
                <a:ext uri="{FF2B5EF4-FFF2-40B4-BE49-F238E27FC236}">
                  <a16:creationId xmlns:a16="http://schemas.microsoft.com/office/drawing/2014/main" id="{7522D50D-C635-4939-91EB-BD5B4006F68C}"/>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24" name="Freeform: Shape 37">
              <a:extLst>
                <a:ext uri="{FF2B5EF4-FFF2-40B4-BE49-F238E27FC236}">
                  <a16:creationId xmlns:a16="http://schemas.microsoft.com/office/drawing/2014/main" id="{5745927F-1578-41E7-A519-D981E4931536}"/>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5" name="群組 4">
            <a:extLst>
              <a:ext uri="{FF2B5EF4-FFF2-40B4-BE49-F238E27FC236}">
                <a16:creationId xmlns:a16="http://schemas.microsoft.com/office/drawing/2014/main" id="{178FB42F-7BFD-4CF2-893F-20D1757809B6}"/>
              </a:ext>
            </a:extLst>
          </p:cNvPr>
          <p:cNvGrpSpPr/>
          <p:nvPr/>
        </p:nvGrpSpPr>
        <p:grpSpPr>
          <a:xfrm>
            <a:off x="797909" y="1366524"/>
            <a:ext cx="10508206" cy="5264300"/>
            <a:chOff x="797909" y="1366524"/>
            <a:chExt cx="10508206" cy="5264300"/>
          </a:xfrm>
        </p:grpSpPr>
        <p:sp>
          <p:nvSpPr>
            <p:cNvPr id="14" name="矩形 13"/>
            <p:cNvSpPr/>
            <p:nvPr/>
          </p:nvSpPr>
          <p:spPr>
            <a:xfrm>
              <a:off x="1005619" y="5763749"/>
              <a:ext cx="2752747" cy="4083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向右箭號 20"/>
            <p:cNvSpPr/>
            <p:nvPr/>
          </p:nvSpPr>
          <p:spPr>
            <a:xfrm rot="10800000">
              <a:off x="3838078" y="5840490"/>
              <a:ext cx="4515844" cy="23222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011340" y="3343531"/>
              <a:ext cx="2366442" cy="3652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向右箭號 18"/>
            <p:cNvSpPr/>
            <p:nvPr/>
          </p:nvSpPr>
          <p:spPr>
            <a:xfrm>
              <a:off x="3425407" y="3428999"/>
              <a:ext cx="4630938" cy="22350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1058965" y="1366524"/>
              <a:ext cx="7664517" cy="919882"/>
            </a:xfrm>
            <a:prstGeom prst="rect">
              <a:avLst/>
            </a:prstGeom>
            <a:solidFill>
              <a:srgbClr val="C00000"/>
            </a:solidFill>
            <a:ln>
              <a:solidFill>
                <a:srgbClr val="C00000"/>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各項目檔案上傳且完成預覽／勾選完成後，</a:t>
              </a:r>
              <a:endParaRPr lang="en-US" altLang="zh-TW"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endParaRPr>
            </a:p>
            <a:p>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檢視學習歷程備審資料上傳確認表，再次檢視您的上傳／勾選項目是否正確無誤！</a:t>
              </a:r>
              <a:endParaRPr lang="en-US" altLang="zh-TW"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endParaRPr>
            </a:p>
            <a:p>
              <a:r>
                <a:rPr lang="zh-TW" altLang="en-US" sz="1600" b="1" dirty="0">
                  <a:solidFill>
                    <a:srgbClr val="FFFF00"/>
                  </a:solidFill>
                  <a:latin typeface="微軟正黑體" panose="020B0604030504040204" pitchFamily="34" charset="-120"/>
                  <a:ea typeface="微軟正黑體" panose="020B0604030504040204" pitchFamily="34" charset="-120"/>
                  <a:sym typeface="Wingdings 3" panose="05040102010807070707" pitchFamily="18" charset="2"/>
                </a:rPr>
                <a:t>確認無誤後，請輸入自行設定之通行碼，點選</a:t>
              </a:r>
              <a:r>
                <a:rPr lang="en-US" altLang="zh-TW" sz="1600" b="1" dirty="0">
                  <a:solidFill>
                    <a:srgbClr val="FFFF00"/>
                  </a:solidFill>
                  <a:latin typeface="微軟正黑體" panose="020B0604030504040204" pitchFamily="34" charset="-120"/>
                  <a:ea typeface="微軟正黑體" panose="020B0604030504040204" pitchFamily="34" charset="-120"/>
                  <a:sym typeface="Wingdings 3" panose="05040102010807070707" pitchFamily="18" charset="2"/>
                </a:rPr>
                <a:t>『</a:t>
              </a:r>
              <a:r>
                <a:rPr lang="zh-TW" altLang="en-US" sz="1600" b="1" dirty="0">
                  <a:solidFill>
                    <a:srgbClr val="FFFF00"/>
                  </a:solidFill>
                  <a:latin typeface="微軟正黑體" panose="020B0604030504040204" pitchFamily="34" charset="-120"/>
                  <a:ea typeface="微軟正黑體" panose="020B0604030504040204" pitchFamily="34" charset="-120"/>
                  <a:sym typeface="Wingdings 3" panose="05040102010807070707" pitchFamily="18" charset="2"/>
                </a:rPr>
                <a:t>確認</a:t>
              </a:r>
              <a:r>
                <a:rPr lang="en-US" altLang="zh-TW" sz="1600" b="1" dirty="0">
                  <a:solidFill>
                    <a:srgbClr val="FFFF00"/>
                  </a:solidFill>
                  <a:latin typeface="微軟正黑體" panose="020B0604030504040204" pitchFamily="34" charset="-120"/>
                  <a:ea typeface="微軟正黑體" panose="020B0604030504040204" pitchFamily="34" charset="-120"/>
                  <a:sym typeface="Wingdings 3" panose="05040102010807070707" pitchFamily="18" charset="2"/>
                </a:rPr>
                <a:t>』</a:t>
              </a:r>
              <a:r>
                <a:rPr lang="zh-TW" altLang="en-US" sz="1600" b="1" dirty="0">
                  <a:solidFill>
                    <a:srgbClr val="FFFF00"/>
                  </a:solidFill>
                  <a:latin typeface="微軟正黑體" panose="020B0604030504040204" pitchFamily="34" charset="-120"/>
                  <a:ea typeface="微軟正黑體" panose="020B0604030504040204" pitchFamily="34" charset="-120"/>
                  <a:sym typeface="Wingdings 3" panose="05040102010807070707" pitchFamily="18" charset="2"/>
                </a:rPr>
                <a:t>，完成確認送出。</a:t>
              </a:r>
              <a:endParaRPr lang="en-US" altLang="zh-TW" sz="1600" b="1" dirty="0">
                <a:solidFill>
                  <a:srgbClr val="FFFF00"/>
                </a:solidFill>
                <a:latin typeface="微軟正黑體" panose="020B0604030504040204" pitchFamily="34" charset="-120"/>
                <a:ea typeface="微軟正黑體" panose="020B0604030504040204" pitchFamily="34" charset="-120"/>
                <a:sym typeface="Wingdings 3" panose="05040102010807070707" pitchFamily="18" charset="2"/>
              </a:endParaRPr>
            </a:p>
          </p:txBody>
        </p:sp>
        <p:pic>
          <p:nvPicPr>
            <p:cNvPr id="4" name="圖片 3">
              <a:extLst>
                <a:ext uri="{FF2B5EF4-FFF2-40B4-BE49-F238E27FC236}">
                  <a16:creationId xmlns:a16="http://schemas.microsoft.com/office/drawing/2014/main" id="{4BFA65CA-2090-4A30-BB46-32DB0F5CC9A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15766" y="2034542"/>
              <a:ext cx="3090349" cy="4596282"/>
            </a:xfrm>
            <a:prstGeom prst="rect">
              <a:avLst/>
            </a:prstGeom>
          </p:spPr>
        </p:pic>
        <p:sp>
          <p:nvSpPr>
            <p:cNvPr id="23" name="矩形 22">
              <a:extLst>
                <a:ext uri="{FF2B5EF4-FFF2-40B4-BE49-F238E27FC236}">
                  <a16:creationId xmlns:a16="http://schemas.microsoft.com/office/drawing/2014/main" id="{A6B2296C-6048-483E-A2C5-BAFF677F9AE1}"/>
                </a:ext>
              </a:extLst>
            </p:cNvPr>
            <p:cNvSpPr/>
            <p:nvPr/>
          </p:nvSpPr>
          <p:spPr>
            <a:xfrm>
              <a:off x="10881069" y="2373222"/>
              <a:ext cx="402313" cy="741565"/>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樣張</a:t>
              </a:r>
            </a:p>
          </p:txBody>
        </p:sp>
        <p:sp>
          <p:nvSpPr>
            <p:cNvPr id="26" name="橢圓 25">
              <a:extLst>
                <a:ext uri="{FF2B5EF4-FFF2-40B4-BE49-F238E27FC236}">
                  <a16:creationId xmlns:a16="http://schemas.microsoft.com/office/drawing/2014/main" id="{EFC6149A-48D0-48A5-ABE6-678B9A26C813}"/>
                </a:ext>
              </a:extLst>
            </p:cNvPr>
            <p:cNvSpPr/>
            <p:nvPr/>
          </p:nvSpPr>
          <p:spPr>
            <a:xfrm>
              <a:off x="830512" y="2809354"/>
              <a:ext cx="324000" cy="324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8" name="橢圓 27">
              <a:extLst>
                <a:ext uri="{FF2B5EF4-FFF2-40B4-BE49-F238E27FC236}">
                  <a16:creationId xmlns:a16="http://schemas.microsoft.com/office/drawing/2014/main" id="{0D677596-B84A-4C9E-B5CC-DFC3B6D83B30}"/>
                </a:ext>
              </a:extLst>
            </p:cNvPr>
            <p:cNvSpPr/>
            <p:nvPr/>
          </p:nvSpPr>
          <p:spPr>
            <a:xfrm>
              <a:off x="8399482" y="2034542"/>
              <a:ext cx="324000" cy="324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9" name="橢圓 28">
              <a:extLst>
                <a:ext uri="{FF2B5EF4-FFF2-40B4-BE49-F238E27FC236}">
                  <a16:creationId xmlns:a16="http://schemas.microsoft.com/office/drawing/2014/main" id="{EC3952C5-6A82-49E9-BD9A-2883840BDC6F}"/>
                </a:ext>
              </a:extLst>
            </p:cNvPr>
            <p:cNvSpPr/>
            <p:nvPr/>
          </p:nvSpPr>
          <p:spPr>
            <a:xfrm>
              <a:off x="797909" y="5538552"/>
              <a:ext cx="324000" cy="32400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spTree>
    <p:extLst>
      <p:ext uri="{BB962C8B-B14F-4D97-AF65-F5344CB8AC3E}">
        <p14:creationId xmlns:p14="http://schemas.microsoft.com/office/powerpoint/2010/main" val="3625123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idx="4294967295"/>
          </p:nvPr>
        </p:nvSpPr>
        <p:spPr>
          <a:xfrm>
            <a:off x="798847" y="853082"/>
            <a:ext cx="10594305" cy="4211287"/>
          </a:xfrm>
        </p:spPr>
        <p:txBody>
          <a:bodyPr>
            <a:noAutofit/>
          </a:bodyPr>
          <a:lstStyle/>
          <a:p>
            <a:pPr algn="just">
              <a:lnSpc>
                <a:spcPct val="150000"/>
              </a:lnSpc>
              <a:spcBef>
                <a:spcPts val="0"/>
              </a:spcBef>
              <a:buClr>
                <a:srgbClr val="FFB41D"/>
              </a:buClr>
              <a:buSzPct val="150000"/>
              <a:buBlip>
                <a:blip r:embed="rId3"/>
              </a:buBlip>
              <a:defRPr/>
            </a:pPr>
            <a:r>
              <a:rPr kumimoji="1" lang="zh-TW" altLang="en-US" sz="2000" b="1" dirty="0">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本招生由「</a:t>
            </a:r>
            <a:r>
              <a:rPr kumimoji="1" lang="zh-TW" altLang="en-US"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考生個別報名</a:t>
            </a:r>
            <a:r>
              <a:rPr kumimoji="1" lang="zh-TW" altLang="en-US" sz="2000" b="1" dirty="0">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a:t>
            </a:r>
            <a:r>
              <a:rPr kumimoji="1" lang="zh-TW" altLang="en-US" sz="2000" b="1" dirty="0">
                <a:latin typeface="Times New Roman" panose="02020603050405020304" pitchFamily="18" charset="0"/>
                <a:ea typeface="華康儷楷書" panose="03000509000000000000" pitchFamily="65" charset="-120"/>
                <a:cs typeface="Times New Roman" panose="02020603050405020304" pitchFamily="18" charset="0"/>
              </a:rPr>
              <a:t>，不採計統一入學測驗成績</a:t>
            </a:r>
            <a:endParaRPr kumimoji="1" lang="en-US" altLang="zh-TW" sz="2000" b="1" dirty="0">
              <a:latin typeface="Times New Roman" panose="02020603050405020304" pitchFamily="18" charset="0"/>
              <a:ea typeface="華康儷楷書" panose="03000509000000000000" pitchFamily="65" charset="-120"/>
              <a:cs typeface="Times New Roman" panose="02020603050405020304" pitchFamily="18" charset="0"/>
            </a:endParaRPr>
          </a:p>
          <a:p>
            <a:pPr algn="just">
              <a:lnSpc>
                <a:spcPct val="150000"/>
              </a:lnSpc>
              <a:spcBef>
                <a:spcPts val="0"/>
              </a:spcBef>
              <a:buClr>
                <a:srgbClr val="FFB41D"/>
              </a:buClr>
              <a:buSzPct val="150000"/>
              <a:buBlip>
                <a:blip r:embed="rId3"/>
              </a:buBlip>
              <a:defRPr/>
            </a:pPr>
            <a:r>
              <a:rPr kumimoji="1" lang="en-US" altLang="zh-TW" sz="2000" b="1" u="sng"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4/10-4/15</a:t>
            </a:r>
            <a:r>
              <a:rPr kumimoji="1" lang="zh-TW" altLang="en-US" sz="2000" b="1" dirty="0">
                <a:latin typeface="Times New Roman" panose="02020603050405020304" pitchFamily="18" charset="0"/>
                <a:ea typeface="華康儷楷書" panose="03000509000000000000" pitchFamily="65" charset="-120"/>
                <a:cs typeface="Times New Roman" panose="02020603050405020304" pitchFamily="18" charset="0"/>
              </a:rPr>
              <a:t>「學習歷程中央資料庫釋出資料</a:t>
            </a:r>
            <a:r>
              <a:rPr kumimoji="1" lang="en-US" altLang="zh-TW" sz="2000" b="1" dirty="0">
                <a:latin typeface="Times New Roman" panose="02020603050405020304" pitchFamily="18" charset="0"/>
                <a:ea typeface="華康儷楷書" panose="03000509000000000000" pitchFamily="65" charset="-120"/>
                <a:cs typeface="Times New Roman" panose="02020603050405020304" pitchFamily="18" charset="0"/>
              </a:rPr>
              <a:t>(</a:t>
            </a:r>
            <a:r>
              <a:rPr kumimoji="1" lang="zh-TW" altLang="en-US" sz="2000" b="1" dirty="0">
                <a:latin typeface="Times New Roman" panose="02020603050405020304" pitchFamily="18" charset="0"/>
                <a:ea typeface="華康儷楷書" panose="03000509000000000000" pitchFamily="65" charset="-120"/>
                <a:cs typeface="Times New Roman" panose="02020603050405020304" pitchFamily="18" charset="0"/>
              </a:rPr>
              <a:t>檔案</a:t>
            </a:r>
            <a:r>
              <a:rPr kumimoji="1" lang="en-US" altLang="zh-TW" sz="2000" b="1" dirty="0">
                <a:latin typeface="Times New Roman" panose="02020603050405020304" pitchFamily="18" charset="0"/>
                <a:ea typeface="華康儷楷書" panose="03000509000000000000" pitchFamily="65" charset="-120"/>
                <a:cs typeface="Times New Roman" panose="02020603050405020304" pitchFamily="18" charset="0"/>
              </a:rPr>
              <a:t>)</a:t>
            </a:r>
            <a:r>
              <a:rPr kumimoji="1" lang="zh-TW" altLang="en-US" sz="2000" b="1" dirty="0">
                <a:latin typeface="Times New Roman" panose="02020603050405020304" pitchFamily="18" charset="0"/>
                <a:ea typeface="華康儷楷書" panose="03000509000000000000" pitchFamily="65" charset="-120"/>
                <a:cs typeface="Times New Roman" panose="02020603050405020304" pitchFamily="18" charset="0"/>
              </a:rPr>
              <a:t>查看或疑義處理」請注意！應屆畢業生檢視各項</a:t>
            </a:r>
            <a:r>
              <a:rPr kumimoji="1" lang="en-US" altLang="zh-TW" sz="2000" b="1" dirty="0">
                <a:latin typeface="Times New Roman" panose="02020603050405020304" pitchFamily="18" charset="0"/>
                <a:ea typeface="華康儷楷書" panose="03000509000000000000" pitchFamily="65" charset="-120"/>
                <a:cs typeface="Times New Roman" panose="02020603050405020304" pitchFamily="18" charset="0"/>
              </a:rPr>
              <a:t>1</a:t>
            </a:r>
            <a:r>
              <a:rPr kumimoji="1" lang="zh-TW" altLang="en-US" sz="2000" b="1" dirty="0">
                <a:latin typeface="Times New Roman" panose="02020603050405020304" pitchFamily="18" charset="0"/>
                <a:ea typeface="華康儷楷書" panose="03000509000000000000" pitchFamily="65" charset="-120"/>
                <a:cs typeface="Times New Roman" panose="02020603050405020304" pitchFamily="18" charset="0"/>
              </a:rPr>
              <a:t>～</a:t>
            </a:r>
            <a:r>
              <a:rPr kumimoji="1" lang="en-US" altLang="zh-TW" sz="2000" b="1" dirty="0">
                <a:latin typeface="Times New Roman" panose="02020603050405020304" pitchFamily="18" charset="0"/>
                <a:ea typeface="華康儷楷書" panose="03000509000000000000" pitchFamily="65" charset="-120"/>
                <a:cs typeface="Times New Roman" panose="02020603050405020304" pitchFamily="18" charset="0"/>
              </a:rPr>
              <a:t>4</a:t>
            </a:r>
            <a:r>
              <a:rPr kumimoji="1" lang="zh-TW" altLang="en-US" sz="2000" b="1" dirty="0">
                <a:latin typeface="Times New Roman" panose="02020603050405020304" pitchFamily="18" charset="0"/>
                <a:ea typeface="華康儷楷書" panose="03000509000000000000" pitchFamily="65" charset="-120"/>
                <a:cs typeface="Times New Roman" panose="02020603050405020304" pitchFamily="18" charset="0"/>
              </a:rPr>
              <a:t>學期學習歷程檔案後，點選</a:t>
            </a:r>
            <a:r>
              <a:rPr kumimoji="1" lang="zh-TW" altLang="en-US" sz="2000" b="1" dirty="0">
                <a:solidFill>
                  <a:srgbClr val="0000FF"/>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正確無誤</a:t>
            </a:r>
            <a:r>
              <a:rPr kumimoji="1" lang="zh-TW" altLang="en-US" sz="2000" b="1" dirty="0">
                <a:latin typeface="Times New Roman" panose="02020603050405020304" pitchFamily="18" charset="0"/>
                <a:ea typeface="華康儷楷書" panose="03000509000000000000" pitchFamily="65" charset="-120"/>
                <a:cs typeface="Times New Roman" panose="02020603050405020304" pitchFamily="18" charset="0"/>
              </a:rPr>
              <a:t>，</a:t>
            </a:r>
            <a:r>
              <a:rPr kumimoji="1" lang="zh-TW" altLang="en-US" sz="2000" b="1" dirty="0">
                <a:solidFill>
                  <a:srgbClr val="0000FF"/>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確認送出後，系統即鎖定，無法修改</a:t>
            </a:r>
            <a:r>
              <a:rPr kumimoji="1" lang="zh-TW" altLang="en-US" sz="2000" b="1" dirty="0">
                <a:latin typeface="Times New Roman" panose="02020603050405020304" pitchFamily="18" charset="0"/>
                <a:ea typeface="華康儷楷書" panose="03000509000000000000" pitchFamily="65" charset="-120"/>
                <a:cs typeface="Times New Roman" panose="02020603050405020304" pitchFamily="18" charset="0"/>
              </a:rPr>
              <a:t>，請</a:t>
            </a:r>
            <a:r>
              <a:rPr kumimoji="1" lang="zh-TW" altLang="en-US"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點選確認前，務必確認各項學習歷程資料</a:t>
            </a:r>
            <a:endParaRPr kumimoji="1" lang="en-US"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endParaRPr>
          </a:p>
          <a:p>
            <a:pPr algn="just">
              <a:lnSpc>
                <a:spcPct val="150000"/>
              </a:lnSpc>
              <a:spcBef>
                <a:spcPts val="0"/>
              </a:spcBef>
              <a:buClr>
                <a:srgbClr val="FFB41D"/>
              </a:buClr>
              <a:buSzPct val="150000"/>
              <a:buBlip>
                <a:blip r:embed="rId3"/>
              </a:buBlip>
              <a:defRPr/>
            </a:pPr>
            <a:r>
              <a:rPr kumimoji="1" lang="zh-TW" altLang="en-US" sz="2000" b="1" dirty="0">
                <a:latin typeface="Times New Roman" panose="02020603050405020304" pitchFamily="18" charset="0"/>
                <a:ea typeface="華康儷楷書" panose="03000509000000000000" pitchFamily="65" charset="-120"/>
                <a:cs typeface="Times New Roman" panose="02020603050405020304" pitchFamily="18" charset="0"/>
              </a:rPr>
              <a:t>本招生採</a:t>
            </a:r>
            <a:r>
              <a:rPr kumimoji="1" lang="zh-TW" altLang="en-US"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先繳報名費後辦理資格審查</a:t>
            </a:r>
            <a:r>
              <a:rPr kumimoji="1" lang="zh-TW" altLang="en-US" sz="2000" b="1" dirty="0">
                <a:latin typeface="Times New Roman" panose="02020603050405020304" pitchFamily="18" charset="0"/>
                <a:ea typeface="華康儷楷書" panose="03000509000000000000" pitchFamily="65" charset="-120"/>
                <a:cs typeface="Times New Roman" panose="02020603050405020304" pitchFamily="18" charset="0"/>
              </a:rPr>
              <a:t>方式</a:t>
            </a:r>
            <a:r>
              <a:rPr kumimoji="1" lang="en-US" altLang="zh-TW" sz="2000" dirty="0">
                <a:latin typeface="Times New Roman" panose="02020603050405020304" pitchFamily="18" charset="0"/>
                <a:ea typeface="華康儷楷書" panose="03000509000000000000" pitchFamily="65" charset="-120"/>
                <a:cs typeface="Times New Roman" panose="02020603050405020304" pitchFamily="18" charset="0"/>
              </a:rPr>
              <a:t>(</a:t>
            </a:r>
            <a:r>
              <a:rPr kumimoji="1"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未繳交</a:t>
            </a:r>
            <a:r>
              <a:rPr kumimoji="1" lang="zh-TW" altLang="zh-TW" sz="2000" dirty="0">
                <a:latin typeface="Times New Roman" panose="02020603050405020304" pitchFamily="18" charset="0"/>
                <a:ea typeface="華康儷楷書" panose="03000509000000000000" pitchFamily="65" charset="-120"/>
                <a:cs typeface="Times New Roman" panose="02020603050405020304" pitchFamily="18" charset="0"/>
              </a:rPr>
              <a:t>報名費、未參加或未通過資格審查者</a:t>
            </a:r>
            <a:r>
              <a:rPr kumimoji="1"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，均無法報名</a:t>
            </a:r>
            <a:r>
              <a:rPr kumimoji="1" lang="en-US" altLang="zh-TW" sz="2000" dirty="0">
                <a:latin typeface="Times New Roman" panose="02020603050405020304" pitchFamily="18" charset="0"/>
                <a:ea typeface="華康儷楷書" panose="03000509000000000000" pitchFamily="65" charset="-120"/>
                <a:cs typeface="Times New Roman" panose="02020603050405020304" pitchFamily="18" charset="0"/>
              </a:rPr>
              <a:t>)</a:t>
            </a:r>
          </a:p>
          <a:p>
            <a:pPr algn="just">
              <a:lnSpc>
                <a:spcPct val="150000"/>
              </a:lnSpc>
              <a:spcBef>
                <a:spcPts val="0"/>
              </a:spcBef>
              <a:buClr>
                <a:srgbClr val="FFB41D"/>
              </a:buClr>
              <a:buSzPct val="150000"/>
              <a:buBlip>
                <a:blip r:embed="rId3"/>
              </a:buBlip>
              <a:defRPr/>
            </a:pPr>
            <a:r>
              <a:rPr kumimoji="1" lang="zh-TW" altLang="zh-TW" sz="2000" b="1" dirty="0">
                <a:latin typeface="Times New Roman" panose="02020603050405020304" pitchFamily="18" charset="0"/>
                <a:ea typeface="華康儷楷書" panose="03000509000000000000" pitchFamily="65" charset="-120"/>
                <a:cs typeface="Times New Roman" panose="02020603050405020304" pitchFamily="18" charset="0"/>
              </a:rPr>
              <a:t>本學年度</a:t>
            </a:r>
            <a:r>
              <a:rPr kumimoji="1" lang="zh-TW" altLang="zh-TW" sz="2000" b="1" dirty="0">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採計之技藝技能競賽獲獎或證照截止日為</a:t>
            </a:r>
            <a:r>
              <a:rPr kumimoji="1" lang="en-US" altLang="zh-TW"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115</a:t>
            </a:r>
            <a:r>
              <a:rPr kumimoji="1" lang="zh-TW" altLang="zh-TW"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年</a:t>
            </a:r>
            <a:r>
              <a:rPr kumimoji="1" lang="en-US" altLang="zh-TW"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5</a:t>
            </a:r>
            <a:r>
              <a:rPr kumimoji="1" lang="zh-TW" altLang="zh-TW"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月</a:t>
            </a:r>
            <a:r>
              <a:rPr kumimoji="1" lang="en-US" altLang="zh-TW"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6</a:t>
            </a:r>
            <a:r>
              <a:rPr kumimoji="1" lang="zh-TW" altLang="zh-TW"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日（星期</a:t>
            </a:r>
            <a:r>
              <a:rPr kumimoji="1" lang="zh-TW" altLang="en-US"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三</a:t>
            </a:r>
            <a:r>
              <a:rPr kumimoji="1" lang="zh-TW" altLang="zh-TW"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a:t>
            </a:r>
            <a:endParaRPr kumimoji="1" lang="en-US" altLang="zh-TW"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endParaRPr>
          </a:p>
          <a:p>
            <a:pPr algn="just">
              <a:lnSpc>
                <a:spcPct val="150000"/>
              </a:lnSpc>
              <a:spcBef>
                <a:spcPts val="0"/>
              </a:spcBef>
              <a:buClr>
                <a:srgbClr val="FFB41D"/>
              </a:buClr>
              <a:buSzPct val="150000"/>
              <a:buBlip>
                <a:blip r:embed="rId3"/>
              </a:buBlip>
              <a:defRPr/>
            </a:pPr>
            <a:r>
              <a:rPr lang="zh-TW" altLang="en-US" sz="2000" b="1" dirty="0">
                <a:solidFill>
                  <a:srgbClr val="FF0000"/>
                </a:solidFill>
                <a:latin typeface="華康儷楷書" panose="03000509000000000000" pitchFamily="65" charset="-120"/>
                <a:ea typeface="華康儷楷書" panose="03000509000000000000" pitchFamily="65" charset="-120"/>
              </a:rPr>
              <a:t>資格審查登錄</a:t>
            </a:r>
            <a:r>
              <a:rPr lang="zh-TW" altLang="en-US" sz="2000" b="1" dirty="0">
                <a:latin typeface="華康儷楷書" panose="03000509000000000000" pitchFamily="65" charset="-120"/>
                <a:ea typeface="華康儷楷書" panose="03000509000000000000" pitchFamily="65" charset="-120"/>
              </a:rPr>
              <a:t>確定送出前，</a:t>
            </a:r>
            <a:r>
              <a:rPr lang="zh-TW" altLang="en-US" sz="2000" b="1" u="sng" dirty="0">
                <a:solidFill>
                  <a:srgbClr val="FF0000"/>
                </a:solidFill>
                <a:latin typeface="華康儷楷書" panose="03000509000000000000" pitchFamily="65" charset="-120"/>
                <a:ea typeface="華康儷楷書" panose="03000509000000000000" pitchFamily="65" charset="-120"/>
              </a:rPr>
              <a:t>務必審慎再次檢核所登錄各項資料、日期是否正確</a:t>
            </a:r>
            <a:r>
              <a:rPr lang="zh-TW" altLang="en-US" sz="2000" b="1" dirty="0">
                <a:latin typeface="華康儷楷書" panose="03000509000000000000" pitchFamily="65" charset="-120"/>
                <a:ea typeface="華康儷楷書" panose="03000509000000000000" pitchFamily="65" charset="-120"/>
              </a:rPr>
              <a:t>，</a:t>
            </a:r>
            <a:r>
              <a:rPr lang="zh-TW" altLang="en-US" sz="2000" b="1" dirty="0">
                <a:solidFill>
                  <a:srgbClr val="FF0000"/>
                </a:solidFill>
                <a:highlight>
                  <a:srgbClr val="FFFF00"/>
                </a:highlight>
                <a:latin typeface="華康儷楷書" panose="03000509000000000000" pitchFamily="65" charset="-120"/>
                <a:ea typeface="華康儷楷書" panose="03000509000000000000" pitchFamily="65" charset="-120"/>
              </a:rPr>
              <a:t>一經確定送出，即不可修改</a:t>
            </a:r>
            <a:endParaRPr lang="en-US" altLang="zh-TW" sz="2000" b="1" dirty="0">
              <a:solidFill>
                <a:srgbClr val="FF0000"/>
              </a:solidFill>
              <a:highlight>
                <a:srgbClr val="FFFF00"/>
              </a:highlight>
              <a:latin typeface="華康儷楷書" panose="03000509000000000000" pitchFamily="65" charset="-120"/>
              <a:ea typeface="華康儷楷書" panose="03000509000000000000" pitchFamily="65" charset="-120"/>
            </a:endParaRPr>
          </a:p>
        </p:txBody>
      </p:sp>
      <p:sp>
        <p:nvSpPr>
          <p:cNvPr id="25" name="Rectangle 199">
            <a:extLst>
              <a:ext uri="{FF2B5EF4-FFF2-40B4-BE49-F238E27FC236}">
                <a16:creationId xmlns:a16="http://schemas.microsoft.com/office/drawing/2014/main" id="{0DA9AD68-E6CD-4209-9053-A04563846CD9}"/>
              </a:ext>
            </a:extLst>
          </p:cNvPr>
          <p:cNvSpPr txBox="1">
            <a:spLocks noChangeArrowheads="1"/>
          </p:cNvSpPr>
          <p:nvPr/>
        </p:nvSpPr>
        <p:spPr>
          <a:xfrm>
            <a:off x="746275" y="93693"/>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壹、報名資格及重要事項</a:t>
            </a:r>
          </a:p>
        </p:txBody>
      </p:sp>
    </p:spTree>
    <p:extLst>
      <p:ext uri="{BB962C8B-B14F-4D97-AF65-F5344CB8AC3E}">
        <p14:creationId xmlns:p14="http://schemas.microsoft.com/office/powerpoint/2010/main" val="3597638851"/>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螢幕擷取畫面, 軟體, 網頁 的圖片&#10;&#10;AI 產生的內容可能不正確。">
            <a:extLst>
              <a:ext uri="{FF2B5EF4-FFF2-40B4-BE49-F238E27FC236}">
                <a16:creationId xmlns:a16="http://schemas.microsoft.com/office/drawing/2014/main" id="{A0C137A6-E480-8F7E-1367-DFB30C40FC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990" y="1730163"/>
            <a:ext cx="8458897" cy="4867073"/>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7723503" y="751474"/>
            <a:ext cx="3298044" cy="6343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Step9</a:t>
            </a:r>
            <a:r>
              <a:rPr lang="zh-TW" altLang="en-US" sz="2000" b="1" dirty="0">
                <a:latin typeface="微軟正黑體" panose="020B0604030504040204" pitchFamily="34" charset="-120"/>
                <a:ea typeface="微軟正黑體" panose="020B0604030504040204" pitchFamily="34" charset="-120"/>
              </a:rPr>
              <a:t> 確認送出學習歷程</a:t>
            </a:r>
            <a:endParaRPr lang="en-US" altLang="zh-TW" sz="2000" b="1" dirty="0">
              <a:latin typeface="微軟正黑體" panose="020B0604030504040204" pitchFamily="34" charset="-120"/>
              <a:ea typeface="微軟正黑體" panose="020B0604030504040204" pitchFamily="34" charset="-120"/>
            </a:endParaRPr>
          </a:p>
          <a:p>
            <a:pPr>
              <a:defRPr/>
            </a:pPr>
            <a:r>
              <a:rPr lang="zh-TW" altLang="en-US" sz="2000" b="1" dirty="0">
                <a:latin typeface="微軟正黑體" panose="020B0604030504040204" pitchFamily="34" charset="-120"/>
                <a:ea typeface="微軟正黑體" panose="020B0604030504040204" pitchFamily="34" charset="-120"/>
              </a:rPr>
              <a:t>             備審資料 </a:t>
            </a:r>
            <a:r>
              <a:rPr lang="en-US" altLang="zh-TW" sz="2000" b="1" dirty="0">
                <a:latin typeface="微軟正黑體" panose="020B0604030504040204" pitchFamily="34" charset="-120"/>
                <a:ea typeface="微軟正黑體" panose="020B0604030504040204" pitchFamily="34" charset="-120"/>
              </a:rPr>
              <a:t>(1/2)</a:t>
            </a:r>
            <a:endParaRPr lang="zh-TW" altLang="en-US" sz="20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05C74AB4-8747-45D9-8A27-49D50FD41990}"/>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13" name="矩形 12"/>
          <p:cNvSpPr/>
          <p:nvPr/>
        </p:nvSpPr>
        <p:spPr>
          <a:xfrm>
            <a:off x="2310823" y="3644862"/>
            <a:ext cx="7827241" cy="597518"/>
          </a:xfrm>
          <a:prstGeom prst="rect">
            <a:avLst/>
          </a:prstGeom>
          <a:solidFill>
            <a:srgbClr val="C00000"/>
          </a:solidFill>
          <a:ln>
            <a:solidFill>
              <a:srgbClr val="C00000"/>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請注意</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上傳資料一經確認後，一律不得以任何理由要求修改，請</a:t>
            </a:r>
            <a:r>
              <a:rPr lang="zh-TW" altLang="en-US" sz="1600" b="1" dirty="0">
                <a:solidFill>
                  <a:srgbClr val="FFFF00"/>
                </a:solidFill>
                <a:latin typeface="微軟正黑體" panose="020B0604030504040204" pitchFamily="34" charset="-120"/>
                <a:ea typeface="微軟正黑體" panose="020B0604030504040204" pitchFamily="34" charset="-120"/>
              </a:rPr>
              <a:t>務必逐項檢視正確</a:t>
            </a:r>
            <a:r>
              <a:rPr lang="zh-TW" altLang="en-US" sz="1600" b="1" dirty="0">
                <a:solidFill>
                  <a:schemeClr val="bg1"/>
                </a:solidFill>
                <a:latin typeface="微軟正黑體" panose="020B0604030504040204" pitchFamily="34" charset="-120"/>
                <a:ea typeface="微軟正黑體" panose="020B0604030504040204" pitchFamily="34" charset="-120"/>
              </a:rPr>
              <a:t>，</a:t>
            </a:r>
            <a:endParaRPr lang="en-US" altLang="zh-TW" sz="1600" b="1" dirty="0">
              <a:solidFill>
                <a:schemeClr val="bg1"/>
              </a:solidFill>
              <a:latin typeface="微軟正黑體" panose="020B0604030504040204" pitchFamily="34" charset="-120"/>
              <a:ea typeface="微軟正黑體" panose="020B0604030504040204" pitchFamily="34" charset="-120"/>
            </a:endParaRPr>
          </a:p>
          <a:p>
            <a:r>
              <a:rPr lang="zh-TW" altLang="en-US" sz="1600" b="1" dirty="0">
                <a:solidFill>
                  <a:schemeClr val="bg1"/>
                </a:solidFill>
                <a:latin typeface="微軟正黑體" panose="020B0604030504040204" pitchFamily="34" charset="-120"/>
                <a:ea typeface="微軟正黑體" panose="020B0604030504040204" pitchFamily="34" charset="-120"/>
              </a:rPr>
              <a:t>並</a:t>
            </a:r>
            <a:r>
              <a:rPr lang="zh-TW" altLang="en-US" sz="1600" b="1" dirty="0">
                <a:solidFill>
                  <a:srgbClr val="FFFF00"/>
                </a:solidFill>
                <a:latin typeface="微軟正黑體" panose="020B0604030504040204" pitchFamily="34" charset="-120"/>
                <a:ea typeface="微軟正黑體" panose="020B0604030504040204" pitchFamily="34" charset="-120"/>
              </a:rPr>
              <a:t>詳細確認及檢視</a:t>
            </a:r>
            <a:r>
              <a:rPr lang="en-US" altLang="zh-TW" sz="1600" b="1" dirty="0">
                <a:solidFill>
                  <a:srgbClr val="FFFF00"/>
                </a:solidFill>
                <a:latin typeface="微軟正黑體" panose="020B0604030504040204" pitchFamily="34" charset="-120"/>
                <a:ea typeface="微軟正黑體" panose="020B0604030504040204" pitchFamily="34" charset="-120"/>
              </a:rPr>
              <a:t>(</a:t>
            </a:r>
            <a:r>
              <a:rPr lang="zh-TW" altLang="en-US" sz="1600" b="1" dirty="0">
                <a:solidFill>
                  <a:srgbClr val="FFFF00"/>
                </a:solidFill>
                <a:latin typeface="微軟正黑體" panose="020B0604030504040204" pitchFamily="34" charset="-120"/>
                <a:ea typeface="微軟正黑體" panose="020B0604030504040204" pitchFamily="34" charset="-120"/>
              </a:rPr>
              <a:t>下載留存</a:t>
            </a:r>
            <a:r>
              <a:rPr lang="en-US" altLang="zh-TW" sz="1600" b="1" dirty="0">
                <a:solidFill>
                  <a:srgbClr val="FFFF00"/>
                </a:solidFill>
                <a:latin typeface="微軟正黑體" panose="020B0604030504040204" pitchFamily="34" charset="-120"/>
                <a:ea typeface="微軟正黑體" panose="020B0604030504040204" pitchFamily="34" charset="-120"/>
              </a:rPr>
              <a:t>)</a:t>
            </a:r>
            <a:r>
              <a:rPr lang="zh-TW" altLang="en-US" sz="1600" b="1" dirty="0">
                <a:solidFill>
                  <a:srgbClr val="FFFF00"/>
                </a:solidFill>
                <a:latin typeface="微軟正黑體" panose="020B0604030504040204" pitchFamily="34" charset="-120"/>
                <a:ea typeface="微軟正黑體" panose="020B0604030504040204" pitchFamily="34" charset="-120"/>
              </a:rPr>
              <a:t>學習歷程備審資料上傳確認表</a:t>
            </a:r>
            <a:r>
              <a:rPr lang="zh-TW" altLang="en-US" sz="1600" b="1" dirty="0">
                <a:solidFill>
                  <a:schemeClr val="bg1"/>
                </a:solidFill>
                <a:latin typeface="微軟正黑體" panose="020B0604030504040204" pitchFamily="34" charset="-120"/>
                <a:ea typeface="微軟正黑體" panose="020B0604030504040204" pitchFamily="34" charset="-120"/>
              </a:rPr>
              <a:t>，再行送出。</a:t>
            </a:r>
          </a:p>
        </p:txBody>
      </p:sp>
      <p:sp>
        <p:nvSpPr>
          <p:cNvPr id="2" name="向下箭號 1"/>
          <p:cNvSpPr/>
          <p:nvPr/>
        </p:nvSpPr>
        <p:spPr>
          <a:xfrm>
            <a:off x="5599127" y="3208290"/>
            <a:ext cx="298450" cy="350058"/>
          </a:xfrm>
          <a:prstGeom prst="downArrow">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向上箭號 3"/>
          <p:cNvSpPr/>
          <p:nvPr/>
        </p:nvSpPr>
        <p:spPr>
          <a:xfrm>
            <a:off x="6376232" y="2698427"/>
            <a:ext cx="355600" cy="360547"/>
          </a:xfrm>
          <a:prstGeom prst="upArrow">
            <a:avLst/>
          </a:prstGeom>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3096181" y="1283657"/>
            <a:ext cx="6560102" cy="968264"/>
          </a:xfrm>
          <a:prstGeom prst="rect">
            <a:avLst/>
          </a:prstGeom>
          <a:solidFill>
            <a:srgbClr val="0070C0"/>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考生完成各上傳項目內容</a:t>
            </a:r>
            <a:r>
              <a:rPr lang="zh-TW" altLang="en-US" sz="1600" b="1" dirty="0">
                <a:solidFill>
                  <a:srgbClr val="FFFF00"/>
                </a:solidFill>
                <a:latin typeface="微軟正黑體" panose="020B0604030504040204" pitchFamily="34" charset="-120"/>
                <a:ea typeface="微軟正黑體" panose="020B0604030504040204" pitchFamily="34" charset="-120"/>
              </a:rPr>
              <a:t>預覽</a:t>
            </a:r>
            <a:r>
              <a:rPr lang="zh-TW" altLang="en-US" sz="1600" b="1" dirty="0">
                <a:solidFill>
                  <a:schemeClr val="bg1"/>
                </a:solidFill>
                <a:latin typeface="微軟正黑體" panose="020B0604030504040204" pitchFamily="34" charset="-120"/>
                <a:ea typeface="微軟正黑體" panose="020B0604030504040204" pitchFamily="34" charset="-120"/>
              </a:rPr>
              <a:t>，欲進行確定送出時，</a:t>
            </a:r>
            <a:endParaRPr lang="en-US" altLang="zh-TW" sz="1600" b="1" dirty="0">
              <a:solidFill>
                <a:schemeClr val="bg1"/>
              </a:solidFill>
              <a:latin typeface="微軟正黑體" panose="020B0604030504040204" pitchFamily="34" charset="-120"/>
              <a:ea typeface="微軟正黑體" panose="020B0604030504040204" pitchFamily="34" charset="-120"/>
            </a:endParaRPr>
          </a:p>
          <a:p>
            <a:r>
              <a:rPr lang="zh-TW" altLang="en-US" sz="1600" b="1" dirty="0">
                <a:solidFill>
                  <a:schemeClr val="bg1"/>
                </a:solidFill>
                <a:latin typeface="微軟正黑體" panose="020B0604030504040204" pitchFamily="34" charset="-120"/>
                <a:ea typeface="微軟正黑體" panose="020B0604030504040204" pitchFamily="34" charset="-120"/>
              </a:rPr>
              <a:t>如有上傳項目未上傳資料時，系統跳出提示訊息，提供考生再次確認</a:t>
            </a:r>
            <a:endParaRPr lang="en-US" altLang="zh-TW" sz="1600" b="1" dirty="0">
              <a:solidFill>
                <a:schemeClr val="bg1"/>
              </a:solidFill>
              <a:latin typeface="微軟正黑體" panose="020B0604030504040204" pitchFamily="34" charset="-120"/>
              <a:ea typeface="微軟正黑體" panose="020B0604030504040204" pitchFamily="34" charset="-120"/>
            </a:endParaRPr>
          </a:p>
          <a:p>
            <a:r>
              <a:rPr lang="zh-TW" altLang="en-US" sz="1600" b="1" dirty="0">
                <a:solidFill>
                  <a:schemeClr val="bg1"/>
                </a:solidFill>
                <a:latin typeface="微軟正黑體" panose="020B0604030504040204" pitchFamily="34" charset="-120"/>
                <a:ea typeface="微軟正黑體" panose="020B0604030504040204" pitchFamily="34" charset="-120"/>
              </a:rPr>
              <a:t>請考生點選「取消」並依提示訊息逐項確定及檢視後，再進行確認送出。</a:t>
            </a:r>
            <a:endParaRPr lang="en-US" altLang="zh-TW" sz="1600" b="1" dirty="0">
              <a:solidFill>
                <a:schemeClr val="bg1"/>
              </a:solidFill>
              <a:latin typeface="微軟正黑體" panose="020B0604030504040204" pitchFamily="34" charset="-120"/>
              <a:ea typeface="微軟正黑體" panose="020B0604030504040204" pitchFamily="34" charset="-120"/>
            </a:endParaRPr>
          </a:p>
        </p:txBody>
      </p:sp>
      <p:grpSp>
        <p:nvGrpSpPr>
          <p:cNvPr id="17" name="群組 16">
            <a:extLst>
              <a:ext uri="{FF2B5EF4-FFF2-40B4-BE49-F238E27FC236}">
                <a16:creationId xmlns:a16="http://schemas.microsoft.com/office/drawing/2014/main" id="{C66567E6-A063-4DE9-AE49-1FCF340FE127}"/>
              </a:ext>
            </a:extLst>
          </p:cNvPr>
          <p:cNvGrpSpPr/>
          <p:nvPr/>
        </p:nvGrpSpPr>
        <p:grpSpPr>
          <a:xfrm>
            <a:off x="423114" y="726201"/>
            <a:ext cx="7286811" cy="503799"/>
            <a:chOff x="605799" y="788558"/>
            <a:chExt cx="7286811" cy="503799"/>
          </a:xfrm>
        </p:grpSpPr>
        <p:sp>
          <p:nvSpPr>
            <p:cNvPr id="18" name="TextBox 75">
              <a:extLst>
                <a:ext uri="{FF2B5EF4-FFF2-40B4-BE49-F238E27FC236}">
                  <a16:creationId xmlns:a16="http://schemas.microsoft.com/office/drawing/2014/main" id="{3DA8A832-2D79-4356-B53A-F56CD3D93967}"/>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19" name="Freeform: Shape 37">
              <a:extLst>
                <a:ext uri="{FF2B5EF4-FFF2-40B4-BE49-F238E27FC236}">
                  <a16:creationId xmlns:a16="http://schemas.microsoft.com/office/drawing/2014/main" id="{29B52300-4CC6-4CF9-ADB0-8A31232F8403}"/>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14392533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7709925" y="739862"/>
            <a:ext cx="3143456" cy="6343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Step9</a:t>
            </a:r>
            <a:r>
              <a:rPr lang="zh-TW" altLang="en-US" sz="2000" b="1" dirty="0">
                <a:latin typeface="微軟正黑體" panose="020B0604030504040204" pitchFamily="34" charset="-120"/>
                <a:ea typeface="微軟正黑體" panose="020B0604030504040204" pitchFamily="34" charset="-120"/>
              </a:rPr>
              <a:t> 確認送出學習歷程</a:t>
            </a:r>
            <a:endParaRPr lang="en-US" altLang="zh-TW" sz="2000" b="1" dirty="0">
              <a:latin typeface="微軟正黑體" panose="020B0604030504040204" pitchFamily="34" charset="-120"/>
              <a:ea typeface="微軟正黑體" panose="020B0604030504040204" pitchFamily="34" charset="-120"/>
            </a:endParaRPr>
          </a:p>
          <a:p>
            <a:pPr>
              <a:defRPr/>
            </a:pPr>
            <a:r>
              <a:rPr lang="zh-TW" altLang="en-US" sz="2000" b="1" dirty="0">
                <a:latin typeface="微軟正黑體" panose="020B0604030504040204" pitchFamily="34" charset="-120"/>
                <a:ea typeface="微軟正黑體" panose="020B0604030504040204" pitchFamily="34" charset="-120"/>
              </a:rPr>
              <a:t>             備審資料 </a:t>
            </a:r>
            <a:r>
              <a:rPr lang="en-US" altLang="zh-TW" sz="2000" b="1" dirty="0">
                <a:latin typeface="微軟正黑體" panose="020B0604030504040204" pitchFamily="34" charset="-120"/>
                <a:ea typeface="微軟正黑體" panose="020B0604030504040204" pitchFamily="34" charset="-120"/>
              </a:rPr>
              <a:t>(2/2)</a:t>
            </a:r>
            <a:endParaRPr lang="zh-TW" altLang="en-US" sz="20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63D1A262-BE34-4466-B0A2-6C6F9D91AB44}"/>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grpSp>
        <p:nvGrpSpPr>
          <p:cNvPr id="13" name="群組 12">
            <a:extLst>
              <a:ext uri="{FF2B5EF4-FFF2-40B4-BE49-F238E27FC236}">
                <a16:creationId xmlns:a16="http://schemas.microsoft.com/office/drawing/2014/main" id="{C3AD3D9E-AF58-45BB-919B-4206D261738B}"/>
              </a:ext>
            </a:extLst>
          </p:cNvPr>
          <p:cNvGrpSpPr/>
          <p:nvPr/>
        </p:nvGrpSpPr>
        <p:grpSpPr>
          <a:xfrm>
            <a:off x="883760" y="1387823"/>
            <a:ext cx="10288427" cy="5236179"/>
            <a:chOff x="883760" y="1387823"/>
            <a:chExt cx="10288427" cy="5236179"/>
          </a:xfrm>
        </p:grpSpPr>
        <p:pic>
          <p:nvPicPr>
            <p:cNvPr id="11" name="圖片 10">
              <a:extLst>
                <a:ext uri="{FF2B5EF4-FFF2-40B4-BE49-F238E27FC236}">
                  <a16:creationId xmlns:a16="http://schemas.microsoft.com/office/drawing/2014/main" id="{11254943-D03C-4905-90B2-73BDCB9A52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3760" y="3746720"/>
              <a:ext cx="9039526" cy="2877282"/>
            </a:xfrm>
            <a:prstGeom prst="rect">
              <a:avLst/>
            </a:prstGeom>
          </p:spPr>
        </p:pic>
        <p:pic>
          <p:nvPicPr>
            <p:cNvPr id="6" name="圖片 5">
              <a:extLst>
                <a:ext uri="{FF2B5EF4-FFF2-40B4-BE49-F238E27FC236}">
                  <a16:creationId xmlns:a16="http://schemas.microsoft.com/office/drawing/2014/main" id="{022E57A1-D1FB-4117-BF08-EA3D5AA88B0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604" y="1387823"/>
              <a:ext cx="9797471" cy="2330637"/>
            </a:xfrm>
            <a:prstGeom prst="rect">
              <a:avLst/>
            </a:prstGeom>
          </p:spPr>
        </p:pic>
        <p:sp>
          <p:nvSpPr>
            <p:cNvPr id="15" name="矩形 14">
              <a:extLst>
                <a:ext uri="{FF2B5EF4-FFF2-40B4-BE49-F238E27FC236}">
                  <a16:creationId xmlns:a16="http://schemas.microsoft.com/office/drawing/2014/main" id="{7E05738C-0342-4B15-8077-382EC1CAEE02}"/>
                </a:ext>
              </a:extLst>
            </p:cNvPr>
            <p:cNvSpPr/>
            <p:nvPr/>
          </p:nvSpPr>
          <p:spPr>
            <a:xfrm>
              <a:off x="3771928" y="3114055"/>
              <a:ext cx="7400259" cy="409746"/>
            </a:xfrm>
            <a:prstGeom prst="rect">
              <a:avLst/>
            </a:prstGeom>
            <a:solidFill>
              <a:schemeClr val="accent6">
                <a:lumMod val="40000"/>
                <a:lumOff val="60000"/>
              </a:schemeClr>
            </a:solidFill>
            <a:ln>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上傳確認表無誤後，請</a:t>
              </a:r>
              <a:r>
                <a:rPr lang="zh-TW" altLang="en-US" sz="1600" b="1" dirty="0">
                  <a:solidFill>
                    <a:srgbClr val="0000FF"/>
                  </a:solidFill>
                  <a:latin typeface="微軟正黑體" panose="020B0604030504040204" pitchFamily="34" charset="-120"/>
                  <a:ea typeface="微軟正黑體" panose="020B0604030504040204" pitchFamily="34" charset="-120"/>
                </a:rPr>
                <a:t>輸入自行設定之通行碼</a:t>
              </a:r>
              <a:r>
                <a:rPr lang="zh-TW" altLang="en-US" sz="1600" b="1" dirty="0">
                  <a:solidFill>
                    <a:schemeClr val="tx1"/>
                  </a:solidFill>
                  <a:latin typeface="微軟正黑體" panose="020B0604030504040204" pitchFamily="34" charset="-120"/>
                  <a:ea typeface="微軟正黑體" panose="020B0604030504040204" pitchFamily="34" charset="-120"/>
                </a:rPr>
                <a:t>，並點選「</a:t>
              </a:r>
              <a:r>
                <a:rPr lang="zh-TW" altLang="en-US" b="1" dirty="0">
                  <a:solidFill>
                    <a:srgbClr val="FF0000"/>
                  </a:solidFill>
                  <a:latin typeface="微軟正黑體" panose="020B0604030504040204" pitchFamily="34" charset="-120"/>
                  <a:ea typeface="微軟正黑體" panose="020B0604030504040204" pitchFamily="34" charset="-120"/>
                </a:rPr>
                <a:t>確認</a:t>
              </a:r>
              <a:r>
                <a:rPr lang="zh-TW" altLang="en-US" sz="1600" b="1" dirty="0">
                  <a:solidFill>
                    <a:schemeClr val="tx1"/>
                  </a:solidFill>
                  <a:latin typeface="微軟正黑體" panose="020B0604030504040204" pitchFamily="34" charset="-120"/>
                  <a:ea typeface="微軟正黑體" panose="020B0604030504040204" pitchFamily="34" charset="-120"/>
                </a:rPr>
                <a:t>」，完成確認送出</a:t>
              </a:r>
            </a:p>
          </p:txBody>
        </p:sp>
        <p:sp>
          <p:nvSpPr>
            <p:cNvPr id="17" name="箭號: 向下 16">
              <a:extLst>
                <a:ext uri="{FF2B5EF4-FFF2-40B4-BE49-F238E27FC236}">
                  <a16:creationId xmlns:a16="http://schemas.microsoft.com/office/drawing/2014/main" id="{4AD0799B-40E1-4D56-943A-D5F290BB0ABE}"/>
                </a:ext>
              </a:extLst>
            </p:cNvPr>
            <p:cNvSpPr/>
            <p:nvPr/>
          </p:nvSpPr>
          <p:spPr>
            <a:xfrm>
              <a:off x="3106630" y="3544349"/>
              <a:ext cx="329610" cy="409746"/>
            </a:xfrm>
            <a:prstGeom prst="downArrow">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直線圖說文字 1 15"/>
            <p:cNvSpPr/>
            <p:nvPr/>
          </p:nvSpPr>
          <p:spPr>
            <a:xfrm>
              <a:off x="4044386" y="5118708"/>
              <a:ext cx="5397474" cy="315678"/>
            </a:xfrm>
            <a:prstGeom prst="borderCallout1">
              <a:avLst>
                <a:gd name="adj1" fmla="val 59124"/>
                <a:gd name="adj2" fmla="val 113"/>
                <a:gd name="adj3" fmla="val 1590"/>
                <a:gd name="adj4" fmla="val -19784"/>
              </a:avLst>
            </a:prstGeom>
            <a:solidFill>
              <a:schemeClr val="accent6">
                <a:lumMod val="40000"/>
                <a:lumOff val="60000"/>
              </a:schemeClr>
            </a:solidFill>
            <a:ln>
              <a:solidFill>
                <a:schemeClr val="accent6">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rgbClr val="0000FF"/>
                  </a:solidFill>
                  <a:latin typeface="微軟正黑體" panose="020B0604030504040204" pitchFamily="34" charset="-120"/>
                  <a:ea typeface="微軟正黑體" panose="020B0604030504040204" pitchFamily="34" charset="-120"/>
                  <a:sym typeface="Wingdings 3" panose="05040102010807070707" pitchFamily="18" charset="2"/>
                </a:rPr>
                <a:t>完成確認後</a:t>
              </a:r>
              <a:r>
                <a:rPr lang="zh-TW" altLang="en-US" sz="1600" b="1" dirty="0">
                  <a:solidFill>
                    <a:schemeClr val="tx1"/>
                  </a:solidFill>
                  <a:latin typeface="微軟正黑體" panose="020B0604030504040204" pitchFamily="34" charset="-120"/>
                  <a:ea typeface="微軟正黑體" panose="020B0604030504040204" pitchFamily="34" charset="-120"/>
                  <a:sym typeface="Wingdings 3" panose="05040102010807070707" pitchFamily="18" charset="2"/>
                </a:rPr>
                <a:t>，</a:t>
              </a:r>
              <a:r>
                <a:rPr lang="zh-TW" altLang="en-US" b="1" dirty="0">
                  <a:solidFill>
                    <a:srgbClr val="FF0000"/>
                  </a:solidFill>
                  <a:latin typeface="微軟正黑體" panose="020B0604030504040204" pitchFamily="34" charset="-120"/>
                  <a:ea typeface="微軟正黑體" panose="020B0604030504040204" pitchFamily="34" charset="-120"/>
                  <a:sym typeface="Wingdings 3" panose="05040102010807070707" pitchFamily="18" charset="2"/>
                </a:rPr>
                <a:t>僅能檢視</a:t>
              </a:r>
              <a:r>
                <a:rPr lang="zh-TW" altLang="en-US" sz="1600" b="1" dirty="0">
                  <a:solidFill>
                    <a:schemeClr val="tx1"/>
                  </a:solidFill>
                  <a:latin typeface="微軟正黑體" panose="020B0604030504040204" pitchFamily="34" charset="-120"/>
                  <a:ea typeface="微軟正黑體" panose="020B0604030504040204" pitchFamily="34" charset="-120"/>
                  <a:sym typeface="Wingdings 3" panose="05040102010807070707" pitchFamily="18" charset="2"/>
                </a:rPr>
                <a:t>「學習歷程備審資料上傳確認表」</a:t>
              </a:r>
              <a:endParaRPr lang="en-US" altLang="zh-TW" sz="1600" b="1" dirty="0">
                <a:solidFill>
                  <a:schemeClr val="tx1"/>
                </a:solidFill>
                <a:latin typeface="微軟正黑體" panose="020B0604030504040204" pitchFamily="34" charset="-120"/>
                <a:ea typeface="微軟正黑體" panose="020B0604030504040204" pitchFamily="34" charset="-120"/>
                <a:sym typeface="Wingdings 3" panose="05040102010807070707" pitchFamily="18" charset="2"/>
              </a:endParaRPr>
            </a:p>
          </p:txBody>
        </p:sp>
      </p:grpSp>
      <p:grpSp>
        <p:nvGrpSpPr>
          <p:cNvPr id="19" name="群組 18">
            <a:extLst>
              <a:ext uri="{FF2B5EF4-FFF2-40B4-BE49-F238E27FC236}">
                <a16:creationId xmlns:a16="http://schemas.microsoft.com/office/drawing/2014/main" id="{9F1FBEDC-BEB8-4BE8-A6CE-016754CB06AB}"/>
              </a:ext>
            </a:extLst>
          </p:cNvPr>
          <p:cNvGrpSpPr/>
          <p:nvPr/>
        </p:nvGrpSpPr>
        <p:grpSpPr>
          <a:xfrm>
            <a:off x="423114" y="726201"/>
            <a:ext cx="7286811" cy="503799"/>
            <a:chOff x="605799" y="788558"/>
            <a:chExt cx="7286811" cy="503799"/>
          </a:xfrm>
        </p:grpSpPr>
        <p:sp>
          <p:nvSpPr>
            <p:cNvPr id="20" name="TextBox 75">
              <a:extLst>
                <a:ext uri="{FF2B5EF4-FFF2-40B4-BE49-F238E27FC236}">
                  <a16:creationId xmlns:a16="http://schemas.microsoft.com/office/drawing/2014/main" id="{189DB903-F72D-4559-92B4-BA5B97626A64}"/>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21" name="Freeform: Shape 37">
              <a:extLst>
                <a:ext uri="{FF2B5EF4-FFF2-40B4-BE49-F238E27FC236}">
                  <a16:creationId xmlns:a16="http://schemas.microsoft.com/office/drawing/2014/main" id="{BD4C32AE-10A5-4A1C-A0C0-FF3FD76AFCAE}"/>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30344315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7709925" y="778046"/>
            <a:ext cx="3826698" cy="6343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確認學習歷程備審資料送出及</a:t>
            </a:r>
            <a:br>
              <a:rPr lang="en-US" altLang="zh-TW" sz="2000" b="1" dirty="0">
                <a:latin typeface="微軟正黑體" panose="020B0604030504040204" pitchFamily="34" charset="-120"/>
                <a:ea typeface="微軟正黑體" panose="020B0604030504040204" pitchFamily="34" charset="-120"/>
              </a:rPr>
            </a:br>
            <a:r>
              <a:rPr lang="zh-TW" altLang="en-US" sz="2000" b="1" dirty="0">
                <a:solidFill>
                  <a:srgbClr val="FF0000"/>
                </a:solidFill>
                <a:latin typeface="微軟正黑體" panose="020B0604030504040204" pitchFamily="34" charset="-120"/>
                <a:ea typeface="微軟正黑體" panose="020B0604030504040204" pitchFamily="34" charset="-120"/>
              </a:rPr>
              <a:t>繳交指定甄審費用</a:t>
            </a:r>
            <a:endParaRPr lang="zh-TW" altLang="en-US" sz="2100" b="1" dirty="0">
              <a:solidFill>
                <a:srgbClr val="FF0000"/>
              </a:solidFill>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63D1A262-BE34-4466-B0A2-6C6F9D91AB44}"/>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grpSp>
        <p:nvGrpSpPr>
          <p:cNvPr id="2" name="群組 1">
            <a:extLst>
              <a:ext uri="{FF2B5EF4-FFF2-40B4-BE49-F238E27FC236}">
                <a16:creationId xmlns:a16="http://schemas.microsoft.com/office/drawing/2014/main" id="{D108CE55-744E-467F-A976-E020775E0FBD}"/>
              </a:ext>
            </a:extLst>
          </p:cNvPr>
          <p:cNvGrpSpPr/>
          <p:nvPr/>
        </p:nvGrpSpPr>
        <p:grpSpPr>
          <a:xfrm>
            <a:off x="936347" y="1637789"/>
            <a:ext cx="10712449" cy="4229243"/>
            <a:chOff x="936347" y="1637789"/>
            <a:chExt cx="10712449" cy="4229243"/>
          </a:xfrm>
        </p:grpSpPr>
        <p:sp>
          <p:nvSpPr>
            <p:cNvPr id="13" name="矩形 12"/>
            <p:cNvSpPr/>
            <p:nvPr/>
          </p:nvSpPr>
          <p:spPr>
            <a:xfrm>
              <a:off x="983696" y="1637789"/>
              <a:ext cx="10617753" cy="298917"/>
            </a:xfrm>
            <a:prstGeom prst="rect">
              <a:avLst/>
            </a:prstGeom>
            <a:solidFill>
              <a:srgbClr val="FF0000"/>
            </a:solidFill>
            <a:ln>
              <a:solidFill>
                <a:srgbClr val="ED7D31"/>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完成學習歷程備審資料上傳（或勾選）之考生，請另依各校系</a:t>
              </a:r>
              <a:r>
                <a:rPr lang="en-US" altLang="zh-TW"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a:t>
              </a:r>
              <a:r>
                <a:rPr lang="zh-TW" altLang="en-US"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組</a:t>
              </a:r>
              <a:r>
                <a:rPr lang="en-US" altLang="zh-TW"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a:t>
              </a:r>
              <a:r>
                <a:rPr lang="zh-TW" altLang="en-US"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、學程規定之方式繳交指定甄審費用</a:t>
              </a:r>
              <a:endParaRPr lang="en-US" altLang="zh-TW"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endParaRPr>
            </a:p>
          </p:txBody>
        </p:sp>
        <p:sp>
          <p:nvSpPr>
            <p:cNvPr id="4" name="矩形 3"/>
            <p:cNvSpPr/>
            <p:nvPr/>
          </p:nvSpPr>
          <p:spPr>
            <a:xfrm>
              <a:off x="936347" y="2117288"/>
              <a:ext cx="10712449" cy="3164969"/>
            </a:xfrm>
            <a:prstGeom prst="rect">
              <a:avLst/>
            </a:prstGeom>
          </p:spPr>
          <p:txBody>
            <a:bodyPr wrap="square">
              <a:spAutoFit/>
            </a:bodyPr>
            <a:lstStyle/>
            <a:p>
              <a:pPr>
                <a:lnSpc>
                  <a:spcPts val="2520"/>
                </a:lnSpc>
                <a:spcBef>
                  <a:spcPts val="600"/>
                </a:spcBef>
                <a:buClr>
                  <a:srgbClr val="FFB41D"/>
                </a:buClr>
                <a:buFont typeface="Wingdings" panose="05000000000000000000" pitchFamily="2" charset="2"/>
                <a:buChar char="u"/>
                <a:defRPr/>
              </a:pPr>
              <a:r>
                <a:rPr lang="zh-TW" altLang="en-US" kern="0" dirty="0">
                  <a:latin typeface="Times New Roman" panose="02020603050405020304" pitchFamily="18" charset="0"/>
                  <a:ea typeface="華康儷楷書" panose="03000509000000000000" pitchFamily="65" charset="-120"/>
                  <a:cs typeface="Times New Roman" panose="02020603050405020304" pitchFamily="18" charset="0"/>
                </a:rPr>
                <a:t>繳交指定項目甄審費用</a:t>
              </a:r>
              <a:r>
                <a:rPr lang="zh-TW" altLang="en-US" dirty="0">
                  <a:latin typeface="Times New Roman" panose="02020603050405020304" pitchFamily="18" charset="0"/>
                  <a:ea typeface="華康儷楷書" panose="03000509000000000000" pitchFamily="65" charset="-120"/>
                  <a:cs typeface="Times New Roman" panose="02020603050405020304" pitchFamily="18" charset="0"/>
                </a:rPr>
                <a:t>作業時間：</a:t>
              </a:r>
              <a:endParaRPr lang="en-US" altLang="zh-TW" dirty="0">
                <a:latin typeface="Times New Roman" panose="02020603050405020304" pitchFamily="18" charset="0"/>
                <a:ea typeface="華康儷楷書" panose="03000509000000000000" pitchFamily="65" charset="-120"/>
                <a:cs typeface="Times New Roman" panose="02020603050405020304" pitchFamily="18" charset="0"/>
              </a:endParaRPr>
            </a:p>
            <a:p>
              <a:pPr>
                <a:lnSpc>
                  <a:spcPts val="2520"/>
                </a:lnSpc>
                <a:spcBef>
                  <a:spcPts val="600"/>
                </a:spcBef>
                <a:buClr>
                  <a:srgbClr val="FFB41D"/>
                </a:buClr>
                <a:defRPr/>
              </a:pPr>
              <a:r>
                <a:rPr kumimoji="1" lang="en-US" altLang="zh-TW" sz="2000" b="1"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  115.6.4(</a:t>
              </a:r>
              <a:r>
                <a:rPr kumimoji="1" lang="zh-TW" altLang="en-US" sz="2000" b="1"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四</a:t>
              </a:r>
              <a:r>
                <a:rPr kumimoji="1" lang="en-US" altLang="zh-TW" sz="2000" b="1"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)10:00</a:t>
              </a:r>
              <a:r>
                <a:rPr kumimoji="1" lang="zh-TW" altLang="zh-TW" sz="2000" b="1"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起</a:t>
              </a:r>
              <a:r>
                <a:rPr kumimoji="1" lang="zh-TW" altLang="en-US" sz="2000" b="1"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至</a:t>
              </a:r>
              <a:r>
                <a:rPr kumimoji="1" lang="zh-TW" altLang="zh-TW" sz="2000" b="1" dirty="0">
                  <a:solidFill>
                    <a:srgbClr val="0000CC"/>
                  </a:solidFill>
                  <a:latin typeface="Times New Roman" panose="02020603050405020304" pitchFamily="18" charset="0"/>
                  <a:ea typeface="華康儷楷書" panose="03000509000000000000" pitchFamily="65" charset="-120"/>
                  <a:cs typeface="Times New Roman" panose="02020603050405020304" pitchFamily="18" charset="0"/>
                </a:rPr>
                <a:t>各所報名之校系科（組）、學程所訂截止日</a:t>
              </a:r>
              <a:r>
                <a:rPr kumimoji="1" lang="en-US"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24:00</a:t>
              </a:r>
              <a:r>
                <a:rPr kumimoji="1" lang="zh-TW"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前</a:t>
              </a:r>
              <a:endParaRPr kumimoji="1" lang="en-US"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endParaRPr>
            </a:p>
            <a:p>
              <a:pPr lvl="0" algn="just">
                <a:spcBef>
                  <a:spcPts val="600"/>
                </a:spcBef>
                <a:buBlip>
                  <a:blip r:embed="rId3"/>
                </a:buBlip>
              </a:pPr>
              <a:r>
                <a:rPr lang="zh-TW" altLang="zh-TW" dirty="0">
                  <a:solidFill>
                    <a:prstClr val="black"/>
                  </a:solidFill>
                  <a:latin typeface="Times New Roman" panose="02020603050405020304" pitchFamily="18" charset="0"/>
                  <a:ea typeface="華康儷楷書" panose="03000509000000000000" pitchFamily="65" charset="-120"/>
                  <a:cs typeface="Times New Roman" panose="02020603050405020304" pitchFamily="18" charset="0"/>
                </a:rPr>
                <a:t>依</a:t>
              </a:r>
              <a:r>
                <a:rPr lang="zh-TW" altLang="zh-TW" b="1" u="sng" dirty="0">
                  <a:solidFill>
                    <a:prstClr val="black"/>
                  </a:solidFill>
                  <a:latin typeface="Times New Roman" panose="02020603050405020304" pitchFamily="18" charset="0"/>
                  <a:ea typeface="華康儷楷書" panose="03000509000000000000" pitchFamily="65" charset="-120"/>
                  <a:cs typeface="Times New Roman" panose="02020603050405020304" pitchFamily="18" charset="0"/>
                </a:rPr>
                <a:t>各甄審學校所訂方式</a:t>
              </a:r>
              <a:r>
                <a:rPr lang="zh-TW" altLang="zh-TW" dirty="0">
                  <a:solidFill>
                    <a:prstClr val="black"/>
                  </a:solidFill>
                  <a:latin typeface="Times New Roman" panose="02020603050405020304" pitchFamily="18" charset="0"/>
                  <a:ea typeface="華康儷楷書" panose="03000509000000000000" pitchFamily="65" charset="-120"/>
                  <a:cs typeface="Times New Roman" panose="02020603050405020304" pitchFamily="18" charset="0"/>
                </a:rPr>
                <a:t>繳交指定項目甄審費用</a:t>
              </a:r>
              <a:r>
                <a:rPr lang="en-US" altLang="zh-TW" b="1" dirty="0">
                  <a:solidFill>
                    <a:prstClr val="black"/>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a:t>
              </a:r>
              <a:r>
                <a:rPr lang="zh-TW" altLang="zh-TW" b="1" dirty="0">
                  <a:solidFill>
                    <a:prstClr val="black"/>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繳交給報名之各甄審學校</a:t>
              </a:r>
              <a:r>
                <a:rPr lang="en-US" altLang="zh-TW" b="1" dirty="0">
                  <a:solidFill>
                    <a:prstClr val="black"/>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dirty="0">
                  <a:latin typeface="Times New Roman" panose="02020603050405020304" pitchFamily="18" charset="0"/>
                  <a:ea typeface="華康儷楷書" panose="03000509000000000000" pitchFamily="65" charset="-120"/>
                  <a:cs typeface="Times New Roman" panose="02020603050405020304" pitchFamily="18" charset="0"/>
                </a:rPr>
                <a:t>，報名系統不提供繳費單</a:t>
              </a:r>
              <a:endParaRPr lang="en-US" altLang="zh-TW" dirty="0">
                <a:solidFill>
                  <a:prstClr val="black"/>
                </a:solidFill>
                <a:latin typeface="Times New Roman" panose="02020603050405020304" pitchFamily="18" charset="0"/>
                <a:ea typeface="華康儷楷書" panose="03000509000000000000" pitchFamily="65" charset="-120"/>
                <a:cs typeface="Times New Roman" panose="02020603050405020304" pitchFamily="18" charset="0"/>
              </a:endParaRPr>
            </a:p>
            <a:p>
              <a:pPr lvl="0" algn="just">
                <a:spcBef>
                  <a:spcPts val="600"/>
                </a:spcBef>
                <a:tabLst>
                  <a:tab pos="449263" algn="l"/>
                </a:tabLst>
              </a:pPr>
              <a:r>
                <a:rPr lang="en-US" altLang="zh-TW" sz="1400" dirty="0">
                  <a:solidFill>
                    <a:prstClr val="black"/>
                  </a:solidFill>
                  <a:latin typeface="Times New Roman" panose="02020603050405020304" pitchFamily="18" charset="0"/>
                  <a:ea typeface="華康儷楷書" panose="03000509000000000000" pitchFamily="65" charset="-120"/>
                  <a:cs typeface="Times New Roman" panose="02020603050405020304" pitchFamily="18" charset="0"/>
                </a:rPr>
                <a:t>	</a:t>
              </a:r>
              <a:r>
                <a:rPr lang="en-US" altLang="zh-TW" sz="1600" dirty="0">
                  <a:solidFill>
                    <a:prstClr val="black"/>
                  </a:solidFill>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1600" dirty="0">
                  <a:solidFill>
                    <a:prstClr val="black"/>
                  </a:solidFill>
                  <a:latin typeface="Times New Roman" panose="02020603050405020304" pitchFamily="18" charset="0"/>
                  <a:ea typeface="華康儷楷書" panose="03000509000000000000" pitchFamily="65" charset="-120"/>
                  <a:cs typeface="Times New Roman" panose="02020603050405020304" pitchFamily="18" charset="0"/>
                </a:rPr>
                <a:t>經本委員會審核通過之</a:t>
              </a:r>
              <a:r>
                <a:rPr lang="zh-TW" altLang="en-US" sz="1600" u="sng" dirty="0">
                  <a:solidFill>
                    <a:prstClr val="black"/>
                  </a:solidFill>
                  <a:latin typeface="Times New Roman" panose="02020603050405020304" pitchFamily="18" charset="0"/>
                  <a:ea typeface="華康儷楷書" panose="03000509000000000000" pitchFamily="65" charset="-120"/>
                  <a:cs typeface="Times New Roman" panose="02020603050405020304" pitchFamily="18" charset="0"/>
                </a:rPr>
                <a:t>低收入戶考生</a:t>
              </a:r>
              <a:r>
                <a:rPr lang="zh-TW" altLang="en-US" sz="1600" dirty="0">
                  <a:solidFill>
                    <a:prstClr val="black"/>
                  </a:solidFill>
                  <a:latin typeface="Times New Roman" panose="02020603050405020304" pitchFamily="18" charset="0"/>
                  <a:ea typeface="華康儷楷書" panose="03000509000000000000" pitchFamily="65" charset="-120"/>
                  <a:cs typeface="Times New Roman" panose="02020603050405020304" pitchFamily="18" charset="0"/>
                </a:rPr>
                <a:t>免繳指定項目甄審費</a:t>
              </a:r>
              <a:endParaRPr lang="en-US" altLang="zh-TW" sz="1600" dirty="0">
                <a:solidFill>
                  <a:prstClr val="black"/>
                </a:solidFill>
                <a:latin typeface="Times New Roman" panose="02020603050405020304" pitchFamily="18" charset="0"/>
                <a:ea typeface="華康儷楷書" panose="03000509000000000000" pitchFamily="65" charset="-120"/>
                <a:cs typeface="Times New Roman" panose="02020603050405020304" pitchFamily="18" charset="0"/>
              </a:endParaRPr>
            </a:p>
            <a:p>
              <a:pPr lvl="0" algn="just">
                <a:spcBef>
                  <a:spcPts val="600"/>
                </a:spcBef>
                <a:tabLst>
                  <a:tab pos="449263" algn="l"/>
                </a:tabLst>
              </a:pPr>
              <a:r>
                <a:rPr lang="en-US" altLang="zh-TW" sz="1600" dirty="0">
                  <a:solidFill>
                    <a:prstClr val="black"/>
                  </a:solidFill>
                  <a:latin typeface="Times New Roman" panose="02020603050405020304" pitchFamily="18" charset="0"/>
                  <a:ea typeface="華康儷楷書" panose="03000509000000000000" pitchFamily="65" charset="-120"/>
                  <a:cs typeface="Times New Roman" panose="02020603050405020304" pitchFamily="18" charset="0"/>
                </a:rPr>
                <a:t>	※</a:t>
              </a:r>
              <a:r>
                <a:rPr lang="zh-TW" altLang="en-US" sz="1600" dirty="0">
                  <a:solidFill>
                    <a:prstClr val="black"/>
                  </a:solidFill>
                  <a:latin typeface="Times New Roman" panose="02020603050405020304" pitchFamily="18" charset="0"/>
                  <a:ea typeface="華康儷楷書" panose="03000509000000000000" pitchFamily="65" charset="-120"/>
                  <a:cs typeface="Times New Roman" panose="02020603050405020304" pitchFamily="18" charset="0"/>
                </a:rPr>
                <a:t>經本委員會審核通過</a:t>
              </a:r>
              <a:r>
                <a:rPr lang="zh-TW" altLang="en-US" sz="1600" u="sng" dirty="0">
                  <a:solidFill>
                    <a:prstClr val="black"/>
                  </a:solidFill>
                  <a:latin typeface="Times New Roman" panose="02020603050405020304" pitchFamily="18" charset="0"/>
                  <a:ea typeface="華康儷楷書" panose="03000509000000000000" pitchFamily="65" charset="-120"/>
                  <a:cs typeface="Times New Roman" panose="02020603050405020304" pitchFamily="18" charset="0"/>
                </a:rPr>
                <a:t>之中低收入戶考生</a:t>
              </a:r>
              <a:r>
                <a:rPr lang="zh-TW" altLang="en-US" sz="1600" dirty="0">
                  <a:solidFill>
                    <a:prstClr val="black"/>
                  </a:solidFill>
                  <a:latin typeface="Times New Roman" panose="02020603050405020304" pitchFamily="18" charset="0"/>
                  <a:ea typeface="華康儷楷書" panose="03000509000000000000" pitchFamily="65" charset="-120"/>
                  <a:cs typeface="Times New Roman" panose="02020603050405020304" pitchFamily="18" charset="0"/>
                </a:rPr>
                <a:t>指定項目甄審費</a:t>
              </a:r>
              <a:r>
                <a:rPr lang="zh-TW" altLang="en-US" sz="1600" u="sng" dirty="0">
                  <a:solidFill>
                    <a:prstClr val="black"/>
                  </a:solidFill>
                  <a:latin typeface="Times New Roman" panose="02020603050405020304" pitchFamily="18" charset="0"/>
                  <a:ea typeface="華康儷楷書" panose="03000509000000000000" pitchFamily="65" charset="-120"/>
                  <a:cs typeface="Times New Roman" panose="02020603050405020304" pitchFamily="18" charset="0"/>
                </a:rPr>
                <a:t>減免</a:t>
              </a:r>
              <a:r>
                <a:rPr lang="en-US" altLang="zh-TW" sz="1600" u="sng" dirty="0">
                  <a:solidFill>
                    <a:prstClr val="black"/>
                  </a:solidFill>
                  <a:latin typeface="Times New Roman" panose="02020603050405020304" pitchFamily="18" charset="0"/>
                  <a:ea typeface="華康儷楷書" panose="03000509000000000000" pitchFamily="65" charset="-120"/>
                  <a:cs typeface="Times New Roman" panose="02020603050405020304" pitchFamily="18" charset="0"/>
                </a:rPr>
                <a:t>60%</a:t>
              </a:r>
              <a:endParaRPr lang="en-US" altLang="zh-TW" sz="2400" u="sng" dirty="0">
                <a:solidFill>
                  <a:prstClr val="black"/>
                </a:solidFill>
                <a:latin typeface="Times New Roman" panose="02020603050405020304" pitchFamily="18" charset="0"/>
                <a:ea typeface="華康儷楷書" panose="03000509000000000000" pitchFamily="65" charset="-120"/>
                <a:cs typeface="Times New Roman" panose="02020603050405020304" pitchFamily="18" charset="0"/>
              </a:endParaRPr>
            </a:p>
            <a:p>
              <a:pPr algn="just">
                <a:spcBef>
                  <a:spcPts val="600"/>
                </a:spcBef>
                <a:buBlip>
                  <a:blip r:embed="rId3"/>
                </a:buBlip>
              </a:pPr>
              <a:r>
                <a:rPr lang="zh-TW" altLang="zh-TW" dirty="0">
                  <a:latin typeface="Times New Roman" panose="02020603050405020304" pitchFamily="18" charset="0"/>
                  <a:ea typeface="華康儷楷書" panose="03000509000000000000" pitchFamily="65" charset="-120"/>
                  <a:cs typeface="Times New Roman" panose="02020603050405020304" pitchFamily="18" charset="0"/>
                </a:rPr>
                <a:t>指定項目甄審</a:t>
              </a:r>
              <a:r>
                <a:rPr lang="zh-TW" altLang="en-US" dirty="0">
                  <a:latin typeface="Times New Roman" panose="02020603050405020304" pitchFamily="18" charset="0"/>
                  <a:ea typeface="華康儷楷書" panose="03000509000000000000" pitchFamily="65" charset="-120"/>
                  <a:cs typeface="Times New Roman" panose="02020603050405020304" pitchFamily="18" charset="0"/>
                </a:rPr>
                <a:t>費用繳費方式</a:t>
              </a:r>
              <a:r>
                <a:rPr lang="en-US" altLang="zh-TW"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dirty="0">
                  <a:solidFill>
                    <a:schemeClr val="accent6">
                      <a:lumMod val="75000"/>
                    </a:schemeClr>
                  </a:solidFill>
                  <a:latin typeface="Times New Roman" panose="02020603050405020304" pitchFamily="18" charset="0"/>
                  <a:ea typeface="華康儷楷書" panose="03000509000000000000" pitchFamily="65" charset="-120"/>
                  <a:cs typeface="Times New Roman" panose="02020603050405020304" pitchFamily="18" charset="0"/>
                </a:rPr>
                <a:t>請參閱招生簡章附錄一</a:t>
              </a:r>
              <a:r>
                <a:rPr lang="en-US" altLang="zh-TW" dirty="0">
                  <a:latin typeface="Times New Roman" panose="02020603050405020304" pitchFamily="18" charset="0"/>
                  <a:ea typeface="華康儷楷書" panose="03000509000000000000" pitchFamily="65" charset="-120"/>
                  <a:cs typeface="Times New Roman" panose="02020603050405020304" pitchFamily="18" charset="0"/>
                </a:rPr>
                <a:t>】</a:t>
              </a:r>
              <a:endParaRPr lang="zh-TW" altLang="en-US" dirty="0">
                <a:latin typeface="Times New Roman" panose="02020603050405020304" pitchFamily="18" charset="0"/>
                <a:ea typeface="華康儷楷書" panose="03000509000000000000" pitchFamily="65" charset="-120"/>
                <a:cs typeface="Times New Roman" panose="02020603050405020304" pitchFamily="18" charset="0"/>
              </a:endParaRPr>
            </a:p>
            <a:p>
              <a:pPr algn="just">
                <a:spcBef>
                  <a:spcPts val="600"/>
                </a:spcBef>
                <a:tabLst>
                  <a:tab pos="449263" algn="l"/>
                </a:tabLst>
              </a:pPr>
              <a:r>
                <a:rPr lang="en-US" altLang="zh-TW" sz="1400" dirty="0">
                  <a:latin typeface="Times New Roman" panose="02020603050405020304" pitchFamily="18" charset="0"/>
                  <a:ea typeface="華康儷楷書" panose="03000509000000000000" pitchFamily="65" charset="-120"/>
                  <a:cs typeface="Times New Roman" panose="02020603050405020304" pitchFamily="18" charset="0"/>
                </a:rPr>
                <a:t>	</a:t>
              </a:r>
              <a:r>
                <a:rPr lang="en-US" altLang="zh-TW" sz="1600"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華康儷楷書" panose="03000509000000000000" pitchFamily="65" charset="-120"/>
                  <a:cs typeface="Times New Roman" panose="02020603050405020304" pitchFamily="18" charset="0"/>
                </a:rPr>
                <a:t>繳費方式明訂於校系科（組）、學程甄審條件</a:t>
              </a:r>
              <a:endParaRPr lang="en-US" altLang="zh-TW" sz="1600" dirty="0">
                <a:latin typeface="Times New Roman" panose="02020603050405020304" pitchFamily="18" charset="0"/>
                <a:ea typeface="華康儷楷書" panose="03000509000000000000" pitchFamily="65" charset="-120"/>
                <a:cs typeface="Times New Roman" panose="02020603050405020304" pitchFamily="18" charset="0"/>
              </a:endParaRPr>
            </a:p>
            <a:p>
              <a:pPr algn="just">
                <a:spcBef>
                  <a:spcPts val="600"/>
                </a:spcBef>
                <a:tabLst>
                  <a:tab pos="449263" algn="l"/>
                </a:tabLst>
              </a:pPr>
              <a:r>
                <a:rPr lang="en-US" altLang="zh-TW" sz="1600" dirty="0">
                  <a:latin typeface="Times New Roman" panose="02020603050405020304" pitchFamily="18" charset="0"/>
                  <a:ea typeface="華康儷楷書" panose="03000509000000000000" pitchFamily="65" charset="-120"/>
                  <a:cs typeface="Times New Roman" panose="02020603050405020304" pitchFamily="18" charset="0"/>
                </a:rPr>
                <a:t>	※</a:t>
              </a:r>
              <a:r>
                <a:rPr lang="zh-TW" altLang="en-US" sz="1600" dirty="0">
                  <a:latin typeface="Times New Roman" panose="02020603050405020304" pitchFamily="18" charset="0"/>
                  <a:ea typeface="華康儷楷書" panose="03000509000000000000" pitchFamily="65" charset="-120"/>
                  <a:cs typeface="Times New Roman" panose="02020603050405020304" pitchFamily="18" charset="0"/>
                </a:rPr>
                <a:t>繳費方式</a:t>
              </a:r>
              <a:r>
                <a:rPr lang="zh-TW" altLang="zh-TW" sz="1600" dirty="0">
                  <a:latin typeface="Times New Roman" panose="02020603050405020304" pitchFamily="18" charset="0"/>
                  <a:ea typeface="華康儷楷書" panose="03000509000000000000" pitchFamily="65" charset="-120"/>
                  <a:cs typeface="Times New Roman" panose="02020603050405020304" pitchFamily="18" charset="0"/>
                </a:rPr>
                <a:t>於各校招生網站公告</a:t>
              </a:r>
              <a:r>
                <a:rPr lang="zh-TW" altLang="en-US" sz="1600" dirty="0">
                  <a:latin typeface="Times New Roman" panose="02020603050405020304" pitchFamily="18" charset="0"/>
                  <a:ea typeface="華康儷楷書" panose="03000509000000000000" pitchFamily="65" charset="-120"/>
                  <a:cs typeface="Times New Roman" panose="02020603050405020304" pitchFamily="18" charset="0"/>
                </a:rPr>
                <a:t>或</a:t>
              </a:r>
              <a:r>
                <a:rPr lang="zh-TW" altLang="zh-TW" sz="1600" dirty="0">
                  <a:latin typeface="Times New Roman" panose="02020603050405020304" pitchFamily="18" charset="0"/>
                  <a:ea typeface="華康儷楷書" panose="03000509000000000000" pitchFamily="65" charset="-120"/>
                  <a:cs typeface="Times New Roman" panose="02020603050405020304" pitchFamily="18" charset="0"/>
                </a:rPr>
                <a:t>由各校通知</a:t>
              </a:r>
              <a:endParaRPr lang="en-US" altLang="zh-TW" sz="1600" dirty="0">
                <a:latin typeface="Times New Roman" panose="02020603050405020304" pitchFamily="18" charset="0"/>
                <a:ea typeface="華康儷楷書" panose="03000509000000000000" pitchFamily="65" charset="-120"/>
                <a:cs typeface="Times New Roman" panose="02020603050405020304" pitchFamily="18" charset="0"/>
              </a:endParaRPr>
            </a:p>
            <a:p>
              <a:pPr algn="just">
                <a:spcBef>
                  <a:spcPts val="600"/>
                </a:spcBef>
                <a:tabLst>
                  <a:tab pos="449263" algn="l"/>
                </a:tabLst>
              </a:pPr>
              <a:r>
                <a:rPr lang="en-US" altLang="zh-TW" sz="1600" dirty="0">
                  <a:latin typeface="Times New Roman" panose="02020603050405020304" pitchFamily="18" charset="0"/>
                  <a:ea typeface="華康儷楷書" panose="03000509000000000000" pitchFamily="65" charset="-120"/>
                  <a:cs typeface="Times New Roman" panose="02020603050405020304" pitchFamily="18" charset="0"/>
                </a:rPr>
                <a:t>	※</a:t>
              </a:r>
              <a:r>
                <a:rPr lang="zh-TW" altLang="zh-TW" sz="1600" dirty="0">
                  <a:latin typeface="Times New Roman" panose="02020603050405020304" pitchFamily="18" charset="0"/>
                  <a:ea typeface="華康儷楷書" panose="03000509000000000000" pitchFamily="65" charset="-120"/>
                  <a:cs typeface="Times New Roman" panose="02020603050405020304" pitchFamily="18" charset="0"/>
                </a:rPr>
                <a:t>本委員會網站亦提供繳費方式查詢</a:t>
              </a:r>
              <a:endParaRPr lang="en-US" altLang="zh-TW" sz="1600" dirty="0">
                <a:latin typeface="Times New Roman" panose="02020603050405020304" pitchFamily="18" charset="0"/>
                <a:ea typeface="華康儷楷書" panose="03000509000000000000" pitchFamily="65" charset="-120"/>
                <a:cs typeface="Times New Roman" panose="02020603050405020304" pitchFamily="18" charset="0"/>
              </a:endParaRPr>
            </a:p>
          </p:txBody>
        </p:sp>
        <p:sp>
          <p:nvSpPr>
            <p:cNvPr id="14" name="文字方塊 13">
              <a:extLst>
                <a:ext uri="{FF2B5EF4-FFF2-40B4-BE49-F238E27FC236}">
                  <a16:creationId xmlns:a16="http://schemas.microsoft.com/office/drawing/2014/main" id="{52C53720-660D-4F1D-BEB9-9475427FFFC2}"/>
                </a:ext>
              </a:extLst>
            </p:cNvPr>
            <p:cNvSpPr txBox="1"/>
            <p:nvPr/>
          </p:nvSpPr>
          <p:spPr>
            <a:xfrm>
              <a:off x="1476049" y="5282257"/>
              <a:ext cx="9163466" cy="58477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zh-TW"/>
              </a:defPPr>
              <a:lvl1pPr algn="ctr">
                <a:spcBef>
                  <a:spcPct val="0"/>
                </a:spcBef>
                <a:buClr>
                  <a:schemeClr val="accent1"/>
                </a:buClr>
                <a:defRPr sz="1600" b="1">
                  <a:solidFill>
                    <a:schemeClr val="bg1"/>
                  </a:solidFill>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altLang="zh-TW" dirty="0">
                  <a:solidFill>
                    <a:srgbClr val="FF0000"/>
                  </a:solidFill>
                </a:rPr>
                <a:t>※</a:t>
              </a:r>
              <a:r>
                <a:rPr lang="zh-TW" altLang="en-US" dirty="0">
                  <a:solidFill>
                    <a:srgbClr val="FF0000"/>
                  </a:solidFill>
                </a:rPr>
                <a:t>特別注意</a:t>
              </a:r>
              <a:r>
                <a:rPr lang="zh-TW" altLang="en-US" dirty="0">
                  <a:solidFill>
                    <a:schemeClr val="tx1"/>
                  </a:solidFill>
                </a:rPr>
                <a:t>：各甄審學校繳費方式截止日期皆不同，可至網路報名系統查詢繳費狀態，</a:t>
              </a:r>
              <a:endParaRPr lang="en-US" altLang="zh-TW" dirty="0">
                <a:solidFill>
                  <a:schemeClr val="tx1"/>
                </a:solidFill>
              </a:endParaRPr>
            </a:p>
            <a:p>
              <a:r>
                <a:rPr lang="zh-TW" altLang="en-US" dirty="0">
                  <a:solidFill>
                    <a:schemeClr val="tx1"/>
                  </a:solidFill>
                </a:rPr>
                <a:t>                  若已繳費完成，於</a:t>
              </a:r>
              <a:r>
                <a:rPr lang="zh-TW" altLang="en-US" dirty="0">
                  <a:solidFill>
                    <a:srgbClr val="FF0000"/>
                  </a:solidFill>
                </a:rPr>
                <a:t>截止日前</a:t>
              </a:r>
              <a:r>
                <a:rPr lang="zh-TW" altLang="en-US" dirty="0">
                  <a:solidFill>
                    <a:schemeClr val="tx1"/>
                  </a:solidFill>
                </a:rPr>
                <a:t>狀態仍為「未繳費」，</a:t>
              </a:r>
              <a:r>
                <a:rPr lang="zh-TW" altLang="en-US" dirty="0">
                  <a:solidFill>
                    <a:srgbClr val="FF0000"/>
                  </a:solidFill>
                </a:rPr>
                <a:t>請以電話聯絡報考之學校進行確認</a:t>
              </a:r>
              <a:endParaRPr lang="zh-TW" altLang="en-US" dirty="0"/>
            </a:p>
          </p:txBody>
        </p:sp>
      </p:grpSp>
      <p:grpSp>
        <p:nvGrpSpPr>
          <p:cNvPr id="11" name="群組 10">
            <a:extLst>
              <a:ext uri="{FF2B5EF4-FFF2-40B4-BE49-F238E27FC236}">
                <a16:creationId xmlns:a16="http://schemas.microsoft.com/office/drawing/2014/main" id="{18AD0519-28F5-4A28-B06C-DD88D92DC9C7}"/>
              </a:ext>
            </a:extLst>
          </p:cNvPr>
          <p:cNvGrpSpPr/>
          <p:nvPr/>
        </p:nvGrpSpPr>
        <p:grpSpPr>
          <a:xfrm>
            <a:off x="423114" y="726201"/>
            <a:ext cx="7286811" cy="503799"/>
            <a:chOff x="605799" y="788558"/>
            <a:chExt cx="7286811" cy="503799"/>
          </a:xfrm>
        </p:grpSpPr>
        <p:sp>
          <p:nvSpPr>
            <p:cNvPr id="16" name="TextBox 75">
              <a:extLst>
                <a:ext uri="{FF2B5EF4-FFF2-40B4-BE49-F238E27FC236}">
                  <a16:creationId xmlns:a16="http://schemas.microsoft.com/office/drawing/2014/main" id="{17B1098E-CF94-4347-8C65-1135A2521C56}"/>
                </a:ext>
              </a:extLst>
            </p:cNvPr>
            <p:cNvSpPr txBox="1"/>
            <p:nvPr/>
          </p:nvSpPr>
          <p:spPr>
            <a:xfrm>
              <a:off x="605799" y="840403"/>
              <a:ext cx="6925270" cy="400110"/>
            </a:xfrm>
            <a:prstGeom prst="rect">
              <a:avLst/>
            </a:prstGeom>
            <a:solidFill>
              <a:schemeClr val="accent4">
                <a:lumMod val="60000"/>
                <a:lumOff val="40000"/>
              </a:schemeClr>
            </a:solidFill>
          </p:spPr>
          <p:txBody>
            <a:bodyPr wrap="square" rtlCol="0">
              <a:spAutoFit/>
            </a:bodyPr>
            <a:lstStyle/>
            <a:p>
              <a:pPr marL="342900" indent="-342900" algn="ctr">
                <a:spcBef>
                  <a:spcPct val="20000"/>
                </a:spcBef>
              </a:pPr>
              <a:r>
                <a:rPr lang="zh-TW" altLang="en-US" sz="2000" b="1"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000" b="1" kern="0" dirty="0">
                  <a:latin typeface="華康儷楷書" panose="03000509000000000000" pitchFamily="65" charset="-120"/>
                  <a:ea typeface="華康儷楷書" panose="03000509000000000000" pitchFamily="65" charset="-120"/>
                  <a:cs typeface="華康中黑體" pitchFamily="49" charset="-120"/>
                </a:rPr>
                <a:t>)</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學習歷程備審資料</a:t>
              </a:r>
              <a:r>
                <a:rPr lang="en-US" altLang="zh-TW" sz="2000" b="1" kern="0" dirty="0">
                  <a:solidFill>
                    <a:srgbClr val="C00000"/>
                  </a:solidFill>
                  <a:latin typeface="華康儷楷書" panose="03000509000000000000" pitchFamily="65" charset="-120"/>
                  <a:ea typeface="華康儷楷書" panose="03000509000000000000" pitchFamily="65" charset="-120"/>
                  <a:cs typeface="華康中黑體" pitchFamily="49" charset="-120"/>
                </a:rPr>
                <a:t>&amp;</a:t>
              </a:r>
              <a:r>
                <a:rPr lang="zh-TW" altLang="en-US" sz="2000" b="1" kern="0" dirty="0">
                  <a:latin typeface="華康儷楷書" panose="03000509000000000000" pitchFamily="65" charset="-120"/>
                  <a:ea typeface="華康儷楷書" panose="03000509000000000000" pitchFamily="65" charset="-120"/>
                  <a:cs typeface="華康中黑體" pitchFamily="49" charset="-120"/>
                </a:rPr>
                <a:t>繳交指定項目甄審費用</a:t>
              </a:r>
            </a:p>
          </p:txBody>
        </p:sp>
        <p:sp>
          <p:nvSpPr>
            <p:cNvPr id="17" name="Freeform: Shape 37">
              <a:extLst>
                <a:ext uri="{FF2B5EF4-FFF2-40B4-BE49-F238E27FC236}">
                  <a16:creationId xmlns:a16="http://schemas.microsoft.com/office/drawing/2014/main" id="{CF6B5E21-DD23-4233-A6BF-1F30AC607F17}"/>
                </a:ext>
              </a:extLst>
            </p:cNvPr>
            <p:cNvSpPr/>
            <p:nvPr/>
          </p:nvSpPr>
          <p:spPr>
            <a:xfrm>
              <a:off x="7544647" y="78855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29786320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4294967295"/>
          </p:nvPr>
        </p:nvSpPr>
        <p:spPr>
          <a:xfrm>
            <a:off x="1022797" y="2580699"/>
            <a:ext cx="10540653" cy="1848410"/>
          </a:xfrm>
        </p:spPr>
        <p:txBody>
          <a:bodyPr>
            <a:normAutofit/>
          </a:bodyPr>
          <a:lstStyle/>
          <a:p>
            <a:pPr>
              <a:lnSpc>
                <a:spcPts val="3000"/>
              </a:lnSpc>
              <a:spcBef>
                <a:spcPts val="200"/>
              </a:spcBef>
              <a:buClr>
                <a:schemeClr val="accent4"/>
              </a:buClr>
              <a:buFont typeface="Wingdings" panose="05000000000000000000" pitchFamily="2" charset="2"/>
              <a:buChar char="u"/>
            </a:pPr>
            <a:r>
              <a:rPr kumimoji="1" lang="en-US" altLang="zh-TW" sz="2000" dirty="0">
                <a:solidFill>
                  <a:srgbClr val="000000"/>
                </a:solidFill>
                <a:latin typeface="Times New Roman" panose="02020603050405020304" pitchFamily="18" charset="0"/>
                <a:ea typeface="華康儷楷書" panose="03000509000000000000" pitchFamily="65" charset="-120"/>
                <a:cs typeface="Times New Roman" panose="02020603050405020304" pitchFamily="18" charset="0"/>
              </a:rPr>
              <a:t>115.6.25(</a:t>
            </a:r>
            <a:r>
              <a:rPr kumimoji="1" lang="zh-TW" altLang="en-US" sz="2000" dirty="0">
                <a:solidFill>
                  <a:srgbClr val="000000"/>
                </a:solidFill>
                <a:latin typeface="Times New Roman" panose="02020603050405020304" pitchFamily="18" charset="0"/>
                <a:ea typeface="華康儷楷書" panose="03000509000000000000" pitchFamily="65" charset="-120"/>
                <a:cs typeface="Times New Roman" panose="02020603050405020304" pitchFamily="18" charset="0"/>
              </a:rPr>
              <a:t>四</a:t>
            </a:r>
            <a:r>
              <a:rPr kumimoji="1" lang="en-US" altLang="zh-TW" sz="2000" dirty="0">
                <a:solidFill>
                  <a:srgbClr val="000000"/>
                </a:solidFill>
                <a:latin typeface="Times New Roman" panose="02020603050405020304" pitchFamily="18" charset="0"/>
                <a:ea typeface="華康儷楷書" panose="03000509000000000000" pitchFamily="65" charset="-120"/>
                <a:cs typeface="Times New Roman" panose="02020603050405020304" pitchFamily="18" charset="0"/>
              </a:rPr>
              <a:t>)10:00</a:t>
            </a:r>
            <a:r>
              <a:rPr kumimoji="1" lang="zh-TW" altLang="en-US" sz="2000" dirty="0">
                <a:solidFill>
                  <a:srgbClr val="000000"/>
                </a:solidFill>
                <a:latin typeface="Times New Roman" panose="02020603050405020304" pitchFamily="18" charset="0"/>
                <a:ea typeface="華康儷楷書" panose="03000509000000000000" pitchFamily="65" charset="-120"/>
                <a:cs typeface="Times New Roman" panose="02020603050405020304" pitchFamily="18" charset="0"/>
              </a:rPr>
              <a:t>前，各甄審學校網站公告</a:t>
            </a:r>
            <a:r>
              <a:rPr kumimoji="1" lang="zh-TW" altLang="en-US" sz="2000" b="1" dirty="0">
                <a:solidFill>
                  <a:srgbClr val="000000"/>
                </a:solidFill>
                <a:latin typeface="Times New Roman" panose="02020603050405020304" pitchFamily="18" charset="0"/>
                <a:ea typeface="華康儷楷書" panose="03000509000000000000" pitchFamily="65" charset="-120"/>
                <a:cs typeface="Times New Roman" panose="02020603050405020304" pitchFamily="18" charset="0"/>
              </a:rPr>
              <a:t>錄取</a:t>
            </a:r>
            <a:r>
              <a:rPr kumimoji="1" lang="zh-TW" altLang="en-US" sz="2000" dirty="0">
                <a:solidFill>
                  <a:srgbClr val="000000"/>
                </a:solidFill>
                <a:latin typeface="Times New Roman" panose="02020603050405020304" pitchFamily="18" charset="0"/>
                <a:ea typeface="華康儷楷書" panose="03000509000000000000" pitchFamily="65" charset="-120"/>
                <a:cs typeface="Times New Roman" panose="02020603050405020304" pitchFamily="18" charset="0"/>
              </a:rPr>
              <a:t>正、備取生名單</a:t>
            </a:r>
            <a:r>
              <a:rPr kumimoji="1" lang="en-US" altLang="zh-TW" sz="20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a:t>
            </a:r>
            <a:r>
              <a:rPr kumimoji="1" lang="zh-TW" altLang="en-US" sz="20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公告時間各校自訂</a:t>
            </a:r>
            <a:r>
              <a:rPr kumimoji="1" lang="en-US" altLang="zh-TW" sz="20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a:t>
            </a:r>
          </a:p>
          <a:p>
            <a:pPr>
              <a:lnSpc>
                <a:spcPts val="3000"/>
              </a:lnSpc>
              <a:spcBef>
                <a:spcPts val="200"/>
              </a:spcBef>
              <a:buClr>
                <a:schemeClr val="accent4"/>
              </a:buClr>
              <a:buFont typeface="Wingdings" panose="05000000000000000000" pitchFamily="2" charset="2"/>
              <a:buChar char="u"/>
            </a:pPr>
            <a:r>
              <a:rPr kumimoji="1" lang="en-US" altLang="zh-TW" sz="2000" b="1" u="sng" dirty="0">
                <a:solidFill>
                  <a:srgbClr val="0000FF"/>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115.7.3(</a:t>
            </a:r>
            <a:r>
              <a:rPr kumimoji="1" lang="zh-TW" altLang="en-US" sz="2000" b="1" u="sng" dirty="0">
                <a:solidFill>
                  <a:srgbClr val="0000FF"/>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五</a:t>
            </a:r>
            <a:r>
              <a:rPr kumimoji="1" lang="en-US" altLang="zh-TW" sz="2000" b="1" u="sng" dirty="0">
                <a:solidFill>
                  <a:srgbClr val="0000FF"/>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)17:00</a:t>
            </a:r>
            <a:r>
              <a:rPr kumimoji="1" lang="zh-TW" altLang="en-US" sz="2000" b="1" u="sng" dirty="0">
                <a:solidFill>
                  <a:srgbClr val="0000FF"/>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前</a:t>
            </a:r>
            <a:r>
              <a:rPr kumimoji="1" lang="zh-TW" altLang="en-US" sz="2000" dirty="0">
                <a:solidFill>
                  <a:srgbClr val="00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000" b="1" dirty="0">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完成登記就讀志願序並確定送出</a:t>
            </a:r>
            <a:endParaRPr lang="en-US" altLang="zh-TW" sz="2000" b="1" dirty="0">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endParaRPr>
          </a:p>
          <a:p>
            <a:pPr marL="0" indent="0">
              <a:lnSpc>
                <a:spcPts val="3000"/>
              </a:lnSpc>
              <a:spcBef>
                <a:spcPts val="200"/>
              </a:spcBef>
              <a:buNone/>
            </a:pPr>
            <a:r>
              <a:rPr lang="en-US"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考生須依規定時間及方式完成志願序登記並確定送出，否則視同放棄錄取資格，不予分發</a:t>
            </a:r>
            <a:endParaRPr lang="en-US"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endParaRPr>
          </a:p>
          <a:p>
            <a:pPr>
              <a:lnSpc>
                <a:spcPts val="3000"/>
              </a:lnSpc>
              <a:spcBef>
                <a:spcPts val="200"/>
              </a:spcBef>
              <a:buClr>
                <a:schemeClr val="accent4"/>
              </a:buClr>
              <a:buFont typeface="Wingdings" panose="05000000000000000000" pitchFamily="2" charset="2"/>
              <a:buChar char="u"/>
            </a:pPr>
            <a:r>
              <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rPr>
              <a:t>115.7.7(</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二</a:t>
            </a:r>
            <a:r>
              <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rPr>
              <a:t>)10:00</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起，本委員會網站提供考生及高中職學校查詢分發結果</a:t>
            </a:r>
            <a:endParaRPr lang="en-US" altLang="zh-TW" sz="2000" b="1" dirty="0">
              <a:latin typeface="Times New Roman" panose="02020603050405020304" pitchFamily="18" charset="0"/>
              <a:ea typeface="華康儷楷書" panose="03000509000000000000" pitchFamily="65" charset="-120"/>
              <a:cs typeface="Times New Roman" panose="02020603050405020304" pitchFamily="18" charset="0"/>
            </a:endParaRPr>
          </a:p>
          <a:p>
            <a:pPr marL="0" indent="0">
              <a:lnSpc>
                <a:spcPts val="3000"/>
              </a:lnSpc>
              <a:spcBef>
                <a:spcPts val="200"/>
              </a:spcBef>
              <a:buNone/>
            </a:pPr>
            <a:endParaRPr lang="en-US" altLang="zh-TW" sz="2000" b="1" dirty="0">
              <a:latin typeface="Times New Roman" panose="02020603050405020304" pitchFamily="18" charset="0"/>
              <a:ea typeface="華康儷楷書" panose="03000509000000000000" pitchFamily="65" charset="-120"/>
              <a:cs typeface="Times New Roman" panose="02020603050405020304" pitchFamily="18" charset="0"/>
            </a:endParaRPr>
          </a:p>
        </p:txBody>
      </p:sp>
      <p:sp>
        <p:nvSpPr>
          <p:cNvPr id="19464" name="Rectangle 6"/>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endParaRPr lang="zh-TW" altLang="en-US" sz="1800">
              <a:latin typeface="華康儷楷書" panose="03000509000000000000" pitchFamily="65" charset="-120"/>
              <a:ea typeface="華康儷楷書" panose="03000509000000000000" pitchFamily="65" charset="-120"/>
            </a:endParaRPr>
          </a:p>
        </p:txBody>
      </p:sp>
      <p:sp>
        <p:nvSpPr>
          <p:cNvPr id="26"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2" name="矩形 1"/>
          <p:cNvSpPr/>
          <p:nvPr/>
        </p:nvSpPr>
        <p:spPr>
          <a:xfrm>
            <a:off x="1022798" y="1753292"/>
            <a:ext cx="6768652" cy="461665"/>
          </a:xfrm>
          <a:prstGeom prst="rect">
            <a:avLst/>
          </a:prstGeom>
          <a:solidFill>
            <a:schemeClr val="accent4">
              <a:lumMod val="20000"/>
              <a:lumOff val="80000"/>
            </a:schemeClr>
          </a:solidFill>
        </p:spPr>
        <p:txBody>
          <a:bodyPr wrap="square">
            <a:spAutoFit/>
          </a:bodyPr>
          <a:lstStyle/>
          <a:p>
            <a:pPr>
              <a:defRPr/>
            </a:pPr>
            <a:r>
              <a:rPr kumimoji="1"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系統開放時間：</a:t>
            </a:r>
            <a:r>
              <a:rPr kumimoji="1"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115.7.1(</a:t>
            </a:r>
            <a:r>
              <a:rPr kumimoji="1"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三</a:t>
            </a:r>
            <a:r>
              <a:rPr kumimoji="1"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)10:00</a:t>
            </a:r>
            <a:r>
              <a:rPr kumimoji="1"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起</a:t>
            </a:r>
            <a:r>
              <a:rPr kumimoji="1"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-7.3(</a:t>
            </a:r>
            <a:r>
              <a:rPr kumimoji="1"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五</a:t>
            </a:r>
            <a:r>
              <a:rPr kumimoji="1"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)17:00</a:t>
            </a:r>
            <a:r>
              <a:rPr kumimoji="1"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止</a:t>
            </a:r>
            <a:endParaRPr kumimoji="1"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32" name="群組 31">
            <a:extLst>
              <a:ext uri="{FF2B5EF4-FFF2-40B4-BE49-F238E27FC236}">
                <a16:creationId xmlns:a16="http://schemas.microsoft.com/office/drawing/2014/main" id="{4ADE1BEC-A46E-41F4-97DA-865D1A452780}"/>
              </a:ext>
            </a:extLst>
          </p:cNvPr>
          <p:cNvGrpSpPr/>
          <p:nvPr/>
        </p:nvGrpSpPr>
        <p:grpSpPr>
          <a:xfrm>
            <a:off x="8040521" y="838203"/>
            <a:ext cx="3957046" cy="1432422"/>
            <a:chOff x="8015879" y="862042"/>
            <a:chExt cx="3957046" cy="1432422"/>
          </a:xfrm>
        </p:grpSpPr>
        <p:cxnSp>
          <p:nvCxnSpPr>
            <p:cNvPr id="33" name="直線單箭頭接點 8">
              <a:extLst>
                <a:ext uri="{FF2B5EF4-FFF2-40B4-BE49-F238E27FC236}">
                  <a16:creationId xmlns:a16="http://schemas.microsoft.com/office/drawing/2014/main" id="{D834C712-EBF9-41AA-9D26-6BFDB38C8AF3}"/>
                </a:ext>
              </a:extLst>
            </p:cNvPr>
            <p:cNvCxnSpPr>
              <a:cxnSpLocks noChangeShapeType="1"/>
              <a:endCxn id="43" idx="1"/>
            </p:cNvCxnSpPr>
            <p:nvPr/>
          </p:nvCxnSpPr>
          <p:spPr bwMode="auto">
            <a:xfrm>
              <a:off x="11498520" y="1576434"/>
              <a:ext cx="117228"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4" name="圓角矩形 25">
              <a:extLst>
                <a:ext uri="{FF2B5EF4-FFF2-40B4-BE49-F238E27FC236}">
                  <a16:creationId xmlns:a16="http://schemas.microsoft.com/office/drawing/2014/main" id="{C286499D-5D70-4AC3-81DE-D03615B1C65A}"/>
                </a:ext>
              </a:extLst>
            </p:cNvPr>
            <p:cNvSpPr/>
            <p:nvPr/>
          </p:nvSpPr>
          <p:spPr bwMode="auto">
            <a:xfrm>
              <a:off x="8921115" y="865217"/>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資格審查登錄</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35" name="圓角矩形 28">
              <a:extLst>
                <a:ext uri="{FF2B5EF4-FFF2-40B4-BE49-F238E27FC236}">
                  <a16:creationId xmlns:a16="http://schemas.microsoft.com/office/drawing/2014/main" id="{64B31FE4-6C1B-4CC0-8FD0-F53D27036918}"/>
                </a:ext>
              </a:extLst>
            </p:cNvPr>
            <p:cNvSpPr/>
            <p:nvPr/>
          </p:nvSpPr>
          <p:spPr bwMode="auto">
            <a:xfrm>
              <a:off x="9368790" y="865217"/>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網路報名</a:t>
              </a:r>
            </a:p>
          </p:txBody>
        </p:sp>
        <p:sp>
          <p:nvSpPr>
            <p:cNvPr id="36" name="圓角矩形 30">
              <a:extLst>
                <a:ext uri="{FF2B5EF4-FFF2-40B4-BE49-F238E27FC236}">
                  <a16:creationId xmlns:a16="http://schemas.microsoft.com/office/drawing/2014/main" id="{0A7C125A-790B-45D5-9B8C-663D01C7CEB6}"/>
                </a:ext>
              </a:extLst>
            </p:cNvPr>
            <p:cNvSpPr/>
            <p:nvPr/>
          </p:nvSpPr>
          <p:spPr bwMode="auto">
            <a:xfrm>
              <a:off x="10261600" y="865217"/>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37" name="圓角矩形 31">
              <a:extLst>
                <a:ext uri="{FF2B5EF4-FFF2-40B4-BE49-F238E27FC236}">
                  <a16:creationId xmlns:a16="http://schemas.microsoft.com/office/drawing/2014/main" id="{C5590530-5FA4-4E68-8871-71DDBCD98F1D}"/>
                </a:ext>
              </a:extLst>
            </p:cNvPr>
            <p:cNvSpPr/>
            <p:nvPr/>
          </p:nvSpPr>
          <p:spPr bwMode="auto">
            <a:xfrm>
              <a:off x="10723562" y="865217"/>
              <a:ext cx="357188" cy="1428750"/>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華康儷楷書" panose="03000509000000000000" pitchFamily="65" charset="-120"/>
                  <a:ea typeface="華康儷楷書" panose="03000509000000000000" pitchFamily="65" charset="-120"/>
                </a:rPr>
                <a:t>登記就讀志願序</a:t>
              </a:r>
            </a:p>
          </p:txBody>
        </p:sp>
        <p:sp>
          <p:nvSpPr>
            <p:cNvPr id="38" name="圓角矩形 32">
              <a:extLst>
                <a:ext uri="{FF2B5EF4-FFF2-40B4-BE49-F238E27FC236}">
                  <a16:creationId xmlns:a16="http://schemas.microsoft.com/office/drawing/2014/main" id="{F1F21F54-38CD-45F7-B10C-ABC127DD0453}"/>
                </a:ext>
              </a:extLst>
            </p:cNvPr>
            <p:cNvSpPr/>
            <p:nvPr/>
          </p:nvSpPr>
          <p:spPr bwMode="auto">
            <a:xfrm>
              <a:off x="11172825"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39" name="直線單箭頭接點 14">
              <a:extLst>
                <a:ext uri="{FF2B5EF4-FFF2-40B4-BE49-F238E27FC236}">
                  <a16:creationId xmlns:a16="http://schemas.microsoft.com/office/drawing/2014/main" id="{ECED4256-BF6A-452B-859F-4ECFD0B8DB56}"/>
                </a:ext>
              </a:extLst>
            </p:cNvPr>
            <p:cNvCxnSpPr>
              <a:cxnSpLocks noChangeShapeType="1"/>
              <a:stCxn id="34" idx="3"/>
              <a:endCxn id="35" idx="1"/>
            </p:cNvCxnSpPr>
            <p:nvPr/>
          </p:nvCxnSpPr>
          <p:spPr bwMode="auto">
            <a:xfrm>
              <a:off x="9278292" y="1579575"/>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0" name="直線單箭頭接點 15">
              <a:extLst>
                <a:ext uri="{FF2B5EF4-FFF2-40B4-BE49-F238E27FC236}">
                  <a16:creationId xmlns:a16="http://schemas.microsoft.com/office/drawing/2014/main" id="{235E113D-DE64-4528-A746-45C9621DD6EA}"/>
                </a:ext>
              </a:extLst>
            </p:cNvPr>
            <p:cNvCxnSpPr>
              <a:cxnSpLocks noChangeShapeType="1"/>
              <a:stCxn id="35" idx="3"/>
            </p:cNvCxnSpPr>
            <p:nvPr/>
          </p:nvCxnSpPr>
          <p:spPr bwMode="auto">
            <a:xfrm>
              <a:off x="9726651" y="1579575"/>
              <a:ext cx="93113"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1" name="直線單箭頭接點 16">
              <a:extLst>
                <a:ext uri="{FF2B5EF4-FFF2-40B4-BE49-F238E27FC236}">
                  <a16:creationId xmlns:a16="http://schemas.microsoft.com/office/drawing/2014/main" id="{2A237034-387B-4DA8-8CF0-A2F09D60930E}"/>
                </a:ext>
              </a:extLst>
            </p:cNvPr>
            <p:cNvCxnSpPr>
              <a:cxnSpLocks noChangeShapeType="1"/>
              <a:stCxn id="36" idx="3"/>
              <a:endCxn id="37" idx="1"/>
            </p:cNvCxnSpPr>
            <p:nvPr/>
          </p:nvCxnSpPr>
          <p:spPr bwMode="auto">
            <a:xfrm>
              <a:off x="10618901" y="1579575"/>
              <a:ext cx="104772"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2" name="直線單箭頭接點 17">
              <a:extLst>
                <a:ext uri="{FF2B5EF4-FFF2-40B4-BE49-F238E27FC236}">
                  <a16:creationId xmlns:a16="http://schemas.microsoft.com/office/drawing/2014/main" id="{15DD4FB2-A7CD-4FB5-B84A-DA9BECC39067}"/>
                </a:ext>
              </a:extLst>
            </p:cNvPr>
            <p:cNvCxnSpPr>
              <a:cxnSpLocks noChangeShapeType="1"/>
              <a:stCxn id="37" idx="3"/>
              <a:endCxn id="38" idx="1"/>
            </p:cNvCxnSpPr>
            <p:nvPr/>
          </p:nvCxnSpPr>
          <p:spPr bwMode="auto">
            <a:xfrm flipV="1">
              <a:off x="11080850" y="1576434"/>
              <a:ext cx="92619" cy="3142"/>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3" name="圓角矩形 37">
              <a:extLst>
                <a:ext uri="{FF2B5EF4-FFF2-40B4-BE49-F238E27FC236}">
                  <a16:creationId xmlns:a16="http://schemas.microsoft.com/office/drawing/2014/main" id="{5E0E9F3A-68A0-4046-8EFA-407E7A27F507}"/>
                </a:ext>
              </a:extLst>
            </p:cNvPr>
            <p:cNvSpPr/>
            <p:nvPr/>
          </p:nvSpPr>
          <p:spPr bwMode="auto">
            <a:xfrm>
              <a:off x="11615737" y="862042"/>
              <a:ext cx="357188"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sp>
          <p:nvSpPr>
            <p:cNvPr id="44" name="圓角矩形 20">
              <a:extLst>
                <a:ext uri="{FF2B5EF4-FFF2-40B4-BE49-F238E27FC236}">
                  <a16:creationId xmlns:a16="http://schemas.microsoft.com/office/drawing/2014/main" id="{92034743-15D9-4C88-8BC4-72A3B273FD9B}"/>
                </a:ext>
              </a:extLst>
            </p:cNvPr>
            <p:cNvSpPr/>
            <p:nvPr/>
          </p:nvSpPr>
          <p:spPr bwMode="auto">
            <a:xfrm>
              <a:off x="8474955" y="865714"/>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45" name="直線單箭頭接點 14">
              <a:extLst>
                <a:ext uri="{FF2B5EF4-FFF2-40B4-BE49-F238E27FC236}">
                  <a16:creationId xmlns:a16="http://schemas.microsoft.com/office/drawing/2014/main" id="{DD6F6B86-5D77-4467-BC68-BDBF86C69319}"/>
                </a:ext>
              </a:extLst>
            </p:cNvPr>
            <p:cNvCxnSpPr>
              <a:cxnSpLocks noChangeShapeType="1"/>
            </p:cNvCxnSpPr>
            <p:nvPr/>
          </p:nvCxnSpPr>
          <p:spPr bwMode="auto">
            <a:xfrm>
              <a:off x="8830602" y="1588347"/>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6" name="圓角矩形 20">
              <a:extLst>
                <a:ext uri="{FF2B5EF4-FFF2-40B4-BE49-F238E27FC236}">
                  <a16:creationId xmlns:a16="http://schemas.microsoft.com/office/drawing/2014/main" id="{03BACB3B-E5A2-4786-A2DA-D437BF8877C5}"/>
                </a:ext>
              </a:extLst>
            </p:cNvPr>
            <p:cNvSpPr/>
            <p:nvPr/>
          </p:nvSpPr>
          <p:spPr bwMode="auto">
            <a:xfrm>
              <a:off x="8015879"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看或疑義處理</a:t>
              </a:r>
              <a:endParaRPr lang="en-US" altLang="zh-TW" sz="1400" dirty="0">
                <a:solidFill>
                  <a:schemeClr val="tx1"/>
                </a:solidFill>
                <a:latin typeface="華康儷楷書" panose="03000509000000000000" pitchFamily="65" charset="-120"/>
                <a:ea typeface="華康儷楷書" panose="03000509000000000000" pitchFamily="65" charset="-120"/>
              </a:endParaRPr>
            </a:p>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學習歷程檔案查</a:t>
              </a:r>
            </a:p>
          </p:txBody>
        </p:sp>
        <p:cxnSp>
          <p:nvCxnSpPr>
            <p:cNvPr id="58" name="直線單箭頭接點 14">
              <a:extLst>
                <a:ext uri="{FF2B5EF4-FFF2-40B4-BE49-F238E27FC236}">
                  <a16:creationId xmlns:a16="http://schemas.microsoft.com/office/drawing/2014/main" id="{DB91A442-C60E-4490-9E46-3A5159632E1D}"/>
                </a:ext>
              </a:extLst>
            </p:cNvPr>
            <p:cNvCxnSpPr>
              <a:cxnSpLocks noChangeShapeType="1"/>
            </p:cNvCxnSpPr>
            <p:nvPr/>
          </p:nvCxnSpPr>
          <p:spPr bwMode="auto">
            <a:xfrm>
              <a:off x="8381002" y="1584675"/>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59" name="圓角矩形 28">
              <a:extLst>
                <a:ext uri="{FF2B5EF4-FFF2-40B4-BE49-F238E27FC236}">
                  <a16:creationId xmlns:a16="http://schemas.microsoft.com/office/drawing/2014/main" id="{A03CCD5F-6482-41B3-8B86-4BB398D07024}"/>
                </a:ext>
              </a:extLst>
            </p:cNvPr>
            <p:cNvSpPr/>
            <p:nvPr/>
          </p:nvSpPr>
          <p:spPr bwMode="auto">
            <a:xfrm>
              <a:off x="9821483"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800" dirty="0">
                  <a:solidFill>
                    <a:schemeClr val="tx1"/>
                  </a:solidFill>
                  <a:latin typeface="華康儷楷書" panose="03000509000000000000" pitchFamily="65" charset="-120"/>
                  <a:ea typeface="華康儷楷書" panose="03000509000000000000" pitchFamily="65" charset="-120"/>
                </a:rPr>
                <a:t>指定項目甄審費用</a:t>
              </a:r>
              <a:endParaRPr lang="en-US" altLang="zh-TW" sz="800" dirty="0">
                <a:solidFill>
                  <a:schemeClr val="tx1"/>
                </a:solidFill>
                <a:latin typeface="華康儷楷書" panose="03000509000000000000" pitchFamily="65" charset="-120"/>
                <a:ea typeface="華康儷楷書" panose="03000509000000000000" pitchFamily="65" charset="-120"/>
              </a:endParaRPr>
            </a:p>
            <a:p>
              <a:pPr algn="dist"/>
              <a:r>
                <a:rPr lang="zh-TW" altLang="en-US" sz="800" dirty="0">
                  <a:solidFill>
                    <a:schemeClr val="tx1"/>
                  </a:solidFill>
                  <a:latin typeface="華康儷楷書" panose="03000509000000000000" pitchFamily="65" charset="-120"/>
                  <a:ea typeface="華康儷楷書" panose="03000509000000000000" pitchFamily="65" charset="-120"/>
                </a:rPr>
                <a:t>歷程備審資料</a:t>
              </a:r>
              <a:r>
                <a:rPr lang="en-US" altLang="zh-TW" sz="800" dirty="0">
                  <a:solidFill>
                    <a:schemeClr val="tx1"/>
                  </a:solidFill>
                  <a:latin typeface="華康儷楷書" panose="03000509000000000000" pitchFamily="65" charset="-120"/>
                  <a:ea typeface="華康儷楷書" panose="03000509000000000000" pitchFamily="65" charset="-120"/>
                </a:rPr>
                <a:t>&amp;</a:t>
              </a:r>
              <a:r>
                <a:rPr lang="zh-TW" altLang="en-US" sz="800" dirty="0">
                  <a:solidFill>
                    <a:schemeClr val="tx1"/>
                  </a:solidFill>
                  <a:latin typeface="華康儷楷書" panose="03000509000000000000" pitchFamily="65" charset="-120"/>
                  <a:ea typeface="華康儷楷書" panose="03000509000000000000" pitchFamily="65" charset="-120"/>
                </a:rPr>
                <a:t>繳交</a:t>
              </a:r>
              <a:endParaRPr lang="en-US" altLang="zh-TW" sz="800" dirty="0">
                <a:solidFill>
                  <a:schemeClr val="tx1"/>
                </a:solidFill>
                <a:latin typeface="華康儷楷書" panose="03000509000000000000" pitchFamily="65" charset="-120"/>
                <a:ea typeface="華康儷楷書" panose="03000509000000000000" pitchFamily="65" charset="-120"/>
              </a:endParaRPr>
            </a:p>
            <a:p>
              <a:pPr algn="dist"/>
              <a:r>
                <a:rPr lang="zh-TW" altLang="en-US" sz="800" dirty="0">
                  <a:solidFill>
                    <a:schemeClr val="tx1"/>
                  </a:solidFill>
                  <a:latin typeface="華康儷楷書" panose="03000509000000000000" pitchFamily="65" charset="-120"/>
                  <a:ea typeface="華康儷楷書" panose="03000509000000000000" pitchFamily="65" charset="-120"/>
                </a:rPr>
                <a:t>網路上傳</a:t>
              </a:r>
              <a:r>
                <a:rPr lang="en-US" altLang="zh-TW" sz="800" dirty="0">
                  <a:solidFill>
                    <a:schemeClr val="tx1"/>
                  </a:solidFill>
                  <a:latin typeface="華康儷楷書" panose="03000509000000000000" pitchFamily="65" charset="-120"/>
                  <a:ea typeface="華康儷楷書" panose="03000509000000000000" pitchFamily="65" charset="-120"/>
                </a:rPr>
                <a:t>(</a:t>
              </a:r>
              <a:r>
                <a:rPr lang="zh-TW" altLang="en-US" sz="800" dirty="0">
                  <a:solidFill>
                    <a:schemeClr val="tx1"/>
                  </a:solidFill>
                  <a:latin typeface="華康儷楷書" panose="03000509000000000000" pitchFamily="65" charset="-120"/>
                  <a:ea typeface="華康儷楷書" panose="03000509000000000000" pitchFamily="65" charset="-120"/>
                </a:rPr>
                <a:t>或勾選</a:t>
              </a:r>
              <a:r>
                <a:rPr lang="en-US" altLang="zh-TW" sz="800" dirty="0">
                  <a:solidFill>
                    <a:schemeClr val="tx1"/>
                  </a:solidFill>
                  <a:latin typeface="華康儷楷書" panose="03000509000000000000" pitchFamily="65" charset="-120"/>
                  <a:ea typeface="華康儷楷書" panose="03000509000000000000" pitchFamily="65" charset="-120"/>
                </a:rPr>
                <a:t>)</a:t>
              </a:r>
              <a:r>
                <a:rPr lang="zh-TW" altLang="en-US" sz="800" dirty="0">
                  <a:solidFill>
                    <a:schemeClr val="tx1"/>
                  </a:solidFill>
                  <a:latin typeface="華康儷楷書" panose="03000509000000000000" pitchFamily="65" charset="-120"/>
                  <a:ea typeface="華康儷楷書" panose="03000509000000000000" pitchFamily="65" charset="-120"/>
                </a:rPr>
                <a:t>學習</a:t>
              </a:r>
            </a:p>
          </p:txBody>
        </p:sp>
        <p:cxnSp>
          <p:nvCxnSpPr>
            <p:cNvPr id="60" name="直線單箭頭接點 15">
              <a:extLst>
                <a:ext uri="{FF2B5EF4-FFF2-40B4-BE49-F238E27FC236}">
                  <a16:creationId xmlns:a16="http://schemas.microsoft.com/office/drawing/2014/main" id="{B16AE948-AD0C-48C5-8011-A54827A0C46C}"/>
                </a:ext>
              </a:extLst>
            </p:cNvPr>
            <p:cNvCxnSpPr>
              <a:cxnSpLocks noChangeShapeType="1"/>
              <a:stCxn id="59" idx="3"/>
            </p:cNvCxnSpPr>
            <p:nvPr/>
          </p:nvCxnSpPr>
          <p:spPr bwMode="auto">
            <a:xfrm>
              <a:off x="10179344" y="1576400"/>
              <a:ext cx="93113"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grpSp>
        <p:nvGrpSpPr>
          <p:cNvPr id="27" name="群組 26">
            <a:extLst>
              <a:ext uri="{FF2B5EF4-FFF2-40B4-BE49-F238E27FC236}">
                <a16:creationId xmlns:a16="http://schemas.microsoft.com/office/drawing/2014/main" id="{2ED8BAE4-C0E4-4AA7-8012-5AB58A04ADCE}"/>
              </a:ext>
            </a:extLst>
          </p:cNvPr>
          <p:cNvGrpSpPr/>
          <p:nvPr/>
        </p:nvGrpSpPr>
        <p:grpSpPr>
          <a:xfrm>
            <a:off x="840060" y="738961"/>
            <a:ext cx="3321310" cy="503799"/>
            <a:chOff x="834707" y="837638"/>
            <a:chExt cx="3321310" cy="503799"/>
          </a:xfrm>
        </p:grpSpPr>
        <p:sp>
          <p:nvSpPr>
            <p:cNvPr id="28" name="TextBox 75">
              <a:extLst>
                <a:ext uri="{FF2B5EF4-FFF2-40B4-BE49-F238E27FC236}">
                  <a16:creationId xmlns:a16="http://schemas.microsoft.com/office/drawing/2014/main" id="{02C483C6-34AB-4FD2-9DEC-F7102A11A6E8}"/>
                </a:ext>
              </a:extLst>
            </p:cNvPr>
            <p:cNvSpPr txBox="1"/>
            <p:nvPr/>
          </p:nvSpPr>
          <p:spPr>
            <a:xfrm>
              <a:off x="834707" y="862500"/>
              <a:ext cx="2958218"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網路</a:t>
              </a:r>
              <a:r>
                <a:rPr lang="zh-TW" altLang="en-US" sz="2400" b="1" kern="0" dirty="0">
                  <a:latin typeface="華康儷楷書" panose="03000509000000000000" pitchFamily="65" charset="-120"/>
                  <a:ea typeface="華康儷楷書" panose="03000509000000000000" pitchFamily="65" charset="-120"/>
                  <a:cs typeface="華康中黑體" pitchFamily="49" charset="-120"/>
                </a:rPr>
                <a:t>登記就讀志願序</a:t>
              </a:r>
              <a:endPar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endParaRPr>
            </a:p>
          </p:txBody>
        </p:sp>
        <p:sp>
          <p:nvSpPr>
            <p:cNvPr id="29" name="Freeform: Shape 37">
              <a:extLst>
                <a:ext uri="{FF2B5EF4-FFF2-40B4-BE49-F238E27FC236}">
                  <a16:creationId xmlns:a16="http://schemas.microsoft.com/office/drawing/2014/main" id="{D8204AAB-0692-4D2E-83D6-44E201429DDB}"/>
                </a:ext>
              </a:extLst>
            </p:cNvPr>
            <p:cNvSpPr/>
            <p:nvPr/>
          </p:nvSpPr>
          <p:spPr>
            <a:xfrm>
              <a:off x="3808054"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138905197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929DC857-AC46-4268-8E90-8E2DEB3325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49181" y="1565017"/>
            <a:ext cx="5440955" cy="3693164"/>
          </a:xfrm>
          <a:prstGeom prst="rect">
            <a:avLst/>
          </a:prstGeom>
        </p:spPr>
      </p:pic>
      <p:pic>
        <p:nvPicPr>
          <p:cNvPr id="4" name="圖片 3">
            <a:extLst>
              <a:ext uri="{FF2B5EF4-FFF2-40B4-BE49-F238E27FC236}">
                <a16:creationId xmlns:a16="http://schemas.microsoft.com/office/drawing/2014/main" id="{11D2EDCF-02A4-4701-A242-B6C3AF89D6A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3666" y="1501490"/>
            <a:ext cx="4825953" cy="4089526"/>
          </a:xfrm>
          <a:prstGeom prst="rect">
            <a:avLst/>
          </a:prstGeom>
        </p:spPr>
      </p:pic>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8" name="Rectangle 2"/>
          <p:cNvSpPr txBox="1">
            <a:spLocks noChangeArrowheads="1"/>
          </p:cNvSpPr>
          <p:nvPr/>
        </p:nvSpPr>
        <p:spPr>
          <a:xfrm>
            <a:off x="4480672" y="771366"/>
            <a:ext cx="4282892"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Step1</a:t>
            </a:r>
            <a:r>
              <a:rPr lang="zh-TW" altLang="en-US" sz="2000" b="1" dirty="0">
                <a:latin typeface="微軟正黑體" panose="020B0604030504040204" pitchFamily="34" charset="-120"/>
                <a:ea typeface="微軟正黑體" panose="020B0604030504040204" pitchFamily="34" charset="-120"/>
              </a:rPr>
              <a:t> 系統登入頁並閱讀注意事項</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9" name="直線圖說文字 1 8"/>
          <p:cNvSpPr/>
          <p:nvPr/>
        </p:nvSpPr>
        <p:spPr>
          <a:xfrm>
            <a:off x="6265610" y="5570041"/>
            <a:ext cx="4873443" cy="850235"/>
          </a:xfrm>
          <a:prstGeom prst="borderCallout1">
            <a:avLst>
              <a:gd name="adj1" fmla="val 1599"/>
              <a:gd name="adj2" fmla="val 49540"/>
              <a:gd name="adj3" fmla="val -38119"/>
              <a:gd name="adj4" fmla="val 44041"/>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請考生詳閱注意事項，</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閱讀完畢並</a:t>
            </a:r>
            <a:r>
              <a:rPr lang="zh-TW" altLang="en-US" b="1" dirty="0">
                <a:solidFill>
                  <a:srgbClr val="0000FF"/>
                </a:solidFill>
                <a:latin typeface="微軟正黑體" panose="020B0604030504040204" pitchFamily="34" charset="-120"/>
                <a:ea typeface="微軟正黑體" panose="020B0604030504040204" pitchFamily="34" charset="-120"/>
              </a:rPr>
              <a:t>勾選</a:t>
            </a:r>
            <a:r>
              <a:rPr lang="zh-TW" altLang="en-US" sz="1600" b="1" dirty="0">
                <a:solidFill>
                  <a:schemeClr val="tx1"/>
                </a:solidFill>
                <a:latin typeface="微軟正黑體" panose="020B0604030504040204" pitchFamily="34" charset="-120"/>
                <a:ea typeface="微軟正黑體" panose="020B0604030504040204" pitchFamily="34" charset="-120"/>
              </a:rPr>
              <a:t>遵守注意事項核取方塊，</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並按下方</a:t>
            </a:r>
            <a:r>
              <a:rPr lang="zh-TW" altLang="en-US" b="1" dirty="0">
                <a:solidFill>
                  <a:srgbClr val="FF0000"/>
                </a:solidFill>
                <a:latin typeface="微軟正黑體" panose="020B0604030504040204" pitchFamily="34" charset="-120"/>
                <a:ea typeface="微軟正黑體" panose="020B0604030504040204" pitchFamily="34" charset="-120"/>
              </a:rPr>
              <a:t>同意</a:t>
            </a:r>
            <a:r>
              <a:rPr lang="zh-TW" altLang="en-US" sz="1600" b="1" dirty="0">
                <a:solidFill>
                  <a:schemeClr val="tx1"/>
                </a:solidFill>
                <a:latin typeface="微軟正黑體" panose="020B0604030504040204" pitchFamily="34" charset="-120"/>
                <a:ea typeface="微軟正黑體" panose="020B0604030504040204" pitchFamily="34" charset="-120"/>
              </a:rPr>
              <a:t>按鈕才可以繼續，不同意則返回首頁</a:t>
            </a:r>
          </a:p>
        </p:txBody>
      </p:sp>
      <p:sp>
        <p:nvSpPr>
          <p:cNvPr id="13" name="向右箭號 66">
            <a:extLst>
              <a:ext uri="{FF2B5EF4-FFF2-40B4-BE49-F238E27FC236}">
                <a16:creationId xmlns:a16="http://schemas.microsoft.com/office/drawing/2014/main" id="{1E4D8466-2D66-4332-9828-11FFACDDC8B6}"/>
              </a:ext>
            </a:extLst>
          </p:cNvPr>
          <p:cNvSpPr/>
          <p:nvPr/>
        </p:nvSpPr>
        <p:spPr>
          <a:xfrm>
            <a:off x="4028851" y="5306420"/>
            <a:ext cx="387862" cy="313135"/>
          </a:xfrm>
          <a:prstGeom prst="rightArrow">
            <a:avLst/>
          </a:prstGeom>
          <a:solidFill>
            <a:srgbClr val="FFFF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FFFF00"/>
              </a:solidFill>
              <a:highlight>
                <a:srgbClr val="FFFF00"/>
              </a:highlight>
            </a:endParaRPr>
          </a:p>
        </p:txBody>
      </p:sp>
      <p:sp>
        <p:nvSpPr>
          <p:cNvPr id="14" name="矩形 13">
            <a:extLst>
              <a:ext uri="{FF2B5EF4-FFF2-40B4-BE49-F238E27FC236}">
                <a16:creationId xmlns:a16="http://schemas.microsoft.com/office/drawing/2014/main" id="{9696FD4E-0D0E-41F0-A630-037B8B87E393}"/>
              </a:ext>
            </a:extLst>
          </p:cNvPr>
          <p:cNvSpPr/>
          <p:nvPr/>
        </p:nvSpPr>
        <p:spPr>
          <a:xfrm>
            <a:off x="2233192" y="4573058"/>
            <a:ext cx="2324555" cy="6124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CD889AC0-190D-4B0D-86CA-0B7BC5F55B5E}"/>
              </a:ext>
            </a:extLst>
          </p:cNvPr>
          <p:cNvSpPr/>
          <p:nvPr/>
        </p:nvSpPr>
        <p:spPr>
          <a:xfrm>
            <a:off x="2725936" y="5345723"/>
            <a:ext cx="1251751" cy="2373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DEC503B4-C4BB-46E5-A38D-F5ADFE1E40FA}"/>
              </a:ext>
            </a:extLst>
          </p:cNvPr>
          <p:cNvSpPr/>
          <p:nvPr/>
        </p:nvSpPr>
        <p:spPr>
          <a:xfrm>
            <a:off x="5705468" y="1984109"/>
            <a:ext cx="487111" cy="3238902"/>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詳讀規定說明後</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，請勾選</a:t>
            </a:r>
          </a:p>
        </p:txBody>
      </p:sp>
      <p:cxnSp>
        <p:nvCxnSpPr>
          <p:cNvPr id="19" name="直線接點 18">
            <a:extLst>
              <a:ext uri="{FF2B5EF4-FFF2-40B4-BE49-F238E27FC236}">
                <a16:creationId xmlns:a16="http://schemas.microsoft.com/office/drawing/2014/main" id="{BA700D69-00F0-48C9-90A4-DB8476174C77}"/>
              </a:ext>
            </a:extLst>
          </p:cNvPr>
          <p:cNvCxnSpPr>
            <a:cxnSpLocks/>
          </p:cNvCxnSpPr>
          <p:nvPr/>
        </p:nvCxnSpPr>
        <p:spPr>
          <a:xfrm flipH="1" flipV="1">
            <a:off x="6191677" y="4469457"/>
            <a:ext cx="157504" cy="239015"/>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22" name="文字方塊 2">
            <a:extLst>
              <a:ext uri="{FF2B5EF4-FFF2-40B4-BE49-F238E27FC236}">
                <a16:creationId xmlns:a16="http://schemas.microsoft.com/office/drawing/2014/main" id="{490CF524-1AB3-4EBC-B726-56A1C821D1E8}"/>
              </a:ext>
            </a:extLst>
          </p:cNvPr>
          <p:cNvSpPr txBox="1">
            <a:spLocks noChangeArrowheads="1"/>
          </p:cNvSpPr>
          <p:nvPr/>
        </p:nvSpPr>
        <p:spPr bwMode="auto">
          <a:xfrm>
            <a:off x="6186538" y="4521812"/>
            <a:ext cx="582076" cy="613581"/>
          </a:xfrm>
          <a:prstGeom prst="rect">
            <a:avLst/>
          </a:prstGeom>
          <a:noFill/>
          <a:ln w="9525">
            <a:noFill/>
            <a:miter lim="800000"/>
            <a:headEnd/>
            <a:tailEnd/>
          </a:ln>
        </p:spPr>
        <p:txBody>
          <a:bodyPr rot="0" vert="horz" wrap="square" lIns="91440" tIns="45720" rIns="91440" bIns="45720" anchor="t" anchorCtr="0">
            <a:noAutofit/>
          </a:bodyPr>
          <a:lstStyle/>
          <a:p>
            <a:r>
              <a:rPr lang="en-US" sz="4000" b="1" dirty="0">
                <a:solidFill>
                  <a:srgbClr val="0000FF"/>
                </a:solidFill>
                <a:effectLst/>
                <a:latin typeface="Segoe UI Emoji" panose="020B0502040204020203" pitchFamily="34" charset="0"/>
                <a:ea typeface="新細明體" panose="02020500000000000000" pitchFamily="18" charset="-120"/>
                <a:cs typeface="Segoe UI Emoji" panose="020B0502040204020203" pitchFamily="34" charset="0"/>
                <a:sym typeface="Wingdings 2" panose="05020102010507070707" pitchFamily="18" charset="2"/>
              </a:rPr>
              <a:t></a:t>
            </a:r>
            <a:endParaRPr lang="zh-TW" sz="2400" b="1"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21" name="矩形 20">
            <a:extLst>
              <a:ext uri="{FF2B5EF4-FFF2-40B4-BE49-F238E27FC236}">
                <a16:creationId xmlns:a16="http://schemas.microsoft.com/office/drawing/2014/main" id="{ADD2F05C-96AD-4A05-9364-27A67FD8172C}"/>
              </a:ext>
            </a:extLst>
          </p:cNvPr>
          <p:cNvSpPr/>
          <p:nvPr/>
        </p:nvSpPr>
        <p:spPr>
          <a:xfrm>
            <a:off x="6282381" y="4714464"/>
            <a:ext cx="329606" cy="3516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49CE1FE3-9A43-458F-A519-B2651F285BC6}"/>
              </a:ext>
            </a:extLst>
          </p:cNvPr>
          <p:cNvSpPr/>
          <p:nvPr/>
        </p:nvSpPr>
        <p:spPr>
          <a:xfrm>
            <a:off x="7736781" y="5019406"/>
            <a:ext cx="1393289" cy="2387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0" name="群組 19">
            <a:extLst>
              <a:ext uri="{FF2B5EF4-FFF2-40B4-BE49-F238E27FC236}">
                <a16:creationId xmlns:a16="http://schemas.microsoft.com/office/drawing/2014/main" id="{97DB8A27-A434-4BE7-AA00-C6BE82168BEE}"/>
              </a:ext>
            </a:extLst>
          </p:cNvPr>
          <p:cNvGrpSpPr/>
          <p:nvPr/>
        </p:nvGrpSpPr>
        <p:grpSpPr>
          <a:xfrm>
            <a:off x="840060" y="738961"/>
            <a:ext cx="3321310" cy="503799"/>
            <a:chOff x="834707" y="837638"/>
            <a:chExt cx="3321310" cy="503799"/>
          </a:xfrm>
        </p:grpSpPr>
        <p:sp>
          <p:nvSpPr>
            <p:cNvPr id="24" name="TextBox 75">
              <a:extLst>
                <a:ext uri="{FF2B5EF4-FFF2-40B4-BE49-F238E27FC236}">
                  <a16:creationId xmlns:a16="http://schemas.microsoft.com/office/drawing/2014/main" id="{44D4B0F1-AA50-46D8-AEC5-E62E3EB32D6A}"/>
                </a:ext>
              </a:extLst>
            </p:cNvPr>
            <p:cNvSpPr txBox="1"/>
            <p:nvPr/>
          </p:nvSpPr>
          <p:spPr>
            <a:xfrm>
              <a:off x="834707" y="862500"/>
              <a:ext cx="2958218"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網路</a:t>
              </a:r>
              <a:r>
                <a:rPr lang="zh-TW" altLang="en-US" sz="2400" b="1" kern="0" dirty="0">
                  <a:latin typeface="華康儷楷書" panose="03000509000000000000" pitchFamily="65" charset="-120"/>
                  <a:ea typeface="華康儷楷書" panose="03000509000000000000" pitchFamily="65" charset="-120"/>
                  <a:cs typeface="華康中黑體" pitchFamily="49" charset="-120"/>
                </a:rPr>
                <a:t>登記就讀志願序</a:t>
              </a:r>
              <a:endPar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endParaRPr>
            </a:p>
          </p:txBody>
        </p:sp>
        <p:sp>
          <p:nvSpPr>
            <p:cNvPr id="25" name="Freeform: Shape 37">
              <a:extLst>
                <a:ext uri="{FF2B5EF4-FFF2-40B4-BE49-F238E27FC236}">
                  <a16:creationId xmlns:a16="http://schemas.microsoft.com/office/drawing/2014/main" id="{7BC03FC1-5316-424F-AB42-BA7191667F1D}"/>
                </a:ext>
              </a:extLst>
            </p:cNvPr>
            <p:cNvSpPr/>
            <p:nvPr/>
          </p:nvSpPr>
          <p:spPr>
            <a:xfrm>
              <a:off x="3808054"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181327151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E8D3C56C-ED84-4453-915D-8E69180D55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17679" y="2392387"/>
            <a:ext cx="9416631" cy="2833038"/>
          </a:xfrm>
          <a:prstGeom prst="rect">
            <a:avLst/>
          </a:prstGeom>
        </p:spPr>
      </p:pic>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8" name="Rectangle 2"/>
          <p:cNvSpPr txBox="1">
            <a:spLocks noChangeArrowheads="1"/>
          </p:cNvSpPr>
          <p:nvPr/>
        </p:nvSpPr>
        <p:spPr>
          <a:xfrm>
            <a:off x="4392123" y="741796"/>
            <a:ext cx="3267745"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Step2</a:t>
            </a:r>
            <a:r>
              <a:rPr lang="zh-TW" altLang="en-US" sz="2000" b="1" dirty="0">
                <a:latin typeface="微軟正黑體" panose="020B0604030504040204" pitchFamily="34" charset="-120"/>
                <a:ea typeface="微軟正黑體" panose="020B0604030504040204" pitchFamily="34" charset="-120"/>
              </a:rPr>
              <a:t> 確認基本資料</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6" name="矩形 5"/>
          <p:cNvSpPr/>
          <p:nvPr/>
        </p:nvSpPr>
        <p:spPr>
          <a:xfrm>
            <a:off x="2381521" y="2392387"/>
            <a:ext cx="4360592" cy="3919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直線圖說文字 1 8"/>
          <p:cNvSpPr/>
          <p:nvPr/>
        </p:nvSpPr>
        <p:spPr>
          <a:xfrm>
            <a:off x="6742112" y="1836538"/>
            <a:ext cx="3533571" cy="391990"/>
          </a:xfrm>
          <a:prstGeom prst="borderCallout1">
            <a:avLst>
              <a:gd name="adj1" fmla="val 53437"/>
              <a:gd name="adj2" fmla="val -1230"/>
              <a:gd name="adj3" fmla="val 145095"/>
              <a:gd name="adj4" fmla="val -1824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請考生核對姓名與身分證號是否正確</a:t>
            </a:r>
          </a:p>
        </p:txBody>
      </p:sp>
      <p:grpSp>
        <p:nvGrpSpPr>
          <p:cNvPr id="11" name="群組 10">
            <a:extLst>
              <a:ext uri="{FF2B5EF4-FFF2-40B4-BE49-F238E27FC236}">
                <a16:creationId xmlns:a16="http://schemas.microsoft.com/office/drawing/2014/main" id="{CEE6C98D-C2C7-4871-9E61-1CCF0AAAD9C1}"/>
              </a:ext>
            </a:extLst>
          </p:cNvPr>
          <p:cNvGrpSpPr/>
          <p:nvPr/>
        </p:nvGrpSpPr>
        <p:grpSpPr>
          <a:xfrm>
            <a:off x="840060" y="738961"/>
            <a:ext cx="3321310" cy="503799"/>
            <a:chOff x="834707" y="837638"/>
            <a:chExt cx="3321310" cy="503799"/>
          </a:xfrm>
        </p:grpSpPr>
        <p:sp>
          <p:nvSpPr>
            <p:cNvPr id="12" name="TextBox 75">
              <a:extLst>
                <a:ext uri="{FF2B5EF4-FFF2-40B4-BE49-F238E27FC236}">
                  <a16:creationId xmlns:a16="http://schemas.microsoft.com/office/drawing/2014/main" id="{1ECBDB15-A5F6-400A-9034-0C4B5D7FDA4A}"/>
                </a:ext>
              </a:extLst>
            </p:cNvPr>
            <p:cNvSpPr txBox="1"/>
            <p:nvPr/>
          </p:nvSpPr>
          <p:spPr>
            <a:xfrm>
              <a:off x="834707" y="862500"/>
              <a:ext cx="2958218"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網路</a:t>
              </a:r>
              <a:r>
                <a:rPr lang="zh-TW" altLang="en-US" sz="2400" b="1" kern="0" dirty="0">
                  <a:latin typeface="華康儷楷書" panose="03000509000000000000" pitchFamily="65" charset="-120"/>
                  <a:ea typeface="華康儷楷書" panose="03000509000000000000" pitchFamily="65" charset="-120"/>
                  <a:cs typeface="華康中黑體" pitchFamily="49" charset="-120"/>
                </a:rPr>
                <a:t>登記就讀志願序</a:t>
              </a:r>
              <a:endPar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endParaRPr>
            </a:p>
          </p:txBody>
        </p:sp>
        <p:sp>
          <p:nvSpPr>
            <p:cNvPr id="13" name="Freeform: Shape 37">
              <a:extLst>
                <a:ext uri="{FF2B5EF4-FFF2-40B4-BE49-F238E27FC236}">
                  <a16:creationId xmlns:a16="http://schemas.microsoft.com/office/drawing/2014/main" id="{14B2A5C9-F134-4C71-8DE6-07DD4A266791}"/>
                </a:ext>
              </a:extLst>
            </p:cNvPr>
            <p:cNvSpPr/>
            <p:nvPr/>
          </p:nvSpPr>
          <p:spPr>
            <a:xfrm>
              <a:off x="3808054"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392236551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845AF475-CFD9-49A8-A67E-CD40042309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0392" y="1364160"/>
            <a:ext cx="9431215" cy="5237928"/>
          </a:xfrm>
          <a:prstGeom prst="rect">
            <a:avLst/>
          </a:prstGeom>
        </p:spPr>
      </p:pic>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8" name="Rectangle 2"/>
          <p:cNvSpPr txBox="1">
            <a:spLocks noChangeArrowheads="1"/>
          </p:cNvSpPr>
          <p:nvPr/>
        </p:nvSpPr>
        <p:spPr>
          <a:xfrm>
            <a:off x="4424175" y="729859"/>
            <a:ext cx="3520532"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Step3</a:t>
            </a:r>
            <a:r>
              <a:rPr lang="zh-TW" altLang="en-US" sz="2000" b="1" dirty="0">
                <a:latin typeface="微軟正黑體" panose="020B0604030504040204" pitchFamily="34" charset="-120"/>
                <a:ea typeface="微軟正黑體" panose="020B0604030504040204" pitchFamily="34" charset="-120"/>
              </a:rPr>
              <a:t> 選填就讀志願序</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7" name="直線圖說文字 1 6"/>
          <p:cNvSpPr/>
          <p:nvPr/>
        </p:nvSpPr>
        <p:spPr>
          <a:xfrm>
            <a:off x="6024456" y="2771616"/>
            <a:ext cx="4714882" cy="1211507"/>
          </a:xfrm>
          <a:prstGeom prst="borderCallout1">
            <a:avLst>
              <a:gd name="adj1" fmla="val 100304"/>
              <a:gd name="adj2" fmla="val 4909"/>
              <a:gd name="adj3" fmla="val 140548"/>
              <a:gd name="adj4" fmla="val 185"/>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在「可選填之校系科組學程名稱」清單中選擇一校系科</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組</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、學程，點按</a:t>
            </a:r>
            <a:r>
              <a:rPr lang="zh-TW" altLang="en-US" sz="1600" b="1" u="sng" dirty="0">
                <a:solidFill>
                  <a:srgbClr val="FFFF00"/>
                </a:solidFill>
                <a:latin typeface="微軟正黑體" panose="020B0604030504040204" pitchFamily="34" charset="-120"/>
                <a:ea typeface="微軟正黑體" panose="020B0604030504040204" pitchFamily="34" charset="-120"/>
              </a:rPr>
              <a:t>加入志願</a:t>
            </a:r>
            <a:r>
              <a:rPr lang="zh-TW" altLang="en-US" sz="1600" b="1" dirty="0">
                <a:solidFill>
                  <a:schemeClr val="bg1"/>
                </a:solidFill>
                <a:latin typeface="微軟正黑體" panose="020B0604030504040204" pitchFamily="34" charset="-120"/>
                <a:ea typeface="微軟正黑體" panose="020B0604030504040204" pitchFamily="34" charset="-120"/>
              </a:rPr>
              <a:t>，則該校系科組學程將移至「已選填之就讀志願序」清單中，表示對該校系科</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組</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、學程有就讀意願，將被分發。</a:t>
            </a:r>
          </a:p>
        </p:txBody>
      </p:sp>
      <p:sp>
        <p:nvSpPr>
          <p:cNvPr id="9" name="矩形 8"/>
          <p:cNvSpPr/>
          <p:nvPr/>
        </p:nvSpPr>
        <p:spPr>
          <a:xfrm>
            <a:off x="5855678" y="4926589"/>
            <a:ext cx="337556" cy="1070569"/>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直線圖說文字 1 9"/>
          <p:cNvSpPr/>
          <p:nvPr/>
        </p:nvSpPr>
        <p:spPr>
          <a:xfrm>
            <a:off x="6772217" y="5275308"/>
            <a:ext cx="4315393" cy="827358"/>
          </a:xfrm>
          <a:prstGeom prst="borderCallout1">
            <a:avLst>
              <a:gd name="adj1" fmla="val 47510"/>
              <a:gd name="adj2" fmla="val 309"/>
              <a:gd name="adj3" fmla="val 47438"/>
              <a:gd name="adj4" fmla="val -13325"/>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chemeClr val="accent1"/>
              </a:buClr>
            </a:pPr>
            <a:r>
              <a:rPr lang="zh-TW" altLang="en-US" sz="1600" b="1" dirty="0">
                <a:solidFill>
                  <a:schemeClr val="tx1"/>
                </a:solidFill>
                <a:latin typeface="微軟正黑體" panose="020B0604030504040204" pitchFamily="34" charset="-120"/>
                <a:ea typeface="微軟正黑體" panose="020B0604030504040204" pitchFamily="34" charset="-120"/>
              </a:rPr>
              <a:t>在「已選填之就讀志願序」清單中選擇一校系科</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組</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、學程，點</a:t>
            </a:r>
            <a:r>
              <a:rPr lang="zh-TW" altLang="en-US" sz="1600" b="1" u="sng" dirty="0">
                <a:solidFill>
                  <a:srgbClr val="FF0000"/>
                </a:solidFill>
                <a:latin typeface="微軟正黑體" panose="020B0604030504040204" pitchFamily="34" charset="-120"/>
                <a:ea typeface="微軟正黑體" panose="020B0604030504040204" pitchFamily="34" charset="-120"/>
              </a:rPr>
              <a:t>上移</a:t>
            </a:r>
            <a:r>
              <a:rPr lang="en-US" altLang="zh-TW" sz="1600" b="1" u="sng" dirty="0">
                <a:solidFill>
                  <a:srgbClr val="FF0000"/>
                </a:solidFill>
                <a:latin typeface="微軟正黑體" panose="020B0604030504040204" pitchFamily="34" charset="-120"/>
                <a:ea typeface="微軟正黑體" panose="020B0604030504040204" pitchFamily="34" charset="-120"/>
              </a:rPr>
              <a:t>/</a:t>
            </a:r>
            <a:r>
              <a:rPr lang="zh-TW" altLang="en-US" sz="1600" b="1" u="sng" dirty="0">
                <a:solidFill>
                  <a:srgbClr val="FF0000"/>
                </a:solidFill>
                <a:latin typeface="微軟正黑體" panose="020B0604030504040204" pitchFamily="34" charset="-120"/>
                <a:ea typeface="微軟正黑體" panose="020B0604030504040204" pitchFamily="34" charset="-120"/>
              </a:rPr>
              <a:t>下移志願</a:t>
            </a:r>
            <a:r>
              <a:rPr lang="zh-TW" altLang="en-US" sz="1600" b="1" dirty="0">
                <a:solidFill>
                  <a:schemeClr val="tx1"/>
                </a:solidFill>
                <a:latin typeface="微軟正黑體" panose="020B0604030504040204" pitchFamily="34" charset="-120"/>
                <a:ea typeface="微軟正黑體" panose="020B0604030504040204" pitchFamily="34" charset="-120"/>
              </a:rPr>
              <a:t>，則該校系科</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組</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、學程志願會往上</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下</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調整順序。</a:t>
            </a:r>
          </a:p>
        </p:txBody>
      </p:sp>
      <p:sp>
        <p:nvSpPr>
          <p:cNvPr id="11" name="直線圖說文字 1 10"/>
          <p:cNvSpPr/>
          <p:nvPr/>
        </p:nvSpPr>
        <p:spPr>
          <a:xfrm>
            <a:off x="1275339" y="4986472"/>
            <a:ext cx="3462310" cy="1640032"/>
          </a:xfrm>
          <a:prstGeom prst="borderCallout1">
            <a:avLst>
              <a:gd name="adj1" fmla="val 52288"/>
              <a:gd name="adj2" fmla="val 100688"/>
              <a:gd name="adj3" fmla="val 69251"/>
              <a:gd name="adj4" fmla="val 1339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在「已選填之就讀志願序」清單中選擇校系科</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組</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、學程後，點</a:t>
            </a:r>
            <a:r>
              <a:rPr lang="zh-TW" altLang="en-US" sz="1600" b="1" u="sng" dirty="0">
                <a:solidFill>
                  <a:srgbClr val="FFFF00"/>
                </a:solidFill>
                <a:latin typeface="微軟正黑體" panose="020B0604030504040204" pitchFamily="34" charset="-120"/>
                <a:ea typeface="微軟正黑體" panose="020B0604030504040204" pitchFamily="34" charset="-120"/>
              </a:rPr>
              <a:t>刪除志願</a:t>
            </a:r>
            <a:r>
              <a:rPr lang="zh-TW" altLang="en-US" sz="1600" b="1" dirty="0">
                <a:solidFill>
                  <a:schemeClr val="bg1"/>
                </a:solidFill>
                <a:latin typeface="微軟正黑體" panose="020B0604030504040204" pitchFamily="34" charset="-120"/>
                <a:ea typeface="微軟正黑體" panose="020B0604030504040204" pitchFamily="34" charset="-120"/>
              </a:rPr>
              <a:t>，則該校系科</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組</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、學程在「已選填之就讀志願序」清單中將被刪除，表示放棄就讀該校系科</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組</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、學程，不予分發。</a:t>
            </a:r>
          </a:p>
        </p:txBody>
      </p:sp>
      <p:grpSp>
        <p:nvGrpSpPr>
          <p:cNvPr id="14" name="群組 13">
            <a:extLst>
              <a:ext uri="{FF2B5EF4-FFF2-40B4-BE49-F238E27FC236}">
                <a16:creationId xmlns:a16="http://schemas.microsoft.com/office/drawing/2014/main" id="{C7DA6117-6004-4213-B7BC-4A3E619973A8}"/>
              </a:ext>
            </a:extLst>
          </p:cNvPr>
          <p:cNvGrpSpPr/>
          <p:nvPr/>
        </p:nvGrpSpPr>
        <p:grpSpPr>
          <a:xfrm>
            <a:off x="840060" y="738961"/>
            <a:ext cx="3321310" cy="503799"/>
            <a:chOff x="834707" y="837638"/>
            <a:chExt cx="3321310" cy="503799"/>
          </a:xfrm>
        </p:grpSpPr>
        <p:sp>
          <p:nvSpPr>
            <p:cNvPr id="15" name="TextBox 75">
              <a:extLst>
                <a:ext uri="{FF2B5EF4-FFF2-40B4-BE49-F238E27FC236}">
                  <a16:creationId xmlns:a16="http://schemas.microsoft.com/office/drawing/2014/main" id="{DE4A89D1-3401-40A8-8C89-174BFB093497}"/>
                </a:ext>
              </a:extLst>
            </p:cNvPr>
            <p:cNvSpPr txBox="1"/>
            <p:nvPr/>
          </p:nvSpPr>
          <p:spPr>
            <a:xfrm>
              <a:off x="834707" y="862500"/>
              <a:ext cx="2958218"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網路</a:t>
              </a:r>
              <a:r>
                <a:rPr lang="zh-TW" altLang="en-US" sz="2400" b="1" kern="0" dirty="0">
                  <a:latin typeface="華康儷楷書" panose="03000509000000000000" pitchFamily="65" charset="-120"/>
                  <a:ea typeface="華康儷楷書" panose="03000509000000000000" pitchFamily="65" charset="-120"/>
                  <a:cs typeface="華康中黑體" pitchFamily="49" charset="-120"/>
                </a:rPr>
                <a:t>登記就讀志願序</a:t>
              </a:r>
              <a:endPar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endParaRPr>
            </a:p>
          </p:txBody>
        </p:sp>
        <p:sp>
          <p:nvSpPr>
            <p:cNvPr id="16" name="Freeform: Shape 37">
              <a:extLst>
                <a:ext uri="{FF2B5EF4-FFF2-40B4-BE49-F238E27FC236}">
                  <a16:creationId xmlns:a16="http://schemas.microsoft.com/office/drawing/2014/main" id="{FD082523-1606-42B6-B116-FCCBC9F5F19D}"/>
                </a:ext>
              </a:extLst>
            </p:cNvPr>
            <p:cNvSpPr/>
            <p:nvPr/>
          </p:nvSpPr>
          <p:spPr>
            <a:xfrm>
              <a:off x="3808054"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2" name="橢圓 1">
            <a:extLst>
              <a:ext uri="{FF2B5EF4-FFF2-40B4-BE49-F238E27FC236}">
                <a16:creationId xmlns:a16="http://schemas.microsoft.com/office/drawing/2014/main" id="{13554EFD-155F-6891-152C-F81C7355AF4F}"/>
              </a:ext>
            </a:extLst>
          </p:cNvPr>
          <p:cNvSpPr/>
          <p:nvPr/>
        </p:nvSpPr>
        <p:spPr>
          <a:xfrm>
            <a:off x="7267073" y="3998867"/>
            <a:ext cx="562130" cy="4679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220886545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3DB9A0C3-10FC-415B-BBEB-8020F5A7EB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15207" y="1422394"/>
            <a:ext cx="9161584" cy="5139599"/>
          </a:xfrm>
          <a:prstGeom prst="rect">
            <a:avLst/>
          </a:prstGeom>
        </p:spPr>
      </p:pic>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8" name="Rectangle 2"/>
          <p:cNvSpPr txBox="1">
            <a:spLocks noChangeArrowheads="1"/>
          </p:cNvSpPr>
          <p:nvPr/>
        </p:nvSpPr>
        <p:spPr>
          <a:xfrm>
            <a:off x="4390746" y="726338"/>
            <a:ext cx="3186683"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Step4</a:t>
            </a:r>
            <a:r>
              <a:rPr lang="zh-TW" altLang="en-US" sz="2000" b="1" dirty="0">
                <a:latin typeface="微軟正黑體" panose="020B0604030504040204" pitchFamily="34" charset="-120"/>
                <a:ea typeface="微軟正黑體" panose="020B0604030504040204" pitchFamily="34" charset="-120"/>
              </a:rPr>
              <a:t> 暫存就讀志願序</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6" name="矩形 5">
            <a:extLst>
              <a:ext uri="{FF2B5EF4-FFF2-40B4-BE49-F238E27FC236}">
                <a16:creationId xmlns:a16="http://schemas.microsoft.com/office/drawing/2014/main" id="{ADCD64FA-7C3A-4A18-8F9C-8CEEB26EE242}"/>
              </a:ext>
            </a:extLst>
          </p:cNvPr>
          <p:cNvSpPr/>
          <p:nvPr/>
        </p:nvSpPr>
        <p:spPr>
          <a:xfrm>
            <a:off x="8043422" y="3573111"/>
            <a:ext cx="3519686" cy="72008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僅暫存未確定送出者，以未登記論，喪失登記資格與分發機會。</a:t>
            </a:r>
          </a:p>
        </p:txBody>
      </p:sp>
      <p:sp>
        <p:nvSpPr>
          <p:cNvPr id="7" name="矩形 6"/>
          <p:cNvSpPr/>
          <p:nvPr/>
        </p:nvSpPr>
        <p:spPr>
          <a:xfrm>
            <a:off x="3568053" y="3781370"/>
            <a:ext cx="4353817" cy="303563"/>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1802423" y="2350698"/>
            <a:ext cx="2338754" cy="1902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 name="群組 10">
            <a:extLst>
              <a:ext uri="{FF2B5EF4-FFF2-40B4-BE49-F238E27FC236}">
                <a16:creationId xmlns:a16="http://schemas.microsoft.com/office/drawing/2014/main" id="{0D2E89E4-9688-4FAF-8382-DF3A55E5A017}"/>
              </a:ext>
            </a:extLst>
          </p:cNvPr>
          <p:cNvGrpSpPr/>
          <p:nvPr/>
        </p:nvGrpSpPr>
        <p:grpSpPr>
          <a:xfrm>
            <a:off x="840060" y="738961"/>
            <a:ext cx="3321310" cy="503799"/>
            <a:chOff x="834707" y="837638"/>
            <a:chExt cx="3321310" cy="503799"/>
          </a:xfrm>
        </p:grpSpPr>
        <p:sp>
          <p:nvSpPr>
            <p:cNvPr id="12" name="TextBox 75">
              <a:extLst>
                <a:ext uri="{FF2B5EF4-FFF2-40B4-BE49-F238E27FC236}">
                  <a16:creationId xmlns:a16="http://schemas.microsoft.com/office/drawing/2014/main" id="{D0ABCCCB-9BD4-43C4-8045-8E93925255ED}"/>
                </a:ext>
              </a:extLst>
            </p:cNvPr>
            <p:cNvSpPr txBox="1"/>
            <p:nvPr/>
          </p:nvSpPr>
          <p:spPr>
            <a:xfrm>
              <a:off x="834707" y="862500"/>
              <a:ext cx="2958218"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網路</a:t>
              </a:r>
              <a:r>
                <a:rPr lang="zh-TW" altLang="en-US" sz="2400" b="1" kern="0" dirty="0">
                  <a:latin typeface="華康儷楷書" panose="03000509000000000000" pitchFamily="65" charset="-120"/>
                  <a:ea typeface="華康儷楷書" panose="03000509000000000000" pitchFamily="65" charset="-120"/>
                  <a:cs typeface="華康中黑體" pitchFamily="49" charset="-120"/>
                </a:rPr>
                <a:t>登記就讀志願序</a:t>
              </a:r>
              <a:endPar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endParaRPr>
            </a:p>
          </p:txBody>
        </p:sp>
        <p:sp>
          <p:nvSpPr>
            <p:cNvPr id="13" name="Freeform: Shape 37">
              <a:extLst>
                <a:ext uri="{FF2B5EF4-FFF2-40B4-BE49-F238E27FC236}">
                  <a16:creationId xmlns:a16="http://schemas.microsoft.com/office/drawing/2014/main" id="{7FEC30E6-A3CC-4404-830C-C3C517F20620}"/>
                </a:ext>
              </a:extLst>
            </p:cNvPr>
            <p:cNvSpPr/>
            <p:nvPr/>
          </p:nvSpPr>
          <p:spPr>
            <a:xfrm>
              <a:off x="3808054"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14" name="矩形 13">
            <a:extLst>
              <a:ext uri="{FF2B5EF4-FFF2-40B4-BE49-F238E27FC236}">
                <a16:creationId xmlns:a16="http://schemas.microsoft.com/office/drawing/2014/main" id="{5E9B185C-ACA0-4E6E-BFCB-144E7D16E921}"/>
              </a:ext>
            </a:extLst>
          </p:cNvPr>
          <p:cNvSpPr/>
          <p:nvPr/>
        </p:nvSpPr>
        <p:spPr>
          <a:xfrm>
            <a:off x="1626576" y="4035668"/>
            <a:ext cx="846993" cy="26376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向右箭號 66">
            <a:extLst>
              <a:ext uri="{FF2B5EF4-FFF2-40B4-BE49-F238E27FC236}">
                <a16:creationId xmlns:a16="http://schemas.microsoft.com/office/drawing/2014/main" id="{A3607873-FE7A-4993-9D11-6F9BB1AB71A3}"/>
              </a:ext>
            </a:extLst>
          </p:cNvPr>
          <p:cNvSpPr/>
          <p:nvPr/>
        </p:nvSpPr>
        <p:spPr>
          <a:xfrm>
            <a:off x="1321276" y="4006582"/>
            <a:ext cx="387862" cy="313135"/>
          </a:xfrm>
          <a:prstGeom prst="rightArrow">
            <a:avLst/>
          </a:prstGeom>
          <a:solidFill>
            <a:srgbClr val="FFFF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FFFF00"/>
              </a:solidFill>
              <a:highlight>
                <a:srgbClr val="FFFF00"/>
              </a:highlight>
            </a:endParaRPr>
          </a:p>
        </p:txBody>
      </p:sp>
    </p:spTree>
    <p:extLst>
      <p:ext uri="{BB962C8B-B14F-4D97-AF65-F5344CB8AC3E}">
        <p14:creationId xmlns:p14="http://schemas.microsoft.com/office/powerpoint/2010/main" val="328194672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38785045-3776-4F44-AE0E-9F71AAC21B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2663" y="1317139"/>
            <a:ext cx="9406672" cy="5277092"/>
          </a:xfrm>
          <a:prstGeom prst="rect">
            <a:avLst/>
          </a:prstGeom>
        </p:spPr>
      </p:pic>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8" name="Rectangle 2"/>
          <p:cNvSpPr txBox="1">
            <a:spLocks noChangeArrowheads="1"/>
          </p:cNvSpPr>
          <p:nvPr/>
        </p:nvSpPr>
        <p:spPr>
          <a:xfrm>
            <a:off x="4367565" y="765368"/>
            <a:ext cx="345687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Step5</a:t>
            </a:r>
            <a:r>
              <a:rPr lang="zh-TW" altLang="en-US" sz="2000" b="1" dirty="0">
                <a:latin typeface="微軟正黑體" panose="020B0604030504040204" pitchFamily="34" charset="-120"/>
                <a:ea typeface="微軟正黑體" panose="020B0604030504040204" pitchFamily="34" charset="-120"/>
              </a:rPr>
              <a:t> 志願確定送出</a:t>
            </a:r>
            <a:r>
              <a:rPr lang="en-US" altLang="zh-TW" sz="2000" b="1" dirty="0">
                <a:latin typeface="微軟正黑體" panose="020B0604030504040204" pitchFamily="34" charset="-120"/>
                <a:ea typeface="微軟正黑體" panose="020B0604030504040204" pitchFamily="34" charset="-120"/>
              </a:rPr>
              <a:t>(1/3)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7" name="矩形 6">
            <a:extLst>
              <a:ext uri="{FF2B5EF4-FFF2-40B4-BE49-F238E27FC236}">
                <a16:creationId xmlns:a16="http://schemas.microsoft.com/office/drawing/2014/main" id="{213B10B6-C41D-4B4A-915B-B54F78723F53}"/>
              </a:ext>
            </a:extLst>
          </p:cNvPr>
          <p:cNvSpPr/>
          <p:nvPr/>
        </p:nvSpPr>
        <p:spPr>
          <a:xfrm>
            <a:off x="6320043" y="3816489"/>
            <a:ext cx="5285803" cy="36092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點選「</a:t>
            </a:r>
            <a:r>
              <a:rPr lang="zh-TW" altLang="en-US" sz="1600" b="1" dirty="0">
                <a:solidFill>
                  <a:srgbClr val="FFFF00"/>
                </a:solidFill>
                <a:latin typeface="微軟正黑體" panose="020B0604030504040204" pitchFamily="34" charset="-120"/>
                <a:ea typeface="微軟正黑體" panose="020B0604030504040204" pitchFamily="34" charset="-120"/>
              </a:rPr>
              <a:t>我要進行下一頁確定送出作業</a:t>
            </a:r>
            <a:r>
              <a:rPr lang="zh-TW" altLang="en-US" sz="1600" b="1" dirty="0">
                <a:solidFill>
                  <a:schemeClr val="bg1"/>
                </a:solidFill>
                <a:latin typeface="微軟正黑體" panose="020B0604030504040204" pitchFamily="34" charset="-120"/>
                <a:ea typeface="微軟正黑體" panose="020B0604030504040204" pitchFamily="34" charset="-120"/>
              </a:rPr>
              <a:t>」進行確定送出作業</a:t>
            </a:r>
          </a:p>
        </p:txBody>
      </p:sp>
      <p:sp>
        <p:nvSpPr>
          <p:cNvPr id="9" name="矩形 8"/>
          <p:cNvSpPr/>
          <p:nvPr/>
        </p:nvSpPr>
        <p:spPr>
          <a:xfrm>
            <a:off x="2582249" y="3936322"/>
            <a:ext cx="2193946" cy="33273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直線單箭頭接點 3"/>
          <p:cNvCxnSpPr>
            <a:stCxn id="9" idx="3"/>
          </p:cNvCxnSpPr>
          <p:nvPr/>
        </p:nvCxnSpPr>
        <p:spPr>
          <a:xfrm flipV="1">
            <a:off x="4776195" y="4102691"/>
            <a:ext cx="1602632" cy="1"/>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12" name="群組 11">
            <a:extLst>
              <a:ext uri="{FF2B5EF4-FFF2-40B4-BE49-F238E27FC236}">
                <a16:creationId xmlns:a16="http://schemas.microsoft.com/office/drawing/2014/main" id="{0814B0E9-7EBF-4CBA-841B-5EA5B3FF3C02}"/>
              </a:ext>
            </a:extLst>
          </p:cNvPr>
          <p:cNvGrpSpPr/>
          <p:nvPr/>
        </p:nvGrpSpPr>
        <p:grpSpPr>
          <a:xfrm>
            <a:off x="840060" y="738961"/>
            <a:ext cx="3321310" cy="503799"/>
            <a:chOff x="834707" y="837638"/>
            <a:chExt cx="3321310" cy="503799"/>
          </a:xfrm>
        </p:grpSpPr>
        <p:sp>
          <p:nvSpPr>
            <p:cNvPr id="13" name="TextBox 75">
              <a:extLst>
                <a:ext uri="{FF2B5EF4-FFF2-40B4-BE49-F238E27FC236}">
                  <a16:creationId xmlns:a16="http://schemas.microsoft.com/office/drawing/2014/main" id="{4131D385-70E9-4FBD-96E2-9A13F8C7887F}"/>
                </a:ext>
              </a:extLst>
            </p:cNvPr>
            <p:cNvSpPr txBox="1"/>
            <p:nvPr/>
          </p:nvSpPr>
          <p:spPr>
            <a:xfrm>
              <a:off x="834707" y="862500"/>
              <a:ext cx="2958218"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網路</a:t>
              </a:r>
              <a:r>
                <a:rPr lang="zh-TW" altLang="en-US" sz="2400" b="1" kern="0" dirty="0">
                  <a:latin typeface="華康儷楷書" panose="03000509000000000000" pitchFamily="65" charset="-120"/>
                  <a:ea typeface="華康儷楷書" panose="03000509000000000000" pitchFamily="65" charset="-120"/>
                  <a:cs typeface="華康中黑體" pitchFamily="49" charset="-120"/>
                </a:rPr>
                <a:t>登記就讀志願序</a:t>
              </a:r>
              <a:endPar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endParaRPr>
            </a:p>
          </p:txBody>
        </p:sp>
        <p:sp>
          <p:nvSpPr>
            <p:cNvPr id="14" name="Freeform: Shape 37">
              <a:extLst>
                <a:ext uri="{FF2B5EF4-FFF2-40B4-BE49-F238E27FC236}">
                  <a16:creationId xmlns:a16="http://schemas.microsoft.com/office/drawing/2014/main" id="{D159E0BD-8128-4472-90A1-72C908CA5CBB}"/>
                </a:ext>
              </a:extLst>
            </p:cNvPr>
            <p:cNvSpPr/>
            <p:nvPr/>
          </p:nvSpPr>
          <p:spPr>
            <a:xfrm>
              <a:off x="3808054"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222269122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D6C9C89-06D4-4318-9ED7-D7FDCB484B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93611" y="1453311"/>
            <a:ext cx="8802871" cy="4934685"/>
          </a:xfrm>
          <a:prstGeom prst="rect">
            <a:avLst/>
          </a:prstGeom>
        </p:spPr>
      </p:pic>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8" name="Rectangle 2"/>
          <p:cNvSpPr txBox="1">
            <a:spLocks noChangeArrowheads="1"/>
          </p:cNvSpPr>
          <p:nvPr/>
        </p:nvSpPr>
        <p:spPr>
          <a:xfrm>
            <a:off x="4355246" y="741796"/>
            <a:ext cx="3219547"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Step5</a:t>
            </a:r>
            <a:r>
              <a:rPr lang="zh-TW" altLang="en-US" sz="2000" b="1" dirty="0">
                <a:latin typeface="微軟正黑體" panose="020B0604030504040204" pitchFamily="34" charset="-120"/>
                <a:ea typeface="微軟正黑體" panose="020B0604030504040204" pitchFamily="34" charset="-120"/>
              </a:rPr>
              <a:t> 志願確定送出</a:t>
            </a:r>
            <a:r>
              <a:rPr lang="en-US" altLang="zh-TW" sz="2000" b="1" dirty="0">
                <a:latin typeface="微軟正黑體" panose="020B0604030504040204" pitchFamily="34" charset="-120"/>
                <a:ea typeface="微軟正黑體" panose="020B0604030504040204" pitchFamily="34" charset="-120"/>
              </a:rPr>
              <a:t>(2/3)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9" name="矩形 8"/>
          <p:cNvSpPr/>
          <p:nvPr/>
        </p:nvSpPr>
        <p:spPr>
          <a:xfrm>
            <a:off x="6649915" y="2697701"/>
            <a:ext cx="3616171" cy="112695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6649915" y="4623596"/>
            <a:ext cx="3548764" cy="48134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直線圖說文字 1 12"/>
          <p:cNvSpPr/>
          <p:nvPr/>
        </p:nvSpPr>
        <p:spPr>
          <a:xfrm>
            <a:off x="840059" y="3457575"/>
            <a:ext cx="2299019" cy="1800125"/>
          </a:xfrm>
          <a:prstGeom prst="borderCallout1">
            <a:avLst>
              <a:gd name="adj1" fmla="val 46384"/>
              <a:gd name="adj2" fmla="val 99582"/>
              <a:gd name="adj3" fmla="val 76008"/>
              <a:gd name="adj4" fmla="val 136424"/>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輸入個人「身分證號」、「出生年月日」及自設之「通行碼」和圖片之數字驗證碼後，點按「</a:t>
            </a:r>
            <a:r>
              <a:rPr lang="zh-TW" altLang="en-US" sz="1600" b="1" dirty="0">
                <a:solidFill>
                  <a:srgbClr val="FFFF00"/>
                </a:solidFill>
                <a:latin typeface="微軟正黑體" panose="020B0604030504040204" pitchFamily="34" charset="-120"/>
                <a:ea typeface="微軟正黑體" panose="020B0604030504040204" pitchFamily="34" charset="-120"/>
              </a:rPr>
              <a:t>確定送出</a:t>
            </a:r>
            <a:r>
              <a:rPr lang="en-US" altLang="zh-TW" sz="1600" b="1" dirty="0">
                <a:solidFill>
                  <a:srgbClr val="FFFF00"/>
                </a:solidFill>
                <a:latin typeface="微軟正黑體" panose="020B0604030504040204" pitchFamily="34" charset="-120"/>
                <a:ea typeface="微軟正黑體" panose="020B0604030504040204" pitchFamily="34" charset="-120"/>
              </a:rPr>
              <a:t>(</a:t>
            </a:r>
            <a:r>
              <a:rPr lang="zh-TW" altLang="en-US" sz="1600" b="1" dirty="0">
                <a:solidFill>
                  <a:srgbClr val="FFFF00"/>
                </a:solidFill>
                <a:latin typeface="微軟正黑體" panose="020B0604030504040204" pitchFamily="34" charset="-120"/>
                <a:ea typeface="微軟正黑體" panose="020B0604030504040204" pitchFamily="34" charset="-120"/>
              </a:rPr>
              <a:t>確定送出後，不得修改</a:t>
            </a:r>
            <a:r>
              <a:rPr lang="en-US" altLang="zh-TW" sz="1600" b="1" dirty="0">
                <a:solidFill>
                  <a:srgbClr val="FFFF00"/>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」按鈕。</a:t>
            </a:r>
          </a:p>
        </p:txBody>
      </p:sp>
      <p:sp>
        <p:nvSpPr>
          <p:cNvPr id="15" name="矩形 14"/>
          <p:cNvSpPr/>
          <p:nvPr/>
        </p:nvSpPr>
        <p:spPr>
          <a:xfrm>
            <a:off x="3977954" y="4696016"/>
            <a:ext cx="1953087" cy="11233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1D210E80-BEC9-4F14-A0E9-9097F61D0567}"/>
              </a:ext>
            </a:extLst>
          </p:cNvPr>
          <p:cNvSpPr/>
          <p:nvPr/>
        </p:nvSpPr>
        <p:spPr>
          <a:xfrm>
            <a:off x="3871070" y="6093069"/>
            <a:ext cx="2644029" cy="2946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AutoShape 4">
            <a:extLst>
              <a:ext uri="{FF2B5EF4-FFF2-40B4-BE49-F238E27FC236}">
                <a16:creationId xmlns:a16="http://schemas.microsoft.com/office/drawing/2014/main" id="{DA03C3F7-66F6-468C-B17F-46DC1C350BFA}"/>
              </a:ext>
            </a:extLst>
          </p:cNvPr>
          <p:cNvSpPr>
            <a:spLocks noChangeArrowheads="1"/>
          </p:cNvSpPr>
          <p:nvPr/>
        </p:nvSpPr>
        <p:spPr bwMode="auto">
          <a:xfrm rot="10800000" flipH="1" flipV="1">
            <a:off x="10059509" y="4623596"/>
            <a:ext cx="767191" cy="1386148"/>
          </a:xfrm>
          <a:prstGeom prst="wedgeRectCallout">
            <a:avLst>
              <a:gd name="adj1" fmla="val -76094"/>
              <a:gd name="adj2" fmla="val -32013"/>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spcBef>
                <a:spcPct val="0"/>
              </a:spcBef>
              <a:buClr>
                <a:schemeClr val="accent1"/>
              </a:buClr>
            </a:pPr>
            <a:r>
              <a:rPr lang="zh-TW" altLang="en-US" sz="1600" b="1" dirty="0">
                <a:solidFill>
                  <a:srgbClr val="FFFF00"/>
                </a:solidFill>
                <a:latin typeface="微軟正黑體" panose="020B0604030504040204" pitchFamily="34" charset="-120"/>
                <a:ea typeface="微軟正黑體" panose="020B0604030504040204" pitchFamily="34" charset="-120"/>
              </a:rPr>
              <a:t>確認放棄</a:t>
            </a:r>
            <a:r>
              <a:rPr lang="zh-TW" altLang="en-US" sz="1600" b="1" dirty="0">
                <a:solidFill>
                  <a:schemeClr val="bg1"/>
                </a:solidFill>
                <a:latin typeface="微軟正黑體" panose="020B0604030504040204" pitchFamily="34" charset="-120"/>
                <a:ea typeface="微軟正黑體" panose="020B0604030504040204" pitchFamily="34" charset="-120"/>
              </a:rPr>
              <a:t>選填之志願</a:t>
            </a:r>
          </a:p>
        </p:txBody>
      </p:sp>
      <p:sp>
        <p:nvSpPr>
          <p:cNvPr id="7" name="AutoShape 4">
            <a:extLst>
              <a:ext uri="{FF2B5EF4-FFF2-40B4-BE49-F238E27FC236}">
                <a16:creationId xmlns:a16="http://schemas.microsoft.com/office/drawing/2014/main" id="{852A61A9-CD54-49E9-8A22-74E77F0835FD}"/>
              </a:ext>
            </a:extLst>
          </p:cNvPr>
          <p:cNvSpPr>
            <a:spLocks noChangeArrowheads="1"/>
          </p:cNvSpPr>
          <p:nvPr/>
        </p:nvSpPr>
        <p:spPr bwMode="auto">
          <a:xfrm rot="10800000" flipH="1" flipV="1">
            <a:off x="10271493" y="2612655"/>
            <a:ext cx="755650" cy="1632689"/>
          </a:xfrm>
          <a:prstGeom prst="wedgeRectCallout">
            <a:avLst>
              <a:gd name="adj1" fmla="val -72491"/>
              <a:gd name="adj2" fmla="val -2186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just">
              <a:spcBef>
                <a:spcPct val="0"/>
              </a:spcBef>
              <a:buClr>
                <a:schemeClr val="accent1"/>
              </a:buClr>
            </a:pPr>
            <a:r>
              <a:rPr lang="zh-TW" altLang="en-US" sz="1600" b="1" dirty="0">
                <a:solidFill>
                  <a:srgbClr val="FFFF00"/>
                </a:solidFill>
                <a:latin typeface="微軟正黑體" panose="020B0604030504040204" pitchFamily="34" charset="-120"/>
                <a:ea typeface="微軟正黑體" panose="020B0604030504040204" pitchFamily="34" charset="-120"/>
              </a:rPr>
              <a:t>確認選填</a:t>
            </a:r>
            <a:r>
              <a:rPr lang="zh-TW" altLang="en-US" sz="1600" b="1" dirty="0">
                <a:solidFill>
                  <a:schemeClr val="bg1"/>
                </a:solidFill>
                <a:latin typeface="微軟正黑體" panose="020B0604030504040204" pitchFamily="34" charset="-120"/>
                <a:ea typeface="微軟正黑體" panose="020B0604030504040204" pitchFamily="34" charset="-120"/>
              </a:rPr>
              <a:t>之志願</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ctr">
              <a:spcBef>
                <a:spcPct val="0"/>
              </a:spcBef>
              <a:buClr>
                <a:schemeClr val="accent1"/>
              </a:buClr>
            </a:pP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含志願序</a:t>
            </a:r>
            <a:r>
              <a:rPr lang="en-US" altLang="zh-TW" sz="1600" b="1" dirty="0">
                <a:solidFill>
                  <a:schemeClr val="bg1"/>
                </a:solidFill>
                <a:latin typeface="微軟正黑體" panose="020B0604030504040204" pitchFamily="34" charset="-120"/>
                <a:ea typeface="微軟正黑體" panose="020B0604030504040204" pitchFamily="34" charset="-120"/>
              </a:rPr>
              <a:t>)</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grpSp>
        <p:nvGrpSpPr>
          <p:cNvPr id="16" name="群組 15">
            <a:extLst>
              <a:ext uri="{FF2B5EF4-FFF2-40B4-BE49-F238E27FC236}">
                <a16:creationId xmlns:a16="http://schemas.microsoft.com/office/drawing/2014/main" id="{D3914B9A-95BD-4A60-9FC5-A744B131A272}"/>
              </a:ext>
            </a:extLst>
          </p:cNvPr>
          <p:cNvGrpSpPr/>
          <p:nvPr/>
        </p:nvGrpSpPr>
        <p:grpSpPr>
          <a:xfrm>
            <a:off x="840060" y="738961"/>
            <a:ext cx="3321310" cy="503799"/>
            <a:chOff x="834707" y="837638"/>
            <a:chExt cx="3321310" cy="503799"/>
          </a:xfrm>
        </p:grpSpPr>
        <p:sp>
          <p:nvSpPr>
            <p:cNvPr id="17" name="TextBox 75">
              <a:extLst>
                <a:ext uri="{FF2B5EF4-FFF2-40B4-BE49-F238E27FC236}">
                  <a16:creationId xmlns:a16="http://schemas.microsoft.com/office/drawing/2014/main" id="{A90D8B6E-3FDC-4A1A-901E-64CB4520751A}"/>
                </a:ext>
              </a:extLst>
            </p:cNvPr>
            <p:cNvSpPr txBox="1"/>
            <p:nvPr/>
          </p:nvSpPr>
          <p:spPr>
            <a:xfrm>
              <a:off x="834707" y="862500"/>
              <a:ext cx="2958218"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網路</a:t>
              </a:r>
              <a:r>
                <a:rPr lang="zh-TW" altLang="en-US" sz="2400" b="1" kern="0" dirty="0">
                  <a:latin typeface="華康儷楷書" panose="03000509000000000000" pitchFamily="65" charset="-120"/>
                  <a:ea typeface="華康儷楷書" panose="03000509000000000000" pitchFamily="65" charset="-120"/>
                  <a:cs typeface="華康中黑體" pitchFamily="49" charset="-120"/>
                </a:rPr>
                <a:t>登記就讀志願序</a:t>
              </a:r>
              <a:endPar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endParaRPr>
            </a:p>
          </p:txBody>
        </p:sp>
        <p:sp>
          <p:nvSpPr>
            <p:cNvPr id="18" name="Freeform: Shape 37">
              <a:extLst>
                <a:ext uri="{FF2B5EF4-FFF2-40B4-BE49-F238E27FC236}">
                  <a16:creationId xmlns:a16="http://schemas.microsoft.com/office/drawing/2014/main" id="{C248CAA0-A847-4BA7-B89E-A88D96F5F4DA}"/>
                </a:ext>
              </a:extLst>
            </p:cNvPr>
            <p:cNvSpPr/>
            <p:nvPr/>
          </p:nvSpPr>
          <p:spPr>
            <a:xfrm>
              <a:off x="3808054"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292386186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D27382D-92F9-4527-A8A7-1857E6FE1A09}"/>
              </a:ext>
            </a:extLst>
          </p:cNvPr>
          <p:cNvSpPr txBox="1">
            <a:spLocks noChangeArrowheads="1"/>
          </p:cNvSpPr>
          <p:nvPr/>
        </p:nvSpPr>
        <p:spPr>
          <a:xfrm>
            <a:off x="830260" y="864710"/>
            <a:ext cx="10951432" cy="53778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40000"/>
              </a:lnSpc>
              <a:spcBef>
                <a:spcPts val="0"/>
              </a:spcBef>
              <a:buClr>
                <a:srgbClr val="FFB41D"/>
              </a:buClr>
              <a:buSzPct val="150000"/>
              <a:buBlip>
                <a:blip r:embed="rId2"/>
              </a:buBlip>
              <a:defRPr/>
            </a:pPr>
            <a:r>
              <a:rPr lang="zh-TW" altLang="en-US" sz="2000" b="1" dirty="0">
                <a:solidFill>
                  <a:schemeClr val="accent6">
                    <a:lumMod val="75000"/>
                  </a:schemeClr>
                </a:solidFill>
                <a:latin typeface="華康儷楷書" panose="03000509000000000000" pitchFamily="65" charset="-120"/>
                <a:ea typeface="華康儷楷書" panose="03000509000000000000" pitchFamily="65" charset="-120"/>
              </a:rPr>
              <a:t>通過資格審查考生</a:t>
            </a:r>
            <a:r>
              <a:rPr lang="zh-TW" altLang="en-US" sz="2000" b="1" dirty="0">
                <a:latin typeface="華康儷楷書" panose="03000509000000000000" pitchFamily="65" charset="-120"/>
                <a:ea typeface="華康儷楷書" panose="03000509000000000000" pitchFamily="65" charset="-120"/>
              </a:rPr>
              <a:t>須完成以下</a:t>
            </a:r>
            <a:r>
              <a:rPr lang="zh-TW" altLang="en-US" sz="2000" b="1" dirty="0">
                <a:solidFill>
                  <a:srgbClr val="0000CC"/>
                </a:solidFill>
                <a:latin typeface="華康儷楷書" panose="03000509000000000000" pitchFamily="65" charset="-120"/>
                <a:ea typeface="華康儷楷書" panose="03000509000000000000" pitchFamily="65" charset="-120"/>
              </a:rPr>
              <a:t>「上網選填校系科（組）、學程並確定送出」</a:t>
            </a:r>
            <a:r>
              <a:rPr lang="zh-TW" altLang="en-US" sz="2000" b="1" dirty="0">
                <a:latin typeface="華康儷楷書" panose="03000509000000000000" pitchFamily="65" charset="-120"/>
                <a:ea typeface="華康儷楷書" panose="03000509000000000000" pitchFamily="65" charset="-120"/>
              </a:rPr>
              <a:t>、</a:t>
            </a:r>
            <a:r>
              <a:rPr lang="zh-TW" altLang="en-US" sz="2000" b="1" dirty="0">
                <a:solidFill>
                  <a:srgbClr val="0000CC"/>
                </a:solidFill>
                <a:latin typeface="華康儷楷書" panose="03000509000000000000" pitchFamily="65" charset="-120"/>
                <a:ea typeface="華康儷楷書" panose="03000509000000000000" pitchFamily="65" charset="-120"/>
              </a:rPr>
              <a:t>「繳交指定項目甄審費用」</a:t>
            </a:r>
            <a:r>
              <a:rPr lang="zh-TW" altLang="en-US" sz="2000" b="1" dirty="0">
                <a:latin typeface="華康儷楷書" panose="03000509000000000000" pitchFamily="65" charset="-120"/>
                <a:ea typeface="華康儷楷書" panose="03000509000000000000" pitchFamily="65" charset="-120"/>
              </a:rPr>
              <a:t>及</a:t>
            </a:r>
            <a:r>
              <a:rPr lang="zh-TW" altLang="en-US" sz="2000" b="1" dirty="0">
                <a:solidFill>
                  <a:srgbClr val="0000CC"/>
                </a:solidFill>
                <a:latin typeface="華康儷楷書" panose="03000509000000000000" pitchFamily="65" charset="-120"/>
                <a:ea typeface="華康儷楷書" panose="03000509000000000000" pitchFamily="65" charset="-120"/>
              </a:rPr>
              <a:t>「網路上傳學習歷程備審資料」</a:t>
            </a:r>
            <a:r>
              <a:rPr lang="zh-TW" altLang="en-US" sz="2000" b="1" dirty="0">
                <a:latin typeface="華康儷楷書" panose="03000509000000000000" pitchFamily="65" charset="-120"/>
                <a:ea typeface="華康儷楷書" panose="03000509000000000000" pitchFamily="65" charset="-120"/>
              </a:rPr>
              <a:t>等步驟，才算完成報名程序</a:t>
            </a:r>
            <a:endParaRPr lang="en-US" altLang="zh-TW" sz="2000" b="1" dirty="0">
              <a:latin typeface="華康儷楷書" panose="03000509000000000000" pitchFamily="65" charset="-120"/>
              <a:ea typeface="華康儷楷書" panose="03000509000000000000" pitchFamily="65" charset="-120"/>
            </a:endParaRPr>
          </a:p>
          <a:p>
            <a:pPr algn="just">
              <a:lnSpc>
                <a:spcPct val="140000"/>
              </a:lnSpc>
              <a:spcBef>
                <a:spcPts val="0"/>
              </a:spcBef>
              <a:buClr>
                <a:srgbClr val="FFB41D"/>
              </a:buClr>
              <a:buSzPct val="150000"/>
              <a:buBlip>
                <a:blip r:embed="rId2"/>
              </a:buBlip>
              <a:defRPr/>
            </a:pP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考生至多報名</a:t>
            </a:r>
            <a:r>
              <a:rPr lang="en-US"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5</a:t>
            </a:r>
            <a:r>
              <a:rPr lang="zh-TW" altLang="en-US"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個</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校系科</a:t>
            </a:r>
            <a:r>
              <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組</a:t>
            </a:r>
            <a:r>
              <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、學程，各甄審學校得限制考生</a:t>
            </a:r>
            <a:r>
              <a:rPr lang="zh-TW" altLang="en-US" sz="2000"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可報名該校之系科組、學程數</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報名</a:t>
            </a:r>
            <a:endPar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endParaRPr>
          </a:p>
          <a:p>
            <a:pPr marL="0" indent="0" algn="just">
              <a:lnSpc>
                <a:spcPct val="140000"/>
              </a:lnSpc>
              <a:spcBef>
                <a:spcPts val="0"/>
              </a:spcBef>
              <a:buClr>
                <a:srgbClr val="FFB41D"/>
              </a:buClr>
              <a:buSzPct val="150000"/>
              <a:buNone/>
              <a:defRPr/>
            </a:pPr>
            <a:endParaRPr lang="en-US" altLang="zh-TW" sz="800" dirty="0">
              <a:latin typeface="Times New Roman" panose="02020603050405020304" pitchFamily="18" charset="0"/>
              <a:ea typeface="華康儷楷書" panose="03000509000000000000" pitchFamily="65" charset="-120"/>
              <a:cs typeface="Times New Roman" panose="02020603050405020304" pitchFamily="18" charset="0"/>
            </a:endParaRPr>
          </a:p>
          <a:p>
            <a:pPr algn="just">
              <a:lnSpc>
                <a:spcPct val="140000"/>
              </a:lnSpc>
              <a:spcBef>
                <a:spcPts val="0"/>
              </a:spcBef>
              <a:buClr>
                <a:srgbClr val="FFB41D"/>
              </a:buClr>
              <a:buSzPct val="150000"/>
              <a:buBlip>
                <a:blip r:embed="rId2"/>
              </a:buBlip>
              <a:defRPr/>
            </a:pPr>
            <a:r>
              <a:rPr lang="zh-TW" altLang="zh-TW" sz="2000" dirty="0">
                <a:latin typeface="Times New Roman" panose="02020603050405020304" pitchFamily="18" charset="0"/>
                <a:ea typeface="華康儷楷書" panose="03000509000000000000" pitchFamily="65" charset="-120"/>
                <a:cs typeface="Times New Roman" panose="02020603050405020304" pitchFamily="18" charset="0"/>
              </a:rPr>
              <a:t>考生須</a:t>
            </a:r>
            <a:r>
              <a:rPr lang="zh-TW" altLang="en-US" sz="2000" dirty="0">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依報名</a:t>
            </a:r>
            <a:r>
              <a:rPr kumimoji="1" lang="zh-TW" altLang="zh-TW"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校系科</a:t>
            </a:r>
            <a:r>
              <a:rPr kumimoji="1" lang="en-US" altLang="zh-TW"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a:t>
            </a:r>
            <a:r>
              <a:rPr kumimoji="1" lang="zh-TW" altLang="zh-TW"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組</a:t>
            </a:r>
            <a:r>
              <a:rPr kumimoji="1" lang="en-US" altLang="zh-TW"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a:t>
            </a:r>
            <a:r>
              <a:rPr kumimoji="1" lang="zh-TW" altLang="zh-TW"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、學程</a:t>
            </a:r>
            <a:r>
              <a:rPr kumimoji="1" lang="zh-TW" altLang="en-US"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所訂</a:t>
            </a:r>
            <a:r>
              <a:rPr kumimoji="1" lang="zh-TW" altLang="zh-TW"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繳交審查資料截止日前</a:t>
            </a:r>
            <a:r>
              <a:rPr lang="zh-TW" altLang="zh-TW" sz="2000"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zh-TW" sz="2000" b="1" dirty="0">
                <a:latin typeface="Times New Roman" panose="02020603050405020304" pitchFamily="18" charset="0"/>
                <a:ea typeface="華康儷楷書" panose="03000509000000000000" pitchFamily="65" charset="-120"/>
                <a:cs typeface="Times New Roman" panose="02020603050405020304" pitchFamily="18" charset="0"/>
              </a:rPr>
              <a:t>完成該校系科</a:t>
            </a:r>
            <a:r>
              <a:rPr lang="en-US" altLang="zh-TW" sz="2000" b="1"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zh-TW" sz="2000" b="1" dirty="0">
                <a:latin typeface="Times New Roman" panose="02020603050405020304" pitchFamily="18" charset="0"/>
                <a:ea typeface="華康儷楷書" panose="03000509000000000000" pitchFamily="65" charset="-120"/>
                <a:cs typeface="Times New Roman" panose="02020603050405020304" pitchFamily="18" charset="0"/>
              </a:rPr>
              <a:t>組</a:t>
            </a:r>
            <a:r>
              <a:rPr lang="en-US" altLang="zh-TW" sz="2000" b="1" dirty="0">
                <a:latin typeface="Times New Roman" panose="02020603050405020304" pitchFamily="18" charset="0"/>
                <a:ea typeface="華康儷楷書" panose="03000509000000000000" pitchFamily="65" charset="-120"/>
                <a:cs typeface="Times New Roman" panose="02020603050405020304" pitchFamily="18" charset="0"/>
              </a:rPr>
              <a:t>)</a:t>
            </a:r>
            <a:r>
              <a:rPr lang="zh-TW" altLang="zh-TW" sz="2000" b="1" dirty="0">
                <a:latin typeface="Times New Roman" panose="02020603050405020304" pitchFamily="18" charset="0"/>
                <a:ea typeface="華康儷楷書" panose="03000509000000000000" pitchFamily="65" charset="-120"/>
                <a:cs typeface="Times New Roman" panose="02020603050405020304" pitchFamily="18" charset="0"/>
              </a:rPr>
              <a:t>、學程審查資料</a:t>
            </a:r>
            <a:r>
              <a:rPr kumimoji="1" lang="zh-TW" altLang="zh-TW" sz="2000" b="1" dirty="0">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上傳作業並完成確認</a:t>
            </a:r>
            <a:r>
              <a:rPr kumimoji="1" lang="en-US" altLang="zh-TW" sz="2000" dirty="0">
                <a:latin typeface="Times New Roman" panose="02020603050405020304" pitchFamily="18" charset="0"/>
                <a:ea typeface="華康儷楷書" panose="03000509000000000000" pitchFamily="65" charset="-120"/>
                <a:cs typeface="Times New Roman" panose="02020603050405020304" pitchFamily="18" charset="0"/>
              </a:rPr>
              <a:t>(</a:t>
            </a:r>
            <a:r>
              <a:rPr kumimoji="1" lang="zh-TW"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若逾該校系科</a:t>
            </a:r>
            <a:r>
              <a:rPr kumimoji="1" lang="en-US"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a:t>
            </a:r>
            <a:r>
              <a:rPr kumimoji="1" lang="zh-TW"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組</a:t>
            </a:r>
            <a:r>
              <a:rPr kumimoji="1" lang="en-US"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a:t>
            </a:r>
            <a:r>
              <a:rPr kumimoji="1" lang="zh-TW"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、學程繳交截止日，本系統即關閉該校系科</a:t>
            </a:r>
            <a:r>
              <a:rPr kumimoji="1" lang="en-US"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a:t>
            </a:r>
            <a:r>
              <a:rPr kumimoji="1" lang="zh-TW"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組</a:t>
            </a:r>
            <a:r>
              <a:rPr kumimoji="1" lang="en-US"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a:t>
            </a:r>
            <a:r>
              <a:rPr kumimoji="1" lang="zh-TW"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、學程之審查資料上傳功能</a:t>
            </a:r>
            <a:r>
              <a:rPr kumimoji="1" lang="en-US" altLang="zh-TW" sz="2000" dirty="0">
                <a:latin typeface="Times New Roman" panose="02020603050405020304" pitchFamily="18" charset="0"/>
                <a:ea typeface="華康儷楷書" panose="03000509000000000000" pitchFamily="65" charset="-120"/>
                <a:cs typeface="Times New Roman" panose="02020603050405020304" pitchFamily="18" charset="0"/>
              </a:rPr>
              <a:t>)</a:t>
            </a:r>
            <a:r>
              <a:rPr kumimoji="1" lang="en-US" altLang="zh-TW" sz="2000" b="1" dirty="0">
                <a:latin typeface="Times New Roman" panose="02020603050405020304" pitchFamily="18" charset="0"/>
                <a:ea typeface="華康儷楷書" panose="03000509000000000000" pitchFamily="65" charset="-120"/>
                <a:cs typeface="Times New Roman" panose="02020603050405020304" pitchFamily="18" charset="0"/>
              </a:rPr>
              <a:t>&amp;</a:t>
            </a:r>
            <a:r>
              <a:rPr kumimoji="1" lang="zh-TW" altLang="en-US" sz="2000" b="1" dirty="0">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繳交</a:t>
            </a:r>
            <a:r>
              <a:rPr lang="zh-TW" altLang="zh-TW" sz="2000" b="1" dirty="0">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指定項目</a:t>
            </a:r>
            <a:r>
              <a:rPr kumimoji="1" lang="zh-TW" altLang="zh-TW" sz="2000" b="1" dirty="0">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甄審費用</a:t>
            </a:r>
            <a:r>
              <a:rPr kumimoji="1" lang="en-US" altLang="zh-TW" sz="20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a:t>
            </a:r>
            <a:r>
              <a:rPr kumimoji="1" lang="zh-TW" altLang="zh-TW" sz="20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繳交給報名之甄審學校</a:t>
            </a:r>
            <a:r>
              <a:rPr kumimoji="1" lang="en-US" altLang="zh-TW" sz="20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a:t>
            </a:r>
          </a:p>
          <a:p>
            <a:pPr algn="just">
              <a:lnSpc>
                <a:spcPct val="140000"/>
              </a:lnSpc>
              <a:spcBef>
                <a:spcPts val="0"/>
              </a:spcBef>
              <a:buClr>
                <a:srgbClr val="FFB41D"/>
              </a:buClr>
              <a:buSzPct val="150000"/>
              <a:buBlip>
                <a:blip r:embed="rId2"/>
              </a:buBlip>
              <a:defRPr/>
            </a:pPr>
            <a:r>
              <a:rPr kumimoji="1"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具有中央資料庫學習歷程檔案之考生，</a:t>
            </a:r>
            <a:r>
              <a:rPr kumimoji="1" lang="zh-TW" altLang="en-US"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上傳模式</a:t>
            </a:r>
            <a:r>
              <a:rPr kumimoji="1" lang="en-US" altLang="zh-TW"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a:t>
            </a:r>
            <a:r>
              <a:rPr kumimoji="1"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須就「</a:t>
            </a:r>
            <a:r>
              <a:rPr kumimoji="1" lang="zh-TW" altLang="en-US" sz="2000" u="sng"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勾選清單方式使用中央資料庫學習歷程檔案</a:t>
            </a:r>
            <a:r>
              <a:rPr kumimoji="1"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」或「</a:t>
            </a:r>
            <a:r>
              <a:rPr kumimoji="1" lang="zh-TW" altLang="en-US" sz="2000" u="sng"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採用自行上傳</a:t>
            </a:r>
            <a:r>
              <a:rPr kumimoji="1" lang="en-US" altLang="zh-TW" sz="2000" u="sng"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PDF</a:t>
            </a:r>
            <a:r>
              <a:rPr kumimoji="1" lang="zh-TW" altLang="en-US" sz="2000" u="sng"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檔案選擇方式</a:t>
            </a:r>
            <a:r>
              <a:rPr kumimoji="1"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a:t>
            </a:r>
            <a:r>
              <a:rPr kumimoji="1" lang="zh-TW" altLang="en-US"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擇一</a:t>
            </a:r>
            <a:r>
              <a:rPr kumimoji="1"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方式繳交學習歷程備審資料</a:t>
            </a:r>
            <a:endParaRPr kumimoji="1" lang="en-US" altLang="zh-TW" sz="2000" dirty="0">
              <a:latin typeface="Times New Roman" panose="02020603050405020304" pitchFamily="18" charset="0"/>
              <a:ea typeface="華康儷楷書" panose="03000509000000000000" pitchFamily="65" charset="-120"/>
              <a:cs typeface="Times New Roman" panose="02020603050405020304" pitchFamily="18" charset="0"/>
            </a:endParaRPr>
          </a:p>
          <a:p>
            <a:pPr marL="0" indent="0" algn="just">
              <a:lnSpc>
                <a:spcPct val="140000"/>
              </a:lnSpc>
              <a:spcBef>
                <a:spcPts val="0"/>
              </a:spcBef>
              <a:buClr>
                <a:srgbClr val="FFB41D"/>
              </a:buClr>
              <a:buSzPct val="150000"/>
              <a:buNone/>
              <a:defRPr/>
            </a:pPr>
            <a:endParaRPr kumimoji="1" lang="en-US" altLang="zh-TW" sz="2000" dirty="0">
              <a:latin typeface="Times New Roman" panose="02020603050405020304" pitchFamily="18" charset="0"/>
              <a:ea typeface="華康儷楷書" panose="03000509000000000000" pitchFamily="65" charset="-120"/>
              <a:cs typeface="Times New Roman" panose="02020603050405020304" pitchFamily="18" charset="0"/>
            </a:endParaRPr>
          </a:p>
          <a:p>
            <a:pPr marL="0" indent="0" algn="just">
              <a:lnSpc>
                <a:spcPct val="140000"/>
              </a:lnSpc>
              <a:spcBef>
                <a:spcPts val="0"/>
              </a:spcBef>
              <a:buClr>
                <a:srgbClr val="FFB41D"/>
              </a:buClr>
              <a:buSzPct val="150000"/>
              <a:buNone/>
              <a:defRPr/>
            </a:pPr>
            <a:endParaRPr kumimoji="1" lang="zh-TW" altLang="en-US" sz="800" dirty="0">
              <a:latin typeface="Times New Roman" panose="02020603050405020304" pitchFamily="18" charset="0"/>
              <a:ea typeface="華康儷楷書" panose="03000509000000000000" pitchFamily="65" charset="-120"/>
              <a:cs typeface="Times New Roman" panose="02020603050405020304" pitchFamily="18" charset="0"/>
            </a:endParaRPr>
          </a:p>
          <a:p>
            <a:pPr algn="just">
              <a:lnSpc>
                <a:spcPct val="140000"/>
              </a:lnSpc>
              <a:spcBef>
                <a:spcPts val="0"/>
              </a:spcBef>
              <a:buClr>
                <a:srgbClr val="FFB41D"/>
              </a:buClr>
              <a:buSzPct val="150000"/>
              <a:buBlip>
                <a:blip r:embed="rId2"/>
              </a:buBlip>
              <a:defRPr/>
            </a:pPr>
            <a:r>
              <a:rPr lang="zh-TW" altLang="en-US"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上傳學習歷程備審資料一經確認後，即不得以任何理由要求修改</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，請考生</a:t>
            </a:r>
            <a:r>
              <a:rPr lang="zh-TW" altLang="en-US" sz="2000" b="1" dirty="0">
                <a:solidFill>
                  <a:srgbClr val="FF0000"/>
                </a:solidFill>
                <a:highlight>
                  <a:srgbClr val="FFFF00"/>
                </a:highlight>
                <a:latin typeface="Times New Roman" panose="02020603050405020304" pitchFamily="18" charset="0"/>
                <a:ea typeface="華康儷楷書" panose="03000509000000000000" pitchFamily="65" charset="-120"/>
                <a:cs typeface="Times New Roman" panose="02020603050405020304" pitchFamily="18" charset="0"/>
              </a:rPr>
              <a:t>務必審慎檢視</a:t>
            </a:r>
            <a:r>
              <a:rPr lang="zh-TW" altLang="en-US" sz="2000" dirty="0">
                <a:latin typeface="Times New Roman" panose="02020603050405020304" pitchFamily="18" charset="0"/>
                <a:ea typeface="華康儷楷書" panose="03000509000000000000" pitchFamily="65" charset="-120"/>
                <a:cs typeface="Times New Roman" panose="02020603050405020304" pitchFamily="18" charset="0"/>
              </a:rPr>
              <a:t>上傳之資料後再行確認；在確認送出前，上傳檔案如須更改時，可重傳修改，但須再次檢視後確認送出</a:t>
            </a:r>
            <a:endParaRPr lang="en-US" altLang="zh-TW" sz="2000" dirty="0">
              <a:latin typeface="Times New Roman" panose="02020603050405020304" pitchFamily="18" charset="0"/>
              <a:ea typeface="華康儷楷書" panose="03000509000000000000" pitchFamily="65" charset="-120"/>
              <a:cs typeface="Times New Roman" panose="02020603050405020304" pitchFamily="18" charset="0"/>
            </a:endParaRPr>
          </a:p>
        </p:txBody>
      </p:sp>
      <p:sp>
        <p:nvSpPr>
          <p:cNvPr id="3" name="Rectangle 199">
            <a:extLst>
              <a:ext uri="{FF2B5EF4-FFF2-40B4-BE49-F238E27FC236}">
                <a16:creationId xmlns:a16="http://schemas.microsoft.com/office/drawing/2014/main" id="{F37587C2-ABD0-4A27-83BB-AF46C393FE33}"/>
              </a:ext>
            </a:extLst>
          </p:cNvPr>
          <p:cNvSpPr txBox="1">
            <a:spLocks noChangeArrowheads="1"/>
          </p:cNvSpPr>
          <p:nvPr/>
        </p:nvSpPr>
        <p:spPr>
          <a:xfrm>
            <a:off x="746275" y="93693"/>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壹、報名資格及重要事項</a:t>
            </a:r>
          </a:p>
        </p:txBody>
      </p:sp>
      <p:sp>
        <p:nvSpPr>
          <p:cNvPr id="4" name="文字方塊 3">
            <a:extLst>
              <a:ext uri="{FF2B5EF4-FFF2-40B4-BE49-F238E27FC236}">
                <a16:creationId xmlns:a16="http://schemas.microsoft.com/office/drawing/2014/main" id="{01F539D0-8D51-4BFF-8878-646BA9111E3E}"/>
              </a:ext>
            </a:extLst>
          </p:cNvPr>
          <p:cNvSpPr txBox="1"/>
          <p:nvPr/>
        </p:nvSpPr>
        <p:spPr>
          <a:xfrm>
            <a:off x="1159800" y="4580792"/>
            <a:ext cx="10201940" cy="353943"/>
          </a:xfrm>
          <a:prstGeom prst="rect">
            <a:avLst/>
          </a:prstGeom>
          <a:solidFill>
            <a:schemeClr val="accent6">
              <a:lumMod val="40000"/>
              <a:lumOff val="60000"/>
            </a:schemeClr>
          </a:solidFill>
          <a:ln>
            <a:solidFill>
              <a:srgbClr val="FF3399"/>
            </a:solidFill>
          </a:ln>
          <a:effectLst>
            <a:outerShdw blurRad="50800" dist="38100" dir="2700000" algn="tl" rotWithShape="0">
              <a:prstClr val="black">
                <a:alpha val="40000"/>
              </a:prstClr>
            </a:outerShdw>
          </a:effectLst>
        </p:spPr>
        <p:txBody>
          <a:bodyPr wrap="square" rtlCol="0">
            <a:spAutoFit/>
          </a:bodyPr>
          <a:lstStyle/>
          <a:p>
            <a:pPr algn="just"/>
            <a:r>
              <a:rPr lang="zh-TW" altLang="en-US" sz="1700" b="1" dirty="0">
                <a:latin typeface="Times New Roman" panose="02020603050405020304" pitchFamily="18" charset="0"/>
                <a:ea typeface="華康儷楷書" panose="03000509000000000000" pitchFamily="65" charset="-120"/>
                <a:cs typeface="Times New Roman" panose="02020603050405020304" pitchFamily="18" charset="0"/>
              </a:rPr>
              <a:t>上傳模式一經</a:t>
            </a:r>
            <a:r>
              <a:rPr lang="zh-TW" altLang="en-US" sz="17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確定送出後，即不得再更改</a:t>
            </a:r>
            <a:r>
              <a:rPr lang="zh-TW" altLang="en-US" sz="1700" b="1" dirty="0">
                <a:latin typeface="Times New Roman" panose="02020603050405020304" pitchFamily="18" charset="0"/>
                <a:ea typeface="華康儷楷書" panose="03000509000000000000" pitchFamily="65" charset="-120"/>
                <a:cs typeface="Times New Roman" panose="02020603050405020304" pitchFamily="18" charset="0"/>
              </a:rPr>
              <a:t>。上傳系統將依考生選擇，提供不同上傳模式，請考生審慎考慮</a:t>
            </a:r>
            <a:endParaRPr lang="en-US" altLang="zh-TW" sz="1700" b="1" dirty="0">
              <a:latin typeface="Times New Roman" panose="02020603050405020304" pitchFamily="18" charset="0"/>
              <a:ea typeface="華康儷楷書"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7893513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892ACC2-1672-485C-B94F-64891C6572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80594" y="1331175"/>
            <a:ext cx="9165432" cy="5137929"/>
          </a:xfrm>
          <a:prstGeom prst="rect">
            <a:avLst/>
          </a:prstGeom>
        </p:spPr>
      </p:pic>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8" name="Rectangle 2"/>
          <p:cNvSpPr txBox="1">
            <a:spLocks noChangeArrowheads="1"/>
          </p:cNvSpPr>
          <p:nvPr/>
        </p:nvSpPr>
        <p:spPr>
          <a:xfrm>
            <a:off x="4381037" y="752997"/>
            <a:ext cx="3429926"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Step5</a:t>
            </a:r>
            <a:r>
              <a:rPr lang="zh-TW" altLang="en-US" sz="2000" b="1" dirty="0">
                <a:latin typeface="微軟正黑體" panose="020B0604030504040204" pitchFamily="34" charset="-120"/>
                <a:ea typeface="微軟正黑體" panose="020B0604030504040204" pitchFamily="34" charset="-120"/>
              </a:rPr>
              <a:t> 志願確定送出</a:t>
            </a:r>
            <a:r>
              <a:rPr lang="en-US" altLang="zh-TW" sz="2000" b="1" dirty="0">
                <a:latin typeface="微軟正黑體" panose="020B0604030504040204" pitchFamily="34" charset="-120"/>
                <a:ea typeface="微軟正黑體" panose="020B0604030504040204" pitchFamily="34" charset="-120"/>
              </a:rPr>
              <a:t>(3/3)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6" name="直線圖說文字 1 5"/>
          <p:cNvSpPr/>
          <p:nvPr/>
        </p:nvSpPr>
        <p:spPr>
          <a:xfrm>
            <a:off x="7086551" y="5659760"/>
            <a:ext cx="3740700" cy="678441"/>
          </a:xfrm>
          <a:prstGeom prst="borderCallout1">
            <a:avLst>
              <a:gd name="adj1" fmla="val 44015"/>
              <a:gd name="adj2" fmla="val -61"/>
              <a:gd name="adj3" fmla="val 69919"/>
              <a:gd name="adj4" fmla="val -17613"/>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點選</a:t>
            </a:r>
            <a:r>
              <a:rPr lang="zh-TW" altLang="en-US" sz="1600" b="1" dirty="0">
                <a:solidFill>
                  <a:srgbClr val="FFFF00"/>
                </a:solidFill>
                <a:latin typeface="微軟正黑體" panose="020B0604030504040204" pitchFamily="34" charset="-120"/>
                <a:ea typeface="微軟正黑體" panose="020B0604030504040204" pitchFamily="34" charset="-120"/>
              </a:rPr>
              <a:t>確定送出</a:t>
            </a:r>
            <a:r>
              <a:rPr lang="zh-TW" altLang="en-US" sz="1600" b="1" dirty="0">
                <a:solidFill>
                  <a:schemeClr val="bg1"/>
                </a:solidFill>
                <a:latin typeface="微軟正黑體" panose="020B0604030504040204" pitchFamily="34" charset="-120"/>
                <a:ea typeface="微軟正黑體" panose="020B0604030504040204" pitchFamily="34" charset="-120"/>
              </a:rPr>
              <a:t>後，將不得再修改資料，</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請考生審慎考慮所選填之志願序。</a:t>
            </a:r>
          </a:p>
        </p:txBody>
      </p:sp>
      <p:sp>
        <p:nvSpPr>
          <p:cNvPr id="7" name="矩形 6"/>
          <p:cNvSpPr/>
          <p:nvPr/>
        </p:nvSpPr>
        <p:spPr>
          <a:xfrm>
            <a:off x="3974123" y="6180106"/>
            <a:ext cx="2731932" cy="2834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 name="直線單箭頭接點 4"/>
          <p:cNvCxnSpPr>
            <a:cxnSpLocks/>
          </p:cNvCxnSpPr>
          <p:nvPr/>
        </p:nvCxnSpPr>
        <p:spPr>
          <a:xfrm flipV="1">
            <a:off x="5802781" y="2951941"/>
            <a:ext cx="1190291" cy="32226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圖片 9">
            <a:extLst>
              <a:ext uri="{FF2B5EF4-FFF2-40B4-BE49-F238E27FC236}">
                <a16:creationId xmlns:a16="http://schemas.microsoft.com/office/drawing/2014/main" id="{153F668F-6F26-420A-A100-8B98259B3C45}"/>
              </a:ext>
            </a:extLst>
          </p:cNvPr>
          <p:cNvPicPr>
            <a:picLocks noChangeAspect="1"/>
          </p:cNvPicPr>
          <p:nvPr/>
        </p:nvPicPr>
        <p:blipFill rotWithShape="1">
          <a:blip r:embed="rId4">
            <a:extLst>
              <a:ext uri="{28A0092B-C50C-407E-A947-70E740481C1C}">
                <a14:useLocalDpi xmlns:a14="http://schemas.microsoft.com/office/drawing/2010/main" val="0"/>
              </a:ext>
            </a:extLst>
          </a:blip>
          <a:srcRect l="831"/>
          <a:stretch/>
        </p:blipFill>
        <p:spPr>
          <a:xfrm>
            <a:off x="3974123" y="1656557"/>
            <a:ext cx="4279590" cy="1276528"/>
          </a:xfrm>
          <a:prstGeom prst="rect">
            <a:avLst/>
          </a:prstGeom>
          <a:ln w="38100">
            <a:solidFill>
              <a:srgbClr val="FF0000"/>
            </a:solidFill>
          </a:ln>
        </p:spPr>
      </p:pic>
      <p:sp>
        <p:nvSpPr>
          <p:cNvPr id="25" name="矩形 24">
            <a:extLst>
              <a:ext uri="{FF2B5EF4-FFF2-40B4-BE49-F238E27FC236}">
                <a16:creationId xmlns:a16="http://schemas.microsoft.com/office/drawing/2014/main" id="{2D42E241-D46A-4718-8F7C-05E87DA27E68}"/>
              </a:ext>
            </a:extLst>
          </p:cNvPr>
          <p:cNvSpPr/>
          <p:nvPr/>
        </p:nvSpPr>
        <p:spPr>
          <a:xfrm>
            <a:off x="6706055" y="2313937"/>
            <a:ext cx="701451" cy="5171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 name="群組 13">
            <a:extLst>
              <a:ext uri="{FF2B5EF4-FFF2-40B4-BE49-F238E27FC236}">
                <a16:creationId xmlns:a16="http://schemas.microsoft.com/office/drawing/2014/main" id="{229918AE-F756-4451-AD99-8F5ACB5D2CA4}"/>
              </a:ext>
            </a:extLst>
          </p:cNvPr>
          <p:cNvGrpSpPr/>
          <p:nvPr/>
        </p:nvGrpSpPr>
        <p:grpSpPr>
          <a:xfrm>
            <a:off x="840060" y="738961"/>
            <a:ext cx="3321310" cy="503799"/>
            <a:chOff x="834707" y="837638"/>
            <a:chExt cx="3321310" cy="503799"/>
          </a:xfrm>
        </p:grpSpPr>
        <p:sp>
          <p:nvSpPr>
            <p:cNvPr id="15" name="TextBox 75">
              <a:extLst>
                <a:ext uri="{FF2B5EF4-FFF2-40B4-BE49-F238E27FC236}">
                  <a16:creationId xmlns:a16="http://schemas.microsoft.com/office/drawing/2014/main" id="{55A7166F-49EF-45A9-B1FB-521F45A621D5}"/>
                </a:ext>
              </a:extLst>
            </p:cNvPr>
            <p:cNvSpPr txBox="1"/>
            <p:nvPr/>
          </p:nvSpPr>
          <p:spPr>
            <a:xfrm>
              <a:off x="834707" y="862500"/>
              <a:ext cx="2958218"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網路</a:t>
              </a:r>
              <a:r>
                <a:rPr lang="zh-TW" altLang="en-US" sz="2400" b="1" kern="0" dirty="0">
                  <a:latin typeface="華康儷楷書" panose="03000509000000000000" pitchFamily="65" charset="-120"/>
                  <a:ea typeface="華康儷楷書" panose="03000509000000000000" pitchFamily="65" charset="-120"/>
                  <a:cs typeface="華康中黑體" pitchFamily="49" charset="-120"/>
                </a:rPr>
                <a:t>登記就讀志願序</a:t>
              </a:r>
              <a:endPar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endParaRPr>
            </a:p>
          </p:txBody>
        </p:sp>
        <p:sp>
          <p:nvSpPr>
            <p:cNvPr id="16" name="Freeform: Shape 37">
              <a:extLst>
                <a:ext uri="{FF2B5EF4-FFF2-40B4-BE49-F238E27FC236}">
                  <a16:creationId xmlns:a16="http://schemas.microsoft.com/office/drawing/2014/main" id="{A2BA99FF-8E42-4CC3-BA47-5515A489EEF1}"/>
                </a:ext>
              </a:extLst>
            </p:cNvPr>
            <p:cNvSpPr/>
            <p:nvPr/>
          </p:nvSpPr>
          <p:spPr>
            <a:xfrm>
              <a:off x="3808054"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416838837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04B039FD-B5E4-4134-8859-3131DEC968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72877" y="1392003"/>
            <a:ext cx="6646245" cy="5140998"/>
          </a:xfrm>
          <a:prstGeom prst="rect">
            <a:avLst/>
          </a:prstGeom>
        </p:spPr>
      </p:pic>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8" name="Rectangle 2"/>
          <p:cNvSpPr txBox="1">
            <a:spLocks noChangeArrowheads="1"/>
          </p:cNvSpPr>
          <p:nvPr/>
        </p:nvSpPr>
        <p:spPr>
          <a:xfrm>
            <a:off x="4422303" y="757703"/>
            <a:ext cx="5852234"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19138" indent="-719138">
              <a:defRPr/>
            </a:pPr>
            <a:r>
              <a:rPr lang="en-US" altLang="zh-TW" sz="2000" b="1" dirty="0">
                <a:latin typeface="微軟正黑體" panose="020B0604030504040204" pitchFamily="34" charset="-120"/>
                <a:ea typeface="微軟正黑體" panose="020B0604030504040204" pitchFamily="34" charset="-120"/>
              </a:rPr>
              <a:t>Step6</a:t>
            </a:r>
            <a:r>
              <a:rPr lang="zh-TW" altLang="en-US" sz="2000" b="1" dirty="0">
                <a:latin typeface="微軟正黑體" panose="020B0604030504040204" pitchFamily="34" charset="-120"/>
                <a:ea typeface="微軟正黑體" panose="020B0604030504040204" pitchFamily="34" charset="-120"/>
              </a:rPr>
              <a:t> 完成就讀志願登記、列印</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儲存</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就讀志願表</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6" name="矩形 5"/>
          <p:cNvSpPr/>
          <p:nvPr/>
        </p:nvSpPr>
        <p:spPr>
          <a:xfrm>
            <a:off x="5077769" y="6184670"/>
            <a:ext cx="2008831" cy="3216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直線圖說文字 1 8"/>
          <p:cNvSpPr/>
          <p:nvPr/>
        </p:nvSpPr>
        <p:spPr>
          <a:xfrm>
            <a:off x="8609476" y="4045947"/>
            <a:ext cx="2683369" cy="1839662"/>
          </a:xfrm>
          <a:prstGeom prst="borderCallout1">
            <a:avLst>
              <a:gd name="adj1" fmla="val 99588"/>
              <a:gd name="adj2" fmla="val 49435"/>
              <a:gd name="adj3" fmla="val 125672"/>
              <a:gd name="adj4" fmla="val -58743"/>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志願「確定送出」後，出現鳳梨圖示或「您已完成就讀志願序登記」文字訊息。</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spcBef>
                <a:spcPct val="0"/>
              </a:spcBef>
              <a:buClr>
                <a:schemeClr val="accent1"/>
              </a:buClr>
            </a:pPr>
            <a:endParaRPr lang="en-US" altLang="zh-TW" sz="1600" b="1" dirty="0">
              <a:solidFill>
                <a:schemeClr val="bg1"/>
              </a:solidFill>
              <a:latin typeface="微軟正黑體" panose="020B0604030504040204" pitchFamily="34" charset="-120"/>
              <a:ea typeface="微軟正黑體" panose="020B0604030504040204" pitchFamily="34" charset="-120"/>
            </a:endParaRPr>
          </a:p>
          <a:p>
            <a:pP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考生可點</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rgbClr val="FFFF00"/>
                </a:solidFill>
                <a:latin typeface="微軟正黑體" panose="020B0604030504040204" pitchFamily="34" charset="-120"/>
                <a:ea typeface="微軟正黑體" panose="020B0604030504040204" pitchFamily="34" charset="-120"/>
              </a:rPr>
              <a:t>列印</a:t>
            </a:r>
            <a:r>
              <a:rPr lang="en-US" altLang="zh-TW" sz="1600" b="1" dirty="0">
                <a:solidFill>
                  <a:srgbClr val="FFFF00"/>
                </a:solidFill>
                <a:latin typeface="微軟正黑體" panose="020B0604030504040204" pitchFamily="34" charset="-120"/>
                <a:ea typeface="微軟正黑體" panose="020B0604030504040204" pitchFamily="34" charset="-120"/>
              </a:rPr>
              <a:t>(</a:t>
            </a:r>
            <a:r>
              <a:rPr lang="zh-TW" altLang="en-US" sz="1600" b="1" dirty="0">
                <a:solidFill>
                  <a:srgbClr val="FFFF00"/>
                </a:solidFill>
                <a:latin typeface="微軟正黑體" panose="020B0604030504040204" pitchFamily="34" charset="-120"/>
                <a:ea typeface="微軟正黑體" panose="020B0604030504040204" pitchFamily="34" charset="-120"/>
              </a:rPr>
              <a:t>儲存</a:t>
            </a:r>
            <a:r>
              <a:rPr lang="en-US" altLang="zh-TW" sz="1600" b="1" dirty="0">
                <a:solidFill>
                  <a:srgbClr val="FFFF00"/>
                </a:solidFill>
                <a:latin typeface="微軟正黑體" panose="020B0604030504040204" pitchFamily="34" charset="-120"/>
                <a:ea typeface="微軟正黑體" panose="020B0604030504040204" pitchFamily="34" charset="-120"/>
              </a:rPr>
              <a:t>)</a:t>
            </a:r>
            <a:r>
              <a:rPr lang="zh-TW" altLang="en-US" sz="1600" b="1" dirty="0">
                <a:solidFill>
                  <a:srgbClr val="FFFF00"/>
                </a:solidFill>
                <a:latin typeface="微軟正黑體" panose="020B0604030504040204" pitchFamily="34" charset="-120"/>
                <a:ea typeface="微軟正黑體" panose="020B0604030504040204" pitchFamily="34" charset="-120"/>
              </a:rPr>
              <a:t>就讀志願表</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按鈕，將就讀志願表下載列印，並妥善保存。</a:t>
            </a:r>
          </a:p>
        </p:txBody>
      </p:sp>
      <p:grpSp>
        <p:nvGrpSpPr>
          <p:cNvPr id="11" name="群組 10">
            <a:extLst>
              <a:ext uri="{FF2B5EF4-FFF2-40B4-BE49-F238E27FC236}">
                <a16:creationId xmlns:a16="http://schemas.microsoft.com/office/drawing/2014/main" id="{C7AE7940-8307-4775-96AB-F8EA22805528}"/>
              </a:ext>
            </a:extLst>
          </p:cNvPr>
          <p:cNvGrpSpPr/>
          <p:nvPr/>
        </p:nvGrpSpPr>
        <p:grpSpPr>
          <a:xfrm>
            <a:off x="840060" y="738961"/>
            <a:ext cx="3321310" cy="503799"/>
            <a:chOff x="834707" y="837638"/>
            <a:chExt cx="3321310" cy="503799"/>
          </a:xfrm>
        </p:grpSpPr>
        <p:sp>
          <p:nvSpPr>
            <p:cNvPr id="12" name="TextBox 75">
              <a:extLst>
                <a:ext uri="{FF2B5EF4-FFF2-40B4-BE49-F238E27FC236}">
                  <a16:creationId xmlns:a16="http://schemas.microsoft.com/office/drawing/2014/main" id="{6064136E-4474-44AA-B8F1-2D40D54884F9}"/>
                </a:ext>
              </a:extLst>
            </p:cNvPr>
            <p:cNvSpPr txBox="1"/>
            <p:nvPr/>
          </p:nvSpPr>
          <p:spPr>
            <a:xfrm>
              <a:off x="834707" y="862500"/>
              <a:ext cx="2958218"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網路</a:t>
              </a:r>
              <a:r>
                <a:rPr lang="zh-TW" altLang="en-US" sz="2400" b="1" kern="0" dirty="0">
                  <a:latin typeface="華康儷楷書" panose="03000509000000000000" pitchFamily="65" charset="-120"/>
                  <a:ea typeface="華康儷楷書" panose="03000509000000000000" pitchFamily="65" charset="-120"/>
                  <a:cs typeface="華康中黑體" pitchFamily="49" charset="-120"/>
                </a:rPr>
                <a:t>登記就讀志願序</a:t>
              </a:r>
              <a:endPar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endParaRPr>
            </a:p>
          </p:txBody>
        </p:sp>
        <p:sp>
          <p:nvSpPr>
            <p:cNvPr id="13" name="Freeform: Shape 37">
              <a:extLst>
                <a:ext uri="{FF2B5EF4-FFF2-40B4-BE49-F238E27FC236}">
                  <a16:creationId xmlns:a16="http://schemas.microsoft.com/office/drawing/2014/main" id="{BCF62A2F-6933-4A81-83BC-5D84F5DFDB25}"/>
                </a:ext>
              </a:extLst>
            </p:cNvPr>
            <p:cNvSpPr/>
            <p:nvPr/>
          </p:nvSpPr>
          <p:spPr>
            <a:xfrm>
              <a:off x="3808054"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pic>
        <p:nvPicPr>
          <p:cNvPr id="14" name="圖片 13">
            <a:extLst>
              <a:ext uri="{FF2B5EF4-FFF2-40B4-BE49-F238E27FC236}">
                <a16:creationId xmlns:a16="http://schemas.microsoft.com/office/drawing/2014/main" id="{54A44729-82D8-4CBA-9F9B-B8D2FBE82888}"/>
              </a:ext>
            </a:extLst>
          </p:cNvPr>
          <p:cNvPicPr>
            <a:picLocks noChangeAspect="1"/>
          </p:cNvPicPr>
          <p:nvPr/>
        </p:nvPicPr>
        <p:blipFill rotWithShape="1">
          <a:blip r:embed="rId4">
            <a:extLst>
              <a:ext uri="{28A0092B-C50C-407E-A947-70E740481C1C}">
                <a14:useLocalDpi xmlns:a14="http://schemas.microsoft.com/office/drawing/2010/main" val="0"/>
              </a:ext>
            </a:extLst>
          </a:blip>
          <a:srcRect t="199" r="295"/>
          <a:stretch/>
        </p:blipFill>
        <p:spPr>
          <a:xfrm>
            <a:off x="899155" y="2980468"/>
            <a:ext cx="2698961" cy="3274417"/>
          </a:xfrm>
          <a:prstGeom prst="rect">
            <a:avLst/>
          </a:prstGeom>
        </p:spPr>
      </p:pic>
    </p:spTree>
    <p:extLst>
      <p:ext uri="{BB962C8B-B14F-4D97-AF65-F5344CB8AC3E}">
        <p14:creationId xmlns:p14="http://schemas.microsoft.com/office/powerpoint/2010/main" val="295026937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貳、考生作業系統說明</a:t>
            </a:r>
          </a:p>
        </p:txBody>
      </p:sp>
      <p:sp>
        <p:nvSpPr>
          <p:cNvPr id="9" name="Rectangle 2"/>
          <p:cNvSpPr txBox="1">
            <a:spLocks noChangeArrowheads="1"/>
          </p:cNvSpPr>
          <p:nvPr/>
        </p:nvSpPr>
        <p:spPr>
          <a:xfrm>
            <a:off x="4407847" y="733529"/>
            <a:ext cx="3201319"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19138" indent="-719138">
              <a:defRPr/>
            </a:pPr>
            <a:r>
              <a:rPr lang="zh-TW" altLang="en-US" sz="2000" b="1" dirty="0">
                <a:latin typeface="微軟正黑體" panose="020B0604030504040204" pitchFamily="34" charset="-120"/>
                <a:ea typeface="微軟正黑體" panose="020B0604030504040204" pitchFamily="34" charset="-120"/>
              </a:rPr>
              <a:t>就讀志願表</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樣張</a:t>
            </a:r>
            <a:r>
              <a:rPr lang="en-US" altLang="zh-TW" sz="2000" b="1" dirty="0">
                <a:latin typeface="微軟正黑體" panose="020B0604030504040204" pitchFamily="34" charset="-120"/>
                <a:ea typeface="微軟正黑體" panose="020B0604030504040204" pitchFamily="34" charset="-120"/>
              </a:rPr>
              <a:t>)</a:t>
            </a:r>
            <a:endParaRPr lang="zh-TW" altLang="en-US" sz="2000" kern="0" dirty="0">
              <a:solidFill>
                <a:srgbClr val="FF0000"/>
              </a:solidFill>
              <a:latin typeface="標楷體" panose="03000509000000000000" pitchFamily="65" charset="-120"/>
              <a:ea typeface="標楷體" panose="03000509000000000000" pitchFamily="65" charset="-120"/>
            </a:endParaRPr>
          </a:p>
        </p:txBody>
      </p:sp>
      <p:grpSp>
        <p:nvGrpSpPr>
          <p:cNvPr id="6" name="群組 5">
            <a:extLst>
              <a:ext uri="{FF2B5EF4-FFF2-40B4-BE49-F238E27FC236}">
                <a16:creationId xmlns:a16="http://schemas.microsoft.com/office/drawing/2014/main" id="{25EC7910-6264-4001-B1C2-19A18E9D6A24}"/>
              </a:ext>
            </a:extLst>
          </p:cNvPr>
          <p:cNvGrpSpPr/>
          <p:nvPr/>
        </p:nvGrpSpPr>
        <p:grpSpPr>
          <a:xfrm>
            <a:off x="4286986" y="1225488"/>
            <a:ext cx="4905508" cy="5395432"/>
            <a:chOff x="4286986" y="1225488"/>
            <a:chExt cx="4905508" cy="5395432"/>
          </a:xfrm>
        </p:grpSpPr>
        <p:pic>
          <p:nvPicPr>
            <p:cNvPr id="3" name="圖片 2">
              <a:extLst>
                <a:ext uri="{FF2B5EF4-FFF2-40B4-BE49-F238E27FC236}">
                  <a16:creationId xmlns:a16="http://schemas.microsoft.com/office/drawing/2014/main" id="{285F7175-391C-4E49-B0DA-FBAE7377EF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86986" y="1225488"/>
              <a:ext cx="3672975" cy="5395432"/>
            </a:xfrm>
            <a:prstGeom prst="rect">
              <a:avLst/>
            </a:prstGeom>
          </p:spPr>
        </p:pic>
        <p:sp>
          <p:nvSpPr>
            <p:cNvPr id="7" name="AutoShape 4">
              <a:extLst>
                <a:ext uri="{FF2B5EF4-FFF2-40B4-BE49-F238E27FC236}">
                  <a16:creationId xmlns:a16="http://schemas.microsoft.com/office/drawing/2014/main" id="{169216C2-425A-48F8-B99F-32A8164471F1}"/>
                </a:ext>
              </a:extLst>
            </p:cNvPr>
            <p:cNvSpPr>
              <a:spLocks noChangeArrowheads="1"/>
            </p:cNvSpPr>
            <p:nvPr/>
          </p:nvSpPr>
          <p:spPr bwMode="auto">
            <a:xfrm rot="10800000" flipH="1" flipV="1">
              <a:off x="4738147" y="5394409"/>
              <a:ext cx="4454347" cy="379657"/>
            </a:xfrm>
            <a:prstGeom prst="wedgeRectCallout">
              <a:avLst>
                <a:gd name="adj1" fmla="val 4311"/>
                <a:gd name="adj2" fmla="val 190853"/>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rgbClr val="FFFF00"/>
                  </a:solidFill>
                  <a:latin typeface="微軟正黑體" panose="020B0604030504040204" pitchFamily="34" charset="-120"/>
                  <a:ea typeface="微軟正黑體" panose="020B0604030504040204" pitchFamily="34" charset="-120"/>
                </a:rPr>
                <a:t>自行留存</a:t>
              </a:r>
              <a:r>
                <a:rPr lang="zh-TW" altLang="en-US" sz="1600" b="1" dirty="0">
                  <a:solidFill>
                    <a:schemeClr val="bg1"/>
                  </a:solidFill>
                  <a:latin typeface="微軟正黑體" panose="020B0604030504040204" pitchFamily="34" charset="-120"/>
                  <a:ea typeface="微軟正黑體" panose="020B0604030504040204" pitchFamily="34" charset="-120"/>
                </a:rPr>
                <a:t>，申請分發複查時，考生才須簽名傳真</a:t>
              </a:r>
            </a:p>
          </p:txBody>
        </p:sp>
      </p:grpSp>
      <p:grpSp>
        <p:nvGrpSpPr>
          <p:cNvPr id="10" name="群組 9">
            <a:extLst>
              <a:ext uri="{FF2B5EF4-FFF2-40B4-BE49-F238E27FC236}">
                <a16:creationId xmlns:a16="http://schemas.microsoft.com/office/drawing/2014/main" id="{4B4D1BAF-C375-48FD-AE0E-029DDDC3ABF8}"/>
              </a:ext>
            </a:extLst>
          </p:cNvPr>
          <p:cNvGrpSpPr/>
          <p:nvPr/>
        </p:nvGrpSpPr>
        <p:grpSpPr>
          <a:xfrm>
            <a:off x="840060" y="738961"/>
            <a:ext cx="3321310" cy="503799"/>
            <a:chOff x="834707" y="837638"/>
            <a:chExt cx="3321310" cy="503799"/>
          </a:xfrm>
        </p:grpSpPr>
        <p:sp>
          <p:nvSpPr>
            <p:cNvPr id="12" name="TextBox 75">
              <a:extLst>
                <a:ext uri="{FF2B5EF4-FFF2-40B4-BE49-F238E27FC236}">
                  <a16:creationId xmlns:a16="http://schemas.microsoft.com/office/drawing/2014/main" id="{F16C4BC0-2A1E-4410-A37C-DBE559C7BA15}"/>
                </a:ext>
              </a:extLst>
            </p:cNvPr>
            <p:cNvSpPr txBox="1"/>
            <p:nvPr/>
          </p:nvSpPr>
          <p:spPr>
            <a:xfrm>
              <a:off x="834707" y="862500"/>
              <a:ext cx="2958218" cy="461665"/>
            </a:xfrm>
            <a:prstGeom prst="rect">
              <a:avLst/>
            </a:prstGeom>
            <a:solidFill>
              <a:schemeClr val="accent6">
                <a:lumMod val="60000"/>
                <a:lumOff val="40000"/>
              </a:schemeClr>
            </a:solidFill>
          </p:spPr>
          <p:txBody>
            <a:bodyPr wrap="square" rtlCol="0">
              <a:spAutoFit/>
            </a:bodyPr>
            <a:lstStyle/>
            <a:p>
              <a:pPr algn="ctr">
                <a:defRPr/>
              </a:pPr>
              <a:r>
                <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rPr>
                <a:t>網路</a:t>
              </a:r>
              <a:r>
                <a:rPr lang="zh-TW" altLang="en-US" sz="2400" b="1" kern="0" dirty="0">
                  <a:latin typeface="華康儷楷書" panose="03000509000000000000" pitchFamily="65" charset="-120"/>
                  <a:ea typeface="華康儷楷書" panose="03000509000000000000" pitchFamily="65" charset="-120"/>
                  <a:cs typeface="華康中黑體" pitchFamily="49" charset="-120"/>
                </a:rPr>
                <a:t>登記就讀志願序</a:t>
              </a:r>
              <a:endParaRPr lang="zh-TW" altLang="en-US" sz="2400" b="1" kern="0" dirty="0">
                <a:latin typeface="Times New Roman" panose="02020603050405020304" pitchFamily="18" charset="0"/>
                <a:ea typeface="華康儷楷書" panose="03000509000000000000" pitchFamily="65" charset="-120"/>
                <a:cs typeface="Times New Roman" panose="02020603050405020304" pitchFamily="18" charset="0"/>
              </a:endParaRPr>
            </a:p>
          </p:txBody>
        </p:sp>
        <p:sp>
          <p:nvSpPr>
            <p:cNvPr id="13" name="Freeform: Shape 37">
              <a:extLst>
                <a:ext uri="{FF2B5EF4-FFF2-40B4-BE49-F238E27FC236}">
                  <a16:creationId xmlns:a16="http://schemas.microsoft.com/office/drawing/2014/main" id="{38E2AFA8-2ABB-450A-80AB-5F1B4EA08F3B}"/>
                </a:ext>
              </a:extLst>
            </p:cNvPr>
            <p:cNvSpPr/>
            <p:nvPr/>
          </p:nvSpPr>
          <p:spPr>
            <a:xfrm>
              <a:off x="3808054" y="837638"/>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23687403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9B46CF80-70FB-748A-D120-528C39E780FC}"/>
              </a:ext>
            </a:extLst>
          </p:cNvPr>
          <p:cNvPicPr>
            <a:picLocks noChangeAspect="1"/>
          </p:cNvPicPr>
          <p:nvPr/>
        </p:nvPicPr>
        <p:blipFill>
          <a:blip r:embed="rId3"/>
          <a:stretch>
            <a:fillRect/>
          </a:stretch>
        </p:blipFill>
        <p:spPr>
          <a:xfrm>
            <a:off x="749405" y="741146"/>
            <a:ext cx="5589849" cy="5766872"/>
          </a:xfrm>
          <a:prstGeom prst="rect">
            <a:avLst/>
          </a:prstGeom>
        </p:spPr>
      </p:pic>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參、高中職學校系統</a:t>
            </a:r>
          </a:p>
        </p:txBody>
      </p:sp>
      <p:grpSp>
        <p:nvGrpSpPr>
          <p:cNvPr id="22" name="群組 21">
            <a:extLst>
              <a:ext uri="{FF2B5EF4-FFF2-40B4-BE49-F238E27FC236}">
                <a16:creationId xmlns:a16="http://schemas.microsoft.com/office/drawing/2014/main" id="{BBC65AC6-CAB7-82BC-04D1-B10B61DBB650}"/>
              </a:ext>
            </a:extLst>
          </p:cNvPr>
          <p:cNvGrpSpPr/>
          <p:nvPr/>
        </p:nvGrpSpPr>
        <p:grpSpPr>
          <a:xfrm>
            <a:off x="749404" y="853914"/>
            <a:ext cx="10500888" cy="5469884"/>
            <a:chOff x="749404" y="853914"/>
            <a:chExt cx="10500888" cy="5469884"/>
          </a:xfrm>
        </p:grpSpPr>
        <p:sp>
          <p:nvSpPr>
            <p:cNvPr id="9" name="矩形 8">
              <a:extLst>
                <a:ext uri="{FF2B5EF4-FFF2-40B4-BE49-F238E27FC236}">
                  <a16:creationId xmlns:a16="http://schemas.microsoft.com/office/drawing/2014/main" id="{6B6F78F9-7D87-46AE-B865-8C671878ABDE}"/>
                </a:ext>
              </a:extLst>
            </p:cNvPr>
            <p:cNvSpPr/>
            <p:nvPr/>
          </p:nvSpPr>
          <p:spPr>
            <a:xfrm>
              <a:off x="2375916" y="3115866"/>
              <a:ext cx="3649499" cy="2626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向右箭號 66">
              <a:extLst>
                <a:ext uri="{FF2B5EF4-FFF2-40B4-BE49-F238E27FC236}">
                  <a16:creationId xmlns:a16="http://schemas.microsoft.com/office/drawing/2014/main" id="{3CBBF5C0-70D0-4E66-A04D-862EB3C8A590}"/>
                </a:ext>
              </a:extLst>
            </p:cNvPr>
            <p:cNvSpPr/>
            <p:nvPr/>
          </p:nvSpPr>
          <p:spPr>
            <a:xfrm>
              <a:off x="2057480" y="3115865"/>
              <a:ext cx="271624" cy="313135"/>
            </a:xfrm>
            <a:prstGeom prst="rightArrow">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dirty="0">
                <a:solidFill>
                  <a:srgbClr val="C00000"/>
                </a:solidFill>
              </a:endParaRPr>
            </a:p>
          </p:txBody>
        </p:sp>
        <p:sp>
          <p:nvSpPr>
            <p:cNvPr id="13" name="矩形 12">
              <a:extLst>
                <a:ext uri="{FF2B5EF4-FFF2-40B4-BE49-F238E27FC236}">
                  <a16:creationId xmlns:a16="http://schemas.microsoft.com/office/drawing/2014/main" id="{E46BF00C-E5D1-437B-9D22-A211ADA0D314}"/>
                </a:ext>
              </a:extLst>
            </p:cNvPr>
            <p:cNvSpPr/>
            <p:nvPr/>
          </p:nvSpPr>
          <p:spPr>
            <a:xfrm>
              <a:off x="749404" y="5307486"/>
              <a:ext cx="1308076" cy="2488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圖片 14" descr="一張含有 文字, 螢幕擷取畫面, 字型 的圖片&#10;&#10;AI 產生的內容可能不正確。">
              <a:extLst>
                <a:ext uri="{FF2B5EF4-FFF2-40B4-BE49-F238E27FC236}">
                  <a16:creationId xmlns:a16="http://schemas.microsoft.com/office/drawing/2014/main" id="{3905FFC4-0D5B-A677-468E-8AD9EE0BF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7964" y="853914"/>
              <a:ext cx="3759451" cy="2600972"/>
            </a:xfrm>
            <a:prstGeom prst="rect">
              <a:avLst/>
            </a:prstGeom>
          </p:spPr>
        </p:pic>
        <p:sp>
          <p:nvSpPr>
            <p:cNvPr id="16" name="矩形 15">
              <a:extLst>
                <a:ext uri="{FF2B5EF4-FFF2-40B4-BE49-F238E27FC236}">
                  <a16:creationId xmlns:a16="http://schemas.microsoft.com/office/drawing/2014/main" id="{A9BCEB5F-052A-9698-792D-6F207283D2FD}"/>
                </a:ext>
              </a:extLst>
            </p:cNvPr>
            <p:cNvSpPr/>
            <p:nvPr/>
          </p:nvSpPr>
          <p:spPr>
            <a:xfrm>
              <a:off x="9580646" y="2616860"/>
              <a:ext cx="814639" cy="372461"/>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400" b="1" dirty="0">
                  <a:solidFill>
                    <a:srgbClr val="0000CC"/>
                  </a:solidFill>
                  <a:latin typeface="微軟正黑體" panose="020B0604030504040204" pitchFamily="34" charset="-120"/>
                  <a:ea typeface="微軟正黑體" panose="020B0604030504040204" pitchFamily="34" charset="-120"/>
                </a:rPr>
                <a:t>登入頁</a:t>
              </a:r>
            </a:p>
          </p:txBody>
        </p:sp>
        <p:pic>
          <p:nvPicPr>
            <p:cNvPr id="20" name="圖片 19" descr="一張含有 文字, 螢幕擷取畫面, 字型 的圖片&#10;&#10;AI 產生的內容可能不正確。">
              <a:extLst>
                <a:ext uri="{FF2B5EF4-FFF2-40B4-BE49-F238E27FC236}">
                  <a16:creationId xmlns:a16="http://schemas.microsoft.com/office/drawing/2014/main" id="{9EED2038-5A41-8F40-C98A-71024160AD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9915" y="3591794"/>
              <a:ext cx="7030377" cy="2723725"/>
            </a:xfrm>
            <a:prstGeom prst="rect">
              <a:avLst/>
            </a:prstGeom>
          </p:spPr>
        </p:pic>
        <p:sp>
          <p:nvSpPr>
            <p:cNvPr id="21" name="矩形 20">
              <a:extLst>
                <a:ext uri="{FF2B5EF4-FFF2-40B4-BE49-F238E27FC236}">
                  <a16:creationId xmlns:a16="http://schemas.microsoft.com/office/drawing/2014/main" id="{0067AFBB-FCF5-1B0B-43CF-FB29EC9E12C1}"/>
                </a:ext>
              </a:extLst>
            </p:cNvPr>
            <p:cNvSpPr/>
            <p:nvPr/>
          </p:nvSpPr>
          <p:spPr>
            <a:xfrm>
              <a:off x="4177364" y="4593700"/>
              <a:ext cx="1422935" cy="17300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45671577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參、高中職學校系統</a:t>
            </a:r>
          </a:p>
        </p:txBody>
      </p:sp>
      <p:sp>
        <p:nvSpPr>
          <p:cNvPr id="9" name="圓角矩形 8"/>
          <p:cNvSpPr/>
          <p:nvPr/>
        </p:nvSpPr>
        <p:spPr>
          <a:xfrm>
            <a:off x="1131045" y="931895"/>
            <a:ext cx="5371760" cy="801489"/>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a:spLocks noChangeArrowheads="1"/>
          </p:cNvSpPr>
          <p:nvPr/>
        </p:nvSpPr>
        <p:spPr bwMode="auto">
          <a:xfrm>
            <a:off x="1225864" y="976576"/>
            <a:ext cx="52389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73050" indent="-273050"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SzPct val="150000"/>
              <a:buBlip>
                <a:blip r:embed="rId3"/>
              </a:buBlip>
            </a:pPr>
            <a:r>
              <a:rPr lang="en-US" altLang="zh-TW" sz="1800" b="1" dirty="0">
                <a:solidFill>
                  <a:srgbClr val="FF0000"/>
                </a:solidFill>
                <a:latin typeface="微軟正黑體" panose="020B0604030504040204" pitchFamily="34" charset="-120"/>
                <a:ea typeface="微軟正黑體" panose="020B0604030504040204" pitchFamily="34" charset="-120"/>
              </a:rPr>
              <a:t>115.4.13(</a:t>
            </a:r>
            <a:r>
              <a:rPr lang="zh-TW" altLang="en-US" sz="1800" b="1" dirty="0">
                <a:solidFill>
                  <a:srgbClr val="FF0000"/>
                </a:solidFill>
                <a:latin typeface="微軟正黑體" panose="020B0604030504040204" pitchFamily="34" charset="-120"/>
                <a:ea typeface="微軟正黑體" panose="020B0604030504040204" pitchFamily="34" charset="-120"/>
              </a:rPr>
              <a:t>一</a:t>
            </a:r>
            <a:r>
              <a:rPr lang="en-US" altLang="zh-TW" sz="1800" b="1" dirty="0">
                <a:solidFill>
                  <a:srgbClr val="FF0000"/>
                </a:solidFill>
                <a:latin typeface="微軟正黑體" panose="020B0604030504040204" pitchFamily="34" charset="-120"/>
                <a:ea typeface="微軟正黑體" panose="020B0604030504040204" pitchFamily="34" charset="-120"/>
              </a:rPr>
              <a:t>) 10:00</a:t>
            </a:r>
            <a:r>
              <a:rPr lang="zh-TW" altLang="en-US" sz="1800" b="1" dirty="0">
                <a:solidFill>
                  <a:srgbClr val="FF0000"/>
                </a:solidFill>
                <a:latin typeface="微軟正黑體" panose="020B0604030504040204" pitchFamily="34" charset="-120"/>
                <a:ea typeface="微軟正黑體" panose="020B0604030504040204" pitchFamily="34" charset="-120"/>
              </a:rPr>
              <a:t>起</a:t>
            </a:r>
            <a:r>
              <a:rPr lang="zh-TW" altLang="en-US" sz="1800" b="1" dirty="0">
                <a:latin typeface="微軟正黑體" panose="020B0604030504040204" pitchFamily="34" charset="-120"/>
                <a:ea typeface="微軟正黑體" panose="020B0604030504040204" pitchFamily="34" charset="-120"/>
              </a:rPr>
              <a:t>：繳費身分審查登錄情形</a:t>
            </a:r>
            <a:endParaRPr lang="en-US" altLang="zh-TW" sz="1800" b="1" dirty="0">
              <a:latin typeface="微軟正黑體" panose="020B0604030504040204" pitchFamily="34" charset="-120"/>
              <a:ea typeface="微軟正黑體" panose="020B0604030504040204" pitchFamily="34" charset="-120"/>
            </a:endParaRPr>
          </a:p>
        </p:txBody>
      </p:sp>
      <p:sp>
        <p:nvSpPr>
          <p:cNvPr id="11" name="矩形 9"/>
          <p:cNvSpPr>
            <a:spLocks noChangeArrowheads="1"/>
          </p:cNvSpPr>
          <p:nvPr/>
        </p:nvSpPr>
        <p:spPr bwMode="auto">
          <a:xfrm>
            <a:off x="1231759" y="1322810"/>
            <a:ext cx="49151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73050" indent="-273050"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SzPct val="150000"/>
              <a:buBlip>
                <a:blip r:embed="rId3"/>
              </a:buBlip>
            </a:pPr>
            <a:r>
              <a:rPr lang="en-US" altLang="zh-TW" sz="1800" b="1" dirty="0">
                <a:solidFill>
                  <a:srgbClr val="FF0000"/>
                </a:solidFill>
                <a:latin typeface="微軟正黑體" panose="020B0604030504040204" pitchFamily="34" charset="-120"/>
                <a:ea typeface="微軟正黑體" panose="020B0604030504040204" pitchFamily="34" charset="-120"/>
              </a:rPr>
              <a:t>115.4.22(</a:t>
            </a:r>
            <a:r>
              <a:rPr lang="zh-TW" altLang="en-US" sz="1800" b="1" dirty="0">
                <a:solidFill>
                  <a:srgbClr val="FF0000"/>
                </a:solidFill>
                <a:latin typeface="微軟正黑體" panose="020B0604030504040204" pitchFamily="34" charset="-120"/>
                <a:ea typeface="微軟正黑體" panose="020B0604030504040204" pitchFamily="34" charset="-120"/>
              </a:rPr>
              <a:t>三</a:t>
            </a:r>
            <a:r>
              <a:rPr lang="en-US" altLang="zh-TW" sz="1800" b="1" dirty="0">
                <a:solidFill>
                  <a:srgbClr val="FF0000"/>
                </a:solidFill>
                <a:latin typeface="微軟正黑體" panose="020B0604030504040204" pitchFamily="34" charset="-120"/>
                <a:ea typeface="微軟正黑體" panose="020B0604030504040204" pitchFamily="34" charset="-120"/>
              </a:rPr>
              <a:t>)</a:t>
            </a:r>
            <a:r>
              <a:rPr lang="zh-TW" altLang="en-US" sz="1800" b="1" dirty="0">
                <a:solidFill>
                  <a:srgbClr val="FF0000"/>
                </a:solidFill>
                <a:latin typeface="微軟正黑體" panose="020B0604030504040204" pitchFamily="34" charset="-120"/>
                <a:ea typeface="微軟正黑體" panose="020B0604030504040204" pitchFamily="34" charset="-120"/>
              </a:rPr>
              <a:t> </a:t>
            </a:r>
            <a:r>
              <a:rPr lang="en-US" altLang="zh-TW" sz="1800" b="1" dirty="0">
                <a:solidFill>
                  <a:srgbClr val="FF0000"/>
                </a:solidFill>
                <a:latin typeface="微軟正黑體" panose="020B0604030504040204" pitchFamily="34" charset="-120"/>
                <a:ea typeface="微軟正黑體" panose="020B0604030504040204" pitchFamily="34" charset="-120"/>
              </a:rPr>
              <a:t>10:00</a:t>
            </a:r>
            <a:r>
              <a:rPr lang="zh-TW" altLang="en-US" sz="1800" b="1" dirty="0">
                <a:solidFill>
                  <a:srgbClr val="FF0000"/>
                </a:solidFill>
                <a:latin typeface="微軟正黑體" panose="020B0604030504040204" pitchFamily="34" charset="-120"/>
                <a:ea typeface="微軟正黑體" panose="020B0604030504040204" pitchFamily="34" charset="-120"/>
              </a:rPr>
              <a:t>起</a:t>
            </a:r>
            <a:r>
              <a:rPr lang="zh-TW" altLang="en-US" sz="1800" b="1" dirty="0">
                <a:latin typeface="微軟正黑體" panose="020B0604030504040204" pitchFamily="34" charset="-120"/>
                <a:ea typeface="微軟正黑體" panose="020B0604030504040204" pitchFamily="34" charset="-120"/>
              </a:rPr>
              <a:t>：繳費身分審查結果</a:t>
            </a:r>
            <a:endParaRPr lang="en-US" altLang="zh-TW" sz="1800" b="1" dirty="0">
              <a:latin typeface="微軟正黑體" panose="020B0604030504040204" pitchFamily="34" charset="-120"/>
              <a:ea typeface="微軟正黑體" panose="020B0604030504040204" pitchFamily="34" charset="-120"/>
            </a:endParaRPr>
          </a:p>
        </p:txBody>
      </p:sp>
      <p:sp>
        <p:nvSpPr>
          <p:cNvPr id="12" name="圓角矩形 11"/>
          <p:cNvSpPr/>
          <p:nvPr/>
        </p:nvSpPr>
        <p:spPr>
          <a:xfrm>
            <a:off x="1131044" y="3675803"/>
            <a:ext cx="6446497" cy="800034"/>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9"/>
          <p:cNvSpPr>
            <a:spLocks noChangeArrowheads="1"/>
          </p:cNvSpPr>
          <p:nvPr/>
        </p:nvSpPr>
        <p:spPr bwMode="auto">
          <a:xfrm>
            <a:off x="1176420" y="3705718"/>
            <a:ext cx="47772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73050" indent="-273050"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SzPct val="150000"/>
              <a:buBlip>
                <a:blip r:embed="rId3"/>
              </a:buBlip>
            </a:pPr>
            <a:r>
              <a:rPr lang="en-US" altLang="zh-TW" sz="1800" b="1" dirty="0">
                <a:solidFill>
                  <a:srgbClr val="FF0000"/>
                </a:solidFill>
                <a:latin typeface="微軟正黑體" panose="020B0604030504040204" pitchFamily="34" charset="-120"/>
                <a:ea typeface="微軟正黑體" panose="020B0604030504040204" pitchFamily="34" charset="-120"/>
              </a:rPr>
              <a:t>115.4.29(</a:t>
            </a:r>
            <a:r>
              <a:rPr lang="zh-TW" altLang="en-US" sz="1800" b="1" dirty="0">
                <a:solidFill>
                  <a:srgbClr val="FF0000"/>
                </a:solidFill>
                <a:latin typeface="微軟正黑體" panose="020B0604030504040204" pitchFamily="34" charset="-120"/>
                <a:ea typeface="微軟正黑體" panose="020B0604030504040204" pitchFamily="34" charset="-120"/>
              </a:rPr>
              <a:t>三</a:t>
            </a:r>
            <a:r>
              <a:rPr lang="en-US" altLang="zh-TW" sz="1800" b="1" dirty="0">
                <a:solidFill>
                  <a:srgbClr val="FF0000"/>
                </a:solidFill>
                <a:latin typeface="微軟正黑體" panose="020B0604030504040204" pitchFamily="34" charset="-120"/>
                <a:ea typeface="微軟正黑體" panose="020B0604030504040204" pitchFamily="34" charset="-120"/>
              </a:rPr>
              <a:t>) 10:00</a:t>
            </a:r>
            <a:r>
              <a:rPr lang="zh-TW" altLang="en-US" sz="1800" b="1" dirty="0">
                <a:solidFill>
                  <a:srgbClr val="FF0000"/>
                </a:solidFill>
                <a:latin typeface="微軟正黑體" panose="020B0604030504040204" pitchFamily="34" charset="-120"/>
                <a:ea typeface="微軟正黑體" panose="020B0604030504040204" pitchFamily="34" charset="-120"/>
              </a:rPr>
              <a:t>起</a:t>
            </a:r>
            <a:r>
              <a:rPr lang="zh-TW" altLang="en-US" sz="1800" b="1" dirty="0">
                <a:latin typeface="微軟正黑體" panose="020B0604030504040204" pitchFamily="34" charset="-120"/>
                <a:ea typeface="微軟正黑體" panose="020B0604030504040204" pitchFamily="34" charset="-120"/>
              </a:rPr>
              <a:t>：資格審查登錄情形</a:t>
            </a:r>
            <a:endParaRPr lang="en-US" altLang="zh-TW" sz="1800" b="1" dirty="0">
              <a:latin typeface="微軟正黑體" panose="020B0604030504040204" pitchFamily="34" charset="-120"/>
              <a:ea typeface="微軟正黑體" panose="020B0604030504040204" pitchFamily="34" charset="-120"/>
            </a:endParaRPr>
          </a:p>
        </p:txBody>
      </p:sp>
      <p:sp>
        <p:nvSpPr>
          <p:cNvPr id="14" name="矩形 14"/>
          <p:cNvSpPr>
            <a:spLocks noChangeArrowheads="1"/>
          </p:cNvSpPr>
          <p:nvPr/>
        </p:nvSpPr>
        <p:spPr bwMode="auto">
          <a:xfrm>
            <a:off x="1166415" y="4060730"/>
            <a:ext cx="644649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3050" indent="-273050"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SzPct val="150000"/>
              <a:buBlip>
                <a:blip r:embed="rId3"/>
              </a:buBlip>
            </a:pPr>
            <a:r>
              <a:rPr lang="en-US" altLang="zh-TW" sz="1800" b="1" dirty="0">
                <a:solidFill>
                  <a:srgbClr val="FF0000"/>
                </a:solidFill>
                <a:latin typeface="微軟正黑體" panose="020B0604030504040204" pitchFamily="34" charset="-120"/>
                <a:ea typeface="微軟正黑體" panose="020B0604030504040204" pitchFamily="34" charset="-120"/>
              </a:rPr>
              <a:t>115.5.15(</a:t>
            </a:r>
            <a:r>
              <a:rPr lang="zh-TW" altLang="en-US" sz="1800" b="1" dirty="0">
                <a:solidFill>
                  <a:srgbClr val="FF0000"/>
                </a:solidFill>
                <a:latin typeface="微軟正黑體" panose="020B0604030504040204" pitchFamily="34" charset="-120"/>
                <a:ea typeface="微軟正黑體" panose="020B0604030504040204" pitchFamily="34" charset="-120"/>
              </a:rPr>
              <a:t>五</a:t>
            </a:r>
            <a:r>
              <a:rPr lang="en-US" altLang="zh-TW" sz="1800" b="1" dirty="0">
                <a:solidFill>
                  <a:srgbClr val="FF0000"/>
                </a:solidFill>
                <a:latin typeface="微軟正黑體" panose="020B0604030504040204" pitchFamily="34" charset="-120"/>
                <a:ea typeface="微軟正黑體" panose="020B0604030504040204" pitchFamily="34" charset="-120"/>
              </a:rPr>
              <a:t>) 10:00</a:t>
            </a:r>
            <a:r>
              <a:rPr lang="zh-TW" altLang="en-US" sz="1800" b="1" dirty="0">
                <a:solidFill>
                  <a:srgbClr val="FF0000"/>
                </a:solidFill>
                <a:latin typeface="微軟正黑體" panose="020B0604030504040204" pitchFamily="34" charset="-120"/>
                <a:ea typeface="微軟正黑體" panose="020B0604030504040204" pitchFamily="34" charset="-120"/>
              </a:rPr>
              <a:t>起</a:t>
            </a:r>
            <a:r>
              <a:rPr lang="zh-TW" altLang="en-US" sz="1800" b="1" dirty="0">
                <a:latin typeface="微軟正黑體" panose="020B0604030504040204" pitchFamily="34" charset="-120"/>
                <a:ea typeface="微軟正黑體" panose="020B0604030504040204" pitchFamily="34" charset="-120"/>
              </a:rPr>
              <a:t>：資格審查結果及甄審優待加分比率</a:t>
            </a:r>
          </a:p>
        </p:txBody>
      </p:sp>
      <p:pic>
        <p:nvPicPr>
          <p:cNvPr id="2" name="圖片 1"/>
          <p:cNvPicPr>
            <a:picLocks noChangeAspect="1"/>
          </p:cNvPicPr>
          <p:nvPr/>
        </p:nvPicPr>
        <p:blipFill>
          <a:blip r:embed="rId4"/>
          <a:stretch>
            <a:fillRect/>
          </a:stretch>
        </p:blipFill>
        <p:spPr>
          <a:xfrm>
            <a:off x="1131045" y="2021286"/>
            <a:ext cx="9933333" cy="1328865"/>
          </a:xfrm>
          <a:prstGeom prst="rect">
            <a:avLst/>
          </a:prstGeom>
          <a:ln>
            <a:solidFill>
              <a:schemeClr val="tx1"/>
            </a:solidFill>
          </a:ln>
        </p:spPr>
      </p:pic>
      <p:grpSp>
        <p:nvGrpSpPr>
          <p:cNvPr id="6" name="群組 5">
            <a:extLst>
              <a:ext uri="{FF2B5EF4-FFF2-40B4-BE49-F238E27FC236}">
                <a16:creationId xmlns:a16="http://schemas.microsoft.com/office/drawing/2014/main" id="{6B53936F-CD3C-49F9-99CC-0F5A5D3E565A}"/>
              </a:ext>
            </a:extLst>
          </p:cNvPr>
          <p:cNvGrpSpPr/>
          <p:nvPr/>
        </p:nvGrpSpPr>
        <p:grpSpPr>
          <a:xfrm>
            <a:off x="1131045" y="4706855"/>
            <a:ext cx="9866667" cy="1495238"/>
            <a:chOff x="1131045" y="4706855"/>
            <a:chExt cx="9866667" cy="1495238"/>
          </a:xfrm>
        </p:grpSpPr>
        <p:pic>
          <p:nvPicPr>
            <p:cNvPr id="3" name="圖片 2"/>
            <p:cNvPicPr>
              <a:picLocks noChangeAspect="1"/>
            </p:cNvPicPr>
            <p:nvPr/>
          </p:nvPicPr>
          <p:blipFill>
            <a:blip r:embed="rId5"/>
            <a:stretch>
              <a:fillRect/>
            </a:stretch>
          </p:blipFill>
          <p:spPr>
            <a:xfrm>
              <a:off x="1131045" y="4706855"/>
              <a:ext cx="9866667" cy="1495238"/>
            </a:xfrm>
            <a:prstGeom prst="rect">
              <a:avLst/>
            </a:prstGeom>
            <a:ln>
              <a:solidFill>
                <a:schemeClr val="tx1"/>
              </a:solidFill>
            </a:ln>
          </p:spPr>
        </p:pic>
        <p:pic>
          <p:nvPicPr>
            <p:cNvPr id="5" name="圖片 4">
              <a:extLst>
                <a:ext uri="{FF2B5EF4-FFF2-40B4-BE49-F238E27FC236}">
                  <a16:creationId xmlns:a16="http://schemas.microsoft.com/office/drawing/2014/main" id="{6FA7402D-C69A-4F5B-8578-6D6EFE30914D}"/>
                </a:ext>
              </a:extLst>
            </p:cNvPr>
            <p:cNvPicPr>
              <a:picLocks noChangeAspect="1"/>
            </p:cNvPicPr>
            <p:nvPr/>
          </p:nvPicPr>
          <p:blipFill>
            <a:blip r:embed="rId6"/>
            <a:stretch>
              <a:fillRect/>
            </a:stretch>
          </p:blipFill>
          <p:spPr>
            <a:xfrm>
              <a:off x="1207900" y="5255940"/>
              <a:ext cx="9688277" cy="390580"/>
            </a:xfrm>
            <a:prstGeom prst="rect">
              <a:avLst/>
            </a:prstGeom>
          </p:spPr>
        </p:pic>
      </p:grpSp>
    </p:spTree>
    <p:extLst>
      <p:ext uri="{BB962C8B-B14F-4D97-AF65-F5344CB8AC3E}">
        <p14:creationId xmlns:p14="http://schemas.microsoft.com/office/powerpoint/2010/main" val="212310688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參、高中職學校系統</a:t>
            </a:r>
          </a:p>
        </p:txBody>
      </p:sp>
      <p:sp>
        <p:nvSpPr>
          <p:cNvPr id="15" name="圓角矩形 14"/>
          <p:cNvSpPr/>
          <p:nvPr/>
        </p:nvSpPr>
        <p:spPr>
          <a:xfrm>
            <a:off x="1147268" y="1129970"/>
            <a:ext cx="5828840" cy="42454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8"/>
          <p:cNvSpPr>
            <a:spLocks noChangeArrowheads="1"/>
          </p:cNvSpPr>
          <p:nvPr/>
        </p:nvSpPr>
        <p:spPr bwMode="auto">
          <a:xfrm>
            <a:off x="1176420" y="1175768"/>
            <a:ext cx="58288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a:buSzPct val="150000"/>
              <a:buBlip>
                <a:blip r:embed="rId3"/>
              </a:buBlip>
            </a:pPr>
            <a:r>
              <a:rPr lang="en-US" altLang="zh-TW" sz="2000" b="1" dirty="0">
                <a:solidFill>
                  <a:srgbClr val="FF0000"/>
                </a:solidFill>
                <a:latin typeface="微軟正黑體" panose="020B0604030504040204" pitchFamily="34" charset="-120"/>
                <a:ea typeface="微軟正黑體" panose="020B0604030504040204" pitchFamily="34" charset="-120"/>
              </a:rPr>
              <a:t>115.5.18(</a:t>
            </a:r>
            <a:r>
              <a:rPr lang="zh-TW" altLang="en-US" sz="2000" b="1" dirty="0">
                <a:solidFill>
                  <a:srgbClr val="FF0000"/>
                </a:solidFill>
                <a:latin typeface="微軟正黑體" panose="020B0604030504040204" pitchFamily="34" charset="-120"/>
                <a:ea typeface="微軟正黑體" panose="020B0604030504040204" pitchFamily="34" charset="-120"/>
              </a:rPr>
              <a:t>一</a:t>
            </a:r>
            <a:r>
              <a:rPr lang="en-US" altLang="zh-TW" sz="2000" b="1" dirty="0">
                <a:solidFill>
                  <a:srgbClr val="FF0000"/>
                </a:solidFill>
                <a:latin typeface="微軟正黑體" panose="020B0604030504040204" pitchFamily="34" charset="-120"/>
                <a:ea typeface="微軟正黑體" panose="020B0604030504040204" pitchFamily="34" charset="-120"/>
              </a:rPr>
              <a:t>) 10:00</a:t>
            </a:r>
            <a:r>
              <a:rPr lang="zh-TW" altLang="en-US" sz="2000" b="1" dirty="0">
                <a:solidFill>
                  <a:srgbClr val="FF0000"/>
                </a:solidFill>
                <a:latin typeface="微軟正黑體" panose="020B0604030504040204" pitchFamily="34" charset="-120"/>
                <a:ea typeface="微軟正黑體" panose="020B0604030504040204" pitchFamily="34" charset="-120"/>
              </a:rPr>
              <a:t>起</a:t>
            </a:r>
            <a:r>
              <a:rPr lang="zh-TW" altLang="en-US" sz="2000" b="1" dirty="0">
                <a:latin typeface="微軟正黑體" panose="020B0604030504040204" pitchFamily="34" charset="-120"/>
                <a:ea typeface="微軟正黑體" panose="020B0604030504040204" pitchFamily="34" charset="-120"/>
              </a:rPr>
              <a:t>：考生報名確認結果查詢</a:t>
            </a:r>
          </a:p>
        </p:txBody>
      </p:sp>
      <p:sp>
        <p:nvSpPr>
          <p:cNvPr id="17" name="圓角矩形 16"/>
          <p:cNvSpPr/>
          <p:nvPr/>
        </p:nvSpPr>
        <p:spPr>
          <a:xfrm>
            <a:off x="1176420" y="3660039"/>
            <a:ext cx="5180418" cy="42454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7"/>
          <p:cNvSpPr>
            <a:spLocks noChangeArrowheads="1"/>
          </p:cNvSpPr>
          <p:nvPr/>
        </p:nvSpPr>
        <p:spPr bwMode="auto">
          <a:xfrm>
            <a:off x="1233516" y="3684477"/>
            <a:ext cx="5052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SzPct val="150000"/>
              <a:buBlip>
                <a:blip r:embed="rId3"/>
              </a:buBlip>
            </a:pPr>
            <a:r>
              <a:rPr lang="en-US" altLang="zh-TW" sz="2000" b="1" dirty="0">
                <a:solidFill>
                  <a:srgbClr val="FF0000"/>
                </a:solidFill>
                <a:latin typeface="微軟正黑體" panose="020B0604030504040204" pitchFamily="34" charset="-120"/>
                <a:ea typeface="微軟正黑體" panose="020B0604030504040204" pitchFamily="34" charset="-120"/>
              </a:rPr>
              <a:t>115.6.16(</a:t>
            </a:r>
            <a:r>
              <a:rPr lang="zh-TW" altLang="en-US" sz="2000" b="1" dirty="0">
                <a:solidFill>
                  <a:srgbClr val="FF0000"/>
                </a:solidFill>
                <a:latin typeface="微軟正黑體" panose="020B0604030504040204" pitchFamily="34" charset="-120"/>
                <a:ea typeface="微軟正黑體" panose="020B0604030504040204" pitchFamily="34" charset="-120"/>
              </a:rPr>
              <a:t>二</a:t>
            </a:r>
            <a:r>
              <a:rPr lang="en-US" altLang="zh-TW" sz="2000" b="1" dirty="0">
                <a:solidFill>
                  <a:srgbClr val="FF0000"/>
                </a:solidFill>
                <a:latin typeface="微軟正黑體" panose="020B0604030504040204" pitchFamily="34" charset="-120"/>
                <a:ea typeface="微軟正黑體" panose="020B0604030504040204" pitchFamily="34" charset="-120"/>
              </a:rPr>
              <a:t>) 10:00</a:t>
            </a:r>
            <a:r>
              <a:rPr lang="zh-TW" altLang="en-US" sz="2000" b="1" dirty="0">
                <a:solidFill>
                  <a:srgbClr val="FF0000"/>
                </a:solidFill>
                <a:latin typeface="微軟正黑體" panose="020B0604030504040204" pitchFamily="34" charset="-120"/>
                <a:ea typeface="微軟正黑體" panose="020B0604030504040204" pitchFamily="34" charset="-120"/>
              </a:rPr>
              <a:t>起</a:t>
            </a:r>
            <a:r>
              <a:rPr lang="zh-TW" altLang="en-US" sz="2000" b="1" dirty="0">
                <a:latin typeface="微軟正黑體" panose="020B0604030504040204" pitchFamily="34" charset="-120"/>
                <a:ea typeface="微軟正黑體" panose="020B0604030504040204" pitchFamily="34" charset="-120"/>
              </a:rPr>
              <a:t>：甄審總成績查詢</a:t>
            </a:r>
          </a:p>
        </p:txBody>
      </p:sp>
      <p:sp>
        <p:nvSpPr>
          <p:cNvPr id="9" name="矩形 8">
            <a:extLst>
              <a:ext uri="{FF2B5EF4-FFF2-40B4-BE49-F238E27FC236}">
                <a16:creationId xmlns:a16="http://schemas.microsoft.com/office/drawing/2014/main" id="{1FDDFAFF-F0AE-42E3-AD87-F42514A205F5}"/>
              </a:ext>
            </a:extLst>
          </p:cNvPr>
          <p:cNvSpPr/>
          <p:nvPr/>
        </p:nvSpPr>
        <p:spPr>
          <a:xfrm>
            <a:off x="6413934" y="3647060"/>
            <a:ext cx="2325620" cy="47494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400" b="1" dirty="0">
                <a:solidFill>
                  <a:srgbClr val="0000CC"/>
                </a:solidFill>
                <a:latin typeface="微軟正黑體" panose="020B0604030504040204" pitchFamily="34" charset="-120"/>
                <a:ea typeface="微軟正黑體" panose="020B0604030504040204" pitchFamily="34" charset="-120"/>
              </a:rPr>
              <a:t>依各招生學校</a:t>
            </a:r>
            <a:r>
              <a:rPr lang="zh-TW" altLang="en-US" sz="1400" b="1" dirty="0">
                <a:solidFill>
                  <a:srgbClr val="C00000"/>
                </a:solidFill>
                <a:latin typeface="微軟正黑體" panose="020B0604030504040204" pitchFamily="34" charset="-120"/>
                <a:ea typeface="微軟正黑體" panose="020B0604030504040204" pitchFamily="34" charset="-120"/>
              </a:rPr>
              <a:t>系科（組）</a:t>
            </a:r>
            <a:endParaRPr lang="en-US" altLang="zh-TW" sz="1400" b="1" dirty="0">
              <a:solidFill>
                <a:srgbClr val="C00000"/>
              </a:solidFill>
              <a:latin typeface="微軟正黑體" panose="020B0604030504040204" pitchFamily="34" charset="-120"/>
              <a:ea typeface="微軟正黑體" panose="020B0604030504040204" pitchFamily="34" charset="-120"/>
            </a:endParaRPr>
          </a:p>
          <a:p>
            <a:pPr algn="ctr"/>
            <a:r>
              <a:rPr lang="zh-TW" altLang="en-US" sz="1400" b="1" dirty="0">
                <a:solidFill>
                  <a:srgbClr val="C00000"/>
                </a:solidFill>
                <a:latin typeface="微軟正黑體" panose="020B0604030504040204" pitchFamily="34" charset="-120"/>
                <a:ea typeface="微軟正黑體" panose="020B0604030504040204" pitchFamily="34" charset="-120"/>
              </a:rPr>
              <a:t>、學程</a:t>
            </a:r>
            <a:r>
              <a:rPr lang="zh-TW" altLang="en-US" sz="1400" b="1" dirty="0">
                <a:solidFill>
                  <a:srgbClr val="0000CC"/>
                </a:solidFill>
                <a:latin typeface="微軟正黑體" panose="020B0604030504040204" pitchFamily="34" charset="-120"/>
                <a:ea typeface="微軟正黑體" panose="020B0604030504040204" pitchFamily="34" charset="-120"/>
              </a:rPr>
              <a:t>所訂時間</a:t>
            </a:r>
          </a:p>
        </p:txBody>
      </p:sp>
      <p:grpSp>
        <p:nvGrpSpPr>
          <p:cNvPr id="6" name="群組 5">
            <a:extLst>
              <a:ext uri="{FF2B5EF4-FFF2-40B4-BE49-F238E27FC236}">
                <a16:creationId xmlns:a16="http://schemas.microsoft.com/office/drawing/2014/main" id="{EB2929EC-FCCF-44C5-A774-CC2619AB4F27}"/>
              </a:ext>
            </a:extLst>
          </p:cNvPr>
          <p:cNvGrpSpPr/>
          <p:nvPr/>
        </p:nvGrpSpPr>
        <p:grpSpPr>
          <a:xfrm>
            <a:off x="1147268" y="4498326"/>
            <a:ext cx="9838095" cy="1433551"/>
            <a:chOff x="1147268" y="4498326"/>
            <a:chExt cx="9838095" cy="1433551"/>
          </a:xfrm>
        </p:grpSpPr>
        <p:pic>
          <p:nvPicPr>
            <p:cNvPr id="3" name="圖片 2"/>
            <p:cNvPicPr>
              <a:picLocks noChangeAspect="1"/>
            </p:cNvPicPr>
            <p:nvPr/>
          </p:nvPicPr>
          <p:blipFill>
            <a:blip r:embed="rId4"/>
            <a:stretch>
              <a:fillRect/>
            </a:stretch>
          </p:blipFill>
          <p:spPr>
            <a:xfrm>
              <a:off x="1147268" y="4498326"/>
              <a:ext cx="9838095" cy="1433551"/>
            </a:xfrm>
            <a:prstGeom prst="rect">
              <a:avLst/>
            </a:prstGeom>
            <a:ln>
              <a:solidFill>
                <a:schemeClr val="tx1"/>
              </a:solidFill>
            </a:ln>
          </p:spPr>
        </p:pic>
        <p:pic>
          <p:nvPicPr>
            <p:cNvPr id="5" name="圖片 4">
              <a:extLst>
                <a:ext uri="{FF2B5EF4-FFF2-40B4-BE49-F238E27FC236}">
                  <a16:creationId xmlns:a16="http://schemas.microsoft.com/office/drawing/2014/main" id="{BFA570CB-404B-4A7E-95D8-2B7EFAACB056}"/>
                </a:ext>
              </a:extLst>
            </p:cNvPr>
            <p:cNvPicPr>
              <a:picLocks noChangeAspect="1"/>
            </p:cNvPicPr>
            <p:nvPr/>
          </p:nvPicPr>
          <p:blipFill>
            <a:blip r:embed="rId5"/>
            <a:stretch>
              <a:fillRect/>
            </a:stretch>
          </p:blipFill>
          <p:spPr>
            <a:xfrm>
              <a:off x="1178169" y="5244274"/>
              <a:ext cx="9715500" cy="461934"/>
            </a:xfrm>
            <a:prstGeom prst="rect">
              <a:avLst/>
            </a:prstGeom>
          </p:spPr>
        </p:pic>
      </p:grpSp>
      <p:grpSp>
        <p:nvGrpSpPr>
          <p:cNvPr id="10" name="群組 9">
            <a:extLst>
              <a:ext uri="{FF2B5EF4-FFF2-40B4-BE49-F238E27FC236}">
                <a16:creationId xmlns:a16="http://schemas.microsoft.com/office/drawing/2014/main" id="{465ED096-7081-4425-80AE-1DCCFE922822}"/>
              </a:ext>
            </a:extLst>
          </p:cNvPr>
          <p:cNvGrpSpPr/>
          <p:nvPr/>
        </p:nvGrpSpPr>
        <p:grpSpPr>
          <a:xfrm>
            <a:off x="1233515" y="1819248"/>
            <a:ext cx="9857143" cy="1451490"/>
            <a:chOff x="1233515" y="1819248"/>
            <a:chExt cx="9857143" cy="1451490"/>
          </a:xfrm>
        </p:grpSpPr>
        <p:pic>
          <p:nvPicPr>
            <p:cNvPr id="2" name="圖片 1"/>
            <p:cNvPicPr>
              <a:picLocks noChangeAspect="1"/>
            </p:cNvPicPr>
            <p:nvPr/>
          </p:nvPicPr>
          <p:blipFill>
            <a:blip r:embed="rId6"/>
            <a:stretch>
              <a:fillRect/>
            </a:stretch>
          </p:blipFill>
          <p:spPr>
            <a:xfrm>
              <a:off x="1233515" y="1819248"/>
              <a:ext cx="9857143" cy="1451490"/>
            </a:xfrm>
            <a:prstGeom prst="rect">
              <a:avLst/>
            </a:prstGeom>
            <a:ln>
              <a:solidFill>
                <a:schemeClr val="tx1"/>
              </a:solidFill>
            </a:ln>
          </p:spPr>
        </p:pic>
        <p:pic>
          <p:nvPicPr>
            <p:cNvPr id="8" name="圖片 7">
              <a:extLst>
                <a:ext uri="{FF2B5EF4-FFF2-40B4-BE49-F238E27FC236}">
                  <a16:creationId xmlns:a16="http://schemas.microsoft.com/office/drawing/2014/main" id="{1235F0F4-7A9D-4A50-BF30-8B413E92C244}"/>
                </a:ext>
              </a:extLst>
            </p:cNvPr>
            <p:cNvPicPr>
              <a:picLocks noChangeAspect="1"/>
            </p:cNvPicPr>
            <p:nvPr/>
          </p:nvPicPr>
          <p:blipFill>
            <a:blip r:embed="rId7"/>
            <a:stretch>
              <a:fillRect/>
            </a:stretch>
          </p:blipFill>
          <p:spPr>
            <a:xfrm>
              <a:off x="1307230" y="2566651"/>
              <a:ext cx="9700739" cy="431526"/>
            </a:xfrm>
            <a:prstGeom prst="rect">
              <a:avLst/>
            </a:prstGeom>
          </p:spPr>
        </p:pic>
      </p:grpSp>
    </p:spTree>
    <p:extLst>
      <p:ext uri="{BB962C8B-B14F-4D97-AF65-F5344CB8AC3E}">
        <p14:creationId xmlns:p14="http://schemas.microsoft.com/office/powerpoint/2010/main" val="41297211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參、高中職學校系統</a:t>
            </a:r>
          </a:p>
        </p:txBody>
      </p:sp>
      <p:sp>
        <p:nvSpPr>
          <p:cNvPr id="16" name="圓角矩形 15"/>
          <p:cNvSpPr/>
          <p:nvPr/>
        </p:nvSpPr>
        <p:spPr>
          <a:xfrm>
            <a:off x="1068796" y="943294"/>
            <a:ext cx="7342914" cy="42454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7"/>
          <p:cNvSpPr>
            <a:spLocks noChangeArrowheads="1"/>
          </p:cNvSpPr>
          <p:nvPr/>
        </p:nvSpPr>
        <p:spPr bwMode="auto">
          <a:xfrm>
            <a:off x="1120932" y="967732"/>
            <a:ext cx="72907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SzPct val="150000"/>
              <a:buBlip>
                <a:blip r:embed="rId3"/>
              </a:buBlip>
            </a:pPr>
            <a:r>
              <a:rPr lang="en-US" altLang="zh-TW" sz="2000" b="1" dirty="0">
                <a:solidFill>
                  <a:srgbClr val="FF0000"/>
                </a:solidFill>
                <a:latin typeface="微軟正黑體" panose="020B0604030504040204" pitchFamily="34" charset="-120"/>
                <a:ea typeface="微軟正黑體" panose="020B0604030504040204" pitchFamily="34" charset="-120"/>
              </a:rPr>
              <a:t>115.6.22 (</a:t>
            </a:r>
            <a:r>
              <a:rPr lang="zh-TW" altLang="en-US" sz="2000" b="1" dirty="0">
                <a:solidFill>
                  <a:srgbClr val="FF0000"/>
                </a:solidFill>
                <a:latin typeface="微軟正黑體" panose="020B0604030504040204" pitchFamily="34" charset="-120"/>
                <a:ea typeface="微軟正黑體" panose="020B0604030504040204" pitchFamily="34" charset="-120"/>
              </a:rPr>
              <a:t>一</a:t>
            </a:r>
            <a:r>
              <a:rPr lang="en-US" altLang="zh-TW" sz="2000" b="1" dirty="0">
                <a:solidFill>
                  <a:srgbClr val="FF0000"/>
                </a:solidFill>
                <a:latin typeface="微軟正黑體" panose="020B0604030504040204" pitchFamily="34" charset="-120"/>
                <a:ea typeface="微軟正黑體" panose="020B0604030504040204" pitchFamily="34" charset="-120"/>
              </a:rPr>
              <a:t>)10:00</a:t>
            </a:r>
            <a:r>
              <a:rPr lang="zh-TW" altLang="en-US" sz="2000" b="1" dirty="0">
                <a:solidFill>
                  <a:srgbClr val="FF0000"/>
                </a:solidFill>
                <a:latin typeface="微軟正黑體" panose="020B0604030504040204" pitchFamily="34" charset="-120"/>
                <a:ea typeface="微軟正黑體" panose="020B0604030504040204" pitchFamily="34" charset="-120"/>
              </a:rPr>
              <a:t>起</a:t>
            </a:r>
            <a:r>
              <a:rPr lang="zh-TW" altLang="en-US" sz="2000" b="1" dirty="0">
                <a:latin typeface="微軟正黑體" panose="020B0604030504040204" pitchFamily="34" charset="-120"/>
                <a:ea typeface="微軟正黑體" panose="020B0604030504040204" pitchFamily="34" charset="-120"/>
              </a:rPr>
              <a:t>：考生甄審結果</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正、備取生名單</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查詢</a:t>
            </a:r>
          </a:p>
        </p:txBody>
      </p:sp>
      <p:sp>
        <p:nvSpPr>
          <p:cNvPr id="19" name="圓角矩形 18"/>
          <p:cNvSpPr/>
          <p:nvPr/>
        </p:nvSpPr>
        <p:spPr>
          <a:xfrm>
            <a:off x="1068795" y="3549570"/>
            <a:ext cx="6395873" cy="42454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7"/>
          <p:cNvSpPr>
            <a:spLocks noChangeArrowheads="1"/>
          </p:cNvSpPr>
          <p:nvPr/>
        </p:nvSpPr>
        <p:spPr bwMode="auto">
          <a:xfrm>
            <a:off x="1110971" y="3574008"/>
            <a:ext cx="65927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a:buSzPct val="150000"/>
              <a:buBlip>
                <a:blip r:embed="rId3"/>
              </a:buBlip>
            </a:pPr>
            <a:r>
              <a:rPr lang="en-US" altLang="zh-TW" sz="2000" b="1" dirty="0">
                <a:solidFill>
                  <a:srgbClr val="FF0000"/>
                </a:solidFill>
                <a:latin typeface="微軟正黑體" panose="020B0604030504040204" pitchFamily="34" charset="-120"/>
                <a:ea typeface="微軟正黑體" panose="020B0604030504040204" pitchFamily="34" charset="-120"/>
              </a:rPr>
              <a:t>115.7.1 (</a:t>
            </a:r>
            <a:r>
              <a:rPr lang="zh-TW" altLang="en-US" sz="2000" b="1" dirty="0">
                <a:solidFill>
                  <a:srgbClr val="FF0000"/>
                </a:solidFill>
                <a:latin typeface="微軟正黑體" panose="020B0604030504040204" pitchFamily="34" charset="-120"/>
                <a:ea typeface="微軟正黑體" panose="020B0604030504040204" pitchFamily="34" charset="-120"/>
              </a:rPr>
              <a:t>三</a:t>
            </a:r>
            <a:r>
              <a:rPr lang="en-US" altLang="zh-TW" sz="2000" b="1" dirty="0">
                <a:solidFill>
                  <a:srgbClr val="FF0000"/>
                </a:solidFill>
                <a:latin typeface="微軟正黑體" panose="020B0604030504040204" pitchFamily="34" charset="-120"/>
                <a:ea typeface="微軟正黑體" panose="020B0604030504040204" pitchFamily="34" charset="-120"/>
              </a:rPr>
              <a:t>)10:00</a:t>
            </a:r>
            <a:r>
              <a:rPr lang="zh-TW" altLang="en-US" sz="2000" b="1" dirty="0">
                <a:solidFill>
                  <a:srgbClr val="FF0000"/>
                </a:solidFill>
                <a:latin typeface="微軟正黑體" panose="020B0604030504040204" pitchFamily="34" charset="-120"/>
                <a:ea typeface="微軟正黑體" panose="020B0604030504040204" pitchFamily="34" charset="-120"/>
              </a:rPr>
              <a:t>起</a:t>
            </a:r>
            <a:r>
              <a:rPr lang="zh-TW" altLang="en-US" sz="2000" b="1" dirty="0">
                <a:latin typeface="微軟正黑體" panose="020B0604030504040204" pitchFamily="34" charset="-120"/>
                <a:ea typeface="微軟正黑體" panose="020B0604030504040204" pitchFamily="34" charset="-120"/>
              </a:rPr>
              <a:t>：考生選填就讀志願序狀況查詢</a:t>
            </a:r>
          </a:p>
        </p:txBody>
      </p:sp>
      <p:sp>
        <p:nvSpPr>
          <p:cNvPr id="9" name="矩形 8">
            <a:extLst>
              <a:ext uri="{FF2B5EF4-FFF2-40B4-BE49-F238E27FC236}">
                <a16:creationId xmlns:a16="http://schemas.microsoft.com/office/drawing/2014/main" id="{174FA1B5-78BF-4492-8ED7-1C9E6D522A94}"/>
              </a:ext>
            </a:extLst>
          </p:cNvPr>
          <p:cNvSpPr/>
          <p:nvPr/>
        </p:nvSpPr>
        <p:spPr>
          <a:xfrm>
            <a:off x="8532880" y="930315"/>
            <a:ext cx="2325620" cy="47494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400" b="1" dirty="0">
                <a:solidFill>
                  <a:srgbClr val="0000CC"/>
                </a:solidFill>
                <a:latin typeface="微軟正黑體" panose="020B0604030504040204" pitchFamily="34" charset="-120"/>
                <a:ea typeface="微軟正黑體" panose="020B0604030504040204" pitchFamily="34" charset="-120"/>
              </a:rPr>
              <a:t>依各招生學校</a:t>
            </a:r>
            <a:r>
              <a:rPr lang="zh-TW" altLang="en-US" sz="1400" b="1" dirty="0">
                <a:solidFill>
                  <a:srgbClr val="C00000"/>
                </a:solidFill>
                <a:latin typeface="微軟正黑體" panose="020B0604030504040204" pitchFamily="34" charset="-120"/>
                <a:ea typeface="微軟正黑體" panose="020B0604030504040204" pitchFamily="34" charset="-120"/>
              </a:rPr>
              <a:t>系科（組）</a:t>
            </a:r>
            <a:endParaRPr lang="en-US" altLang="zh-TW" sz="1400" b="1" dirty="0">
              <a:solidFill>
                <a:srgbClr val="C00000"/>
              </a:solidFill>
              <a:latin typeface="微軟正黑體" panose="020B0604030504040204" pitchFamily="34" charset="-120"/>
              <a:ea typeface="微軟正黑體" panose="020B0604030504040204" pitchFamily="34" charset="-120"/>
            </a:endParaRPr>
          </a:p>
          <a:p>
            <a:pPr algn="ctr"/>
            <a:r>
              <a:rPr lang="zh-TW" altLang="en-US" sz="1400" b="1" dirty="0">
                <a:solidFill>
                  <a:srgbClr val="C00000"/>
                </a:solidFill>
                <a:latin typeface="微軟正黑體" panose="020B0604030504040204" pitchFamily="34" charset="-120"/>
                <a:ea typeface="微軟正黑體" panose="020B0604030504040204" pitchFamily="34" charset="-120"/>
              </a:rPr>
              <a:t>、學程</a:t>
            </a:r>
            <a:r>
              <a:rPr lang="zh-TW" altLang="en-US" sz="1400" b="1" dirty="0">
                <a:solidFill>
                  <a:srgbClr val="0000CC"/>
                </a:solidFill>
                <a:latin typeface="微軟正黑體" panose="020B0604030504040204" pitchFamily="34" charset="-120"/>
                <a:ea typeface="微軟正黑體" panose="020B0604030504040204" pitchFamily="34" charset="-120"/>
              </a:rPr>
              <a:t>所訂時間</a:t>
            </a:r>
          </a:p>
        </p:txBody>
      </p:sp>
      <p:grpSp>
        <p:nvGrpSpPr>
          <p:cNvPr id="8" name="群組 7">
            <a:extLst>
              <a:ext uri="{FF2B5EF4-FFF2-40B4-BE49-F238E27FC236}">
                <a16:creationId xmlns:a16="http://schemas.microsoft.com/office/drawing/2014/main" id="{F819017E-A223-4FFD-875E-14374C935C9C}"/>
              </a:ext>
            </a:extLst>
          </p:cNvPr>
          <p:cNvGrpSpPr/>
          <p:nvPr/>
        </p:nvGrpSpPr>
        <p:grpSpPr>
          <a:xfrm>
            <a:off x="1120932" y="4416081"/>
            <a:ext cx="9800000" cy="1515796"/>
            <a:chOff x="1120932" y="4416081"/>
            <a:chExt cx="9800000" cy="1515796"/>
          </a:xfrm>
        </p:grpSpPr>
        <p:pic>
          <p:nvPicPr>
            <p:cNvPr id="3" name="圖片 2"/>
            <p:cNvPicPr>
              <a:picLocks noChangeAspect="1"/>
            </p:cNvPicPr>
            <p:nvPr/>
          </p:nvPicPr>
          <p:blipFill>
            <a:blip r:embed="rId4"/>
            <a:stretch>
              <a:fillRect/>
            </a:stretch>
          </p:blipFill>
          <p:spPr>
            <a:xfrm>
              <a:off x="1120932" y="4416081"/>
              <a:ext cx="9800000" cy="1515796"/>
            </a:xfrm>
            <a:prstGeom prst="rect">
              <a:avLst/>
            </a:prstGeom>
            <a:ln>
              <a:solidFill>
                <a:schemeClr val="tx1"/>
              </a:solidFill>
            </a:ln>
          </p:spPr>
        </p:pic>
        <p:pic>
          <p:nvPicPr>
            <p:cNvPr id="7" name="圖片 6">
              <a:extLst>
                <a:ext uri="{FF2B5EF4-FFF2-40B4-BE49-F238E27FC236}">
                  <a16:creationId xmlns:a16="http://schemas.microsoft.com/office/drawing/2014/main" id="{DB71C742-6436-4BCE-86B5-E9B3EDD3EB6D}"/>
                </a:ext>
              </a:extLst>
            </p:cNvPr>
            <p:cNvPicPr>
              <a:picLocks noChangeAspect="1"/>
            </p:cNvPicPr>
            <p:nvPr/>
          </p:nvPicPr>
          <p:blipFill>
            <a:blip r:embed="rId5"/>
            <a:stretch>
              <a:fillRect/>
            </a:stretch>
          </p:blipFill>
          <p:spPr>
            <a:xfrm>
              <a:off x="1160585" y="5262949"/>
              <a:ext cx="9689123" cy="372919"/>
            </a:xfrm>
            <a:prstGeom prst="rect">
              <a:avLst/>
            </a:prstGeom>
          </p:spPr>
        </p:pic>
      </p:grpSp>
      <p:grpSp>
        <p:nvGrpSpPr>
          <p:cNvPr id="12" name="群組 11">
            <a:extLst>
              <a:ext uri="{FF2B5EF4-FFF2-40B4-BE49-F238E27FC236}">
                <a16:creationId xmlns:a16="http://schemas.microsoft.com/office/drawing/2014/main" id="{1D270C99-652B-4BB7-91EC-5920505ADE75}"/>
              </a:ext>
            </a:extLst>
          </p:cNvPr>
          <p:cNvGrpSpPr/>
          <p:nvPr/>
        </p:nvGrpSpPr>
        <p:grpSpPr>
          <a:xfrm>
            <a:off x="1120932" y="1670992"/>
            <a:ext cx="9847619" cy="1436615"/>
            <a:chOff x="1120932" y="1670992"/>
            <a:chExt cx="9847619" cy="1436615"/>
          </a:xfrm>
        </p:grpSpPr>
        <p:pic>
          <p:nvPicPr>
            <p:cNvPr id="2" name="圖片 1"/>
            <p:cNvPicPr>
              <a:picLocks noChangeAspect="1"/>
            </p:cNvPicPr>
            <p:nvPr/>
          </p:nvPicPr>
          <p:blipFill>
            <a:blip r:embed="rId6"/>
            <a:stretch>
              <a:fillRect/>
            </a:stretch>
          </p:blipFill>
          <p:spPr>
            <a:xfrm>
              <a:off x="1120932" y="1670992"/>
              <a:ext cx="9847619" cy="1436615"/>
            </a:xfrm>
            <a:prstGeom prst="rect">
              <a:avLst/>
            </a:prstGeom>
            <a:ln>
              <a:solidFill>
                <a:schemeClr val="tx1"/>
              </a:solidFill>
            </a:ln>
          </p:spPr>
        </p:pic>
        <p:pic>
          <p:nvPicPr>
            <p:cNvPr id="11" name="圖片 10">
              <a:extLst>
                <a:ext uri="{FF2B5EF4-FFF2-40B4-BE49-F238E27FC236}">
                  <a16:creationId xmlns:a16="http://schemas.microsoft.com/office/drawing/2014/main" id="{D784E438-FFB3-4318-984B-1220B7494F08}"/>
                </a:ext>
              </a:extLst>
            </p:cNvPr>
            <p:cNvPicPr>
              <a:picLocks noChangeAspect="1"/>
            </p:cNvPicPr>
            <p:nvPr/>
          </p:nvPicPr>
          <p:blipFill>
            <a:blip r:embed="rId7"/>
            <a:stretch>
              <a:fillRect/>
            </a:stretch>
          </p:blipFill>
          <p:spPr>
            <a:xfrm>
              <a:off x="1178169" y="2502163"/>
              <a:ext cx="9697915" cy="337751"/>
            </a:xfrm>
            <a:prstGeom prst="rect">
              <a:avLst/>
            </a:prstGeom>
          </p:spPr>
        </p:pic>
      </p:grpSp>
    </p:spTree>
    <p:extLst>
      <p:ext uri="{BB962C8B-B14F-4D97-AF65-F5344CB8AC3E}">
        <p14:creationId xmlns:p14="http://schemas.microsoft.com/office/powerpoint/2010/main" val="223017409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621981A5-2C52-45DF-B694-1A8F16D6791F}"/>
              </a:ext>
            </a:extLst>
          </p:cNvPr>
          <p:cNvGrpSpPr/>
          <p:nvPr/>
        </p:nvGrpSpPr>
        <p:grpSpPr>
          <a:xfrm>
            <a:off x="1009086" y="4508672"/>
            <a:ext cx="9838095" cy="1552141"/>
            <a:chOff x="1009086" y="4508672"/>
            <a:chExt cx="9838095" cy="1552141"/>
          </a:xfrm>
        </p:grpSpPr>
        <p:pic>
          <p:nvPicPr>
            <p:cNvPr id="3" name="圖片 2"/>
            <p:cNvPicPr>
              <a:picLocks noChangeAspect="1"/>
            </p:cNvPicPr>
            <p:nvPr/>
          </p:nvPicPr>
          <p:blipFill>
            <a:blip r:embed="rId3"/>
            <a:stretch>
              <a:fillRect/>
            </a:stretch>
          </p:blipFill>
          <p:spPr>
            <a:xfrm>
              <a:off x="1009086" y="4508672"/>
              <a:ext cx="9838095" cy="1552141"/>
            </a:xfrm>
            <a:prstGeom prst="rect">
              <a:avLst/>
            </a:prstGeom>
            <a:ln>
              <a:solidFill>
                <a:schemeClr val="tx1"/>
              </a:solidFill>
            </a:ln>
          </p:spPr>
        </p:pic>
        <p:pic>
          <p:nvPicPr>
            <p:cNvPr id="5" name="圖片 4">
              <a:extLst>
                <a:ext uri="{FF2B5EF4-FFF2-40B4-BE49-F238E27FC236}">
                  <a16:creationId xmlns:a16="http://schemas.microsoft.com/office/drawing/2014/main" id="{423EAFD0-8808-41B7-AA05-E3A2339663CF}"/>
                </a:ext>
              </a:extLst>
            </p:cNvPr>
            <p:cNvPicPr>
              <a:picLocks noChangeAspect="1"/>
            </p:cNvPicPr>
            <p:nvPr/>
          </p:nvPicPr>
          <p:blipFill>
            <a:blip r:embed="rId4"/>
            <a:stretch>
              <a:fillRect/>
            </a:stretch>
          </p:blipFill>
          <p:spPr>
            <a:xfrm>
              <a:off x="1072662" y="5403764"/>
              <a:ext cx="9707852" cy="381573"/>
            </a:xfrm>
            <a:prstGeom prst="rect">
              <a:avLst/>
            </a:prstGeom>
          </p:spPr>
        </p:pic>
      </p:grpSp>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參、高中職學校系統</a:t>
            </a:r>
          </a:p>
        </p:txBody>
      </p:sp>
      <p:sp>
        <p:nvSpPr>
          <p:cNvPr id="15" name="圓角矩形 14"/>
          <p:cNvSpPr/>
          <p:nvPr/>
        </p:nvSpPr>
        <p:spPr>
          <a:xfrm>
            <a:off x="987428" y="928881"/>
            <a:ext cx="6563539" cy="42454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7"/>
          <p:cNvSpPr>
            <a:spLocks noChangeArrowheads="1"/>
          </p:cNvSpPr>
          <p:nvPr/>
        </p:nvSpPr>
        <p:spPr bwMode="auto">
          <a:xfrm>
            <a:off x="1104973" y="963678"/>
            <a:ext cx="64459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a:buSzPct val="150000"/>
              <a:buBlip>
                <a:blip r:embed="rId5"/>
              </a:buBlip>
            </a:pPr>
            <a:r>
              <a:rPr lang="en-US" altLang="zh-TW" sz="2000" b="1" dirty="0">
                <a:solidFill>
                  <a:srgbClr val="FF0000"/>
                </a:solidFill>
                <a:latin typeface="微軟正黑體" panose="020B0604030504040204" pitchFamily="34" charset="-120"/>
                <a:ea typeface="微軟正黑體" panose="020B0604030504040204" pitchFamily="34" charset="-120"/>
              </a:rPr>
              <a:t>115.7.7 (</a:t>
            </a:r>
            <a:r>
              <a:rPr lang="zh-TW" altLang="en-US" sz="2000" b="1" dirty="0">
                <a:solidFill>
                  <a:srgbClr val="FF0000"/>
                </a:solidFill>
                <a:latin typeface="微軟正黑體" panose="020B0604030504040204" pitchFamily="34" charset="-120"/>
                <a:ea typeface="微軟正黑體" panose="020B0604030504040204" pitchFamily="34" charset="-120"/>
              </a:rPr>
              <a:t>二</a:t>
            </a:r>
            <a:r>
              <a:rPr lang="en-US" altLang="zh-TW" sz="2000" b="1" dirty="0">
                <a:solidFill>
                  <a:srgbClr val="FF0000"/>
                </a:solidFill>
                <a:latin typeface="微軟正黑體" panose="020B0604030504040204" pitchFamily="34" charset="-120"/>
                <a:ea typeface="微軟正黑體" panose="020B0604030504040204" pitchFamily="34" charset="-120"/>
              </a:rPr>
              <a:t>)10:00</a:t>
            </a:r>
            <a:r>
              <a:rPr lang="zh-TW" altLang="en-US" sz="2000" b="1" dirty="0">
                <a:solidFill>
                  <a:srgbClr val="FF0000"/>
                </a:solidFill>
                <a:latin typeface="微軟正黑體" panose="020B0604030504040204" pitchFamily="34" charset="-120"/>
                <a:ea typeface="微軟正黑體" panose="020B0604030504040204" pitchFamily="34" charset="-120"/>
              </a:rPr>
              <a:t>起</a:t>
            </a:r>
            <a:r>
              <a:rPr lang="zh-TW" altLang="en-US" sz="2000" b="1" dirty="0">
                <a:latin typeface="微軟正黑體" panose="020B0604030504040204" pitchFamily="34" charset="-120"/>
                <a:ea typeface="微軟正黑體" panose="020B0604030504040204" pitchFamily="34" charset="-120"/>
              </a:rPr>
              <a:t>：就讀志願序統一分發結果查詢</a:t>
            </a:r>
          </a:p>
        </p:txBody>
      </p:sp>
      <p:sp>
        <p:nvSpPr>
          <p:cNvPr id="17" name="圓角矩形 16"/>
          <p:cNvSpPr/>
          <p:nvPr/>
        </p:nvSpPr>
        <p:spPr>
          <a:xfrm>
            <a:off x="1009086" y="3689154"/>
            <a:ext cx="5391714" cy="42454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7"/>
          <p:cNvSpPr>
            <a:spLocks noChangeArrowheads="1"/>
          </p:cNvSpPr>
          <p:nvPr/>
        </p:nvSpPr>
        <p:spPr bwMode="auto">
          <a:xfrm>
            <a:off x="1104973" y="3723951"/>
            <a:ext cx="51635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a:buSzPct val="150000"/>
              <a:buBlip>
                <a:blip r:embed="rId5"/>
              </a:buBlip>
            </a:pPr>
            <a:r>
              <a:rPr lang="en-US" altLang="zh-TW" sz="2000" b="1" dirty="0">
                <a:solidFill>
                  <a:srgbClr val="FF0000"/>
                </a:solidFill>
                <a:latin typeface="微軟正黑體" panose="020B0604030504040204" pitchFamily="34" charset="-120"/>
                <a:ea typeface="微軟正黑體" panose="020B0604030504040204" pitchFamily="34" charset="-120"/>
              </a:rPr>
              <a:t>115.7.7 (</a:t>
            </a:r>
            <a:r>
              <a:rPr lang="zh-TW" altLang="en-US" sz="2000" b="1" dirty="0">
                <a:solidFill>
                  <a:srgbClr val="FF0000"/>
                </a:solidFill>
                <a:latin typeface="微軟正黑體" panose="020B0604030504040204" pitchFamily="34" charset="-120"/>
                <a:ea typeface="微軟正黑體" panose="020B0604030504040204" pitchFamily="34" charset="-120"/>
              </a:rPr>
              <a:t>二</a:t>
            </a:r>
            <a:r>
              <a:rPr lang="en-US" altLang="zh-TW" sz="2000" b="1" dirty="0">
                <a:solidFill>
                  <a:srgbClr val="FF0000"/>
                </a:solidFill>
                <a:latin typeface="微軟正黑體" panose="020B0604030504040204" pitchFamily="34" charset="-120"/>
                <a:ea typeface="微軟正黑體" panose="020B0604030504040204" pitchFamily="34" charset="-120"/>
              </a:rPr>
              <a:t>)10:00</a:t>
            </a:r>
            <a:r>
              <a:rPr lang="zh-TW" altLang="en-US" sz="2000" b="1" dirty="0">
                <a:solidFill>
                  <a:srgbClr val="FF0000"/>
                </a:solidFill>
                <a:latin typeface="微軟正黑體" panose="020B0604030504040204" pitchFamily="34" charset="-120"/>
                <a:ea typeface="微軟正黑體" panose="020B0604030504040204" pitchFamily="34" charset="-120"/>
              </a:rPr>
              <a:t>起</a:t>
            </a:r>
            <a:r>
              <a:rPr lang="zh-TW" altLang="en-US" sz="2000" b="1" dirty="0">
                <a:latin typeface="微軟正黑體" panose="020B0604030504040204" pitchFamily="34" charset="-120"/>
                <a:ea typeface="微軟正黑體" panose="020B0604030504040204" pitchFamily="34" charset="-120"/>
              </a:rPr>
              <a:t>：考生報到狀況查詢</a:t>
            </a:r>
          </a:p>
        </p:txBody>
      </p:sp>
      <p:sp>
        <p:nvSpPr>
          <p:cNvPr id="9" name="矩形 8">
            <a:extLst>
              <a:ext uri="{FF2B5EF4-FFF2-40B4-BE49-F238E27FC236}">
                <a16:creationId xmlns:a16="http://schemas.microsoft.com/office/drawing/2014/main" id="{95E7191C-6123-4208-9B1A-74F8B3E47D71}"/>
              </a:ext>
            </a:extLst>
          </p:cNvPr>
          <p:cNvSpPr/>
          <p:nvPr/>
        </p:nvSpPr>
        <p:spPr>
          <a:xfrm>
            <a:off x="6496687" y="3697697"/>
            <a:ext cx="4466488" cy="396000"/>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報到或聲明放棄錄取截止</a:t>
            </a:r>
            <a:r>
              <a:rPr lang="en-US" altLang="zh-TW" sz="1600" b="1" dirty="0">
                <a:solidFill>
                  <a:schemeClr val="tx1"/>
                </a:solidFill>
                <a:latin typeface="微軟正黑體" panose="020B0604030504040204" pitchFamily="34" charset="-120"/>
                <a:ea typeface="微軟正黑體" panose="020B0604030504040204" pitchFamily="34" charset="-120"/>
              </a:rPr>
              <a:t>115.7.15(</a:t>
            </a:r>
            <a:r>
              <a:rPr lang="zh-TW" altLang="en-US" sz="1600" b="1" dirty="0">
                <a:solidFill>
                  <a:schemeClr val="tx1"/>
                </a:solidFill>
                <a:latin typeface="微軟正黑體" panose="020B0604030504040204" pitchFamily="34" charset="-120"/>
                <a:ea typeface="微軟正黑體" panose="020B0604030504040204" pitchFamily="34" charset="-120"/>
              </a:rPr>
              <a:t>三</a:t>
            </a:r>
            <a:r>
              <a:rPr lang="en-US" altLang="zh-TW" sz="1600" b="1" dirty="0">
                <a:solidFill>
                  <a:schemeClr val="tx1"/>
                </a:solidFill>
                <a:latin typeface="微軟正黑體" panose="020B0604030504040204" pitchFamily="34" charset="-120"/>
                <a:ea typeface="微軟正黑體" panose="020B0604030504040204" pitchFamily="34" charset="-120"/>
              </a:rPr>
              <a:t>)12:00</a:t>
            </a:r>
            <a:r>
              <a:rPr lang="zh-TW" altLang="en-US" sz="1600" b="1" dirty="0">
                <a:solidFill>
                  <a:schemeClr val="tx1"/>
                </a:solidFill>
                <a:latin typeface="微軟正黑體" panose="020B0604030504040204" pitchFamily="34" charset="-120"/>
                <a:ea typeface="微軟正黑體" panose="020B0604030504040204" pitchFamily="34" charset="-120"/>
              </a:rPr>
              <a:t>前</a:t>
            </a:r>
          </a:p>
        </p:txBody>
      </p:sp>
      <p:sp>
        <p:nvSpPr>
          <p:cNvPr id="10" name="矩形 9">
            <a:extLst>
              <a:ext uri="{FF2B5EF4-FFF2-40B4-BE49-F238E27FC236}">
                <a16:creationId xmlns:a16="http://schemas.microsoft.com/office/drawing/2014/main" id="{3261FFA7-08C1-4939-B47B-C6D6E4E6DDE5}"/>
              </a:ext>
            </a:extLst>
          </p:cNvPr>
          <p:cNvSpPr/>
          <p:nvPr/>
        </p:nvSpPr>
        <p:spPr>
          <a:xfrm>
            <a:off x="7257995" y="4559048"/>
            <a:ext cx="2774028" cy="47494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400" b="1" dirty="0">
                <a:solidFill>
                  <a:srgbClr val="0000CC"/>
                </a:solidFill>
                <a:latin typeface="微軟正黑體" panose="020B0604030504040204" pitchFamily="34" charset="-120"/>
                <a:ea typeface="微軟正黑體" panose="020B0604030504040204" pitchFamily="34" charset="-120"/>
              </a:rPr>
              <a:t>由各招生學校</a:t>
            </a:r>
            <a:r>
              <a:rPr lang="zh-TW" altLang="en-US" sz="1400" b="1" dirty="0">
                <a:solidFill>
                  <a:srgbClr val="C00000"/>
                </a:solidFill>
                <a:latin typeface="微軟正黑體" panose="020B0604030504040204" pitchFamily="34" charset="-120"/>
                <a:ea typeface="微軟正黑體" panose="020B0604030504040204" pitchFamily="34" charset="-120"/>
              </a:rPr>
              <a:t>勾選考生報到狀況</a:t>
            </a:r>
            <a:endParaRPr lang="zh-TW" altLang="en-US" sz="1400" b="1" dirty="0">
              <a:solidFill>
                <a:srgbClr val="0000CC"/>
              </a:solidFill>
              <a:latin typeface="微軟正黑體" panose="020B0604030504040204" pitchFamily="34" charset="-120"/>
              <a:ea typeface="微軟正黑體" panose="020B0604030504040204" pitchFamily="34" charset="-120"/>
            </a:endParaRPr>
          </a:p>
        </p:txBody>
      </p:sp>
      <p:grpSp>
        <p:nvGrpSpPr>
          <p:cNvPr id="11" name="群組 10">
            <a:extLst>
              <a:ext uri="{FF2B5EF4-FFF2-40B4-BE49-F238E27FC236}">
                <a16:creationId xmlns:a16="http://schemas.microsoft.com/office/drawing/2014/main" id="{E7C82824-A976-499E-9E23-56C6C245B705}"/>
              </a:ext>
            </a:extLst>
          </p:cNvPr>
          <p:cNvGrpSpPr/>
          <p:nvPr/>
        </p:nvGrpSpPr>
        <p:grpSpPr>
          <a:xfrm>
            <a:off x="1009086" y="1760727"/>
            <a:ext cx="9771428" cy="1533457"/>
            <a:chOff x="1009086" y="1760727"/>
            <a:chExt cx="9771428" cy="1533457"/>
          </a:xfrm>
        </p:grpSpPr>
        <p:pic>
          <p:nvPicPr>
            <p:cNvPr id="2" name="圖片 1"/>
            <p:cNvPicPr>
              <a:picLocks noChangeAspect="1"/>
            </p:cNvPicPr>
            <p:nvPr/>
          </p:nvPicPr>
          <p:blipFill>
            <a:blip r:embed="rId6"/>
            <a:stretch>
              <a:fillRect/>
            </a:stretch>
          </p:blipFill>
          <p:spPr>
            <a:xfrm>
              <a:off x="1009086" y="1760727"/>
              <a:ext cx="9771428" cy="1533457"/>
            </a:xfrm>
            <a:prstGeom prst="rect">
              <a:avLst/>
            </a:prstGeom>
            <a:ln>
              <a:solidFill>
                <a:schemeClr val="tx1"/>
              </a:solidFill>
            </a:ln>
          </p:spPr>
        </p:pic>
        <p:pic>
          <p:nvPicPr>
            <p:cNvPr id="8" name="圖片 7">
              <a:extLst>
                <a:ext uri="{FF2B5EF4-FFF2-40B4-BE49-F238E27FC236}">
                  <a16:creationId xmlns:a16="http://schemas.microsoft.com/office/drawing/2014/main" id="{F334BF92-37FC-4B66-83AE-0F2E6EE464FD}"/>
                </a:ext>
              </a:extLst>
            </p:cNvPr>
            <p:cNvPicPr>
              <a:picLocks noChangeAspect="1"/>
            </p:cNvPicPr>
            <p:nvPr/>
          </p:nvPicPr>
          <p:blipFill rotWithShape="1">
            <a:blip r:embed="rId7"/>
            <a:srcRect t="3270"/>
            <a:stretch/>
          </p:blipFill>
          <p:spPr>
            <a:xfrm>
              <a:off x="1046285" y="2646485"/>
              <a:ext cx="9671538" cy="336378"/>
            </a:xfrm>
            <a:prstGeom prst="rect">
              <a:avLst/>
            </a:prstGeom>
          </p:spPr>
        </p:pic>
      </p:grpSp>
    </p:spTree>
    <p:extLst>
      <p:ext uri="{BB962C8B-B14F-4D97-AF65-F5344CB8AC3E}">
        <p14:creationId xmlns:p14="http://schemas.microsoft.com/office/powerpoint/2010/main" val="215545646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428426"/>
            <a:ext cx="12192000" cy="159745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0" y="3661"/>
            <a:ext cx="12186138" cy="785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855" y="1254018"/>
            <a:ext cx="12194855" cy="124008"/>
          </a:xfrm>
          <a:prstGeom prst="rect">
            <a:avLst/>
          </a:prstGeom>
          <a:solidFill>
            <a:schemeClr val="accent4">
              <a:lumMod val="60000"/>
              <a:lumOff val="4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9" name="矩形 8"/>
          <p:cNvSpPr/>
          <p:nvPr/>
        </p:nvSpPr>
        <p:spPr>
          <a:xfrm>
            <a:off x="-2856" y="3078430"/>
            <a:ext cx="12194855" cy="124008"/>
          </a:xfrm>
          <a:prstGeom prst="rect">
            <a:avLst/>
          </a:prstGeom>
          <a:solidFill>
            <a:schemeClr val="accent4">
              <a:lumMod val="60000"/>
              <a:lumOff val="4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3" name="內容版面配置區 2"/>
          <p:cNvSpPr>
            <a:spLocks noGrp="1"/>
          </p:cNvSpPr>
          <p:nvPr>
            <p:ph type="subTitle" idx="1"/>
          </p:nvPr>
        </p:nvSpPr>
        <p:spPr>
          <a:xfrm>
            <a:off x="1513115" y="995593"/>
            <a:ext cx="9144000" cy="1655762"/>
          </a:xfrm>
        </p:spPr>
        <p:txBody>
          <a:bodyPr>
            <a:noAutofit/>
          </a:bodyPr>
          <a:lstStyle/>
          <a:p>
            <a:pPr marL="0" indent="0" algn="ctr">
              <a:buNone/>
            </a:pPr>
            <a:r>
              <a:rPr lang="zh-TW" altLang="en-US" sz="8800" spc="1500" dirty="0">
                <a:solidFill>
                  <a:srgbClr val="C00000"/>
                </a:solidFill>
                <a:effectLst>
                  <a:glow rad="127000">
                    <a:schemeClr val="bg1"/>
                  </a:glow>
                </a:effectLst>
                <a:latin typeface="華康儷楷書" panose="03000509000000000000" pitchFamily="65" charset="-120"/>
                <a:ea typeface="華康儷楷書" panose="03000509000000000000" pitchFamily="65" charset="-120"/>
              </a:rPr>
              <a:t>簡報完畢</a:t>
            </a:r>
            <a:endParaRPr lang="en-US" altLang="zh-TW" sz="8800" spc="1500" dirty="0">
              <a:solidFill>
                <a:srgbClr val="C00000"/>
              </a:solidFill>
              <a:effectLst>
                <a:glow rad="127000">
                  <a:schemeClr val="bg1"/>
                </a:glow>
              </a:effectLst>
              <a:latin typeface="華康儷楷書" panose="03000509000000000000" pitchFamily="65" charset="-120"/>
              <a:ea typeface="華康儷楷書" panose="03000509000000000000" pitchFamily="65" charset="-120"/>
            </a:endParaRPr>
          </a:p>
          <a:p>
            <a:pPr marL="0" indent="0" algn="ctr">
              <a:buNone/>
            </a:pPr>
            <a:r>
              <a:rPr lang="zh-TW" altLang="en-US" sz="8800" spc="1500" dirty="0">
                <a:solidFill>
                  <a:srgbClr val="C00000"/>
                </a:solidFill>
                <a:effectLst>
                  <a:glow rad="127000">
                    <a:schemeClr val="bg1"/>
                  </a:glow>
                </a:effectLst>
                <a:latin typeface="華康儷楷書" panose="03000509000000000000" pitchFamily="65" charset="-120"/>
                <a:ea typeface="華康儷楷書" panose="03000509000000000000" pitchFamily="65" charset="-120"/>
              </a:rPr>
              <a:t>敬請指教</a:t>
            </a:r>
          </a:p>
        </p:txBody>
      </p:sp>
      <p:sp>
        <p:nvSpPr>
          <p:cNvPr id="10" name="投影片編號版面配置區 9"/>
          <p:cNvSpPr>
            <a:spLocks noGrp="1"/>
          </p:cNvSpPr>
          <p:nvPr>
            <p:ph type="sldNum" sz="quarter" idx="12"/>
          </p:nvPr>
        </p:nvSpPr>
        <p:spPr/>
        <p:txBody>
          <a:bodyPr/>
          <a:lstStyle/>
          <a:p>
            <a:fld id="{BFD9D296-0923-4B30-8558-81C121D8C7E7}" type="slidenum">
              <a:rPr lang="zh-TW" altLang="en-US" smtClean="0"/>
              <a:pPr/>
              <a:t>98</a:t>
            </a:fld>
            <a:endParaRPr lang="zh-TW" altLang="en-US" dirty="0"/>
          </a:p>
        </p:txBody>
      </p:sp>
      <p:sp>
        <p:nvSpPr>
          <p:cNvPr id="12" name="橢圓 11"/>
          <p:cNvSpPr/>
          <p:nvPr/>
        </p:nvSpPr>
        <p:spPr>
          <a:xfrm>
            <a:off x="9723333" y="1633739"/>
            <a:ext cx="1165314" cy="1165314"/>
          </a:xfrm>
          <a:prstGeom prst="ellipse">
            <a:avLst/>
          </a:prstGeom>
          <a:solidFill>
            <a:schemeClr val="accent4">
              <a:lumMod val="20000"/>
              <a:lumOff val="80000"/>
            </a:schemeClr>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Picture 2" descr="https://caac.jctv.ntut.edu.tw/105generalquery/image/applyLogo.gif"/>
          <p:cNvPicPr>
            <a:picLocks noChangeAspect="1" noChangeArrowheads="1"/>
          </p:cNvPicPr>
          <p:nvPr/>
        </p:nvPicPr>
        <p:blipFill>
          <a:blip r:embed="rId3" cstate="print"/>
          <a:srcRect/>
          <a:stretch>
            <a:fillRect/>
          </a:stretch>
        </p:blipFill>
        <p:spPr bwMode="auto">
          <a:xfrm>
            <a:off x="9749627" y="1716594"/>
            <a:ext cx="1085380" cy="1103274"/>
          </a:xfrm>
          <a:prstGeom prst="rect">
            <a:avLst/>
          </a:prstGeom>
          <a:noFill/>
          <a:effectLst>
            <a:outerShdw blurRad="50800" dist="38100" dir="2700000" algn="tl" rotWithShape="0">
              <a:prstClr val="black">
                <a:alpha val="40000"/>
              </a:prstClr>
            </a:outerShdw>
          </a:effectLst>
        </p:spPr>
      </p:pic>
      <p:grpSp>
        <p:nvGrpSpPr>
          <p:cNvPr id="19" name="群組 18">
            <a:extLst>
              <a:ext uri="{FF2B5EF4-FFF2-40B4-BE49-F238E27FC236}">
                <a16:creationId xmlns:a16="http://schemas.microsoft.com/office/drawing/2014/main" id="{9FAF3A0E-A8D8-4DFA-961F-EA79C70F38C4}"/>
              </a:ext>
            </a:extLst>
          </p:cNvPr>
          <p:cNvGrpSpPr>
            <a:grpSpLocks noChangeAspect="1"/>
          </p:cNvGrpSpPr>
          <p:nvPr/>
        </p:nvGrpSpPr>
        <p:grpSpPr>
          <a:xfrm>
            <a:off x="1121611" y="1671603"/>
            <a:ext cx="1080000" cy="1142265"/>
            <a:chOff x="10208893" y="1263816"/>
            <a:chExt cx="1173819" cy="1241490"/>
          </a:xfrm>
          <a:solidFill>
            <a:schemeClr val="bg1"/>
          </a:solidFill>
        </p:grpSpPr>
        <p:sp>
          <p:nvSpPr>
            <p:cNvPr id="20" name="橢圓 19">
              <a:extLst>
                <a:ext uri="{FF2B5EF4-FFF2-40B4-BE49-F238E27FC236}">
                  <a16:creationId xmlns:a16="http://schemas.microsoft.com/office/drawing/2014/main" id="{380178C6-BBF7-46A7-A89B-86BC584BA625}"/>
                </a:ext>
              </a:extLst>
            </p:cNvPr>
            <p:cNvSpPr/>
            <p:nvPr userDrawn="1"/>
          </p:nvSpPr>
          <p:spPr>
            <a:xfrm>
              <a:off x="10208893" y="1263816"/>
              <a:ext cx="1173819" cy="1241490"/>
            </a:xfrm>
            <a:prstGeom prst="ellipse">
              <a:avLst/>
            </a:prstGeom>
            <a:gr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片 1" descr="聯合會logo">
              <a:extLst>
                <a:ext uri="{FF2B5EF4-FFF2-40B4-BE49-F238E27FC236}">
                  <a16:creationId xmlns:a16="http://schemas.microsoft.com/office/drawing/2014/main" id="{0E7D656E-A068-4158-BD46-E14D755C9093}"/>
                </a:ext>
              </a:extLst>
            </p:cNvPr>
            <p:cNvPicPr>
              <a:picLocks noChangeAspect="1" noChangeArrowheads="1"/>
            </p:cNvPicPr>
            <p:nvPr userDrawn="1"/>
          </p:nvPicPr>
          <p:blipFill rotWithShape="1">
            <a:blip r:embed="rId4" cstate="print"/>
            <a:srcRect r="85361"/>
            <a:stretch/>
          </p:blipFill>
          <p:spPr bwMode="auto">
            <a:xfrm>
              <a:off x="10442430" y="1424776"/>
              <a:ext cx="680284" cy="866424"/>
            </a:xfrm>
            <a:prstGeom prst="rect">
              <a:avLst/>
            </a:prstGeom>
            <a:grpFill/>
            <a:ln w="9525">
              <a:noFill/>
              <a:miter lim="800000"/>
              <a:headEnd/>
              <a:tailEnd/>
            </a:ln>
          </p:spPr>
        </p:pic>
      </p:grpSp>
      <p:pic>
        <p:nvPicPr>
          <p:cNvPr id="22" name="圖片 21">
            <a:extLst>
              <a:ext uri="{FF2B5EF4-FFF2-40B4-BE49-F238E27FC236}">
                <a16:creationId xmlns:a16="http://schemas.microsoft.com/office/drawing/2014/main" id="{F4E39E21-9B66-474D-94BB-FBB2663F80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1115" y="3790389"/>
            <a:ext cx="1368000" cy="1368000"/>
          </a:xfrm>
          <a:prstGeom prst="rect">
            <a:avLst/>
          </a:prstGeom>
        </p:spPr>
      </p:pic>
      <p:sp>
        <p:nvSpPr>
          <p:cNvPr id="15" name="矩形 14">
            <a:extLst>
              <a:ext uri="{FF2B5EF4-FFF2-40B4-BE49-F238E27FC236}">
                <a16:creationId xmlns:a16="http://schemas.microsoft.com/office/drawing/2014/main" id="{A34E3341-0677-4F71-8316-D615CC7E4ED5}"/>
              </a:ext>
            </a:extLst>
          </p:cNvPr>
          <p:cNvSpPr/>
          <p:nvPr/>
        </p:nvSpPr>
        <p:spPr>
          <a:xfrm>
            <a:off x="8791" y="6145823"/>
            <a:ext cx="12190413" cy="71217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3">
            <a:extLst>
              <a:ext uri="{FF2B5EF4-FFF2-40B4-BE49-F238E27FC236}">
                <a16:creationId xmlns:a16="http://schemas.microsoft.com/office/drawing/2014/main" id="{4129E868-E6B2-4217-8425-B25CC1B2059B}"/>
              </a:ext>
            </a:extLst>
          </p:cNvPr>
          <p:cNvPicPr/>
          <p:nvPr/>
        </p:nvPicPr>
        <p:blipFill rotWithShape="1">
          <a:blip r:embed="rId6"/>
          <a:srcRect t="11266" b="9317"/>
          <a:stretch/>
        </p:blipFill>
        <p:spPr>
          <a:xfrm>
            <a:off x="1012801" y="6154615"/>
            <a:ext cx="10144627" cy="712178"/>
          </a:xfrm>
          <a:prstGeom prst="rect">
            <a:avLst/>
          </a:prstGeom>
        </p:spPr>
      </p:pic>
    </p:spTree>
    <p:extLst>
      <p:ext uri="{BB962C8B-B14F-4D97-AF65-F5344CB8AC3E}">
        <p14:creationId xmlns:p14="http://schemas.microsoft.com/office/powerpoint/2010/main" val="382492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par>
                          <p:cTn id="21" fill="hold">
                            <p:stCondLst>
                              <p:cond delay="2000"/>
                            </p:stCondLst>
                            <p:childTnLst>
                              <p:par>
                                <p:cTn id="22" presetID="21" presetClass="entr" presetSubtype="2"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heel(2)">
                                      <p:cBhvr>
                                        <p:cTn id="24" dur="3500"/>
                                        <p:tgtEl>
                                          <p:spTgt spid="12"/>
                                        </p:tgtEl>
                                      </p:cBhvr>
                                    </p:animEffect>
                                  </p:childTnLst>
                                </p:cTn>
                              </p:par>
                              <p:par>
                                <p:cTn id="25" presetID="45"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500"/>
                                        <p:tgtEl>
                                          <p:spTgt spid="19"/>
                                        </p:tgtEl>
                                      </p:cBhvr>
                                    </p:animEffect>
                                    <p:anim calcmode="lin" valueType="num">
                                      <p:cBhvr>
                                        <p:cTn id="28" dur="2500" fill="hold"/>
                                        <p:tgtEl>
                                          <p:spTgt spid="19"/>
                                        </p:tgtEl>
                                        <p:attrNameLst>
                                          <p:attrName>ppt_w</p:attrName>
                                        </p:attrNameLst>
                                      </p:cBhvr>
                                      <p:tavLst>
                                        <p:tav tm="0" fmla="#ppt_w*sin(2.5*pi*$)">
                                          <p:val>
                                            <p:fltVal val="0"/>
                                          </p:val>
                                        </p:tav>
                                        <p:tav tm="100000">
                                          <p:val>
                                            <p:fltVal val="1"/>
                                          </p:val>
                                        </p:tav>
                                      </p:tavLst>
                                    </p:anim>
                                    <p:anim calcmode="lin" valueType="num">
                                      <p:cBhvr>
                                        <p:cTn id="29" dur="2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29971</TotalTime>
  <Words>9868</Words>
  <Application>Microsoft Office PowerPoint</Application>
  <PresentationFormat>寬螢幕</PresentationFormat>
  <Paragraphs>1072</Paragraphs>
  <Slides>98</Slides>
  <Notes>84</Notes>
  <HiddenSlides>0</HiddenSlides>
  <MMClips>0</MMClips>
  <ScaleCrop>false</ScaleCrop>
  <HeadingPairs>
    <vt:vector size="6" baseType="variant">
      <vt:variant>
        <vt:lpstr>使用字型</vt:lpstr>
      </vt:variant>
      <vt:variant>
        <vt:i4>18</vt:i4>
      </vt:variant>
      <vt:variant>
        <vt:lpstr>佈景主題</vt:lpstr>
      </vt:variant>
      <vt:variant>
        <vt:i4>1</vt:i4>
      </vt:variant>
      <vt:variant>
        <vt:lpstr>投影片標題</vt:lpstr>
      </vt:variant>
      <vt:variant>
        <vt:i4>98</vt:i4>
      </vt:variant>
    </vt:vector>
  </HeadingPairs>
  <TitlesOfParts>
    <vt:vector size="117" baseType="lpstr">
      <vt:lpstr>華康新篆體</vt:lpstr>
      <vt:lpstr>微软雅黑 Light</vt:lpstr>
      <vt:lpstr>Bookman Old Style</vt:lpstr>
      <vt:lpstr>Calibri Light</vt:lpstr>
      <vt:lpstr>Times New Roman</vt:lpstr>
      <vt:lpstr>華康正顏楷體W5</vt:lpstr>
      <vt:lpstr>Cambria Math</vt:lpstr>
      <vt:lpstr>Source Sans Pro</vt:lpstr>
      <vt:lpstr>華康隸書體W7</vt:lpstr>
      <vt:lpstr>Open Sans Extrabold</vt:lpstr>
      <vt:lpstr>Calibri</vt:lpstr>
      <vt:lpstr>Arial</vt:lpstr>
      <vt:lpstr>華康儷楷書</vt:lpstr>
      <vt:lpstr>微軟正黑體</vt:lpstr>
      <vt:lpstr>標楷體</vt:lpstr>
      <vt:lpstr>Segoe UI Emoji</vt:lpstr>
      <vt:lpstr>Book Antiqua</vt:lpstr>
      <vt:lpstr>Wingdings</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115學年度四技二專技優甄審報名系統操作說明簡報</dc:title>
  <dc:creator>JCTV</dc:creator>
  <cp:lastModifiedBy>王翠霜</cp:lastModifiedBy>
  <cp:revision>1804</cp:revision>
  <cp:lastPrinted>2026-03-19T06:44:58Z</cp:lastPrinted>
  <dcterms:created xsi:type="dcterms:W3CDTF">2019-12-04T13:29:37Z</dcterms:created>
  <dcterms:modified xsi:type="dcterms:W3CDTF">2026-03-19T07:25:09Z</dcterms:modified>
</cp:coreProperties>
</file>